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325" r:id="rId2"/>
    <p:sldId id="257" r:id="rId3"/>
    <p:sldId id="258" r:id="rId4"/>
    <p:sldId id="347" r:id="rId5"/>
    <p:sldId id="339" r:id="rId6"/>
    <p:sldId id="342" r:id="rId7"/>
    <p:sldId id="343" r:id="rId8"/>
    <p:sldId id="344" r:id="rId9"/>
    <p:sldId id="345" r:id="rId10"/>
    <p:sldId id="346" r:id="rId11"/>
    <p:sldId id="360" r:id="rId12"/>
    <p:sldId id="361" r:id="rId13"/>
    <p:sldId id="362" r:id="rId14"/>
    <p:sldId id="363" r:id="rId15"/>
    <p:sldId id="364" r:id="rId16"/>
    <p:sldId id="365" r:id="rId17"/>
    <p:sldId id="37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5" r:id="rId34"/>
    <p:sldId id="436" r:id="rId35"/>
    <p:sldId id="437" r:id="rId36"/>
    <p:sldId id="439" r:id="rId37"/>
    <p:sldId id="440" r:id="rId38"/>
    <p:sldId id="425" r:id="rId39"/>
    <p:sldId id="426" r:id="rId40"/>
    <p:sldId id="427" r:id="rId41"/>
    <p:sldId id="428" r:id="rId42"/>
    <p:sldId id="441" r:id="rId43"/>
    <p:sldId id="442" r:id="rId44"/>
    <p:sldId id="443" r:id="rId45"/>
    <p:sldId id="429" r:id="rId46"/>
    <p:sldId id="430" r:id="rId47"/>
    <p:sldId id="432" r:id="rId48"/>
    <p:sldId id="433" r:id="rId49"/>
    <p:sldId id="434" r:id="rId50"/>
    <p:sldId id="435" r:id="rId51"/>
    <p:sldId id="444" r:id="rId52"/>
    <p:sldId id="445" r:id="rId53"/>
    <p:sldId id="446" r:id="rId54"/>
    <p:sldId id="447" r:id="rId55"/>
    <p:sldId id="452" r:id="rId56"/>
    <p:sldId id="453" r:id="rId57"/>
    <p:sldId id="454" r:id="rId58"/>
    <p:sldId id="455" r:id="rId59"/>
    <p:sldId id="456" r:id="rId60"/>
    <p:sldId id="457" r:id="rId61"/>
    <p:sldId id="458" r:id="rId62"/>
    <p:sldId id="465" r:id="rId63"/>
    <p:sldId id="459" r:id="rId64"/>
    <p:sldId id="466" r:id="rId65"/>
    <p:sldId id="471" r:id="rId66"/>
    <p:sldId id="460" r:id="rId67"/>
    <p:sldId id="467" r:id="rId68"/>
    <p:sldId id="468" r:id="rId69"/>
    <p:sldId id="469" r:id="rId70"/>
    <p:sldId id="470" r:id="rId71"/>
    <p:sldId id="318" r:id="rId72"/>
  </p:sldIdLst>
  <p:sldSz cx="12192000" cy="6858000"/>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F3E5"/>
    <a:srgbClr val="FFFFDD"/>
    <a:srgbClr val="FFC000"/>
    <a:srgbClr val="CCECFF"/>
    <a:srgbClr val="FFE699"/>
    <a:srgbClr val="E8F3E1"/>
    <a:srgbClr val="FFFF99"/>
    <a:srgbClr val="FEF5E2"/>
    <a:srgbClr val="FF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74" autoAdjust="0"/>
    <p:restoredTop sz="94660"/>
  </p:normalViewPr>
  <p:slideViewPr>
    <p:cSldViewPr snapToGrid="0">
      <p:cViewPr varScale="1">
        <p:scale>
          <a:sx n="48" d="100"/>
          <a:sy n="48" d="100"/>
        </p:scale>
        <p:origin x="106" y="816"/>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2BFE2F2-AB2E-404D-82C2-55E1097C79BE}" type="datetimeFigureOut">
              <a:rPr lang="zh-TW" altLang="en-US" smtClean="0"/>
              <a:t>2022/12/13</a:t>
            </a:fld>
            <a:endParaRPr lang="zh-TW" altLang="en-US"/>
          </a:p>
        </p:txBody>
      </p:sp>
      <p:sp>
        <p:nvSpPr>
          <p:cNvPr id="4" name="投影片圖像版面配置區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5604BE3-D31C-4261-909A-D43365749704}" type="slidenum">
              <a:rPr lang="zh-TW" altLang="en-US" smtClean="0"/>
              <a:t>‹#›</a:t>
            </a:fld>
            <a:endParaRPr lang="zh-TW" altLang="en-US"/>
          </a:p>
        </p:txBody>
      </p:sp>
    </p:spTree>
    <p:extLst>
      <p:ext uri="{BB962C8B-B14F-4D97-AF65-F5344CB8AC3E}">
        <p14:creationId xmlns:p14="http://schemas.microsoft.com/office/powerpoint/2010/main" val="85051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標題投影片">
    <p:spTree>
      <p:nvGrpSpPr>
        <p:cNvPr id="1" name=""/>
        <p:cNvGrpSpPr/>
        <p:nvPr/>
      </p:nvGrpSpPr>
      <p:grpSpPr>
        <a:xfrm>
          <a:off x="0" y="0"/>
          <a:ext cx="0" cy="0"/>
          <a:chOff x="0" y="0"/>
          <a:chExt cx="0" cy="0"/>
        </a:xfrm>
      </p:grpSpPr>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a:extLst>
              <a:ext uri="{FF2B5EF4-FFF2-40B4-BE49-F238E27FC236}">
                <a16:creationId xmlns:a16="http://schemas.microsoft.com/office/drawing/2014/main" id="{5F3C0AC6-65F1-E974-F95C-D3D8755690BF}"/>
              </a:ext>
            </a:extLst>
          </p:cNvPr>
          <p:cNvGrpSpPr/>
          <p:nvPr userDrawn="1"/>
        </p:nvGrpSpPr>
        <p:grpSpPr>
          <a:xfrm>
            <a:off x="9451564" y="-287756"/>
            <a:ext cx="3163106" cy="2323500"/>
            <a:chOff x="9451564" y="-287756"/>
            <a:chExt cx="3163106" cy="2323500"/>
          </a:xfrm>
        </p:grpSpPr>
        <p:grpSp>
          <p:nvGrpSpPr>
            <p:cNvPr id="57" name="群組 56">
              <a:extLst>
                <a:ext uri="{FF2B5EF4-FFF2-40B4-BE49-F238E27FC236}">
                  <a16:creationId xmlns:a16="http://schemas.microsoft.com/office/drawing/2014/main" id="{75EE2D2C-C63B-3715-E134-3E048B23EA69}"/>
                </a:ext>
              </a:extLst>
            </p:cNvPr>
            <p:cNvGrpSpPr/>
            <p:nvPr userDrawn="1"/>
          </p:nvGrpSpPr>
          <p:grpSpPr>
            <a:xfrm rot="20892204">
              <a:off x="9724114" y="-287756"/>
              <a:ext cx="2554645" cy="2323500"/>
              <a:chOff x="9395509" y="-761227"/>
              <a:chExt cx="3426704" cy="3116655"/>
            </a:xfrm>
          </p:grpSpPr>
          <p:sp>
            <p:nvSpPr>
              <p:cNvPr id="58" name="Google Shape;173;p11">
                <a:extLst>
                  <a:ext uri="{FF2B5EF4-FFF2-40B4-BE49-F238E27FC236}">
                    <a16:creationId xmlns:a16="http://schemas.microsoft.com/office/drawing/2014/main" id="{5E8B938B-CE93-38F9-8ADD-F6BB8337F44D}"/>
                  </a:ext>
                </a:extLst>
              </p:cNvPr>
              <p:cNvSpPr/>
              <p:nvPr/>
            </p:nvSpPr>
            <p:spPr>
              <a:xfrm rot="16855999">
                <a:off x="11440875" y="974090"/>
                <a:ext cx="1381338" cy="1381338"/>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5;p11">
                <a:extLst>
                  <a:ext uri="{FF2B5EF4-FFF2-40B4-BE49-F238E27FC236}">
                    <a16:creationId xmlns:a16="http://schemas.microsoft.com/office/drawing/2014/main" id="{8273B42D-7FF5-221B-FE9B-16B221F80F72}"/>
                  </a:ext>
                </a:extLst>
              </p:cNvPr>
              <p:cNvSpPr/>
              <p:nvPr/>
            </p:nvSpPr>
            <p:spPr>
              <a:xfrm rot="16855999">
                <a:off x="9395509" y="-761227"/>
                <a:ext cx="1860854" cy="1860854"/>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6;p11">
                <a:extLst>
                  <a:ext uri="{FF2B5EF4-FFF2-40B4-BE49-F238E27FC236}">
                    <a16:creationId xmlns:a16="http://schemas.microsoft.com/office/drawing/2014/main" id="{4A4A0571-226E-0647-AEB2-6EE03B364015}"/>
                  </a:ext>
                </a:extLst>
              </p:cNvPr>
              <p:cNvSpPr/>
              <p:nvPr/>
            </p:nvSpPr>
            <p:spPr>
              <a:xfrm rot="16855999">
                <a:off x="11589312" y="184781"/>
                <a:ext cx="471988" cy="47198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82;p11">
                <a:extLst>
                  <a:ext uri="{FF2B5EF4-FFF2-40B4-BE49-F238E27FC236}">
                    <a16:creationId xmlns:a16="http://schemas.microsoft.com/office/drawing/2014/main" id="{4B457EBD-71E9-1276-3743-2FDADE83A6B7}"/>
                  </a:ext>
                </a:extLst>
              </p:cNvPr>
              <p:cNvSpPr/>
              <p:nvPr/>
            </p:nvSpPr>
            <p:spPr>
              <a:xfrm rot="16200000">
                <a:off x="10331236" y="1384522"/>
                <a:ext cx="660905" cy="660905"/>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橢圓 64">
              <a:extLst>
                <a:ext uri="{FF2B5EF4-FFF2-40B4-BE49-F238E27FC236}">
                  <a16:creationId xmlns:a16="http://schemas.microsoft.com/office/drawing/2014/main" id="{81321414-DAB8-75B6-A3B6-226C7D57C000}"/>
                </a:ext>
              </a:extLst>
            </p:cNvPr>
            <p:cNvSpPr/>
            <p:nvPr userDrawn="1"/>
          </p:nvSpPr>
          <p:spPr>
            <a:xfrm rot="1899986">
              <a:off x="9451564" y="-28418"/>
              <a:ext cx="3163106" cy="1933246"/>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 name="群組 2">
            <a:extLst>
              <a:ext uri="{FF2B5EF4-FFF2-40B4-BE49-F238E27FC236}">
                <a16:creationId xmlns:a16="http://schemas.microsoft.com/office/drawing/2014/main" id="{07BE2FB6-12B6-88C3-968E-42D921C06CF1}"/>
              </a:ext>
            </a:extLst>
          </p:cNvPr>
          <p:cNvGrpSpPr/>
          <p:nvPr userDrawn="1"/>
        </p:nvGrpSpPr>
        <p:grpSpPr>
          <a:xfrm>
            <a:off x="9691123" y="3090804"/>
            <a:ext cx="3290704" cy="2810729"/>
            <a:chOff x="9691123" y="3090804"/>
            <a:chExt cx="3290704" cy="2810729"/>
          </a:xfrm>
        </p:grpSpPr>
        <p:grpSp>
          <p:nvGrpSpPr>
            <p:cNvPr id="47" name="群組 46">
              <a:extLst>
                <a:ext uri="{FF2B5EF4-FFF2-40B4-BE49-F238E27FC236}">
                  <a16:creationId xmlns:a16="http://schemas.microsoft.com/office/drawing/2014/main" id="{0C3C2B40-B4DC-3A17-B768-ECF80D447ECC}"/>
                </a:ext>
              </a:extLst>
            </p:cNvPr>
            <p:cNvGrpSpPr/>
            <p:nvPr userDrawn="1"/>
          </p:nvGrpSpPr>
          <p:grpSpPr>
            <a:xfrm rot="15260557" flipH="1">
              <a:off x="10199845" y="3147069"/>
              <a:ext cx="2638598" cy="2720415"/>
              <a:chOff x="11119053" y="5418594"/>
              <a:chExt cx="1130918" cy="1165984"/>
            </a:xfrm>
          </p:grpSpPr>
          <p:sp>
            <p:nvSpPr>
              <p:cNvPr id="48" name="Google Shape;174;p11">
                <a:extLst>
                  <a:ext uri="{FF2B5EF4-FFF2-40B4-BE49-F238E27FC236}">
                    <a16:creationId xmlns:a16="http://schemas.microsoft.com/office/drawing/2014/main" id="{9811E2EE-5ED4-E2C7-D510-9D235071A967}"/>
                  </a:ext>
                </a:extLst>
              </p:cNvPr>
              <p:cNvSpPr/>
              <p:nvPr/>
            </p:nvSpPr>
            <p:spPr>
              <a:xfrm>
                <a:off x="11802971" y="55060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7;p11">
                <a:extLst>
                  <a:ext uri="{FF2B5EF4-FFF2-40B4-BE49-F238E27FC236}">
                    <a16:creationId xmlns:a16="http://schemas.microsoft.com/office/drawing/2014/main" id="{3F9D22B4-B492-D133-D599-1ECE40A41CD2}"/>
                  </a:ext>
                </a:extLst>
              </p:cNvPr>
              <p:cNvSpPr/>
              <p:nvPr/>
            </p:nvSpPr>
            <p:spPr>
              <a:xfrm>
                <a:off x="11119053" y="5767633"/>
                <a:ext cx="816945" cy="816945"/>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9;p11">
                <a:extLst>
                  <a:ext uri="{FF2B5EF4-FFF2-40B4-BE49-F238E27FC236}">
                    <a16:creationId xmlns:a16="http://schemas.microsoft.com/office/drawing/2014/main" id="{279D1EAA-F06A-6F51-1A1E-7D9065B93561}"/>
                  </a:ext>
                </a:extLst>
              </p:cNvPr>
              <p:cNvSpPr/>
              <p:nvPr/>
            </p:nvSpPr>
            <p:spPr>
              <a:xfrm>
                <a:off x="11316388" y="5418594"/>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81;p11">
                <a:extLst>
                  <a:ext uri="{FF2B5EF4-FFF2-40B4-BE49-F238E27FC236}">
                    <a16:creationId xmlns:a16="http://schemas.microsoft.com/office/drawing/2014/main" id="{BDAAD939-9A82-AA4D-8B10-7D60EEC0571A}"/>
                  </a:ext>
                </a:extLst>
              </p:cNvPr>
              <p:cNvSpPr/>
              <p:nvPr/>
            </p:nvSpPr>
            <p:spPr>
              <a:xfrm>
                <a:off x="11280397" y="5913713"/>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橢圓 1">
              <a:extLst>
                <a:ext uri="{FF2B5EF4-FFF2-40B4-BE49-F238E27FC236}">
                  <a16:creationId xmlns:a16="http://schemas.microsoft.com/office/drawing/2014/main" id="{4C3CD906-3638-2CB5-7244-3B38733BDE9C}"/>
                </a:ext>
              </a:extLst>
            </p:cNvPr>
            <p:cNvSpPr/>
            <p:nvPr userDrawn="1"/>
          </p:nvSpPr>
          <p:spPr>
            <a:xfrm rot="19014924">
              <a:off x="9691123" y="3090804"/>
              <a:ext cx="3290704" cy="2810729"/>
            </a:xfrm>
            <a:prstGeom prst="ellipse">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3" name="群組 42">
            <a:extLst>
              <a:ext uri="{FF2B5EF4-FFF2-40B4-BE49-F238E27FC236}">
                <a16:creationId xmlns:a16="http://schemas.microsoft.com/office/drawing/2014/main" id="{8F1F0E0E-A5BD-4680-17AC-1AFDF0054056}"/>
              </a:ext>
            </a:extLst>
          </p:cNvPr>
          <p:cNvGrpSpPr/>
          <p:nvPr userDrawn="1"/>
        </p:nvGrpSpPr>
        <p:grpSpPr>
          <a:xfrm rot="3275737">
            <a:off x="-922673" y="4207168"/>
            <a:ext cx="2649817" cy="2479265"/>
            <a:chOff x="-212111" y="5799253"/>
            <a:chExt cx="740716" cy="693041"/>
          </a:xfrm>
        </p:grpSpPr>
        <p:sp>
          <p:nvSpPr>
            <p:cNvPr id="44" name="Google Shape;178;p11">
              <a:extLst>
                <a:ext uri="{FF2B5EF4-FFF2-40B4-BE49-F238E27FC236}">
                  <a16:creationId xmlns:a16="http://schemas.microsoft.com/office/drawing/2014/main" id="{F590BE7B-2EAA-032B-EF54-22391FAAD17C}"/>
                </a:ext>
              </a:extLst>
            </p:cNvPr>
            <p:cNvSpPr/>
            <p:nvPr/>
          </p:nvSpPr>
          <p:spPr>
            <a:xfrm>
              <a:off x="285431" y="5845185"/>
              <a:ext cx="243174" cy="243174"/>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0;p11">
              <a:extLst>
                <a:ext uri="{FF2B5EF4-FFF2-40B4-BE49-F238E27FC236}">
                  <a16:creationId xmlns:a16="http://schemas.microsoft.com/office/drawing/2014/main" id="{28DE9AD0-92E2-CD27-798D-A3F583E02B32}"/>
                </a:ext>
              </a:extLst>
            </p:cNvPr>
            <p:cNvSpPr/>
            <p:nvPr/>
          </p:nvSpPr>
          <p:spPr>
            <a:xfrm>
              <a:off x="-83481" y="6056469"/>
              <a:ext cx="435825" cy="435825"/>
            </a:xfrm>
            <a:prstGeom prst="donut">
              <a:avLst>
                <a:gd name="adj" fmla="val 2489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6;p11">
              <a:extLst>
                <a:ext uri="{FF2B5EF4-FFF2-40B4-BE49-F238E27FC236}">
                  <a16:creationId xmlns:a16="http://schemas.microsoft.com/office/drawing/2014/main" id="{363457DE-51CB-A6E6-0CD3-E43F5203FFF6}"/>
                </a:ext>
              </a:extLst>
            </p:cNvPr>
            <p:cNvSpPr/>
            <p:nvPr/>
          </p:nvSpPr>
          <p:spPr>
            <a:xfrm>
              <a:off x="-212111" y="5799253"/>
              <a:ext cx="256285" cy="256285"/>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群組 7">
            <a:extLst>
              <a:ext uri="{FF2B5EF4-FFF2-40B4-BE49-F238E27FC236}">
                <a16:creationId xmlns:a16="http://schemas.microsoft.com/office/drawing/2014/main" id="{DC4D3883-F1E4-84C8-699C-2F868EE84175}"/>
              </a:ext>
            </a:extLst>
          </p:cNvPr>
          <p:cNvGrpSpPr/>
          <p:nvPr userDrawn="1"/>
        </p:nvGrpSpPr>
        <p:grpSpPr>
          <a:xfrm>
            <a:off x="-604385" y="-407826"/>
            <a:ext cx="2832369" cy="2336971"/>
            <a:chOff x="-604385" y="-407826"/>
            <a:chExt cx="2832369" cy="2336971"/>
          </a:xfrm>
        </p:grpSpPr>
        <p:grpSp>
          <p:nvGrpSpPr>
            <p:cNvPr id="52" name="群組 51">
              <a:extLst>
                <a:ext uri="{FF2B5EF4-FFF2-40B4-BE49-F238E27FC236}">
                  <a16:creationId xmlns:a16="http://schemas.microsoft.com/office/drawing/2014/main" id="{DB6F8D36-DAE1-E912-8AAB-BFCEF56B30FE}"/>
                </a:ext>
              </a:extLst>
            </p:cNvPr>
            <p:cNvGrpSpPr/>
            <p:nvPr userDrawn="1"/>
          </p:nvGrpSpPr>
          <p:grpSpPr>
            <a:xfrm rot="16200000">
              <a:off x="-42199" y="-477931"/>
              <a:ext cx="1990590" cy="2408469"/>
              <a:chOff x="11346594" y="-42390"/>
              <a:chExt cx="909145" cy="1100000"/>
            </a:xfrm>
          </p:grpSpPr>
          <p:sp>
            <p:nvSpPr>
              <p:cNvPr id="53" name="Google Shape;182;p11">
                <a:extLst>
                  <a:ext uri="{FF2B5EF4-FFF2-40B4-BE49-F238E27FC236}">
                    <a16:creationId xmlns:a16="http://schemas.microsoft.com/office/drawing/2014/main" id="{25FCD4CC-C35E-E4ED-E33D-41C7B0AF9953}"/>
                  </a:ext>
                </a:extLst>
              </p:cNvPr>
              <p:cNvSpPr/>
              <p:nvPr/>
            </p:nvSpPr>
            <p:spPr>
              <a:xfrm>
                <a:off x="11346594" y="-42390"/>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83;p11">
                <a:extLst>
                  <a:ext uri="{FF2B5EF4-FFF2-40B4-BE49-F238E27FC236}">
                    <a16:creationId xmlns:a16="http://schemas.microsoft.com/office/drawing/2014/main" id="{3871C8EF-41D3-5DA5-BB24-02308158C1AA}"/>
                  </a:ext>
                </a:extLst>
              </p:cNvPr>
              <p:cNvSpPr/>
              <p:nvPr/>
            </p:nvSpPr>
            <p:spPr>
              <a:xfrm>
                <a:off x="11624083" y="86051"/>
                <a:ext cx="527105" cy="527105"/>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4;p11">
                <a:extLst>
                  <a:ext uri="{FF2B5EF4-FFF2-40B4-BE49-F238E27FC236}">
                    <a16:creationId xmlns:a16="http://schemas.microsoft.com/office/drawing/2014/main" id="{E1DBBBCA-C584-9499-80A2-6ED20C3392B7}"/>
                  </a:ext>
                </a:extLst>
              </p:cNvPr>
              <p:cNvSpPr/>
              <p:nvPr/>
            </p:nvSpPr>
            <p:spPr>
              <a:xfrm>
                <a:off x="11655356" y="752811"/>
                <a:ext cx="304799" cy="304799"/>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85;p11">
                <a:extLst>
                  <a:ext uri="{FF2B5EF4-FFF2-40B4-BE49-F238E27FC236}">
                    <a16:creationId xmlns:a16="http://schemas.microsoft.com/office/drawing/2014/main" id="{DD8F3CAD-D492-2425-F28C-0F5DCFE12D86}"/>
                  </a:ext>
                </a:extLst>
              </p:cNvPr>
              <p:cNvSpPr/>
              <p:nvPr/>
            </p:nvSpPr>
            <p:spPr>
              <a:xfrm>
                <a:off x="11540691" y="-18197"/>
                <a:ext cx="715048" cy="715048"/>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橢圓 65">
              <a:extLst>
                <a:ext uri="{FF2B5EF4-FFF2-40B4-BE49-F238E27FC236}">
                  <a16:creationId xmlns:a16="http://schemas.microsoft.com/office/drawing/2014/main" id="{306A0E95-4184-B655-15D0-1E5E3D442DF6}"/>
                </a:ext>
              </a:extLst>
            </p:cNvPr>
            <p:cNvSpPr/>
            <p:nvPr userDrawn="1"/>
          </p:nvSpPr>
          <p:spPr>
            <a:xfrm rot="9787845">
              <a:off x="-604385" y="-407826"/>
              <a:ext cx="2832369" cy="2336971"/>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7" name="橢圓 66">
            <a:extLst>
              <a:ext uri="{FF2B5EF4-FFF2-40B4-BE49-F238E27FC236}">
                <a16:creationId xmlns:a16="http://schemas.microsoft.com/office/drawing/2014/main" id="{1E9AF451-EB2D-F912-38A6-ABF2276C761D}"/>
              </a:ext>
            </a:extLst>
          </p:cNvPr>
          <p:cNvSpPr/>
          <p:nvPr userDrawn="1"/>
        </p:nvSpPr>
        <p:spPr>
          <a:xfrm rot="3113033">
            <a:off x="-966018" y="3761593"/>
            <a:ext cx="2983169" cy="3027434"/>
          </a:xfrm>
          <a:prstGeom prst="ellipse">
            <a:avLst/>
          </a:prstGeom>
          <a:solidFill>
            <a:schemeClr val="bg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Google Shape;184;p11">
            <a:extLst>
              <a:ext uri="{FF2B5EF4-FFF2-40B4-BE49-F238E27FC236}">
                <a16:creationId xmlns:a16="http://schemas.microsoft.com/office/drawing/2014/main" id="{E392388D-486F-7F65-831F-7FD4E86EBFA1}"/>
              </a:ext>
            </a:extLst>
          </p:cNvPr>
          <p:cNvSpPr/>
          <p:nvPr userDrawn="1"/>
        </p:nvSpPr>
        <p:spPr>
          <a:xfrm rot="6798747" flipH="1" flipV="1">
            <a:off x="6833263" y="286410"/>
            <a:ext cx="5838589" cy="4841423"/>
          </a:xfrm>
          <a:prstGeom prst="triangle">
            <a:avLst>
              <a:gd name="adj" fmla="val 0"/>
            </a:avLst>
          </a:prstGeom>
          <a:solidFill>
            <a:srgbClr val="FF9393">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84;p11">
            <a:extLst>
              <a:ext uri="{FF2B5EF4-FFF2-40B4-BE49-F238E27FC236}">
                <a16:creationId xmlns:a16="http://schemas.microsoft.com/office/drawing/2014/main" id="{F334984A-F3A5-C775-791D-C183DF9D71B6}"/>
              </a:ext>
            </a:extLst>
          </p:cNvPr>
          <p:cNvSpPr/>
          <p:nvPr userDrawn="1"/>
        </p:nvSpPr>
        <p:spPr>
          <a:xfrm rot="8399772" flipH="1">
            <a:off x="287642" y="2920301"/>
            <a:ext cx="3291452" cy="3228228"/>
          </a:xfrm>
          <a:prstGeom prst="triangle">
            <a:avLst>
              <a:gd name="adj" fmla="val 31840"/>
            </a:avLst>
          </a:prstGeom>
          <a:solidFill>
            <a:srgbClr val="92D050">
              <a:alpha val="745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84;p11">
            <a:extLst>
              <a:ext uri="{FF2B5EF4-FFF2-40B4-BE49-F238E27FC236}">
                <a16:creationId xmlns:a16="http://schemas.microsoft.com/office/drawing/2014/main" id="{E392388D-486F-7F65-831F-7FD4E86EBFA1}"/>
              </a:ext>
            </a:extLst>
          </p:cNvPr>
          <p:cNvSpPr/>
          <p:nvPr userDrawn="1"/>
        </p:nvSpPr>
        <p:spPr>
          <a:xfrm rot="21300386">
            <a:off x="1186323" y="-245163"/>
            <a:ext cx="8742815" cy="6854419"/>
          </a:xfrm>
          <a:prstGeom prst="triangle">
            <a:avLst>
              <a:gd name="adj" fmla="val 17372"/>
            </a:avLst>
          </a:prstGeom>
          <a:solidFill>
            <a:schemeClr val="accent4">
              <a:lumMod val="60000"/>
              <a:lumOff val="40000"/>
              <a:alpha val="14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4" name="群組 33">
            <a:extLst>
              <a:ext uri="{FF2B5EF4-FFF2-40B4-BE49-F238E27FC236}">
                <a16:creationId xmlns:a16="http://schemas.microsoft.com/office/drawing/2014/main" id="{F7D3238E-D4C0-0368-258E-AF8FA52ED9CD}"/>
              </a:ext>
            </a:extLst>
          </p:cNvPr>
          <p:cNvGrpSpPr/>
          <p:nvPr userDrawn="1"/>
        </p:nvGrpSpPr>
        <p:grpSpPr>
          <a:xfrm>
            <a:off x="655318" y="952181"/>
            <a:ext cx="10881365" cy="3210363"/>
            <a:chOff x="655318" y="1427652"/>
            <a:chExt cx="10881365" cy="3479174"/>
          </a:xfrm>
        </p:grpSpPr>
        <p:sp>
          <p:nvSpPr>
            <p:cNvPr id="35" name="矩形: 圓角 34">
              <a:extLst>
                <a:ext uri="{FF2B5EF4-FFF2-40B4-BE49-F238E27FC236}">
                  <a16:creationId xmlns:a16="http://schemas.microsoft.com/office/drawing/2014/main" id="{FDA93B46-C6B4-E8D1-C3D6-1226D930BFF2}"/>
                </a:ext>
              </a:extLst>
            </p:cNvPr>
            <p:cNvSpPr/>
            <p:nvPr/>
          </p:nvSpPr>
          <p:spPr>
            <a:xfrm>
              <a:off x="655318" y="1427652"/>
              <a:ext cx="10881365" cy="3479174"/>
            </a:xfrm>
            <a:prstGeom prst="roundRect">
              <a:avLst>
                <a:gd name="adj" fmla="val 10962"/>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圓角 35">
              <a:extLst>
                <a:ext uri="{FF2B5EF4-FFF2-40B4-BE49-F238E27FC236}">
                  <a16:creationId xmlns:a16="http://schemas.microsoft.com/office/drawing/2014/main" id="{A63ED3D2-F50B-3F0A-A1A7-3DFE413063B8}"/>
                </a:ext>
              </a:extLst>
            </p:cNvPr>
            <p:cNvSpPr/>
            <p:nvPr/>
          </p:nvSpPr>
          <p:spPr>
            <a:xfrm>
              <a:off x="777819" y="1524014"/>
              <a:ext cx="10636362" cy="3284431"/>
            </a:xfrm>
            <a:prstGeom prst="roundRect">
              <a:avLst>
                <a:gd name="adj" fmla="val 10962"/>
              </a:avLst>
            </a:prstGeom>
            <a:noFill/>
            <a:ln>
              <a:solidFill>
                <a:schemeClr val="tx1">
                  <a:lumMod val="50000"/>
                  <a:lumOff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76600421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210212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A8C5FF01-2C2E-4E9E-9D1D-3608E754E5B3}"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5"/>
          <p:cNvSpPr txBox="1">
            <a:spLocks/>
          </p:cNvSpPr>
          <p:nvPr userDrawn="1"/>
        </p:nvSpPr>
        <p:spPr>
          <a:xfrm>
            <a:off x="9336995" y="6399080"/>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8" name="Google Shape;91;p6"/>
          <p:cNvSpPr/>
          <p:nvPr userDrawn="1"/>
        </p:nvSpPr>
        <p:spPr>
          <a:xfrm>
            <a:off x="11721272" y="6400013"/>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投影片編號版面配置區 7"/>
          <p:cNvSpPr txBox="1">
            <a:spLocks/>
          </p:cNvSpPr>
          <p:nvPr userDrawn="1"/>
        </p:nvSpPr>
        <p:spPr>
          <a:xfrm>
            <a:off x="9290708" y="6377269"/>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dirty="0"/>
          </a:p>
        </p:txBody>
      </p:sp>
    </p:spTree>
    <p:extLst>
      <p:ext uri="{BB962C8B-B14F-4D97-AF65-F5344CB8AC3E}">
        <p14:creationId xmlns:p14="http://schemas.microsoft.com/office/powerpoint/2010/main" val="1861684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176F5081-8D10-46BB-9ACC-1C92C7BA99FC}" type="datetime1">
              <a:rPr lang="zh-TW" altLang="en-US" smtClean="0"/>
              <a:t>2022/12/13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141525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6BA73E18-5BB7-4DB4-B0E8-664B4B63A392}" type="datetime1">
              <a:rPr lang="zh-TW" altLang="en-US" smtClean="0"/>
              <a:t>2022/12/13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67680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20280EC-DBAA-42C9-954F-E6E1071A5A82}" type="datetime1">
              <a:rPr lang="zh-TW" altLang="en-US" smtClean="0"/>
              <a:t>2022/12/13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56522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EA8B2B4-9CE9-4407-B90B-5E6B41196D33}" type="datetime1">
              <a:rPr lang="zh-TW" altLang="en-US" smtClean="0"/>
              <a:t>2022/12/13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513195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14BC08DD-DF37-4369-A231-5187986FCADF}" type="datetime1">
              <a:rPr lang="zh-TW" altLang="en-US" smtClean="0"/>
              <a:t>2022/12/13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79141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2A84B1A0-1499-4456-8716-D185A4CD3DD7}" type="datetime1">
              <a:rPr lang="zh-TW" altLang="en-US" smtClean="0"/>
              <a:t>2022/12/13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348550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A6D9719D-3625-471F-9849-72D5E6B5998A}"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86698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367AB45-9CED-44C2-BC03-75F219210CCB}"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216399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01508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投影片">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9345543" y="6356350"/>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
        <p:nvSpPr>
          <p:cNvPr id="39" name="矩形 38"/>
          <p:cNvSpPr/>
          <p:nvPr userDrawn="1"/>
        </p:nvSpPr>
        <p:spPr>
          <a:xfrm>
            <a:off x="0" y="-3335"/>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userDrawn="1"/>
        </p:nvSpPr>
        <p:spPr>
          <a:xfrm flipV="1">
            <a:off x="10153" y="5193168"/>
            <a:ext cx="12192000" cy="1670719"/>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D20FCA0-BE1B-46AB-9398-9CA45BB979B6}"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9" name="群組 8"/>
          <p:cNvGrpSpPr/>
          <p:nvPr userDrawn="1"/>
        </p:nvGrpSpPr>
        <p:grpSpPr>
          <a:xfrm>
            <a:off x="-206388" y="4988200"/>
            <a:ext cx="2635702" cy="2403616"/>
            <a:chOff x="-136268" y="5707086"/>
            <a:chExt cx="1303450" cy="1188675"/>
          </a:xfrm>
        </p:grpSpPr>
        <p:sp>
          <p:nvSpPr>
            <p:cNvPr id="10" name="Google Shape;178;p11"/>
            <p:cNvSpPr/>
            <p:nvPr/>
          </p:nvSpPr>
          <p:spPr>
            <a:xfrm>
              <a:off x="769682" y="6326211"/>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80;p11"/>
            <p:cNvSpPr/>
            <p:nvPr/>
          </p:nvSpPr>
          <p:spPr>
            <a:xfrm>
              <a:off x="-136268" y="6154161"/>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6;p11"/>
            <p:cNvSpPr/>
            <p:nvPr/>
          </p:nvSpPr>
          <p:spPr>
            <a:xfrm>
              <a:off x="128357" y="5707086"/>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群組 22"/>
          <p:cNvGrpSpPr/>
          <p:nvPr userDrawn="1"/>
        </p:nvGrpSpPr>
        <p:grpSpPr>
          <a:xfrm rot="19732323">
            <a:off x="10621450" y="4857768"/>
            <a:ext cx="1616938" cy="2280273"/>
            <a:chOff x="10946300" y="5197761"/>
            <a:chExt cx="1107825" cy="1562300"/>
          </a:xfrm>
        </p:grpSpPr>
        <p:sp>
          <p:nvSpPr>
            <p:cNvPr id="24"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群組 27"/>
          <p:cNvGrpSpPr/>
          <p:nvPr userDrawn="1"/>
        </p:nvGrpSpPr>
        <p:grpSpPr>
          <a:xfrm rot="16200000">
            <a:off x="32481" y="-496082"/>
            <a:ext cx="2007092" cy="2271818"/>
            <a:chOff x="10834752" y="189942"/>
            <a:chExt cx="1245875" cy="1410200"/>
          </a:xfrm>
        </p:grpSpPr>
        <p:sp>
          <p:nvSpPr>
            <p:cNvPr id="29" name="Google Shape;182;p11"/>
            <p:cNvSpPr/>
            <p:nvPr/>
          </p:nvSpPr>
          <p:spPr>
            <a:xfrm>
              <a:off x="10834752" y="189942"/>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83;p11"/>
            <p:cNvSpPr/>
            <p:nvPr/>
          </p:nvSpPr>
          <p:spPr>
            <a:xfrm>
              <a:off x="11310525" y="294190"/>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84;p11"/>
            <p:cNvSpPr/>
            <p:nvPr/>
          </p:nvSpPr>
          <p:spPr>
            <a:xfrm>
              <a:off x="11633627" y="1153142"/>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85;p11"/>
            <p:cNvSpPr/>
            <p:nvPr/>
          </p:nvSpPr>
          <p:spPr>
            <a:xfrm>
              <a:off x="11206277" y="189942"/>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群組 32"/>
          <p:cNvGrpSpPr/>
          <p:nvPr userDrawn="1"/>
        </p:nvGrpSpPr>
        <p:grpSpPr>
          <a:xfrm rot="16507687">
            <a:off x="10460577" y="-429238"/>
            <a:ext cx="1521354" cy="2167520"/>
            <a:chOff x="-128161" y="-18464"/>
            <a:chExt cx="1006225" cy="1433600"/>
          </a:xfrm>
        </p:grpSpPr>
        <p:sp>
          <p:nvSpPr>
            <p:cNvPr id="34"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群組 1">
            <a:extLst>
              <a:ext uri="{FF2B5EF4-FFF2-40B4-BE49-F238E27FC236}">
                <a16:creationId xmlns:a16="http://schemas.microsoft.com/office/drawing/2014/main" id="{D6D1701E-2FF5-6B09-D455-B32239C4349D}"/>
              </a:ext>
            </a:extLst>
          </p:cNvPr>
          <p:cNvGrpSpPr/>
          <p:nvPr userDrawn="1"/>
        </p:nvGrpSpPr>
        <p:grpSpPr>
          <a:xfrm>
            <a:off x="432149" y="2102784"/>
            <a:ext cx="1984282" cy="2306579"/>
            <a:chOff x="432149" y="2102784"/>
            <a:chExt cx="1984282" cy="2306579"/>
          </a:xfrm>
        </p:grpSpPr>
        <p:sp>
          <p:nvSpPr>
            <p:cNvPr id="14" name="Google Shape;85;p6"/>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p6"/>
            <p:cNvSpPr/>
            <p:nvPr/>
          </p:nvSpPr>
          <p:spPr>
            <a:xfrm>
              <a:off x="506975" y="2177610"/>
              <a:ext cx="447306" cy="447306"/>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p6"/>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8;p6"/>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9;p6"/>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p6"/>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p6"/>
            <p:cNvSpPr/>
            <p:nvPr/>
          </p:nvSpPr>
          <p:spPr>
            <a:xfrm>
              <a:off x="432149" y="2102784"/>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p6"/>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3;p6"/>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5;p11"/>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896854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CBBD4520-0D43-471F-B47A-265CEAF21601}"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7" name="矩形 6"/>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Google Shape;189;p12"/>
          <p:cNvSpPr/>
          <p:nvPr userDrawn="1"/>
        </p:nvSpPr>
        <p:spPr>
          <a:xfrm>
            <a:off x="1914596" y="-1096510"/>
            <a:ext cx="8872414" cy="8872414"/>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群組 9"/>
          <p:cNvGrpSpPr/>
          <p:nvPr userDrawn="1"/>
        </p:nvGrpSpPr>
        <p:grpSpPr>
          <a:xfrm>
            <a:off x="577713" y="1280104"/>
            <a:ext cx="2941210" cy="3418935"/>
            <a:chOff x="577713" y="1280104"/>
            <a:chExt cx="2941210" cy="3418935"/>
          </a:xfrm>
        </p:grpSpPr>
        <p:sp>
          <p:nvSpPr>
            <p:cNvPr id="11" name="Google Shape;85;p6"/>
            <p:cNvSpPr/>
            <p:nvPr/>
          </p:nvSpPr>
          <p:spPr>
            <a:xfrm>
              <a:off x="1237648" y="2085752"/>
              <a:ext cx="2281275" cy="2281274"/>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p6"/>
            <p:cNvSpPr/>
            <p:nvPr/>
          </p:nvSpPr>
          <p:spPr>
            <a:xfrm>
              <a:off x="688624" y="1391015"/>
              <a:ext cx="663021" cy="663021"/>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p6"/>
            <p:cNvSpPr/>
            <p:nvPr/>
          </p:nvSpPr>
          <p:spPr>
            <a:xfrm>
              <a:off x="2651896" y="1727149"/>
              <a:ext cx="613379" cy="613379"/>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p6"/>
            <p:cNvSpPr/>
            <p:nvPr/>
          </p:nvSpPr>
          <p:spPr>
            <a:xfrm>
              <a:off x="1166005" y="3929025"/>
              <a:ext cx="638952" cy="638952"/>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9;p6"/>
            <p:cNvSpPr/>
            <p:nvPr/>
          </p:nvSpPr>
          <p:spPr>
            <a:xfrm>
              <a:off x="1804957" y="4472453"/>
              <a:ext cx="226586" cy="22658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p6"/>
            <p:cNvSpPr/>
            <p:nvPr/>
          </p:nvSpPr>
          <p:spPr>
            <a:xfrm>
              <a:off x="2356175" y="1831901"/>
              <a:ext cx="171866" cy="171679"/>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1;p6"/>
            <p:cNvSpPr/>
            <p:nvPr/>
          </p:nvSpPr>
          <p:spPr>
            <a:xfrm>
              <a:off x="577713" y="1280104"/>
              <a:ext cx="884906" cy="884905"/>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p6"/>
            <p:cNvSpPr/>
            <p:nvPr/>
          </p:nvSpPr>
          <p:spPr>
            <a:xfrm>
              <a:off x="2691009" y="1766259"/>
              <a:ext cx="535156" cy="535156"/>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3;p6"/>
            <p:cNvSpPr/>
            <p:nvPr/>
          </p:nvSpPr>
          <p:spPr>
            <a:xfrm>
              <a:off x="1539057" y="1704036"/>
              <a:ext cx="337529" cy="33734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85;p11"/>
            <p:cNvSpPr/>
            <p:nvPr/>
          </p:nvSpPr>
          <p:spPr>
            <a:xfrm>
              <a:off x="1355044" y="2212551"/>
              <a:ext cx="2027724" cy="2027723"/>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5;p6"/>
            <p:cNvSpPr/>
            <p:nvPr/>
          </p:nvSpPr>
          <p:spPr>
            <a:xfrm>
              <a:off x="1462619" y="2310190"/>
              <a:ext cx="1832397" cy="1832396"/>
            </a:xfrm>
            <a:prstGeom prst="ellipse">
              <a:avLst/>
            </a:prstGeom>
            <a:solidFill>
              <a:schemeClr val="bg1"/>
            </a:solidFill>
            <a:ln>
              <a:noFill/>
            </a:ln>
            <a:effectLst>
              <a:innerShdw blurRad="114300">
                <a:prstClr val="black"/>
              </a:inn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群組 21"/>
          <p:cNvGrpSpPr/>
          <p:nvPr userDrawn="1"/>
        </p:nvGrpSpPr>
        <p:grpSpPr>
          <a:xfrm rot="19387200">
            <a:off x="10122233" y="4707325"/>
            <a:ext cx="1477439" cy="2083546"/>
            <a:chOff x="10946300" y="5197761"/>
            <a:chExt cx="1107825" cy="1562300"/>
          </a:xfrm>
        </p:grpSpPr>
        <p:sp>
          <p:nvSpPr>
            <p:cNvPr id="23" name="Google Shape;174;p11"/>
            <p:cNvSpPr/>
            <p:nvPr/>
          </p:nvSpPr>
          <p:spPr>
            <a:xfrm>
              <a:off x="10946300" y="5197761"/>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7;p11"/>
            <p:cNvSpPr/>
            <p:nvPr/>
          </p:nvSpPr>
          <p:spPr>
            <a:xfrm>
              <a:off x="11075525" y="578146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9;p11"/>
            <p:cNvSpPr/>
            <p:nvPr/>
          </p:nvSpPr>
          <p:spPr>
            <a:xfrm>
              <a:off x="11698100" y="5357657"/>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1;p11"/>
            <p:cNvSpPr/>
            <p:nvPr/>
          </p:nvSpPr>
          <p:spPr>
            <a:xfrm>
              <a:off x="11310525" y="6016461"/>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群組 26"/>
          <p:cNvGrpSpPr/>
          <p:nvPr userDrawn="1"/>
        </p:nvGrpSpPr>
        <p:grpSpPr>
          <a:xfrm rot="17637638">
            <a:off x="11012947" y="-222126"/>
            <a:ext cx="1029929" cy="1467372"/>
            <a:chOff x="-128161" y="-18464"/>
            <a:chExt cx="1006225" cy="1433600"/>
          </a:xfrm>
        </p:grpSpPr>
        <p:sp>
          <p:nvSpPr>
            <p:cNvPr id="28" name="Google Shape;173;p11"/>
            <p:cNvSpPr/>
            <p:nvPr/>
          </p:nvSpPr>
          <p:spPr>
            <a:xfrm>
              <a:off x="-128161" y="864636"/>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5;p11"/>
            <p:cNvSpPr/>
            <p:nvPr/>
          </p:nvSpPr>
          <p:spPr>
            <a:xfrm>
              <a:off x="136464" y="-18464"/>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6;p11"/>
            <p:cNvSpPr/>
            <p:nvPr/>
          </p:nvSpPr>
          <p:spPr>
            <a:xfrm>
              <a:off x="455139" y="864636"/>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投影片編號版面配置區 1"/>
          <p:cNvSpPr txBox="1">
            <a:spLocks/>
          </p:cNvSpPr>
          <p:nvPr userDrawn="1"/>
        </p:nvSpPr>
        <p:spPr>
          <a:xfrm>
            <a:off x="9375975" y="642289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latin typeface="Arial" panose="020B0604020202020204" pitchFamily="34" charset="0"/>
                <a:cs typeface="Arial" panose="020B0604020202020204" pitchFamily="34" charset="0"/>
              </a:rPr>
              <a:pPr/>
              <a:t>‹#›</a:t>
            </a:fld>
            <a:endParaRPr lang="zh-TW"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3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40" name="矩形 39"/>
          <p:cNvSpPr/>
          <p:nvPr userDrawn="1"/>
        </p:nvSpPr>
        <p:spPr>
          <a:xfrm flipV="1">
            <a:off x="10153" y="6254668"/>
            <a:ext cx="12192000" cy="609220"/>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日期版面配置區 3"/>
          <p:cNvSpPr>
            <a:spLocks noGrp="1"/>
          </p:cNvSpPr>
          <p:nvPr>
            <p:ph type="dt" sz="half" idx="10"/>
          </p:nvPr>
        </p:nvSpPr>
        <p:spPr/>
        <p:txBody>
          <a:bodyPr/>
          <a:lstStyle/>
          <a:p>
            <a:fld id="{041542FE-AFD6-4D8A-B95C-CCF4E5A58D02}"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3" name="Google Shape;27;p3"/>
          <p:cNvSpPr/>
          <p:nvPr userDrawn="1"/>
        </p:nvSpPr>
        <p:spPr>
          <a:xfrm>
            <a:off x="4582200" y="6443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群組 49"/>
          <p:cNvGrpSpPr/>
          <p:nvPr userDrawn="1"/>
        </p:nvGrpSpPr>
        <p:grpSpPr>
          <a:xfrm rot="20540021">
            <a:off x="9906000" y="-120363"/>
            <a:ext cx="2125000" cy="3027037"/>
            <a:chOff x="10589650" y="123375"/>
            <a:chExt cx="1492150" cy="2125550"/>
          </a:xfrm>
        </p:grpSpPr>
        <p:sp>
          <p:nvSpPr>
            <p:cNvPr id="45" name="Google Shape;75;p5"/>
            <p:cNvSpPr/>
            <p:nvPr userDrawn="1"/>
          </p:nvSpPr>
          <p:spPr>
            <a:xfrm>
              <a:off x="10589650" y="8649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6;p5"/>
            <p:cNvSpPr/>
            <p:nvPr userDrawn="1"/>
          </p:nvSpPr>
          <p:spPr>
            <a:xfrm>
              <a:off x="11684300" y="14642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7;p5"/>
            <p:cNvSpPr/>
            <p:nvPr userDrawn="1"/>
          </p:nvSpPr>
          <p:spPr>
            <a:xfrm>
              <a:off x="11140150" y="12337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8;p5"/>
            <p:cNvSpPr/>
            <p:nvPr userDrawn="1"/>
          </p:nvSpPr>
          <p:spPr>
            <a:xfrm>
              <a:off x="11496300" y="20608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0;p5"/>
            <p:cNvSpPr/>
            <p:nvPr userDrawn="1"/>
          </p:nvSpPr>
          <p:spPr>
            <a:xfrm>
              <a:off x="10907625" y="11333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群組 50"/>
          <p:cNvGrpSpPr/>
          <p:nvPr userDrawn="1"/>
        </p:nvGrpSpPr>
        <p:grpSpPr>
          <a:xfrm rot="21140593">
            <a:off x="-466240" y="265869"/>
            <a:ext cx="3310625" cy="5564050"/>
            <a:chOff x="-152925" y="-206300"/>
            <a:chExt cx="3310625" cy="5564050"/>
          </a:xfrm>
        </p:grpSpPr>
        <p:sp>
          <p:nvSpPr>
            <p:cNvPr id="52"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投影片編號版面配置區 5"/>
          <p:cNvSpPr>
            <a:spLocks noGrp="1"/>
          </p:cNvSpPr>
          <p:nvPr>
            <p:ph type="sldNum" sz="quarter" idx="12"/>
          </p:nvPr>
        </p:nvSpPr>
        <p:spPr>
          <a:xfrm>
            <a:off x="9345540" y="6381989"/>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a:p>
        </p:txBody>
      </p:sp>
    </p:spTree>
    <p:extLst>
      <p:ext uri="{BB962C8B-B14F-4D97-AF65-F5344CB8AC3E}">
        <p14:creationId xmlns:p14="http://schemas.microsoft.com/office/powerpoint/2010/main" val="127119963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86193677-B30D-411F-8476-A1739BFC8396}"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1B8EA2-46F0-4EFD-AA39-F1D4219E0ABE}" type="slidenum">
              <a:rPr lang="zh-TW" altLang="en-US" smtClean="0"/>
              <a:t>‹#›</a:t>
            </a:fld>
            <a:endParaRPr lang="zh-TW" altLang="en-US"/>
          </a:p>
        </p:txBody>
      </p:sp>
      <p:grpSp>
        <p:nvGrpSpPr>
          <p:cNvPr id="2" name="群組 1"/>
          <p:cNvGrpSpPr/>
          <p:nvPr userDrawn="1"/>
        </p:nvGrpSpPr>
        <p:grpSpPr>
          <a:xfrm rot="6757269">
            <a:off x="10796648" y="5530677"/>
            <a:ext cx="1679185" cy="1231161"/>
            <a:chOff x="10734114" y="5138091"/>
            <a:chExt cx="1679185" cy="1231161"/>
          </a:xfrm>
        </p:grpSpPr>
        <p:sp>
          <p:nvSpPr>
            <p:cNvPr id="52" name="Google Shape;65;p5"/>
            <p:cNvSpPr/>
            <p:nvPr/>
          </p:nvSpPr>
          <p:spPr>
            <a:xfrm rot="1862356">
              <a:off x="11787761" y="5734420"/>
              <a:ext cx="625538" cy="625538"/>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1;p5"/>
            <p:cNvSpPr/>
            <p:nvPr/>
          </p:nvSpPr>
          <p:spPr>
            <a:xfrm rot="1862356">
              <a:off x="10888920" y="5138091"/>
              <a:ext cx="1231161" cy="1231161"/>
            </a:xfrm>
            <a:prstGeom prst="donut">
              <a:avLst>
                <a:gd name="adj" fmla="val 1067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p5"/>
            <p:cNvSpPr/>
            <p:nvPr/>
          </p:nvSpPr>
          <p:spPr>
            <a:xfrm rot="1862356">
              <a:off x="10734114" y="5583143"/>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9372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92230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p:cNvSpPr txBox="1">
            <a:spLocks/>
          </p:cNvSpPr>
          <p:nvPr userDrawn="1"/>
        </p:nvSpPr>
        <p:spPr>
          <a:xfrm>
            <a:off x="9413909" y="6467448"/>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1B8EA2-46F0-4EFD-AA39-F1D4219E0ABE}" type="slidenum">
              <a:rPr lang="zh-TW" altLang="en-US" smtClean="0"/>
              <a:pPr/>
              <a:t>‹#›</a:t>
            </a:fld>
            <a:endParaRPr lang="zh-TW" altLang="en-US"/>
          </a:p>
        </p:txBody>
      </p:sp>
      <p:sp>
        <p:nvSpPr>
          <p:cNvPr id="15" name="Google Shape;91;p6"/>
          <p:cNvSpPr/>
          <p:nvPr userDrawn="1"/>
        </p:nvSpPr>
        <p:spPr>
          <a:xfrm>
            <a:off x="11772548" y="6468381"/>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16" name="投影片編號版面配置區 7"/>
          <p:cNvSpPr txBox="1">
            <a:spLocks/>
          </p:cNvSpPr>
          <p:nvPr userDrawn="1"/>
        </p:nvSpPr>
        <p:spPr>
          <a:xfrm>
            <a:off x="11716286" y="6445637"/>
            <a:ext cx="445811"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3437364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章節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6A840DB2-80D3-41BB-A6E3-5D6CA369112B}" type="datetime1">
              <a:rPr lang="zh-TW" altLang="en-US" smtClean="0"/>
              <a:t>2022/12/13</a:t>
            </a:fld>
            <a:endParaRPr lang="zh-TW" altLang="en-US"/>
          </a:p>
        </p:txBody>
      </p:sp>
      <p:sp>
        <p:nvSpPr>
          <p:cNvPr id="5" name="頁尾版面配置區 4"/>
          <p:cNvSpPr>
            <a:spLocks noGrp="1"/>
          </p:cNvSpPr>
          <p:nvPr>
            <p:ph type="ftr" sz="quarter" idx="11"/>
          </p:nvPr>
        </p:nvSpPr>
        <p:spPr/>
        <p:txBody>
          <a:bodyPr/>
          <a:lstStyle/>
          <a:p>
            <a:endParaRPr lang="zh-TW" altLang="en-US"/>
          </a:p>
        </p:txBody>
      </p:sp>
      <p:grpSp>
        <p:nvGrpSpPr>
          <p:cNvPr id="24" name="群組 23"/>
          <p:cNvGrpSpPr/>
          <p:nvPr userDrawn="1"/>
        </p:nvGrpSpPr>
        <p:grpSpPr>
          <a:xfrm rot="4739200">
            <a:off x="-219893" y="5477849"/>
            <a:ext cx="1372210" cy="1329418"/>
            <a:chOff x="10692847" y="5485063"/>
            <a:chExt cx="1199834" cy="1162418"/>
          </a:xfrm>
        </p:grpSpPr>
        <p:sp>
          <p:nvSpPr>
            <p:cNvPr id="25" name="Google Shape;174;p11"/>
            <p:cNvSpPr/>
            <p:nvPr/>
          </p:nvSpPr>
          <p:spPr>
            <a:xfrm>
              <a:off x="10692847" y="6042159"/>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7;p11"/>
            <p:cNvSpPr/>
            <p:nvPr/>
          </p:nvSpPr>
          <p:spPr>
            <a:xfrm>
              <a:off x="10914081" y="5668881"/>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9;p11"/>
            <p:cNvSpPr/>
            <p:nvPr/>
          </p:nvSpPr>
          <p:spPr>
            <a:xfrm>
              <a:off x="11253347" y="5485063"/>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81;p11"/>
            <p:cNvSpPr/>
            <p:nvPr/>
          </p:nvSpPr>
          <p:spPr>
            <a:xfrm>
              <a:off x="11114159" y="5805885"/>
              <a:ext cx="702691" cy="702691"/>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 name="圖片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00" y="6023548"/>
            <a:ext cx="655060" cy="655060"/>
          </a:xfrm>
          <a:prstGeom prst="rect">
            <a:avLst/>
          </a:prstGeom>
          <a:effectLst>
            <a:outerShdw blurRad="76200" dir="13500000" sy="23000" kx="1200000" algn="br" rotWithShape="0">
              <a:prstClr val="black">
                <a:alpha val="20000"/>
              </a:prstClr>
            </a:outerShdw>
          </a:effectLst>
        </p:spPr>
      </p:pic>
      <p:sp>
        <p:nvSpPr>
          <p:cNvPr id="30" name="矩形 29"/>
          <p:cNvSpPr/>
          <p:nvPr userDrawn="1"/>
        </p:nvSpPr>
        <p:spPr>
          <a:xfrm>
            <a:off x="11710" y="-671"/>
            <a:ext cx="12192000" cy="582942"/>
          </a:xfrm>
          <a:prstGeom prst="rect">
            <a:avLst/>
          </a:prstGeom>
          <a:gradFill>
            <a:gsLst>
              <a:gs pos="0">
                <a:srgbClr val="FFF3F3">
                  <a:alpha val="69804"/>
                </a:srgbClr>
              </a:gs>
              <a:gs pos="53000">
                <a:srgbClr val="FFFFCC">
                  <a:alpha val="69804"/>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直角三角形 11"/>
          <p:cNvSpPr/>
          <p:nvPr userDrawn="1"/>
        </p:nvSpPr>
        <p:spPr>
          <a:xfrm flipH="1">
            <a:off x="5093786" y="3711458"/>
            <a:ext cx="7095262" cy="3146542"/>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p:cNvSpPr>
            <a:spLocks noGrp="1"/>
          </p:cNvSpPr>
          <p:nvPr>
            <p:ph type="sldNum" sz="quarter" idx="12"/>
          </p:nvPr>
        </p:nvSpPr>
        <p:spPr>
          <a:xfrm>
            <a:off x="9405363" y="6458902"/>
            <a:ext cx="2743200" cy="365125"/>
          </a:xfrm>
        </p:spPr>
        <p:txBody>
          <a:bodyPr/>
          <a:lstStyle>
            <a:lvl1pPr>
              <a:defRPr>
                <a:latin typeface="Arial" panose="020B0604020202020204" pitchFamily="34" charset="0"/>
                <a:cs typeface="Arial" panose="020B0604020202020204" pitchFamily="34" charset="0"/>
              </a:defRPr>
            </a:lvl1pPr>
          </a:lstStyle>
          <a:p>
            <a:fld id="{131B8EA2-46F0-4EFD-AA39-F1D4219E0ABE}" type="slidenum">
              <a:rPr lang="zh-TW" altLang="en-US" smtClean="0"/>
              <a:pPr/>
              <a:t>‹#›</a:t>
            </a:fld>
            <a:endParaRPr lang="zh-TW" altLang="en-US" dirty="0"/>
          </a:p>
        </p:txBody>
      </p:sp>
      <p:sp>
        <p:nvSpPr>
          <p:cNvPr id="13" name="Google Shape;91;p6"/>
          <p:cNvSpPr/>
          <p:nvPr userDrawn="1"/>
        </p:nvSpPr>
        <p:spPr>
          <a:xfrm>
            <a:off x="11789640" y="6459835"/>
            <a:ext cx="324000" cy="324000"/>
          </a:xfrm>
          <a:prstGeom prst="ellipse">
            <a:avLst/>
          </a:prstGeom>
          <a:solidFill>
            <a:schemeClr val="bg1"/>
          </a:solidFill>
          <a:ln w="9525" cap="flat" cmpd="sng">
            <a:noFill/>
            <a:prstDash val="dash"/>
            <a:round/>
            <a:headEnd type="none" w="sm" len="sm"/>
            <a:tailEnd type="none" w="sm" len="sm"/>
          </a:ln>
          <a:effectLst>
            <a:outerShdw blurRad="63500" sx="102000" sy="102000" algn="ctr"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投影片編號版面配置區 7"/>
          <p:cNvSpPr txBox="1">
            <a:spLocks/>
          </p:cNvSpPr>
          <p:nvPr userDrawn="1"/>
        </p:nvSpPr>
        <p:spPr>
          <a:xfrm>
            <a:off x="11716284" y="6437091"/>
            <a:ext cx="487426"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31B8EA2-46F0-4EFD-AA39-F1D4219E0ABE}" type="slidenum">
              <a:rPr lang="zh-TW" altLang="en-US" smtClean="0"/>
              <a:pPr algn="ctr"/>
              <a:t>‹#›</a:t>
            </a:fld>
            <a:endParaRPr lang="zh-TW" altLang="en-US" dirty="0"/>
          </a:p>
        </p:txBody>
      </p:sp>
    </p:spTree>
    <p:extLst>
      <p:ext uri="{BB962C8B-B14F-4D97-AF65-F5344CB8AC3E}">
        <p14:creationId xmlns:p14="http://schemas.microsoft.com/office/powerpoint/2010/main" val="413107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43590-ED1E-4EE8-9DBA-73C6D65C55EB}" type="datetime1">
              <a:rPr lang="zh-TW" altLang="en-US" smtClean="0"/>
              <a:t>2022/12/13</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B8EA2-46F0-4EFD-AA39-F1D4219E0ABE}" type="slidenum">
              <a:rPr lang="zh-TW" altLang="en-US" smtClean="0"/>
              <a:t>‹#›</a:t>
            </a:fld>
            <a:endParaRPr lang="zh-TW" altLang="en-US"/>
          </a:p>
        </p:txBody>
      </p:sp>
    </p:spTree>
    <p:extLst>
      <p:ext uri="{BB962C8B-B14F-4D97-AF65-F5344CB8AC3E}">
        <p14:creationId xmlns:p14="http://schemas.microsoft.com/office/powerpoint/2010/main" val="1074906664"/>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65" r:id="rId3"/>
    <p:sldLayoutId id="2147483650" r:id="rId4"/>
    <p:sldLayoutId id="2147483651" r:id="rId5"/>
    <p:sldLayoutId id="2147483660" r:id="rId6"/>
    <p:sldLayoutId id="2147483661" r:id="rId7"/>
    <p:sldLayoutId id="2147483664" r:id="rId8"/>
    <p:sldLayoutId id="2147483663" r:id="rId9"/>
    <p:sldLayoutId id="2147483667" r:id="rId10"/>
    <p:sldLayoutId id="2147483662"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 Id="rId5" Type="http://schemas.microsoft.com/office/2007/relationships/hdphoto" Target="../media/hdphoto3.wdp"/><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2" Type="http://schemas.openxmlformats.org/officeDocument/2006/relationships/hyperlink" Target="http://www.techadmi.edu.tw/"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標題 1"/>
          <p:cNvSpPr txBox="1">
            <a:spLocks/>
          </p:cNvSpPr>
          <p:nvPr/>
        </p:nvSpPr>
        <p:spPr>
          <a:xfrm>
            <a:off x="915559" y="1189182"/>
            <a:ext cx="10360882" cy="2033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112</a:t>
            </a:r>
            <a:r>
              <a:rPr kumimoji="0" lang="zh-TW" altLang="en-US"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學年度</a:t>
            </a:r>
            <a:endParaRPr kumimoji="0" lang="en-US" altLang="zh-TW" sz="8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zh-TW" altLang="en-US" sz="66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sym typeface="Oswald"/>
              </a:rPr>
              <a:t>五專多元入學招生管道介紹</a:t>
            </a:r>
            <a:endParaRPr kumimoji="0" lang="zh-TW" altLang="en-US" sz="6000" b="1" i="0" u="none" strike="noStrike" kern="1200" cap="none" spc="0" normalizeH="0" baseline="0" noProof="0" dirty="0">
              <a:ln>
                <a:noFill/>
              </a:ln>
              <a:solidFill>
                <a:srgbClr val="800000"/>
              </a:solidFill>
              <a:effectLst/>
              <a:uLnTx/>
              <a:uFillTx/>
              <a:latin typeface="微軟正黑體" panose="020B0604030504040204" pitchFamily="34" charset="-120"/>
              <a:ea typeface="微軟正黑體" panose="020B0604030504040204" pitchFamily="34" charset="-120"/>
              <a:cs typeface="+mj-cs"/>
            </a:endParaRPr>
          </a:p>
        </p:txBody>
      </p:sp>
      <p:grpSp>
        <p:nvGrpSpPr>
          <p:cNvPr id="43" name="群組 42">
            <a:extLst>
              <a:ext uri="{FF2B5EF4-FFF2-40B4-BE49-F238E27FC236}">
                <a16:creationId xmlns:a16="http://schemas.microsoft.com/office/drawing/2014/main" id="{9F6E883E-63A8-5589-1253-D0DC48887AA0}"/>
              </a:ext>
            </a:extLst>
          </p:cNvPr>
          <p:cNvGrpSpPr/>
          <p:nvPr/>
        </p:nvGrpSpPr>
        <p:grpSpPr>
          <a:xfrm>
            <a:off x="8487305" y="3242957"/>
            <a:ext cx="2881155" cy="816535"/>
            <a:chOff x="4681564" y="5727067"/>
            <a:chExt cx="3566317" cy="1010713"/>
          </a:xfrm>
        </p:grpSpPr>
        <p:grpSp>
          <p:nvGrpSpPr>
            <p:cNvPr id="44" name="群組 43">
              <a:extLst>
                <a:ext uri="{FF2B5EF4-FFF2-40B4-BE49-F238E27FC236}">
                  <a16:creationId xmlns:a16="http://schemas.microsoft.com/office/drawing/2014/main" id="{F805930D-2446-6EC0-2D73-1F96D5332148}"/>
                </a:ext>
              </a:extLst>
            </p:cNvPr>
            <p:cNvGrpSpPr/>
            <p:nvPr/>
          </p:nvGrpSpPr>
          <p:grpSpPr>
            <a:xfrm>
              <a:off x="4681564" y="5727067"/>
              <a:ext cx="993202" cy="1010713"/>
              <a:chOff x="430865" y="2388789"/>
              <a:chExt cx="1985566" cy="2020574"/>
            </a:xfrm>
          </p:grpSpPr>
          <p:grpSp>
            <p:nvGrpSpPr>
              <p:cNvPr id="46" name="群組 45">
                <a:extLst>
                  <a:ext uri="{FF2B5EF4-FFF2-40B4-BE49-F238E27FC236}">
                    <a16:creationId xmlns:a16="http://schemas.microsoft.com/office/drawing/2014/main" id="{A9DAC723-785B-B06B-5E27-09CDA9959B5B}"/>
                  </a:ext>
                </a:extLst>
              </p:cNvPr>
              <p:cNvGrpSpPr/>
              <p:nvPr/>
            </p:nvGrpSpPr>
            <p:grpSpPr>
              <a:xfrm>
                <a:off x="430865" y="2388789"/>
                <a:ext cx="1985566" cy="2020574"/>
                <a:chOff x="430865" y="2388789"/>
                <a:chExt cx="1985566" cy="2020574"/>
              </a:xfrm>
            </p:grpSpPr>
            <p:sp>
              <p:nvSpPr>
                <p:cNvPr id="48" name="Google Shape;85;p6">
                  <a:extLst>
                    <a:ext uri="{FF2B5EF4-FFF2-40B4-BE49-F238E27FC236}">
                      <a16:creationId xmlns:a16="http://schemas.microsoft.com/office/drawing/2014/main" id="{57708B05-E34A-7A39-85F2-5DCDCD5602DE}"/>
                    </a:ext>
                  </a:extLst>
                </p:cNvPr>
                <p:cNvSpPr/>
                <p:nvPr/>
              </p:nvSpPr>
              <p:spPr>
                <a:xfrm>
                  <a:off x="877373" y="2646313"/>
                  <a:ext cx="1539058" cy="1539058"/>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6;p6">
                  <a:extLst>
                    <a:ext uri="{FF2B5EF4-FFF2-40B4-BE49-F238E27FC236}">
                      <a16:creationId xmlns:a16="http://schemas.microsoft.com/office/drawing/2014/main" id="{3E71B7D3-F4D5-F4E1-6C85-903DC00FD7AA}"/>
                    </a:ext>
                  </a:extLst>
                </p:cNvPr>
                <p:cNvSpPr/>
                <p:nvPr/>
              </p:nvSpPr>
              <p:spPr>
                <a:xfrm>
                  <a:off x="505688" y="2514287"/>
                  <a:ext cx="447305" cy="447305"/>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7;p6">
                  <a:extLst>
                    <a:ext uri="{FF2B5EF4-FFF2-40B4-BE49-F238E27FC236}">
                      <a16:creationId xmlns:a16="http://schemas.microsoft.com/office/drawing/2014/main" id="{382F2E36-02B9-EF3A-B02B-548BC9FCE538}"/>
                    </a:ext>
                  </a:extLst>
                </p:cNvPr>
                <p:cNvSpPr/>
                <p:nvPr/>
              </p:nvSpPr>
              <p:spPr>
                <a:xfrm>
                  <a:off x="1831493" y="2404382"/>
                  <a:ext cx="413815" cy="413815"/>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8;p6">
                  <a:extLst>
                    <a:ext uri="{FF2B5EF4-FFF2-40B4-BE49-F238E27FC236}">
                      <a16:creationId xmlns:a16="http://schemas.microsoft.com/office/drawing/2014/main" id="{A4F36EDA-34EC-308D-4999-5A3C118FC1F0}"/>
                    </a:ext>
                  </a:extLst>
                </p:cNvPr>
                <p:cNvSpPr/>
                <p:nvPr/>
              </p:nvSpPr>
              <p:spPr>
                <a:xfrm>
                  <a:off x="829039" y="3889874"/>
                  <a:ext cx="431068" cy="431068"/>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9;p6">
                  <a:extLst>
                    <a:ext uri="{FF2B5EF4-FFF2-40B4-BE49-F238E27FC236}">
                      <a16:creationId xmlns:a16="http://schemas.microsoft.com/office/drawing/2014/main" id="{CEEF937E-19EC-D584-05A4-04A2A011FE01}"/>
                    </a:ext>
                  </a:extLst>
                </p:cNvPr>
                <p:cNvSpPr/>
                <p:nvPr/>
              </p:nvSpPr>
              <p:spPr>
                <a:xfrm>
                  <a:off x="1260107" y="4256497"/>
                  <a:ext cx="152866" cy="152866"/>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0;p6">
                  <a:extLst>
                    <a:ext uri="{FF2B5EF4-FFF2-40B4-BE49-F238E27FC236}">
                      <a16:creationId xmlns:a16="http://schemas.microsoft.com/office/drawing/2014/main" id="{711AE84A-886F-109D-162C-2F54AA30B452}"/>
                    </a:ext>
                  </a:extLst>
                </p:cNvPr>
                <p:cNvSpPr/>
                <p:nvPr/>
              </p:nvSpPr>
              <p:spPr>
                <a:xfrm>
                  <a:off x="1631985" y="2475053"/>
                  <a:ext cx="115949" cy="115823"/>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p6">
                  <a:extLst>
                    <a:ext uri="{FF2B5EF4-FFF2-40B4-BE49-F238E27FC236}">
                      <a16:creationId xmlns:a16="http://schemas.microsoft.com/office/drawing/2014/main" id="{1FBC40CD-9D33-EF90-3E8B-AFC2E57ED49B}"/>
                    </a:ext>
                  </a:extLst>
                </p:cNvPr>
                <p:cNvSpPr/>
                <p:nvPr/>
              </p:nvSpPr>
              <p:spPr>
                <a:xfrm>
                  <a:off x="430865" y="2439466"/>
                  <a:ext cx="597000" cy="5970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p6">
                  <a:extLst>
                    <a:ext uri="{FF2B5EF4-FFF2-40B4-BE49-F238E27FC236}">
                      <a16:creationId xmlns:a16="http://schemas.microsoft.com/office/drawing/2014/main" id="{E1878153-9E73-8A82-F572-467DDDA0C425}"/>
                    </a:ext>
                  </a:extLst>
                </p:cNvPr>
                <p:cNvSpPr/>
                <p:nvPr/>
              </p:nvSpPr>
              <p:spPr>
                <a:xfrm>
                  <a:off x="1857880" y="2430768"/>
                  <a:ext cx="361042" cy="361042"/>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3;p6">
                  <a:extLst>
                    <a:ext uri="{FF2B5EF4-FFF2-40B4-BE49-F238E27FC236}">
                      <a16:creationId xmlns:a16="http://schemas.microsoft.com/office/drawing/2014/main" id="{CDE31517-AF4F-AA54-3CC4-BB856C50324E}"/>
                    </a:ext>
                  </a:extLst>
                </p:cNvPr>
                <p:cNvSpPr/>
                <p:nvPr/>
              </p:nvSpPr>
              <p:spPr>
                <a:xfrm>
                  <a:off x="1080718" y="2388789"/>
                  <a:ext cx="227713" cy="227586"/>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85;p11">
                  <a:extLst>
                    <a:ext uri="{FF2B5EF4-FFF2-40B4-BE49-F238E27FC236}">
                      <a16:creationId xmlns:a16="http://schemas.microsoft.com/office/drawing/2014/main" id="{9449B508-2865-2BA4-0089-0CE1E63DD3FD}"/>
                    </a:ext>
                  </a:extLst>
                </p:cNvPr>
                <p:cNvSpPr/>
                <p:nvPr userDrawn="1"/>
              </p:nvSpPr>
              <p:spPr>
                <a:xfrm>
                  <a:off x="956574" y="2731858"/>
                  <a:ext cx="1368000" cy="13680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 name="圖片 46">
                <a:extLst>
                  <a:ext uri="{FF2B5EF4-FFF2-40B4-BE49-F238E27FC236}">
                    <a16:creationId xmlns:a16="http://schemas.microsoft.com/office/drawing/2014/main" id="{B5AE2E71-7544-4C75-2A3E-26D59C4AAE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977" y="2814828"/>
                <a:ext cx="1224302" cy="1224302"/>
              </a:xfrm>
              <a:prstGeom prst="rect">
                <a:avLst/>
              </a:prstGeom>
              <a:effectLst>
                <a:innerShdw blurRad="63500">
                  <a:prstClr val="black"/>
                </a:innerShdw>
              </a:effectLst>
            </p:spPr>
          </p:pic>
        </p:grpSp>
        <p:sp>
          <p:nvSpPr>
            <p:cNvPr id="45" name="矩形 44">
              <a:extLst>
                <a:ext uri="{FF2B5EF4-FFF2-40B4-BE49-F238E27FC236}">
                  <a16:creationId xmlns:a16="http://schemas.microsoft.com/office/drawing/2014/main" id="{D0AB5657-0937-1948-8728-A1C690C2A333}"/>
                </a:ext>
              </a:extLst>
            </p:cNvPr>
            <p:cNvSpPr/>
            <p:nvPr/>
          </p:nvSpPr>
          <p:spPr>
            <a:xfrm>
              <a:off x="5592611" y="6013592"/>
              <a:ext cx="2655270" cy="647646"/>
            </a:xfrm>
            <a:prstGeom prst="rect">
              <a:avLst/>
            </a:prstGeom>
          </p:spPr>
          <p:txBody>
            <a:bodyPr wrap="none">
              <a:spAutoFit/>
            </a:bodyPr>
            <a:lstStyle/>
            <a:p>
              <a:pPr algn="just"/>
              <a:r>
                <a:rPr lang="zh-TW" altLang="en-US" sz="1200" b="1" dirty="0">
                  <a:latin typeface="微軟正黑體" panose="020B0604030504040204" pitchFamily="34" charset="-120"/>
                  <a:ea typeface="微軟正黑體" panose="020B0604030504040204" pitchFamily="34" charset="-120"/>
                  <a:sym typeface="Oswald"/>
                </a:rPr>
                <a:t>技專校院招生策略委員會</a:t>
              </a:r>
              <a:endParaRPr lang="en-US" altLang="zh-TW" sz="1200" b="1" dirty="0">
                <a:latin typeface="微軟正黑體" panose="020B0604030504040204" pitchFamily="34" charset="-120"/>
                <a:ea typeface="微軟正黑體" panose="020B0604030504040204" pitchFamily="34" charset="-120"/>
                <a:sym typeface="Oswald"/>
              </a:endParaRPr>
            </a:p>
            <a:p>
              <a:pPr algn="just"/>
              <a:r>
                <a:rPr lang="en-US" altLang="zh-TW" sz="800" b="1" dirty="0">
                  <a:latin typeface="微軟正黑體" panose="020B0604030504040204" pitchFamily="34" charset="-120"/>
                  <a:ea typeface="微軟正黑體" panose="020B0604030504040204" pitchFamily="34" charset="-120"/>
                  <a:sym typeface="Oswald"/>
                </a:rPr>
                <a:t>Committee of Recruitment Policy for</a:t>
              </a:r>
            </a:p>
            <a:p>
              <a:pPr algn="just"/>
              <a:r>
                <a:rPr lang="en-US" altLang="zh-TW" sz="800" b="1" dirty="0">
                  <a:latin typeface="微軟正黑體" panose="020B0604030504040204" pitchFamily="34" charset="-120"/>
                  <a:ea typeface="微軟正黑體" panose="020B0604030504040204" pitchFamily="34" charset="-120"/>
                  <a:sym typeface="Oswald"/>
                </a:rPr>
                <a:t>Technological Colleges and Universities</a:t>
              </a:r>
              <a:endParaRPr lang="zh-TW" altLang="en-US" sz="800" b="1" dirty="0">
                <a:latin typeface="微軟正黑體" panose="020B0604030504040204" pitchFamily="34" charset="-120"/>
                <a:ea typeface="微軟正黑體" panose="020B0604030504040204" pitchFamily="34" charset="-120"/>
              </a:endParaRPr>
            </a:p>
          </p:txBody>
        </p:sp>
      </p:grpSp>
      <p:sp>
        <p:nvSpPr>
          <p:cNvPr id="27" name="矩形 26">
            <a:extLst>
              <a:ext uri="{FF2B5EF4-FFF2-40B4-BE49-F238E27FC236}">
                <a16:creationId xmlns:a16="http://schemas.microsoft.com/office/drawing/2014/main" id="{A56250DA-249A-6D69-2CCC-A2B859B348C1}"/>
              </a:ext>
            </a:extLst>
          </p:cNvPr>
          <p:cNvSpPr/>
          <p:nvPr/>
        </p:nvSpPr>
        <p:spPr>
          <a:xfrm>
            <a:off x="2647552" y="4901319"/>
            <a:ext cx="5839753" cy="1354217"/>
          </a:xfrm>
          <a:prstGeom prst="rect">
            <a:avLst/>
          </a:prstGeom>
          <a:noFill/>
          <a:ln w="38100" cmpd="thickThin">
            <a:noFill/>
          </a:ln>
          <a:effectLst/>
        </p:spPr>
        <p:txBody>
          <a:bodyPr wrap="square">
            <a:spAutoFit/>
          </a:bodyPr>
          <a:lstStyle/>
          <a:p>
            <a:pPr>
              <a:spcBef>
                <a:spcPts val="600"/>
              </a:spcBef>
            </a:pPr>
            <a:r>
              <a:rPr lang="zh-TW" altLang="en-US" sz="2400" b="1" dirty="0">
                <a:latin typeface="微軟正黑體" panose="020B0604030504040204" pitchFamily="34" charset="-120"/>
                <a:ea typeface="微軟正黑體" panose="020B0604030504040204" pitchFamily="34" charset="-120"/>
              </a:rPr>
              <a:t>主  講  人：黃品凱</a:t>
            </a:r>
            <a:endParaRPr lang="en-US" altLang="zh-TW" sz="2400" b="1" dirty="0">
              <a:latin typeface="微軟正黑體" panose="020B0604030504040204" pitchFamily="34" charset="-120"/>
              <a:ea typeface="微軟正黑體" panose="020B0604030504040204" pitchFamily="34" charset="-120"/>
            </a:endParaRPr>
          </a:p>
          <a:p>
            <a:pPr>
              <a:spcBef>
                <a:spcPts val="600"/>
              </a:spcBef>
            </a:pPr>
            <a:r>
              <a:rPr lang="zh-TW" altLang="en-US" sz="2400" b="1" dirty="0">
                <a:latin typeface="微軟正黑體" panose="020B0604030504040204" pitchFamily="34" charset="-120"/>
                <a:ea typeface="微軟正黑體" panose="020B0604030504040204" pitchFamily="34" charset="-120"/>
              </a:rPr>
              <a:t>服務單位：技專校院招生策略委員會</a:t>
            </a:r>
            <a:endParaRPr lang="en-US" altLang="zh-TW" sz="2400" b="1" dirty="0">
              <a:latin typeface="微軟正黑體" panose="020B0604030504040204" pitchFamily="34" charset="-120"/>
              <a:ea typeface="微軟正黑體" panose="020B0604030504040204" pitchFamily="34" charset="-120"/>
            </a:endParaRPr>
          </a:p>
          <a:p>
            <a:pPr>
              <a:spcBef>
                <a:spcPts val="600"/>
              </a:spcBef>
            </a:pPr>
            <a:r>
              <a:rPr lang="zh-TW" altLang="en-US" sz="2400" b="1" dirty="0">
                <a:latin typeface="微軟正黑體" panose="020B0604030504040204" pitchFamily="34" charset="-120"/>
                <a:ea typeface="微軟正黑體" panose="020B0604030504040204" pitchFamily="34" charset="-120"/>
              </a:rPr>
              <a:t>日        期：</a:t>
            </a:r>
            <a:r>
              <a:rPr lang="en-US" altLang="zh-TW" sz="2400" b="1" dirty="0">
                <a:latin typeface="微軟正黑體" panose="020B0604030504040204" pitchFamily="34" charset="-120"/>
                <a:ea typeface="微軟正黑體" panose="020B0604030504040204" pitchFamily="34" charset="-120"/>
              </a:rPr>
              <a:t>111</a:t>
            </a:r>
            <a:r>
              <a:rPr lang="zh-TW" altLang="en-US" sz="2400" b="1" dirty="0">
                <a:latin typeface="微軟正黑體" panose="020B0604030504040204" pitchFamily="34" charset="-120"/>
                <a:ea typeface="微軟正黑體" panose="020B0604030504040204" pitchFamily="34" charset="-120"/>
              </a:rPr>
              <a:t>年</a:t>
            </a:r>
            <a:r>
              <a:rPr lang="en-US" altLang="zh-TW" sz="2400" b="1">
                <a:latin typeface="微軟正黑體" panose="020B0604030504040204" pitchFamily="34" charset="-120"/>
                <a:ea typeface="微軟正黑體" panose="020B0604030504040204" pitchFamily="34" charset="-120"/>
              </a:rPr>
              <a:t>12</a:t>
            </a:r>
            <a:r>
              <a:rPr lang="zh-TW" altLang="en-US" sz="2400" b="1">
                <a:latin typeface="微軟正黑體" panose="020B0604030504040204" pitchFamily="34" charset="-120"/>
                <a:ea typeface="微軟正黑體" panose="020B0604030504040204" pitchFamily="34" charset="-120"/>
              </a:rPr>
              <a:t>月</a:t>
            </a:r>
            <a:endParaRPr lang="zh-TW" altLang="en-US" sz="2400" dirty="0">
              <a:solidFill>
                <a:schemeClr val="bg1"/>
              </a:solidFill>
            </a:endParaRPr>
          </a:p>
        </p:txBody>
      </p:sp>
    </p:spTree>
    <p:extLst>
      <p:ext uri="{BB962C8B-B14F-4D97-AF65-F5344CB8AC3E}">
        <p14:creationId xmlns:p14="http://schemas.microsoft.com/office/powerpoint/2010/main" val="216287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81CA44C4-E111-4571-8016-959BC9A02748}"/>
              </a:ext>
            </a:extLst>
          </p:cNvPr>
          <p:cNvGrpSpPr/>
          <p:nvPr/>
        </p:nvGrpSpPr>
        <p:grpSpPr>
          <a:xfrm>
            <a:off x="-1" y="-41376"/>
            <a:ext cx="7614139" cy="698450"/>
            <a:chOff x="0" y="-41376"/>
            <a:chExt cx="3790604" cy="698450"/>
          </a:xfrm>
        </p:grpSpPr>
        <p:grpSp>
          <p:nvGrpSpPr>
            <p:cNvPr id="2" name="群組 1"/>
            <p:cNvGrpSpPr/>
            <p:nvPr/>
          </p:nvGrpSpPr>
          <p:grpSpPr>
            <a:xfrm>
              <a:off x="0" y="4232"/>
              <a:ext cx="3790604"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8" y="-41376"/>
              <a:ext cx="360426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五專免學費與助學輔助</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展翅計畫</a:t>
              </a:r>
              <a:endParaRPr lang="en-US" sz="2800" dirty="0"/>
            </a:p>
          </p:txBody>
        </p:sp>
      </p:grpSp>
      <p:pic>
        <p:nvPicPr>
          <p:cNvPr id="6" name="圖片 1">
            <a:extLst>
              <a:ext uri="{FF2B5EF4-FFF2-40B4-BE49-F238E27FC236}">
                <a16:creationId xmlns:a16="http://schemas.microsoft.com/office/drawing/2014/main" id="{DA8315CD-B957-4CC6-8E70-CB1FEC5E91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77889" y="702681"/>
            <a:ext cx="6636183" cy="384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格 6">
            <a:extLst>
              <a:ext uri="{FF2B5EF4-FFF2-40B4-BE49-F238E27FC236}">
                <a16:creationId xmlns:a16="http://schemas.microsoft.com/office/drawing/2014/main" id="{DA93C59E-F765-4023-8502-4CA8BAFA3EDE}"/>
              </a:ext>
            </a:extLst>
          </p:cNvPr>
          <p:cNvGraphicFramePr>
            <a:graphicFrameLocks noGrp="1"/>
          </p:cNvGraphicFramePr>
          <p:nvPr>
            <p:extLst>
              <p:ext uri="{D42A27DB-BD31-4B8C-83A1-F6EECF244321}">
                <p14:modId xmlns:p14="http://schemas.microsoft.com/office/powerpoint/2010/main" val="3077855067"/>
              </p:ext>
            </p:extLst>
          </p:nvPr>
        </p:nvGraphicFramePr>
        <p:xfrm>
          <a:off x="2454413" y="4588947"/>
          <a:ext cx="7329855" cy="2215938"/>
        </p:xfrm>
        <a:graphic>
          <a:graphicData uri="http://schemas.openxmlformats.org/drawingml/2006/table">
            <a:tbl>
              <a:tblPr firstRow="1" bandRow="1">
                <a:tableStyleId>{5C22544A-7EE6-4342-B048-85BDC9FD1C3A}</a:tableStyleId>
              </a:tblPr>
              <a:tblGrid>
                <a:gridCol w="1558489">
                  <a:extLst>
                    <a:ext uri="{9D8B030D-6E8A-4147-A177-3AD203B41FA5}">
                      <a16:colId xmlns:a16="http://schemas.microsoft.com/office/drawing/2014/main" val="20000"/>
                    </a:ext>
                  </a:extLst>
                </a:gridCol>
                <a:gridCol w="2106438">
                  <a:extLst>
                    <a:ext uri="{9D8B030D-6E8A-4147-A177-3AD203B41FA5}">
                      <a16:colId xmlns:a16="http://schemas.microsoft.com/office/drawing/2014/main" val="20001"/>
                    </a:ext>
                  </a:extLst>
                </a:gridCol>
                <a:gridCol w="1832464">
                  <a:extLst>
                    <a:ext uri="{9D8B030D-6E8A-4147-A177-3AD203B41FA5}">
                      <a16:colId xmlns:a16="http://schemas.microsoft.com/office/drawing/2014/main" val="20002"/>
                    </a:ext>
                  </a:extLst>
                </a:gridCol>
                <a:gridCol w="1832464">
                  <a:extLst>
                    <a:ext uri="{9D8B030D-6E8A-4147-A177-3AD203B41FA5}">
                      <a16:colId xmlns:a16="http://schemas.microsoft.com/office/drawing/2014/main" val="20003"/>
                    </a:ext>
                  </a:extLst>
                </a:gridCol>
              </a:tblGrid>
              <a:tr h="406441">
                <a:tc>
                  <a:txBody>
                    <a:bodyPr/>
                    <a:lstStyle/>
                    <a:p>
                      <a:pPr algn="ctr"/>
                      <a:endParaRPr lang="zh-TW" altLang="en-US" dirty="0">
                        <a:latin typeface="Times New Roman" pitchFamily="18" charset="0"/>
                        <a:ea typeface="微軟正黑體" pitchFamily="34" charset="-12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sz="2000" dirty="0">
                          <a:latin typeface="Times New Roman" pitchFamily="18" charset="0"/>
                          <a:ea typeface="微軟正黑體" pitchFamily="34" charset="-120"/>
                          <a:cs typeface="Times New Roman" pitchFamily="18" charset="0"/>
                        </a:rPr>
                        <a:t>企業</a:t>
                      </a: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sz="2000" dirty="0">
                          <a:latin typeface="Times New Roman" pitchFamily="18" charset="0"/>
                          <a:ea typeface="微軟正黑體" pitchFamily="34" charset="-120"/>
                          <a:cs typeface="Times New Roman" pitchFamily="18" charset="0"/>
                        </a:rPr>
                        <a:t>教育部</a:t>
                      </a:r>
                    </a:p>
                  </a:txBody>
                  <a:tcPr anchor="ctr">
                    <a:lnB w="12700" cap="flat" cmpd="sng" algn="ctr">
                      <a:solidFill>
                        <a:schemeClr val="tx1"/>
                      </a:solidFill>
                      <a:prstDash val="solid"/>
                      <a:round/>
                      <a:headEnd type="none" w="med" len="med"/>
                      <a:tailEnd type="none" w="med" len="med"/>
                    </a:lnB>
                    <a:solidFill>
                      <a:srgbClr val="FF8989"/>
                    </a:solidFill>
                  </a:tcPr>
                </a:tc>
                <a:tc>
                  <a:txBody>
                    <a:bodyPr/>
                    <a:lstStyle/>
                    <a:p>
                      <a:pPr algn="ctr"/>
                      <a:r>
                        <a:rPr lang="zh-TW" altLang="en-US" sz="2000" dirty="0">
                          <a:latin typeface="Times New Roman" pitchFamily="18" charset="0"/>
                          <a:ea typeface="微軟正黑體" pitchFamily="34" charset="-120"/>
                          <a:cs typeface="Times New Roman" pitchFamily="18" charset="0"/>
                        </a:rPr>
                        <a:t>學生</a:t>
                      </a:r>
                    </a:p>
                  </a:txBody>
                  <a:tcPr anchor="ctr">
                    <a:lnB w="12700" cap="flat" cmpd="sng" algn="ctr">
                      <a:solidFill>
                        <a:schemeClr val="tx1"/>
                      </a:solidFill>
                      <a:prstDash val="solid"/>
                      <a:round/>
                      <a:headEnd type="none" w="med" len="med"/>
                      <a:tailEnd type="none" w="med" len="med"/>
                    </a:lnB>
                    <a:solidFill>
                      <a:srgbClr val="FF8989"/>
                    </a:solidFill>
                  </a:tcPr>
                </a:tc>
                <a:extLst>
                  <a:ext uri="{0D108BD9-81ED-4DB2-BD59-A6C34878D82A}">
                    <a16:rowId xmlns:a16="http://schemas.microsoft.com/office/drawing/2014/main" val="10000"/>
                  </a:ext>
                </a:extLst>
              </a:tr>
              <a:tr h="701528">
                <a:tc>
                  <a:txBody>
                    <a:bodyPr/>
                    <a:lstStyle/>
                    <a:p>
                      <a:pPr algn="ctr"/>
                      <a:r>
                        <a:rPr lang="zh-TW" altLang="en-US" sz="2800" b="0" dirty="0">
                          <a:latin typeface="Times New Roman" pitchFamily="18" charset="0"/>
                          <a:ea typeface="微軟正黑體" pitchFamily="34" charset="-120"/>
                          <a:cs typeface="Times New Roman" pitchFamily="18" charset="0"/>
                        </a:rPr>
                        <a:t>專四</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en-US" altLang="zh-TW" b="1" dirty="0">
                          <a:latin typeface="Times New Roman" pitchFamily="18" charset="0"/>
                          <a:ea typeface="微軟正黑體" pitchFamily="34" charset="-120"/>
                          <a:cs typeface="Times New Roman" pitchFamily="18" charset="0"/>
                        </a:rPr>
                        <a:t>$6,000</a:t>
                      </a:r>
                      <a:r>
                        <a:rPr lang="zh-TW" altLang="en-US" b="1" dirty="0">
                          <a:latin typeface="Times New Roman" pitchFamily="18" charset="0"/>
                          <a:ea typeface="微軟正黑體" pitchFamily="34" charset="-120"/>
                          <a:cs typeface="Times New Roman" pitchFamily="18" charset="0"/>
                        </a:rPr>
                        <a:t>以上</a:t>
                      </a:r>
                      <a:endParaRPr lang="en-US" altLang="zh-TW" b="1" dirty="0">
                        <a:latin typeface="Times New Roman" pitchFamily="18" charset="0"/>
                        <a:ea typeface="微軟正黑體" pitchFamily="34" charset="-120"/>
                        <a:cs typeface="Times New Roman" pitchFamily="18" charset="0"/>
                      </a:endParaRPr>
                    </a:p>
                    <a:p>
                      <a:pPr algn="ctr"/>
                      <a:r>
                        <a:rPr lang="zh-TW" altLang="en-US" dirty="0">
                          <a:latin typeface="Times New Roman" pitchFamily="18" charset="0"/>
                          <a:ea typeface="微軟正黑體" pitchFamily="34" charset="-120"/>
                          <a:cs typeface="Times New Roman" pitchFamily="18" charset="0"/>
                        </a:rPr>
                        <a:t>生活獎學金</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lnSpc>
                          <a:spcPct val="150000"/>
                        </a:lnSpc>
                      </a:pPr>
                      <a:r>
                        <a:rPr lang="zh-TW" altLang="en-US" dirty="0">
                          <a:latin typeface="Times New Roman" pitchFamily="18" charset="0"/>
                          <a:ea typeface="微軟正黑體" pitchFamily="34" charset="-120"/>
                          <a:cs typeface="Times New Roman" pitchFamily="18" charset="0"/>
                        </a:rPr>
                        <a:t>就業獎學金</a:t>
                      </a:r>
                      <a:endParaRPr lang="en-US" altLang="zh-TW" dirty="0">
                        <a:latin typeface="Times New Roman" pitchFamily="18" charset="0"/>
                        <a:ea typeface="微軟正黑體" pitchFamily="34" charset="-120"/>
                        <a:cs typeface="Times New Roman" pitchFamily="18" charset="0"/>
                      </a:endParaRPr>
                    </a:p>
                    <a:p>
                      <a:pPr algn="ctr">
                        <a:lnSpc>
                          <a:spcPct val="150000"/>
                        </a:lnSpc>
                      </a:pPr>
                      <a:r>
                        <a:rPr lang="en-US" altLang="zh-TW" dirty="0">
                          <a:latin typeface="Times New Roman" pitchFamily="18" charset="0"/>
                          <a:ea typeface="微軟正黑體" pitchFamily="34" charset="-120"/>
                          <a:cs typeface="Times New Roman" pitchFamily="18" charset="0"/>
                        </a:rPr>
                        <a:t>(</a:t>
                      </a:r>
                      <a:r>
                        <a:rPr lang="zh-TW" altLang="en-US" dirty="0">
                          <a:latin typeface="Times New Roman" pitchFamily="18" charset="0"/>
                          <a:ea typeface="微軟正黑體" pitchFamily="34" charset="-120"/>
                          <a:cs typeface="Times New Roman" pitchFamily="18" charset="0"/>
                        </a:rPr>
                        <a:t>學雜費補助</a:t>
                      </a:r>
                      <a:r>
                        <a:rPr lang="en-US" altLang="zh-TW" dirty="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trike="noStrike" baseline="0" dirty="0">
                          <a:latin typeface="Times New Roman" pitchFamily="18" charset="0"/>
                          <a:ea typeface="微軟正黑體" pitchFamily="34" charset="-120"/>
                          <a:cs typeface="Times New Roman" pitchFamily="18" charset="0"/>
                        </a:rPr>
                        <a:t>在校期間</a:t>
                      </a:r>
                      <a:endParaRPr lang="en-US" altLang="zh-TW" strike="noStrike" baseline="0" dirty="0">
                        <a:latin typeface="Times New Roman" pitchFamily="18" charset="0"/>
                        <a:ea typeface="微軟正黑體" pitchFamily="34" charset="-120"/>
                        <a:cs typeface="Times New Roman" pitchFamily="18" charset="0"/>
                      </a:endParaRPr>
                    </a:p>
                    <a:p>
                      <a:pPr algn="ctr"/>
                      <a:r>
                        <a:rPr lang="en-US" altLang="zh-TW" strike="noStrike" baseline="0" dirty="0">
                          <a:latin typeface="Times New Roman" pitchFamily="18" charset="0"/>
                          <a:ea typeface="微軟正黑體" pitchFamily="34" charset="-120"/>
                          <a:cs typeface="Times New Roman" pitchFamily="18" charset="0"/>
                        </a:rPr>
                        <a:t>(</a:t>
                      </a:r>
                      <a:r>
                        <a:rPr lang="zh-TW" altLang="en-US" strike="noStrike" baseline="0" dirty="0">
                          <a:latin typeface="Times New Roman" pitchFamily="18" charset="0"/>
                          <a:ea typeface="微軟正黑體" pitchFamily="34" charset="-120"/>
                          <a:cs typeface="Times New Roman" pitchFamily="18" charset="0"/>
                        </a:rPr>
                        <a:t>非實習期間</a:t>
                      </a:r>
                      <a:r>
                        <a:rPr lang="en-US" altLang="zh-TW" strike="noStrike" baseline="0" dirty="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015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0" dirty="0">
                          <a:latin typeface="Times New Roman" pitchFamily="18" charset="0"/>
                          <a:ea typeface="微軟正黑體" pitchFamily="34" charset="-120"/>
                          <a:cs typeface="Times New Roman" pitchFamily="18" charset="0"/>
                        </a:rPr>
                        <a:t>專五</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algn="ctr"/>
                      <a:r>
                        <a:rPr lang="zh-TW" altLang="en-US" dirty="0">
                          <a:latin typeface="Times New Roman" pitchFamily="18" charset="0"/>
                          <a:ea typeface="微軟正黑體" pitchFamily="34" charset="-120"/>
                          <a:cs typeface="Times New Roman" pitchFamily="18" charset="0"/>
                        </a:rPr>
                        <a:t>基本工資以上</a:t>
                      </a:r>
                      <a:endParaRPr lang="en-US" altLang="zh-TW" dirty="0">
                        <a:latin typeface="Times New Roman" pitchFamily="18" charset="0"/>
                        <a:ea typeface="微軟正黑體" pitchFamily="34" charset="-120"/>
                        <a:cs typeface="Times New Roman" pitchFamily="18" charset="0"/>
                      </a:endParaRPr>
                    </a:p>
                    <a:p>
                      <a:pPr algn="ctr"/>
                      <a:r>
                        <a:rPr lang="zh-TW" altLang="en-US" dirty="0">
                          <a:latin typeface="Times New Roman" pitchFamily="18" charset="0"/>
                          <a:ea typeface="微軟正黑體" pitchFamily="34" charset="-120"/>
                          <a:cs typeface="Times New Roman" pitchFamily="18" charset="0"/>
                        </a:rPr>
                        <a:t>實習津貼</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zh-TW" altLang="en-US" dirty="0"/>
                    </a:p>
                  </a:txBody>
                  <a:tcPr anchor="ctr"/>
                </a:tc>
                <a:tc>
                  <a:txBody>
                    <a:bodyPr/>
                    <a:lstStyle/>
                    <a:p>
                      <a:pPr algn="ctr"/>
                      <a:r>
                        <a:rPr lang="zh-TW" altLang="en-US" dirty="0">
                          <a:latin typeface="Times New Roman" pitchFamily="18" charset="0"/>
                          <a:ea typeface="微軟正黑體" pitchFamily="34" charset="-120"/>
                          <a:cs typeface="Times New Roman" pitchFamily="18" charset="0"/>
                        </a:rPr>
                        <a:t>實習期間</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6441">
                <a:tc>
                  <a:txBody>
                    <a:bodyPr/>
                    <a:lstStyle/>
                    <a:p>
                      <a:pPr algn="ctr"/>
                      <a:r>
                        <a:rPr lang="zh-TW" altLang="en-US" dirty="0">
                          <a:latin typeface="Times New Roman" pitchFamily="18" charset="0"/>
                          <a:ea typeface="微軟正黑體" pitchFamily="34" charset="-120"/>
                          <a:cs typeface="Times New Roman" pitchFamily="18" charset="0"/>
                        </a:rPr>
                        <a:t>畢業後</a:t>
                      </a:r>
                      <a:r>
                        <a:rPr lang="en-US" altLang="zh-TW" b="1" dirty="0">
                          <a:latin typeface="Times New Roman" pitchFamily="18" charset="0"/>
                          <a:ea typeface="微軟正黑體" pitchFamily="34" charset="-120"/>
                          <a:cs typeface="Times New Roman" pitchFamily="18" charset="0"/>
                        </a:rPr>
                        <a:t>2</a:t>
                      </a:r>
                      <a:r>
                        <a:rPr lang="zh-TW" altLang="en-US" dirty="0">
                          <a:latin typeface="Times New Roman" pitchFamily="18" charset="0"/>
                          <a:ea typeface="微軟正黑體" pitchFamily="34" charset="-120"/>
                          <a:cs typeface="Times New Roman" pitchFamily="18" charset="0"/>
                        </a:rPr>
                        <a:t>年</a:t>
                      </a:r>
                    </a:p>
                  </a:txBody>
                  <a:tcPr anchor="ctr">
                    <a:lnT w="12700" cap="flat" cmpd="sng" algn="ctr">
                      <a:solidFill>
                        <a:schemeClr val="tx1"/>
                      </a:solidFill>
                      <a:prstDash val="solid"/>
                      <a:round/>
                      <a:headEnd type="none" w="med" len="med"/>
                      <a:tailEnd type="none" w="med" len="med"/>
                    </a:lnT>
                    <a:solidFill>
                      <a:srgbClr val="CCECFF"/>
                    </a:solidFill>
                  </a:tcPr>
                </a:tc>
                <a:tc>
                  <a:txBody>
                    <a:bodyPr/>
                    <a:lstStyle/>
                    <a:p>
                      <a:pPr algn="ctr"/>
                      <a:r>
                        <a:rPr lang="zh-TW" altLang="en-US" strike="noStrike" baseline="0" dirty="0">
                          <a:latin typeface="Times New Roman" pitchFamily="18" charset="0"/>
                          <a:ea typeface="微軟正黑體" pitchFamily="34" charset="-120"/>
                          <a:cs typeface="Times New Roman" pitchFamily="18" charset="0"/>
                        </a:rPr>
                        <a:t>提供正式職缺</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altLang="zh-TW" strike="noStrike" baseline="0" dirty="0">
                          <a:latin typeface="Times New Roman" pitchFamily="18" charset="0"/>
                          <a:ea typeface="微軟正黑體" pitchFamily="34" charset="-120"/>
                          <a:cs typeface="Times New Roman" pitchFamily="18" charset="0"/>
                        </a:rPr>
                        <a:t>------</a:t>
                      </a:r>
                      <a:endParaRPr lang="zh-TW" altLang="en-US" dirty="0">
                        <a:latin typeface="Times New Roman" pitchFamily="18" charset="0"/>
                        <a:ea typeface="微軟正黑體" pitchFamily="34" charset="-120"/>
                        <a:cs typeface="Times New Roman" pitchFamily="18" charset="0"/>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zh-TW" altLang="en-US" dirty="0">
                          <a:latin typeface="Times New Roman" pitchFamily="18" charset="0"/>
                          <a:ea typeface="微軟正黑體" pitchFamily="34" charset="-120"/>
                          <a:cs typeface="Times New Roman" pitchFamily="18" charset="0"/>
                        </a:rPr>
                        <a:t>至該企業上班</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8838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3832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貳</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10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20" name="內容版面配置區 2">
            <a:extLst>
              <a:ext uri="{FF2B5EF4-FFF2-40B4-BE49-F238E27FC236}">
                <a16:creationId xmlns:a16="http://schemas.microsoft.com/office/drawing/2014/main" id="{9B39C6C7-BA5B-4F84-8A38-FF6C39DAD6E7}"/>
              </a:ext>
            </a:extLst>
          </p:cNvPr>
          <p:cNvSpPr txBox="1">
            <a:spLocks/>
          </p:cNvSpPr>
          <p:nvPr/>
        </p:nvSpPr>
        <p:spPr>
          <a:xfrm>
            <a:off x="457200" y="709267"/>
            <a:ext cx="11396178"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4000" b="1" dirty="0"/>
              <a:t>112</a:t>
            </a:r>
            <a:r>
              <a:rPr lang="zh-TW" altLang="en-US" sz="4000" b="1" dirty="0"/>
              <a:t>學年度</a:t>
            </a:r>
            <a:r>
              <a:rPr lang="zh-TW" altLang="en-US" dirty="0"/>
              <a:t>五專部招生學校計有國立臺北科技大學、國立臺中科技大學、國立高雄科技大學等</a:t>
            </a:r>
            <a:r>
              <a:rPr lang="en-US" altLang="zh-TW" dirty="0"/>
              <a:t>41</a:t>
            </a:r>
            <a:r>
              <a:rPr lang="zh-TW" altLang="en-US" dirty="0"/>
              <a:t>所學校，包含</a:t>
            </a:r>
            <a:r>
              <a:rPr lang="en-US" altLang="zh-TW" dirty="0">
                <a:solidFill>
                  <a:srgbClr val="FF0000"/>
                </a:solidFill>
              </a:rPr>
              <a:t>9</a:t>
            </a:r>
            <a:r>
              <a:rPr lang="zh-TW" altLang="en-US" dirty="0"/>
              <a:t>所國立、</a:t>
            </a:r>
            <a:r>
              <a:rPr lang="en-US" altLang="zh-TW" dirty="0">
                <a:solidFill>
                  <a:srgbClr val="FF0000"/>
                </a:solidFill>
              </a:rPr>
              <a:t>32</a:t>
            </a:r>
            <a:r>
              <a:rPr lang="zh-TW" altLang="en-US" dirty="0"/>
              <a:t>所私立，總招生名額共超過</a:t>
            </a:r>
            <a:r>
              <a:rPr lang="en-US" altLang="zh-TW" dirty="0">
                <a:solidFill>
                  <a:srgbClr val="FF0000"/>
                </a:solidFill>
              </a:rPr>
              <a:t>15,000</a:t>
            </a:r>
            <a:r>
              <a:rPr lang="zh-TW" altLang="en-US" dirty="0"/>
              <a:t>名。</a:t>
            </a:r>
            <a:endParaRPr lang="en-US" altLang="zh-TW" dirty="0"/>
          </a:p>
        </p:txBody>
      </p:sp>
      <p:pic>
        <p:nvPicPr>
          <p:cNvPr id="22" name="圖片 21">
            <a:extLst>
              <a:ext uri="{FF2B5EF4-FFF2-40B4-BE49-F238E27FC236}">
                <a16:creationId xmlns:a16="http://schemas.microsoft.com/office/drawing/2014/main" id="{766F9980-D05D-4A3C-A267-28BA7882E5C1}"/>
              </a:ext>
            </a:extLst>
          </p:cNvPr>
          <p:cNvPicPr>
            <a:picLocks noChangeAspect="1"/>
          </p:cNvPicPr>
          <p:nvPr/>
        </p:nvPicPr>
        <p:blipFill rotWithShape="1">
          <a:blip r:embed="rId2">
            <a:extLst>
              <a:ext uri="{28A0092B-C50C-407E-A947-70E740481C1C}">
                <a14:useLocalDpi xmlns:a14="http://schemas.microsoft.com/office/drawing/2010/main" val="0"/>
              </a:ext>
            </a:extLst>
          </a:blip>
          <a:srcRect l="14607" t="31597" r="20310" b="9652"/>
          <a:stretch/>
        </p:blipFill>
        <p:spPr>
          <a:xfrm>
            <a:off x="6953124" y="2283435"/>
            <a:ext cx="4900254" cy="2951795"/>
          </a:xfrm>
          <a:prstGeom prst="rect">
            <a:avLst/>
          </a:prstGeom>
        </p:spPr>
      </p:pic>
      <p:pic>
        <p:nvPicPr>
          <p:cNvPr id="24" name="圖片 23">
            <a:extLst>
              <a:ext uri="{FF2B5EF4-FFF2-40B4-BE49-F238E27FC236}">
                <a16:creationId xmlns:a16="http://schemas.microsoft.com/office/drawing/2014/main" id="{E03F3A48-8523-4254-9135-733EF9EBE704}"/>
              </a:ext>
            </a:extLst>
          </p:cNvPr>
          <p:cNvPicPr>
            <a:picLocks noChangeAspect="1"/>
          </p:cNvPicPr>
          <p:nvPr/>
        </p:nvPicPr>
        <p:blipFill rotWithShape="1">
          <a:blip r:embed="rId3">
            <a:extLst>
              <a:ext uri="{28A0092B-C50C-407E-A947-70E740481C1C}">
                <a14:useLocalDpi xmlns:a14="http://schemas.microsoft.com/office/drawing/2010/main" val="0"/>
              </a:ext>
            </a:extLst>
          </a:blip>
          <a:srcRect l="6772"/>
          <a:stretch/>
        </p:blipFill>
        <p:spPr>
          <a:xfrm>
            <a:off x="304153" y="2285247"/>
            <a:ext cx="5089667" cy="3049564"/>
          </a:xfrm>
          <a:prstGeom prst="rect">
            <a:avLst/>
          </a:prstGeom>
        </p:spPr>
      </p:pic>
      <p:pic>
        <p:nvPicPr>
          <p:cNvPr id="26" name="圖片 25">
            <a:extLst>
              <a:ext uri="{FF2B5EF4-FFF2-40B4-BE49-F238E27FC236}">
                <a16:creationId xmlns:a16="http://schemas.microsoft.com/office/drawing/2014/main" id="{BF31C1D9-DDAA-4080-81AD-2A3669AAA2DD}"/>
              </a:ext>
            </a:extLst>
          </p:cNvPr>
          <p:cNvPicPr>
            <a:picLocks noChangeAspect="1"/>
          </p:cNvPicPr>
          <p:nvPr/>
        </p:nvPicPr>
        <p:blipFill rotWithShape="1">
          <a:blip r:embed="rId4">
            <a:extLst>
              <a:ext uri="{28A0092B-C50C-407E-A947-70E740481C1C}">
                <a14:useLocalDpi xmlns:a14="http://schemas.microsoft.com/office/drawing/2010/main" val="0"/>
              </a:ext>
            </a:extLst>
          </a:blip>
          <a:srcRect r="46587"/>
          <a:stretch/>
        </p:blipFill>
        <p:spPr>
          <a:xfrm>
            <a:off x="3834516" y="3429000"/>
            <a:ext cx="4641546" cy="3298981"/>
          </a:xfrm>
          <a:prstGeom prst="rect">
            <a:avLst/>
          </a:prstGeom>
        </p:spPr>
      </p:pic>
    </p:spTree>
    <p:extLst>
      <p:ext uri="{BB962C8B-B14F-4D97-AF65-F5344CB8AC3E}">
        <p14:creationId xmlns:p14="http://schemas.microsoft.com/office/powerpoint/2010/main" val="333195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招生學校概況</a:t>
              </a:r>
              <a:endParaRPr lang="en-US" dirty="0"/>
            </a:p>
          </p:txBody>
        </p:sp>
      </p:grpSp>
      <p:sp>
        <p:nvSpPr>
          <p:cNvPr id="12" name="圓角矩形 7">
            <a:extLst>
              <a:ext uri="{FF2B5EF4-FFF2-40B4-BE49-F238E27FC236}">
                <a16:creationId xmlns:a16="http://schemas.microsoft.com/office/drawing/2014/main" id="{448DD4C5-2A6A-44DD-8A4E-882E92CFC8F4}"/>
              </a:ext>
            </a:extLst>
          </p:cNvPr>
          <p:cNvSpPr/>
          <p:nvPr/>
        </p:nvSpPr>
        <p:spPr bwMode="auto">
          <a:xfrm>
            <a:off x="698040" y="1300480"/>
            <a:ext cx="3578177" cy="4307839"/>
          </a:xfrm>
          <a:prstGeom prst="roundRect">
            <a:avLst>
              <a:gd name="adj" fmla="val 4249"/>
            </a:avLst>
          </a:prstGeom>
          <a:solidFill>
            <a:srgbClr val="DDD6E6"/>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圓角矩形 11">
            <a:extLst>
              <a:ext uri="{FF2B5EF4-FFF2-40B4-BE49-F238E27FC236}">
                <a16:creationId xmlns:a16="http://schemas.microsoft.com/office/drawing/2014/main" id="{4596C98C-36FE-48F6-A2ED-22C89716465B}"/>
              </a:ext>
            </a:extLst>
          </p:cNvPr>
          <p:cNvSpPr/>
          <p:nvPr/>
        </p:nvSpPr>
        <p:spPr bwMode="auto">
          <a:xfrm>
            <a:off x="8020124" y="1221782"/>
            <a:ext cx="3448723" cy="4374286"/>
          </a:xfrm>
          <a:prstGeom prst="roundRect">
            <a:avLst>
              <a:gd name="adj" fmla="val 4249"/>
            </a:avLst>
          </a:prstGeom>
          <a:solidFill>
            <a:srgbClr val="FFCCCC"/>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7E486184-074F-46ED-A14A-211149C590B6}"/>
              </a:ext>
            </a:extLst>
          </p:cNvPr>
          <p:cNvGraphicFramePr>
            <a:graphicFrameLocks noGrp="1"/>
          </p:cNvGraphicFramePr>
          <p:nvPr>
            <p:extLst>
              <p:ext uri="{D42A27DB-BD31-4B8C-83A1-F6EECF244321}">
                <p14:modId xmlns:p14="http://schemas.microsoft.com/office/powerpoint/2010/main" val="3668125323"/>
              </p:ext>
            </p:extLst>
          </p:nvPr>
        </p:nvGraphicFramePr>
        <p:xfrm>
          <a:off x="7869840" y="1539426"/>
          <a:ext cx="3599007" cy="3962040"/>
        </p:xfrm>
        <a:graphic>
          <a:graphicData uri="http://schemas.openxmlformats.org/drawingml/2006/table">
            <a:tbl>
              <a:tblPr bandRow="1">
                <a:tableStyleId>{5C22544A-7EE6-4342-B048-85BDC9FD1C3A}</a:tableStyleId>
              </a:tblPr>
              <a:tblGrid>
                <a:gridCol w="1835700">
                  <a:extLst>
                    <a:ext uri="{9D8B030D-6E8A-4147-A177-3AD203B41FA5}">
                      <a16:colId xmlns:a16="http://schemas.microsoft.com/office/drawing/2014/main" val="20000"/>
                    </a:ext>
                  </a:extLst>
                </a:gridCol>
                <a:gridCol w="1763307">
                  <a:extLst>
                    <a:ext uri="{9D8B030D-6E8A-4147-A177-3AD203B41FA5}">
                      <a16:colId xmlns:a16="http://schemas.microsoft.com/office/drawing/2014/main" val="20001"/>
                    </a:ext>
                  </a:extLst>
                </a:gridCol>
              </a:tblGrid>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澎湖科技大學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59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高雄餐旅大學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臺東專科學校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臺南護理專校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美和科技大學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中華醫事科大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輔英科技大學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正修科技大學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南臺科技大學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cs typeface="Arial Unicode MS" panose="020B0604020202020204" pitchFamily="34" charset="-120"/>
                        </a:rPr>
                        <a:t>高苑科技大學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樹人醫護專校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敏惠醫護專校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育英醫護專校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459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崇仁醫護專校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慈惠醫護專校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東方設計大學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文藻外語大學</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45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b="0" dirty="0">
                          <a:solidFill>
                            <a:schemeClr val="tx1"/>
                          </a:solidFill>
                          <a:effectLst/>
                          <a:latin typeface="標楷體" panose="03000509000000000000" pitchFamily="65" charset="-120"/>
                          <a:ea typeface="標楷體" panose="03000509000000000000" pitchFamily="65" charset="-120"/>
                        </a:rPr>
                        <a:t>嘉南藥理大學</a:t>
                      </a:r>
                      <a:endParaRPr lang="zh-TW" altLang="en-US" sz="2000" b="0" dirty="0">
                        <a:solidFill>
                          <a:schemeClr val="tx1"/>
                        </a:solidFill>
                        <a:effectLst/>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b="1"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0751164"/>
                  </a:ext>
                </a:extLst>
              </a:tr>
            </a:tbl>
          </a:graphicData>
        </a:graphic>
      </p:graphicFrame>
      <p:sp>
        <p:nvSpPr>
          <p:cNvPr id="15" name="圓角矩形 10">
            <a:extLst>
              <a:ext uri="{FF2B5EF4-FFF2-40B4-BE49-F238E27FC236}">
                <a16:creationId xmlns:a16="http://schemas.microsoft.com/office/drawing/2014/main" id="{3E050512-A8B8-462B-9947-A848F34FE550}"/>
              </a:ext>
            </a:extLst>
          </p:cNvPr>
          <p:cNvSpPr/>
          <p:nvPr/>
        </p:nvSpPr>
        <p:spPr bwMode="auto">
          <a:xfrm>
            <a:off x="5155418" y="1300481"/>
            <a:ext cx="1899312" cy="2319798"/>
          </a:xfrm>
          <a:prstGeom prst="roundRect">
            <a:avLst>
              <a:gd name="adj" fmla="val 4249"/>
            </a:avLst>
          </a:prstGeom>
          <a:solidFill>
            <a:schemeClr val="accent6">
              <a:lumMod val="60000"/>
              <a:lumOff val="40000"/>
            </a:schemeClr>
          </a:solidFill>
          <a:ln w="38100">
            <a:noFill/>
            <a:round/>
            <a:headEnd/>
            <a:tailEnd type="triangle" w="med" len="med"/>
          </a:ln>
          <a:effectLst>
            <a:outerShdw blurRad="50800" dist="127000" dir="2700000" algn="tl" rotWithShape="0">
              <a:prstClr val="black">
                <a:alpha val="40000"/>
              </a:prstClr>
            </a:outerShdw>
          </a:effectLst>
        </p:spPr>
        <p:txBody>
          <a:bodyPr rtlCol="0" anchor="ctr"/>
          <a:lstStyle/>
          <a:p>
            <a:pPr algn="ctr"/>
            <a:endParaRPr lang="zh-TW" altLang="en-US" sz="200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6" name="內容版面配置區 2">
            <a:extLst>
              <a:ext uri="{FF2B5EF4-FFF2-40B4-BE49-F238E27FC236}">
                <a16:creationId xmlns:a16="http://schemas.microsoft.com/office/drawing/2014/main" id="{AE3CE9AD-6F3C-44ED-8532-AE6B1A654C59}"/>
              </a:ext>
            </a:extLst>
          </p:cNvPr>
          <p:cNvGraphicFramePr>
            <a:graphicFrameLocks/>
          </p:cNvGraphicFramePr>
          <p:nvPr>
            <p:extLst>
              <p:ext uri="{D42A27DB-BD31-4B8C-83A1-F6EECF244321}">
                <p14:modId xmlns:p14="http://schemas.microsoft.com/office/powerpoint/2010/main" val="3844819617"/>
              </p:ext>
            </p:extLst>
          </p:nvPr>
        </p:nvGraphicFramePr>
        <p:xfrm>
          <a:off x="5124490" y="1552356"/>
          <a:ext cx="1899312" cy="1981020"/>
        </p:xfrm>
        <a:graphic>
          <a:graphicData uri="http://schemas.openxmlformats.org/drawingml/2006/table">
            <a:tbl>
              <a:tblPr bandRow="1">
                <a:tableStyleId>{5C22544A-7EE6-4342-B048-85BDC9FD1C3A}</a:tableStyleId>
              </a:tblPr>
              <a:tblGrid>
                <a:gridCol w="1899312">
                  <a:extLst>
                    <a:ext uri="{9D8B030D-6E8A-4147-A177-3AD203B41FA5}">
                      <a16:colId xmlns:a16="http://schemas.microsoft.com/office/drawing/2014/main" val="20002"/>
                    </a:ext>
                  </a:extLst>
                </a:gridCol>
              </a:tblGrid>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臺中科技大學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562">
                <a:tc>
                  <a:txBody>
                    <a:bodyPr/>
                    <a:lstStyle/>
                    <a:p>
                      <a:pPr algn="ct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虎尾科技大學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弘光科技大學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南開科技大學</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6562">
                <a:tc>
                  <a:txBody>
                    <a:bodyPr/>
                    <a:lstStyle/>
                    <a:p>
                      <a:pPr algn="ct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仁德醫護專校</a:t>
                      </a:r>
                    </a:p>
                  </a:txBody>
                  <a:tcPr marL="91444" marR="91444"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7" name="圓角矩形 1">
            <a:extLst>
              <a:ext uri="{FF2B5EF4-FFF2-40B4-BE49-F238E27FC236}">
                <a16:creationId xmlns:a16="http://schemas.microsoft.com/office/drawing/2014/main" id="{30ABEAE9-B067-42F4-BC0E-3989CDEEB07A}"/>
              </a:ext>
            </a:extLst>
          </p:cNvPr>
          <p:cNvSpPr/>
          <p:nvPr/>
        </p:nvSpPr>
        <p:spPr bwMode="auto">
          <a:xfrm>
            <a:off x="557464" y="946000"/>
            <a:ext cx="3859330" cy="576064"/>
          </a:xfrm>
          <a:prstGeom prst="roundRect">
            <a:avLst/>
          </a:prstGeom>
          <a:solidFill>
            <a:srgbClr val="C2B5D3"/>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圓角矩形 6">
            <a:extLst>
              <a:ext uri="{FF2B5EF4-FFF2-40B4-BE49-F238E27FC236}">
                <a16:creationId xmlns:a16="http://schemas.microsoft.com/office/drawing/2014/main" id="{9C904379-5D32-4B37-802C-28534EAA7B42}"/>
              </a:ext>
            </a:extLst>
          </p:cNvPr>
          <p:cNvSpPr/>
          <p:nvPr/>
        </p:nvSpPr>
        <p:spPr bwMode="auto">
          <a:xfrm>
            <a:off x="7876262" y="933749"/>
            <a:ext cx="3718754" cy="576064"/>
          </a:xfrm>
          <a:prstGeom prst="roundRect">
            <a:avLst/>
          </a:prstGeom>
          <a:solidFill>
            <a:srgbClr val="FF8989"/>
          </a:soli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南區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 name="圓角矩形 5">
            <a:extLst>
              <a:ext uri="{FF2B5EF4-FFF2-40B4-BE49-F238E27FC236}">
                <a16:creationId xmlns:a16="http://schemas.microsoft.com/office/drawing/2014/main" id="{9936C6C7-890F-419D-BD1C-2BD2670BA01F}"/>
              </a:ext>
            </a:extLst>
          </p:cNvPr>
          <p:cNvSpPr/>
          <p:nvPr/>
        </p:nvSpPr>
        <p:spPr bwMode="auto">
          <a:xfrm>
            <a:off x="5060785" y="946000"/>
            <a:ext cx="2070431" cy="576064"/>
          </a:xfrm>
          <a:prstGeom prst="round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6200000" scaled="1"/>
            <a:tileRect/>
          </a:gradFill>
          <a:ln w="38100">
            <a:noFill/>
            <a:round/>
            <a:headEnd/>
            <a:tailEnd type="triangle" w="med" len="med"/>
          </a:ln>
          <a:scene3d>
            <a:camera prst="orthographicFront"/>
            <a:lightRig rig="threePt" dir="t"/>
          </a:scene3d>
          <a:sp3d>
            <a:bevelT/>
          </a:sp3d>
        </p:spPr>
        <p:txBody>
          <a:bodyPr rtlCol="0" anchor="ctr"/>
          <a:lstStyle/>
          <a:p>
            <a:pPr algn="ct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中區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所</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5" name="表格 24">
            <a:extLst>
              <a:ext uri="{FF2B5EF4-FFF2-40B4-BE49-F238E27FC236}">
                <a16:creationId xmlns:a16="http://schemas.microsoft.com/office/drawing/2014/main" id="{5C77E141-17AF-432D-906A-A223D79CCBF5}"/>
              </a:ext>
            </a:extLst>
          </p:cNvPr>
          <p:cNvGraphicFramePr>
            <a:graphicFrameLocks noGrp="1"/>
          </p:cNvGraphicFramePr>
          <p:nvPr>
            <p:extLst>
              <p:ext uri="{D42A27DB-BD31-4B8C-83A1-F6EECF244321}">
                <p14:modId xmlns:p14="http://schemas.microsoft.com/office/powerpoint/2010/main" val="1831189157"/>
              </p:ext>
            </p:extLst>
          </p:nvPr>
        </p:nvGraphicFramePr>
        <p:xfrm>
          <a:off x="557464" y="1509813"/>
          <a:ext cx="3718754" cy="3962043"/>
        </p:xfrm>
        <a:graphic>
          <a:graphicData uri="http://schemas.openxmlformats.org/drawingml/2006/table">
            <a:tbl>
              <a:tblPr bandRow="1">
                <a:tableStyleId>{5C22544A-7EE6-4342-B048-85BDC9FD1C3A}</a:tableStyleId>
              </a:tblPr>
              <a:tblGrid>
                <a:gridCol w="1922097">
                  <a:extLst>
                    <a:ext uri="{9D8B030D-6E8A-4147-A177-3AD203B41FA5}">
                      <a16:colId xmlns:a16="http://schemas.microsoft.com/office/drawing/2014/main" val="20000"/>
                    </a:ext>
                  </a:extLst>
                </a:gridCol>
                <a:gridCol w="1796657">
                  <a:extLst>
                    <a:ext uri="{9D8B030D-6E8A-4147-A177-3AD203B41FA5}">
                      <a16:colId xmlns:a16="http://schemas.microsoft.com/office/drawing/2014/main" val="20001"/>
                    </a:ext>
                  </a:extLst>
                </a:gridCol>
              </a:tblGrid>
              <a:tr h="440227">
                <a:tc>
                  <a:txBody>
                    <a:bodyPr/>
                    <a:lstStyle/>
                    <a:p>
                      <a:pPr algn="r"/>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b="1" dirty="0">
                          <a:solidFill>
                            <a:srgbClr val="0000FF"/>
                          </a:solidFill>
                          <a:latin typeface="標楷體" panose="03000509000000000000" pitchFamily="65" charset="-120"/>
                          <a:ea typeface="標楷體" panose="03000509000000000000" pitchFamily="65" charset="-120"/>
                          <a:cs typeface="Arial Unicode MS" panose="020B0604020202020204" pitchFamily="34" charset="-120"/>
                        </a:rPr>
                        <a:t>臺北商業大學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敏實科技大學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慈濟科技大學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致理科技大學</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華夏科技大學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臺北城市科大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台北海洋科大</a:t>
                      </a:r>
                      <a:endParaRPr lang="zh-TW" altLang="en-US" sz="2000" dirty="0"/>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宏國德霖科大</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龍華科技大學</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0227">
                <a:tc>
                  <a:txBody>
                    <a:bodyPr/>
                    <a:lstStyle/>
                    <a:p>
                      <a:pPr algn="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耕莘醫護專校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馬偕醫護專校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4022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新生醫護專校</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聖母醫護專校</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經國管理學院</a:t>
                      </a: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黎明技術學院</a:t>
                      </a: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4022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rPr>
                        <a:t>康寧大學</a:t>
                      </a: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標楷體" panose="03000509000000000000" pitchFamily="65" charset="-120"/>
                        <a:ea typeface="標楷體" panose="03000509000000000000" pitchFamily="65" charset="-120"/>
                        <a:cs typeface="Arial Unicode MS" panose="020B0604020202020204" pitchFamily="34" charset="-120"/>
                      </a:endParaRPr>
                    </a:p>
                  </a:txBody>
                  <a:tcPr marL="91444" marR="91444" marT="45702" marB="45702"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27" name="文字方塊 26">
            <a:extLst>
              <a:ext uri="{FF2B5EF4-FFF2-40B4-BE49-F238E27FC236}">
                <a16:creationId xmlns:a16="http://schemas.microsoft.com/office/drawing/2014/main" id="{03EA7DC6-2602-4F90-A1E1-B60060276DD4}"/>
              </a:ext>
            </a:extLst>
          </p:cNvPr>
          <p:cNvSpPr txBox="1"/>
          <p:nvPr/>
        </p:nvSpPr>
        <p:spPr>
          <a:xfrm>
            <a:off x="4556910" y="4204939"/>
            <a:ext cx="3232247" cy="923330"/>
          </a:xfrm>
          <a:prstGeom prst="rect">
            <a:avLst/>
          </a:prstGeom>
          <a:noFill/>
        </p:spPr>
        <p:txBody>
          <a:bodyPr wrap="square" rtlCol="0">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註：各校招生科組以</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招生簡章</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各招生委員會</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公告為準。</a:t>
            </a:r>
          </a:p>
        </p:txBody>
      </p:sp>
    </p:spTree>
    <p:extLst>
      <p:ext uri="{BB962C8B-B14F-4D97-AF65-F5344CB8AC3E}">
        <p14:creationId xmlns:p14="http://schemas.microsoft.com/office/powerpoint/2010/main" val="184701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a:extLst>
              <a:ext uri="{FF2B5EF4-FFF2-40B4-BE49-F238E27FC236}">
                <a16:creationId xmlns:a16="http://schemas.microsoft.com/office/drawing/2014/main" id="{65DA6DDD-CE53-4867-8ED9-0C34A98E4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267459">
            <a:off x="6001380" y="3883763"/>
            <a:ext cx="3359148" cy="2348054"/>
          </a:xfrm>
          <a:prstGeom prst="rect">
            <a:avLst/>
          </a:prstGeom>
        </p:spPr>
      </p:pic>
      <p:grpSp>
        <p:nvGrpSpPr>
          <p:cNvPr id="42" name="群組 41">
            <a:extLst>
              <a:ext uri="{FF2B5EF4-FFF2-40B4-BE49-F238E27FC236}">
                <a16:creationId xmlns:a16="http://schemas.microsoft.com/office/drawing/2014/main" id="{3C983BF3-1BD8-4D95-8CE1-A833629E4223}"/>
              </a:ext>
            </a:extLst>
          </p:cNvPr>
          <p:cNvGrpSpPr/>
          <p:nvPr/>
        </p:nvGrpSpPr>
        <p:grpSpPr>
          <a:xfrm>
            <a:off x="7936672" y="1043968"/>
            <a:ext cx="4934338" cy="5137767"/>
            <a:chOff x="6219577" y="2250425"/>
            <a:chExt cx="3509676" cy="4091638"/>
          </a:xfrm>
        </p:grpSpPr>
        <p:pic>
          <p:nvPicPr>
            <p:cNvPr id="43" name="圖片 42">
              <a:extLst>
                <a:ext uri="{FF2B5EF4-FFF2-40B4-BE49-F238E27FC236}">
                  <a16:creationId xmlns:a16="http://schemas.microsoft.com/office/drawing/2014/main" id="{EA4243BD-D826-4D38-BCB2-4C3797A089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44" name="文字方塊 43">
              <a:extLst>
                <a:ext uri="{FF2B5EF4-FFF2-40B4-BE49-F238E27FC236}">
                  <a16:creationId xmlns:a16="http://schemas.microsoft.com/office/drawing/2014/main" id="{2737BA04-907A-4B56-879C-63F87E0B2817}"/>
                </a:ext>
              </a:extLst>
            </p:cNvPr>
            <p:cNvSpPr txBox="1"/>
            <p:nvPr/>
          </p:nvSpPr>
          <p:spPr>
            <a:xfrm>
              <a:off x="6876256" y="5218782"/>
              <a:ext cx="2088357"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五專招生學校</a:t>
              </a:r>
            </a:p>
          </p:txBody>
        </p:sp>
      </p:grpSp>
      <p:grpSp>
        <p:nvGrpSpPr>
          <p:cNvPr id="9" name="群組 8"/>
          <p:cNvGrpSpPr/>
          <p:nvPr/>
        </p:nvGrpSpPr>
        <p:grpSpPr>
          <a:xfrm>
            <a:off x="-969" y="-39262"/>
            <a:ext cx="10155621" cy="698450"/>
            <a:chOff x="-966" y="-39262"/>
            <a:chExt cx="745257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7452572"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五專主要入學管道流程圖</a:t>
              </a:r>
              <a:endParaRPr lang="en-US" dirty="0"/>
            </a:p>
          </p:txBody>
        </p:sp>
      </p:grpSp>
      <p:pic>
        <p:nvPicPr>
          <p:cNvPr id="25" name="圖片 24">
            <a:extLst>
              <a:ext uri="{FF2B5EF4-FFF2-40B4-BE49-F238E27FC236}">
                <a16:creationId xmlns:a16="http://schemas.microsoft.com/office/drawing/2014/main" id="{73DB3B99-D926-4D1D-B6A6-EE300F7157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8788" y="2875164"/>
            <a:ext cx="3359148" cy="2348054"/>
          </a:xfrm>
          <a:prstGeom prst="rect">
            <a:avLst/>
          </a:prstGeom>
        </p:spPr>
      </p:pic>
      <p:pic>
        <p:nvPicPr>
          <p:cNvPr id="26" name="圖片 25">
            <a:extLst>
              <a:ext uri="{FF2B5EF4-FFF2-40B4-BE49-F238E27FC236}">
                <a16:creationId xmlns:a16="http://schemas.microsoft.com/office/drawing/2014/main" id="{8D36F4AE-6C62-44FD-8DA5-A5A9E79EB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04552">
            <a:off x="6051481" y="1808729"/>
            <a:ext cx="3359148" cy="2348054"/>
          </a:xfrm>
          <a:prstGeom prst="rect">
            <a:avLst/>
          </a:prstGeom>
        </p:spPr>
      </p:pic>
      <p:sp>
        <p:nvSpPr>
          <p:cNvPr id="27" name="Rectangle 3">
            <a:extLst>
              <a:ext uri="{FF2B5EF4-FFF2-40B4-BE49-F238E27FC236}">
                <a16:creationId xmlns:a16="http://schemas.microsoft.com/office/drawing/2014/main" id="{DB928418-C648-4768-9168-C2D3533482B4}"/>
              </a:ext>
            </a:extLst>
          </p:cNvPr>
          <p:cNvSpPr>
            <a:spLocks noChangeArrowheads="1"/>
          </p:cNvSpPr>
          <p:nvPr/>
        </p:nvSpPr>
        <p:spPr bwMode="auto">
          <a:xfrm>
            <a:off x="649204" y="1110459"/>
            <a:ext cx="5872141" cy="633896"/>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a:latin typeface="Times New Roman" panose="02020603050405020304" pitchFamily="18" charset="0"/>
                <a:ea typeface="微軟正黑體" panose="020B0604030504040204" pitchFamily="34" charset="-120"/>
                <a:cs typeface="Times New Roman" panose="02020603050405020304" pitchFamily="18" charset="0"/>
              </a:rPr>
              <a:t>國中教育會考</a:t>
            </a:r>
          </a:p>
        </p:txBody>
      </p:sp>
      <p:sp>
        <p:nvSpPr>
          <p:cNvPr id="28" name="Rectangle 5">
            <a:extLst>
              <a:ext uri="{FF2B5EF4-FFF2-40B4-BE49-F238E27FC236}">
                <a16:creationId xmlns:a16="http://schemas.microsoft.com/office/drawing/2014/main" id="{05006BF6-6B4C-443D-AF10-E8FF74419232}"/>
              </a:ext>
            </a:extLst>
          </p:cNvPr>
          <p:cNvSpPr>
            <a:spLocks noChangeArrowheads="1"/>
          </p:cNvSpPr>
          <p:nvPr/>
        </p:nvSpPr>
        <p:spPr bwMode="auto">
          <a:xfrm>
            <a:off x="649204" y="2463900"/>
            <a:ext cx="5872141" cy="631902"/>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FFFF00"/>
                </a:solidFill>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29" name="Rectangle 7">
            <a:extLst>
              <a:ext uri="{FF2B5EF4-FFF2-40B4-BE49-F238E27FC236}">
                <a16:creationId xmlns:a16="http://schemas.microsoft.com/office/drawing/2014/main" id="{4980820A-D8CF-43B0-88C9-A6CF7BC28275}"/>
              </a:ext>
            </a:extLst>
          </p:cNvPr>
          <p:cNvSpPr>
            <a:spLocks noChangeArrowheads="1"/>
          </p:cNvSpPr>
          <p:nvPr/>
        </p:nvSpPr>
        <p:spPr bwMode="auto">
          <a:xfrm>
            <a:off x="649204" y="3815347"/>
            <a:ext cx="5872141" cy="633896"/>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b="1" dirty="0">
                <a:solidFill>
                  <a:srgbClr val="66FF33"/>
                </a:solidFill>
                <a:latin typeface="Times New Roman" panose="02020603050405020304" pitchFamily="18" charset="0"/>
                <a:ea typeface="微軟正黑體" panose="020B0604030504040204" pitchFamily="34" charset="-120"/>
                <a:cs typeface="Times New Roman" panose="02020603050405020304" pitchFamily="18" charset="0"/>
              </a:rPr>
              <a:t>北、中、南區五專聯合免試入學</a:t>
            </a:r>
          </a:p>
        </p:txBody>
      </p:sp>
      <p:sp>
        <p:nvSpPr>
          <p:cNvPr id="30" name="Rectangle 11">
            <a:extLst>
              <a:ext uri="{FF2B5EF4-FFF2-40B4-BE49-F238E27FC236}">
                <a16:creationId xmlns:a16="http://schemas.microsoft.com/office/drawing/2014/main" id="{39AFE8B7-71C2-45AC-A7BD-FC25D503360B}"/>
              </a:ext>
            </a:extLst>
          </p:cNvPr>
          <p:cNvSpPr>
            <a:spLocks noChangeArrowheads="1"/>
          </p:cNvSpPr>
          <p:nvPr/>
        </p:nvSpPr>
        <p:spPr bwMode="auto">
          <a:xfrm>
            <a:off x="649204" y="5168787"/>
            <a:ext cx="5872141" cy="631903"/>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各校五專免試續招</a:t>
            </a:r>
          </a:p>
        </p:txBody>
      </p:sp>
      <p:sp>
        <p:nvSpPr>
          <p:cNvPr id="31" name="Text Box 12">
            <a:extLst>
              <a:ext uri="{FF2B5EF4-FFF2-40B4-BE49-F238E27FC236}">
                <a16:creationId xmlns:a16="http://schemas.microsoft.com/office/drawing/2014/main" id="{4E3590AD-AD57-4EB4-942E-E90640202DA8}"/>
              </a:ext>
            </a:extLst>
          </p:cNvPr>
          <p:cNvSpPr txBox="1">
            <a:spLocks noChangeArrowheads="1"/>
          </p:cNvSpPr>
          <p:nvPr/>
        </p:nvSpPr>
        <p:spPr bwMode="auto">
          <a:xfrm>
            <a:off x="3857289" y="1929637"/>
            <a:ext cx="16087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取得會考成績</a:t>
            </a:r>
            <a:endParaRPr lang="zh-TW" altLang="en-US" sz="1200"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32" name="Text Box 13">
            <a:extLst>
              <a:ext uri="{FF2B5EF4-FFF2-40B4-BE49-F238E27FC236}">
                <a16:creationId xmlns:a16="http://schemas.microsoft.com/office/drawing/2014/main" id="{5F9F17EB-09F3-472A-8F5C-04EC74986B42}"/>
              </a:ext>
            </a:extLst>
          </p:cNvPr>
          <p:cNvSpPr txBox="1">
            <a:spLocks noChangeArrowheads="1"/>
          </p:cNvSpPr>
          <p:nvPr/>
        </p:nvSpPr>
        <p:spPr bwMode="auto">
          <a:xfrm>
            <a:off x="3857289" y="3247657"/>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35" name="Text Box 21">
            <a:extLst>
              <a:ext uri="{FF2B5EF4-FFF2-40B4-BE49-F238E27FC236}">
                <a16:creationId xmlns:a16="http://schemas.microsoft.com/office/drawing/2014/main" id="{6116699C-E4E1-4DC4-950F-8D723324BD77}"/>
              </a:ext>
            </a:extLst>
          </p:cNvPr>
          <p:cNvSpPr txBox="1">
            <a:spLocks noChangeArrowheads="1"/>
          </p:cNvSpPr>
          <p:nvPr/>
        </p:nvSpPr>
        <p:spPr bwMode="auto">
          <a:xfrm>
            <a:off x="6778164" y="1953156"/>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6" name="Text Box 23">
            <a:extLst>
              <a:ext uri="{FF2B5EF4-FFF2-40B4-BE49-F238E27FC236}">
                <a16:creationId xmlns:a16="http://schemas.microsoft.com/office/drawing/2014/main" id="{CA0379A3-5E7C-4C76-8466-9CEA3AE06C39}"/>
              </a:ext>
            </a:extLst>
          </p:cNvPr>
          <p:cNvSpPr txBox="1">
            <a:spLocks noChangeArrowheads="1"/>
          </p:cNvSpPr>
          <p:nvPr/>
        </p:nvSpPr>
        <p:spPr bwMode="auto">
          <a:xfrm>
            <a:off x="6663808" y="3383752"/>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7" name="Text Box 24">
            <a:extLst>
              <a:ext uri="{FF2B5EF4-FFF2-40B4-BE49-F238E27FC236}">
                <a16:creationId xmlns:a16="http://schemas.microsoft.com/office/drawing/2014/main" id="{E800CF75-2D42-45C4-A428-8F377391C6DE}"/>
              </a:ext>
            </a:extLst>
          </p:cNvPr>
          <p:cNvSpPr txBox="1">
            <a:spLocks noChangeArrowheads="1"/>
          </p:cNvSpPr>
          <p:nvPr/>
        </p:nvSpPr>
        <p:spPr bwMode="auto">
          <a:xfrm>
            <a:off x="6608526" y="4586593"/>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錄取</a:t>
            </a:r>
          </a:p>
        </p:txBody>
      </p:sp>
      <p:sp>
        <p:nvSpPr>
          <p:cNvPr id="38" name="Text Box 13">
            <a:extLst>
              <a:ext uri="{FF2B5EF4-FFF2-40B4-BE49-F238E27FC236}">
                <a16:creationId xmlns:a16="http://schemas.microsoft.com/office/drawing/2014/main" id="{C40D1C41-CA7B-4D7B-93E7-441D55316530}"/>
              </a:ext>
            </a:extLst>
          </p:cNvPr>
          <p:cNvSpPr txBox="1">
            <a:spLocks noChangeArrowheads="1"/>
          </p:cNvSpPr>
          <p:nvPr/>
        </p:nvSpPr>
        <p:spPr bwMode="auto">
          <a:xfrm>
            <a:off x="3857289" y="4647600"/>
            <a:ext cx="9016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未錄取</a:t>
            </a:r>
          </a:p>
        </p:txBody>
      </p:sp>
      <p:pic>
        <p:nvPicPr>
          <p:cNvPr id="39" name="圖片 38">
            <a:extLst>
              <a:ext uri="{FF2B5EF4-FFF2-40B4-BE49-F238E27FC236}">
                <a16:creationId xmlns:a16="http://schemas.microsoft.com/office/drawing/2014/main" id="{7777E1B8-614A-4736-AD35-749B6A2904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9526" y="1871818"/>
            <a:ext cx="642475" cy="507495"/>
          </a:xfrm>
          <a:prstGeom prst="rect">
            <a:avLst/>
          </a:prstGeom>
          <a:scene3d>
            <a:camera prst="orthographicFront"/>
            <a:lightRig rig="threePt" dir="t"/>
          </a:scene3d>
          <a:sp3d>
            <a:bevelT w="114300" prst="artDeco"/>
          </a:sp3d>
        </p:spPr>
      </p:pic>
      <p:pic>
        <p:nvPicPr>
          <p:cNvPr id="40" name="圖片 39">
            <a:extLst>
              <a:ext uri="{FF2B5EF4-FFF2-40B4-BE49-F238E27FC236}">
                <a16:creationId xmlns:a16="http://schemas.microsoft.com/office/drawing/2014/main" id="{EF045CAE-EFE1-4854-84DE-BE1BEA287B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9526" y="3218102"/>
            <a:ext cx="642475" cy="507495"/>
          </a:xfrm>
          <a:prstGeom prst="rect">
            <a:avLst/>
          </a:prstGeom>
          <a:scene3d>
            <a:camera prst="orthographicFront"/>
            <a:lightRig rig="threePt" dir="t"/>
          </a:scene3d>
          <a:sp3d>
            <a:bevelT w="114300" prst="artDeco"/>
          </a:sp3d>
        </p:spPr>
      </p:pic>
      <p:pic>
        <p:nvPicPr>
          <p:cNvPr id="41" name="圖片 40">
            <a:extLst>
              <a:ext uri="{FF2B5EF4-FFF2-40B4-BE49-F238E27FC236}">
                <a16:creationId xmlns:a16="http://schemas.microsoft.com/office/drawing/2014/main" id="{E259E62F-7848-433B-893A-CFF2F0823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309528" y="4545747"/>
            <a:ext cx="642478" cy="507498"/>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2227205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招生管道說明</a:t>
              </a:r>
              <a:endParaRPr lang="en-US" dirty="0"/>
            </a:p>
          </p:txBody>
        </p:sp>
      </p:grpSp>
      <p:sp>
        <p:nvSpPr>
          <p:cNvPr id="10" name="內容版面配置區 2">
            <a:extLst>
              <a:ext uri="{FF2B5EF4-FFF2-40B4-BE49-F238E27FC236}">
                <a16:creationId xmlns:a16="http://schemas.microsoft.com/office/drawing/2014/main" id="{95100B25-71E8-4F25-902D-F6697B88B72F}"/>
              </a:ext>
            </a:extLst>
          </p:cNvPr>
          <p:cNvSpPr txBox="1">
            <a:spLocks/>
          </p:cNvSpPr>
          <p:nvPr/>
        </p:nvSpPr>
        <p:spPr>
          <a:xfrm>
            <a:off x="1571264" y="800893"/>
            <a:ext cx="9049473" cy="5889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t>有意願就讀五專之免試生共有</a:t>
            </a:r>
            <a:r>
              <a:rPr lang="en-US" altLang="zh-TW" b="1" dirty="0">
                <a:solidFill>
                  <a:srgbClr val="FF0000"/>
                </a:solidFill>
              </a:rPr>
              <a:t>3</a:t>
            </a:r>
            <a:r>
              <a:rPr lang="zh-TW" altLang="en-US" dirty="0"/>
              <a:t>次主要機會，其中又以</a:t>
            </a:r>
            <a:r>
              <a:rPr lang="zh-TW" altLang="en-US" b="1" dirty="0">
                <a:solidFill>
                  <a:srgbClr val="FF0000"/>
                </a:solidFill>
              </a:rPr>
              <a:t>五專優先免試入學</a:t>
            </a:r>
            <a:r>
              <a:rPr lang="zh-TW" altLang="en-US" dirty="0"/>
              <a:t>名額最多、錄取理想科組機率最高，務必參加。</a:t>
            </a:r>
            <a:endParaRPr lang="en-US" altLang="zh-TW" dirty="0"/>
          </a:p>
          <a:p>
            <a:endParaRPr lang="en-US" altLang="zh-TW" sz="3000" dirty="0"/>
          </a:p>
          <a:p>
            <a:endParaRPr lang="en-US" altLang="zh-TW" sz="3000" dirty="0"/>
          </a:p>
          <a:p>
            <a:endParaRPr lang="en-US" altLang="zh-TW" sz="3000" dirty="0"/>
          </a:p>
          <a:p>
            <a:endParaRPr lang="en-US" altLang="zh-TW" sz="2400" dirty="0"/>
          </a:p>
          <a:p>
            <a:endParaRPr lang="en-US" altLang="zh-TW" sz="2400" dirty="0"/>
          </a:p>
          <a:p>
            <a:endParaRPr lang="en-US" altLang="zh-TW" sz="2400" dirty="0"/>
          </a:p>
          <a:p>
            <a:r>
              <a:rPr lang="zh-TW" altLang="en-US" sz="2400" dirty="0"/>
              <a:t>五專優先免試入學、聯合免試入學之</a:t>
            </a:r>
            <a:r>
              <a:rPr lang="zh-TW" altLang="en-US" sz="2400" dirty="0">
                <a:solidFill>
                  <a:srgbClr val="0000FF"/>
                </a:solidFill>
              </a:rPr>
              <a:t>「超額比序項目積分」採計方式</a:t>
            </a:r>
            <a:r>
              <a:rPr lang="zh-TW" altLang="en-US" sz="2400" dirty="0"/>
              <a:t>、</a:t>
            </a:r>
            <a:r>
              <a:rPr lang="zh-TW" altLang="en-US" sz="2400" dirty="0">
                <a:solidFill>
                  <a:srgbClr val="0000FF"/>
                </a:solidFill>
              </a:rPr>
              <a:t>「同分比序項目順序」</a:t>
            </a:r>
            <a:r>
              <a:rPr lang="zh-TW" altLang="en-US" sz="2400" dirty="0"/>
              <a:t>、「辦理方式」及「錄取方式」等皆有所不同，請報名學生務必注意。</a:t>
            </a:r>
            <a:endParaRPr lang="en-US" altLang="zh-TW" sz="2400" dirty="0"/>
          </a:p>
        </p:txBody>
      </p:sp>
      <p:pic>
        <p:nvPicPr>
          <p:cNvPr id="11" name="圖片 10">
            <a:extLst>
              <a:ext uri="{FF2B5EF4-FFF2-40B4-BE49-F238E27FC236}">
                <a16:creationId xmlns:a16="http://schemas.microsoft.com/office/drawing/2014/main" id="{EF1CA83F-F105-41DF-BCEC-928E499F98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1263" y="1914023"/>
            <a:ext cx="2892101" cy="2951123"/>
          </a:xfrm>
          <a:prstGeom prst="rect">
            <a:avLst/>
          </a:prstGeom>
        </p:spPr>
      </p:pic>
      <p:pic>
        <p:nvPicPr>
          <p:cNvPr id="12" name="圖片 11">
            <a:extLst>
              <a:ext uri="{FF2B5EF4-FFF2-40B4-BE49-F238E27FC236}">
                <a16:creationId xmlns:a16="http://schemas.microsoft.com/office/drawing/2014/main" id="{3C6CF877-3B56-4480-BFCF-CAEE74199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219" y="1916152"/>
            <a:ext cx="2970334" cy="3030954"/>
          </a:xfrm>
          <a:prstGeom prst="rect">
            <a:avLst/>
          </a:prstGeom>
        </p:spPr>
      </p:pic>
      <p:pic>
        <p:nvPicPr>
          <p:cNvPr id="13" name="圖片 12">
            <a:extLst>
              <a:ext uri="{FF2B5EF4-FFF2-40B4-BE49-F238E27FC236}">
                <a16:creationId xmlns:a16="http://schemas.microsoft.com/office/drawing/2014/main" id="{0AA897FA-9D16-4402-A773-594754C23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8253" y="1893318"/>
            <a:ext cx="3009937" cy="3071364"/>
          </a:xfrm>
          <a:prstGeom prst="rect">
            <a:avLst/>
          </a:prstGeom>
        </p:spPr>
      </p:pic>
      <p:sp>
        <p:nvSpPr>
          <p:cNvPr id="14" name="文字方塊 13">
            <a:extLst>
              <a:ext uri="{FF2B5EF4-FFF2-40B4-BE49-F238E27FC236}">
                <a16:creationId xmlns:a16="http://schemas.microsoft.com/office/drawing/2014/main" id="{AC47BC37-9B67-481C-8F40-1C934C046874}"/>
              </a:ext>
            </a:extLst>
          </p:cNvPr>
          <p:cNvSpPr txBox="1"/>
          <p:nvPr/>
        </p:nvSpPr>
        <p:spPr>
          <a:xfrm>
            <a:off x="3107898"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優免</a:t>
            </a:r>
          </a:p>
        </p:txBody>
      </p:sp>
      <p:sp>
        <p:nvSpPr>
          <p:cNvPr id="15" name="文字方塊 14">
            <a:extLst>
              <a:ext uri="{FF2B5EF4-FFF2-40B4-BE49-F238E27FC236}">
                <a16:creationId xmlns:a16="http://schemas.microsoft.com/office/drawing/2014/main" id="{882FEAF6-9EDC-47ED-97D2-0FECCC2F3D9A}"/>
              </a:ext>
            </a:extLst>
          </p:cNvPr>
          <p:cNvSpPr txBox="1"/>
          <p:nvPr/>
        </p:nvSpPr>
        <p:spPr>
          <a:xfrm>
            <a:off x="6272880"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聯免</a:t>
            </a:r>
          </a:p>
        </p:txBody>
      </p:sp>
      <p:sp>
        <p:nvSpPr>
          <p:cNvPr id="16" name="文字方塊 15">
            <a:extLst>
              <a:ext uri="{FF2B5EF4-FFF2-40B4-BE49-F238E27FC236}">
                <a16:creationId xmlns:a16="http://schemas.microsoft.com/office/drawing/2014/main" id="{A853C4C4-7476-441E-8AC7-FC049240C8B8}"/>
              </a:ext>
            </a:extLst>
          </p:cNvPr>
          <p:cNvSpPr txBox="1"/>
          <p:nvPr/>
        </p:nvSpPr>
        <p:spPr>
          <a:xfrm>
            <a:off x="9504822" y="4108117"/>
            <a:ext cx="753244" cy="369332"/>
          </a:xfrm>
          <a:prstGeom prst="rect">
            <a:avLst/>
          </a:prstGeom>
          <a:noFill/>
        </p:spPr>
        <p:txBody>
          <a:bodyPr wrap="square" rtlCol="0">
            <a:spAutoFit/>
          </a:bodyP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續招</a:t>
            </a:r>
          </a:p>
        </p:txBody>
      </p:sp>
    </p:spTree>
    <p:extLst>
      <p:ext uri="{BB962C8B-B14F-4D97-AF65-F5344CB8AC3E}">
        <p14:creationId xmlns:p14="http://schemas.microsoft.com/office/powerpoint/2010/main" val="100244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7339027"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貳、</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學年度五專招生簡介</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重要規範</a:t>
              </a:r>
              <a:endParaRPr lang="en-US" dirty="0"/>
            </a:p>
          </p:txBody>
        </p:sp>
      </p:grpSp>
      <p:sp>
        <p:nvSpPr>
          <p:cNvPr id="7" name="內容版面配置區 2">
            <a:extLst>
              <a:ext uri="{FF2B5EF4-FFF2-40B4-BE49-F238E27FC236}">
                <a16:creationId xmlns:a16="http://schemas.microsoft.com/office/drawing/2014/main" id="{E9A12531-32D0-4747-9A50-3132C6D4F148}"/>
              </a:ext>
            </a:extLst>
          </p:cNvPr>
          <p:cNvSpPr txBox="1">
            <a:spLocks/>
          </p:cNvSpPr>
          <p:nvPr/>
        </p:nvSpPr>
        <p:spPr>
          <a:xfrm>
            <a:off x="731520" y="702685"/>
            <a:ext cx="10622279" cy="583111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spcBef>
                <a:spcPts val="1200"/>
              </a:spcBef>
            </a:pPr>
            <a:r>
              <a:rPr lang="zh-TW" altLang="en-US" dirty="0"/>
              <a:t>學生</a:t>
            </a:r>
            <a:r>
              <a:rPr lang="zh-TW" altLang="en-US" b="1" dirty="0">
                <a:solidFill>
                  <a:srgbClr val="0000FF"/>
                </a:solidFill>
              </a:rPr>
              <a:t>可同時報名</a:t>
            </a:r>
            <a:r>
              <a:rPr lang="zh-TW" altLang="en-US" dirty="0"/>
              <a:t>高級中等學校及五專各不同入學管道，惟在不同管道皆有錄取時，</a:t>
            </a:r>
            <a:r>
              <a:rPr lang="zh-TW" altLang="en-US" b="1" dirty="0">
                <a:solidFill>
                  <a:srgbClr val="FF0000"/>
                </a:solidFill>
              </a:rPr>
              <a:t>僅能擇一</a:t>
            </a:r>
            <a:r>
              <a:rPr lang="zh-TW" altLang="en-US" dirty="0"/>
              <a:t>報到。</a:t>
            </a: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10000"/>
              </a:lnSpc>
            </a:pPr>
            <a:endParaRPr lang="en-US" altLang="zh-TW" dirty="0"/>
          </a:p>
          <a:p>
            <a:pPr>
              <a:lnSpc>
                <a:spcPct val="170000"/>
              </a:lnSpc>
            </a:pPr>
            <a:endParaRPr lang="en-US" altLang="zh-TW" sz="400" dirty="0"/>
          </a:p>
          <a:p>
            <a:pPr>
              <a:lnSpc>
                <a:spcPct val="170000"/>
              </a:lnSpc>
            </a:pPr>
            <a:r>
              <a:rPr lang="zh-TW" altLang="en-US" dirty="0"/>
              <a:t>已在高級中等學校或五專之入學管道錄取並已完成報到手續者，若</a:t>
            </a:r>
            <a:r>
              <a:rPr lang="zh-TW" altLang="en-US" b="1" u="sng" dirty="0">
                <a:solidFill>
                  <a:srgbClr val="FF0000"/>
                </a:solidFill>
              </a:rPr>
              <a:t>未於簡章規定之期限前</a:t>
            </a:r>
            <a:r>
              <a:rPr lang="zh-TW" altLang="en-US" dirty="0">
                <a:solidFill>
                  <a:srgbClr val="0000FF"/>
                </a:solidFill>
              </a:rPr>
              <a:t>聲明放棄</a:t>
            </a:r>
            <a:r>
              <a:rPr lang="zh-TW" altLang="en-US" dirty="0"/>
              <a:t>錄取資格，</a:t>
            </a:r>
            <a:r>
              <a:rPr lang="zh-TW" altLang="en-US" b="1" u="sng" dirty="0">
                <a:solidFill>
                  <a:srgbClr val="FF0000"/>
                </a:solidFill>
              </a:rPr>
              <a:t>不可報名</a:t>
            </a:r>
            <a:r>
              <a:rPr lang="zh-TW" altLang="en-US" dirty="0"/>
              <a:t>後續之其他入學管道。</a:t>
            </a:r>
            <a:endParaRPr lang="en-US" altLang="zh-TW" dirty="0"/>
          </a:p>
        </p:txBody>
      </p:sp>
      <p:sp>
        <p:nvSpPr>
          <p:cNvPr id="10" name="向右箭號 2">
            <a:extLst>
              <a:ext uri="{FF2B5EF4-FFF2-40B4-BE49-F238E27FC236}">
                <a16:creationId xmlns:a16="http://schemas.microsoft.com/office/drawing/2014/main" id="{CDE6A86C-BD99-4299-BFF3-B97464F47E45}"/>
              </a:ext>
            </a:extLst>
          </p:cNvPr>
          <p:cNvSpPr/>
          <p:nvPr/>
        </p:nvSpPr>
        <p:spPr bwMode="auto">
          <a:xfrm>
            <a:off x="5220740" y="2671564"/>
            <a:ext cx="2937595" cy="1224136"/>
          </a:xfrm>
          <a:prstGeom prst="rightArrow">
            <a:avLst>
              <a:gd name="adj1" fmla="val 50000"/>
              <a:gd name="adj2" fmla="val 143116"/>
            </a:avLst>
          </a:prstGeom>
          <a:noFill/>
          <a:ln w="57150">
            <a:solidFill>
              <a:schemeClr val="accent2">
                <a:lumMod val="75000"/>
              </a:schemeClr>
            </a:solidFill>
            <a:round/>
            <a:headEnd/>
            <a:tailEnd type="triangle" w="med" len="med"/>
          </a:ln>
        </p:spPr>
        <p:txBody>
          <a:bodyPr rtlCol="0" anchor="ctr"/>
          <a:lstStyle/>
          <a:p>
            <a:pPr algn="ct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未依規定放棄</a:t>
            </a:r>
          </a:p>
        </p:txBody>
      </p:sp>
      <p:sp>
        <p:nvSpPr>
          <p:cNvPr id="11" name="圓角矩形 6">
            <a:extLst>
              <a:ext uri="{FF2B5EF4-FFF2-40B4-BE49-F238E27FC236}">
                <a16:creationId xmlns:a16="http://schemas.microsoft.com/office/drawing/2014/main" id="{665E5BE8-4156-48D4-9E7D-795B5E69A190}"/>
              </a:ext>
            </a:extLst>
          </p:cNvPr>
          <p:cNvSpPr/>
          <p:nvPr/>
        </p:nvSpPr>
        <p:spPr bwMode="auto">
          <a:xfrm>
            <a:off x="8493869" y="2510661"/>
            <a:ext cx="2591519" cy="576064"/>
          </a:xfrm>
          <a:prstGeom prst="roundRect">
            <a:avLst/>
          </a:prstGeom>
          <a:noFill/>
          <a:ln w="38100">
            <a:solidFill>
              <a:srgbClr val="92D05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各就學區免試入學</a:t>
            </a:r>
          </a:p>
        </p:txBody>
      </p:sp>
      <p:sp>
        <p:nvSpPr>
          <p:cNvPr id="12" name="圓角矩形 7">
            <a:extLst>
              <a:ext uri="{FF2B5EF4-FFF2-40B4-BE49-F238E27FC236}">
                <a16:creationId xmlns:a16="http://schemas.microsoft.com/office/drawing/2014/main" id="{B063BB59-4CAC-4372-9A75-A2A9172D1A11}"/>
              </a:ext>
            </a:extLst>
          </p:cNvPr>
          <p:cNvSpPr/>
          <p:nvPr/>
        </p:nvSpPr>
        <p:spPr bwMode="auto">
          <a:xfrm>
            <a:off x="8493869" y="3566481"/>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五專聯合免試入學</a:t>
            </a:r>
          </a:p>
        </p:txBody>
      </p:sp>
      <p:pic>
        <p:nvPicPr>
          <p:cNvPr id="13" name="圖片 12">
            <a:extLst>
              <a:ext uri="{FF2B5EF4-FFF2-40B4-BE49-F238E27FC236}">
                <a16:creationId xmlns:a16="http://schemas.microsoft.com/office/drawing/2014/main" id="{3FA4E1B5-61FD-4F46-A606-5A507F5546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074" y="2070504"/>
            <a:ext cx="1573530" cy="2268812"/>
          </a:xfrm>
          <a:prstGeom prst="rect">
            <a:avLst/>
          </a:prstGeom>
        </p:spPr>
      </p:pic>
      <p:sp>
        <p:nvSpPr>
          <p:cNvPr id="14" name="乘號 13">
            <a:extLst>
              <a:ext uri="{FF2B5EF4-FFF2-40B4-BE49-F238E27FC236}">
                <a16:creationId xmlns:a16="http://schemas.microsoft.com/office/drawing/2014/main" id="{5226B29B-26A6-42BF-8A58-4812CDD41A1A}"/>
              </a:ext>
            </a:extLst>
          </p:cNvPr>
          <p:cNvSpPr/>
          <p:nvPr/>
        </p:nvSpPr>
        <p:spPr bwMode="auto">
          <a:xfrm>
            <a:off x="7654280" y="1248031"/>
            <a:ext cx="4270696" cy="4071202"/>
          </a:xfrm>
          <a:prstGeom prst="mathMultiply">
            <a:avLst>
              <a:gd name="adj1" fmla="val 13674"/>
            </a:avLst>
          </a:prstGeom>
          <a:solidFill>
            <a:srgbClr val="FF0000">
              <a:alpha val="50196"/>
            </a:srgbClr>
          </a:solidFill>
          <a:ln w="952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圓角矩形 6">
            <a:extLst>
              <a:ext uri="{FF2B5EF4-FFF2-40B4-BE49-F238E27FC236}">
                <a16:creationId xmlns:a16="http://schemas.microsoft.com/office/drawing/2014/main" id="{A15F66D2-A53E-45DE-8F8F-C670129EC149}"/>
              </a:ext>
            </a:extLst>
          </p:cNvPr>
          <p:cNvSpPr/>
          <p:nvPr/>
        </p:nvSpPr>
        <p:spPr bwMode="auto">
          <a:xfrm>
            <a:off x="2293687" y="2670722"/>
            <a:ext cx="2591519" cy="576064"/>
          </a:xfrm>
          <a:prstGeom prst="roundRect">
            <a:avLst/>
          </a:prstGeom>
          <a:noFill/>
          <a:ln w="38100">
            <a:solidFill>
              <a:srgbClr val="92D05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就學區優先免試入學</a:t>
            </a:r>
          </a:p>
        </p:txBody>
      </p:sp>
      <p:sp>
        <p:nvSpPr>
          <p:cNvPr id="16" name="圓角矩形 7">
            <a:extLst>
              <a:ext uri="{FF2B5EF4-FFF2-40B4-BE49-F238E27FC236}">
                <a16:creationId xmlns:a16="http://schemas.microsoft.com/office/drawing/2014/main" id="{23859360-D94D-4E54-B316-B8A6A11F22D6}"/>
              </a:ext>
            </a:extLst>
          </p:cNvPr>
          <p:cNvSpPr/>
          <p:nvPr/>
        </p:nvSpPr>
        <p:spPr bwMode="auto">
          <a:xfrm>
            <a:off x="2293687" y="3608357"/>
            <a:ext cx="2591519" cy="576064"/>
          </a:xfrm>
          <a:prstGeom prst="roundRect">
            <a:avLst/>
          </a:prstGeom>
          <a:noFill/>
          <a:ln w="38100">
            <a:solidFill>
              <a:srgbClr val="00B0F0"/>
            </a:solidFill>
            <a:round/>
            <a:headEnd/>
            <a:tailEnd type="triangle" w="med" len="med"/>
          </a:ln>
        </p:spPr>
        <p:txBody>
          <a:bodyPr rtlCol="0" anchor="ctr"/>
          <a:lstStyle/>
          <a:p>
            <a:pPr algn="ct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五專優先免試入學</a:t>
            </a:r>
          </a:p>
        </p:txBody>
      </p:sp>
      <p:sp>
        <p:nvSpPr>
          <p:cNvPr id="3" name="矩形: 圓角 2">
            <a:extLst>
              <a:ext uri="{FF2B5EF4-FFF2-40B4-BE49-F238E27FC236}">
                <a16:creationId xmlns:a16="http://schemas.microsoft.com/office/drawing/2014/main" id="{235BB1C5-77A6-4749-B81D-CEBC5C48E57D}"/>
              </a:ext>
            </a:extLst>
          </p:cNvPr>
          <p:cNvSpPr/>
          <p:nvPr/>
        </p:nvSpPr>
        <p:spPr>
          <a:xfrm>
            <a:off x="2121427" y="2070504"/>
            <a:ext cx="2937595" cy="2428873"/>
          </a:xfrm>
          <a:prstGeom prst="roundRect">
            <a:avLst>
              <a:gd name="adj" fmla="val 5920"/>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400" b="1" dirty="0">
                <a:solidFill>
                  <a:schemeClr val="tx1"/>
                </a:solidFill>
                <a:latin typeface="微軟正黑體" panose="020B0604030504040204" pitchFamily="34" charset="-120"/>
                <a:ea typeface="微軟正黑體" panose="020B0604030504040204" pitchFamily="34" charset="-120"/>
              </a:rPr>
              <a:t>完成報到</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b="1" dirty="0">
              <a:solidFill>
                <a:schemeClr val="tx1"/>
              </a:solidFill>
              <a:latin typeface="微軟正黑體" panose="020B0604030504040204" pitchFamily="34" charset="-120"/>
              <a:ea typeface="微軟正黑體" panose="020B0604030504040204" pitchFamily="34" charset="-120"/>
            </a:endParaRPr>
          </a:p>
          <a:p>
            <a:pPr algn="ct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r>
              <a:rPr lang="en-US" altLang="zh-TW" b="1" dirty="0">
                <a:solidFill>
                  <a:schemeClr val="tx1"/>
                </a:solidFill>
                <a:latin typeface="微軟正黑體" panose="020B0604030504040204" pitchFamily="34" charset="-120"/>
                <a:ea typeface="微軟正黑體" panose="020B0604030504040204" pitchFamily="34" charset="-120"/>
              </a:rPr>
              <a:t>Or</a:t>
            </a:r>
          </a:p>
        </p:txBody>
      </p:sp>
    </p:spTree>
    <p:extLst>
      <p:ext uri="{BB962C8B-B14F-4D97-AF65-F5344CB8AC3E}">
        <p14:creationId xmlns:p14="http://schemas.microsoft.com/office/powerpoint/2010/main" val="94853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86293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學年度五專優先免試入學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參</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2">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3394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921BA889-7130-45F3-890B-3B63ACB90031}"/>
              </a:ext>
            </a:extLst>
          </p:cNvPr>
          <p:cNvGrpSpPr/>
          <p:nvPr/>
        </p:nvGrpSpPr>
        <p:grpSpPr>
          <a:xfrm>
            <a:off x="-362" y="4235"/>
            <a:ext cx="5984067" cy="605449"/>
            <a:chOff x="2" y="4235"/>
            <a:chExt cx="6015355" cy="605449"/>
          </a:xfrm>
        </p:grpSpPr>
        <p:sp>
          <p:nvSpPr>
            <p:cNvPr id="8" name="圓角化同側角落矩形 60">
              <a:extLst>
                <a:ext uri="{FF2B5EF4-FFF2-40B4-BE49-F238E27FC236}">
                  <a16:creationId xmlns:a16="http://schemas.microsoft.com/office/drawing/2014/main" id="{D9B272CA-1EDF-4172-8E68-5F84AAE7060D}"/>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8F77866F-9E08-4E97-9C96-5E9B781D723D}"/>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1" y="-57125"/>
            <a:ext cx="57591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招生重點</a:t>
            </a:r>
            <a:endParaRPr lang="en-US" dirty="0"/>
          </a:p>
        </p:txBody>
      </p:sp>
      <p:sp>
        <p:nvSpPr>
          <p:cNvPr id="6" name="內容版面配置區 2">
            <a:extLst>
              <a:ext uri="{FF2B5EF4-FFF2-40B4-BE49-F238E27FC236}">
                <a16:creationId xmlns:a16="http://schemas.microsoft.com/office/drawing/2014/main" id="{B5B194F0-F758-4680-89B0-964A97DE032E}"/>
              </a:ext>
            </a:extLst>
          </p:cNvPr>
          <p:cNvSpPr txBox="1">
            <a:spLocks/>
          </p:cNvSpPr>
          <p:nvPr/>
        </p:nvSpPr>
        <p:spPr>
          <a:xfrm>
            <a:off x="568569" y="885447"/>
            <a:ext cx="11054862" cy="53043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應屆畢業生、非應屆畢業生及具有同等學力者都可報名。</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畢業生可採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或「個別網路報名」。</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444500" indent="0" algn="just">
              <a:lnSpc>
                <a:spcPct val="100000"/>
              </a:lnSpc>
              <a:spcBef>
                <a:spcPts val="0"/>
              </a:spcBef>
            </a:pP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畢業生或具</a:t>
            </a:r>
            <a:r>
              <a:rPr lang="zh-TW" altLang="en-US" sz="32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同等學力</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者，採</a:t>
            </a:r>
            <a:r>
              <a:rPr lang="zh-TW" altLang="en-US" sz="3200" b="1" dirty="0">
                <a:latin typeface="Times New Roman" panose="02020603050405020304" pitchFamily="18" charset="0"/>
                <a:ea typeface="微軟正黑體" panose="020B0604030504040204" pitchFamily="34" charset="-120"/>
                <a:cs typeface="Times New Roman" panose="02020603050405020304" pitchFamily="18" charset="0"/>
              </a:rPr>
              <a:t>「個別網路報名」</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全國</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不分區</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招生，共</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41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所五專學校參加。</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just">
              <a:lnSpc>
                <a:spcPct val="100000"/>
              </a:lnSpc>
              <a:spcBef>
                <a:spcPts val="1200"/>
              </a:spcBef>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學年度招生名額以</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國立學校不低於</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、私立學校不低於</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為原則，</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提供</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超過</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14,000</a:t>
            </a:r>
            <a:r>
              <a:rPr lang="zh-TW"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個</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約</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85%</a:t>
            </a:r>
            <a:r>
              <a:rPr lang="zh-TW" altLang="en-US"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3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3600" dirty="0">
                <a:latin typeface="Times New Roman" panose="02020603050405020304" pitchFamily="18" charset="0"/>
                <a:ea typeface="微軟正黑體" panose="020B0604030504040204" pitchFamily="34" charset="-120"/>
                <a:cs typeface="Times New Roman" panose="02020603050405020304" pitchFamily="18" charset="0"/>
              </a:rPr>
              <a:t>招生名額，讓有志學子更有機會能夠就讀五專理想科組，適性選擇邁入技職，為新的學習生涯跨出第一步。</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57009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a:extLst>
              <a:ext uri="{FF2B5EF4-FFF2-40B4-BE49-F238E27FC236}">
                <a16:creationId xmlns:a16="http://schemas.microsoft.com/office/drawing/2014/main" id="{77422F75-555C-4617-8398-C45F980FF0DD}"/>
              </a:ext>
            </a:extLst>
          </p:cNvPr>
          <p:cNvGrpSpPr/>
          <p:nvPr/>
        </p:nvGrpSpPr>
        <p:grpSpPr>
          <a:xfrm>
            <a:off x="-362" y="4235"/>
            <a:ext cx="6096362" cy="605449"/>
            <a:chOff x="2" y="4235"/>
            <a:chExt cx="6015355" cy="605449"/>
          </a:xfrm>
        </p:grpSpPr>
        <p:sp>
          <p:nvSpPr>
            <p:cNvPr id="18" name="圓角化同側角落矩形 60">
              <a:extLst>
                <a:ext uri="{FF2B5EF4-FFF2-40B4-BE49-F238E27FC236}">
                  <a16:creationId xmlns:a16="http://schemas.microsoft.com/office/drawing/2014/main" id="{D91A1A06-426D-476A-B990-AEC4FDBDF6CA}"/>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9" name="圓角化同側角落矩形 61">
              <a:extLst>
                <a:ext uri="{FF2B5EF4-FFF2-40B4-BE49-F238E27FC236}">
                  <a16:creationId xmlns:a16="http://schemas.microsoft.com/office/drawing/2014/main" id="{732E6D25-BEF1-47A6-821F-4DF63675366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802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sp>
        <p:nvSpPr>
          <p:cNvPr id="6" name="內容版面配置區 2">
            <a:extLst>
              <a:ext uri="{FF2B5EF4-FFF2-40B4-BE49-F238E27FC236}">
                <a16:creationId xmlns:a16="http://schemas.microsoft.com/office/drawing/2014/main" id="{5341D3A6-E632-40C6-A776-FE73C0BFBB3C}"/>
              </a:ext>
            </a:extLst>
          </p:cNvPr>
          <p:cNvSpPr txBox="1">
            <a:spLocks/>
          </p:cNvSpPr>
          <p:nvPr/>
        </p:nvSpPr>
        <p:spPr>
          <a:xfrm>
            <a:off x="600364" y="800265"/>
            <a:ext cx="10991272" cy="55811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zh-TW" altLang="en-US" b="1" dirty="0">
                <a:ea typeface="微軟正黑體" panose="020B0604030504040204" pitchFamily="34" charset="-120"/>
              </a:rPr>
              <a:t>採網路選填志願辦理分發</a:t>
            </a:r>
            <a:r>
              <a:rPr lang="zh-TW" altLang="en-US" dirty="0">
                <a:ea typeface="微軟正黑體" panose="020B0604030504040204" pitchFamily="34" charset="-120"/>
              </a:rPr>
              <a:t>，可不限地區、學校、科組，至多可選擇</a:t>
            </a:r>
            <a:r>
              <a:rPr lang="en-US" altLang="zh-TW" b="1" u="sng" dirty="0">
                <a:solidFill>
                  <a:srgbClr val="FF0000"/>
                </a:solidFill>
                <a:latin typeface="Times New Roman" panose="02020603050405020304" pitchFamily="18" charset="0"/>
                <a:cs typeface="Times New Roman" panose="02020603050405020304" pitchFamily="18" charset="0"/>
              </a:rPr>
              <a:t>30</a:t>
            </a:r>
            <a:r>
              <a:rPr lang="zh-TW" altLang="en-US" b="1" u="sng" dirty="0">
                <a:solidFill>
                  <a:srgbClr val="FF0000"/>
                </a:solidFill>
                <a:ea typeface="微軟正黑體" panose="020B0604030504040204" pitchFamily="34" charset="-120"/>
              </a:rPr>
              <a:t>個</a:t>
            </a:r>
            <a:r>
              <a:rPr lang="zh-TW" altLang="en-US" dirty="0">
                <a:ea typeface="微軟正黑體" panose="020B0604030504040204" pitchFamily="34" charset="-120"/>
              </a:rPr>
              <a:t>志願。</a:t>
            </a:r>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endParaRPr lang="en-US" altLang="zh-TW" dirty="0">
              <a:ea typeface="微軟正黑體" panose="020B0604030504040204" pitchFamily="34" charset="-120"/>
            </a:endParaRPr>
          </a:p>
          <a:p>
            <a:pPr>
              <a:lnSpc>
                <a:spcPct val="110000"/>
              </a:lnSpc>
            </a:pPr>
            <a:r>
              <a:rPr lang="zh-TW" altLang="en-US" dirty="0">
                <a:ea typeface="微軟正黑體" panose="020B0604030504040204" pitchFamily="34" charset="-120"/>
              </a:rPr>
              <a:t>分發順位依</a:t>
            </a:r>
            <a:r>
              <a:rPr lang="zh-TW" altLang="en-US" b="1" u="sng" dirty="0">
                <a:ea typeface="微軟正黑體" panose="020B0604030504040204" pitchFamily="34" charset="-120"/>
              </a:rPr>
              <a:t>超額比序項目</a:t>
            </a:r>
            <a:r>
              <a:rPr lang="zh-TW" altLang="en-US" dirty="0">
                <a:ea typeface="微軟正黑體" panose="020B0604030504040204" pitchFamily="34" charset="-120"/>
              </a:rPr>
              <a:t>核算「</a:t>
            </a:r>
            <a:r>
              <a:rPr lang="zh-TW" altLang="en-US" b="1" dirty="0">
                <a:ea typeface="微軟正黑體" panose="020B0604030504040204" pitchFamily="34" charset="-120"/>
              </a:rPr>
              <a:t>總積分</a:t>
            </a:r>
            <a:r>
              <a:rPr lang="zh-TW" altLang="en-US" dirty="0">
                <a:ea typeface="微軟正黑體" panose="020B0604030504040204" pitchFamily="34" charset="-120"/>
              </a:rPr>
              <a:t>」及「</a:t>
            </a:r>
            <a:r>
              <a:rPr lang="zh-TW" altLang="en-US" b="1" dirty="0">
                <a:ea typeface="微軟正黑體" panose="020B0604030504040204" pitchFamily="34" charset="-120"/>
              </a:rPr>
              <a:t>同分比序項目順序</a:t>
            </a:r>
            <a:r>
              <a:rPr lang="zh-TW" altLang="en-US" dirty="0">
                <a:ea typeface="微軟正黑體" panose="020B0604030504040204" pitchFamily="34" charset="-120"/>
              </a:rPr>
              <a:t>」進行排定，再按學生所選填登記之志願序進行統一電腦分發。</a:t>
            </a:r>
            <a:endParaRPr lang="en-US" altLang="zh-TW" dirty="0">
              <a:ea typeface="微軟正黑體" panose="020B0604030504040204" pitchFamily="34" charset="-120"/>
            </a:endParaRPr>
          </a:p>
        </p:txBody>
      </p:sp>
      <p:pic>
        <p:nvPicPr>
          <p:cNvPr id="7" name="內容版面配置區 42">
            <a:extLst>
              <a:ext uri="{FF2B5EF4-FFF2-40B4-BE49-F238E27FC236}">
                <a16:creationId xmlns:a16="http://schemas.microsoft.com/office/drawing/2014/main" id="{746EF869-8B06-4741-B69F-0C0315B06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129" y="1173549"/>
            <a:ext cx="2500103" cy="2359406"/>
          </a:xfrm>
          <a:prstGeom prst="rect">
            <a:avLst/>
          </a:prstGeom>
        </p:spPr>
      </p:pic>
      <p:sp>
        <p:nvSpPr>
          <p:cNvPr id="8" name="向下箭號 7">
            <a:extLst>
              <a:ext uri="{FF2B5EF4-FFF2-40B4-BE49-F238E27FC236}">
                <a16:creationId xmlns:a16="http://schemas.microsoft.com/office/drawing/2014/main" id="{F3C62DFA-058C-4A21-8BCB-F99B6D871EEE}"/>
              </a:ext>
            </a:extLst>
          </p:cNvPr>
          <p:cNvSpPr/>
          <p:nvPr/>
        </p:nvSpPr>
        <p:spPr>
          <a:xfrm rot="16200000">
            <a:off x="3656493" y="2155697"/>
            <a:ext cx="1216667" cy="1197068"/>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9" name="圖片 8">
            <a:extLst>
              <a:ext uri="{FF2B5EF4-FFF2-40B4-BE49-F238E27FC236}">
                <a16:creationId xmlns:a16="http://schemas.microsoft.com/office/drawing/2014/main" id="{37FF96EF-09B6-4ECB-AE63-4AD3F6915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9396" y="2641691"/>
            <a:ext cx="1153398" cy="1441747"/>
          </a:xfrm>
          <a:prstGeom prst="rect">
            <a:avLst/>
          </a:prstGeom>
        </p:spPr>
      </p:pic>
      <p:sp>
        <p:nvSpPr>
          <p:cNvPr id="11" name="文字方塊 10">
            <a:extLst>
              <a:ext uri="{FF2B5EF4-FFF2-40B4-BE49-F238E27FC236}">
                <a16:creationId xmlns:a16="http://schemas.microsoft.com/office/drawing/2014/main" id="{61B61E64-82A7-4CF8-B618-C4D3D441FD22}"/>
              </a:ext>
            </a:extLst>
          </p:cNvPr>
          <p:cNvSpPr txBox="1"/>
          <p:nvPr/>
        </p:nvSpPr>
        <p:spPr>
          <a:xfrm>
            <a:off x="1450478" y="4151039"/>
            <a:ext cx="1980790" cy="461665"/>
          </a:xfrm>
          <a:prstGeom prst="rect">
            <a:avLst/>
          </a:prstGeom>
          <a:noFill/>
        </p:spPr>
        <p:txBody>
          <a:bodyPr wrap="square">
            <a:spAutoFit/>
          </a:bodyPr>
          <a:lstStyle/>
          <a:p>
            <a:pPr algn="ct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上網填志願</a:t>
            </a:r>
          </a:p>
        </p:txBody>
      </p:sp>
      <p:sp>
        <p:nvSpPr>
          <p:cNvPr id="12" name="文字方塊 11">
            <a:extLst>
              <a:ext uri="{FF2B5EF4-FFF2-40B4-BE49-F238E27FC236}">
                <a16:creationId xmlns:a16="http://schemas.microsoft.com/office/drawing/2014/main" id="{DAF10BFE-A33C-4757-8EB5-3B236A45162E}"/>
              </a:ext>
            </a:extLst>
          </p:cNvPr>
          <p:cNvSpPr txBox="1"/>
          <p:nvPr/>
        </p:nvSpPr>
        <p:spPr>
          <a:xfrm>
            <a:off x="8776598" y="4151039"/>
            <a:ext cx="1105164" cy="461665"/>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報到</a:t>
            </a:r>
            <a:endPar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向下箭號 15">
            <a:extLst>
              <a:ext uri="{FF2B5EF4-FFF2-40B4-BE49-F238E27FC236}">
                <a16:creationId xmlns:a16="http://schemas.microsoft.com/office/drawing/2014/main" id="{F2107796-1DCF-4973-B00D-3DFE3DA8AD5F}"/>
              </a:ext>
            </a:extLst>
          </p:cNvPr>
          <p:cNvSpPr/>
          <p:nvPr/>
        </p:nvSpPr>
        <p:spPr>
          <a:xfrm rot="16200000">
            <a:off x="6794130" y="2145458"/>
            <a:ext cx="1216669" cy="1197070"/>
          </a:xfrm>
          <a:prstGeom prst="downArrow">
            <a:avLst/>
          </a:prstGeom>
          <a:solidFill>
            <a:schemeClr val="accent2"/>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4" name="Picture 2" descr="D:\適性宣導講師培訓計畫\110學年度\素材\台灣地圖.png">
            <a:extLst>
              <a:ext uri="{FF2B5EF4-FFF2-40B4-BE49-F238E27FC236}">
                <a16:creationId xmlns:a16="http://schemas.microsoft.com/office/drawing/2014/main" id="{1F7257C7-8208-48D6-AC74-451DC369654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600" b="95800" l="14250" r="83750"/>
                    </a14:imgEffect>
                  </a14:imgLayer>
                </a14:imgProps>
              </a:ext>
              <a:ext uri="{28A0092B-C50C-407E-A947-70E740481C1C}">
                <a14:useLocalDpi xmlns:a14="http://schemas.microsoft.com/office/drawing/2010/main" val="0"/>
              </a:ext>
            </a:extLst>
          </a:blip>
          <a:srcRect/>
          <a:stretch>
            <a:fillRect/>
          </a:stretch>
        </p:blipFill>
        <p:spPr bwMode="auto">
          <a:xfrm>
            <a:off x="4741497" y="1242811"/>
            <a:ext cx="2557059" cy="3196324"/>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a:extLst>
              <a:ext uri="{FF2B5EF4-FFF2-40B4-BE49-F238E27FC236}">
                <a16:creationId xmlns:a16="http://schemas.microsoft.com/office/drawing/2014/main" id="{2848F674-95A9-4E49-957C-D895D011ED2B}"/>
              </a:ext>
            </a:extLst>
          </p:cNvPr>
          <p:cNvSpPr txBox="1"/>
          <p:nvPr/>
        </p:nvSpPr>
        <p:spPr>
          <a:xfrm>
            <a:off x="4944785" y="4227984"/>
            <a:ext cx="1859144" cy="707886"/>
          </a:xfrm>
          <a:prstGeom prst="rect">
            <a:avLst/>
          </a:prstGeom>
          <a:noFill/>
        </p:spPr>
        <p:txBody>
          <a:bodyPr wrap="square">
            <a:spAutoFit/>
          </a:bodyPr>
          <a:lstStyle/>
          <a:p>
            <a:pPr algn="ctr"/>
            <a:r>
              <a:rPr lang="zh-TW" altLang="en-US"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rPr>
              <a:t>全國不分區</a:t>
            </a:r>
            <a:endParaRPr lang="en-US" altLang="zh-TW" sz="2000" b="1" dirty="0">
              <a:effectLst>
                <a:outerShdw blurRad="38100" dist="38100" dir="2700000" algn="tl">
                  <a:srgbClr val="000000">
                    <a:alpha val="43137"/>
                  </a:srgbClr>
                </a:outerShdw>
              </a:effectLst>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統一電腦分發</a:t>
            </a:r>
          </a:p>
        </p:txBody>
      </p:sp>
      <p:sp>
        <p:nvSpPr>
          <p:cNvPr id="16" name="Block Arc 14">
            <a:extLst>
              <a:ext uri="{FF2B5EF4-FFF2-40B4-BE49-F238E27FC236}">
                <a16:creationId xmlns:a16="http://schemas.microsoft.com/office/drawing/2014/main" id="{74BC372A-54BC-4EAC-8C13-74851981B0D8}"/>
              </a:ext>
            </a:extLst>
          </p:cNvPr>
          <p:cNvSpPr/>
          <p:nvPr/>
        </p:nvSpPr>
        <p:spPr>
          <a:xfrm rot="16200000">
            <a:off x="1661002" y="2015860"/>
            <a:ext cx="1559742" cy="156076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50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1" y="2515330"/>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5400" dirty="0">
                <a:solidFill>
                  <a:schemeClr val="accent2">
                    <a:lumMod val="50000"/>
                  </a:schemeClr>
                </a:solidFill>
                <a:sym typeface="Oswald"/>
              </a:rPr>
              <a:t>大綱</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grpSp>
        <p:nvGrpSpPr>
          <p:cNvPr id="6" name="群組 5">
            <a:extLst>
              <a:ext uri="{FF2B5EF4-FFF2-40B4-BE49-F238E27FC236}">
                <a16:creationId xmlns:a16="http://schemas.microsoft.com/office/drawing/2014/main" id="{B4C4129C-30F5-417D-DFFB-26F606CDDE30}"/>
              </a:ext>
            </a:extLst>
          </p:cNvPr>
          <p:cNvGrpSpPr/>
          <p:nvPr/>
        </p:nvGrpSpPr>
        <p:grpSpPr>
          <a:xfrm>
            <a:off x="4047112" y="970058"/>
            <a:ext cx="5916439" cy="600313"/>
            <a:chOff x="4072513" y="1072074"/>
            <a:chExt cx="5916439" cy="600313"/>
          </a:xfrm>
        </p:grpSpPr>
        <p:sp>
          <p:nvSpPr>
            <p:cNvPr id="19" name="Oval 8">
              <a:extLst>
                <a:ext uri="{FF2B5EF4-FFF2-40B4-BE49-F238E27FC236}">
                  <a16:creationId xmlns:a16="http://schemas.microsoft.com/office/drawing/2014/main" id="{DE74ECAF-6E3D-40A2-AF6E-65C19C449617}"/>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壹、關於五專</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4" name="群組 3">
            <a:extLst>
              <a:ext uri="{FF2B5EF4-FFF2-40B4-BE49-F238E27FC236}">
                <a16:creationId xmlns:a16="http://schemas.microsoft.com/office/drawing/2014/main" id="{0FA4357D-EABC-388F-073F-B1ECB6BB7B3A}"/>
              </a:ext>
            </a:extLst>
          </p:cNvPr>
          <p:cNvGrpSpPr/>
          <p:nvPr/>
        </p:nvGrpSpPr>
        <p:grpSpPr>
          <a:xfrm>
            <a:off x="4047112" y="2768951"/>
            <a:ext cx="6387539" cy="619201"/>
            <a:chOff x="4034412" y="3093412"/>
            <a:chExt cx="6387539" cy="619201"/>
          </a:xfrm>
        </p:grpSpPr>
        <p:sp>
          <p:nvSpPr>
            <p:cNvPr id="47" name="Oval 15">
              <a:extLst>
                <a:ext uri="{FF2B5EF4-FFF2-40B4-BE49-F238E27FC236}">
                  <a16:creationId xmlns:a16="http://schemas.microsoft.com/office/drawing/2014/main" id="{30F35E72-25D2-44A4-A78C-F77D96816AF3}"/>
                </a:ext>
              </a:extLst>
            </p:cNvPr>
            <p:cNvSpPr/>
            <p:nvPr/>
          </p:nvSpPr>
          <p:spPr>
            <a:xfrm>
              <a:off x="4085213" y="3093412"/>
              <a:ext cx="576000" cy="576000"/>
            </a:xfrm>
            <a:prstGeom prst="ellipse">
              <a:avLst/>
            </a:prstGeom>
            <a:solidFill>
              <a:srgbClr val="FF87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48" name="TextBox 9">
              <a:extLst>
                <a:ext uri="{FF2B5EF4-FFF2-40B4-BE49-F238E27FC236}">
                  <a16:creationId xmlns:a16="http://schemas.microsoft.com/office/drawing/2014/main" id="{8A00F1C8-092F-456A-B970-DBBEC5D4CE96}"/>
                </a:ext>
              </a:extLst>
            </p:cNvPr>
            <p:cNvSpPr txBox="1"/>
            <p:nvPr/>
          </p:nvSpPr>
          <p:spPr>
            <a:xfrm>
              <a:off x="4034412" y="3127838"/>
              <a:ext cx="6387539" cy="584775"/>
            </a:xfrm>
            <a:prstGeom prst="rect">
              <a:avLst/>
            </a:prstGeom>
            <a:noFill/>
          </p:spPr>
          <p:txBody>
            <a:bodyPr wrap="square" lIns="108000" rIns="108000" rtlCol="0">
              <a:spAutoFit/>
            </a:bodyPr>
            <a:lstStyle/>
            <a:p>
              <a:pPr algn="just">
                <a:lnSpc>
                  <a:spcPct val="100000"/>
                </a:lnSpc>
                <a:spcBef>
                  <a:spcPts val="0"/>
                </a:spcBef>
              </a:pPr>
              <a:r>
                <a:rPr lang="zh-TW" altLang="en-US" sz="3200" b="1" kern="0" dirty="0">
                  <a:latin typeface="微軟正黑體" panose="020B0604030504040204" pitchFamily="34" charset="-120"/>
                  <a:ea typeface="微軟正黑體" panose="020B0604030504040204" pitchFamily="34" charset="-120"/>
                  <a:cs typeface="Arial" pitchFamily="34" charset="0"/>
                </a:rPr>
                <a:t>參</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五專優先免試入學</a:t>
              </a:r>
              <a:endParaRPr lang="en-US" altLang="zh-TW" sz="4400" dirty="0"/>
            </a:p>
          </p:txBody>
        </p:sp>
      </p:grpSp>
      <p:grpSp>
        <p:nvGrpSpPr>
          <p:cNvPr id="5" name="群組 4">
            <a:extLst>
              <a:ext uri="{FF2B5EF4-FFF2-40B4-BE49-F238E27FC236}">
                <a16:creationId xmlns:a16="http://schemas.microsoft.com/office/drawing/2014/main" id="{71A4B589-C580-D8B8-1EDD-D897FA28BC1B}"/>
              </a:ext>
            </a:extLst>
          </p:cNvPr>
          <p:cNvGrpSpPr/>
          <p:nvPr/>
        </p:nvGrpSpPr>
        <p:grpSpPr>
          <a:xfrm>
            <a:off x="4047112" y="1863172"/>
            <a:ext cx="5663410" cy="612978"/>
            <a:chOff x="4072513" y="2233973"/>
            <a:chExt cx="5663410" cy="612978"/>
          </a:xfrm>
        </p:grpSpPr>
        <p:sp>
          <p:nvSpPr>
            <p:cNvPr id="13" name="Oval 8">
              <a:extLst>
                <a:ext uri="{FF2B5EF4-FFF2-40B4-BE49-F238E27FC236}">
                  <a16:creationId xmlns:a16="http://schemas.microsoft.com/office/drawing/2014/main" id="{DE74ECAF-6E3D-40A2-AF6E-65C19C449617}"/>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15" name="TextBox 9">
              <a:extLst>
                <a:ext uri="{FF2B5EF4-FFF2-40B4-BE49-F238E27FC236}">
                  <a16:creationId xmlns:a16="http://schemas.microsoft.com/office/drawing/2014/main" id="{8A00F1C8-092F-456A-B970-DBBEC5D4CE96}"/>
                </a:ext>
              </a:extLst>
            </p:cNvPr>
            <p:cNvSpPr txBox="1"/>
            <p:nvPr/>
          </p:nvSpPr>
          <p:spPr>
            <a:xfrm>
              <a:off x="4072513" y="2262176"/>
              <a:ext cx="5663410"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貳</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a:t>
              </a:r>
              <a:r>
                <a:rPr kumimoji="0" lang="en-US" altLang="zh-TW"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112</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學年度五專招生簡介</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1" name="群組 20">
            <a:extLst>
              <a:ext uri="{FF2B5EF4-FFF2-40B4-BE49-F238E27FC236}">
                <a16:creationId xmlns:a16="http://schemas.microsoft.com/office/drawing/2014/main" id="{1842669B-9338-6446-2075-4396C9D1A6F3}"/>
              </a:ext>
            </a:extLst>
          </p:cNvPr>
          <p:cNvGrpSpPr/>
          <p:nvPr/>
        </p:nvGrpSpPr>
        <p:grpSpPr>
          <a:xfrm>
            <a:off x="4047111" y="3680953"/>
            <a:ext cx="6387539" cy="597681"/>
            <a:chOff x="4072512" y="3988611"/>
            <a:chExt cx="6387539" cy="597681"/>
          </a:xfrm>
        </p:grpSpPr>
        <p:sp>
          <p:nvSpPr>
            <p:cNvPr id="22" name="Oval 15">
              <a:extLst>
                <a:ext uri="{FF2B5EF4-FFF2-40B4-BE49-F238E27FC236}">
                  <a16:creationId xmlns:a16="http://schemas.microsoft.com/office/drawing/2014/main" id="{30F35E72-25D2-44A4-A78C-F77D96816AF3}"/>
                </a:ext>
              </a:extLst>
            </p:cNvPr>
            <p:cNvSpPr/>
            <p:nvPr/>
          </p:nvSpPr>
          <p:spPr>
            <a:xfrm>
              <a:off x="4085213" y="3988611"/>
              <a:ext cx="576000" cy="576000"/>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3" name="TextBox 9">
              <a:extLst>
                <a:ext uri="{FF2B5EF4-FFF2-40B4-BE49-F238E27FC236}">
                  <a16:creationId xmlns:a16="http://schemas.microsoft.com/office/drawing/2014/main" id="{8A00F1C8-092F-456A-B970-DBBEC5D4CE96}"/>
                </a:ext>
              </a:extLst>
            </p:cNvPr>
            <p:cNvSpPr txBox="1"/>
            <p:nvPr/>
          </p:nvSpPr>
          <p:spPr>
            <a:xfrm>
              <a:off x="4072512" y="4001517"/>
              <a:ext cx="6387539"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zh-TW" altLang="en-US" sz="3200" b="1" kern="0" dirty="0">
                  <a:latin typeface="微軟正黑體" panose="020B0604030504040204" pitchFamily="34" charset="-120"/>
                  <a:ea typeface="微軟正黑體" panose="020B0604030504040204" pitchFamily="34" charset="-120"/>
                  <a:cs typeface="Arial" pitchFamily="34" charset="0"/>
                </a:rPr>
                <a:t>肆</a:t>
              </a: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、北中南區五專聯合免試入學</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16" name="群組 15">
            <a:extLst>
              <a:ext uri="{FF2B5EF4-FFF2-40B4-BE49-F238E27FC236}">
                <a16:creationId xmlns:a16="http://schemas.microsoft.com/office/drawing/2014/main" id="{16A3A80F-2166-41F3-B3F5-8ABE14618035}"/>
              </a:ext>
            </a:extLst>
          </p:cNvPr>
          <p:cNvGrpSpPr/>
          <p:nvPr/>
        </p:nvGrpSpPr>
        <p:grpSpPr>
          <a:xfrm>
            <a:off x="4047112" y="4571435"/>
            <a:ext cx="5916439" cy="600313"/>
            <a:chOff x="4072513" y="1072074"/>
            <a:chExt cx="5916439" cy="600313"/>
          </a:xfrm>
        </p:grpSpPr>
        <p:sp>
          <p:nvSpPr>
            <p:cNvPr id="18" name="Oval 8">
              <a:extLst>
                <a:ext uri="{FF2B5EF4-FFF2-40B4-BE49-F238E27FC236}">
                  <a16:creationId xmlns:a16="http://schemas.microsoft.com/office/drawing/2014/main" id="{C6E323C6-017C-4F51-B485-546554C5F69D}"/>
                </a:ext>
              </a:extLst>
            </p:cNvPr>
            <p:cNvSpPr/>
            <p:nvPr/>
          </p:nvSpPr>
          <p:spPr>
            <a:xfrm>
              <a:off x="4085213" y="1072074"/>
              <a:ext cx="576000" cy="576000"/>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4" name="TextBox 9">
              <a:extLst>
                <a:ext uri="{FF2B5EF4-FFF2-40B4-BE49-F238E27FC236}">
                  <a16:creationId xmlns:a16="http://schemas.microsoft.com/office/drawing/2014/main" id="{6A7D99D3-94E9-4BB8-AE0B-A0DEC70A94ED}"/>
                </a:ext>
              </a:extLst>
            </p:cNvPr>
            <p:cNvSpPr txBox="1"/>
            <p:nvPr/>
          </p:nvSpPr>
          <p:spPr>
            <a:xfrm>
              <a:off x="4072513" y="1087612"/>
              <a:ext cx="5916439" cy="584775"/>
            </a:xfrm>
            <a:prstGeom prst="rect">
              <a:avLst/>
            </a:prstGeom>
            <a:noFill/>
          </p:spPr>
          <p:txBody>
            <a:bodyPr wrap="square" lIns="108000" rIns="108000" rtlCol="0">
              <a:spAutoFit/>
            </a:bodyPr>
            <a:lstStyle/>
            <a:p>
              <a:pPr marL="812800" marR="0" lvl="0" indent="-81280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伍、其他五專招生管道</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grpSp>
        <p:nvGrpSpPr>
          <p:cNvPr id="25" name="群組 24">
            <a:extLst>
              <a:ext uri="{FF2B5EF4-FFF2-40B4-BE49-F238E27FC236}">
                <a16:creationId xmlns:a16="http://schemas.microsoft.com/office/drawing/2014/main" id="{DCEF16F9-2813-4225-B275-6D0821099ACD}"/>
              </a:ext>
            </a:extLst>
          </p:cNvPr>
          <p:cNvGrpSpPr/>
          <p:nvPr/>
        </p:nvGrpSpPr>
        <p:grpSpPr>
          <a:xfrm>
            <a:off x="4047112" y="5464549"/>
            <a:ext cx="5663410" cy="612978"/>
            <a:chOff x="4072513" y="2233973"/>
            <a:chExt cx="5663410" cy="612978"/>
          </a:xfrm>
        </p:grpSpPr>
        <p:sp>
          <p:nvSpPr>
            <p:cNvPr id="26" name="Oval 8">
              <a:extLst>
                <a:ext uri="{FF2B5EF4-FFF2-40B4-BE49-F238E27FC236}">
                  <a16:creationId xmlns:a16="http://schemas.microsoft.com/office/drawing/2014/main" id="{6532160F-25E7-484A-84E4-954FB1C755F9}"/>
                </a:ext>
              </a:extLst>
            </p:cNvPr>
            <p:cNvSpPr/>
            <p:nvPr/>
          </p:nvSpPr>
          <p:spPr>
            <a:xfrm>
              <a:off x="4085213" y="2233973"/>
              <a:ext cx="576000" cy="576000"/>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7" name="TextBox 9">
              <a:extLst>
                <a:ext uri="{FF2B5EF4-FFF2-40B4-BE49-F238E27FC236}">
                  <a16:creationId xmlns:a16="http://schemas.microsoft.com/office/drawing/2014/main" id="{137807A8-F524-4BFF-BFE2-69CAC4D885FF}"/>
                </a:ext>
              </a:extLst>
            </p:cNvPr>
            <p:cNvSpPr txBox="1"/>
            <p:nvPr/>
          </p:nvSpPr>
          <p:spPr>
            <a:xfrm>
              <a:off x="4072513" y="2262176"/>
              <a:ext cx="5663410" cy="584775"/>
            </a:xfrm>
            <a:prstGeom prst="rect">
              <a:avLst/>
            </a:prstGeom>
            <a:noFill/>
          </p:spPr>
          <p:txBody>
            <a:bodyPr wrap="square" lIns="108000" rIns="108000"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陸、招生資訊查詢</a:t>
              </a:r>
              <a:endParaRPr kumimoji="0" lang="ko-KR" altLang="en-US" sz="3200" b="1" i="0" u="none" strike="noStrike" kern="0" cap="none" spc="0" normalizeH="0" baseline="0" noProof="0" dirty="0">
                <a:ln>
                  <a:noFill/>
                </a:ln>
                <a:effectLst/>
                <a:uLnTx/>
                <a:uFillTx/>
                <a:latin typeface="微軟正黑體" panose="020B0604030504040204" pitchFamily="34" charset="-120"/>
                <a:cs typeface="Arial" pitchFamily="34" charset="0"/>
              </a:endParaRPr>
            </a:p>
          </p:txBody>
        </p:sp>
      </p:grpSp>
    </p:spTree>
    <p:extLst>
      <p:ext uri="{BB962C8B-B14F-4D97-AF65-F5344CB8AC3E}">
        <p14:creationId xmlns:p14="http://schemas.microsoft.com/office/powerpoint/2010/main" val="1306252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a:extLst>
              <a:ext uri="{FF2B5EF4-FFF2-40B4-BE49-F238E27FC236}">
                <a16:creationId xmlns:a16="http://schemas.microsoft.com/office/drawing/2014/main" id="{5ED52F5E-E588-4D6F-B894-54A8E286C2A6}"/>
              </a:ext>
            </a:extLst>
          </p:cNvPr>
          <p:cNvGrpSpPr/>
          <p:nvPr/>
        </p:nvGrpSpPr>
        <p:grpSpPr>
          <a:xfrm>
            <a:off x="-363" y="4235"/>
            <a:ext cx="6096363" cy="605449"/>
            <a:chOff x="2" y="4235"/>
            <a:chExt cx="6015355" cy="605449"/>
          </a:xfrm>
        </p:grpSpPr>
        <p:sp>
          <p:nvSpPr>
            <p:cNvPr id="15" name="圓角化同側角落矩形 60">
              <a:extLst>
                <a:ext uri="{FF2B5EF4-FFF2-40B4-BE49-F238E27FC236}">
                  <a16:creationId xmlns:a16="http://schemas.microsoft.com/office/drawing/2014/main" id="{9665C652-C678-4D5D-87E3-9296CB6D7D5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6" name="圓角化同側角落矩形 61">
              <a:extLst>
                <a:ext uri="{FF2B5EF4-FFF2-40B4-BE49-F238E27FC236}">
                  <a16:creationId xmlns:a16="http://schemas.microsoft.com/office/drawing/2014/main" id="{5E7A8214-1488-4AED-A153-7A895EDA38BF}"/>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76424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aphicFrame>
        <p:nvGraphicFramePr>
          <p:cNvPr id="6" name="表格 5">
            <a:extLst>
              <a:ext uri="{FF2B5EF4-FFF2-40B4-BE49-F238E27FC236}">
                <a16:creationId xmlns:a16="http://schemas.microsoft.com/office/drawing/2014/main" id="{F78BFA53-4ADB-4B47-AE05-8A1BB4D87474}"/>
              </a:ext>
            </a:extLst>
          </p:cNvPr>
          <p:cNvGraphicFramePr>
            <a:graphicFrameLocks noGrp="1"/>
          </p:cNvGraphicFramePr>
          <p:nvPr>
            <p:extLst>
              <p:ext uri="{D42A27DB-BD31-4B8C-83A1-F6EECF244321}">
                <p14:modId xmlns:p14="http://schemas.microsoft.com/office/powerpoint/2010/main" val="3324543919"/>
              </p:ext>
            </p:extLst>
          </p:nvPr>
        </p:nvGraphicFramePr>
        <p:xfrm>
          <a:off x="1182758" y="731680"/>
          <a:ext cx="7970430" cy="5416033"/>
        </p:xfrm>
        <a:graphic>
          <a:graphicData uri="http://schemas.openxmlformats.org/drawingml/2006/table">
            <a:tbl>
              <a:tblPr firstRow="1" bandRow="1">
                <a:tableStyleId>{5940675A-B579-460E-94D1-54222C63F5DA}</a:tableStyleId>
              </a:tblPr>
              <a:tblGrid>
                <a:gridCol w="2588481">
                  <a:extLst>
                    <a:ext uri="{9D8B030D-6E8A-4147-A177-3AD203B41FA5}">
                      <a16:colId xmlns:a16="http://schemas.microsoft.com/office/drawing/2014/main" val="20000"/>
                    </a:ext>
                  </a:extLst>
                </a:gridCol>
                <a:gridCol w="5381949">
                  <a:extLst>
                    <a:ext uri="{9D8B030D-6E8A-4147-A177-3AD203B41FA5}">
                      <a16:colId xmlns:a16="http://schemas.microsoft.com/office/drawing/2014/main" val="20001"/>
                    </a:ext>
                  </a:extLst>
                </a:gridCol>
              </a:tblGrid>
              <a:tr h="572932">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104344" marR="104344" marT="52175" marB="52175" anchor="ctr">
                    <a:lnL w="12700" cap="flat" cmpd="sng" algn="ctr">
                      <a:noFill/>
                      <a:prstDash val="dashDot"/>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104344" marR="104344" marT="52175" marB="52175" anchor="ctr">
                    <a:lnL w="12700" cap="flat" cmpd="sng" algn="ctr">
                      <a:solidFill>
                        <a:schemeClr val="bg1"/>
                      </a:solidFill>
                      <a:prstDash val="solid"/>
                      <a:round/>
                      <a:headEnd type="none" w="med" len="med"/>
                      <a:tailEnd type="none" w="med" len="med"/>
                    </a:lnL>
                    <a:lnR w="12700" cap="flat" cmpd="sng" algn="ctr">
                      <a:noFill/>
                      <a:prstDash val="dashDot"/>
                      <a:round/>
                      <a:headEnd type="none" w="med" len="med"/>
                      <a:tailEnd type="none" w="med" len="med"/>
                    </a:lnR>
                    <a:lnT w="12700" cap="flat" cmpd="sng" algn="ctr">
                      <a:noFill/>
                      <a:prstDash val="dash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extLst>
                  <a:ext uri="{0D108BD9-81ED-4DB2-BD59-A6C34878D82A}">
                    <a16:rowId xmlns:a16="http://schemas.microsoft.com/office/drawing/2014/main" val="10000"/>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起發售及開放網路下載</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p>
                    <a:p>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「國中集體報名」</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或</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「網路個別報名」</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9661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網路選填志願</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p>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aseline="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baseline="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baseline="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01937">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放榜</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上午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起</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90704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錄取</a:t>
                      </a:r>
                      <a:r>
                        <a:rPr lang="zh-TW" altLang="en-US" sz="2400" b="1"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報到與</a:t>
                      </a:r>
                      <a:r>
                        <a:rPr lang="zh-TW" altLang="en-US" sz="24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19</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下午  </a:t>
                      </a:r>
                      <a:r>
                        <a:rPr lang="en-US" altLang="zh-TW" sz="24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104344" marR="104344" marT="52175" marB="52175"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7" name="圖片 6">
            <a:extLst>
              <a:ext uri="{FF2B5EF4-FFF2-40B4-BE49-F238E27FC236}">
                <a16:creationId xmlns:a16="http://schemas.microsoft.com/office/drawing/2014/main" id="{71E2D0F0-0640-45C9-9C75-7BA930A67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5407">
            <a:off x="8841252" y="1098132"/>
            <a:ext cx="2450738" cy="3267650"/>
          </a:xfrm>
          <a:prstGeom prst="rect">
            <a:avLst/>
          </a:prstGeom>
        </p:spPr>
      </p:pic>
      <p:sp>
        <p:nvSpPr>
          <p:cNvPr id="8" name="文字方塊 7">
            <a:extLst>
              <a:ext uri="{FF2B5EF4-FFF2-40B4-BE49-F238E27FC236}">
                <a16:creationId xmlns:a16="http://schemas.microsoft.com/office/drawing/2014/main" id="{C2748F10-AB86-48EC-96F0-B13BCB80C58F}"/>
              </a:ext>
            </a:extLst>
          </p:cNvPr>
          <p:cNvSpPr txBox="1"/>
          <p:nvPr/>
        </p:nvSpPr>
        <p:spPr>
          <a:xfrm rot="577325">
            <a:off x="9474273" y="1694678"/>
            <a:ext cx="1380852" cy="400110"/>
          </a:xfrm>
          <a:prstGeom prst="rect">
            <a:avLst/>
          </a:prstGeom>
          <a:noFill/>
        </p:spPr>
        <p:txBody>
          <a:bodyPr wrap="square" rtlCol="0">
            <a:spAutoFit/>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順利升學</a:t>
            </a:r>
          </a:p>
        </p:txBody>
      </p:sp>
      <p:pic>
        <p:nvPicPr>
          <p:cNvPr id="9" name="圖片 8">
            <a:extLst>
              <a:ext uri="{FF2B5EF4-FFF2-40B4-BE49-F238E27FC236}">
                <a16:creationId xmlns:a16="http://schemas.microsoft.com/office/drawing/2014/main" id="{A6989B7C-A941-412C-A3D1-4198A35C3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1510" y="5550513"/>
            <a:ext cx="1966502" cy="1326866"/>
          </a:xfrm>
          <a:prstGeom prst="rect">
            <a:avLst/>
          </a:prstGeom>
        </p:spPr>
      </p:pic>
      <p:sp>
        <p:nvSpPr>
          <p:cNvPr id="11" name="Text Box 22">
            <a:extLst>
              <a:ext uri="{FF2B5EF4-FFF2-40B4-BE49-F238E27FC236}">
                <a16:creationId xmlns:a16="http://schemas.microsoft.com/office/drawing/2014/main" id="{9A010571-455F-41F8-9FBF-3522F87130FE}"/>
              </a:ext>
            </a:extLst>
          </p:cNvPr>
          <p:cNvSpPr txBox="1">
            <a:spLocks noChangeArrowheads="1"/>
          </p:cNvSpPr>
          <p:nvPr/>
        </p:nvSpPr>
        <p:spPr bwMode="auto">
          <a:xfrm>
            <a:off x="9456155" y="5738030"/>
            <a:ext cx="1617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下一入學管道</a:t>
            </a:r>
          </a:p>
        </p:txBody>
      </p:sp>
      <p:sp>
        <p:nvSpPr>
          <p:cNvPr id="12" name="右彎箭號 11">
            <a:extLst>
              <a:ext uri="{FF2B5EF4-FFF2-40B4-BE49-F238E27FC236}">
                <a16:creationId xmlns:a16="http://schemas.microsoft.com/office/drawing/2014/main" id="{33B2E44F-FF69-407F-9804-229A1176ED9B}"/>
              </a:ext>
            </a:extLst>
          </p:cNvPr>
          <p:cNvSpPr/>
          <p:nvPr/>
        </p:nvSpPr>
        <p:spPr bwMode="auto">
          <a:xfrm rot="5400000">
            <a:off x="9403853" y="4474483"/>
            <a:ext cx="846526" cy="1347856"/>
          </a:xfrm>
          <a:prstGeom prst="bentArrow">
            <a:avLst>
              <a:gd name="adj1" fmla="val 25642"/>
              <a:gd name="adj2" fmla="val 29656"/>
              <a:gd name="adj3" fmla="val 43084"/>
              <a:gd name="adj4" fmla="val 0"/>
            </a:avLst>
          </a:prstGeom>
          <a:solidFill>
            <a:srgbClr val="FF8989"/>
          </a:solidFill>
          <a:ln w="28575">
            <a:noFill/>
            <a:round/>
            <a:headEnd/>
            <a:tailEnd type="triangle" w="med" len="med"/>
          </a:ln>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3" name="Text Box 17">
            <a:extLst>
              <a:ext uri="{FF2B5EF4-FFF2-40B4-BE49-F238E27FC236}">
                <a16:creationId xmlns:a16="http://schemas.microsoft.com/office/drawing/2014/main" id="{5F263EE1-1C33-45D7-B575-BC2A18E09CDA}"/>
              </a:ext>
            </a:extLst>
          </p:cNvPr>
          <p:cNvSpPr txBox="1">
            <a:spLocks noChangeArrowheads="1"/>
          </p:cNvSpPr>
          <p:nvPr/>
        </p:nvSpPr>
        <p:spPr bwMode="auto">
          <a:xfrm>
            <a:off x="9216409" y="4380386"/>
            <a:ext cx="960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Tree>
    <p:extLst>
      <p:ext uri="{BB962C8B-B14F-4D97-AF65-F5344CB8AC3E}">
        <p14:creationId xmlns:p14="http://schemas.microsoft.com/office/powerpoint/2010/main" val="1000761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a16="http://schemas.microsoft.com/office/drawing/2014/main" id="{C38DF1CF-66CC-497F-8B3C-0EC0E839540F}"/>
              </a:ext>
            </a:extLst>
          </p:cNvPr>
          <p:cNvGrpSpPr/>
          <p:nvPr/>
        </p:nvGrpSpPr>
        <p:grpSpPr>
          <a:xfrm>
            <a:off x="-362" y="4235"/>
            <a:ext cx="8743310" cy="605449"/>
            <a:chOff x="2" y="4235"/>
            <a:chExt cx="6015355" cy="605449"/>
          </a:xfrm>
        </p:grpSpPr>
        <p:sp>
          <p:nvSpPr>
            <p:cNvPr id="12" name="圓角化同側角落矩形 60">
              <a:extLst>
                <a:ext uri="{FF2B5EF4-FFF2-40B4-BE49-F238E27FC236}">
                  <a16:creationId xmlns:a16="http://schemas.microsoft.com/office/drawing/2014/main" id="{54943834-20EA-4F38-B410-C7C3AA5A5FD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3" name="圓角化同側角落矩形 61">
              <a:extLst>
                <a:ext uri="{FF2B5EF4-FFF2-40B4-BE49-F238E27FC236}">
                  <a16:creationId xmlns:a16="http://schemas.microsoft.com/office/drawing/2014/main" id="{DC9726E9-3583-45F5-BC0F-BECBBF8B6B03}"/>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852348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sp>
        <p:nvSpPr>
          <p:cNvPr id="6" name="圓角矩形 6">
            <a:extLst>
              <a:ext uri="{FF2B5EF4-FFF2-40B4-BE49-F238E27FC236}">
                <a16:creationId xmlns:a16="http://schemas.microsoft.com/office/drawing/2014/main" id="{C5083426-6EC0-41BA-A4FB-D5AA5E338EAE}"/>
              </a:ext>
            </a:extLst>
          </p:cNvPr>
          <p:cNvSpPr/>
          <p:nvPr/>
        </p:nvSpPr>
        <p:spPr bwMode="auto">
          <a:xfrm>
            <a:off x="3460015" y="1058064"/>
            <a:ext cx="5866865" cy="3186688"/>
          </a:xfrm>
          <a:prstGeom prst="roundRect">
            <a:avLst>
              <a:gd name="adj" fmla="val 7046"/>
            </a:avLst>
          </a:prstGeom>
          <a:solidFill>
            <a:srgbClr val="D3C4E6"/>
          </a:solidFill>
          <a:ln w="9525">
            <a:noFill/>
            <a:round/>
            <a:headEnd/>
            <a:tailEnd type="triangle" w="med" len="med"/>
          </a:ln>
          <a:effectLst>
            <a:outerShdw blurRad="127000" dist="38100" dir="2700000" algn="tl" rotWithShape="0">
              <a:prstClr val="black">
                <a:alpha val="40000"/>
              </a:prstClr>
            </a:outerShdw>
          </a:effectLst>
          <a:scene3d>
            <a:camera prst="orthographicFront">
              <a:rot lat="0" lon="0" rev="0"/>
            </a:camera>
            <a:lightRig rig="balanced" dir="t">
              <a:rot lat="0" lon="0" rev="8700000"/>
            </a:lightRig>
          </a:scene3d>
          <a:sp3d/>
        </p:spPr>
        <p:txBody>
          <a:bodyPr rtlCol="0" anchor="ctr"/>
          <a:lstStyle/>
          <a:p>
            <a:pPr algn="ctr"/>
            <a:endParaRPr lang="zh-TW" altLang="en-US" sz="2000"/>
          </a:p>
        </p:txBody>
      </p:sp>
      <p:sp>
        <p:nvSpPr>
          <p:cNvPr id="7" name="圓角矩形 4">
            <a:extLst>
              <a:ext uri="{FF2B5EF4-FFF2-40B4-BE49-F238E27FC236}">
                <a16:creationId xmlns:a16="http://schemas.microsoft.com/office/drawing/2014/main" id="{5C10AEEB-F744-4462-B0D2-F355F38EAE60}"/>
              </a:ext>
            </a:extLst>
          </p:cNvPr>
          <p:cNvSpPr/>
          <p:nvPr/>
        </p:nvSpPr>
        <p:spPr bwMode="auto">
          <a:xfrm>
            <a:off x="2646947" y="858520"/>
            <a:ext cx="1175792" cy="3616256"/>
          </a:xfrm>
          <a:prstGeom prst="roundRect">
            <a:avLst>
              <a:gd name="adj" fmla="val 7046"/>
            </a:avLst>
          </a:prstGeom>
          <a:gradFill flip="none" rotWithShape="1">
            <a:gsLst>
              <a:gs pos="0">
                <a:srgbClr val="8C64BC"/>
              </a:gs>
              <a:gs pos="74000">
                <a:srgbClr val="7030A0">
                  <a:tint val="44500"/>
                  <a:satMod val="160000"/>
                </a:srgbClr>
              </a:gs>
              <a:gs pos="100000">
                <a:srgbClr val="7030A0">
                  <a:tint val="23500"/>
                  <a:satMod val="160000"/>
                </a:srgbClr>
              </a:gs>
            </a:gsLst>
            <a:lin ang="10800000" scaled="1"/>
            <a:tileRect/>
          </a:gradFill>
          <a:ln w="9525">
            <a:noFill/>
            <a:round/>
            <a:headEnd/>
            <a:tailEnd type="triangl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sz="2000"/>
          </a:p>
        </p:txBody>
      </p:sp>
      <p:graphicFrame>
        <p:nvGraphicFramePr>
          <p:cNvPr id="8" name="表格 7">
            <a:extLst>
              <a:ext uri="{FF2B5EF4-FFF2-40B4-BE49-F238E27FC236}">
                <a16:creationId xmlns:a16="http://schemas.microsoft.com/office/drawing/2014/main" id="{D75FDD71-C36A-45A7-AABB-08F2C65CA22C}"/>
              </a:ext>
            </a:extLst>
          </p:cNvPr>
          <p:cNvGraphicFramePr>
            <a:graphicFrameLocks noGrp="1"/>
          </p:cNvGraphicFramePr>
          <p:nvPr>
            <p:extLst>
              <p:ext uri="{D42A27DB-BD31-4B8C-83A1-F6EECF244321}">
                <p14:modId xmlns:p14="http://schemas.microsoft.com/office/powerpoint/2010/main" val="3103898205"/>
              </p:ext>
            </p:extLst>
          </p:nvPr>
        </p:nvGraphicFramePr>
        <p:xfrm>
          <a:off x="2593304" y="1119024"/>
          <a:ext cx="6474496" cy="3108960"/>
        </p:xfrm>
        <a:graphic>
          <a:graphicData uri="http://schemas.openxmlformats.org/drawingml/2006/table">
            <a:tbl>
              <a:tblPr firstRow="1" bandRow="1">
                <a:tableStyleId>{5C22544A-7EE6-4342-B048-85BDC9FD1C3A}</a:tableStyleId>
              </a:tblPr>
              <a:tblGrid>
                <a:gridCol w="1248796">
                  <a:extLst>
                    <a:ext uri="{9D8B030D-6E8A-4147-A177-3AD203B41FA5}">
                      <a16:colId xmlns:a16="http://schemas.microsoft.com/office/drawing/2014/main" val="20000"/>
                    </a:ext>
                  </a:extLst>
                </a:gridCol>
                <a:gridCol w="5225700">
                  <a:extLst>
                    <a:ext uri="{9D8B030D-6E8A-4147-A177-3AD203B41FA5}">
                      <a16:colId xmlns:a16="http://schemas.microsoft.com/office/drawing/2014/main" val="20001"/>
                    </a:ext>
                  </a:extLst>
                </a:gridCol>
              </a:tblGrid>
              <a:tr h="370840">
                <a:tc rowSpan="6">
                  <a:txBody>
                    <a:bodyPr/>
                    <a:lstStyle/>
                    <a:p>
                      <a:pPr algn="ctr"/>
                      <a:r>
                        <a:rPr lang="zh-TW" altLang="en-US" sz="3600" dirty="0">
                          <a:solidFill>
                            <a:schemeClr val="bg1"/>
                          </a:solidFill>
                          <a:latin typeface="Times New Roman" pitchFamily="18" charset="0"/>
                          <a:ea typeface="微軟正黑體" pitchFamily="34" charset="-120"/>
                          <a:cs typeface="Times New Roman" pitchFamily="18" charset="0"/>
                        </a:rPr>
                        <a:t>採</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計</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項</a:t>
                      </a:r>
                      <a:endParaRPr lang="en-US" altLang="zh-TW" sz="3600" dirty="0">
                        <a:solidFill>
                          <a:schemeClr val="bg1"/>
                        </a:solidFill>
                        <a:latin typeface="Times New Roman" pitchFamily="18" charset="0"/>
                        <a:ea typeface="微軟正黑體" pitchFamily="34" charset="-120"/>
                        <a:cs typeface="Times New Roman" pitchFamily="18" charset="0"/>
                      </a:endParaRPr>
                    </a:p>
                    <a:p>
                      <a:pPr algn="ctr"/>
                      <a:r>
                        <a:rPr lang="zh-TW" altLang="en-US" sz="3600" dirty="0">
                          <a:solidFill>
                            <a:schemeClr val="bg1"/>
                          </a:solidFill>
                          <a:latin typeface="Times New Roman" pitchFamily="18" charset="0"/>
                          <a:ea typeface="微軟正黑體" pitchFamily="34" charset="-120"/>
                          <a:cs typeface="Times New Roman" pitchFamily="18" charset="0"/>
                        </a:rPr>
                        <a:t>目</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0" dirty="0">
                          <a:solidFill>
                            <a:schemeClr val="tx1"/>
                          </a:solidFill>
                          <a:latin typeface="Times New Roman" pitchFamily="18" charset="0"/>
                          <a:ea typeface="微軟正黑體" pitchFamily="34" charset="-120"/>
                          <a:cs typeface="Times New Roman" pitchFamily="18" charset="0"/>
                        </a:rPr>
                        <a:t>多元學習表現</a:t>
                      </a:r>
                      <a:r>
                        <a:rPr lang="en-US" altLang="zh-TW" sz="2000" b="0" dirty="0">
                          <a:solidFill>
                            <a:schemeClr val="tx1"/>
                          </a:solidFill>
                          <a:latin typeface="Times New Roman" pitchFamily="18" charset="0"/>
                          <a:ea typeface="微軟正黑體" pitchFamily="34" charset="-120"/>
                          <a:cs typeface="Times New Roman" pitchFamily="18" charset="0"/>
                        </a:rPr>
                        <a:t>(</a:t>
                      </a:r>
                      <a:r>
                        <a:rPr lang="zh-TW" altLang="en-US" sz="2000" b="0" dirty="0">
                          <a:solidFill>
                            <a:schemeClr val="tx1"/>
                          </a:solidFill>
                          <a:latin typeface="Times New Roman" pitchFamily="18" charset="0"/>
                          <a:ea typeface="微軟正黑體" pitchFamily="34" charset="-120"/>
                          <a:cs typeface="Times New Roman" pitchFamily="18" charset="0"/>
                        </a:rPr>
                        <a:t>含服務學習及競賽</a:t>
                      </a:r>
                      <a:r>
                        <a:rPr lang="en-US" altLang="zh-TW" sz="2000" b="0" dirty="0">
                          <a:solidFill>
                            <a:schemeClr val="tx1"/>
                          </a:solidFill>
                          <a:latin typeface="Times New Roman" pitchFamily="18" charset="0"/>
                          <a:ea typeface="微軟正黑體" pitchFamily="34" charset="-120"/>
                          <a:cs typeface="Times New Roman" pitchFamily="18" charset="0"/>
                        </a:rPr>
                        <a:t>)</a:t>
                      </a:r>
                      <a:endParaRPr lang="zh-TW" altLang="en-US" sz="2000" b="0" dirty="0">
                        <a:solidFill>
                          <a:schemeClr val="tx1"/>
                        </a:solidFill>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800" dirty="0">
                          <a:solidFill>
                            <a:srgbClr val="FF0000"/>
                          </a:solidFill>
                          <a:latin typeface="Times New Roman" pitchFamily="18" charset="0"/>
                          <a:ea typeface="微軟正黑體" pitchFamily="34" charset="-120"/>
                          <a:cs typeface="Times New Roman" pitchFamily="18" charset="0"/>
                        </a:rPr>
                        <a:t>技藝優良</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弱勢身分</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均衡學習</a:t>
                      </a: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國中教育會考</a:t>
                      </a:r>
                      <a:r>
                        <a:rPr lang="en-US" altLang="zh-TW" sz="2000" dirty="0">
                          <a:solidFill>
                            <a:schemeClr val="tx1"/>
                          </a:solidFill>
                          <a:latin typeface="Times New Roman" pitchFamily="18" charset="0"/>
                          <a:ea typeface="微軟正黑體" pitchFamily="34" charset="-120"/>
                          <a:cs typeface="Times New Roman" pitchFamily="18" charset="0"/>
                        </a:rPr>
                        <a:t>(</a:t>
                      </a:r>
                      <a:r>
                        <a:rPr lang="zh-TW" altLang="en-US" sz="2000" dirty="0">
                          <a:solidFill>
                            <a:schemeClr val="tx1"/>
                          </a:solidFill>
                          <a:latin typeface="Times New Roman" pitchFamily="18" charset="0"/>
                          <a:ea typeface="微軟正黑體" pitchFamily="34" charset="-120"/>
                          <a:cs typeface="Times New Roman" pitchFamily="18" charset="0"/>
                        </a:rPr>
                        <a:t>含寫作測驗</a:t>
                      </a:r>
                      <a:r>
                        <a:rPr lang="en-US" altLang="zh-TW" sz="2000" dirty="0">
                          <a:solidFill>
                            <a:schemeClr val="tx1"/>
                          </a:solidFill>
                          <a:latin typeface="Times New Roman" pitchFamily="18" charset="0"/>
                          <a:ea typeface="微軟正黑體" pitchFamily="34" charset="-120"/>
                          <a:cs typeface="Times New Roman" pitchFamily="18" charset="0"/>
                        </a:rPr>
                        <a:t>)</a:t>
                      </a:r>
                      <a:endParaRPr lang="zh-TW" altLang="en-US" sz="2000" dirty="0">
                        <a:solidFill>
                          <a:schemeClr val="tx1"/>
                        </a:solidFill>
                        <a:latin typeface="Times New Roman" pitchFamily="18" charset="0"/>
                        <a:ea typeface="微軟正黑體" pitchFamily="34" charset="-120"/>
                        <a:cs typeface="Times New Roman" pitchFamily="18" charset="0"/>
                      </a:endParaRPr>
                    </a:p>
                  </a:txBody>
                  <a:tcPr anchor="ct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800" dirty="0">
                          <a:solidFill>
                            <a:schemeClr val="tx1"/>
                          </a:solidFill>
                          <a:latin typeface="Times New Roman" pitchFamily="18" charset="0"/>
                          <a:ea typeface="微軟正黑體" pitchFamily="34" charset="-120"/>
                          <a:cs typeface="Times New Roman" pitchFamily="18" charset="0"/>
                        </a:rPr>
                        <a:t>志願序</a:t>
                      </a:r>
                    </a:p>
                  </a:txBody>
                  <a:tcPr anchor="ct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矩形 8">
            <a:extLst>
              <a:ext uri="{FF2B5EF4-FFF2-40B4-BE49-F238E27FC236}">
                <a16:creationId xmlns:a16="http://schemas.microsoft.com/office/drawing/2014/main" id="{72F4EB3A-2955-47E0-B0BC-3CAF1296CFDF}"/>
              </a:ext>
            </a:extLst>
          </p:cNvPr>
          <p:cNvSpPr/>
          <p:nvPr/>
        </p:nvSpPr>
        <p:spPr>
          <a:xfrm>
            <a:off x="1195664" y="4704259"/>
            <a:ext cx="9800672" cy="1384995"/>
          </a:xfrm>
          <a:prstGeom prst="rect">
            <a:avLst/>
          </a:prstGeom>
        </p:spPr>
        <p:txBody>
          <a:bodyPr wrap="square">
            <a:spAutoFit/>
          </a:bodyPr>
          <a:lstStyle/>
          <a:p>
            <a:pPr marL="342900" lvl="0" indent="-342900" eaLnBrk="1" hangingPunct="1">
              <a:spcBef>
                <a:spcPts val="1200"/>
              </a:spcBef>
              <a:buFont typeface="Arial" panose="020B0604020202020204" pitchFamily="34" charset="0"/>
              <a:buChar char="•"/>
            </a:pP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國立五專招生學校</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a:t>
            </a:r>
            <a:r>
              <a:rPr kumimoji="0" lang="zh-TW" altLang="en-US" sz="2800" b="1"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護理科</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」皆須採計國中教育會考成績；</a:t>
            </a:r>
            <a:r>
              <a:rPr kumimoji="0"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私立</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五專招生學校</a:t>
            </a:r>
            <a:r>
              <a:rPr kumimoji="0" lang="zh-TW" altLang="en-US" sz="2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除護理科外</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，由各校自訂是否採計國中教育會考成績。</a:t>
            </a:r>
            <a:endParaRPr kumimoji="0"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619940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BC46A0A6-FCB8-47F1-9956-CCBFEC7C8E21}"/>
              </a:ext>
            </a:extLst>
          </p:cNvPr>
          <p:cNvGrpSpPr/>
          <p:nvPr/>
        </p:nvGrpSpPr>
        <p:grpSpPr>
          <a:xfrm>
            <a:off x="-362" y="4235"/>
            <a:ext cx="7508068" cy="605449"/>
            <a:chOff x="2" y="4235"/>
            <a:chExt cx="6015355" cy="605449"/>
          </a:xfrm>
        </p:grpSpPr>
        <p:sp>
          <p:nvSpPr>
            <p:cNvPr id="8" name="圓角化同側角落矩形 60">
              <a:extLst>
                <a:ext uri="{FF2B5EF4-FFF2-40B4-BE49-F238E27FC236}">
                  <a16:creationId xmlns:a16="http://schemas.microsoft.com/office/drawing/2014/main" id="{F5E512D2-91D2-4EE1-9AB7-44AEB309EA3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1F1505ED-3C7E-4DF6-8660-8C4073BBAB4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32033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超額比序積分對照表</a:t>
            </a:r>
            <a:endParaRPr lang="en-US" dirty="0"/>
          </a:p>
        </p:txBody>
      </p:sp>
      <p:graphicFrame>
        <p:nvGraphicFramePr>
          <p:cNvPr id="6" name="內容版面配置區 4">
            <a:extLst>
              <a:ext uri="{FF2B5EF4-FFF2-40B4-BE49-F238E27FC236}">
                <a16:creationId xmlns:a16="http://schemas.microsoft.com/office/drawing/2014/main" id="{3BD62B8A-AE19-4E55-B40C-52752D29265F}"/>
              </a:ext>
            </a:extLst>
          </p:cNvPr>
          <p:cNvGraphicFramePr>
            <a:graphicFrameLocks/>
          </p:cNvGraphicFramePr>
          <p:nvPr>
            <p:extLst>
              <p:ext uri="{D42A27DB-BD31-4B8C-83A1-F6EECF244321}">
                <p14:modId xmlns:p14="http://schemas.microsoft.com/office/powerpoint/2010/main" val="1187184524"/>
              </p:ext>
            </p:extLst>
          </p:nvPr>
        </p:nvGraphicFramePr>
        <p:xfrm>
          <a:off x="1295400" y="869041"/>
          <a:ext cx="9601200" cy="5547551"/>
        </p:xfrm>
        <a:graphic>
          <a:graphicData uri="http://schemas.openxmlformats.org/drawingml/2006/table">
            <a:tbl>
              <a:tblPr firstRow="1" bandRow="1">
                <a:tableStyleId>{5940675A-B579-460E-94D1-54222C63F5DA}</a:tableStyleId>
              </a:tblPr>
              <a:tblGrid>
                <a:gridCol w="1692254">
                  <a:extLst>
                    <a:ext uri="{9D8B030D-6E8A-4147-A177-3AD203B41FA5}">
                      <a16:colId xmlns:a16="http://schemas.microsoft.com/office/drawing/2014/main" val="20000"/>
                    </a:ext>
                  </a:extLst>
                </a:gridCol>
                <a:gridCol w="1848205">
                  <a:extLst>
                    <a:ext uri="{9D8B030D-6E8A-4147-A177-3AD203B41FA5}">
                      <a16:colId xmlns:a16="http://schemas.microsoft.com/office/drawing/2014/main" val="20001"/>
                    </a:ext>
                  </a:extLst>
                </a:gridCol>
                <a:gridCol w="1428159">
                  <a:extLst>
                    <a:ext uri="{9D8B030D-6E8A-4147-A177-3AD203B41FA5}">
                      <a16:colId xmlns:a16="http://schemas.microsoft.com/office/drawing/2014/main" val="20002"/>
                    </a:ext>
                  </a:extLst>
                </a:gridCol>
                <a:gridCol w="1428159">
                  <a:extLst>
                    <a:ext uri="{9D8B030D-6E8A-4147-A177-3AD203B41FA5}">
                      <a16:colId xmlns:a16="http://schemas.microsoft.com/office/drawing/2014/main" val="20003"/>
                    </a:ext>
                  </a:extLst>
                </a:gridCol>
                <a:gridCol w="1932214">
                  <a:extLst>
                    <a:ext uri="{9D8B030D-6E8A-4147-A177-3AD203B41FA5}">
                      <a16:colId xmlns:a16="http://schemas.microsoft.com/office/drawing/2014/main" val="20004"/>
                    </a:ext>
                  </a:extLst>
                </a:gridCol>
                <a:gridCol w="1272209">
                  <a:extLst>
                    <a:ext uri="{9D8B030D-6E8A-4147-A177-3AD203B41FA5}">
                      <a16:colId xmlns:a16="http://schemas.microsoft.com/office/drawing/2014/main" val="20005"/>
                    </a:ext>
                  </a:extLst>
                </a:gridCol>
              </a:tblGrid>
              <a:tr h="96012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12700" cmpd="sng">
                      <a:noFill/>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單項</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6680" marR="106680" marT="53341" marB="53341"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6680" marR="106680" marT="53341" marB="53341" anchor="ctr">
                    <a:lnL w="28575"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alpha val="36078"/>
                      </a:srgbClr>
                    </a:solidFill>
                  </a:tcPr>
                </a:tc>
                <a:extLst>
                  <a:ext uri="{0D108BD9-81ED-4DB2-BD59-A6C34878D82A}">
                    <a16:rowId xmlns:a16="http://schemas.microsoft.com/office/drawing/2014/main" val="10000"/>
                  </a:ext>
                </a:extLst>
              </a:tr>
              <a:tr h="604567">
                <a:tc rowSpan="4">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多元學習表現</a:t>
                      </a:r>
                    </a:p>
                  </a:txBody>
                  <a:tcPr marL="106680" marR="106680" marT="53340" marB="53340"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4955">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6680" marR="106680" marT="53340" marB="53340"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0" marB="53340"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9612">
                <a:tc vMerge="1">
                  <a:txBody>
                    <a:bodyPr/>
                    <a:lstStyle/>
                    <a:p>
                      <a:endParaRPr lang="zh-TW" altLang="en-US"/>
                    </a:p>
                  </a:txBody>
                  <a:tcPr/>
                </a:tc>
                <a:tc rowSpan="2">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36" marB="5333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604567">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813606">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6680" marR="106680" marT="53336" marB="5333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a:txBody>
                    <a:bodyPr/>
                    <a:lstStyle/>
                    <a:p>
                      <a:pPr marL="87313" indent="0" algn="l"/>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國文、數學英語、自然社會</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各科</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志願序</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(1~30)</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60122">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總積分</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上限</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6680" marR="106680" marT="53341" marB="53341"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101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6680" marR="106680" marT="53341" marB="53341"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30912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C859B70-1FB5-4777-85CE-9433859438E8}"/>
              </a:ext>
            </a:extLst>
          </p:cNvPr>
          <p:cNvGrpSpPr/>
          <p:nvPr/>
        </p:nvGrpSpPr>
        <p:grpSpPr>
          <a:xfrm>
            <a:off x="-362" y="4235"/>
            <a:ext cx="8069541" cy="605449"/>
            <a:chOff x="2" y="4235"/>
            <a:chExt cx="6015355" cy="605449"/>
          </a:xfrm>
        </p:grpSpPr>
        <p:sp>
          <p:nvSpPr>
            <p:cNvPr id="9" name="圓角化同側角落矩形 60">
              <a:extLst>
                <a:ext uri="{FF2B5EF4-FFF2-40B4-BE49-F238E27FC236}">
                  <a16:creationId xmlns:a16="http://schemas.microsoft.com/office/drawing/2014/main" id="{4E37CBEC-FC7C-44BF-B6D7-FFCF24D4CFD5}"/>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CC00150B-9052-42F6-AE5F-55A9DC35D0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4971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(1/2)</a:t>
            </a:r>
            <a:endParaRPr lang="en-US" dirty="0"/>
          </a:p>
        </p:txBody>
      </p:sp>
      <p:graphicFrame>
        <p:nvGraphicFramePr>
          <p:cNvPr id="6" name="內容版面配置區 3">
            <a:extLst>
              <a:ext uri="{FF2B5EF4-FFF2-40B4-BE49-F238E27FC236}">
                <a16:creationId xmlns:a16="http://schemas.microsoft.com/office/drawing/2014/main" id="{49828A7A-266F-4FD7-B5EB-75B58A0F11C1}"/>
              </a:ext>
            </a:extLst>
          </p:cNvPr>
          <p:cNvGraphicFramePr>
            <a:graphicFrameLocks/>
          </p:cNvGraphicFramePr>
          <p:nvPr>
            <p:extLst>
              <p:ext uri="{D42A27DB-BD31-4B8C-83A1-F6EECF244321}">
                <p14:modId xmlns:p14="http://schemas.microsoft.com/office/powerpoint/2010/main" val="2351287796"/>
              </p:ext>
            </p:extLst>
          </p:nvPr>
        </p:nvGraphicFramePr>
        <p:xfrm>
          <a:off x="1788501" y="943110"/>
          <a:ext cx="8614999" cy="3005026"/>
        </p:xfrm>
        <a:graphic>
          <a:graphicData uri="http://schemas.openxmlformats.org/drawingml/2006/table">
            <a:tbl>
              <a:tblPr firstRow="1" bandRow="1">
                <a:tableStyleId>{5940675A-B579-460E-94D1-54222C63F5DA}</a:tableStyleId>
              </a:tblPr>
              <a:tblGrid>
                <a:gridCol w="270000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285031">
                  <a:extLst>
                    <a:ext uri="{9D8B030D-6E8A-4147-A177-3AD203B41FA5}">
                      <a16:colId xmlns:a16="http://schemas.microsoft.com/office/drawing/2014/main" val="20003"/>
                    </a:ext>
                  </a:extLst>
                </a:gridCol>
                <a:gridCol w="1749648">
                  <a:extLst>
                    <a:ext uri="{9D8B030D-6E8A-4147-A177-3AD203B41FA5}">
                      <a16:colId xmlns:a16="http://schemas.microsoft.com/office/drawing/2014/main" val="20004"/>
                    </a:ext>
                  </a:extLst>
                </a:gridCol>
              </a:tblGrid>
              <a:tr h="77956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28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41822">
                <a:tc>
                  <a:txBody>
                    <a:bodyPr/>
                    <a:lstStyle/>
                    <a:p>
                      <a:pPr algn="l"/>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文字方塊 6">
            <a:extLst>
              <a:ext uri="{FF2B5EF4-FFF2-40B4-BE49-F238E27FC236}">
                <a16:creationId xmlns:a16="http://schemas.microsoft.com/office/drawing/2014/main" id="{241121D9-B13E-4290-8812-69FC5C1790E2}"/>
              </a:ext>
            </a:extLst>
          </p:cNvPr>
          <p:cNvSpPr txBox="1">
            <a:spLocks noChangeArrowheads="1"/>
          </p:cNvSpPr>
          <p:nvPr/>
        </p:nvSpPr>
        <p:spPr bwMode="auto">
          <a:xfrm>
            <a:off x="1251284" y="3966830"/>
            <a:ext cx="968943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2000" u="sng" dirty="0">
                <a:latin typeface="Times New Roman" panose="02020603050405020304" pitchFamily="18" charset="0"/>
                <a:ea typeface="微軟正黑體" panose="020B0604030504040204" pitchFamily="34" charset="-120"/>
                <a:cs typeface="Times New Roman" panose="02020603050405020304" pitchFamily="18" charset="0"/>
              </a:rPr>
              <a:t>同學年度同項競賽</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以簡章所列競賽為限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以縣市政府主辦者為限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3648796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A7DCA269-342F-4824-81F7-206F8E645740}"/>
              </a:ext>
            </a:extLst>
          </p:cNvPr>
          <p:cNvGrpSpPr/>
          <p:nvPr/>
        </p:nvGrpSpPr>
        <p:grpSpPr>
          <a:xfrm>
            <a:off x="-5130" y="0"/>
            <a:ext cx="8042225" cy="605449"/>
            <a:chOff x="2" y="4235"/>
            <a:chExt cx="6015355" cy="605449"/>
          </a:xfrm>
        </p:grpSpPr>
        <p:sp>
          <p:nvSpPr>
            <p:cNvPr id="9" name="圓角化同側角落矩形 60">
              <a:extLst>
                <a:ext uri="{FF2B5EF4-FFF2-40B4-BE49-F238E27FC236}">
                  <a16:creationId xmlns:a16="http://schemas.microsoft.com/office/drawing/2014/main" id="{59E128EC-283A-42FE-A8D0-33B758399BC7}"/>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46D40F5E-0D06-4E94-B125-A29F20370FD5}"/>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81763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(2/2)</a:t>
            </a:r>
            <a:endParaRPr lang="en-US" dirty="0"/>
          </a:p>
        </p:txBody>
      </p:sp>
      <p:sp>
        <p:nvSpPr>
          <p:cNvPr id="6" name="內容版面配置區 1">
            <a:extLst>
              <a:ext uri="{FF2B5EF4-FFF2-40B4-BE49-F238E27FC236}">
                <a16:creationId xmlns:a16="http://schemas.microsoft.com/office/drawing/2014/main" id="{C66F1BC6-38B8-4D02-A0A4-15A2FA3C0965}"/>
              </a:ext>
            </a:extLst>
          </p:cNvPr>
          <p:cNvSpPr txBox="1">
            <a:spLocks/>
          </p:cNvSpPr>
          <p:nvPr/>
        </p:nvSpPr>
        <p:spPr>
          <a:xfrm>
            <a:off x="1981200" y="1206656"/>
            <a:ext cx="8229600" cy="11087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dirty="0"/>
              <a:t>A</a:t>
            </a:r>
            <a:r>
              <a:rPr lang="zh-TW" altLang="en-US" dirty="0"/>
              <a:t>：何謂「同學年度同項競賽」</a:t>
            </a:r>
            <a:r>
              <a:rPr lang="en-US" altLang="zh-TW" dirty="0"/>
              <a:t>?</a:t>
            </a:r>
          </a:p>
          <a:p>
            <a:pPr marL="630000" indent="-630000">
              <a:buFont typeface="Arial" panose="020B0604020202020204" pitchFamily="34" charset="0"/>
              <a:buNone/>
            </a:pPr>
            <a:r>
              <a:rPr lang="en-US" altLang="zh-TW" dirty="0"/>
              <a:t>Q</a:t>
            </a:r>
            <a:r>
              <a:rPr lang="zh-TW" altLang="en-US" dirty="0"/>
              <a:t>：競賽採計以「名稱」判斷為主。</a:t>
            </a:r>
          </a:p>
        </p:txBody>
      </p:sp>
      <p:graphicFrame>
        <p:nvGraphicFramePr>
          <p:cNvPr id="7" name="表格 6">
            <a:extLst>
              <a:ext uri="{FF2B5EF4-FFF2-40B4-BE49-F238E27FC236}">
                <a16:creationId xmlns:a16="http://schemas.microsoft.com/office/drawing/2014/main" id="{E9DFF773-6B2D-4D1B-9D2A-3EA1217C3EC6}"/>
              </a:ext>
            </a:extLst>
          </p:cNvPr>
          <p:cNvGraphicFramePr>
            <a:graphicFrameLocks noGrp="1"/>
          </p:cNvGraphicFramePr>
          <p:nvPr>
            <p:extLst>
              <p:ext uri="{D42A27DB-BD31-4B8C-83A1-F6EECF244321}">
                <p14:modId xmlns:p14="http://schemas.microsoft.com/office/powerpoint/2010/main" val="3766485802"/>
              </p:ext>
            </p:extLst>
          </p:nvPr>
        </p:nvGraphicFramePr>
        <p:xfrm>
          <a:off x="2459596" y="2502800"/>
          <a:ext cx="7272808" cy="2952326"/>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val="20000"/>
                    </a:ext>
                  </a:extLst>
                </a:gridCol>
                <a:gridCol w="3636404">
                  <a:extLst>
                    <a:ext uri="{9D8B030D-6E8A-4147-A177-3AD203B41FA5}">
                      <a16:colId xmlns:a16="http://schemas.microsoft.com/office/drawing/2014/main" val="20001"/>
                    </a:ext>
                  </a:extLst>
                </a:gridCol>
              </a:tblGrid>
              <a:tr h="663138">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採計方式</a:t>
                      </a: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競賽名稱</a:t>
                      </a:r>
                    </a:p>
                  </a:txBody>
                  <a:tcPr anchor="ctr"/>
                </a:tc>
                <a:extLst>
                  <a:ext uri="{0D108BD9-81ED-4DB2-BD59-A6C34878D82A}">
                    <a16:rowId xmlns:a16="http://schemas.microsoft.com/office/drawing/2014/main" val="10000"/>
                  </a:ext>
                </a:extLst>
              </a:tr>
              <a:tr h="114459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同項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擇優採計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秋季</a:t>
                      </a: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預賽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臺中市錦標賽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春季</a:t>
                      </a: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決賽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a16="http://schemas.microsoft.com/office/drawing/2014/main" val="10001"/>
                  </a:ext>
                </a:extLst>
              </a:tr>
              <a:tr h="1144594">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同學年度</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非同項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競賽</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累計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臺中市秋季錦標賽</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臺中市春季錦標賽</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10923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2680F17B-297E-4B3C-9434-D192AB7B33BF}"/>
              </a:ext>
            </a:extLst>
          </p:cNvPr>
          <p:cNvGrpSpPr/>
          <p:nvPr/>
        </p:nvGrpSpPr>
        <p:grpSpPr>
          <a:xfrm>
            <a:off x="-362" y="4235"/>
            <a:ext cx="8021415" cy="605449"/>
            <a:chOff x="2" y="4235"/>
            <a:chExt cx="6015355" cy="605449"/>
          </a:xfrm>
        </p:grpSpPr>
        <p:sp>
          <p:nvSpPr>
            <p:cNvPr id="9" name="圓角化同側角落矩形 60">
              <a:extLst>
                <a:ext uri="{FF2B5EF4-FFF2-40B4-BE49-F238E27FC236}">
                  <a16:creationId xmlns:a16="http://schemas.microsoft.com/office/drawing/2014/main" id="{890B072A-E206-4F05-B603-0DDE261B93F4}"/>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2B3D2238-57C6-4320-AF54-E81DFDBE79F0}"/>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30" y="-57125"/>
            <a:ext cx="775346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aphicFrame>
        <p:nvGraphicFramePr>
          <p:cNvPr id="6" name="內容版面配置區 3">
            <a:extLst>
              <a:ext uri="{FF2B5EF4-FFF2-40B4-BE49-F238E27FC236}">
                <a16:creationId xmlns:a16="http://schemas.microsoft.com/office/drawing/2014/main" id="{6D53E912-2818-422D-B56E-57DE8E911BB3}"/>
              </a:ext>
            </a:extLst>
          </p:cNvPr>
          <p:cNvGraphicFramePr>
            <a:graphicFrameLocks/>
          </p:cNvGraphicFramePr>
          <p:nvPr>
            <p:extLst>
              <p:ext uri="{D42A27DB-BD31-4B8C-83A1-F6EECF244321}">
                <p14:modId xmlns:p14="http://schemas.microsoft.com/office/powerpoint/2010/main" val="2141193122"/>
              </p:ext>
            </p:extLst>
          </p:nvPr>
        </p:nvGraphicFramePr>
        <p:xfrm>
          <a:off x="1363578" y="691245"/>
          <a:ext cx="9464844" cy="3743175"/>
        </p:xfrm>
        <a:graphic>
          <a:graphicData uri="http://schemas.openxmlformats.org/drawingml/2006/table">
            <a:tbl>
              <a:tblPr firstRow="1" bandRow="1">
                <a:tableStyleId>{5940675A-B579-460E-94D1-54222C63F5DA}</a:tableStyleId>
              </a:tblPr>
              <a:tblGrid>
                <a:gridCol w="5643401">
                  <a:extLst>
                    <a:ext uri="{9D8B030D-6E8A-4147-A177-3AD203B41FA5}">
                      <a16:colId xmlns:a16="http://schemas.microsoft.com/office/drawing/2014/main" val="20000"/>
                    </a:ext>
                  </a:extLst>
                </a:gridCol>
                <a:gridCol w="3821443">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10000"/>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2"/>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3"/>
                  </a:ext>
                </a:extLst>
              </a:tr>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每</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0.5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適用</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111</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及</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學年度</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4710">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7" name="文字方塊 6">
            <a:extLst>
              <a:ext uri="{FF2B5EF4-FFF2-40B4-BE49-F238E27FC236}">
                <a16:creationId xmlns:a16="http://schemas.microsoft.com/office/drawing/2014/main" id="{09FA6038-0B36-43AE-9B89-3C515164AB1A}"/>
              </a:ext>
            </a:extLst>
          </p:cNvPr>
          <p:cNvSpPr txBox="1">
            <a:spLocks noChangeArrowheads="1"/>
          </p:cNvSpPr>
          <p:nvPr/>
        </p:nvSpPr>
        <p:spPr bwMode="auto">
          <a:xfrm>
            <a:off x="1363580" y="4437258"/>
            <a:ext cx="946484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57401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0E6BF2C5-2631-439E-B911-E6E8717400A8}"/>
              </a:ext>
            </a:extLst>
          </p:cNvPr>
          <p:cNvGrpSpPr/>
          <p:nvPr/>
        </p:nvGrpSpPr>
        <p:grpSpPr>
          <a:xfrm>
            <a:off x="-362" y="4235"/>
            <a:ext cx="5968026" cy="605449"/>
            <a:chOff x="2" y="4235"/>
            <a:chExt cx="6015355" cy="605449"/>
          </a:xfrm>
        </p:grpSpPr>
        <p:sp>
          <p:nvSpPr>
            <p:cNvPr id="9" name="圓角化同側角落矩形 60">
              <a:extLst>
                <a:ext uri="{FF2B5EF4-FFF2-40B4-BE49-F238E27FC236}">
                  <a16:creationId xmlns:a16="http://schemas.microsoft.com/office/drawing/2014/main" id="{CFC396FA-636F-45E8-8705-1A0E7C4BF361}"/>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DE9F2573-9780-4BFF-A8CC-AF09F7BFCA97}"/>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aphicFrame>
        <p:nvGraphicFramePr>
          <p:cNvPr id="6" name="內容版面配置區 3">
            <a:extLst>
              <a:ext uri="{FF2B5EF4-FFF2-40B4-BE49-F238E27FC236}">
                <a16:creationId xmlns:a16="http://schemas.microsoft.com/office/drawing/2014/main" id="{C2EC23F7-2A32-424C-97D0-5F7A96964077}"/>
              </a:ext>
            </a:extLst>
          </p:cNvPr>
          <p:cNvGraphicFramePr>
            <a:graphicFrameLocks/>
          </p:cNvGraphicFramePr>
          <p:nvPr>
            <p:extLst>
              <p:ext uri="{D42A27DB-BD31-4B8C-83A1-F6EECF244321}">
                <p14:modId xmlns:p14="http://schemas.microsoft.com/office/powerpoint/2010/main" val="2210544130"/>
              </p:ext>
            </p:extLst>
          </p:nvPr>
        </p:nvGraphicFramePr>
        <p:xfrm>
          <a:off x="962526" y="1063752"/>
          <a:ext cx="10266948" cy="4438648"/>
        </p:xfrm>
        <a:graphic>
          <a:graphicData uri="http://schemas.openxmlformats.org/drawingml/2006/table">
            <a:tbl>
              <a:tblPr firstRow="1" bandRow="1">
                <a:tableStyleId>{5940675A-B579-460E-94D1-54222C63F5DA}</a:tableStyleId>
              </a:tblPr>
              <a:tblGrid>
                <a:gridCol w="3422316">
                  <a:extLst>
                    <a:ext uri="{9D8B030D-6E8A-4147-A177-3AD203B41FA5}">
                      <a16:colId xmlns:a16="http://schemas.microsoft.com/office/drawing/2014/main" val="20000"/>
                    </a:ext>
                  </a:extLst>
                </a:gridCol>
                <a:gridCol w="4226525">
                  <a:extLst>
                    <a:ext uri="{9D8B030D-6E8A-4147-A177-3AD203B41FA5}">
                      <a16:colId xmlns:a16="http://schemas.microsoft.com/office/drawing/2014/main" val="20001"/>
                    </a:ext>
                  </a:extLst>
                </a:gridCol>
                <a:gridCol w="2618107">
                  <a:extLst>
                    <a:ext uri="{9D8B030D-6E8A-4147-A177-3AD203B41FA5}">
                      <a16:colId xmlns:a16="http://schemas.microsoft.com/office/drawing/2014/main" val="20002"/>
                    </a:ext>
                  </a:extLst>
                </a:gridCol>
              </a:tblGrid>
              <a:tr h="65892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T="45717" marB="45717">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579146">
                <a:tc rowSpan="4">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2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T="45717" marB="45717"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858">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66858">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矩形 1">
            <a:extLst>
              <a:ext uri="{FF2B5EF4-FFF2-40B4-BE49-F238E27FC236}">
                <a16:creationId xmlns:a16="http://schemas.microsoft.com/office/drawing/2014/main" id="{1951B30F-DCCE-4922-B79C-82CB99BE89FA}"/>
              </a:ext>
            </a:extLst>
          </p:cNvPr>
          <p:cNvSpPr/>
          <p:nvPr/>
        </p:nvSpPr>
        <p:spPr>
          <a:xfrm>
            <a:off x="1331495" y="5794248"/>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754683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505E5856-C080-4739-A15B-A9CB71BB0CF2}"/>
              </a:ext>
            </a:extLst>
          </p:cNvPr>
          <p:cNvGrpSpPr/>
          <p:nvPr/>
        </p:nvGrpSpPr>
        <p:grpSpPr>
          <a:xfrm>
            <a:off x="-362" y="4235"/>
            <a:ext cx="5968025" cy="605449"/>
            <a:chOff x="2" y="4235"/>
            <a:chExt cx="6015355" cy="605449"/>
          </a:xfrm>
        </p:grpSpPr>
        <p:sp>
          <p:nvSpPr>
            <p:cNvPr id="9" name="圓角化同側角落矩形 60">
              <a:extLst>
                <a:ext uri="{FF2B5EF4-FFF2-40B4-BE49-F238E27FC236}">
                  <a16:creationId xmlns:a16="http://schemas.microsoft.com/office/drawing/2014/main" id="{ED32AC75-2A70-4FD4-B6A4-DEFED583DEE2}"/>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F52D93B7-05AC-4A4C-B21D-86C5FDBDC3FB}"/>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284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aphicFrame>
        <p:nvGraphicFramePr>
          <p:cNvPr id="6" name="內容版面配置區 3">
            <a:extLst>
              <a:ext uri="{FF2B5EF4-FFF2-40B4-BE49-F238E27FC236}">
                <a16:creationId xmlns:a16="http://schemas.microsoft.com/office/drawing/2014/main" id="{E85FB69F-7D05-465E-8692-3995A861E067}"/>
              </a:ext>
            </a:extLst>
          </p:cNvPr>
          <p:cNvGraphicFramePr>
            <a:graphicFrameLocks/>
          </p:cNvGraphicFramePr>
          <p:nvPr>
            <p:extLst>
              <p:ext uri="{D42A27DB-BD31-4B8C-83A1-F6EECF244321}">
                <p14:modId xmlns:p14="http://schemas.microsoft.com/office/powerpoint/2010/main" val="2851549558"/>
              </p:ext>
            </p:extLst>
          </p:nvPr>
        </p:nvGraphicFramePr>
        <p:xfrm>
          <a:off x="1981200" y="1737480"/>
          <a:ext cx="8229600" cy="3383040"/>
        </p:xfrm>
        <a:graphic>
          <a:graphicData uri="http://schemas.openxmlformats.org/drawingml/2006/table">
            <a:tbl>
              <a:tblPr firstRow="1" bandRow="1">
                <a:tableStyleId>{5940675A-B579-460E-94D1-54222C63F5DA}</a:tableStyleId>
              </a:tblPr>
              <a:tblGrid>
                <a:gridCol w="5194920">
                  <a:extLst>
                    <a:ext uri="{9D8B030D-6E8A-4147-A177-3AD203B41FA5}">
                      <a16:colId xmlns:a16="http://schemas.microsoft.com/office/drawing/2014/main" val="20000"/>
                    </a:ext>
                  </a:extLst>
                </a:gridCol>
                <a:gridCol w="3034680">
                  <a:extLst>
                    <a:ext uri="{9D8B030D-6E8A-4147-A177-3AD203B41FA5}">
                      <a16:colId xmlns:a16="http://schemas.microsoft.com/office/drawing/2014/main" val="20001"/>
                    </a:ext>
                  </a:extLst>
                </a:gridCol>
              </a:tblGrid>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6672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79059">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文字方塊 4">
            <a:extLst>
              <a:ext uri="{FF2B5EF4-FFF2-40B4-BE49-F238E27FC236}">
                <a16:creationId xmlns:a16="http://schemas.microsoft.com/office/drawing/2014/main" id="{4B646E75-1E7B-4990-9F83-2A47DEA938D5}"/>
              </a:ext>
            </a:extLst>
          </p:cNvPr>
          <p:cNvSpPr txBox="1">
            <a:spLocks noChangeArrowheads="1"/>
          </p:cNvSpPr>
          <p:nvPr/>
        </p:nvSpPr>
        <p:spPr bwMode="auto">
          <a:xfrm>
            <a:off x="2020538" y="5120520"/>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註：同時具備</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371138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a:extLst>
              <a:ext uri="{FF2B5EF4-FFF2-40B4-BE49-F238E27FC236}">
                <a16:creationId xmlns:a16="http://schemas.microsoft.com/office/drawing/2014/main" id="{8933046C-86F3-4659-A3F9-183CA87337A5}"/>
              </a:ext>
            </a:extLst>
          </p:cNvPr>
          <p:cNvGrpSpPr/>
          <p:nvPr/>
        </p:nvGrpSpPr>
        <p:grpSpPr>
          <a:xfrm>
            <a:off x="-362" y="4235"/>
            <a:ext cx="6096362" cy="605449"/>
            <a:chOff x="2" y="4235"/>
            <a:chExt cx="6015355" cy="605449"/>
          </a:xfrm>
        </p:grpSpPr>
        <p:sp>
          <p:nvSpPr>
            <p:cNvPr id="9" name="圓角化同側角落矩形 60">
              <a:extLst>
                <a:ext uri="{FF2B5EF4-FFF2-40B4-BE49-F238E27FC236}">
                  <a16:creationId xmlns:a16="http://schemas.microsoft.com/office/drawing/2014/main" id="{A863D056-0BC2-4A02-835B-D0488BF9FC7F}"/>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1" name="圓角化同側角落矩形 61">
              <a:extLst>
                <a:ext uri="{FF2B5EF4-FFF2-40B4-BE49-F238E27FC236}">
                  <a16:creationId xmlns:a16="http://schemas.microsoft.com/office/drawing/2014/main" id="{141E534F-E364-4EA7-8F03-8719DC0B9BC1}"/>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584445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aphicFrame>
        <p:nvGraphicFramePr>
          <p:cNvPr id="6" name="內容版面配置區 3">
            <a:extLst>
              <a:ext uri="{FF2B5EF4-FFF2-40B4-BE49-F238E27FC236}">
                <a16:creationId xmlns:a16="http://schemas.microsoft.com/office/drawing/2014/main" id="{A5C935F5-DA00-44B5-9743-C5D8FE1C64CF}"/>
              </a:ext>
            </a:extLst>
          </p:cNvPr>
          <p:cNvGraphicFramePr>
            <a:graphicFrameLocks/>
          </p:cNvGraphicFramePr>
          <p:nvPr>
            <p:extLst>
              <p:ext uri="{D42A27DB-BD31-4B8C-83A1-F6EECF244321}">
                <p14:modId xmlns:p14="http://schemas.microsoft.com/office/powerpoint/2010/main" val="1776416834"/>
              </p:ext>
            </p:extLst>
          </p:nvPr>
        </p:nvGraphicFramePr>
        <p:xfrm>
          <a:off x="930441" y="818027"/>
          <a:ext cx="10331118" cy="5009185"/>
        </p:xfrm>
        <a:graphic>
          <a:graphicData uri="http://schemas.openxmlformats.org/drawingml/2006/table">
            <a:tbl>
              <a:tblPr firstRow="1" bandRow="1">
                <a:tableStyleId>{5940675A-B579-460E-94D1-54222C63F5DA}</a:tableStyleId>
              </a:tblPr>
              <a:tblGrid>
                <a:gridCol w="3443706">
                  <a:extLst>
                    <a:ext uri="{9D8B030D-6E8A-4147-A177-3AD203B41FA5}">
                      <a16:colId xmlns:a16="http://schemas.microsoft.com/office/drawing/2014/main" val="20000"/>
                    </a:ext>
                  </a:extLst>
                </a:gridCol>
                <a:gridCol w="4976109">
                  <a:extLst>
                    <a:ext uri="{9D8B030D-6E8A-4147-A177-3AD203B41FA5}">
                      <a16:colId xmlns:a16="http://schemas.microsoft.com/office/drawing/2014/main" val="20001"/>
                    </a:ext>
                  </a:extLst>
                </a:gridCol>
                <a:gridCol w="1911303">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C000"/>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7" name="文字方塊 6">
            <a:extLst>
              <a:ext uri="{FF2B5EF4-FFF2-40B4-BE49-F238E27FC236}">
                <a16:creationId xmlns:a16="http://schemas.microsoft.com/office/drawing/2014/main" id="{0EA29FD7-107E-4A9C-BFBA-A52816965684}"/>
              </a:ext>
            </a:extLst>
          </p:cNvPr>
          <p:cNvSpPr txBox="1">
            <a:spLocks noChangeArrowheads="1"/>
          </p:cNvSpPr>
          <p:nvPr/>
        </p:nvSpPr>
        <p:spPr bwMode="auto">
          <a:xfrm>
            <a:off x="1407845" y="6039972"/>
            <a:ext cx="93763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137224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15DF10F9-5ECB-4172-9CF8-83050641C102}"/>
              </a:ext>
            </a:extLst>
          </p:cNvPr>
          <p:cNvGrpSpPr/>
          <p:nvPr/>
        </p:nvGrpSpPr>
        <p:grpSpPr>
          <a:xfrm>
            <a:off x="-362" y="4235"/>
            <a:ext cx="6561583" cy="605449"/>
            <a:chOff x="2" y="4235"/>
            <a:chExt cx="6015355" cy="605449"/>
          </a:xfrm>
        </p:grpSpPr>
        <p:sp>
          <p:nvSpPr>
            <p:cNvPr id="11" name="圓角化同側角落矩形 60">
              <a:extLst>
                <a:ext uri="{FF2B5EF4-FFF2-40B4-BE49-F238E27FC236}">
                  <a16:creationId xmlns:a16="http://schemas.microsoft.com/office/drawing/2014/main" id="{92B05330-1F3E-4F9C-A32C-0C108990BFF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2" name="圓角化同側角落矩形 61">
              <a:extLst>
                <a:ext uri="{FF2B5EF4-FFF2-40B4-BE49-F238E27FC236}">
                  <a16:creationId xmlns:a16="http://schemas.microsoft.com/office/drawing/2014/main" id="{D94C5638-BBB1-4AB1-B556-09E13C7724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3801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aphicFrame>
        <p:nvGraphicFramePr>
          <p:cNvPr id="7" name="內容版面配置區 2">
            <a:extLst>
              <a:ext uri="{FF2B5EF4-FFF2-40B4-BE49-F238E27FC236}">
                <a16:creationId xmlns:a16="http://schemas.microsoft.com/office/drawing/2014/main" id="{83863017-5103-4CE4-8121-F2F8FD2C5390}"/>
              </a:ext>
            </a:extLst>
          </p:cNvPr>
          <p:cNvGraphicFramePr>
            <a:graphicFrameLocks/>
          </p:cNvGraphicFramePr>
          <p:nvPr>
            <p:extLst>
              <p:ext uri="{D42A27DB-BD31-4B8C-83A1-F6EECF244321}">
                <p14:modId xmlns:p14="http://schemas.microsoft.com/office/powerpoint/2010/main" val="1127221134"/>
              </p:ext>
            </p:extLst>
          </p:nvPr>
        </p:nvGraphicFramePr>
        <p:xfrm>
          <a:off x="1235243" y="706960"/>
          <a:ext cx="9721515" cy="4147571"/>
        </p:xfrm>
        <a:graphic>
          <a:graphicData uri="http://schemas.openxmlformats.org/drawingml/2006/table">
            <a:tbl>
              <a:tblPr bandRow="1">
                <a:tableStyleId>{5940675A-B579-460E-94D1-54222C63F5DA}</a:tableStyleId>
              </a:tblPr>
              <a:tblGrid>
                <a:gridCol w="1700333">
                  <a:extLst>
                    <a:ext uri="{9D8B030D-6E8A-4147-A177-3AD203B41FA5}">
                      <a16:colId xmlns:a16="http://schemas.microsoft.com/office/drawing/2014/main" val="20000"/>
                    </a:ext>
                  </a:extLst>
                </a:gridCol>
                <a:gridCol w="1162515">
                  <a:extLst>
                    <a:ext uri="{9D8B030D-6E8A-4147-A177-3AD203B41FA5}">
                      <a16:colId xmlns:a16="http://schemas.microsoft.com/office/drawing/2014/main" val="20001"/>
                    </a:ext>
                  </a:extLst>
                </a:gridCol>
                <a:gridCol w="1162515">
                  <a:extLst>
                    <a:ext uri="{9D8B030D-6E8A-4147-A177-3AD203B41FA5}">
                      <a16:colId xmlns:a16="http://schemas.microsoft.com/office/drawing/2014/main" val="20002"/>
                    </a:ext>
                  </a:extLst>
                </a:gridCol>
                <a:gridCol w="1162515">
                  <a:extLst>
                    <a:ext uri="{9D8B030D-6E8A-4147-A177-3AD203B41FA5}">
                      <a16:colId xmlns:a16="http://schemas.microsoft.com/office/drawing/2014/main" val="20003"/>
                    </a:ext>
                  </a:extLst>
                </a:gridCol>
                <a:gridCol w="1077453">
                  <a:extLst>
                    <a:ext uri="{9D8B030D-6E8A-4147-A177-3AD203B41FA5}">
                      <a16:colId xmlns:a16="http://schemas.microsoft.com/office/drawing/2014/main" val="20004"/>
                    </a:ext>
                  </a:extLst>
                </a:gridCol>
                <a:gridCol w="1077453">
                  <a:extLst>
                    <a:ext uri="{9D8B030D-6E8A-4147-A177-3AD203B41FA5}">
                      <a16:colId xmlns:a16="http://schemas.microsoft.com/office/drawing/2014/main" val="20005"/>
                    </a:ext>
                  </a:extLst>
                </a:gridCol>
                <a:gridCol w="1077453">
                  <a:extLst>
                    <a:ext uri="{9D8B030D-6E8A-4147-A177-3AD203B41FA5}">
                      <a16:colId xmlns:a16="http://schemas.microsoft.com/office/drawing/2014/main" val="20006"/>
                    </a:ext>
                  </a:extLst>
                </a:gridCol>
                <a:gridCol w="1301278">
                  <a:extLst>
                    <a:ext uri="{9D8B030D-6E8A-4147-A177-3AD203B41FA5}">
                      <a16:colId xmlns:a16="http://schemas.microsoft.com/office/drawing/2014/main" val="20007"/>
                    </a:ext>
                  </a:extLst>
                </a:gridCol>
              </a:tblGrid>
              <a:tr h="563748">
                <a:tc row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08" marB="45708"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gridSpan="3">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精熟</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基礎</a:t>
                      </a:r>
                    </a:p>
                  </a:txBody>
                  <a:tcPr marT="45708" marB="45708">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待加強</a:t>
                      </a:r>
                    </a:p>
                  </a:txBody>
                  <a:tcPr marT="45708" marB="45708">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563748">
                <a:tc vMerge="1">
                  <a:txBody>
                    <a:bodyPr/>
                    <a:lstStyle/>
                    <a:p>
                      <a:endParaRPr lang="zh-TW" altLang="en-US" dirty="0"/>
                    </a:p>
                  </a:txBody>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r>
                        <a:rPr lang="en-US" altLang="zh-TW" sz="2400" baseline="30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8" marB="45708">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1"/>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08" marB="45708"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08" marB="45708"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3"/>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4"/>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alpha val="40000"/>
                      </a:scheme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5"/>
                  </a:ext>
                </a:extLst>
              </a:tr>
              <a:tr h="604015">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08" marB="4570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alpha val="40000"/>
                      </a:srgbClr>
                    </a:solidFill>
                  </a:tcP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tc vMerge="1">
                  <a:txBody>
                    <a:bodyPr/>
                    <a:lstStyle/>
                    <a:p>
                      <a:pPr algn="ct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8" marB="45708" anchor="ctr"/>
                </a:tc>
                <a:extLst>
                  <a:ext uri="{0D108BD9-81ED-4DB2-BD59-A6C34878D82A}">
                    <a16:rowId xmlns:a16="http://schemas.microsoft.com/office/drawing/2014/main" val="10006"/>
                  </a:ext>
                </a:extLst>
              </a:tr>
            </a:tbl>
          </a:graphicData>
        </a:graphic>
      </p:graphicFrame>
      <p:graphicFrame>
        <p:nvGraphicFramePr>
          <p:cNvPr id="8" name="內容版面配置區 2">
            <a:extLst>
              <a:ext uri="{FF2B5EF4-FFF2-40B4-BE49-F238E27FC236}">
                <a16:creationId xmlns:a16="http://schemas.microsoft.com/office/drawing/2014/main" id="{9A55351B-8069-4500-8552-641FB56EA36B}"/>
              </a:ext>
            </a:extLst>
          </p:cNvPr>
          <p:cNvGraphicFramePr>
            <a:graphicFrameLocks/>
          </p:cNvGraphicFramePr>
          <p:nvPr>
            <p:extLst>
              <p:ext uri="{D42A27DB-BD31-4B8C-83A1-F6EECF244321}">
                <p14:modId xmlns:p14="http://schemas.microsoft.com/office/powerpoint/2010/main" val="254478358"/>
              </p:ext>
            </p:extLst>
          </p:nvPr>
        </p:nvGraphicFramePr>
        <p:xfrm>
          <a:off x="1247409" y="4964589"/>
          <a:ext cx="9709350" cy="1712686"/>
        </p:xfrm>
        <a:graphic>
          <a:graphicData uri="http://schemas.openxmlformats.org/drawingml/2006/table">
            <a:tbl>
              <a:tblPr bandRow="1">
                <a:tableStyleId>{5940675A-B579-460E-94D1-54222C63F5DA}</a:tableStyleId>
              </a:tblPr>
              <a:tblGrid>
                <a:gridCol w="1645716">
                  <a:extLst>
                    <a:ext uri="{9D8B030D-6E8A-4147-A177-3AD203B41FA5}">
                      <a16:colId xmlns:a16="http://schemas.microsoft.com/office/drawing/2014/main" val="20000"/>
                    </a:ext>
                  </a:extLst>
                </a:gridCol>
                <a:gridCol w="1343939">
                  <a:extLst>
                    <a:ext uri="{9D8B030D-6E8A-4147-A177-3AD203B41FA5}">
                      <a16:colId xmlns:a16="http://schemas.microsoft.com/office/drawing/2014/main" val="20001"/>
                    </a:ext>
                  </a:extLst>
                </a:gridCol>
                <a:gridCol w="1343939">
                  <a:extLst>
                    <a:ext uri="{9D8B030D-6E8A-4147-A177-3AD203B41FA5}">
                      <a16:colId xmlns:a16="http://schemas.microsoft.com/office/drawing/2014/main" val="20002"/>
                    </a:ext>
                  </a:extLst>
                </a:gridCol>
                <a:gridCol w="1343939">
                  <a:extLst>
                    <a:ext uri="{9D8B030D-6E8A-4147-A177-3AD203B41FA5}">
                      <a16:colId xmlns:a16="http://schemas.microsoft.com/office/drawing/2014/main" val="20003"/>
                    </a:ext>
                  </a:extLst>
                </a:gridCol>
                <a:gridCol w="1343939">
                  <a:extLst>
                    <a:ext uri="{9D8B030D-6E8A-4147-A177-3AD203B41FA5}">
                      <a16:colId xmlns:a16="http://schemas.microsoft.com/office/drawing/2014/main" val="20004"/>
                    </a:ext>
                  </a:extLst>
                </a:gridCol>
                <a:gridCol w="1343939">
                  <a:extLst>
                    <a:ext uri="{9D8B030D-6E8A-4147-A177-3AD203B41FA5}">
                      <a16:colId xmlns:a16="http://schemas.microsoft.com/office/drawing/2014/main" val="20005"/>
                    </a:ext>
                  </a:extLst>
                </a:gridCol>
                <a:gridCol w="1343939">
                  <a:extLst>
                    <a:ext uri="{9D8B030D-6E8A-4147-A177-3AD203B41FA5}">
                      <a16:colId xmlns:a16="http://schemas.microsoft.com/office/drawing/2014/main" val="20006"/>
                    </a:ext>
                  </a:extLst>
                </a:gridCol>
              </a:tblGrid>
              <a:tr h="8563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anchor="ctr">
                    <a:lnL w="12700" cmpd="sng">
                      <a:noFill/>
                    </a:lnL>
                    <a:lnR w="12700" cap="flat" cmpd="sng" algn="ctr">
                      <a:noFill/>
                      <a:prstDash val="dashDot"/>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EEE1"/>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F3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endParaRPr lang="zh-TW" altLang="en-US" sz="2400" baseline="30000" dirty="0">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級分</a:t>
                      </a:r>
                    </a:p>
                  </a:txBody>
                  <a:tcPr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alpha val="40000"/>
                      </a:schemeClr>
                    </a:solidFill>
                  </a:tcPr>
                </a:tc>
                <a:extLst>
                  <a:ext uri="{0D108BD9-81ED-4DB2-BD59-A6C34878D82A}">
                    <a16:rowId xmlns:a16="http://schemas.microsoft.com/office/drawing/2014/main" val="10000"/>
                  </a:ext>
                </a:extLst>
              </a:tr>
              <a:tr h="856343">
                <a:tc>
                  <a:txBody>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寫作測驗</a:t>
                      </a:r>
                    </a:p>
                  </a:txBody>
                  <a:tcPr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alpha val="4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0.8</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0.1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2558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0"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關於五專</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壹</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9913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a:extLst>
              <a:ext uri="{FF2B5EF4-FFF2-40B4-BE49-F238E27FC236}">
                <a16:creationId xmlns:a16="http://schemas.microsoft.com/office/drawing/2014/main" id="{DE323B6E-5D1C-478B-B51D-5EE130273ADF}"/>
              </a:ext>
            </a:extLst>
          </p:cNvPr>
          <p:cNvGrpSpPr/>
          <p:nvPr/>
        </p:nvGrpSpPr>
        <p:grpSpPr>
          <a:xfrm>
            <a:off x="-362" y="4235"/>
            <a:ext cx="5566974" cy="605449"/>
            <a:chOff x="2" y="4235"/>
            <a:chExt cx="6015355" cy="605449"/>
          </a:xfrm>
        </p:grpSpPr>
        <p:sp>
          <p:nvSpPr>
            <p:cNvPr id="13" name="圓角化同側角落矩形 60">
              <a:extLst>
                <a:ext uri="{FF2B5EF4-FFF2-40B4-BE49-F238E27FC236}">
                  <a16:creationId xmlns:a16="http://schemas.microsoft.com/office/drawing/2014/main" id="{0CEFF2E8-127A-45C4-900F-29BD765C919B}"/>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61">
              <a:extLst>
                <a:ext uri="{FF2B5EF4-FFF2-40B4-BE49-F238E27FC236}">
                  <a16:creationId xmlns:a16="http://schemas.microsoft.com/office/drawing/2014/main" id="{5B97193A-A0D8-4221-BF8B-DED79C5891EE}"/>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557174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志願序</a:t>
            </a:r>
            <a:endParaRPr lang="en-US" dirty="0"/>
          </a:p>
        </p:txBody>
      </p:sp>
      <p:graphicFrame>
        <p:nvGraphicFramePr>
          <p:cNvPr id="9" name="內容版面配置區 3">
            <a:extLst>
              <a:ext uri="{FF2B5EF4-FFF2-40B4-BE49-F238E27FC236}">
                <a16:creationId xmlns:a16="http://schemas.microsoft.com/office/drawing/2014/main" id="{193BF7B3-22EB-4CDD-8AD2-B2DB63A3A68B}"/>
              </a:ext>
            </a:extLst>
          </p:cNvPr>
          <p:cNvGraphicFramePr>
            <a:graphicFrameLocks/>
          </p:cNvGraphicFramePr>
          <p:nvPr>
            <p:extLst>
              <p:ext uri="{D42A27DB-BD31-4B8C-83A1-F6EECF244321}">
                <p14:modId xmlns:p14="http://schemas.microsoft.com/office/powerpoint/2010/main" val="1963550157"/>
              </p:ext>
            </p:extLst>
          </p:nvPr>
        </p:nvGraphicFramePr>
        <p:xfrm>
          <a:off x="1511969" y="941830"/>
          <a:ext cx="9168063" cy="4461695"/>
        </p:xfrm>
        <a:graphic>
          <a:graphicData uri="http://schemas.openxmlformats.org/drawingml/2006/table">
            <a:tbl>
              <a:tblPr firstRow="1" bandRow="1">
                <a:tableStyleId>{5940675A-B579-460E-94D1-54222C63F5DA}</a:tableStyleId>
              </a:tblPr>
              <a:tblGrid>
                <a:gridCol w="6027981">
                  <a:extLst>
                    <a:ext uri="{9D8B030D-6E8A-4147-A177-3AD203B41FA5}">
                      <a16:colId xmlns:a16="http://schemas.microsoft.com/office/drawing/2014/main" val="20000"/>
                    </a:ext>
                  </a:extLst>
                </a:gridCol>
                <a:gridCol w="3140082">
                  <a:extLst>
                    <a:ext uri="{9D8B030D-6E8A-4147-A177-3AD203B41FA5}">
                      <a16:colId xmlns:a16="http://schemas.microsoft.com/office/drawing/2014/main" val="20001"/>
                    </a:ext>
                  </a:extLst>
                </a:gridCol>
              </a:tblGrid>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志願順序</a:t>
                      </a:r>
                    </a:p>
                  </a:txBody>
                  <a:tcPr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志願序積分</a:t>
                      </a:r>
                    </a:p>
                  </a:txBody>
                  <a:tcPr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7EE">
                        <a:alpha val="50000"/>
                      </a:srgbClr>
                    </a:solidFill>
                  </a:tcPr>
                </a:tc>
                <a:extLst>
                  <a:ext uri="{0D108BD9-81ED-4DB2-BD59-A6C34878D82A}">
                    <a16:rowId xmlns:a16="http://schemas.microsoft.com/office/drawing/2014/main" val="10000"/>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37385">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志願到第</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志願</a:t>
                      </a:r>
                    </a:p>
                  </a:txBody>
                  <a:tcPr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1" name="文字方塊 4">
            <a:extLst>
              <a:ext uri="{FF2B5EF4-FFF2-40B4-BE49-F238E27FC236}">
                <a16:creationId xmlns:a16="http://schemas.microsoft.com/office/drawing/2014/main" id="{5AB1E37E-E0C5-41C4-9346-E5C85AAB52F8}"/>
              </a:ext>
            </a:extLst>
          </p:cNvPr>
          <p:cNvSpPr txBox="1">
            <a:spLocks noChangeArrowheads="1"/>
          </p:cNvSpPr>
          <p:nvPr/>
        </p:nvSpPr>
        <p:spPr bwMode="auto">
          <a:xfrm>
            <a:off x="1511969" y="5498751"/>
            <a:ext cx="820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註：每個志願依據所填寫之志願順位給予志願序積分。</a:t>
            </a:r>
          </a:p>
        </p:txBody>
      </p:sp>
    </p:spTree>
    <p:extLst>
      <p:ext uri="{BB962C8B-B14F-4D97-AF65-F5344CB8AC3E}">
        <p14:creationId xmlns:p14="http://schemas.microsoft.com/office/powerpoint/2010/main" val="3568188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群組 22">
            <a:extLst>
              <a:ext uri="{FF2B5EF4-FFF2-40B4-BE49-F238E27FC236}">
                <a16:creationId xmlns:a16="http://schemas.microsoft.com/office/drawing/2014/main" id="{47FAB896-6CB0-4A95-B196-D649588B76CE}"/>
              </a:ext>
            </a:extLst>
          </p:cNvPr>
          <p:cNvGrpSpPr/>
          <p:nvPr/>
        </p:nvGrpSpPr>
        <p:grpSpPr>
          <a:xfrm>
            <a:off x="-361" y="4235"/>
            <a:ext cx="6705962" cy="605449"/>
            <a:chOff x="2" y="4235"/>
            <a:chExt cx="6015355" cy="605449"/>
          </a:xfrm>
        </p:grpSpPr>
        <p:sp>
          <p:nvSpPr>
            <p:cNvPr id="24" name="圓角化同側角落矩形 60">
              <a:extLst>
                <a:ext uri="{FF2B5EF4-FFF2-40B4-BE49-F238E27FC236}">
                  <a16:creationId xmlns:a16="http://schemas.microsoft.com/office/drawing/2014/main" id="{EB6E6786-E95E-4DA8-91DE-2F243898045E}"/>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25" name="圓角化同側角落矩形 61">
              <a:extLst>
                <a:ext uri="{FF2B5EF4-FFF2-40B4-BE49-F238E27FC236}">
                  <a16:creationId xmlns:a16="http://schemas.microsoft.com/office/drawing/2014/main" id="{B53C8A72-1AEC-4679-9D47-568082D0CDE6}"/>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9" y="-57125"/>
            <a:ext cx="6413533"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sp>
        <p:nvSpPr>
          <p:cNvPr id="6" name="五邊形 12">
            <a:extLst>
              <a:ext uri="{FF2B5EF4-FFF2-40B4-BE49-F238E27FC236}">
                <a16:creationId xmlns:a16="http://schemas.microsoft.com/office/drawing/2014/main" id="{15FF2EE5-D5C8-49B3-9B0A-B08C019D777A}"/>
              </a:ext>
            </a:extLst>
          </p:cNvPr>
          <p:cNvSpPr/>
          <p:nvPr/>
        </p:nvSpPr>
        <p:spPr bwMode="auto">
          <a:xfrm>
            <a:off x="10183682" y="1527934"/>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7</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0</a:t>
            </a:r>
          </a:p>
          <a:p>
            <a:pPr algn="ct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100" b="1" dirty="0">
                <a:latin typeface="Times New Roman" panose="02020603050405020304" pitchFamily="18" charset="0"/>
                <a:ea typeface="標楷體" panose="03000509000000000000" pitchFamily="65" charset="-120"/>
                <a:cs typeface="Times New Roman" panose="02020603050405020304" pitchFamily="18" charset="0"/>
              </a:rPr>
              <a:t>級距</a:t>
            </a:r>
            <a:r>
              <a:rPr lang="en-US" altLang="zh-TW" sz="1100" b="1" dirty="0">
                <a:latin typeface="Times New Roman" panose="02020603050405020304" pitchFamily="18" charset="0"/>
                <a:ea typeface="標楷體" panose="03000509000000000000" pitchFamily="65" charset="-120"/>
                <a:cs typeface="Times New Roman" panose="02020603050405020304" pitchFamily="18" charset="0"/>
              </a:rPr>
              <a:t>0.5)</a:t>
            </a:r>
            <a:endParaRPr lang="zh-TW" altLang="en-US" sz="11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五邊形 11">
            <a:extLst>
              <a:ext uri="{FF2B5EF4-FFF2-40B4-BE49-F238E27FC236}">
                <a16:creationId xmlns:a16="http://schemas.microsoft.com/office/drawing/2014/main" id="{E9E013CF-F582-49C8-BB9D-AEB1BC18B0D6}"/>
              </a:ext>
            </a:extLst>
          </p:cNvPr>
          <p:cNvSpPr/>
          <p:nvPr/>
        </p:nvSpPr>
        <p:spPr bwMode="auto">
          <a:xfrm>
            <a:off x="8997280" y="1134340"/>
            <a:ext cx="1722121" cy="1226363"/>
          </a:xfrm>
          <a:prstGeom prst="homePlate">
            <a:avLst/>
          </a:prstGeom>
          <a:solidFill>
            <a:srgbClr val="FFC000"/>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6</a:t>
            </a:r>
          </a:p>
          <a:p>
            <a:pPr algn="dist"/>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33</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五邊形 10">
            <a:extLst>
              <a:ext uri="{FF2B5EF4-FFF2-40B4-BE49-F238E27FC236}">
                <a16:creationId xmlns:a16="http://schemas.microsoft.com/office/drawing/2014/main" id="{FFE02F86-81FB-4489-A603-BFBA2BFF1D9D}"/>
              </a:ext>
            </a:extLst>
          </p:cNvPr>
          <p:cNvSpPr/>
          <p:nvPr/>
        </p:nvSpPr>
        <p:spPr bwMode="auto">
          <a:xfrm>
            <a:off x="7373408" y="1440232"/>
            <a:ext cx="189990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5</a:t>
            </a:r>
          </a:p>
          <a:p>
            <a:pPr algn="ctr"/>
            <a:r>
              <a:rPr lang="zh-TW" altLang="en-US"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多元學習表現</a:t>
            </a:r>
            <a:endParaRPr lang="en-US" altLang="zh-TW"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五邊形 9">
            <a:extLst>
              <a:ext uri="{FF2B5EF4-FFF2-40B4-BE49-F238E27FC236}">
                <a16:creationId xmlns:a16="http://schemas.microsoft.com/office/drawing/2014/main" id="{88D13FD8-41E3-4BED-869C-56BC5842BBA8}"/>
              </a:ext>
            </a:extLst>
          </p:cNvPr>
          <p:cNvSpPr/>
          <p:nvPr/>
        </p:nvSpPr>
        <p:spPr bwMode="auto">
          <a:xfrm>
            <a:off x="5990758" y="1152275"/>
            <a:ext cx="1722121" cy="1226363"/>
          </a:xfrm>
          <a:prstGeom prst="homePlate">
            <a:avLst/>
          </a:prstGeom>
          <a:solidFill>
            <a:srgbClr val="FFE699"/>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4</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五邊形 8">
            <a:extLst>
              <a:ext uri="{FF2B5EF4-FFF2-40B4-BE49-F238E27FC236}">
                <a16:creationId xmlns:a16="http://schemas.microsoft.com/office/drawing/2014/main" id="{63398BBE-079A-4D13-9CC3-B5EC1659B4DD}"/>
              </a:ext>
            </a:extLst>
          </p:cNvPr>
          <p:cNvSpPr/>
          <p:nvPr/>
        </p:nvSpPr>
        <p:spPr bwMode="auto">
          <a:xfrm>
            <a:off x="4608108" y="1402935"/>
            <a:ext cx="1722121" cy="1226363"/>
          </a:xfrm>
          <a:prstGeom prst="homePlate">
            <a:avLst/>
          </a:prstGeom>
          <a:solidFill>
            <a:srgbClr val="FFF2CC"/>
          </a:solidFill>
          <a:ln w="19050">
            <a:solidFill>
              <a:srgbClr val="7D5E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3</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26~21</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五邊形 7">
            <a:extLst>
              <a:ext uri="{FF2B5EF4-FFF2-40B4-BE49-F238E27FC236}">
                <a16:creationId xmlns:a16="http://schemas.microsoft.com/office/drawing/2014/main" id="{71A83C75-29F6-40FF-A1C6-85C3FF9B9F7C}"/>
              </a:ext>
            </a:extLst>
          </p:cNvPr>
          <p:cNvSpPr/>
          <p:nvPr/>
        </p:nvSpPr>
        <p:spPr bwMode="auto">
          <a:xfrm>
            <a:off x="3421706" y="1135441"/>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2</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2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五邊形 19">
            <a:extLst>
              <a:ext uri="{FF2B5EF4-FFF2-40B4-BE49-F238E27FC236}">
                <a16:creationId xmlns:a16="http://schemas.microsoft.com/office/drawing/2014/main" id="{87A8853D-DB1C-4737-9D01-BED6A7621C07}"/>
              </a:ext>
            </a:extLst>
          </p:cNvPr>
          <p:cNvSpPr/>
          <p:nvPr/>
        </p:nvSpPr>
        <p:spPr bwMode="auto">
          <a:xfrm>
            <a:off x="10082380" y="3253000"/>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14</a:t>
            </a:r>
          </a:p>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6&gt;5&gt;4&gt;</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3&gt;2&gt;1&gt;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4" name="五邊形 18">
            <a:extLst>
              <a:ext uri="{FF2B5EF4-FFF2-40B4-BE49-F238E27FC236}">
                <a16:creationId xmlns:a16="http://schemas.microsoft.com/office/drawing/2014/main" id="{25435E54-586C-4650-B591-E4349FB64F70}"/>
              </a:ext>
            </a:extLst>
          </p:cNvPr>
          <p:cNvSpPr/>
          <p:nvPr/>
        </p:nvSpPr>
        <p:spPr bwMode="auto">
          <a:xfrm>
            <a:off x="8518358" y="3589253"/>
            <a:ext cx="1823423" cy="1226363"/>
          </a:xfrm>
          <a:prstGeom prst="homePlate">
            <a:avLst/>
          </a:prstGeom>
          <a:solidFill>
            <a:srgbClr val="9DC3E6"/>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13</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社會</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5" name="五邊形 17">
            <a:extLst>
              <a:ext uri="{FF2B5EF4-FFF2-40B4-BE49-F238E27FC236}">
                <a16:creationId xmlns:a16="http://schemas.microsoft.com/office/drawing/2014/main" id="{AC75B74E-17E2-4C87-A345-BD4939B223B8}"/>
              </a:ext>
            </a:extLst>
          </p:cNvPr>
          <p:cNvSpPr/>
          <p:nvPr/>
        </p:nvSpPr>
        <p:spPr bwMode="auto">
          <a:xfrm>
            <a:off x="6908133" y="3253000"/>
            <a:ext cx="1823423" cy="1226363"/>
          </a:xfrm>
          <a:prstGeom prst="homePlate">
            <a:avLst/>
          </a:prstGeom>
          <a:solidFill>
            <a:srgbClr val="BDD7EE"/>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12</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自然    </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6" name="五邊形 16">
            <a:extLst>
              <a:ext uri="{FF2B5EF4-FFF2-40B4-BE49-F238E27FC236}">
                <a16:creationId xmlns:a16="http://schemas.microsoft.com/office/drawing/2014/main" id="{51782CF2-6F68-4B69-A643-8A1939F6F61D}"/>
              </a:ext>
            </a:extLst>
          </p:cNvPr>
          <p:cNvSpPr/>
          <p:nvPr/>
        </p:nvSpPr>
        <p:spPr bwMode="auto">
          <a:xfrm>
            <a:off x="5297907" y="3582885"/>
            <a:ext cx="1823423" cy="1226363"/>
          </a:xfrm>
          <a:prstGeom prst="homePlate">
            <a:avLst/>
          </a:prstGeom>
          <a:solidFill>
            <a:srgbClr val="DEEBF7"/>
          </a:solidFill>
          <a:ln w="19050">
            <a:solidFill>
              <a:srgbClr val="0000FF"/>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11</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英文</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7" name="五邊形 15">
            <a:extLst>
              <a:ext uri="{FF2B5EF4-FFF2-40B4-BE49-F238E27FC236}">
                <a16:creationId xmlns:a16="http://schemas.microsoft.com/office/drawing/2014/main" id="{6911FD43-3B52-4E07-AB0E-74CAFB8A3A58}"/>
              </a:ext>
            </a:extLst>
          </p:cNvPr>
          <p:cNvSpPr/>
          <p:nvPr/>
        </p:nvSpPr>
        <p:spPr bwMode="auto">
          <a:xfrm>
            <a:off x="3794646" y="3234957"/>
            <a:ext cx="1823423" cy="1226363"/>
          </a:xfrm>
          <a:prstGeom prst="homePlate">
            <a:avLst/>
          </a:prstGeom>
          <a:solidFill>
            <a:srgbClr val="A9D18E"/>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10</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數學</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a:t>
            </a: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18" name="文字方塊 4">
            <a:extLst>
              <a:ext uri="{FF2B5EF4-FFF2-40B4-BE49-F238E27FC236}">
                <a16:creationId xmlns:a16="http://schemas.microsoft.com/office/drawing/2014/main" id="{A4A7BE20-B7ED-452C-8239-A1DEBE2021E1}"/>
              </a:ext>
            </a:extLst>
          </p:cNvPr>
          <p:cNvSpPr txBox="1">
            <a:spLocks noChangeArrowheads="1"/>
          </p:cNvSpPr>
          <p:nvPr/>
        </p:nvSpPr>
        <p:spPr bwMode="auto">
          <a:xfrm>
            <a:off x="757240" y="5270399"/>
            <a:ext cx="10677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註：積分採計</a:t>
            </a:r>
            <a:r>
              <a:rPr lang="zh-TW" altLang="en-US" sz="1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無論是否採計會考成績，同分比序項目皆為一致標準，且均包含會考相關科目之比序</a:t>
            </a:r>
            <a:r>
              <a:rPr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19" name="五邊形 6">
            <a:extLst>
              <a:ext uri="{FF2B5EF4-FFF2-40B4-BE49-F238E27FC236}">
                <a16:creationId xmlns:a16="http://schemas.microsoft.com/office/drawing/2014/main" id="{A016F2E2-1849-44CF-A80F-82023D9952F3}"/>
              </a:ext>
            </a:extLst>
          </p:cNvPr>
          <p:cNvSpPr/>
          <p:nvPr/>
        </p:nvSpPr>
        <p:spPr bwMode="auto">
          <a:xfrm>
            <a:off x="2008318" y="1440232"/>
            <a:ext cx="1722121"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t"/>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1</a:t>
            </a:r>
          </a:p>
          <a:p>
            <a:pPr algn="ctr"/>
            <a:r>
              <a:rPr lang="zh-TW" altLang="en-US"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en-US" altLang="zh-TW" sz="20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b="1" dirty="0">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200"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五邊形 14">
            <a:extLst>
              <a:ext uri="{FF2B5EF4-FFF2-40B4-BE49-F238E27FC236}">
                <a16:creationId xmlns:a16="http://schemas.microsoft.com/office/drawing/2014/main" id="{2D18FD77-44D7-47F6-8397-2985B1A684EC}"/>
              </a:ext>
            </a:extLst>
          </p:cNvPr>
          <p:cNvSpPr/>
          <p:nvPr/>
        </p:nvSpPr>
        <p:spPr bwMode="auto">
          <a:xfrm>
            <a:off x="2184421" y="3566357"/>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9</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A++&gt;A+&gt;A&gt;B++&gt;B+&gt;B&gt;C&gt;</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缺考</a:t>
            </a:r>
          </a:p>
        </p:txBody>
      </p:sp>
      <p:sp>
        <p:nvSpPr>
          <p:cNvPr id="21" name="五邊形 13">
            <a:extLst>
              <a:ext uri="{FF2B5EF4-FFF2-40B4-BE49-F238E27FC236}">
                <a16:creationId xmlns:a16="http://schemas.microsoft.com/office/drawing/2014/main" id="{CD6B1BC0-2596-4B39-864F-53E098B50E87}"/>
              </a:ext>
            </a:extLst>
          </p:cNvPr>
          <p:cNvSpPr/>
          <p:nvPr/>
        </p:nvSpPr>
        <p:spPr bwMode="auto">
          <a:xfrm>
            <a:off x="788124" y="3233217"/>
            <a:ext cx="1823423" cy="1226363"/>
          </a:xfrm>
          <a:prstGeom prst="homePlate">
            <a:avLst/>
          </a:prstGeom>
          <a:solidFill>
            <a:srgbClr val="C5E0B4"/>
          </a:solidFill>
          <a:ln w="19050">
            <a:solidFill>
              <a:srgbClr val="365421"/>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8</a:t>
            </a:r>
          </a:p>
          <a:p>
            <a:pPr algn="ctr"/>
            <a:r>
              <a:rPr lang="zh-TW" altLang="en-US"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en-US" altLang="zh-TW" sz="28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000" b="1"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000" b="1" dirty="0">
                <a:latin typeface="Times New Roman" panose="02020603050405020304" pitchFamily="18" charset="0"/>
                <a:ea typeface="標楷體" panose="03000509000000000000" pitchFamily="65" charset="-120"/>
                <a:cs typeface="Times New Roman" panose="02020603050405020304" pitchFamily="18" charset="0"/>
              </a:rPr>
              <a:t>0</a:t>
            </a:r>
            <a:endParaRPr lang="zh-TW" altLang="en-US" sz="1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五邊形 1">
            <a:extLst>
              <a:ext uri="{FF2B5EF4-FFF2-40B4-BE49-F238E27FC236}">
                <a16:creationId xmlns:a16="http://schemas.microsoft.com/office/drawing/2014/main" id="{76629797-84C5-408B-98CF-EA059B8B5821}"/>
              </a:ext>
            </a:extLst>
          </p:cNvPr>
          <p:cNvSpPr/>
          <p:nvPr/>
        </p:nvSpPr>
        <p:spPr bwMode="auto">
          <a:xfrm>
            <a:off x="788124" y="1099571"/>
            <a:ext cx="1642420" cy="1226363"/>
          </a:xfrm>
          <a:prstGeom prst="homePlate">
            <a:avLst/>
          </a:prstGeom>
          <a:solidFill>
            <a:srgbClr val="FBE5D6"/>
          </a:solidFill>
          <a:ln w="19050">
            <a:solidFill>
              <a:srgbClr val="FF0000"/>
            </a:solidFill>
            <a:round/>
            <a:headEnd/>
            <a:tailEnd type="triangle" w="med" len="med"/>
          </a:ln>
          <a:effectLst>
            <a:outerShdw blurRad="50800" dist="38100" dir="8100000" algn="tr" rotWithShape="0">
              <a:prstClr val="black">
                <a:alpha val="40000"/>
              </a:prstClr>
            </a:outerShdw>
          </a:effectLst>
        </p:spPr>
        <p:txBody>
          <a:bodyPr rtlCol="0" anchor="ctr"/>
          <a:lstStyle/>
          <a:p>
            <a:pPr algn="ctr"/>
            <a:r>
              <a:rPr lang="zh-TW" altLang="en-US"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rPr>
              <a:t>總積分</a:t>
            </a:r>
            <a:endParaRPr lang="en-US" altLang="zh-TW" sz="2400" b="1" dirty="0">
              <a:solidFill>
                <a:srgbClr val="BD0000"/>
              </a:solidFill>
              <a:effectLst>
                <a:glow rad="139700">
                  <a:schemeClr val="bg1"/>
                </a:glow>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Bef>
                <a:spcPts val="600"/>
              </a:spcBef>
            </a:pP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rPr>
              <a:t> ～ </a:t>
            </a:r>
            <a:r>
              <a:rPr lang="en-US" altLang="zh-TW" b="1" dirty="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b="1"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19964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621D4037-DD02-4E78-AD73-7F34F2B72E2E}"/>
              </a:ext>
            </a:extLst>
          </p:cNvPr>
          <p:cNvGrpSpPr/>
          <p:nvPr/>
        </p:nvGrpSpPr>
        <p:grpSpPr>
          <a:xfrm>
            <a:off x="-362" y="4235"/>
            <a:ext cx="6561584" cy="605449"/>
            <a:chOff x="2" y="4235"/>
            <a:chExt cx="6015355" cy="605449"/>
          </a:xfrm>
        </p:grpSpPr>
        <p:sp>
          <p:nvSpPr>
            <p:cNvPr id="8" name="圓角化同側角落矩形 60">
              <a:extLst>
                <a:ext uri="{FF2B5EF4-FFF2-40B4-BE49-F238E27FC236}">
                  <a16:creationId xmlns:a16="http://schemas.microsoft.com/office/drawing/2014/main" id="{17A2E137-9A24-4550-81C4-3A4BC6DB8C98}"/>
                </a:ext>
              </a:extLst>
            </p:cNvPr>
            <p:cNvSpPr/>
            <p:nvPr/>
          </p:nvSpPr>
          <p:spPr>
            <a:xfrm rot="16200000" flipH="1">
              <a:off x="2704955" y="-2700718"/>
              <a:ext cx="605449" cy="6015355"/>
            </a:xfrm>
            <a:prstGeom prst="round2SameRect">
              <a:avLst>
                <a:gd name="adj1" fmla="val 0"/>
                <a:gd name="adj2" fmla="val 50000"/>
              </a:avLst>
            </a:prstGeom>
            <a:gradFill flip="none" rotWithShape="1">
              <a:gsLst>
                <a:gs pos="0">
                  <a:schemeClr val="accent4">
                    <a:lumMod val="40000"/>
                    <a:lumOff val="60000"/>
                  </a:schemeClr>
                </a:gs>
                <a:gs pos="48000">
                  <a:srgbClr val="FFA54B"/>
                </a:gs>
                <a:gs pos="60000">
                  <a:srgbClr val="FFA54B"/>
                </a:gs>
                <a:gs pos="100000">
                  <a:schemeClr val="accent4">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9" name="圓角化同側角落矩形 61">
              <a:extLst>
                <a:ext uri="{FF2B5EF4-FFF2-40B4-BE49-F238E27FC236}">
                  <a16:creationId xmlns:a16="http://schemas.microsoft.com/office/drawing/2014/main" id="{BE8D238C-E83C-45FE-95F7-D19654A07ED9}"/>
                </a:ext>
              </a:extLst>
            </p:cNvPr>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128" y="-57125"/>
            <a:ext cx="6566350"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參、五專優先免試入學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sp>
        <p:nvSpPr>
          <p:cNvPr id="6" name="內容版面配置區 2">
            <a:extLst>
              <a:ext uri="{FF2B5EF4-FFF2-40B4-BE49-F238E27FC236}">
                <a16:creationId xmlns:a16="http://schemas.microsoft.com/office/drawing/2014/main" id="{BD05ED1D-5C8B-4A76-93F9-AE424B31F9E3}"/>
              </a:ext>
            </a:extLst>
          </p:cNvPr>
          <p:cNvSpPr txBox="1">
            <a:spLocks/>
          </p:cNvSpPr>
          <p:nvPr/>
        </p:nvSpPr>
        <p:spPr>
          <a:xfrm>
            <a:off x="766011" y="1166018"/>
            <a:ext cx="10659979"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zh-TW" altLang="en-US" sz="3200" dirty="0">
                <a:ea typeface="微軟正黑體" panose="020B0604030504040204" pitchFamily="34" charset="-120"/>
              </a:rPr>
              <a:t>高級中等學校各就學區優先免試入學及五專優先免試入學可同時報名，但二者皆錄取時，</a:t>
            </a:r>
            <a:r>
              <a:rPr lang="zh-TW" altLang="en-US" sz="3200" dirty="0">
                <a:solidFill>
                  <a:srgbClr val="FF0000"/>
                </a:solidFill>
                <a:ea typeface="微軟正黑體" panose="020B0604030504040204" pitchFamily="34" charset="-120"/>
              </a:rPr>
              <a:t>僅能擇一</a:t>
            </a:r>
            <a:r>
              <a:rPr lang="zh-TW" altLang="en-US" sz="3200" dirty="0">
                <a:ea typeface="微軟正黑體" panose="020B0604030504040204" pitchFamily="34" charset="-120"/>
              </a:rPr>
              <a:t>報到</a:t>
            </a:r>
            <a:r>
              <a:rPr lang="zh-TW" altLang="en-US" sz="2400" dirty="0">
                <a:solidFill>
                  <a:srgbClr val="FF0000"/>
                </a:solidFill>
                <a:ea typeface="微軟正黑體" panose="020B0604030504040204" pitchFamily="34" charset="-120"/>
              </a:rPr>
              <a:t>（報到後放棄錄取資格截止日：</a:t>
            </a:r>
            <a:r>
              <a:rPr lang="en-US" altLang="zh-TW" sz="2400" dirty="0">
                <a:solidFill>
                  <a:srgbClr val="FF0000"/>
                </a:solidFill>
                <a:ea typeface="微軟正黑體" panose="020B0604030504040204" pitchFamily="34" charset="-120"/>
              </a:rPr>
              <a:t>112</a:t>
            </a:r>
            <a:r>
              <a:rPr lang="zh-TW" altLang="en-US" sz="2400" dirty="0">
                <a:solidFill>
                  <a:srgbClr val="FF0000"/>
                </a:solidFill>
                <a:ea typeface="微軟正黑體" panose="020B0604030504040204" pitchFamily="34" charset="-120"/>
              </a:rPr>
              <a:t>年</a:t>
            </a:r>
            <a:r>
              <a:rPr lang="en-US" altLang="zh-TW" sz="2400" dirty="0">
                <a:solidFill>
                  <a:srgbClr val="FF0000"/>
                </a:solidFill>
                <a:ea typeface="微軟正黑體" panose="020B0604030504040204" pitchFamily="34" charset="-120"/>
              </a:rPr>
              <a:t>6</a:t>
            </a:r>
            <a:r>
              <a:rPr lang="zh-TW" altLang="en-US" sz="2400" dirty="0">
                <a:solidFill>
                  <a:srgbClr val="FF0000"/>
                </a:solidFill>
                <a:ea typeface="微軟正黑體" panose="020B0604030504040204" pitchFamily="34" charset="-120"/>
              </a:rPr>
              <a:t>月</a:t>
            </a:r>
            <a:r>
              <a:rPr lang="en-US" altLang="zh-TW" sz="2400" dirty="0">
                <a:solidFill>
                  <a:srgbClr val="FF0000"/>
                </a:solidFill>
                <a:ea typeface="微軟正黑體" panose="020B0604030504040204" pitchFamily="34" charset="-120"/>
              </a:rPr>
              <a:t>19</a:t>
            </a:r>
            <a:r>
              <a:rPr lang="zh-TW" altLang="en-US" sz="2400" dirty="0">
                <a:solidFill>
                  <a:srgbClr val="FF0000"/>
                </a:solidFill>
                <a:ea typeface="微軟正黑體" panose="020B0604030504040204" pitchFamily="34" charset="-120"/>
              </a:rPr>
              <a:t>日</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星期一</a:t>
            </a:r>
            <a:r>
              <a:rPr lang="en-US" altLang="zh-TW" sz="2400" dirty="0">
                <a:solidFill>
                  <a:srgbClr val="FF0000"/>
                </a:solidFill>
                <a:ea typeface="微軟正黑體" panose="020B0604030504040204" pitchFamily="34" charset="-120"/>
              </a:rPr>
              <a:t>)</a:t>
            </a:r>
            <a:r>
              <a:rPr lang="zh-TW" altLang="en-US" sz="2400" dirty="0">
                <a:solidFill>
                  <a:srgbClr val="FF0000"/>
                </a:solidFill>
                <a:ea typeface="微軟正黑體" panose="020B0604030504040204" pitchFamily="34" charset="-120"/>
              </a:rPr>
              <a:t> </a:t>
            </a:r>
            <a:r>
              <a:rPr lang="en-US" altLang="zh-TW" sz="2400" dirty="0">
                <a:solidFill>
                  <a:srgbClr val="FF0000"/>
                </a:solidFill>
                <a:ea typeface="微軟正黑體" panose="020B0604030504040204" pitchFamily="34" charset="-120"/>
              </a:rPr>
              <a:t>15</a:t>
            </a:r>
            <a:r>
              <a:rPr lang="zh-TW" altLang="en-US" sz="2400" dirty="0">
                <a:solidFill>
                  <a:srgbClr val="FF0000"/>
                </a:solidFill>
                <a:ea typeface="微軟正黑體" panose="020B0604030504040204" pitchFamily="34" charset="-120"/>
              </a:rPr>
              <a:t>：</a:t>
            </a:r>
            <a:r>
              <a:rPr lang="en-US" altLang="zh-TW" sz="2400" dirty="0">
                <a:solidFill>
                  <a:srgbClr val="FF0000"/>
                </a:solidFill>
                <a:ea typeface="微軟正黑體" panose="020B0604030504040204" pitchFamily="34" charset="-120"/>
              </a:rPr>
              <a:t>00</a:t>
            </a:r>
            <a:r>
              <a:rPr lang="zh-TW" altLang="en-US" sz="2400" dirty="0">
                <a:solidFill>
                  <a:srgbClr val="FF0000"/>
                </a:solidFill>
                <a:ea typeface="微軟正黑體" panose="020B0604030504040204" pitchFamily="34" charset="-120"/>
              </a:rPr>
              <a:t>止）</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五專優先免試入學錄取且報到者，若</a:t>
            </a:r>
            <a:r>
              <a:rPr lang="zh-TW" altLang="en-US" sz="3200" dirty="0">
                <a:solidFill>
                  <a:srgbClr val="FF0000"/>
                </a:solidFill>
                <a:ea typeface="微軟正黑體" panose="020B0604030504040204" pitchFamily="34" charset="-120"/>
              </a:rPr>
              <a:t>未依簡章規定日期前辦理放棄錄取資格，則不可報名北、中、南區五專聯合免試入學</a:t>
            </a:r>
            <a:r>
              <a:rPr lang="zh-TW" altLang="en-US" sz="3200" dirty="0">
                <a:ea typeface="微軟正黑體" panose="020B0604030504040204" pitchFamily="34" charset="-120"/>
              </a:rPr>
              <a:t>。</a:t>
            </a:r>
          </a:p>
          <a:p>
            <a:pPr>
              <a:spcBef>
                <a:spcPts val="1200"/>
              </a:spcBef>
            </a:pPr>
            <a:r>
              <a:rPr lang="zh-TW" altLang="en-US" sz="3200" dirty="0">
                <a:ea typeface="微軟正黑體" panose="020B0604030504040204" pitchFamily="34" charset="-120"/>
              </a:rPr>
              <a:t>「日常生活評量、體適能、適性輔導」</a:t>
            </a:r>
            <a:r>
              <a:rPr lang="zh-TW" altLang="en-US" sz="3200" dirty="0">
                <a:solidFill>
                  <a:srgbClr val="0000FF"/>
                </a:solidFill>
                <a:ea typeface="微軟正黑體" panose="020B0604030504040204" pitchFamily="34" charset="-120"/>
              </a:rPr>
              <a:t>未納入</a:t>
            </a:r>
            <a:r>
              <a:rPr lang="zh-TW" altLang="en-US" sz="3200" dirty="0">
                <a:ea typeface="微軟正黑體" panose="020B0604030504040204" pitchFamily="34" charset="-120"/>
              </a:rPr>
              <a:t>五專優先免試入學之超額比序項目中，亦無招生學校「自訂項目」。</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3030838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FC79B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732555" y="3950727"/>
            <a:ext cx="6726890" cy="1391294"/>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rPr>
              <a:t>112</a:t>
            </a: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學年度北、中、南區</a:t>
            </a:r>
            <a:endParaRPr lang="en-US" altLang="zh-TW" sz="4000" b="1" kern="0" dirty="0">
              <a:solidFill>
                <a:prstClr val="black"/>
              </a:solidFill>
              <a:latin typeface="微軟正黑體" panose="020B0604030504040204" pitchFamily="34" charset="-120"/>
              <a:ea typeface="微軟正黑體" panose="020B0604030504040204" pitchFamily="34" charset="-120"/>
              <a:cs typeface="Arial" pitchFamily="34" charset="0"/>
            </a:endParaRPr>
          </a:p>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五專聯合免試入學</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肆</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DD056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0325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招生簡介</a:t>
              </a:r>
              <a:endParaRPr lang="en-US" dirty="0"/>
            </a:p>
          </p:txBody>
        </p:sp>
      </p:grpSp>
      <p:sp>
        <p:nvSpPr>
          <p:cNvPr id="7" name="內容版面配置區 2">
            <a:extLst>
              <a:ext uri="{FF2B5EF4-FFF2-40B4-BE49-F238E27FC236}">
                <a16:creationId xmlns:a16="http://schemas.microsoft.com/office/drawing/2014/main" id="{CDBF405C-766B-4867-9E8E-D8A8BE4F59D2}"/>
              </a:ext>
            </a:extLst>
          </p:cNvPr>
          <p:cNvSpPr txBox="1">
            <a:spLocks/>
          </p:cNvSpPr>
          <p:nvPr/>
        </p:nvSpPr>
        <p:spPr>
          <a:xfrm>
            <a:off x="354451" y="1002506"/>
            <a:ext cx="11483099" cy="4852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pPr>
            <a:r>
              <a:rPr lang="zh-TW" altLang="en-US" sz="3200" dirty="0">
                <a:ea typeface="微軟正黑體" panose="020B0604030504040204" pitchFamily="34" charset="-120"/>
              </a:rPr>
              <a:t>應屆、非應屆畢業生及具同等學力者皆可報名。</a:t>
            </a:r>
            <a:endParaRPr lang="en-US" altLang="zh-TW" sz="3200" dirty="0">
              <a:ea typeface="微軟正黑體" panose="020B0604030504040204" pitchFamily="34" charset="-120"/>
            </a:endParaRPr>
          </a:p>
          <a:p>
            <a:pPr>
              <a:lnSpc>
                <a:spcPct val="125000"/>
              </a:lnSpc>
            </a:pPr>
            <a:r>
              <a:rPr lang="zh-TW" altLang="en-US" sz="3200" dirty="0">
                <a:solidFill>
                  <a:srgbClr val="0000FF"/>
                </a:solidFill>
                <a:ea typeface="微軟正黑體" panose="020B0604030504040204" pitchFamily="34" charset="-120"/>
              </a:rPr>
              <a:t>分北、中、南</a:t>
            </a:r>
            <a:r>
              <a:rPr lang="en-US" altLang="zh-TW" sz="3200" dirty="0">
                <a:solidFill>
                  <a:srgbClr val="0000FF"/>
                </a:solidFill>
                <a:ea typeface="微軟正黑體" panose="020B0604030504040204" pitchFamily="34" charset="-120"/>
              </a:rPr>
              <a:t>3</a:t>
            </a:r>
            <a:r>
              <a:rPr lang="zh-TW" altLang="en-US" sz="3200" dirty="0">
                <a:solidFill>
                  <a:srgbClr val="0000FF"/>
                </a:solidFill>
                <a:ea typeface="微軟正黑體" panose="020B0604030504040204" pitchFamily="34" charset="-120"/>
              </a:rPr>
              <a:t>區辦理招生</a:t>
            </a:r>
            <a:r>
              <a:rPr lang="zh-TW" altLang="en-US" sz="3200" dirty="0">
                <a:ea typeface="微軟正黑體" panose="020B0604030504040204" pitchFamily="34" charset="-120"/>
              </a:rPr>
              <a:t>，各區限報名</a:t>
            </a:r>
            <a:r>
              <a:rPr lang="en-US" altLang="zh-TW" sz="3200" dirty="0">
                <a:ea typeface="微軟正黑體" panose="020B0604030504040204" pitchFamily="34" charset="-120"/>
              </a:rPr>
              <a:t>1</a:t>
            </a:r>
            <a:r>
              <a:rPr lang="zh-TW" altLang="en-US" sz="3200" dirty="0">
                <a:ea typeface="微軟正黑體" panose="020B0604030504040204" pitchFamily="34" charset="-120"/>
              </a:rPr>
              <a:t>所五專學校</a:t>
            </a:r>
            <a:r>
              <a:rPr lang="en-US" altLang="zh-TW" sz="3200" dirty="0">
                <a:ea typeface="微軟正黑體" panose="020B0604030504040204" pitchFamily="34" charset="-120"/>
              </a:rPr>
              <a:t>(</a:t>
            </a:r>
            <a:r>
              <a:rPr lang="zh-TW" altLang="en-US" sz="3200" dirty="0">
                <a:solidFill>
                  <a:srgbClr val="FF0000"/>
                </a:solidFill>
                <a:ea typeface="微軟正黑體" panose="020B0604030504040204" pitchFamily="34" charset="-120"/>
              </a:rPr>
              <a:t>一區一校</a:t>
            </a:r>
            <a:r>
              <a:rPr lang="en-US" altLang="zh-TW" sz="3200" dirty="0">
                <a:ea typeface="微軟正黑體" panose="020B0604030504040204" pitchFamily="34" charset="-120"/>
              </a:rPr>
              <a:t>)</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錄取方式皆採「</a:t>
            </a:r>
            <a:r>
              <a:rPr lang="zh-TW" altLang="en-US" sz="3200"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a:t>
            </a:r>
            <a:endParaRPr lang="en-US" altLang="zh-TW" sz="3200" dirty="0">
              <a:ea typeface="微軟正黑體" panose="020B0604030504040204" pitchFamily="34" charset="-120"/>
            </a:endParaRPr>
          </a:p>
          <a:p>
            <a:pPr>
              <a:lnSpc>
                <a:spcPct val="125000"/>
              </a:lnSpc>
            </a:pPr>
            <a:r>
              <a:rPr lang="zh-TW" altLang="en-US" sz="3200" dirty="0">
                <a:ea typeface="微軟正黑體" panose="020B0604030504040204" pitchFamily="34" charset="-120"/>
              </a:rPr>
              <a:t>各招生學校依「超額比序項目」核算總積分的高低依序分發，總積分相同時，再依各校所訂之比序項目順位進行比序，排定分發順序。</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4279917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2307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a:t>
              </a:r>
              <a:endParaRPr lang="en-US" dirty="0"/>
            </a:p>
          </p:txBody>
        </p:sp>
      </p:grpSp>
      <p:graphicFrame>
        <p:nvGraphicFramePr>
          <p:cNvPr id="7" name="表格 6">
            <a:extLst>
              <a:ext uri="{FF2B5EF4-FFF2-40B4-BE49-F238E27FC236}">
                <a16:creationId xmlns:a16="http://schemas.microsoft.com/office/drawing/2014/main" id="{DC43BE13-7350-4F4A-9FF8-8BED4A8BA076}"/>
              </a:ext>
            </a:extLst>
          </p:cNvPr>
          <p:cNvGraphicFramePr>
            <a:graphicFrameLocks noGrp="1"/>
          </p:cNvGraphicFramePr>
          <p:nvPr>
            <p:extLst>
              <p:ext uri="{D42A27DB-BD31-4B8C-83A1-F6EECF244321}">
                <p14:modId xmlns:p14="http://schemas.microsoft.com/office/powerpoint/2010/main" val="4290370486"/>
              </p:ext>
            </p:extLst>
          </p:nvPr>
        </p:nvGraphicFramePr>
        <p:xfrm>
          <a:off x="2156902" y="843074"/>
          <a:ext cx="9114981" cy="2041896"/>
        </p:xfrm>
        <a:graphic>
          <a:graphicData uri="http://schemas.openxmlformats.org/drawingml/2006/table">
            <a:tbl>
              <a:tblPr firstRow="1" bandRow="1">
                <a:tableStyleId>{2D5ABB26-0587-4C30-8999-92F81FD0307C}</a:tableStyleId>
              </a:tblPr>
              <a:tblGrid>
                <a:gridCol w="3038327">
                  <a:extLst>
                    <a:ext uri="{9D8B030D-6E8A-4147-A177-3AD203B41FA5}">
                      <a16:colId xmlns:a16="http://schemas.microsoft.com/office/drawing/2014/main" val="20000"/>
                    </a:ext>
                  </a:extLst>
                </a:gridCol>
                <a:gridCol w="3038327">
                  <a:extLst>
                    <a:ext uri="{9D8B030D-6E8A-4147-A177-3AD203B41FA5}">
                      <a16:colId xmlns:a16="http://schemas.microsoft.com/office/drawing/2014/main" val="20001"/>
                    </a:ext>
                  </a:extLst>
                </a:gridCol>
                <a:gridCol w="3038327">
                  <a:extLst>
                    <a:ext uri="{9D8B030D-6E8A-4147-A177-3AD203B41FA5}">
                      <a16:colId xmlns:a16="http://schemas.microsoft.com/office/drawing/2014/main" val="20002"/>
                    </a:ext>
                  </a:extLst>
                </a:gridCol>
              </a:tblGrid>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國立臺北商業大學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致理科技大學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慈濟科技大學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敏實科技大學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臺北城市科技大學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華夏科技大學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龍華科技大學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宏國德霖科技大學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台北海洋科技大學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經國管理暨健康學院</a:t>
                      </a:r>
                      <a:endParaRPr lang="zh-TW" altLang="en-US"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黎明技術學院</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馬偕醫護管理專科學校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耕莘健康管理專科學校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聖母醫護管理專科學校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2880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新生醫護管理專科學校</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康寧大學</a:t>
                      </a:r>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p>
                  </a:txBody>
                  <a:tcPr marL="91447" marR="91447" marT="45698" marB="456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bl>
          </a:graphicData>
        </a:graphic>
      </p:graphicFrame>
      <p:sp>
        <p:nvSpPr>
          <p:cNvPr id="8" name="標題 1">
            <a:extLst>
              <a:ext uri="{FF2B5EF4-FFF2-40B4-BE49-F238E27FC236}">
                <a16:creationId xmlns:a16="http://schemas.microsoft.com/office/drawing/2014/main" id="{B8C61EEB-8D0B-4FB1-AABF-E95503EF9A4E}"/>
              </a:ext>
            </a:extLst>
          </p:cNvPr>
          <p:cNvSpPr txBox="1">
            <a:spLocks/>
          </p:cNvSpPr>
          <p:nvPr/>
        </p:nvSpPr>
        <p:spPr bwMode="auto">
          <a:xfrm>
            <a:off x="180528" y="3099539"/>
            <a:ext cx="1973042" cy="9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ctr" eaLnBrk="1" hangingPunct="1">
              <a:buFont typeface="Arial" panose="020B0604020202020204" pitchFamily="34" charset="0"/>
              <a:buNone/>
              <a:defRPr kumimoji="0" sz="4000" b="1">
                <a:solidFill>
                  <a:srgbClr val="0000FF"/>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r>
              <a:rPr lang="zh-TW" altLang="en-US" dirty="0">
                <a:solidFill>
                  <a:srgbClr val="00B050"/>
                </a:solidFill>
                <a:latin typeface="微軟正黑體" panose="020B0604030504040204" pitchFamily="34" charset="-120"/>
                <a:ea typeface="微軟正黑體" panose="020B0604030504040204" pitchFamily="34" charset="-120"/>
              </a:rPr>
              <a:t>中區</a:t>
            </a:r>
            <a:br>
              <a:rPr lang="en-US" altLang="zh-TW" dirty="0">
                <a:latin typeface="微軟正黑體" panose="020B0604030504040204" pitchFamily="34" charset="-120"/>
                <a:ea typeface="微軟正黑體" panose="020B0604030504040204" pitchFamily="34" charset="-120"/>
              </a:rPr>
            </a:br>
            <a:r>
              <a:rPr lang="zh-TW" altLang="en-US" sz="1800" b="0" dirty="0">
                <a:solidFill>
                  <a:schemeClr val="tx1"/>
                </a:solidFill>
                <a:latin typeface="微軟正黑體" panose="020B0604030504040204" pitchFamily="34" charset="-120"/>
                <a:ea typeface="微軟正黑體" panose="020B0604030504040204" pitchFamily="34" charset="-120"/>
              </a:rPr>
              <a:t>（含苗栗、雲林）</a:t>
            </a:r>
          </a:p>
        </p:txBody>
      </p:sp>
      <p:graphicFrame>
        <p:nvGraphicFramePr>
          <p:cNvPr id="9" name="表格 8">
            <a:extLst>
              <a:ext uri="{FF2B5EF4-FFF2-40B4-BE49-F238E27FC236}">
                <a16:creationId xmlns:a16="http://schemas.microsoft.com/office/drawing/2014/main" id="{3A316DA8-7A4D-4AF2-A77F-7EED46CEFB71}"/>
              </a:ext>
            </a:extLst>
          </p:cNvPr>
          <p:cNvGraphicFramePr>
            <a:graphicFrameLocks noGrp="1"/>
          </p:cNvGraphicFramePr>
          <p:nvPr>
            <p:extLst>
              <p:ext uri="{D42A27DB-BD31-4B8C-83A1-F6EECF244321}">
                <p14:modId xmlns:p14="http://schemas.microsoft.com/office/powerpoint/2010/main" val="430736753"/>
              </p:ext>
            </p:extLst>
          </p:nvPr>
        </p:nvGraphicFramePr>
        <p:xfrm>
          <a:off x="2153566" y="3103668"/>
          <a:ext cx="9124036" cy="1005768"/>
        </p:xfrm>
        <a:graphic>
          <a:graphicData uri="http://schemas.openxmlformats.org/drawingml/2006/table">
            <a:tbl>
              <a:tblPr firstRow="1" bandRow="1">
                <a:tableStyleId>{2D5ABB26-0587-4C30-8999-92F81FD0307C}</a:tableStyleId>
              </a:tblPr>
              <a:tblGrid>
                <a:gridCol w="4562018">
                  <a:extLst>
                    <a:ext uri="{9D8B030D-6E8A-4147-A177-3AD203B41FA5}">
                      <a16:colId xmlns:a16="http://schemas.microsoft.com/office/drawing/2014/main" val="20000"/>
                    </a:ext>
                  </a:extLst>
                </a:gridCol>
                <a:gridCol w="4562018">
                  <a:extLst>
                    <a:ext uri="{9D8B030D-6E8A-4147-A177-3AD203B41FA5}">
                      <a16:colId xmlns:a16="http://schemas.microsoft.com/office/drawing/2014/main" val="20001"/>
                    </a:ext>
                  </a:extLst>
                </a:gridCol>
              </a:tblGrid>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國立虎尾科技大學</a:t>
                      </a:r>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國立臺中科技大學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弘光科技大學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南開科技大學</a:t>
                      </a: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9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仁德醫護管理專科學校</a:t>
                      </a: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endParaRPr lang="zh-TW" altLang="en-US" sz="1600" dirty="0">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bl>
          </a:graphicData>
        </a:graphic>
      </p:graphicFrame>
      <p:sp>
        <p:nvSpPr>
          <p:cNvPr id="15" name="標題 1">
            <a:extLst>
              <a:ext uri="{FF2B5EF4-FFF2-40B4-BE49-F238E27FC236}">
                <a16:creationId xmlns:a16="http://schemas.microsoft.com/office/drawing/2014/main" id="{573C6C99-B690-4A4E-AC5B-D81D6B5F34C9}"/>
              </a:ext>
            </a:extLst>
          </p:cNvPr>
          <p:cNvSpPr txBox="1">
            <a:spLocks/>
          </p:cNvSpPr>
          <p:nvPr/>
        </p:nvSpPr>
        <p:spPr bwMode="auto">
          <a:xfrm>
            <a:off x="180527" y="4930178"/>
            <a:ext cx="19730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kumimoji="0" lang="zh-TW" altLang="en-US" sz="40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南區</a:t>
            </a:r>
            <a:br>
              <a:rPr kumimoji="0" lang="en-US" altLang="zh-TW" sz="1800" b="1"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b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（含臺東、澎湖）</a:t>
            </a:r>
          </a:p>
        </p:txBody>
      </p:sp>
      <p:graphicFrame>
        <p:nvGraphicFramePr>
          <p:cNvPr id="16" name="表格 15">
            <a:extLst>
              <a:ext uri="{FF2B5EF4-FFF2-40B4-BE49-F238E27FC236}">
                <a16:creationId xmlns:a16="http://schemas.microsoft.com/office/drawing/2014/main" id="{A0E0BE87-352A-4D77-9CFC-F93D89AC59F9}"/>
              </a:ext>
            </a:extLst>
          </p:cNvPr>
          <p:cNvGraphicFramePr>
            <a:graphicFrameLocks noGrp="1"/>
          </p:cNvGraphicFramePr>
          <p:nvPr>
            <p:extLst>
              <p:ext uri="{D42A27DB-BD31-4B8C-83A1-F6EECF244321}">
                <p14:modId xmlns:p14="http://schemas.microsoft.com/office/powerpoint/2010/main" val="1203346430"/>
              </p:ext>
            </p:extLst>
          </p:nvPr>
        </p:nvGraphicFramePr>
        <p:xfrm>
          <a:off x="2153566" y="4328135"/>
          <a:ext cx="9124032" cy="2347086"/>
        </p:xfrm>
        <a:graphic>
          <a:graphicData uri="http://schemas.openxmlformats.org/drawingml/2006/table">
            <a:tbl>
              <a:tblPr firstRow="1" bandRow="1">
                <a:tableStyleId>{2D5ABB26-0587-4C30-8999-92F81FD0307C}</a:tableStyleId>
              </a:tblPr>
              <a:tblGrid>
                <a:gridCol w="3041344">
                  <a:extLst>
                    <a:ext uri="{9D8B030D-6E8A-4147-A177-3AD203B41FA5}">
                      <a16:colId xmlns:a16="http://schemas.microsoft.com/office/drawing/2014/main" val="20000"/>
                    </a:ext>
                  </a:extLst>
                </a:gridCol>
                <a:gridCol w="3041344">
                  <a:extLst>
                    <a:ext uri="{9D8B030D-6E8A-4147-A177-3AD203B41FA5}">
                      <a16:colId xmlns:a16="http://schemas.microsoft.com/office/drawing/2014/main" val="20001"/>
                    </a:ext>
                  </a:extLst>
                </a:gridCol>
                <a:gridCol w="3041344">
                  <a:extLst>
                    <a:ext uri="{9D8B030D-6E8A-4147-A177-3AD203B41FA5}">
                      <a16:colId xmlns:a16="http://schemas.microsoft.com/office/drawing/2014/main" val="20002"/>
                    </a:ext>
                  </a:extLst>
                </a:gridCol>
              </a:tblGrid>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國立高雄餐旅大學</a:t>
                      </a:r>
                      <a:endParaRPr lang="zh-TW" altLang="en-US" sz="1600" dirty="0">
                        <a:solidFill>
                          <a:schemeClr val="tx1"/>
                        </a:solidFill>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國立澎湖科技大學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0"/>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國立臺南護理專科學校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國立臺東專科學校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南臺科技大學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輔英科技大學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2"/>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美和科技大學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高苑科技大學</a:t>
                      </a:r>
                      <a:endPar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育英醫護管理專科學校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3"/>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樹人醫護管理專科學校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慈惠醫護管理專科學校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敏惠醫護管理專科學校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4"/>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崇仁醫護管理專科學校</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文藻外語大學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0005"/>
                  </a:ext>
                </a:extLst>
              </a:tr>
              <a:tr h="2622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嘉南藥理大學</a:t>
                      </a: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600" b="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47" marR="91447"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377719523"/>
                  </a:ext>
                </a:extLst>
              </a:tr>
            </a:tbl>
          </a:graphicData>
        </a:graphic>
      </p:graphicFrame>
      <p:sp>
        <p:nvSpPr>
          <p:cNvPr id="17" name="標題 1">
            <a:extLst>
              <a:ext uri="{FF2B5EF4-FFF2-40B4-BE49-F238E27FC236}">
                <a16:creationId xmlns:a16="http://schemas.microsoft.com/office/drawing/2014/main" id="{8E995D41-4164-4BFC-B549-583008C21484}"/>
              </a:ext>
            </a:extLst>
          </p:cNvPr>
          <p:cNvSpPr txBox="1">
            <a:spLocks/>
          </p:cNvSpPr>
          <p:nvPr/>
        </p:nvSpPr>
        <p:spPr bwMode="auto">
          <a:xfrm>
            <a:off x="0" y="1284926"/>
            <a:ext cx="2376264" cy="1153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None/>
            </a:pPr>
            <a:r>
              <a:rPr kumimoji="0" lang="zh-TW" altLang="en-US" sz="4000" b="1" dirty="0">
                <a:latin typeface="微軟正黑體" panose="020B0604030504040204" pitchFamily="34" charset="-120"/>
                <a:ea typeface="微軟正黑體" panose="020B0604030504040204" pitchFamily="34" charset="-120"/>
                <a:cs typeface="Times New Roman" panose="02020603050405020304" pitchFamily="18" charset="0"/>
              </a:rPr>
              <a:t>北區</a:t>
            </a:r>
            <a:endParaRPr kumimoji="0" lang="en-US" altLang="zh-TW" sz="4000" b="1"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1" hangingPunct="1">
              <a:spcBef>
                <a:spcPct val="0"/>
              </a:spcBef>
              <a:buNone/>
            </a:pPr>
            <a:r>
              <a:rPr kumimoji="0" lang="zh-TW" altLang="en-US" sz="1800" dirty="0">
                <a:latin typeface="微軟正黑體" panose="020B0604030504040204" pitchFamily="34" charset="-120"/>
                <a:ea typeface="微軟正黑體" panose="020B0604030504040204" pitchFamily="34" charset="-120"/>
                <a:cs typeface="Times New Roman" panose="02020603050405020304" pitchFamily="18" charset="0"/>
              </a:rPr>
              <a:t>（含宜蘭、花蓮）</a:t>
            </a:r>
            <a:endParaRPr kumimoji="0" lang="zh-TW" altLang="en-US" sz="28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10992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重要日程</a:t>
              </a:r>
              <a:endParaRPr lang="en-US" dirty="0"/>
            </a:p>
          </p:txBody>
        </p:sp>
      </p:grpSp>
      <p:graphicFrame>
        <p:nvGraphicFramePr>
          <p:cNvPr id="8" name="表格 7">
            <a:extLst>
              <a:ext uri="{FF2B5EF4-FFF2-40B4-BE49-F238E27FC236}">
                <a16:creationId xmlns:a16="http://schemas.microsoft.com/office/drawing/2014/main" id="{53102BD1-0230-47A0-AB95-2DCD6570E03E}"/>
              </a:ext>
            </a:extLst>
          </p:cNvPr>
          <p:cNvGraphicFramePr>
            <a:graphicFrameLocks noGrp="1"/>
          </p:cNvGraphicFramePr>
          <p:nvPr>
            <p:extLst>
              <p:ext uri="{D42A27DB-BD31-4B8C-83A1-F6EECF244321}">
                <p14:modId xmlns:p14="http://schemas.microsoft.com/office/powerpoint/2010/main" val="2449250077"/>
              </p:ext>
            </p:extLst>
          </p:nvPr>
        </p:nvGraphicFramePr>
        <p:xfrm>
          <a:off x="974038" y="963533"/>
          <a:ext cx="8529387" cy="5454750"/>
        </p:xfrm>
        <a:graphic>
          <a:graphicData uri="http://schemas.openxmlformats.org/drawingml/2006/table">
            <a:tbl>
              <a:tblPr firstRow="1" bandRow="1">
                <a:tableStyleId>{5940675A-B579-460E-94D1-54222C63F5DA}</a:tableStyleId>
              </a:tblPr>
              <a:tblGrid>
                <a:gridCol w="2504041">
                  <a:extLst>
                    <a:ext uri="{9D8B030D-6E8A-4147-A177-3AD203B41FA5}">
                      <a16:colId xmlns:a16="http://schemas.microsoft.com/office/drawing/2014/main" val="20000"/>
                    </a:ext>
                  </a:extLst>
                </a:gridCol>
                <a:gridCol w="6025346">
                  <a:extLst>
                    <a:ext uri="{9D8B030D-6E8A-4147-A177-3AD203B41FA5}">
                      <a16:colId xmlns:a16="http://schemas.microsoft.com/office/drawing/2014/main" val="20001"/>
                    </a:ext>
                  </a:extLst>
                </a:gridCol>
              </a:tblGrid>
              <a:tr h="550001">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項目</a:t>
                      </a:r>
                    </a:p>
                  </a:txBody>
                  <a:tcPr marL="91436" marR="91436" marT="45724" marB="4572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日程</a:t>
                      </a:r>
                    </a:p>
                  </a:txBody>
                  <a:tcPr marL="91436" marR="91436" marT="45724" marB="4572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solidFill>
                  </a:tcPr>
                </a:tc>
                <a:extLst>
                  <a:ext uri="{0D108BD9-81ED-4DB2-BD59-A6C34878D82A}">
                    <a16:rowId xmlns:a16="http://schemas.microsoft.com/office/drawing/2014/main" val="10000"/>
                  </a:ext>
                </a:extLst>
              </a:tr>
              <a:tr h="550001">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簡章發售及公告</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日（星期一）起發售及</a:t>
                      </a:r>
                      <a:r>
                        <a:rPr lang="zh-TW" altLang="en-US" sz="2000" baseline="0" dirty="0">
                          <a:latin typeface="Times New Roman" panose="02020603050405020304" pitchFamily="18" charset="0"/>
                          <a:ea typeface="微軟正黑體" panose="020B0604030504040204" pitchFamily="34" charset="-120"/>
                          <a:cs typeface="Times New Roman" panose="02020603050405020304" pitchFamily="18" charset="0"/>
                        </a:rPr>
                        <a:t>開放網路下載</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2078">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報名</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l"/>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國中集體通訊報名、個別網路與通訊報名：</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0"/>
                        </a:spcBef>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現場報名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0"/>
                        </a:spcBef>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49202">
                <a:tc>
                  <a:txBody>
                    <a:bodyPr/>
                    <a:lstStyle/>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寄發現場登記分發報到通知單</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星期五</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p>
                    <a:p>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註：</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日下午</a:t>
                      </a:r>
                      <a:r>
                        <a:rPr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時前</a:t>
                      </a: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免試生確認是否收到通知單，若未收到逕向各招生學校查詢</a:t>
                      </a:r>
                      <a:r>
                        <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42649">
                <a:tc>
                  <a:txBody>
                    <a:bodyPr/>
                    <a:lstStyle/>
                    <a:p>
                      <a:pPr algn="ctr">
                        <a:lnSpc>
                          <a:spcPct val="100000"/>
                        </a:lnSpc>
                        <a:spcBef>
                          <a:spcPts val="0"/>
                        </a:spcBef>
                        <a:spcAft>
                          <a:spcPts val="0"/>
                        </a:spcAft>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現場登記分發報到</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星期三</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42649">
                <a:tc>
                  <a:txBody>
                    <a:bodyPr/>
                    <a:lstStyle/>
                    <a:p>
                      <a:pPr algn="ctr">
                        <a:lnSpc>
                          <a:spcPct val="100000"/>
                        </a:lnSpc>
                        <a:spcBef>
                          <a:spcPts val="0"/>
                        </a:spcBef>
                        <a:spcAft>
                          <a:spcPts val="0"/>
                        </a:spcAft>
                      </a:pP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錄取生</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放棄錄取資格截止日</a:t>
                      </a:r>
                    </a:p>
                  </a:txBody>
                  <a:tcPr marL="91436" marR="91436" marT="45724" marB="4572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nSpc>
                          <a:spcPct val="100000"/>
                        </a:lnSpc>
                        <a:spcBef>
                          <a:spcPts val="0"/>
                        </a:spcBef>
                        <a:spcAft>
                          <a:spcPts val="0"/>
                        </a:spcAft>
                      </a:pP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星期一</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00</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止</a:t>
                      </a:r>
                    </a:p>
                  </a:txBody>
                  <a:tcPr marL="91436" marR="91436" marT="45724" marB="4572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556078"/>
                  </a:ext>
                </a:extLst>
              </a:tr>
            </a:tbl>
          </a:graphicData>
        </a:graphic>
      </p:graphicFrame>
      <p:pic>
        <p:nvPicPr>
          <p:cNvPr id="9" name="圖片 8">
            <a:extLst>
              <a:ext uri="{FF2B5EF4-FFF2-40B4-BE49-F238E27FC236}">
                <a16:creationId xmlns:a16="http://schemas.microsoft.com/office/drawing/2014/main" id="{1D658DDE-14DA-40FD-8D0B-89EEB6283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4704" y="1372130"/>
            <a:ext cx="2583159" cy="2583159"/>
          </a:xfrm>
          <a:prstGeom prst="rect">
            <a:avLst/>
          </a:prstGeom>
        </p:spPr>
      </p:pic>
      <p:sp>
        <p:nvSpPr>
          <p:cNvPr id="15" name="Text Box 17">
            <a:extLst>
              <a:ext uri="{FF2B5EF4-FFF2-40B4-BE49-F238E27FC236}">
                <a16:creationId xmlns:a16="http://schemas.microsoft.com/office/drawing/2014/main" id="{61EA7C4D-12E6-432B-B2AB-E5B1411D6116}"/>
              </a:ext>
            </a:extLst>
          </p:cNvPr>
          <p:cNvSpPr txBox="1">
            <a:spLocks noChangeArrowheads="1"/>
          </p:cNvSpPr>
          <p:nvPr/>
        </p:nvSpPr>
        <p:spPr bwMode="auto">
          <a:xfrm>
            <a:off x="9503426" y="4899710"/>
            <a:ext cx="1225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分發結果</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未錄取</a:t>
            </a:r>
          </a:p>
        </p:txBody>
      </p:sp>
      <p:sp>
        <p:nvSpPr>
          <p:cNvPr id="16" name="Text Box 21">
            <a:extLst>
              <a:ext uri="{FF2B5EF4-FFF2-40B4-BE49-F238E27FC236}">
                <a16:creationId xmlns:a16="http://schemas.microsoft.com/office/drawing/2014/main" id="{F94A0BA6-4B49-493F-80B7-CD7CBC9CD41D}"/>
              </a:ext>
            </a:extLst>
          </p:cNvPr>
          <p:cNvSpPr txBox="1">
            <a:spLocks noChangeArrowheads="1"/>
          </p:cNvSpPr>
          <p:nvPr/>
        </p:nvSpPr>
        <p:spPr bwMode="auto">
          <a:xfrm>
            <a:off x="9503426" y="3935825"/>
            <a:ext cx="159737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未獲通知</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參加現場登記分發</a:t>
            </a:r>
          </a:p>
        </p:txBody>
      </p:sp>
      <p:sp>
        <p:nvSpPr>
          <p:cNvPr id="17" name="右彎箭號 1">
            <a:extLst>
              <a:ext uri="{FF2B5EF4-FFF2-40B4-BE49-F238E27FC236}">
                <a16:creationId xmlns:a16="http://schemas.microsoft.com/office/drawing/2014/main" id="{4B9ED8C9-9826-4EE2-AF14-8513EAC8013B}"/>
              </a:ext>
            </a:extLst>
          </p:cNvPr>
          <p:cNvSpPr/>
          <p:nvPr/>
        </p:nvSpPr>
        <p:spPr bwMode="auto">
          <a:xfrm rot="5400000">
            <a:off x="9802816" y="4355222"/>
            <a:ext cx="1332165" cy="1785597"/>
          </a:xfrm>
          <a:prstGeom prst="bentArrow">
            <a:avLst>
              <a:gd name="adj1" fmla="val 12190"/>
              <a:gd name="adj2" fmla="val 20539"/>
              <a:gd name="adj3" fmla="val 15512"/>
              <a:gd name="adj4" fmla="val 0"/>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向右箭號 2">
            <a:extLst>
              <a:ext uri="{FF2B5EF4-FFF2-40B4-BE49-F238E27FC236}">
                <a16:creationId xmlns:a16="http://schemas.microsoft.com/office/drawing/2014/main" id="{23CB45E1-B382-45BC-861A-73F021B687E4}"/>
              </a:ext>
            </a:extLst>
          </p:cNvPr>
          <p:cNvSpPr/>
          <p:nvPr/>
        </p:nvSpPr>
        <p:spPr bwMode="auto">
          <a:xfrm>
            <a:off x="9576102" y="5181355"/>
            <a:ext cx="1388031" cy="360040"/>
          </a:xfrm>
          <a:prstGeom prst="rightArrow">
            <a:avLst/>
          </a:prstGeom>
          <a:solidFill>
            <a:srgbClr val="FDC4AD"/>
          </a:solidFill>
          <a:ln w="9525">
            <a:solidFill>
              <a:schemeClr val="tx1"/>
            </a:solidFill>
            <a:round/>
            <a:headEnd/>
            <a:tailEnd type="triangle" w="med" len="med"/>
          </a:ln>
          <a:scene3d>
            <a:camera prst="orthographicFront"/>
            <a:lightRig rig="threePt" dir="t"/>
          </a:scene3d>
          <a:sp3d>
            <a:bevelT w="114300" prst="artDeco"/>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文字方塊 18">
            <a:extLst>
              <a:ext uri="{FF2B5EF4-FFF2-40B4-BE49-F238E27FC236}">
                <a16:creationId xmlns:a16="http://schemas.microsoft.com/office/drawing/2014/main" id="{0A03F3C6-FB72-4FA2-A2C0-BA248F4DC2C7}"/>
              </a:ext>
            </a:extLst>
          </p:cNvPr>
          <p:cNvSpPr txBox="1"/>
          <p:nvPr/>
        </p:nvSpPr>
        <p:spPr>
          <a:xfrm>
            <a:off x="10324126" y="3090744"/>
            <a:ext cx="893836" cy="600164"/>
          </a:xfrm>
          <a:prstGeom prst="rect">
            <a:avLst/>
          </a:prstGeom>
          <a:noFill/>
        </p:spPr>
        <p:txBody>
          <a:bodyPr wrap="square" rtlCol="0">
            <a:spAutoFit/>
          </a:bodyPr>
          <a:lstStyle/>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撕榜</a:t>
            </a:r>
            <a:endParaRPr lang="en-US" altLang="zh-TW" sz="1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spcBef>
                <a:spcPts val="600"/>
              </a:spcBef>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通知單</a:t>
            </a:r>
          </a:p>
        </p:txBody>
      </p:sp>
      <p:pic>
        <p:nvPicPr>
          <p:cNvPr id="20" name="圖片 19">
            <a:extLst>
              <a:ext uri="{FF2B5EF4-FFF2-40B4-BE49-F238E27FC236}">
                <a16:creationId xmlns:a16="http://schemas.microsoft.com/office/drawing/2014/main" id="{90A3A15F-D69A-4666-8FBE-85EBF00F2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0071" y="5914103"/>
            <a:ext cx="1621458" cy="943897"/>
          </a:xfrm>
          <a:prstGeom prst="rect">
            <a:avLst/>
          </a:prstGeom>
        </p:spPr>
      </p:pic>
      <p:sp>
        <p:nvSpPr>
          <p:cNvPr id="21" name="Text Box 22">
            <a:extLst>
              <a:ext uri="{FF2B5EF4-FFF2-40B4-BE49-F238E27FC236}">
                <a16:creationId xmlns:a16="http://schemas.microsoft.com/office/drawing/2014/main" id="{B9DA9173-C5C0-4BD6-A607-8B03314F3363}"/>
              </a:ext>
            </a:extLst>
          </p:cNvPr>
          <p:cNvSpPr txBox="1">
            <a:spLocks noChangeArrowheads="1"/>
          </p:cNvSpPr>
          <p:nvPr/>
        </p:nvSpPr>
        <p:spPr bwMode="auto">
          <a:xfrm>
            <a:off x="10418847" y="6026365"/>
            <a:ext cx="13681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FontTx/>
              <a:buNone/>
            </a:pPr>
            <a:r>
              <a:rPr lang="zh-TW" altLang="en-US" sz="1400" dirty="0">
                <a:latin typeface="Times New Roman" panose="02020603050405020304" pitchFamily="18" charset="0"/>
                <a:ea typeface="微軟正黑體" panose="020B0604030504040204" pitchFamily="34" charset="-120"/>
                <a:cs typeface="Times New Roman" panose="02020603050405020304" pitchFamily="18" charset="0"/>
              </a:rPr>
              <a:t>五專免試續招</a:t>
            </a:r>
          </a:p>
        </p:txBody>
      </p:sp>
    </p:spTree>
    <p:extLst>
      <p:ext uri="{BB962C8B-B14F-4D97-AF65-F5344CB8AC3E}">
        <p14:creationId xmlns:p14="http://schemas.microsoft.com/office/powerpoint/2010/main" val="458836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錄取方式</a:t>
              </a:r>
              <a:endParaRPr lang="en-US" dirty="0"/>
            </a:p>
          </p:txBody>
        </p:sp>
      </p:grpSp>
      <p:sp>
        <p:nvSpPr>
          <p:cNvPr id="7" name="內容版面配置區 2">
            <a:extLst>
              <a:ext uri="{FF2B5EF4-FFF2-40B4-BE49-F238E27FC236}">
                <a16:creationId xmlns:a16="http://schemas.microsoft.com/office/drawing/2014/main" id="{7F9EFBA0-4047-42FB-A3B6-83087CEE81DF}"/>
              </a:ext>
            </a:extLst>
          </p:cNvPr>
          <p:cNvSpPr txBox="1">
            <a:spLocks/>
          </p:cNvSpPr>
          <p:nvPr/>
        </p:nvSpPr>
        <p:spPr>
          <a:xfrm>
            <a:off x="786063" y="908720"/>
            <a:ext cx="10619874" cy="50405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sz="3200" dirty="0">
                <a:ea typeface="微軟正黑體" panose="020B0604030504040204" pitchFamily="34" charset="-120"/>
              </a:rPr>
              <a:t>採</a:t>
            </a:r>
            <a:r>
              <a:rPr lang="zh-TW" altLang="en-US" sz="3200" b="1" u="sng" dirty="0">
                <a:solidFill>
                  <a:srgbClr val="FF0000"/>
                </a:solidFill>
                <a:ea typeface="微軟正黑體" panose="020B0604030504040204" pitchFamily="34" charset="-120"/>
              </a:rPr>
              <a:t>現場登記分發報到</a:t>
            </a:r>
            <a:r>
              <a:rPr lang="zh-TW" altLang="en-US" sz="3200" dirty="0">
                <a:ea typeface="微軟正黑體" panose="020B0604030504040204" pitchFamily="34" charset="-120"/>
              </a:rPr>
              <a:t>方式辦理</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各校訂定「通知參加現場登記分發人數之倍率」，亦即依據各校招生</a:t>
            </a:r>
            <a:r>
              <a:rPr lang="zh-TW" altLang="en-US" sz="3200" dirty="0">
                <a:solidFill>
                  <a:srgbClr val="FF0000"/>
                </a:solidFill>
                <a:ea typeface="微軟正黑體" panose="020B0604030504040204" pitchFamily="34" charset="-120"/>
              </a:rPr>
              <a:t>名額</a:t>
            </a:r>
            <a:r>
              <a:rPr lang="zh-TW" altLang="en-US" sz="3200" dirty="0">
                <a:ea typeface="微軟正黑體" panose="020B0604030504040204" pitchFamily="34" charset="-120"/>
              </a:rPr>
              <a:t>乘上登記分發人數之</a:t>
            </a:r>
            <a:r>
              <a:rPr lang="zh-TW" altLang="en-US" sz="3200" dirty="0">
                <a:solidFill>
                  <a:srgbClr val="FF0000"/>
                </a:solidFill>
                <a:ea typeface="微軟正黑體" panose="020B0604030504040204" pitchFamily="34" charset="-120"/>
              </a:rPr>
              <a:t>倍率</a:t>
            </a:r>
            <a:r>
              <a:rPr lang="en-US" altLang="zh-TW" sz="3200" baseline="30000" dirty="0">
                <a:ea typeface="微軟正黑體" panose="020B0604030504040204" pitchFamily="34" charset="-120"/>
              </a:rPr>
              <a:t>※</a:t>
            </a:r>
            <a:r>
              <a:rPr lang="zh-TW" altLang="en-US" sz="3200" dirty="0">
                <a:ea typeface="微軟正黑體" panose="020B0604030504040204" pitchFamily="34" charset="-120"/>
              </a:rPr>
              <a:t>，決定通知參加現場登記分發之學生人數</a:t>
            </a:r>
            <a:br>
              <a:rPr lang="en-US" altLang="zh-TW" sz="1800" dirty="0">
                <a:ea typeface="微軟正黑體" panose="020B0604030504040204" pitchFamily="34" charset="-120"/>
              </a:rPr>
            </a:br>
            <a:r>
              <a:rPr lang="en-US" altLang="zh-TW" sz="1800" dirty="0">
                <a:ea typeface="微軟正黑體" panose="020B0604030504040204" pitchFamily="34" charset="-120"/>
              </a:rPr>
              <a:t>※</a:t>
            </a:r>
            <a:r>
              <a:rPr lang="zh-TW" altLang="en-US" sz="1800" dirty="0">
                <a:ea typeface="微軟正黑體" panose="020B0604030504040204" pitchFamily="34" charset="-120"/>
              </a:rPr>
              <a:t>最高為</a:t>
            </a:r>
            <a:r>
              <a:rPr lang="en-US" altLang="zh-TW" sz="1800" dirty="0">
                <a:ea typeface="微軟正黑體" panose="020B0604030504040204" pitchFamily="34" charset="-120"/>
              </a:rPr>
              <a:t>3</a:t>
            </a:r>
            <a:r>
              <a:rPr lang="zh-TW" altLang="en-US" sz="1800" dirty="0">
                <a:ea typeface="微軟正黑體" panose="020B0604030504040204" pitchFamily="34" charset="-120"/>
              </a:rPr>
              <a:t>倍率，例如一般生招生名額為</a:t>
            </a:r>
            <a:r>
              <a:rPr lang="en-US" altLang="zh-TW" sz="1800" dirty="0">
                <a:ea typeface="微軟正黑體" panose="020B0604030504040204" pitchFamily="34" charset="-120"/>
              </a:rPr>
              <a:t>20</a:t>
            </a:r>
            <a:r>
              <a:rPr lang="zh-TW" altLang="en-US" sz="1800" dirty="0">
                <a:ea typeface="微軟正黑體" panose="020B0604030504040204" pitchFamily="34" charset="-120"/>
              </a:rPr>
              <a:t>人，至多可聯絡</a:t>
            </a:r>
            <a:r>
              <a:rPr lang="en-US" altLang="zh-TW" sz="1800" dirty="0">
                <a:ea typeface="微軟正黑體" panose="020B0604030504040204" pitchFamily="34" charset="-120"/>
              </a:rPr>
              <a:t>60</a:t>
            </a:r>
            <a:r>
              <a:rPr lang="zh-TW" altLang="en-US" sz="1800" dirty="0">
                <a:ea typeface="微軟正黑體" panose="020B0604030504040204" pitchFamily="34" charset="-120"/>
              </a:rPr>
              <a:t>人前來撕榜。</a:t>
            </a:r>
            <a:endParaRPr lang="en-US" altLang="zh-TW" sz="1800" dirty="0">
              <a:ea typeface="微軟正黑體" panose="020B0604030504040204" pitchFamily="34" charset="-120"/>
            </a:endParaRPr>
          </a:p>
          <a:p>
            <a:pPr>
              <a:spcBef>
                <a:spcPts val="1200"/>
              </a:spcBef>
            </a:pPr>
            <a:r>
              <a:rPr lang="zh-TW" altLang="en-US" sz="3200" dirty="0">
                <a:solidFill>
                  <a:srgbClr val="FF0000"/>
                </a:solidFill>
                <a:ea typeface="微軟正黑體" panose="020B0604030504040204" pitchFamily="34" charset="-120"/>
              </a:rPr>
              <a:t>被通知參加現場登記分發</a:t>
            </a:r>
            <a:r>
              <a:rPr lang="zh-TW" altLang="en-US" sz="3200" dirty="0">
                <a:ea typeface="微軟正黑體" panose="020B0604030504040204" pitchFamily="34" charset="-120"/>
              </a:rPr>
              <a:t>之學生於指定時間至所報名招生學校參加現場登記分發報到，由各招生學校依「超額比序總積分」以及「同分比序積分項目順序」所排定之分發順位，依序分發選科錄取</a:t>
            </a:r>
            <a:endParaRPr lang="en-US" altLang="zh-TW" sz="3200" dirty="0">
              <a:ea typeface="微軟正黑體" panose="020B0604030504040204" pitchFamily="34" charset="-120"/>
            </a:endParaRPr>
          </a:p>
          <a:p>
            <a:pPr>
              <a:spcBef>
                <a:spcPts val="1200"/>
              </a:spcBef>
            </a:pPr>
            <a:r>
              <a:rPr lang="zh-TW" altLang="en-US" sz="3200" dirty="0">
                <a:ea typeface="微軟正黑體" panose="020B0604030504040204" pitchFamily="34" charset="-120"/>
              </a:rPr>
              <a:t>分發作業至各科組招生</a:t>
            </a:r>
            <a:r>
              <a:rPr lang="zh-TW" altLang="en-US" sz="3200" dirty="0">
                <a:solidFill>
                  <a:srgbClr val="FF0000"/>
                </a:solidFill>
                <a:ea typeface="微軟正黑體" panose="020B0604030504040204" pitchFamily="34" charset="-120"/>
              </a:rPr>
              <a:t>名額額滿</a:t>
            </a:r>
            <a:r>
              <a:rPr lang="zh-TW" altLang="en-US" sz="3200" dirty="0">
                <a:ea typeface="微軟正黑體" panose="020B0604030504040204" pitchFamily="34" charset="-120"/>
              </a:rPr>
              <a:t>或</a:t>
            </a:r>
            <a:r>
              <a:rPr lang="zh-TW" altLang="en-US" sz="3200" dirty="0">
                <a:solidFill>
                  <a:srgbClr val="FF0000"/>
                </a:solidFill>
                <a:ea typeface="微軟正黑體" panose="020B0604030504040204" pitchFamily="34" charset="-120"/>
              </a:rPr>
              <a:t>已無可分發學生</a:t>
            </a:r>
            <a:r>
              <a:rPr lang="zh-TW" altLang="en-US" sz="3200" dirty="0">
                <a:ea typeface="微軟正黑體" panose="020B0604030504040204" pitchFamily="34" charset="-120"/>
              </a:rPr>
              <a:t>為止</a:t>
            </a:r>
            <a:endParaRPr lang="en-US" altLang="zh-TW" sz="3200" dirty="0">
              <a:ea typeface="微軟正黑體" panose="020B0604030504040204" pitchFamily="34" charset="-120"/>
            </a:endParaRPr>
          </a:p>
          <a:p>
            <a:endParaRPr lang="en-US" altLang="zh-TW" sz="1800" dirty="0">
              <a:ea typeface="微軟正黑體" panose="020B0604030504040204" pitchFamily="34" charset="-120"/>
            </a:endParaRPr>
          </a:p>
        </p:txBody>
      </p:sp>
    </p:spTree>
    <p:extLst>
      <p:ext uri="{BB962C8B-B14F-4D97-AF65-F5344CB8AC3E}">
        <p14:creationId xmlns:p14="http://schemas.microsoft.com/office/powerpoint/2010/main" val="1842752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2143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「超額比序總積分」採計項目</a:t>
              </a:r>
              <a:endParaRPr lang="en-US" dirty="0"/>
            </a:p>
          </p:txBody>
        </p:sp>
      </p:grpSp>
      <p:sp>
        <p:nvSpPr>
          <p:cNvPr id="15" name="圓角矩形 7">
            <a:extLst>
              <a:ext uri="{FF2B5EF4-FFF2-40B4-BE49-F238E27FC236}">
                <a16:creationId xmlns:a16="http://schemas.microsoft.com/office/drawing/2014/main" id="{30609994-FAC2-4C54-A1E8-7F9E18705C55}"/>
              </a:ext>
            </a:extLst>
          </p:cNvPr>
          <p:cNvSpPr/>
          <p:nvPr/>
        </p:nvSpPr>
        <p:spPr bwMode="auto">
          <a:xfrm>
            <a:off x="3167554" y="874212"/>
            <a:ext cx="7056784" cy="3566160"/>
          </a:xfrm>
          <a:prstGeom prst="roundRect">
            <a:avLst>
              <a:gd name="adj" fmla="val 1353"/>
            </a:avLst>
          </a:prstGeom>
          <a:solidFill>
            <a:srgbClr val="FFCCCC"/>
          </a:solidFill>
          <a:ln w="9525">
            <a:noFill/>
            <a:round/>
            <a:headEnd/>
            <a:tailEnd type="triangle" w="med" len="med"/>
          </a:ln>
          <a:effectLst>
            <a:outerShdw blurRad="44450" dist="76200" dir="3000000" algn="ctr">
              <a:srgbClr val="000000">
                <a:alpha val="32000"/>
              </a:srgbClr>
            </a:outerShdw>
          </a:effectLst>
        </p:spPr>
        <p:txBody>
          <a:bodyPr rtlCol="0" anchor="ctr"/>
          <a:lstStyle/>
          <a:p>
            <a:pPr algn="ctr"/>
            <a:endParaRPr lang="zh-TW" altLang="en-US"/>
          </a:p>
        </p:txBody>
      </p:sp>
      <p:sp>
        <p:nvSpPr>
          <p:cNvPr id="16" name="圓角矩形 5">
            <a:extLst>
              <a:ext uri="{FF2B5EF4-FFF2-40B4-BE49-F238E27FC236}">
                <a16:creationId xmlns:a16="http://schemas.microsoft.com/office/drawing/2014/main" id="{77FAE393-A2AE-4486-84D0-BAFC16593E9E}"/>
              </a:ext>
            </a:extLst>
          </p:cNvPr>
          <p:cNvSpPr/>
          <p:nvPr/>
        </p:nvSpPr>
        <p:spPr bwMode="auto">
          <a:xfrm>
            <a:off x="2011088" y="749080"/>
            <a:ext cx="1253472" cy="3816424"/>
          </a:xfrm>
          <a:prstGeom prst="roundRect">
            <a:avLst/>
          </a:prstGeom>
          <a:gradFill flip="none" rotWithShape="1">
            <a:gsLst>
              <a:gs pos="0">
                <a:srgbClr val="FF8989">
                  <a:shade val="30000"/>
                  <a:satMod val="115000"/>
                </a:srgbClr>
              </a:gs>
              <a:gs pos="50000">
                <a:srgbClr val="FF8989">
                  <a:shade val="67500"/>
                  <a:satMod val="115000"/>
                </a:srgbClr>
              </a:gs>
              <a:gs pos="100000">
                <a:srgbClr val="FF8989">
                  <a:shade val="100000"/>
                  <a:satMod val="115000"/>
                </a:srgbClr>
              </a:gs>
            </a:gsLst>
            <a:lin ang="10800000" scaled="1"/>
            <a:tileRect/>
          </a:gradFill>
          <a:ln w="9525">
            <a:noFill/>
            <a:round/>
            <a:headEnd/>
            <a:tailEnd type="triangle" w="med" len="med"/>
          </a:ln>
          <a:effectLst/>
          <a:scene3d>
            <a:camera prst="orthographicFront">
              <a:rot lat="0" lon="0" rev="0"/>
            </a:camera>
            <a:lightRig rig="balanced" dir="t">
              <a:rot lat="0" lon="0" rev="8700000"/>
            </a:lightRig>
          </a:scene3d>
          <a:sp3d>
            <a:bevelT w="190500" h="38100"/>
          </a:sp3d>
        </p:spPr>
        <p:txBody>
          <a:bodyPr rtlCol="0" anchor="ctr"/>
          <a:lstStyle/>
          <a:p>
            <a:pPr algn="ctr"/>
            <a:endParaRPr lang="zh-TW" altLang="en-US"/>
          </a:p>
        </p:txBody>
      </p:sp>
      <p:graphicFrame>
        <p:nvGraphicFramePr>
          <p:cNvPr id="17" name="表格 16">
            <a:extLst>
              <a:ext uri="{FF2B5EF4-FFF2-40B4-BE49-F238E27FC236}">
                <a16:creationId xmlns:a16="http://schemas.microsoft.com/office/drawing/2014/main" id="{E0E30A20-01BD-491C-ABE6-6A3371D4C353}"/>
              </a:ext>
            </a:extLst>
          </p:cNvPr>
          <p:cNvGraphicFramePr>
            <a:graphicFrameLocks noGrp="1"/>
          </p:cNvGraphicFramePr>
          <p:nvPr>
            <p:extLst>
              <p:ext uri="{D42A27DB-BD31-4B8C-83A1-F6EECF244321}">
                <p14:modId xmlns:p14="http://schemas.microsoft.com/office/powerpoint/2010/main" val="1901492967"/>
              </p:ext>
            </p:extLst>
          </p:nvPr>
        </p:nvGraphicFramePr>
        <p:xfrm>
          <a:off x="2008238" y="919932"/>
          <a:ext cx="8079272" cy="3474720"/>
        </p:xfrm>
        <a:graphic>
          <a:graphicData uri="http://schemas.openxmlformats.org/drawingml/2006/table">
            <a:tbl>
              <a:tblPr firstRow="1" bandRow="1">
                <a:tableStyleId>{5C22544A-7EE6-4342-B048-85BDC9FD1C3A}</a:tableStyleId>
              </a:tblPr>
              <a:tblGrid>
                <a:gridCol w="1259709">
                  <a:extLst>
                    <a:ext uri="{9D8B030D-6E8A-4147-A177-3AD203B41FA5}">
                      <a16:colId xmlns:a16="http://schemas.microsoft.com/office/drawing/2014/main" val="20000"/>
                    </a:ext>
                  </a:extLst>
                </a:gridCol>
                <a:gridCol w="6819563">
                  <a:extLst>
                    <a:ext uri="{9D8B030D-6E8A-4147-A177-3AD203B41FA5}">
                      <a16:colId xmlns:a16="http://schemas.microsoft.com/office/drawing/2014/main" val="20001"/>
                    </a:ext>
                  </a:extLst>
                </a:gridCol>
              </a:tblGrid>
              <a:tr h="370840">
                <a:tc rowSpan="7">
                  <a:txBody>
                    <a:bodyPr/>
                    <a:lstStyle/>
                    <a:p>
                      <a:pPr algn="ctr"/>
                      <a:r>
                        <a:rPr lang="zh-TW" altLang="en-US" sz="3200" dirty="0">
                          <a:latin typeface="Times New Roman" pitchFamily="18" charset="0"/>
                          <a:ea typeface="微軟正黑體" pitchFamily="34" charset="-120"/>
                          <a:cs typeface="Times New Roman" pitchFamily="18" charset="0"/>
                        </a:rPr>
                        <a:t>採</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計</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項</a:t>
                      </a:r>
                      <a:endParaRPr lang="en-US" altLang="zh-TW" sz="3200" dirty="0">
                        <a:latin typeface="Times New Roman" pitchFamily="18" charset="0"/>
                        <a:ea typeface="微軟正黑體" pitchFamily="34" charset="-120"/>
                        <a:cs typeface="Times New Roman" pitchFamily="18" charset="0"/>
                      </a:endParaRPr>
                    </a:p>
                    <a:p>
                      <a:pPr algn="ctr"/>
                      <a:r>
                        <a:rPr lang="zh-TW" altLang="en-US" sz="3200" dirty="0">
                          <a:latin typeface="Times New Roman" pitchFamily="18" charset="0"/>
                          <a:ea typeface="微軟正黑體" pitchFamily="34" charset="-120"/>
                          <a:cs typeface="Times New Roman" pitchFamily="18" charset="0"/>
                        </a:rPr>
                        <a:t>目</a:t>
                      </a:r>
                      <a:endParaRPr lang="en-US" altLang="zh-TW" sz="3200" dirty="0">
                        <a:latin typeface="Times New Roman" pitchFamily="18" charset="0"/>
                        <a:ea typeface="微軟正黑體" pitchFamily="34" charset="-12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eaLnBrk="1" hangingPunct="1">
                        <a:spcBef>
                          <a:spcPts val="1200"/>
                        </a:spcBef>
                      </a:pPr>
                      <a:r>
                        <a:rPr lang="zh-TW" altLang="en-US" sz="2400" b="0" dirty="0">
                          <a:solidFill>
                            <a:schemeClr val="tx1"/>
                          </a:solidFill>
                          <a:latin typeface="Times New Roman" pitchFamily="18" charset="0"/>
                          <a:ea typeface="微軟正黑體" pitchFamily="34" charset="-120"/>
                          <a:cs typeface="Times New Roman" pitchFamily="18" charset="0"/>
                        </a:rPr>
                        <a:t>多元學習表現</a:t>
                      </a:r>
                      <a:endParaRPr lang="en-US" altLang="zh-TW" sz="2400" b="0" dirty="0">
                        <a:solidFill>
                          <a:schemeClr val="tx1"/>
                        </a:solidFill>
                        <a:latin typeface="Times New Roman" pitchFamily="18" charset="0"/>
                        <a:ea typeface="微軟正黑體" pitchFamily="34" charset="-120"/>
                        <a:cs typeface="Times New Roman" pitchFamily="18" charset="0"/>
                      </a:endParaRPr>
                    </a:p>
                    <a:p>
                      <a:pPr marL="0" indent="0" algn="just" eaLnBrk="1" hangingPunct="1">
                        <a:spcBef>
                          <a:spcPts val="0"/>
                        </a:spcBef>
                        <a:buNone/>
                      </a:pPr>
                      <a:r>
                        <a:rPr lang="en-US" altLang="zh-TW" sz="1800" b="0" dirty="0">
                          <a:solidFill>
                            <a:schemeClr val="tx1"/>
                          </a:solidFill>
                          <a:latin typeface="Times New Roman" pitchFamily="18" charset="0"/>
                          <a:ea typeface="微軟正黑體" pitchFamily="34" charset="-120"/>
                          <a:cs typeface="Times New Roman" pitchFamily="18" charset="0"/>
                        </a:rPr>
                        <a:t>(</a:t>
                      </a:r>
                      <a:r>
                        <a:rPr lang="zh-TW" altLang="en-US" sz="1800" b="0" dirty="0">
                          <a:solidFill>
                            <a:schemeClr val="tx1"/>
                          </a:solidFill>
                          <a:latin typeface="Times New Roman" pitchFamily="18" charset="0"/>
                          <a:ea typeface="微軟正黑體" pitchFamily="34" charset="-120"/>
                          <a:cs typeface="Times New Roman" pitchFamily="18" charset="0"/>
                        </a:rPr>
                        <a:t>含服務學習、競賽、日常生活表現評量、體適能</a:t>
                      </a:r>
                      <a:r>
                        <a:rPr lang="en-US" altLang="zh-TW" sz="1800" b="0" dirty="0">
                          <a:solidFill>
                            <a:schemeClr val="tx1"/>
                          </a:solidFill>
                          <a:latin typeface="Times New Roman" pitchFamily="18" charset="0"/>
                          <a:ea typeface="微軟正黑體" pitchFamily="34" charset="-120"/>
                          <a:cs typeface="Times New Roman" pitchFamily="18" charset="0"/>
                        </a:rPr>
                        <a:t>)</a:t>
                      </a:r>
                      <a:endParaRPr lang="zh-TW" altLang="en-US" sz="1800" b="0" dirty="0">
                        <a:solidFill>
                          <a:schemeClr val="tx1"/>
                        </a:solidFill>
                        <a:latin typeface="Times New Roman" pitchFamily="18" charset="0"/>
                        <a:ea typeface="微軟正黑體" pitchFamily="34" charset="-120"/>
                        <a:cs typeface="Times New Roman"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TW" altLang="en-US" dirty="0"/>
                    </a:p>
                  </a:txBody>
                  <a:tcPr/>
                </a:tc>
                <a:tc>
                  <a:txBody>
                    <a:bodyPr/>
                    <a:lstStyle/>
                    <a:p>
                      <a:r>
                        <a:rPr lang="zh-TW" altLang="en-US" sz="2400" b="1" dirty="0">
                          <a:solidFill>
                            <a:srgbClr val="FF0000"/>
                          </a:solidFill>
                          <a:latin typeface="Times New Roman" pitchFamily="18" charset="0"/>
                          <a:ea typeface="微軟正黑體" pitchFamily="34" charset="-120"/>
                          <a:cs typeface="Times New Roman" pitchFamily="18" charset="0"/>
                        </a:rPr>
                        <a:t>技藝優良</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弱勢身分</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均衡學習</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適性輔導</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國中教育會考</a:t>
                      </a:r>
                    </a:p>
                  </a:txBody>
                  <a:tcPr>
                    <a:lnL w="381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vMerge="1">
                  <a:txBody>
                    <a:bodyPr/>
                    <a:lstStyle/>
                    <a:p>
                      <a:endParaRPr lang="zh-TW" altLang="en-US" dirty="0"/>
                    </a:p>
                  </a:txBody>
                  <a:tcPr/>
                </a:tc>
                <a:tc>
                  <a:txBody>
                    <a:bodyPr/>
                    <a:lstStyle/>
                    <a:p>
                      <a:r>
                        <a:rPr lang="zh-TW" altLang="en-US" sz="2400" dirty="0">
                          <a:solidFill>
                            <a:schemeClr val="tx1"/>
                          </a:solidFill>
                          <a:latin typeface="Times New Roman" pitchFamily="18" charset="0"/>
                          <a:ea typeface="微軟正黑體" pitchFamily="34" charset="-120"/>
                          <a:cs typeface="Times New Roman" pitchFamily="18" charset="0"/>
                        </a:rPr>
                        <a:t>其他</a:t>
                      </a:r>
                      <a:r>
                        <a:rPr lang="en-US" altLang="zh-TW" sz="1800" dirty="0">
                          <a:solidFill>
                            <a:schemeClr val="tx1"/>
                          </a:solidFill>
                          <a:latin typeface="Times New Roman" pitchFamily="18" charset="0"/>
                          <a:ea typeface="微軟正黑體" pitchFamily="34" charset="-120"/>
                          <a:cs typeface="Times New Roman" pitchFamily="18" charset="0"/>
                        </a:rPr>
                        <a:t>(</a:t>
                      </a:r>
                      <a:r>
                        <a:rPr lang="zh-TW" altLang="en-US" sz="1800" dirty="0">
                          <a:solidFill>
                            <a:schemeClr val="tx1"/>
                          </a:solidFill>
                          <a:latin typeface="Times New Roman" pitchFamily="18" charset="0"/>
                          <a:ea typeface="微軟正黑體" pitchFamily="34" charset="-120"/>
                          <a:cs typeface="Times New Roman" pitchFamily="18" charset="0"/>
                        </a:rPr>
                        <a:t>招生學校自訂項目</a:t>
                      </a:r>
                      <a:r>
                        <a:rPr lang="en-US" altLang="zh-TW" sz="1800" dirty="0">
                          <a:solidFill>
                            <a:schemeClr val="tx1"/>
                          </a:solidFill>
                          <a:latin typeface="Times New Roman" pitchFamily="18" charset="0"/>
                          <a:ea typeface="微軟正黑體" pitchFamily="34" charset="-120"/>
                          <a:cs typeface="Times New Roman" pitchFamily="18" charset="0"/>
                        </a:rPr>
                        <a:t>)</a:t>
                      </a:r>
                      <a:endParaRPr lang="zh-TW" altLang="en-US" sz="1800" dirty="0">
                        <a:solidFill>
                          <a:schemeClr val="tx1"/>
                        </a:solidFill>
                        <a:latin typeface="Times New Roman" pitchFamily="18" charset="0"/>
                        <a:ea typeface="微軟正黑體" pitchFamily="34" charset="-120"/>
                        <a:cs typeface="Times New Roman" pitchFamily="18" charset="0"/>
                      </a:endParaRPr>
                    </a:p>
                  </a:txBody>
                  <a:tcPr>
                    <a:lnL w="381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18" name="矩形 17">
            <a:extLst>
              <a:ext uri="{FF2B5EF4-FFF2-40B4-BE49-F238E27FC236}">
                <a16:creationId xmlns:a16="http://schemas.microsoft.com/office/drawing/2014/main" id="{27E3CAB8-3513-44AF-A42D-7B4968250E38}"/>
              </a:ext>
            </a:extLst>
          </p:cNvPr>
          <p:cNvSpPr/>
          <p:nvPr/>
        </p:nvSpPr>
        <p:spPr>
          <a:xfrm>
            <a:off x="1979422" y="4781528"/>
            <a:ext cx="8136904" cy="1384995"/>
          </a:xfrm>
          <a:prstGeom prst="rect">
            <a:avLst/>
          </a:prstGeom>
        </p:spPr>
        <p:txBody>
          <a:bodyPr wrap="square">
            <a:spAutoFit/>
          </a:bodyPr>
          <a:lstStyle/>
          <a:p>
            <a:pPr marL="342900" lvl="0" indent="-342900" algn="just" eaLnBrk="1" hangingPunct="1">
              <a:spcBef>
                <a:spcPts val="1200"/>
              </a:spcBef>
              <a:buFont typeface="Arial" panose="020B0604020202020204" pitchFamily="34" charset="0"/>
              <a:buChar char="•"/>
            </a:pP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各招生學校訂定各項目積分採計</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權重</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及同分比序項目</a:t>
            </a:r>
            <a:r>
              <a:rPr kumimoji="0" lang="zh-TW" altLang="en-US" sz="2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順序</a:t>
            </a:r>
            <a:r>
              <a:rPr kumimoji="0" lang="zh-TW" altLang="en-US"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，依此計算各項目積分所得之超額比序總積分與分發順位。</a:t>
            </a:r>
            <a:endParaRPr kumimoji="0" lang="en-US" altLang="zh-TW" sz="2800"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835737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積分採計項目與權重範例</a:t>
              </a:r>
              <a:endParaRPr lang="en-US" dirty="0"/>
            </a:p>
          </p:txBody>
        </p:sp>
      </p:grpSp>
      <p:grpSp>
        <p:nvGrpSpPr>
          <p:cNvPr id="2" name="群組 1">
            <a:extLst>
              <a:ext uri="{FF2B5EF4-FFF2-40B4-BE49-F238E27FC236}">
                <a16:creationId xmlns:a16="http://schemas.microsoft.com/office/drawing/2014/main" id="{614973F0-C7C5-4A3A-A569-3539CA474448}"/>
              </a:ext>
            </a:extLst>
          </p:cNvPr>
          <p:cNvGrpSpPr/>
          <p:nvPr/>
        </p:nvGrpSpPr>
        <p:grpSpPr>
          <a:xfrm>
            <a:off x="3077791" y="764704"/>
            <a:ext cx="6036418" cy="5840886"/>
            <a:chOff x="1984636" y="764704"/>
            <a:chExt cx="6036418" cy="5840886"/>
          </a:xfrm>
        </p:grpSpPr>
        <p:pic>
          <p:nvPicPr>
            <p:cNvPr id="7" name="圖片 6" descr="107學年度北區五專聯合免試入學招生簡章.pdf - Adobe Acrobat Pro 2017">
              <a:extLst>
                <a:ext uri="{FF2B5EF4-FFF2-40B4-BE49-F238E27FC236}">
                  <a16:creationId xmlns:a16="http://schemas.microsoft.com/office/drawing/2014/main" id="{1B4DAE3A-8986-4DF4-AAD8-85634F1D1557}"/>
                </a:ext>
              </a:extLst>
            </p:cNvPr>
            <p:cNvPicPr>
              <a:picLocks noChangeAspect="1"/>
            </p:cNvPicPr>
            <p:nvPr/>
          </p:nvPicPr>
          <p:blipFill rotWithShape="1">
            <a:blip r:embed="rId2">
              <a:extLst>
                <a:ext uri="{28A0092B-C50C-407E-A947-70E740481C1C}">
                  <a14:useLocalDpi xmlns:a14="http://schemas.microsoft.com/office/drawing/2010/main" val="0"/>
                </a:ext>
              </a:extLst>
            </a:blip>
            <a:srcRect l="32676" t="19477" r="30313" b="3488"/>
            <a:stretch/>
          </p:blipFill>
          <p:spPr>
            <a:xfrm>
              <a:off x="1984636" y="764704"/>
              <a:ext cx="5179652" cy="5840886"/>
            </a:xfrm>
            <a:prstGeom prst="rect">
              <a:avLst/>
            </a:prstGeom>
          </p:spPr>
        </p:pic>
        <p:sp>
          <p:nvSpPr>
            <p:cNvPr id="8" name="矩形 7">
              <a:extLst>
                <a:ext uri="{FF2B5EF4-FFF2-40B4-BE49-F238E27FC236}">
                  <a16:creationId xmlns:a16="http://schemas.microsoft.com/office/drawing/2014/main" id="{1C25C893-9B4C-4433-A9CE-CAA2B3D37F03}"/>
                </a:ext>
              </a:extLst>
            </p:cNvPr>
            <p:cNvSpPr>
              <a:spLocks noChangeArrowheads="1"/>
            </p:cNvSpPr>
            <p:nvPr/>
          </p:nvSpPr>
          <p:spPr bwMode="auto">
            <a:xfrm>
              <a:off x="3049488" y="2276871"/>
              <a:ext cx="442392" cy="1224137"/>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35FBDCBE-3282-4E75-B73F-14E620FBDB83}"/>
                </a:ext>
              </a:extLst>
            </p:cNvPr>
            <p:cNvSpPr>
              <a:spLocks noChangeArrowheads="1"/>
            </p:cNvSpPr>
            <p:nvPr/>
          </p:nvSpPr>
          <p:spPr bwMode="auto">
            <a:xfrm>
              <a:off x="3850916" y="2281435"/>
              <a:ext cx="3251200" cy="2299693"/>
            </a:xfrm>
            <a:prstGeom prst="rect">
              <a:avLst/>
            </a:pr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endParaRPr lang="zh-TW" altLang="en-US" sz="1800">
                <a:latin typeface="微軟正黑體" panose="020B0604030504040204" pitchFamily="34" charset="-120"/>
                <a:ea typeface="微軟正黑體" panose="020B0604030504040204" pitchFamily="34" charset="-120"/>
              </a:endParaRPr>
            </a:p>
          </p:txBody>
        </p:sp>
        <p:sp>
          <p:nvSpPr>
            <p:cNvPr id="15" name="文字方塊 14">
              <a:extLst>
                <a:ext uri="{FF2B5EF4-FFF2-40B4-BE49-F238E27FC236}">
                  <a16:creationId xmlns:a16="http://schemas.microsoft.com/office/drawing/2014/main" id="{659CD593-18E9-4EA0-94AD-BAFC422DEE25}"/>
                </a:ext>
              </a:extLst>
            </p:cNvPr>
            <p:cNvSpPr txBox="1">
              <a:spLocks noChangeArrowheads="1"/>
            </p:cNvSpPr>
            <p:nvPr/>
          </p:nvSpPr>
          <p:spPr bwMode="auto">
            <a:xfrm>
              <a:off x="7244098" y="2092453"/>
              <a:ext cx="77695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學</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校</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自</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訂</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順</a:t>
              </a:r>
              <a:endParaRPr lang="en-US" altLang="zh-TW"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ct val="0"/>
                </a:spcBef>
                <a:buFontTx/>
                <a:buNone/>
              </a:pPr>
              <a:r>
                <a:rPr lang="zh-TW" altLang="en-US" sz="28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序</a:t>
              </a:r>
            </a:p>
          </p:txBody>
        </p:sp>
        <p:sp>
          <p:nvSpPr>
            <p:cNvPr id="16" name="矩形 15">
              <a:extLst>
                <a:ext uri="{FF2B5EF4-FFF2-40B4-BE49-F238E27FC236}">
                  <a16:creationId xmlns:a16="http://schemas.microsoft.com/office/drawing/2014/main" id="{3237486D-8245-48C8-A621-C822BAE2579D}"/>
                </a:ext>
              </a:extLst>
            </p:cNvPr>
            <p:cNvSpPr/>
            <p:nvPr/>
          </p:nvSpPr>
          <p:spPr bwMode="auto">
            <a:xfrm>
              <a:off x="5436096" y="836712"/>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矩形 16">
              <a:extLst>
                <a:ext uri="{FF2B5EF4-FFF2-40B4-BE49-F238E27FC236}">
                  <a16:creationId xmlns:a16="http://schemas.microsoft.com/office/drawing/2014/main" id="{1EE894C4-507B-40FE-A5E8-FA2FA6684D27}"/>
                </a:ext>
              </a:extLst>
            </p:cNvPr>
            <p:cNvSpPr/>
            <p:nvPr/>
          </p:nvSpPr>
          <p:spPr bwMode="auto">
            <a:xfrm>
              <a:off x="5436096" y="1038800"/>
              <a:ext cx="576064"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8" name="矩形 17">
              <a:extLst>
                <a:ext uri="{FF2B5EF4-FFF2-40B4-BE49-F238E27FC236}">
                  <a16:creationId xmlns:a16="http://schemas.microsoft.com/office/drawing/2014/main" id="{E8AAB5A6-E5E2-4422-98BE-1BC75A40A8AA}"/>
                </a:ext>
              </a:extLst>
            </p:cNvPr>
            <p:cNvSpPr/>
            <p:nvPr/>
          </p:nvSpPr>
          <p:spPr bwMode="auto">
            <a:xfrm>
              <a:off x="2394000" y="829092"/>
              <a:ext cx="396000" cy="170110"/>
            </a:xfrm>
            <a:prstGeom prst="rect">
              <a:avLst/>
            </a:prstGeom>
            <a:solidFill>
              <a:schemeClr val="bg1"/>
            </a:solidFill>
            <a:ln w="9525">
              <a:noFill/>
              <a:round/>
              <a:headEnd/>
              <a:tailEnd type="triangle" w="med" len="med"/>
            </a:ln>
          </p:spPr>
          <p:txBody>
            <a:bodyPr rtlCol="0" anchor="ctr"/>
            <a:lstStyle/>
            <a:p>
              <a:pPr algn="ctr"/>
              <a:r>
                <a:rPr lang="en-US" altLang="zh-TW" sz="900" dirty="0">
                  <a:latin typeface="微軟正黑體" panose="020B0604030504040204" pitchFamily="34" charset="-120"/>
                  <a:ea typeface="微軟正黑體" panose="020B0604030504040204" pitchFamily="34" charset="-120"/>
                  <a:cs typeface="Times New Roman" panose="02020603050405020304" pitchFamily="18" charset="0"/>
                </a:rPr>
                <a:t>XX</a:t>
              </a:r>
              <a:endParaRPr lang="zh-TW" altLang="en-US" sz="9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矩形 18">
              <a:extLst>
                <a:ext uri="{FF2B5EF4-FFF2-40B4-BE49-F238E27FC236}">
                  <a16:creationId xmlns:a16="http://schemas.microsoft.com/office/drawing/2014/main" id="{10E14E85-BE56-4E97-9521-BFAED3DF79AB}"/>
                </a:ext>
              </a:extLst>
            </p:cNvPr>
            <p:cNvSpPr/>
            <p:nvPr/>
          </p:nvSpPr>
          <p:spPr bwMode="auto">
            <a:xfrm>
              <a:off x="4572000" y="855186"/>
              <a:ext cx="288032"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80B88784-6142-4F18-A5E1-A1B9F52038E2}"/>
                </a:ext>
              </a:extLst>
            </p:cNvPr>
            <p:cNvSpPr/>
            <p:nvPr/>
          </p:nvSpPr>
          <p:spPr bwMode="auto">
            <a:xfrm>
              <a:off x="2405956" y="1038800"/>
              <a:ext cx="1589980" cy="144016"/>
            </a:xfrm>
            <a:prstGeom prst="rect">
              <a:avLst/>
            </a:prstGeom>
            <a:solidFill>
              <a:schemeClr val="bg1"/>
            </a:solidFill>
            <a:ln w="9525">
              <a:noFill/>
              <a:round/>
              <a:headEnd/>
              <a:tailEnd type="triangle" w="med" len="med"/>
            </a:ln>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3DC99BD2-BF54-410B-9A57-E5C2CC6A0930}"/>
                </a:ext>
              </a:extLst>
            </p:cNvPr>
            <p:cNvSpPr/>
            <p:nvPr/>
          </p:nvSpPr>
          <p:spPr bwMode="auto">
            <a:xfrm>
              <a:off x="3547068" y="5445224"/>
              <a:ext cx="1008000" cy="144016"/>
            </a:xfrm>
            <a:prstGeom prst="rect">
              <a:avLst/>
            </a:prstGeom>
            <a:solidFill>
              <a:schemeClr val="bg1"/>
            </a:solidFill>
            <a:ln w="9525">
              <a:noFill/>
              <a:round/>
              <a:headEnd/>
              <a:tailEnd type="triangle" w="med" len="med"/>
            </a:ln>
          </p:spPr>
          <p:txBody>
            <a:bodyPr rtlCol="0" anchor="ctr"/>
            <a:lstStyle/>
            <a:p>
              <a:pPr algn="ctr"/>
              <a:endParaRPr lang="zh-TW" altLang="en-US"/>
            </a:p>
          </p:txBody>
        </p:sp>
        <p:sp>
          <p:nvSpPr>
            <p:cNvPr id="22" name="文字方塊 21">
              <a:extLst>
                <a:ext uri="{FF2B5EF4-FFF2-40B4-BE49-F238E27FC236}">
                  <a16:creationId xmlns:a16="http://schemas.microsoft.com/office/drawing/2014/main" id="{6A894317-2A31-40E8-A3B0-40DD511AB090}"/>
                </a:ext>
              </a:extLst>
            </p:cNvPr>
            <p:cNvSpPr txBox="1"/>
            <p:nvPr/>
          </p:nvSpPr>
          <p:spPr>
            <a:xfrm>
              <a:off x="3456404" y="5396552"/>
              <a:ext cx="1175322" cy="215444"/>
            </a:xfrm>
            <a:prstGeom prst="rect">
              <a:avLst/>
            </a:prstGeom>
            <a:noFill/>
          </p:spPr>
          <p:txBody>
            <a:bodyPr wrap="square" rtlCol="0">
              <a:spAutoFit/>
            </a:bodyPr>
            <a:lstStyle/>
            <a:p>
              <a:r>
                <a:rPr lang="en-US" altLang="zh-TW" sz="800" dirty="0">
                  <a:latin typeface="Times New Roman" pitchFamily="18" charset="0"/>
                  <a:ea typeface="標楷體" pitchFamily="65" charset="-120"/>
                  <a:cs typeface="Times New Roman" pitchFamily="18" charset="0"/>
                </a:rPr>
                <a:t>112</a:t>
              </a:r>
              <a:r>
                <a:rPr lang="zh-TW" altLang="en-US" sz="800" dirty="0">
                  <a:latin typeface="Times New Roman" pitchFamily="18" charset="0"/>
                  <a:ea typeface="標楷體" pitchFamily="65" charset="-120"/>
                  <a:cs typeface="Times New Roman" pitchFamily="18" charset="0"/>
                </a:rPr>
                <a:t>年</a:t>
              </a:r>
              <a:r>
                <a:rPr lang="en-US" altLang="zh-TW" sz="800" dirty="0">
                  <a:latin typeface="Times New Roman" pitchFamily="18" charset="0"/>
                  <a:ea typeface="標楷體" pitchFamily="65" charset="-120"/>
                  <a:cs typeface="Times New Roman" pitchFamily="18" charset="0"/>
                </a:rPr>
                <a:t>6</a:t>
              </a:r>
              <a:r>
                <a:rPr lang="zh-TW" altLang="en-US" sz="800" dirty="0">
                  <a:latin typeface="Times New Roman" pitchFamily="18" charset="0"/>
                  <a:ea typeface="標楷體" pitchFamily="65" charset="-120"/>
                  <a:cs typeface="Times New Roman" pitchFamily="18" charset="0"/>
                </a:rPr>
                <a:t>月</a:t>
              </a:r>
              <a:r>
                <a:rPr lang="en-US" altLang="zh-TW" sz="800" dirty="0">
                  <a:latin typeface="Times New Roman" pitchFamily="18" charset="0"/>
                  <a:ea typeface="標楷體" pitchFamily="65" charset="-120"/>
                  <a:cs typeface="Times New Roman" pitchFamily="18" charset="0"/>
                </a:rPr>
                <a:t>22</a:t>
              </a:r>
              <a:r>
                <a:rPr lang="zh-TW" altLang="en-US" sz="800" dirty="0">
                  <a:latin typeface="Times New Roman" pitchFamily="18" charset="0"/>
                  <a:ea typeface="標楷體" pitchFamily="65" charset="-120"/>
                  <a:cs typeface="Times New Roman" pitchFamily="18" charset="0"/>
                </a:rPr>
                <a:t>日</a:t>
              </a:r>
              <a:r>
                <a:rPr lang="en-US" altLang="zh-TW" sz="800" dirty="0">
                  <a:latin typeface="Times New Roman" pitchFamily="18" charset="0"/>
                  <a:ea typeface="標楷體" pitchFamily="65" charset="-120"/>
                  <a:cs typeface="Times New Roman" pitchFamily="18" charset="0"/>
                </a:rPr>
                <a:t>(</a:t>
              </a:r>
              <a:r>
                <a:rPr lang="zh-TW" altLang="en-US" sz="800" dirty="0">
                  <a:latin typeface="Times New Roman" pitchFamily="18" charset="0"/>
                  <a:ea typeface="標楷體" pitchFamily="65" charset="-120"/>
                  <a:cs typeface="Times New Roman" pitchFamily="18" charset="0"/>
                </a:rPr>
                <a:t>星期四</a:t>
              </a:r>
              <a:r>
                <a:rPr lang="en-US" altLang="zh-TW" sz="800" dirty="0">
                  <a:latin typeface="Times New Roman" pitchFamily="18" charset="0"/>
                  <a:ea typeface="標楷體" pitchFamily="65" charset="-120"/>
                  <a:cs typeface="Times New Roman" pitchFamily="18" charset="0"/>
                </a:rPr>
                <a:t>)</a:t>
              </a:r>
              <a:endParaRPr lang="zh-TW" altLang="en-US" sz="1400" dirty="0">
                <a:latin typeface="Times New Roman" pitchFamily="18" charset="0"/>
                <a:ea typeface="標楷體" pitchFamily="65" charset="-120"/>
                <a:cs typeface="Times New Roman" pitchFamily="18" charset="0"/>
              </a:endParaRPr>
            </a:p>
          </p:txBody>
        </p:sp>
      </p:grpSp>
    </p:spTree>
    <p:extLst>
      <p:ext uri="{BB962C8B-B14F-4D97-AF65-F5344CB8AC3E}">
        <p14:creationId xmlns:p14="http://schemas.microsoft.com/office/powerpoint/2010/main" val="16564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29520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endParaRPr lang="en-US" dirty="0"/>
          </a:p>
        </p:txBody>
      </p:sp>
      <p:pic>
        <p:nvPicPr>
          <p:cNvPr id="6" name="圖片 5">
            <a:extLst>
              <a:ext uri="{FF2B5EF4-FFF2-40B4-BE49-F238E27FC236}">
                <a16:creationId xmlns:a16="http://schemas.microsoft.com/office/drawing/2014/main" id="{9BDD76F1-76D6-45B2-AE8C-33192C374F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010" y="1120221"/>
            <a:ext cx="4681728" cy="4681728"/>
          </a:xfrm>
          <a:prstGeom prst="rect">
            <a:avLst/>
          </a:prstGeom>
        </p:spPr>
      </p:pic>
      <p:sp>
        <p:nvSpPr>
          <p:cNvPr id="7" name="矩形 6">
            <a:extLst>
              <a:ext uri="{FF2B5EF4-FFF2-40B4-BE49-F238E27FC236}">
                <a16:creationId xmlns:a16="http://schemas.microsoft.com/office/drawing/2014/main" id="{BA5DD2DE-6D28-4A5A-864C-5E0D35EE4B3A}"/>
              </a:ext>
            </a:extLst>
          </p:cNvPr>
          <p:cNvSpPr/>
          <p:nvPr/>
        </p:nvSpPr>
        <p:spPr>
          <a:xfrm>
            <a:off x="4625045" y="2953254"/>
            <a:ext cx="2646879" cy="1077218"/>
          </a:xfrm>
          <a:prstGeom prst="rect">
            <a:avLst/>
          </a:prstGeom>
        </p:spPr>
        <p:txBody>
          <a:bodyPr wrap="none">
            <a:spAutoFit/>
          </a:bodyPr>
          <a:lstStyle/>
          <a:p>
            <a:pPr algn="ctr"/>
            <a:r>
              <a:rPr lang="zh-TW" altLang="zh-TW" sz="2000" dirty="0">
                <a:latin typeface="Times New Roman" panose="02020603050405020304" pitchFamily="18" charset="0"/>
                <a:ea typeface="微軟正黑體" panose="020B0604030504040204" pitchFamily="34" charset="-120"/>
                <a:cs typeface="Times New Roman" panose="02020603050405020304" pitchFamily="18" charset="0"/>
              </a:rPr>
              <a:t>培育</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zh-TW" sz="2400" b="1" dirty="0">
                <a:latin typeface="Times New Roman" panose="02020603050405020304" pitchFamily="18" charset="0"/>
                <a:ea typeface="微軟正黑體" panose="020B0604030504040204" pitchFamily="34" charset="-120"/>
                <a:cs typeface="Times New Roman" panose="02020603050405020304" pitchFamily="18" charset="0"/>
              </a:rPr>
              <a:t>中級技術人力</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重要管道</a:t>
            </a:r>
          </a:p>
        </p:txBody>
      </p:sp>
      <p:grpSp>
        <p:nvGrpSpPr>
          <p:cNvPr id="8" name="群組 7">
            <a:extLst>
              <a:ext uri="{FF2B5EF4-FFF2-40B4-BE49-F238E27FC236}">
                <a16:creationId xmlns:a16="http://schemas.microsoft.com/office/drawing/2014/main" id="{26FECA23-C41F-4F8A-872E-114926721C48}"/>
              </a:ext>
            </a:extLst>
          </p:cNvPr>
          <p:cNvGrpSpPr/>
          <p:nvPr/>
        </p:nvGrpSpPr>
        <p:grpSpPr>
          <a:xfrm>
            <a:off x="2422148" y="983667"/>
            <a:ext cx="2270960" cy="2758765"/>
            <a:chOff x="335997" y="2041789"/>
            <a:chExt cx="3733458" cy="4535408"/>
          </a:xfrm>
        </p:grpSpPr>
        <p:pic>
          <p:nvPicPr>
            <p:cNvPr id="9" name="圖片 8">
              <a:extLst>
                <a:ext uri="{FF2B5EF4-FFF2-40B4-BE49-F238E27FC236}">
                  <a16:creationId xmlns:a16="http://schemas.microsoft.com/office/drawing/2014/main" id="{921CF6E0-6633-4B8D-B59F-007CD3898B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42" y="2041789"/>
              <a:ext cx="3668413" cy="3668412"/>
            </a:xfrm>
            <a:prstGeom prst="rect">
              <a:avLst/>
            </a:prstGeom>
          </p:spPr>
        </p:pic>
        <p:sp>
          <p:nvSpPr>
            <p:cNvPr id="10" name="文字方塊 9">
              <a:extLst>
                <a:ext uri="{FF2B5EF4-FFF2-40B4-BE49-F238E27FC236}">
                  <a16:creationId xmlns:a16="http://schemas.microsoft.com/office/drawing/2014/main" id="{32B61807-138C-4E7C-B8A6-9BA215E6C474}"/>
                </a:ext>
              </a:extLst>
            </p:cNvPr>
            <p:cNvSpPr txBox="1"/>
            <p:nvPr/>
          </p:nvSpPr>
          <p:spPr>
            <a:xfrm>
              <a:off x="335997" y="5211038"/>
              <a:ext cx="3600401" cy="1366159"/>
            </a:xfrm>
            <a:prstGeom prst="rect">
              <a:avLst/>
            </a:prstGeom>
            <a:noFill/>
          </p:spPr>
          <p:txBody>
            <a:bodyPr wrap="square" rtlCol="0" anchor="ctr">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適性且多元</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啟發教育</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grpSp>
        <p:nvGrpSpPr>
          <p:cNvPr id="11" name="群組 10">
            <a:extLst>
              <a:ext uri="{FF2B5EF4-FFF2-40B4-BE49-F238E27FC236}">
                <a16:creationId xmlns:a16="http://schemas.microsoft.com/office/drawing/2014/main" id="{9E1629C8-28DD-4B7B-B974-06497689ADD7}"/>
              </a:ext>
            </a:extLst>
          </p:cNvPr>
          <p:cNvGrpSpPr/>
          <p:nvPr/>
        </p:nvGrpSpPr>
        <p:grpSpPr>
          <a:xfrm>
            <a:off x="3805776" y="5148248"/>
            <a:ext cx="4655005" cy="1051559"/>
            <a:chOff x="415406" y="5032955"/>
            <a:chExt cx="7847843" cy="1772816"/>
          </a:xfrm>
        </p:grpSpPr>
        <p:sp>
          <p:nvSpPr>
            <p:cNvPr id="12" name="文字方塊 11">
              <a:extLst>
                <a:ext uri="{FF2B5EF4-FFF2-40B4-BE49-F238E27FC236}">
                  <a16:creationId xmlns:a16="http://schemas.microsoft.com/office/drawing/2014/main" id="{6EEED560-0D47-47F2-A11C-AC4392F9E5C5}"/>
                </a:ext>
              </a:extLst>
            </p:cNvPr>
            <p:cNvSpPr txBox="1"/>
            <p:nvPr/>
          </p:nvSpPr>
          <p:spPr>
            <a:xfrm>
              <a:off x="1797097" y="5218877"/>
              <a:ext cx="5084461" cy="1400972"/>
            </a:xfrm>
            <a:prstGeom prst="rect">
              <a:avLst/>
            </a:prstGeom>
            <a:noFill/>
          </p:spPr>
          <p:txBody>
            <a:bodyPr wrap="square" rtlCol="0" anchor="ctr">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肯做、實做、認真做</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做中學、學中做</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3" name="圖片 12">
              <a:extLst>
                <a:ext uri="{FF2B5EF4-FFF2-40B4-BE49-F238E27FC236}">
                  <a16:creationId xmlns:a16="http://schemas.microsoft.com/office/drawing/2014/main" id="{91939908-EF9A-47A8-97FD-15EEEA4B7329}"/>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415406" y="5032957"/>
              <a:ext cx="1381691" cy="1772814"/>
            </a:xfrm>
            <a:prstGeom prst="rect">
              <a:avLst/>
            </a:prstGeom>
          </p:spPr>
        </p:pic>
        <p:pic>
          <p:nvPicPr>
            <p:cNvPr id="14" name="圖片 13">
              <a:extLst>
                <a:ext uri="{FF2B5EF4-FFF2-40B4-BE49-F238E27FC236}">
                  <a16:creationId xmlns:a16="http://schemas.microsoft.com/office/drawing/2014/main" id="{B58BE188-1B42-4B3D-9C3B-C1E19BFB63D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952" b="89928" l="10000" r="94923">
                          <a14:foregroundMark x1="17385" y1="18825" x2="17385" y2="18825"/>
                          <a14:foregroundMark x1="20769" y1="23141" x2="20769" y2="23141"/>
                          <a14:foregroundMark x1="36923" y1="58873" x2="36923" y2="58873"/>
                          <a14:foregroundMark x1="38000" y1="64269" x2="38000" y2="64269"/>
                        </a14:backgroundRemoval>
                      </a14:imgEffect>
                    </a14:imgLayer>
                  </a14:imgProps>
                </a:ext>
                <a:ext uri="{28A0092B-C50C-407E-A947-70E740481C1C}">
                  <a14:useLocalDpi xmlns:a14="http://schemas.microsoft.com/office/drawing/2010/main" val="0"/>
                </a:ext>
              </a:extLst>
            </a:blip>
            <a:stretch>
              <a:fillRect/>
            </a:stretch>
          </p:blipFill>
          <p:spPr>
            <a:xfrm>
              <a:off x="6881558" y="5032955"/>
              <a:ext cx="1381691" cy="1772815"/>
            </a:xfrm>
            <a:prstGeom prst="rect">
              <a:avLst/>
            </a:prstGeom>
            <a:scene3d>
              <a:camera prst="orthographicFront">
                <a:rot lat="0" lon="10800000" rev="0"/>
              </a:camera>
              <a:lightRig rig="threePt" dir="t"/>
            </a:scene3d>
          </p:spPr>
        </p:pic>
      </p:grpSp>
      <p:grpSp>
        <p:nvGrpSpPr>
          <p:cNvPr id="15" name="群組 14">
            <a:extLst>
              <a:ext uri="{FF2B5EF4-FFF2-40B4-BE49-F238E27FC236}">
                <a16:creationId xmlns:a16="http://schemas.microsoft.com/office/drawing/2014/main" id="{567736DE-3F2B-4AAC-BF99-7647F03DB94C}"/>
              </a:ext>
            </a:extLst>
          </p:cNvPr>
          <p:cNvGrpSpPr/>
          <p:nvPr/>
        </p:nvGrpSpPr>
        <p:grpSpPr>
          <a:xfrm>
            <a:off x="7879370" y="1229367"/>
            <a:ext cx="2241346" cy="2878049"/>
            <a:chOff x="6309959" y="1881579"/>
            <a:chExt cx="2241346" cy="2878049"/>
          </a:xfrm>
        </p:grpSpPr>
        <p:grpSp>
          <p:nvGrpSpPr>
            <p:cNvPr id="16" name="群組 15">
              <a:extLst>
                <a:ext uri="{FF2B5EF4-FFF2-40B4-BE49-F238E27FC236}">
                  <a16:creationId xmlns:a16="http://schemas.microsoft.com/office/drawing/2014/main" id="{773DDD5D-5896-454B-86BF-154CA7D004D1}"/>
                </a:ext>
              </a:extLst>
            </p:cNvPr>
            <p:cNvGrpSpPr/>
            <p:nvPr/>
          </p:nvGrpSpPr>
          <p:grpSpPr>
            <a:xfrm>
              <a:off x="6348834" y="1881579"/>
              <a:ext cx="2163596" cy="2207112"/>
              <a:chOff x="4808704" y="1228537"/>
              <a:chExt cx="3600400" cy="3672813"/>
            </a:xfrm>
          </p:grpSpPr>
          <p:pic>
            <p:nvPicPr>
              <p:cNvPr id="18" name="圖片 17">
                <a:extLst>
                  <a:ext uri="{FF2B5EF4-FFF2-40B4-BE49-F238E27FC236}">
                    <a16:creationId xmlns:a16="http://schemas.microsoft.com/office/drawing/2014/main" id="{42F6A996-F73E-41CC-83E3-5580477E5E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1705" y="1976493"/>
                <a:ext cx="3068032" cy="2924857"/>
              </a:xfrm>
              <a:prstGeom prst="rect">
                <a:avLst/>
              </a:prstGeom>
            </p:spPr>
          </p:pic>
          <p:sp>
            <p:nvSpPr>
              <p:cNvPr id="19" name="文字方塊 18">
                <a:extLst>
                  <a:ext uri="{FF2B5EF4-FFF2-40B4-BE49-F238E27FC236}">
                    <a16:creationId xmlns:a16="http://schemas.microsoft.com/office/drawing/2014/main" id="{9F44814D-2464-4CF3-A325-90F434D5377D}"/>
                  </a:ext>
                </a:extLst>
              </p:cNvPr>
              <p:cNvSpPr txBox="1"/>
              <p:nvPr/>
            </p:nvSpPr>
            <p:spPr>
              <a:xfrm>
                <a:off x="4808704" y="1228537"/>
                <a:ext cx="3600400" cy="768248"/>
              </a:xfrm>
              <a:prstGeom prst="rect">
                <a:avLst/>
              </a:prstGeom>
              <a:noFill/>
            </p:spPr>
            <p:txBody>
              <a:bodyPr wrap="square" rtlCol="0" anchor="ctr">
                <a:spAutoFit/>
              </a:bodyPr>
              <a:lstStyle/>
              <a:p>
                <a:pPr algn="ctr"/>
                <a:endPar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
          <p:nvSpPr>
            <p:cNvPr id="17" name="文字方塊 16">
              <a:extLst>
                <a:ext uri="{FF2B5EF4-FFF2-40B4-BE49-F238E27FC236}">
                  <a16:creationId xmlns:a16="http://schemas.microsoft.com/office/drawing/2014/main" id="{D7E53DCE-F5DB-476F-93CD-060410909AE3}"/>
                </a:ext>
              </a:extLst>
            </p:cNvPr>
            <p:cNvSpPr txBox="1"/>
            <p:nvPr/>
          </p:nvSpPr>
          <p:spPr>
            <a:xfrm>
              <a:off x="6309959" y="3928631"/>
              <a:ext cx="2241346" cy="830997"/>
            </a:xfrm>
            <a:prstGeom prst="rect">
              <a:avLst/>
            </a:prstGeom>
            <a:noFill/>
          </p:spPr>
          <p:txBody>
            <a:bodyPr wrap="square">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完整的</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實務課程</a:t>
              </a:r>
              <a:r>
                <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endParaRPr>
            </a:p>
          </p:txBody>
        </p:sp>
      </p:grpSp>
    </p:spTree>
    <p:extLst>
      <p:ext uri="{BB962C8B-B14F-4D97-AF65-F5344CB8AC3E}">
        <p14:creationId xmlns:p14="http://schemas.microsoft.com/office/powerpoint/2010/main" val="1645196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52925"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超額比序項目積分對照表</a:t>
              </a:r>
              <a:endParaRPr lang="en-US" dirty="0"/>
            </a:p>
          </p:txBody>
        </p:sp>
      </p:grpSp>
      <p:graphicFrame>
        <p:nvGraphicFramePr>
          <p:cNvPr id="7" name="內容版面配置區 4">
            <a:extLst>
              <a:ext uri="{FF2B5EF4-FFF2-40B4-BE49-F238E27FC236}">
                <a16:creationId xmlns:a16="http://schemas.microsoft.com/office/drawing/2014/main" id="{08B561EA-3B3A-4742-930E-49785748569E}"/>
              </a:ext>
            </a:extLst>
          </p:cNvPr>
          <p:cNvGraphicFramePr>
            <a:graphicFrameLocks/>
          </p:cNvGraphicFramePr>
          <p:nvPr>
            <p:extLst>
              <p:ext uri="{D42A27DB-BD31-4B8C-83A1-F6EECF244321}">
                <p14:modId xmlns:p14="http://schemas.microsoft.com/office/powerpoint/2010/main" val="1565671189"/>
              </p:ext>
            </p:extLst>
          </p:nvPr>
        </p:nvGraphicFramePr>
        <p:xfrm>
          <a:off x="1183106" y="754359"/>
          <a:ext cx="9825789" cy="5349282"/>
        </p:xfrm>
        <a:graphic>
          <a:graphicData uri="http://schemas.openxmlformats.org/drawingml/2006/table">
            <a:tbl>
              <a:tblPr firstRow="1" bandRow="1">
                <a:tableStyleId>{5940675A-B579-460E-94D1-54222C63F5DA}</a:tableStyleId>
              </a:tblPr>
              <a:tblGrid>
                <a:gridCol w="1387941">
                  <a:extLst>
                    <a:ext uri="{9D8B030D-6E8A-4147-A177-3AD203B41FA5}">
                      <a16:colId xmlns:a16="http://schemas.microsoft.com/office/drawing/2014/main" val="20000"/>
                    </a:ext>
                  </a:extLst>
                </a:gridCol>
                <a:gridCol w="1891438">
                  <a:extLst>
                    <a:ext uri="{9D8B030D-6E8A-4147-A177-3AD203B41FA5}">
                      <a16:colId xmlns:a16="http://schemas.microsoft.com/office/drawing/2014/main" val="20001"/>
                    </a:ext>
                  </a:extLst>
                </a:gridCol>
                <a:gridCol w="1117668">
                  <a:extLst>
                    <a:ext uri="{9D8B030D-6E8A-4147-A177-3AD203B41FA5}">
                      <a16:colId xmlns:a16="http://schemas.microsoft.com/office/drawing/2014/main" val="20002"/>
                    </a:ext>
                  </a:extLst>
                </a:gridCol>
                <a:gridCol w="1117668">
                  <a:extLst>
                    <a:ext uri="{9D8B030D-6E8A-4147-A177-3AD203B41FA5}">
                      <a16:colId xmlns:a16="http://schemas.microsoft.com/office/drawing/2014/main" val="20003"/>
                    </a:ext>
                  </a:extLst>
                </a:gridCol>
                <a:gridCol w="3181053">
                  <a:extLst>
                    <a:ext uri="{9D8B030D-6E8A-4147-A177-3AD203B41FA5}">
                      <a16:colId xmlns:a16="http://schemas.microsoft.com/office/drawing/2014/main" val="20004"/>
                    </a:ext>
                  </a:extLst>
                </a:gridCol>
                <a:gridCol w="1130021">
                  <a:extLst>
                    <a:ext uri="{9D8B030D-6E8A-4147-A177-3AD203B41FA5}">
                      <a16:colId xmlns:a16="http://schemas.microsoft.com/office/drawing/2014/main" val="20005"/>
                    </a:ext>
                  </a:extLst>
                </a:gridCol>
              </a:tblGrid>
              <a:tr h="1637562">
                <a:tc>
                  <a:txBody>
                    <a:bodyPr/>
                    <a:lstStyle/>
                    <a:p>
                      <a:pPr algn="ctr"/>
                      <a:r>
                        <a:rPr lang="zh-TW" altLang="en-US" sz="3300" spc="-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分項目</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單項積分上限</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主項目</a:t>
                      </a:r>
                    </a:p>
                  </a:txBody>
                  <a:tcPr marL="109175" marR="109175" marT="54567" marB="54567"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L="109175" marR="109175" marT="54567" marB="54567"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18620">
                <a:tc rowSpan="8">
                  <a:txBody>
                    <a:bodyPr/>
                    <a:lstStyle/>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多元</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學習</a:t>
                      </a:r>
                      <a:endPar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表現</a:t>
                      </a:r>
                    </a:p>
                  </a:txBody>
                  <a:tcPr marL="109175" marR="109175" marT="54588" marB="54588"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FF66"/>
                    </a:solidFill>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8">
                  <a:txBody>
                    <a:bodyPr/>
                    <a:lstStyle/>
                    <a:p>
                      <a:pPr algn="ctr"/>
                      <a:r>
                        <a:rPr lang="en-US" altLang="zh-TW" sz="3300" dirty="0">
                          <a:latin typeface="Times New Roman" panose="02020603050405020304" pitchFamily="18" charset="0"/>
                          <a:ea typeface="微軟正黑體" panose="020B0604030504040204" pitchFamily="34" charset="-120"/>
                          <a:cs typeface="Times New Roman" panose="02020603050405020304" pitchFamily="18" charset="0"/>
                        </a:rPr>
                        <a:t>16</a:t>
                      </a:r>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L="109175" marR="109175" marT="54588" marB="54588">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8489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rowSpan="2">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均衡學習</a:t>
                      </a:r>
                    </a:p>
                  </a:txBody>
                  <a:tcPr marL="109175" marR="109175" marT="54588" marB="54588" anchor="ctr">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88" marB="54588"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3726">
                <a:tc vMerge="1">
                  <a:txBody>
                    <a:bodyPr/>
                    <a:lstStyle/>
                    <a:p>
                      <a:endParaRPr lang="zh-TW" altLang="en-US"/>
                    </a:p>
                  </a:txBody>
                  <a:tcP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rowSpan="2">
                  <a:txBody>
                    <a:bodyPr/>
                    <a:lstStyle/>
                    <a:p>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國中教育會考</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61862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tc>
                <a:tc vMerge="1">
                  <a:txBody>
                    <a:bodyPr/>
                    <a:lstStyle/>
                    <a:p>
                      <a:pPr algn="ct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txBody>
                  <a:tcPr marT="45703" marB="45703" anchor="ctr"/>
                </a:tc>
                <a:tc vMerge="1">
                  <a:txBody>
                    <a:bodyPr/>
                    <a:lstStyle/>
                    <a:p>
                      <a:pPr algn="ctr"/>
                      <a:endParaRPr lang="zh-TW" altLang="en-US" sz="2800" dirty="0"/>
                    </a:p>
                  </a:txBody>
                  <a:tcPr anchor="ctr"/>
                </a:tc>
                <a:tc>
                  <a:txBody>
                    <a:bodyPr/>
                    <a:lstStyle/>
                    <a:p>
                      <a:r>
                        <a:rPr lang="zh-TW" altLang="en-US" sz="3300" dirty="0">
                          <a:latin typeface="Times New Roman" panose="02020603050405020304" pitchFamily="18" charset="0"/>
                          <a:ea typeface="微軟正黑體" panose="020B0604030504040204" pitchFamily="34" charset="-120"/>
                          <a:cs typeface="Times New Roman" panose="02020603050405020304" pitchFamily="18" charset="0"/>
                        </a:rPr>
                        <a:t>其他</a:t>
                      </a:r>
                    </a:p>
                  </a:txBody>
                  <a:tcPr marL="109175" marR="109175" marT="54567" marB="54567">
                    <a:lnL w="38100" cap="flat" cmpd="sng" algn="ctr">
                      <a:solidFill>
                        <a:schemeClr val="tx1"/>
                      </a:solid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9175" marR="109175" marT="54567" marB="5456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1881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競賽</a:t>
              </a:r>
              <a:endParaRPr lang="en-US" dirty="0"/>
            </a:p>
          </p:txBody>
        </p:sp>
      </p:grpSp>
      <p:sp>
        <p:nvSpPr>
          <p:cNvPr id="7" name="文字方塊 4">
            <a:extLst>
              <a:ext uri="{FF2B5EF4-FFF2-40B4-BE49-F238E27FC236}">
                <a16:creationId xmlns:a16="http://schemas.microsoft.com/office/drawing/2014/main" id="{6D7874B1-6603-4D91-98D0-447C2EA09A21}"/>
              </a:ext>
            </a:extLst>
          </p:cNvPr>
          <p:cNvSpPr txBox="1">
            <a:spLocks noChangeArrowheads="1"/>
          </p:cNvSpPr>
          <p:nvPr/>
        </p:nvSpPr>
        <p:spPr bwMode="auto">
          <a:xfrm>
            <a:off x="1138989" y="4438128"/>
            <a:ext cx="991402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分。同學年度同項競賽擇優</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次採計。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國際性競賽（國際科技展覽、國際運動會）、全國性競賽以簡章所列競賽為限。</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區域及縣市競賽以地方政府機關主辦者為限</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且</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獲獎證明落款人：縣市為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縣長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，直轄市為</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市長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或其所屬之</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一級機關首長</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參賽者</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人以上視為團體，團體參賽依個人賽積分折半計算。</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競賽得獎應於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graphicFrame>
        <p:nvGraphicFramePr>
          <p:cNvPr id="8" name="內容版面配置區 3">
            <a:extLst>
              <a:ext uri="{FF2B5EF4-FFF2-40B4-BE49-F238E27FC236}">
                <a16:creationId xmlns:a16="http://schemas.microsoft.com/office/drawing/2014/main" id="{01FB53C3-8013-41E3-83AD-6E6A0524C68C}"/>
              </a:ext>
            </a:extLst>
          </p:cNvPr>
          <p:cNvGraphicFramePr>
            <a:graphicFrameLocks/>
          </p:cNvGraphicFramePr>
          <p:nvPr>
            <p:extLst>
              <p:ext uri="{D42A27DB-BD31-4B8C-83A1-F6EECF244321}">
                <p14:modId xmlns:p14="http://schemas.microsoft.com/office/powerpoint/2010/main" val="2342881362"/>
              </p:ext>
            </p:extLst>
          </p:nvPr>
        </p:nvGraphicFramePr>
        <p:xfrm>
          <a:off x="1138988" y="872968"/>
          <a:ext cx="9914022" cy="3524384"/>
        </p:xfrm>
        <a:graphic>
          <a:graphicData uri="http://schemas.openxmlformats.org/drawingml/2006/table">
            <a:tbl>
              <a:tblPr firstRow="1" bandRow="1">
                <a:tableStyleId>{5940675A-B579-460E-94D1-54222C63F5DA}</a:tableStyleId>
              </a:tblPr>
              <a:tblGrid>
                <a:gridCol w="2788349">
                  <a:extLst>
                    <a:ext uri="{9D8B030D-6E8A-4147-A177-3AD203B41FA5}">
                      <a16:colId xmlns:a16="http://schemas.microsoft.com/office/drawing/2014/main" val="20000"/>
                    </a:ext>
                  </a:extLst>
                </a:gridCol>
                <a:gridCol w="1734930">
                  <a:extLst>
                    <a:ext uri="{9D8B030D-6E8A-4147-A177-3AD203B41FA5}">
                      <a16:colId xmlns:a16="http://schemas.microsoft.com/office/drawing/2014/main" val="20001"/>
                    </a:ext>
                  </a:extLst>
                </a:gridCol>
                <a:gridCol w="1734930">
                  <a:extLst>
                    <a:ext uri="{9D8B030D-6E8A-4147-A177-3AD203B41FA5}">
                      <a16:colId xmlns:a16="http://schemas.microsoft.com/office/drawing/2014/main" val="20002"/>
                    </a:ext>
                  </a:extLst>
                </a:gridCol>
                <a:gridCol w="1548049">
                  <a:extLst>
                    <a:ext uri="{9D8B030D-6E8A-4147-A177-3AD203B41FA5}">
                      <a16:colId xmlns:a16="http://schemas.microsoft.com/office/drawing/2014/main" val="20003"/>
                    </a:ext>
                  </a:extLst>
                </a:gridCol>
                <a:gridCol w="2107764">
                  <a:extLst>
                    <a:ext uri="{9D8B030D-6E8A-4147-A177-3AD203B41FA5}">
                      <a16:colId xmlns:a16="http://schemas.microsoft.com/office/drawing/2014/main" val="20004"/>
                    </a:ext>
                  </a:extLst>
                </a:gridCol>
              </a:tblGrid>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競賽類型</a:t>
                      </a:r>
                    </a:p>
                  </a:txBody>
                  <a:tcPr marT="45723" marB="45723"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第一名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第二名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第三名</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ctr"/>
                      <a:r>
                        <a:rPr lang="zh-TW" altLang="en-US" sz="3200" spc="-500" baseline="0" dirty="0">
                          <a:latin typeface="Times New Roman" panose="02020603050405020304" pitchFamily="18" charset="0"/>
                          <a:ea typeface="微軟正黑體" panose="020B0604030504040204" pitchFamily="34" charset="-120"/>
                          <a:cs typeface="Times New Roman" panose="02020603050405020304" pitchFamily="18" charset="0"/>
                        </a:rPr>
                        <a:t>第四至六名</a:t>
                      </a:r>
                    </a:p>
                  </a:txBody>
                  <a:tcPr marT="45723" marB="45723"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0"/>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國際性競賽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88109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全國性競賽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10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區域及縣市競賽</a:t>
                      </a:r>
                    </a:p>
                  </a:txBody>
                  <a:tcPr marT="45723" marB="45723"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3" marB="45723"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77146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102104"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服務學習</a:t>
              </a:r>
              <a:endParaRPr lang="en-US" dirty="0"/>
            </a:p>
          </p:txBody>
        </p:sp>
      </p:grpSp>
      <p:graphicFrame>
        <p:nvGraphicFramePr>
          <p:cNvPr id="7" name="內容版面配置區 3">
            <a:extLst>
              <a:ext uri="{FF2B5EF4-FFF2-40B4-BE49-F238E27FC236}">
                <a16:creationId xmlns:a16="http://schemas.microsoft.com/office/drawing/2014/main" id="{3A474344-CECB-4978-84D8-111C1446587A}"/>
              </a:ext>
            </a:extLst>
          </p:cNvPr>
          <p:cNvGraphicFramePr>
            <a:graphicFrameLocks/>
          </p:cNvGraphicFramePr>
          <p:nvPr>
            <p:extLst>
              <p:ext uri="{D42A27DB-BD31-4B8C-83A1-F6EECF244321}">
                <p14:modId xmlns:p14="http://schemas.microsoft.com/office/powerpoint/2010/main" val="2812351752"/>
              </p:ext>
            </p:extLst>
          </p:nvPr>
        </p:nvGraphicFramePr>
        <p:xfrm>
          <a:off x="1248712" y="750502"/>
          <a:ext cx="9694576" cy="3743173"/>
        </p:xfrm>
        <a:graphic>
          <a:graphicData uri="http://schemas.openxmlformats.org/drawingml/2006/table">
            <a:tbl>
              <a:tblPr firstRow="1" bandRow="1">
                <a:tableStyleId>{5940675A-B579-460E-94D1-54222C63F5DA}</a:tableStyleId>
              </a:tblPr>
              <a:tblGrid>
                <a:gridCol w="5780378">
                  <a:extLst>
                    <a:ext uri="{9D8B030D-6E8A-4147-A177-3AD203B41FA5}">
                      <a16:colId xmlns:a16="http://schemas.microsoft.com/office/drawing/2014/main" val="20000"/>
                    </a:ext>
                  </a:extLst>
                </a:gridCol>
                <a:gridCol w="3914198">
                  <a:extLst>
                    <a:ext uri="{9D8B030D-6E8A-4147-A177-3AD203B41FA5}">
                      <a16:colId xmlns:a16="http://schemas.microsoft.com/office/drawing/2014/main" val="20001"/>
                    </a:ext>
                  </a:extLst>
                </a:gridCol>
              </a:tblGrid>
              <a:tr h="629693">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服務學習</a:t>
                      </a:r>
                    </a:p>
                  </a:txBody>
                  <a:tcPr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班級幹部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3">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滿一學期得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小老師</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2"/>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社團幹部</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3"/>
                  </a:ext>
                </a:extLst>
              </a:tr>
              <a:tr h="622696">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校內服務學習課程及活動</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滿</a:t>
                      </a:r>
                      <a:r>
                        <a:rPr lang="en-US" altLang="zh-TW" sz="3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小時得</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僅</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111</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及</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學年度適用</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22696">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校外參加志工服務或社區服務</a:t>
                      </a:r>
                    </a:p>
                  </a:txBody>
                  <a:tcPr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20000"/>
                      </a:schemeClr>
                    </a:solidFill>
                  </a:tcPr>
                </a:tc>
                <a:tc vMerge="1">
                  <a:txBody>
                    <a:bodyPr/>
                    <a:lstStyle/>
                    <a:p>
                      <a:endParaRPr lang="zh-TW" altLang="en-US" sz="3200" dirty="0"/>
                    </a:p>
                  </a:txBody>
                  <a:tcPr/>
                </a:tc>
                <a:extLst>
                  <a:ext uri="{0D108BD9-81ED-4DB2-BD59-A6C34878D82A}">
                    <a16:rowId xmlns:a16="http://schemas.microsoft.com/office/drawing/2014/main" val="10005"/>
                  </a:ext>
                </a:extLst>
              </a:tr>
            </a:tbl>
          </a:graphicData>
        </a:graphic>
      </p:graphicFrame>
      <p:sp>
        <p:nvSpPr>
          <p:cNvPr id="8" name="文字方塊 7">
            <a:extLst>
              <a:ext uri="{FF2B5EF4-FFF2-40B4-BE49-F238E27FC236}">
                <a16:creationId xmlns:a16="http://schemas.microsoft.com/office/drawing/2014/main" id="{55195DE1-D95C-4635-8970-F8B5F007FD5A}"/>
              </a:ext>
            </a:extLst>
          </p:cNvPr>
          <p:cNvSpPr txBox="1">
            <a:spLocks noChangeArrowheads="1"/>
          </p:cNvSpPr>
          <p:nvPr/>
        </p:nvSpPr>
        <p:spPr bwMode="auto">
          <a:xfrm>
            <a:off x="1248713" y="4638934"/>
            <a:ext cx="969457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本項目積分上限為</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同一學期同時擔任班級幹部、小老師或社團幹部，仍以</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除副班長、副社長以外之其餘副級幹部皆不採計。</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小技巧：若無幹部或小老師可加分者，服務學習時數達</a:t>
            </a:r>
            <a:r>
              <a:rPr lang="en-US" altLang="zh-TW"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28</a:t>
            </a:r>
            <a:r>
              <a:rPr lang="zh-TW" altLang="en-US" sz="20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小時</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亦可滿分。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服務時數應於</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國中就學期間且至</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含</a:t>
            </a:r>
            <a:r>
              <a:rPr lang="en-US" altLang="zh-TW"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前</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取得為限。</a:t>
            </a:r>
          </a:p>
        </p:txBody>
      </p:sp>
    </p:spTree>
    <p:extLst>
      <p:ext uri="{BB962C8B-B14F-4D97-AF65-F5344CB8AC3E}">
        <p14:creationId xmlns:p14="http://schemas.microsoft.com/office/powerpoint/2010/main" val="886589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1695662"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日常生活評量</a:t>
              </a:r>
              <a:endParaRPr lang="en-US" dirty="0"/>
            </a:p>
          </p:txBody>
        </p:sp>
      </p:grpSp>
      <p:graphicFrame>
        <p:nvGraphicFramePr>
          <p:cNvPr id="7" name="內容版面配置區 3">
            <a:extLst>
              <a:ext uri="{FF2B5EF4-FFF2-40B4-BE49-F238E27FC236}">
                <a16:creationId xmlns:a16="http://schemas.microsoft.com/office/drawing/2014/main" id="{018621DD-3EBC-4CB3-B1B1-4415A955ABA8}"/>
              </a:ext>
            </a:extLst>
          </p:cNvPr>
          <p:cNvGraphicFramePr>
            <a:graphicFrameLocks/>
          </p:cNvGraphicFramePr>
          <p:nvPr>
            <p:extLst>
              <p:ext uri="{D42A27DB-BD31-4B8C-83A1-F6EECF244321}">
                <p14:modId xmlns:p14="http://schemas.microsoft.com/office/powerpoint/2010/main" val="277457987"/>
              </p:ext>
            </p:extLst>
          </p:nvPr>
        </p:nvGraphicFramePr>
        <p:xfrm>
          <a:off x="850232" y="957556"/>
          <a:ext cx="10491536" cy="4942888"/>
        </p:xfrm>
        <a:graphic>
          <a:graphicData uri="http://schemas.openxmlformats.org/drawingml/2006/table">
            <a:tbl>
              <a:tblPr firstRow="1" bandRow="1">
                <a:tableStyleId>{5940675A-B579-460E-94D1-54222C63F5DA}</a:tableStyleId>
              </a:tblPr>
              <a:tblGrid>
                <a:gridCol w="6898162">
                  <a:extLst>
                    <a:ext uri="{9D8B030D-6E8A-4147-A177-3AD203B41FA5}">
                      <a16:colId xmlns:a16="http://schemas.microsoft.com/office/drawing/2014/main" val="20000"/>
                    </a:ext>
                  </a:extLst>
                </a:gridCol>
                <a:gridCol w="3593374">
                  <a:extLst>
                    <a:ext uri="{9D8B030D-6E8A-4147-A177-3AD203B41FA5}">
                      <a16:colId xmlns:a16="http://schemas.microsoft.com/office/drawing/2014/main" val="20001"/>
                    </a:ext>
                  </a:extLst>
                </a:gridCol>
              </a:tblGrid>
              <a:tr h="65674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日常生活表現評量</a:t>
                      </a:r>
                    </a:p>
                  </a:txBody>
                  <a:tcPr marL="103682" marR="103682" marT="51849" marB="51849"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682" marR="103682" marT="51849" marB="51849"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120979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大功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9798">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小功</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097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無小過以上處分</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獎懲相抵後得</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次</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嘉獎</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56747">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獎懲相抵後</a:t>
                      </a:r>
                      <a:r>
                        <a:rPr lang="zh-TW" altLang="en-US" sz="3600" b="1" dirty="0">
                          <a:latin typeface="Times New Roman" panose="02020603050405020304" pitchFamily="18" charset="0"/>
                          <a:ea typeface="微軟正黑體" panose="020B0604030504040204" pitchFamily="34" charset="-120"/>
                          <a:cs typeface="Times New Roman" panose="02020603050405020304" pitchFamily="18" charset="0"/>
                        </a:rPr>
                        <a:t>無任何懲處紀錄</a:t>
                      </a:r>
                    </a:p>
                  </a:txBody>
                  <a:tcPr marL="103682" marR="103682" marT="51849" marB="51849"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682" marR="103682" marT="51849" marB="51849"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11556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70105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多元學習表現</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(4/4)-</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體適能</a:t>
              </a:r>
              <a:endParaRPr lang="en-US" dirty="0"/>
            </a:p>
          </p:txBody>
        </p:sp>
      </p:grpSp>
      <p:graphicFrame>
        <p:nvGraphicFramePr>
          <p:cNvPr id="7" name="內容版面配置區 3">
            <a:extLst>
              <a:ext uri="{FF2B5EF4-FFF2-40B4-BE49-F238E27FC236}">
                <a16:creationId xmlns:a16="http://schemas.microsoft.com/office/drawing/2014/main" id="{90D4728F-ABA6-44A1-99DD-37976D138F69}"/>
              </a:ext>
            </a:extLst>
          </p:cNvPr>
          <p:cNvGraphicFramePr>
            <a:graphicFrameLocks/>
          </p:cNvGraphicFramePr>
          <p:nvPr>
            <p:extLst>
              <p:ext uri="{D42A27DB-BD31-4B8C-83A1-F6EECF244321}">
                <p14:modId xmlns:p14="http://schemas.microsoft.com/office/powerpoint/2010/main" val="3788408540"/>
              </p:ext>
            </p:extLst>
          </p:nvPr>
        </p:nvGraphicFramePr>
        <p:xfrm>
          <a:off x="1478024" y="917448"/>
          <a:ext cx="9235953" cy="3335205"/>
        </p:xfrm>
        <a:graphic>
          <a:graphicData uri="http://schemas.openxmlformats.org/drawingml/2006/table">
            <a:tbl>
              <a:tblPr firstRow="1" bandRow="1">
                <a:tableStyleId>{5940675A-B579-460E-94D1-54222C63F5DA}</a:tableStyleId>
              </a:tblPr>
              <a:tblGrid>
                <a:gridCol w="3078651">
                  <a:extLst>
                    <a:ext uri="{9D8B030D-6E8A-4147-A177-3AD203B41FA5}">
                      <a16:colId xmlns:a16="http://schemas.microsoft.com/office/drawing/2014/main" val="20000"/>
                    </a:ext>
                  </a:extLst>
                </a:gridCol>
                <a:gridCol w="3802103">
                  <a:extLst>
                    <a:ext uri="{9D8B030D-6E8A-4147-A177-3AD203B41FA5}">
                      <a16:colId xmlns:a16="http://schemas.microsoft.com/office/drawing/2014/main" val="20001"/>
                    </a:ext>
                  </a:extLst>
                </a:gridCol>
                <a:gridCol w="2355199">
                  <a:extLst>
                    <a:ext uri="{9D8B030D-6E8A-4147-A177-3AD203B41FA5}">
                      <a16:colId xmlns:a16="http://schemas.microsoft.com/office/drawing/2014/main" val="20002"/>
                    </a:ext>
                  </a:extLst>
                </a:gridCol>
              </a:tblGrid>
              <a:tr h="649931">
                <a:tc>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體適能</a:t>
                      </a:r>
                    </a:p>
                  </a:txBody>
                  <a:tcPr marL="102622" marR="102622" marT="51307" marB="5130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2622" marR="102622" marT="51311" marB="51311"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859083">
                <a:tc rowSpan="3">
                  <a:txBody>
                    <a:bodyPr/>
                    <a:lstStyle/>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肌耐力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柔軟度</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瞬發力</a:t>
                      </a:r>
                      <a:endPar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心肺耐力</a:t>
                      </a:r>
                    </a:p>
                  </a:txBody>
                  <a:tcPr marL="102622" marR="102622" marT="51311" marB="51311"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42403">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83788">
                <a:tc vMerge="1">
                  <a:txBody>
                    <a:bodyPr/>
                    <a:lstStyle/>
                    <a:p>
                      <a:endParaRPr lang="zh-TW" altLang="en-US" sz="3200" dirty="0"/>
                    </a:p>
                  </a:txBody>
                  <a:tcPr/>
                </a:tc>
                <a:tc>
                  <a:txBody>
                    <a:bodyPr/>
                    <a:lstStyle/>
                    <a:p>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其中</a:t>
                      </a: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項達標準</a:t>
                      </a:r>
                    </a:p>
                  </a:txBody>
                  <a:tcPr marL="102622" marR="102622" marT="51307" marB="5130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2622" marR="102622" marT="51307" marB="5130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7">
            <a:extLst>
              <a:ext uri="{FF2B5EF4-FFF2-40B4-BE49-F238E27FC236}">
                <a16:creationId xmlns:a16="http://schemas.microsoft.com/office/drawing/2014/main" id="{8C6AA6F4-3B41-4F43-B3DD-E37F11ADF3BB}"/>
              </a:ext>
            </a:extLst>
          </p:cNvPr>
          <p:cNvSpPr txBox="1">
            <a:spLocks noChangeArrowheads="1"/>
          </p:cNvSpPr>
          <p:nvPr/>
        </p:nvSpPr>
        <p:spPr bwMode="auto">
          <a:xfrm>
            <a:off x="1299413" y="4346448"/>
            <a:ext cx="959317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檢測門檻之標準，依教育部體育署之規定為中等（即</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PR</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值</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）以上（含金牌、銀牌、銅牌）</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持有各級主管機關</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特殊教育學生鑑定及就學輔導會鑑定為身心障礙學生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之證明，或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領有身心障礙證明</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者，或</a:t>
            </a:r>
            <a:r>
              <a:rPr lang="zh-TW" altLang="en-US" sz="2000"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持有公立醫院證明為重大傷病、體弱之學生</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，考量學生身心發展差異及就學權益，將比照</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項達門檻標準者得</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分。</a:t>
            </a:r>
            <a:endPar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endParaRPr>
          </a:p>
          <a:p>
            <a:pPr marL="342900" indent="-342900" eaLnBrk="1" hangingPunct="1">
              <a:buFont typeface="+mj-lt"/>
              <a:buAutoNum type="arabicPeriod"/>
              <a:defRPr/>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體適能成績採計應擇一次檢測成績</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完整使用</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a:t>
            </a:r>
          </a:p>
        </p:txBody>
      </p:sp>
    </p:spTree>
    <p:extLst>
      <p:ext uri="{BB962C8B-B14F-4D97-AF65-F5344CB8AC3E}">
        <p14:creationId xmlns:p14="http://schemas.microsoft.com/office/powerpoint/2010/main" val="2654623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847119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技藝優良</a:t>
              </a:r>
              <a:endParaRPr lang="en-US" dirty="0"/>
            </a:p>
          </p:txBody>
        </p:sp>
      </p:grpSp>
      <p:graphicFrame>
        <p:nvGraphicFramePr>
          <p:cNvPr id="7" name="內容版面配置區 3">
            <a:extLst>
              <a:ext uri="{FF2B5EF4-FFF2-40B4-BE49-F238E27FC236}">
                <a16:creationId xmlns:a16="http://schemas.microsoft.com/office/drawing/2014/main" id="{E6DFDB2E-CDFE-484C-828C-71D25E1C932D}"/>
              </a:ext>
            </a:extLst>
          </p:cNvPr>
          <p:cNvGraphicFramePr>
            <a:graphicFrameLocks/>
          </p:cNvGraphicFramePr>
          <p:nvPr>
            <p:extLst>
              <p:ext uri="{D42A27DB-BD31-4B8C-83A1-F6EECF244321}">
                <p14:modId xmlns:p14="http://schemas.microsoft.com/office/powerpoint/2010/main" val="1814772554"/>
              </p:ext>
            </p:extLst>
          </p:nvPr>
        </p:nvGraphicFramePr>
        <p:xfrm>
          <a:off x="1443524" y="818147"/>
          <a:ext cx="9304953" cy="4882306"/>
        </p:xfrm>
        <a:graphic>
          <a:graphicData uri="http://schemas.openxmlformats.org/drawingml/2006/table">
            <a:tbl>
              <a:tblPr firstRow="1" bandRow="1">
                <a:tableStyleId>{5940675A-B579-460E-94D1-54222C63F5DA}</a:tableStyleId>
              </a:tblPr>
              <a:tblGrid>
                <a:gridCol w="3465360">
                  <a:extLst>
                    <a:ext uri="{9D8B030D-6E8A-4147-A177-3AD203B41FA5}">
                      <a16:colId xmlns:a16="http://schemas.microsoft.com/office/drawing/2014/main" val="20000"/>
                    </a:ext>
                  </a:extLst>
                </a:gridCol>
                <a:gridCol w="3466798">
                  <a:extLst>
                    <a:ext uri="{9D8B030D-6E8A-4147-A177-3AD203B41FA5}">
                      <a16:colId xmlns:a16="http://schemas.microsoft.com/office/drawing/2014/main" val="20001"/>
                    </a:ext>
                  </a:extLst>
                </a:gridCol>
                <a:gridCol w="2372795">
                  <a:extLst>
                    <a:ext uri="{9D8B030D-6E8A-4147-A177-3AD203B41FA5}">
                      <a16:colId xmlns:a16="http://schemas.microsoft.com/office/drawing/2014/main" val="20002"/>
                    </a:ext>
                  </a:extLst>
                </a:gridCol>
              </a:tblGrid>
              <a:tr h="82627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技藝優良</a:t>
                      </a:r>
                    </a:p>
                  </a:txBody>
                  <a:tcPr marL="103388" marR="103388" marT="51687" marB="51687"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L="103388" marR="103388" marT="51694" marB="5169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359092">
                <a:tc rowSpan="3">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技藝教育課程以單一學期之百分制成績</a:t>
                      </a:r>
                      <a:r>
                        <a:rPr lang="zh-TW" altLang="en-US" sz="36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p>
                  </a:txBody>
                  <a:tcPr marL="103388" marR="103388" marT="51694" marB="5169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35790">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90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6115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分以上</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未滿</a:t>
                      </a: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80</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分者</a:t>
                      </a:r>
                    </a:p>
                  </a:txBody>
                  <a:tcPr marL="103388" marR="103388" marT="51687" marB="5168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L="103388" marR="103388" marT="51687" marB="51687"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矩形 7">
            <a:extLst>
              <a:ext uri="{FF2B5EF4-FFF2-40B4-BE49-F238E27FC236}">
                <a16:creationId xmlns:a16="http://schemas.microsoft.com/office/drawing/2014/main" id="{E892EB10-3518-4B37-B733-65F44409E058}"/>
              </a:ext>
            </a:extLst>
          </p:cNvPr>
          <p:cNvSpPr/>
          <p:nvPr/>
        </p:nvSpPr>
        <p:spPr>
          <a:xfrm>
            <a:off x="1331495" y="5794248"/>
            <a:ext cx="10395284"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註：112學年度起修改「技藝優良」積分採計方式，原以技藝教育課程成績採「（上、下學期）總平均」，修改「</a:t>
            </a:r>
            <a:r>
              <a:rPr lang="zh-TW" altLang="en-US" sz="2000" dirty="0">
                <a:solidFill>
                  <a:srgbClr val="C00000"/>
                </a:solidFill>
                <a:latin typeface="微軟正黑體" panose="020B0604030504040204" pitchFamily="34" charset="-120"/>
                <a:ea typeface="微軟正黑體" panose="020B0604030504040204" pitchFamily="34" charset="-120"/>
              </a:rPr>
              <a:t>以單一學期之百分制成績擇優採計</a:t>
            </a:r>
            <a:r>
              <a:rPr lang="zh-TW" altLang="en-US" sz="200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36843049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45515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弱勢身分</a:t>
              </a:r>
              <a:endParaRPr lang="en-US" dirty="0"/>
            </a:p>
          </p:txBody>
        </p:sp>
      </p:grpSp>
      <p:graphicFrame>
        <p:nvGraphicFramePr>
          <p:cNvPr id="7" name="內容版面配置區 3">
            <a:extLst>
              <a:ext uri="{FF2B5EF4-FFF2-40B4-BE49-F238E27FC236}">
                <a16:creationId xmlns:a16="http://schemas.microsoft.com/office/drawing/2014/main" id="{0F71723D-DC17-4037-86D0-376C0A3199C5}"/>
              </a:ext>
            </a:extLst>
          </p:cNvPr>
          <p:cNvGraphicFramePr>
            <a:graphicFrameLocks/>
          </p:cNvGraphicFramePr>
          <p:nvPr>
            <p:extLst>
              <p:ext uri="{D42A27DB-BD31-4B8C-83A1-F6EECF244321}">
                <p14:modId xmlns:p14="http://schemas.microsoft.com/office/powerpoint/2010/main" val="883544053"/>
              </p:ext>
            </p:extLst>
          </p:nvPr>
        </p:nvGraphicFramePr>
        <p:xfrm>
          <a:off x="2058380" y="1004075"/>
          <a:ext cx="8075240" cy="3922112"/>
        </p:xfrm>
        <a:graphic>
          <a:graphicData uri="http://schemas.openxmlformats.org/drawingml/2006/table">
            <a:tbl>
              <a:tblPr firstRow="1" bandRow="1">
                <a:tableStyleId>{5940675A-B579-460E-94D1-54222C63F5DA}</a:tableStyleId>
              </a:tblPr>
              <a:tblGrid>
                <a:gridCol w="5097481">
                  <a:extLst>
                    <a:ext uri="{9D8B030D-6E8A-4147-A177-3AD203B41FA5}">
                      <a16:colId xmlns:a16="http://schemas.microsoft.com/office/drawing/2014/main" val="20000"/>
                    </a:ext>
                  </a:extLst>
                </a:gridCol>
                <a:gridCol w="2977759">
                  <a:extLst>
                    <a:ext uri="{9D8B030D-6E8A-4147-A177-3AD203B41FA5}">
                      <a16:colId xmlns:a16="http://schemas.microsoft.com/office/drawing/2014/main" val="20001"/>
                    </a:ext>
                  </a:extLst>
                </a:gridCol>
              </a:tblGrid>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弱勢身分</a:t>
                      </a:r>
                    </a:p>
                  </a:txBody>
                  <a:tcPr marT="45696" marB="45696"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696" marB="45696"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rowSpan="4">
                  <a:txBody>
                    <a:bodyPr/>
                    <a:lstStyle/>
                    <a:p>
                      <a:pPr algn="ctr"/>
                      <a:r>
                        <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696" marB="45696"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96357">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中低收入戶</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2"/>
                  </a:ext>
                </a:extLst>
              </a:tr>
              <a:tr h="1098593">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直系血親尊親屬</a:t>
                      </a:r>
                      <a:endParaRPr lang="en-US" altLang="zh-TW" sz="36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支領失業給付之子女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3"/>
                  </a:ext>
                </a:extLst>
              </a:tr>
              <a:tr h="813344">
                <a:tc>
                  <a:txBody>
                    <a:bodyPr/>
                    <a:lstStyle/>
                    <a:p>
                      <a:pPr algn="ctr"/>
                      <a:r>
                        <a:rPr lang="zh-TW" altLang="en-US" sz="3600" dirty="0">
                          <a:latin typeface="Times New Roman" panose="02020603050405020304" pitchFamily="18" charset="0"/>
                          <a:ea typeface="微軟正黑體" panose="020B0604030504040204" pitchFamily="34" charset="-120"/>
                          <a:cs typeface="Times New Roman" panose="02020603050405020304" pitchFamily="18" charset="0"/>
                        </a:rPr>
                        <a:t>特殊境遇家庭子女</a:t>
                      </a:r>
                    </a:p>
                  </a:txBody>
                  <a:tcPr marT="45696" marB="45696"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4"/>
                  </a:ext>
                </a:extLst>
              </a:tr>
            </a:tbl>
          </a:graphicData>
        </a:graphic>
      </p:graphicFrame>
      <p:sp>
        <p:nvSpPr>
          <p:cNvPr id="8" name="文字方塊 4">
            <a:extLst>
              <a:ext uri="{FF2B5EF4-FFF2-40B4-BE49-F238E27FC236}">
                <a16:creationId xmlns:a16="http://schemas.microsoft.com/office/drawing/2014/main" id="{3B5122F4-9391-430F-982A-F6986D0986CF}"/>
              </a:ext>
            </a:extLst>
          </p:cNvPr>
          <p:cNvSpPr txBox="1">
            <a:spLocks noChangeArrowheads="1"/>
          </p:cNvSpPr>
          <p:nvPr/>
        </p:nvSpPr>
        <p:spPr bwMode="auto">
          <a:xfrm>
            <a:off x="2069493" y="5376051"/>
            <a:ext cx="80641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pP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註：同時具備</a:t>
            </a:r>
            <a:r>
              <a:rPr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種以上資格者僅得擇一計分。</a:t>
            </a:r>
          </a:p>
        </p:txBody>
      </p:sp>
    </p:spTree>
    <p:extLst>
      <p:ext uri="{BB962C8B-B14F-4D97-AF65-F5344CB8AC3E}">
        <p14:creationId xmlns:p14="http://schemas.microsoft.com/office/powerpoint/2010/main" val="873852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6" y="-48054"/>
            <a:ext cx="8374946"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均衡學習</a:t>
              </a:r>
              <a:endParaRPr lang="en-US" dirty="0"/>
            </a:p>
          </p:txBody>
        </p:sp>
      </p:grpSp>
      <p:graphicFrame>
        <p:nvGraphicFramePr>
          <p:cNvPr id="7" name="內容版面配置區 3">
            <a:extLst>
              <a:ext uri="{FF2B5EF4-FFF2-40B4-BE49-F238E27FC236}">
                <a16:creationId xmlns:a16="http://schemas.microsoft.com/office/drawing/2014/main" id="{EC2F7740-21A5-4AB9-B1CA-9667C4E4E97B}"/>
              </a:ext>
            </a:extLst>
          </p:cNvPr>
          <p:cNvGraphicFramePr>
            <a:graphicFrameLocks/>
          </p:cNvGraphicFramePr>
          <p:nvPr>
            <p:extLst>
              <p:ext uri="{D42A27DB-BD31-4B8C-83A1-F6EECF244321}">
                <p14:modId xmlns:p14="http://schemas.microsoft.com/office/powerpoint/2010/main" val="3877218180"/>
              </p:ext>
            </p:extLst>
          </p:nvPr>
        </p:nvGraphicFramePr>
        <p:xfrm>
          <a:off x="2202396" y="818027"/>
          <a:ext cx="7787208" cy="5009185"/>
        </p:xfrm>
        <a:graphic>
          <a:graphicData uri="http://schemas.openxmlformats.org/drawingml/2006/table">
            <a:tbl>
              <a:tblPr firstRow="1" bandRow="1">
                <a:tableStyleId>{5940675A-B579-460E-94D1-54222C63F5DA}</a:tableStyleId>
              </a:tblPr>
              <a:tblGrid>
                <a:gridCol w="2595736">
                  <a:extLst>
                    <a:ext uri="{9D8B030D-6E8A-4147-A177-3AD203B41FA5}">
                      <a16:colId xmlns:a16="http://schemas.microsoft.com/office/drawing/2014/main" val="20000"/>
                    </a:ext>
                  </a:extLst>
                </a:gridCol>
                <a:gridCol w="3750804">
                  <a:extLst>
                    <a:ext uri="{9D8B030D-6E8A-4147-A177-3AD203B41FA5}">
                      <a16:colId xmlns:a16="http://schemas.microsoft.com/office/drawing/2014/main" val="20001"/>
                    </a:ext>
                  </a:extLst>
                </a:gridCol>
                <a:gridCol w="1440668">
                  <a:extLst>
                    <a:ext uri="{9D8B030D-6E8A-4147-A177-3AD203B41FA5}">
                      <a16:colId xmlns:a16="http://schemas.microsoft.com/office/drawing/2014/main" val="20002"/>
                    </a:ext>
                  </a:extLst>
                </a:gridCol>
              </a:tblGrid>
              <a:tr h="1348625">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學習領域</a:t>
                      </a:r>
                    </a:p>
                  </a:txBody>
                  <a:tcPr marT="45716" marB="45716" anchor="ctr">
                    <a:lnL w="12700" cmpd="sng">
                      <a:noFill/>
                    </a:lnL>
                    <a:lnR w="12700" cap="flat" cmpd="sng" algn="ctr">
                      <a:noFill/>
                      <a:prstDash val="dashDot"/>
                      <a:round/>
                      <a:headEnd type="none" w="med" len="med"/>
                      <a:tailEnd type="none" w="med" len="med"/>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gridSpan="2">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七年級上學期至九年級上學期</a:t>
                      </a:r>
                      <a:endPar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共計</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學期平均成績</a:t>
                      </a:r>
                    </a:p>
                  </a:txBody>
                  <a:tcPr marT="45716" marB="45716" anchor="ctr">
                    <a:lnL w="12700" cap="flat" cmpd="sng" algn="ctr">
                      <a:noFill/>
                      <a:prstDash val="dashDot"/>
                      <a:round/>
                      <a:headEnd type="none" w="med" len="med"/>
                      <a:tailEnd type="none" w="med" len="med"/>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DCCE"/>
                    </a:solidFill>
                  </a:tcPr>
                </a:tc>
                <a:tc hMerge="1">
                  <a:txBody>
                    <a:bodyPr/>
                    <a:lstStyle/>
                    <a:p>
                      <a:endParaRPr lang="zh-TW" altLang="en-US" sz="3200" dirty="0"/>
                    </a:p>
                  </a:txBody>
                  <a:tcPr/>
                </a:tc>
                <a:extLst>
                  <a:ext uri="{0D108BD9-81ED-4DB2-BD59-A6C34878D82A}">
                    <a16:rowId xmlns:a16="http://schemas.microsoft.com/office/drawing/2014/main" val="10000"/>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健康與體育</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藝術</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112">
                <a:tc>
                  <a:txBody>
                    <a:bodyPr/>
                    <a:lstStyle/>
                    <a:p>
                      <a:pPr algn="ct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綜合活動</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32112">
                <a:tc>
                  <a:txBody>
                    <a:bodyPr/>
                    <a:lstStyle/>
                    <a:p>
                      <a:pPr algn="ct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科技</a:t>
                      </a:r>
                    </a:p>
                  </a:txBody>
                  <a:tcPr marT="45716" marB="45716" anchor="ctr">
                    <a:lnL w="12700" cmpd="sng">
                      <a:noFill/>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達</a:t>
                      </a: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分以上</a:t>
                      </a:r>
                    </a:p>
                  </a:txBody>
                  <a:tcPr marT="45716" marB="45716"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8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630713"/>
                  </a:ext>
                </a:extLst>
              </a:tr>
              <a:tr h="732112">
                <a:tc>
                  <a:txBody>
                    <a:bodyPr/>
                    <a:lstStyle/>
                    <a:p>
                      <a:pPr algn="ct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積分上限</a:t>
                      </a:r>
                    </a:p>
                  </a:txBody>
                  <a:tcPr marT="45716" marB="45716" anchor="ctr">
                    <a:lnL w="12700" cmpd="sng">
                      <a:noFill/>
                    </a:lnL>
                    <a:lnR w="12700" cap="flat" cmpd="sng" algn="ctr">
                      <a:noFill/>
                      <a:prstDash val="dashDot"/>
                      <a:round/>
                      <a:headEnd type="none" w="med" len="med"/>
                      <a:tailEnd type="none" w="med" len="med"/>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800" b="1"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6" marB="45716" anchor="ctr">
                    <a:lnL w="12700" cap="flat" cmpd="sng" algn="ctr">
                      <a:noFill/>
                      <a:prstDash val="dashDot"/>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D3C4E6"/>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marT="45722" marB="45722"/>
                </a:tc>
                <a:extLst>
                  <a:ext uri="{0D108BD9-81ED-4DB2-BD59-A6C34878D82A}">
                    <a16:rowId xmlns:a16="http://schemas.microsoft.com/office/drawing/2014/main" val="10004"/>
                  </a:ext>
                </a:extLst>
              </a:tr>
            </a:tbl>
          </a:graphicData>
        </a:graphic>
      </p:graphicFrame>
      <p:sp>
        <p:nvSpPr>
          <p:cNvPr id="8" name="文字方塊 7">
            <a:extLst>
              <a:ext uri="{FF2B5EF4-FFF2-40B4-BE49-F238E27FC236}">
                <a16:creationId xmlns:a16="http://schemas.microsoft.com/office/drawing/2014/main" id="{D400D28C-8CCF-4B20-9936-7030F26F19F6}"/>
              </a:ext>
            </a:extLst>
          </p:cNvPr>
          <p:cNvSpPr txBox="1">
            <a:spLocks noChangeArrowheads="1"/>
          </p:cNvSpPr>
          <p:nvPr/>
        </p:nvSpPr>
        <p:spPr bwMode="auto">
          <a:xfrm>
            <a:off x="1992313" y="5990097"/>
            <a:ext cx="8207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457200" indent="-457200" eaLnBrk="1" hangingPunct="1">
              <a:spcBef>
                <a:spcPct val="0"/>
              </a:spcBef>
              <a:buFontTx/>
              <a:buNone/>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註：依教育部</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日臺教技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1100092937A</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號令修正「五專多元入學方案」，新增</a:t>
            </a:r>
            <a:r>
              <a:rPr lang="zh-TW" altLang="en-US" sz="1800" b="1" dirty="0">
                <a:latin typeface="Times New Roman" panose="02020603050405020304" pitchFamily="18" charset="0"/>
                <a:ea typeface="標楷體" panose="03000509000000000000" pitchFamily="65" charset="-120"/>
                <a:cs typeface="Times New Roman" panose="02020603050405020304" pitchFamily="18" charset="0"/>
              </a:rPr>
              <a:t>科技領域</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2252180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931029"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適性輔導</a:t>
              </a:r>
              <a:endParaRPr lang="en-US" dirty="0"/>
            </a:p>
          </p:txBody>
        </p:sp>
      </p:grpSp>
      <p:graphicFrame>
        <p:nvGraphicFramePr>
          <p:cNvPr id="7" name="內容版面配置區 3">
            <a:extLst>
              <a:ext uri="{FF2B5EF4-FFF2-40B4-BE49-F238E27FC236}">
                <a16:creationId xmlns:a16="http://schemas.microsoft.com/office/drawing/2014/main" id="{63C0A454-B465-4F9C-8FEF-451387B7C6AB}"/>
              </a:ext>
            </a:extLst>
          </p:cNvPr>
          <p:cNvGraphicFramePr>
            <a:graphicFrameLocks/>
          </p:cNvGraphicFramePr>
          <p:nvPr>
            <p:extLst>
              <p:ext uri="{D42A27DB-BD31-4B8C-83A1-F6EECF244321}">
                <p14:modId xmlns:p14="http://schemas.microsoft.com/office/powerpoint/2010/main" val="1705981376"/>
              </p:ext>
            </p:extLst>
          </p:nvPr>
        </p:nvGraphicFramePr>
        <p:xfrm>
          <a:off x="2166392" y="969518"/>
          <a:ext cx="7859216" cy="4406900"/>
        </p:xfrm>
        <a:graphic>
          <a:graphicData uri="http://schemas.openxmlformats.org/drawingml/2006/table">
            <a:tbl>
              <a:tblPr firstRow="1" bandRow="1">
                <a:tableStyleId>{5940675A-B579-460E-94D1-54222C63F5DA}</a:tableStyleId>
              </a:tblPr>
              <a:tblGrid>
                <a:gridCol w="3466728">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745816">
                <a:tc>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適性輔導</a:t>
                      </a:r>
                    </a:p>
                  </a:txBody>
                  <a:tcPr marT="45714" marB="4571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4" marB="4571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1226753">
                <a:tc rowSpan="3">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生涯發展規劃書</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a:t>
                      </a:r>
                    </a:p>
                    <a:p>
                      <a:pPr algn="ct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「家長意見」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「導師意見」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「輔導教師意見」</a:t>
                      </a:r>
                      <a:endPar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勾選結果</a:t>
                      </a:r>
                    </a:p>
                  </a:txBody>
                  <a:tcPr marT="45714" marB="4571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者皆勾選五專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95982">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3834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任</a:t>
                      </a: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者勾選五專</a:t>
                      </a:r>
                    </a:p>
                  </a:txBody>
                  <a:tcPr marT="45714" marB="4571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a:txBody>
                    <a:bodyPr/>
                    <a:lstStyle/>
                    <a:p>
                      <a:pPr algn="ctr"/>
                      <a: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2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4" marB="4571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文字方塊 4">
            <a:extLst>
              <a:ext uri="{FF2B5EF4-FFF2-40B4-BE49-F238E27FC236}">
                <a16:creationId xmlns:a16="http://schemas.microsoft.com/office/drawing/2014/main" id="{A93CCE73-2682-409B-8FE4-6EAFC66C53FD}"/>
              </a:ext>
            </a:extLst>
          </p:cNvPr>
          <p:cNvSpPr txBox="1">
            <a:spLocks noChangeArrowheads="1"/>
          </p:cNvSpPr>
          <p:nvPr/>
        </p:nvSpPr>
        <p:spPr bwMode="auto">
          <a:xfrm>
            <a:off x="2166393" y="5401466"/>
            <a:ext cx="785921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buFontTx/>
              <a:buNone/>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註：若報名學生為</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非應屆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畢業生，則本項積分以</a:t>
            </a:r>
            <a:r>
              <a:rPr lang="en-US" altLang="zh-TW"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計。</a:t>
            </a:r>
          </a:p>
        </p:txBody>
      </p:sp>
    </p:spTree>
    <p:extLst>
      <p:ext uri="{BB962C8B-B14F-4D97-AF65-F5344CB8AC3E}">
        <p14:creationId xmlns:p14="http://schemas.microsoft.com/office/powerpoint/2010/main" val="2651792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11448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國中教育會考</a:t>
              </a:r>
              <a:endParaRPr lang="en-US" dirty="0"/>
            </a:p>
          </p:txBody>
        </p:sp>
      </p:grpSp>
      <p:graphicFrame>
        <p:nvGraphicFramePr>
          <p:cNvPr id="7" name="內容版面配置區 3">
            <a:extLst>
              <a:ext uri="{FF2B5EF4-FFF2-40B4-BE49-F238E27FC236}">
                <a16:creationId xmlns:a16="http://schemas.microsoft.com/office/drawing/2014/main" id="{99330153-7319-4B2D-97B3-E3EF29682C5D}"/>
              </a:ext>
            </a:extLst>
          </p:cNvPr>
          <p:cNvGraphicFramePr>
            <a:graphicFrameLocks/>
          </p:cNvGraphicFramePr>
          <p:nvPr>
            <p:extLst>
              <p:ext uri="{D42A27DB-BD31-4B8C-83A1-F6EECF244321}">
                <p14:modId xmlns:p14="http://schemas.microsoft.com/office/powerpoint/2010/main" val="4008728570"/>
              </p:ext>
            </p:extLst>
          </p:nvPr>
        </p:nvGraphicFramePr>
        <p:xfrm>
          <a:off x="2207568" y="1326355"/>
          <a:ext cx="7776864" cy="4205289"/>
        </p:xfrm>
        <a:graphic>
          <a:graphicData uri="http://schemas.openxmlformats.org/drawingml/2006/table">
            <a:tbl>
              <a:tblPr firstRow="1" bandRow="1">
                <a:tableStyleId>{5940675A-B579-460E-94D1-54222C63F5DA}</a:tableStyleId>
              </a:tblPr>
              <a:tblGrid>
                <a:gridCol w="1915079">
                  <a:extLst>
                    <a:ext uri="{9D8B030D-6E8A-4147-A177-3AD203B41FA5}">
                      <a16:colId xmlns:a16="http://schemas.microsoft.com/office/drawing/2014/main" val="20000"/>
                    </a:ext>
                  </a:extLst>
                </a:gridCol>
                <a:gridCol w="1172357">
                  <a:extLst>
                    <a:ext uri="{9D8B030D-6E8A-4147-A177-3AD203B41FA5}">
                      <a16:colId xmlns:a16="http://schemas.microsoft.com/office/drawing/2014/main" val="20001"/>
                    </a:ext>
                  </a:extLst>
                </a:gridCol>
                <a:gridCol w="1172357">
                  <a:extLst>
                    <a:ext uri="{9D8B030D-6E8A-4147-A177-3AD203B41FA5}">
                      <a16:colId xmlns:a16="http://schemas.microsoft.com/office/drawing/2014/main" val="20002"/>
                    </a:ext>
                  </a:extLst>
                </a:gridCol>
                <a:gridCol w="1172357">
                  <a:extLst>
                    <a:ext uri="{9D8B030D-6E8A-4147-A177-3AD203B41FA5}">
                      <a16:colId xmlns:a16="http://schemas.microsoft.com/office/drawing/2014/main" val="20003"/>
                    </a:ext>
                  </a:extLst>
                </a:gridCol>
                <a:gridCol w="1172357">
                  <a:extLst>
                    <a:ext uri="{9D8B030D-6E8A-4147-A177-3AD203B41FA5}">
                      <a16:colId xmlns:a16="http://schemas.microsoft.com/office/drawing/2014/main" val="20004"/>
                    </a:ext>
                  </a:extLst>
                </a:gridCol>
                <a:gridCol w="1172357">
                  <a:extLst>
                    <a:ext uri="{9D8B030D-6E8A-4147-A177-3AD203B41FA5}">
                      <a16:colId xmlns:a16="http://schemas.microsoft.com/office/drawing/2014/main" val="20005"/>
                    </a:ext>
                  </a:extLst>
                </a:gridCol>
              </a:tblGrid>
              <a:tr h="841058">
                <a:tc rowSpan="2">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會考成績</a:t>
                      </a:r>
                    </a:p>
                  </a:txBody>
                  <a:tcPr marT="45722" marB="45722"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5">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採計科目</a:t>
                      </a:r>
                    </a:p>
                  </a:txBody>
                  <a:tcPr marT="45722" marB="45722"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h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extLst>
                  <a:ext uri="{0D108BD9-81ED-4DB2-BD59-A6C34878D82A}">
                    <a16:rowId xmlns:a16="http://schemas.microsoft.com/office/drawing/2014/main" val="10000"/>
                  </a:ext>
                </a:extLst>
              </a:tr>
              <a:tr h="841058">
                <a:tc vMerge="1">
                  <a:txBody>
                    <a:bodyPr/>
                    <a:lstStyle/>
                    <a:p>
                      <a:pPr algn="ctr"/>
                      <a:endParaRPr lang="zh-TW" altLang="en-US" sz="3200" dirty="0">
                        <a:latin typeface="Arial Unicode MS" pitchFamily="34" charset="-120"/>
                        <a:ea typeface="Arial Unicode MS" pitchFamily="34" charset="-120"/>
                        <a:cs typeface="Arial Unicode MS" pitchFamily="34" charset="-120"/>
                      </a:endParaRPr>
                    </a:p>
                  </a:txBody>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國文</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數學</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英語</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自然</a:t>
                      </a:r>
                    </a:p>
                  </a:txBody>
                  <a:tcPr marT="45722" marB="45722"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社會</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1"/>
                  </a:ext>
                </a:extLst>
              </a:tr>
              <a:tr h="841057">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精熟</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(A)</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2"/>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基礎</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(B)</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3"/>
                  </a:ext>
                </a:extLst>
              </a:tr>
              <a:tr h="841058">
                <a:tc>
                  <a:txBody>
                    <a:bodyPr/>
                    <a:lstStyle/>
                    <a:p>
                      <a:pPr algn="ct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待加強</a:t>
                      </a: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(C)</a:t>
                      </a:r>
                      <a:endPar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2" marB="45722"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281C9">
                        <a:alpha val="20000"/>
                      </a:srgbClr>
                    </a:solidFill>
                  </a:tcPr>
                </a:tc>
                <a:tc gridSpan="5">
                  <a:txBody>
                    <a:bodyPr/>
                    <a:lstStyle/>
                    <a:p>
                      <a:pPr algn="ctr"/>
                      <a:r>
                        <a:rPr lang="en-US" altLang="zh-TW" sz="3000" dirty="0">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30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22" marB="45722"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tc hMerge="1">
                  <a:txBody>
                    <a:bodyPr/>
                    <a:lstStyle/>
                    <a:p>
                      <a:pPr algn="ct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722" marB="45722" anchor="ctr">
                    <a:solidFill>
                      <a:schemeClr val="accent4">
                        <a:alpha val="2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1650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47244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重點特色</a:t>
            </a:r>
            <a:endParaRPr lang="en-US" dirty="0"/>
          </a:p>
        </p:txBody>
      </p:sp>
      <p:grpSp>
        <p:nvGrpSpPr>
          <p:cNvPr id="3" name="群組 2">
            <a:extLst>
              <a:ext uri="{FF2B5EF4-FFF2-40B4-BE49-F238E27FC236}">
                <a16:creationId xmlns:a16="http://schemas.microsoft.com/office/drawing/2014/main" id="{7A8AC25A-E085-4180-9DA8-ABC803EB84DF}"/>
              </a:ext>
            </a:extLst>
          </p:cNvPr>
          <p:cNvGrpSpPr/>
          <p:nvPr/>
        </p:nvGrpSpPr>
        <p:grpSpPr>
          <a:xfrm>
            <a:off x="2549168" y="1466055"/>
            <a:ext cx="7093665" cy="3925888"/>
            <a:chOff x="3073965" y="1466055"/>
            <a:chExt cx="7093665" cy="3925888"/>
          </a:xfrm>
        </p:grpSpPr>
        <p:sp>
          <p:nvSpPr>
            <p:cNvPr id="17" name="Trapezoid 18">
              <a:extLst>
                <a:ext uri="{FF2B5EF4-FFF2-40B4-BE49-F238E27FC236}">
                  <a16:creationId xmlns:a16="http://schemas.microsoft.com/office/drawing/2014/main" id="{E4341BA2-BB0B-4B8E-946C-B22522E10540}"/>
                </a:ext>
              </a:extLst>
            </p:cNvPr>
            <p:cNvSpPr/>
            <p:nvPr/>
          </p:nvSpPr>
          <p:spPr>
            <a:xfrm rot="5400000">
              <a:off x="6209606" y="2564512"/>
              <a:ext cx="3831106" cy="1728977"/>
            </a:xfrm>
            <a:prstGeom prst="trapezoid">
              <a:avLst>
                <a:gd name="adj" fmla="val 72234"/>
              </a:avLst>
            </a:prstGeom>
            <a:gradFill>
              <a:gsLst>
                <a:gs pos="0">
                  <a:schemeClr val="accent1">
                    <a:lumMod val="50000"/>
                    <a:lumOff val="50000"/>
                  </a:schemeClr>
                </a:gs>
                <a:gs pos="50000">
                  <a:schemeClr val="accent1">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18" name="Rounded Rectangle 3">
              <a:extLst>
                <a:ext uri="{FF2B5EF4-FFF2-40B4-BE49-F238E27FC236}">
                  <a16:creationId xmlns:a16="http://schemas.microsoft.com/office/drawing/2014/main" id="{4DDB135F-6CC9-4242-A150-DA1857CADA1F}"/>
                </a:ext>
              </a:extLst>
            </p:cNvPr>
            <p:cNvSpPr/>
            <p:nvPr/>
          </p:nvSpPr>
          <p:spPr>
            <a:xfrm>
              <a:off x="3073965"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19" name="Rounded Rectangle 5">
              <a:extLst>
                <a:ext uri="{FF2B5EF4-FFF2-40B4-BE49-F238E27FC236}">
                  <a16:creationId xmlns:a16="http://schemas.microsoft.com/office/drawing/2014/main" id="{E520F9DC-5B5A-4A84-A64B-0EB1181E5A1B}"/>
                </a:ext>
              </a:extLst>
            </p:cNvPr>
            <p:cNvSpPr/>
            <p:nvPr/>
          </p:nvSpPr>
          <p:spPr>
            <a:xfrm>
              <a:off x="3997229" y="1466055"/>
              <a:ext cx="692800" cy="3925888"/>
            </a:xfrm>
            <a:prstGeom prst="roundRect">
              <a:avLst>
                <a:gd name="adj" fmla="val 50000"/>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0" name="Rounded Rectangle 6">
              <a:extLst>
                <a:ext uri="{FF2B5EF4-FFF2-40B4-BE49-F238E27FC236}">
                  <a16:creationId xmlns:a16="http://schemas.microsoft.com/office/drawing/2014/main" id="{50ABA9AC-E578-44E5-951B-75ADB098697A}"/>
                </a:ext>
              </a:extLst>
            </p:cNvPr>
            <p:cNvSpPr/>
            <p:nvPr/>
          </p:nvSpPr>
          <p:spPr>
            <a:xfrm>
              <a:off x="4905245"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1" name="Rounded Rectangle 7">
              <a:extLst>
                <a:ext uri="{FF2B5EF4-FFF2-40B4-BE49-F238E27FC236}">
                  <a16:creationId xmlns:a16="http://schemas.microsoft.com/office/drawing/2014/main" id="{C4B78759-EDBA-4D96-B850-3913BAEB4176}"/>
                </a:ext>
              </a:extLst>
            </p:cNvPr>
            <p:cNvSpPr/>
            <p:nvPr/>
          </p:nvSpPr>
          <p:spPr>
            <a:xfrm>
              <a:off x="5811328"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2" name="Rounded Rectangle 8">
              <a:extLst>
                <a:ext uri="{FF2B5EF4-FFF2-40B4-BE49-F238E27FC236}">
                  <a16:creationId xmlns:a16="http://schemas.microsoft.com/office/drawing/2014/main" id="{5F318ED9-53CA-490B-8DB6-EA25594C7A30}"/>
                </a:ext>
              </a:extLst>
            </p:cNvPr>
            <p:cNvSpPr/>
            <p:nvPr/>
          </p:nvSpPr>
          <p:spPr>
            <a:xfrm>
              <a:off x="6699482" y="1466055"/>
              <a:ext cx="692800" cy="392588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3" name="Oval 4">
              <a:extLst>
                <a:ext uri="{FF2B5EF4-FFF2-40B4-BE49-F238E27FC236}">
                  <a16:creationId xmlns:a16="http://schemas.microsoft.com/office/drawing/2014/main" id="{8907ABD2-5839-493D-8DB8-ADCDD2D36481}"/>
                </a:ext>
              </a:extLst>
            </p:cNvPr>
            <p:cNvSpPr/>
            <p:nvPr/>
          </p:nvSpPr>
          <p:spPr>
            <a:xfrm>
              <a:off x="8597109" y="2640433"/>
              <a:ext cx="1570521" cy="157052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nvGrpSpPr>
            <p:cNvPr id="24" name="Group 13">
              <a:extLst>
                <a:ext uri="{FF2B5EF4-FFF2-40B4-BE49-F238E27FC236}">
                  <a16:creationId xmlns:a16="http://schemas.microsoft.com/office/drawing/2014/main" id="{5AEB2797-F997-4C8D-BDCE-EC2261633337}"/>
                </a:ext>
              </a:extLst>
            </p:cNvPr>
            <p:cNvGrpSpPr/>
            <p:nvPr/>
          </p:nvGrpSpPr>
          <p:grpSpPr>
            <a:xfrm rot="3411746">
              <a:off x="8955463" y="2770047"/>
              <a:ext cx="616676" cy="1313367"/>
              <a:chOff x="6777274" y="1831284"/>
              <a:chExt cx="552841" cy="1177414"/>
            </a:xfrm>
          </p:grpSpPr>
          <p:grpSp>
            <p:nvGrpSpPr>
              <p:cNvPr id="25" name="Group 14">
                <a:extLst>
                  <a:ext uri="{FF2B5EF4-FFF2-40B4-BE49-F238E27FC236}">
                    <a16:creationId xmlns:a16="http://schemas.microsoft.com/office/drawing/2014/main" id="{C5DFE641-4B98-4048-960C-A7592D29CDAC}"/>
                  </a:ext>
                </a:extLst>
              </p:cNvPr>
              <p:cNvGrpSpPr/>
              <p:nvPr/>
            </p:nvGrpSpPr>
            <p:grpSpPr>
              <a:xfrm>
                <a:off x="6939980" y="1831284"/>
                <a:ext cx="385719" cy="718117"/>
                <a:chOff x="6783521" y="1654812"/>
                <a:chExt cx="726841" cy="1353205"/>
              </a:xfrm>
            </p:grpSpPr>
            <p:sp>
              <p:nvSpPr>
                <p:cNvPr id="27" name="Freeform 16">
                  <a:extLst>
                    <a:ext uri="{FF2B5EF4-FFF2-40B4-BE49-F238E27FC236}">
                      <a16:creationId xmlns:a16="http://schemas.microsoft.com/office/drawing/2014/main" id="{2A3F7417-E357-4B07-AFB1-6548FC485CB1}"/>
                    </a:ext>
                  </a:extLst>
                </p:cNvPr>
                <p:cNvSpPr/>
                <p:nvPr/>
              </p:nvSpPr>
              <p:spPr>
                <a:xfrm>
                  <a:off x="6783521" y="1886618"/>
                  <a:ext cx="726841" cy="1121399"/>
                </a:xfrm>
                <a:custGeom>
                  <a:avLst/>
                  <a:gdLst/>
                  <a:ahLst/>
                  <a:cxnLst/>
                  <a:rect l="l" t="t" r="r" b="b"/>
                  <a:pathLst>
                    <a:path w="726841" h="1121399">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28" name="Freeform 17">
                  <a:extLst>
                    <a:ext uri="{FF2B5EF4-FFF2-40B4-BE49-F238E27FC236}">
                      <a16:creationId xmlns:a16="http://schemas.microsoft.com/office/drawing/2014/main" id="{0C3DFB5E-A7B5-4D5F-9C77-862664B9EFD5}"/>
                    </a:ext>
                  </a:extLst>
                </p:cNvPr>
                <p:cNvSpPr/>
                <p:nvPr/>
              </p:nvSpPr>
              <p:spPr>
                <a:xfrm>
                  <a:off x="6997804" y="1654812"/>
                  <a:ext cx="298274" cy="244742"/>
                </a:xfrm>
                <a:custGeom>
                  <a:avLst/>
                  <a:gdLst/>
                  <a:ahLst/>
                  <a:cxnLst/>
                  <a:rect l="l" t="t" r="r" b="b"/>
                  <a:pathLst>
                    <a:path w="298274" h="244742">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26" name="Freeform 15">
                <a:extLst>
                  <a:ext uri="{FF2B5EF4-FFF2-40B4-BE49-F238E27FC236}">
                    <a16:creationId xmlns:a16="http://schemas.microsoft.com/office/drawing/2014/main" id="{58811BA9-6D67-4A28-8AAC-889A285E382F}"/>
                  </a:ext>
                </a:extLst>
              </p:cNvPr>
              <p:cNvSpPr/>
              <p:nvPr/>
            </p:nvSpPr>
            <p:spPr>
              <a:xfrm>
                <a:off x="6777274" y="2572267"/>
                <a:ext cx="552841" cy="436431"/>
              </a:xfrm>
              <a:custGeom>
                <a:avLst/>
                <a:gdLst/>
                <a:ahLst/>
                <a:cxnLst/>
                <a:rect l="l" t="t" r="r" b="b"/>
                <a:pathLst>
                  <a:path w="935319" h="738371">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grpSp>
        <p:sp>
          <p:nvSpPr>
            <p:cNvPr id="29" name="Oval 9">
              <a:extLst>
                <a:ext uri="{FF2B5EF4-FFF2-40B4-BE49-F238E27FC236}">
                  <a16:creationId xmlns:a16="http://schemas.microsoft.com/office/drawing/2014/main" id="{81CE8F59-DA96-4E4F-A91C-9245188D006A}"/>
                </a:ext>
              </a:extLst>
            </p:cNvPr>
            <p:cNvSpPr/>
            <p:nvPr/>
          </p:nvSpPr>
          <p:spPr>
            <a:xfrm>
              <a:off x="3123939"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0" name="Oval 19">
              <a:extLst>
                <a:ext uri="{FF2B5EF4-FFF2-40B4-BE49-F238E27FC236}">
                  <a16:creationId xmlns:a16="http://schemas.microsoft.com/office/drawing/2014/main" id="{96DF2659-76D0-4931-945C-2A929E2F4AC8}"/>
                </a:ext>
              </a:extLst>
            </p:cNvPr>
            <p:cNvSpPr/>
            <p:nvPr/>
          </p:nvSpPr>
          <p:spPr>
            <a:xfrm>
              <a:off x="4047203"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1" name="Oval 20">
              <a:extLst>
                <a:ext uri="{FF2B5EF4-FFF2-40B4-BE49-F238E27FC236}">
                  <a16:creationId xmlns:a16="http://schemas.microsoft.com/office/drawing/2014/main" id="{B8D4F501-381F-4ABA-9CF2-01A2EEAF9B26}"/>
                </a:ext>
              </a:extLst>
            </p:cNvPr>
            <p:cNvSpPr/>
            <p:nvPr/>
          </p:nvSpPr>
          <p:spPr>
            <a:xfrm>
              <a:off x="4955219"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2" name="Oval 21">
              <a:extLst>
                <a:ext uri="{FF2B5EF4-FFF2-40B4-BE49-F238E27FC236}">
                  <a16:creationId xmlns:a16="http://schemas.microsoft.com/office/drawing/2014/main" id="{5D4B75FC-77AF-4B32-B411-13A67DE6F309}"/>
                </a:ext>
              </a:extLst>
            </p:cNvPr>
            <p:cNvSpPr/>
            <p:nvPr/>
          </p:nvSpPr>
          <p:spPr>
            <a:xfrm>
              <a:off x="5861302"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5" name="Oval 22">
              <a:extLst>
                <a:ext uri="{FF2B5EF4-FFF2-40B4-BE49-F238E27FC236}">
                  <a16:creationId xmlns:a16="http://schemas.microsoft.com/office/drawing/2014/main" id="{60D7ACFB-A12E-42AD-A3E7-391B08694D49}"/>
                </a:ext>
              </a:extLst>
            </p:cNvPr>
            <p:cNvSpPr/>
            <p:nvPr/>
          </p:nvSpPr>
          <p:spPr>
            <a:xfrm>
              <a:off x="6749456" y="1545684"/>
              <a:ext cx="592852" cy="5928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Times New Roman" panose="02020603050405020304" pitchFamily="18" charset="0"/>
                <a:cs typeface="Times New Roman" panose="02020603050405020304" pitchFamily="18" charset="0"/>
              </a:endParaRPr>
            </a:p>
          </p:txBody>
        </p:sp>
        <p:sp>
          <p:nvSpPr>
            <p:cNvPr id="36" name="TextBox 23">
              <a:extLst>
                <a:ext uri="{FF2B5EF4-FFF2-40B4-BE49-F238E27FC236}">
                  <a16:creationId xmlns:a16="http://schemas.microsoft.com/office/drawing/2014/main" id="{9191FDC1-EF52-420A-8CDC-719978B570A6}"/>
                </a:ext>
              </a:extLst>
            </p:cNvPr>
            <p:cNvSpPr txBox="1"/>
            <p:nvPr/>
          </p:nvSpPr>
          <p:spPr>
            <a:xfrm>
              <a:off x="3098344"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01</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37" name="TextBox 24">
              <a:extLst>
                <a:ext uri="{FF2B5EF4-FFF2-40B4-BE49-F238E27FC236}">
                  <a16:creationId xmlns:a16="http://schemas.microsoft.com/office/drawing/2014/main" id="{25CCBF2E-3FC0-4D53-BDB9-4FCAD8840495}"/>
                </a:ext>
              </a:extLst>
            </p:cNvPr>
            <p:cNvSpPr txBox="1"/>
            <p:nvPr/>
          </p:nvSpPr>
          <p:spPr>
            <a:xfrm>
              <a:off x="4020805" y="1642055"/>
              <a:ext cx="684489" cy="400110"/>
            </a:xfrm>
            <a:prstGeom prst="rect">
              <a:avLst/>
            </a:prstGeom>
            <a:noFill/>
          </p:spPr>
          <p:txBody>
            <a:bodyPr wrap="square" rtlCol="0">
              <a:spAutoFit/>
            </a:bodyPr>
            <a:lstStyle/>
            <a:p>
              <a:pPr algn="ctr"/>
              <a:r>
                <a:rPr lang="en-US" altLang="ko-KR" sz="2000" b="1" dirty="0">
                  <a:solidFill>
                    <a:srgbClr val="5B9BD5"/>
                  </a:solidFill>
                  <a:latin typeface="Times New Roman" panose="02020603050405020304" pitchFamily="18" charset="0"/>
                  <a:ea typeface="微軟正黑體" panose="020B0604030504040204" pitchFamily="34" charset="-120"/>
                  <a:cs typeface="Times New Roman" panose="02020603050405020304" pitchFamily="18" charset="0"/>
                </a:rPr>
                <a:t>02</a:t>
              </a:r>
              <a:endParaRPr lang="ko-KR" altLang="en-US" sz="2000" b="1" dirty="0">
                <a:solidFill>
                  <a:srgbClr val="5B9BD5"/>
                </a:solidFill>
                <a:latin typeface="Times New Roman" panose="02020603050405020304" pitchFamily="18" charset="0"/>
                <a:cs typeface="Times New Roman" panose="02020603050405020304" pitchFamily="18" charset="0"/>
              </a:endParaRPr>
            </a:p>
          </p:txBody>
        </p:sp>
        <p:sp>
          <p:nvSpPr>
            <p:cNvPr id="38" name="TextBox 25">
              <a:extLst>
                <a:ext uri="{FF2B5EF4-FFF2-40B4-BE49-F238E27FC236}">
                  <a16:creationId xmlns:a16="http://schemas.microsoft.com/office/drawing/2014/main" id="{C576AC5A-5E8B-4609-AE31-504D867B6DFB}"/>
                </a:ext>
              </a:extLst>
            </p:cNvPr>
            <p:cNvSpPr txBox="1"/>
            <p:nvPr/>
          </p:nvSpPr>
          <p:spPr>
            <a:xfrm>
              <a:off x="4928018"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03</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39" name="TextBox 26">
              <a:extLst>
                <a:ext uri="{FF2B5EF4-FFF2-40B4-BE49-F238E27FC236}">
                  <a16:creationId xmlns:a16="http://schemas.microsoft.com/office/drawing/2014/main" id="{9F273884-FD77-4A96-8BF5-614BA3305838}"/>
                </a:ext>
              </a:extLst>
            </p:cNvPr>
            <p:cNvSpPr txBox="1"/>
            <p:nvPr/>
          </p:nvSpPr>
          <p:spPr>
            <a:xfrm>
              <a:off x="5833298"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04</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40" name="TextBox 27">
              <a:extLst>
                <a:ext uri="{FF2B5EF4-FFF2-40B4-BE49-F238E27FC236}">
                  <a16:creationId xmlns:a16="http://schemas.microsoft.com/office/drawing/2014/main" id="{4CBFD598-C59E-406C-AC90-A84D8201CEA6}"/>
                </a:ext>
              </a:extLst>
            </p:cNvPr>
            <p:cNvSpPr txBox="1"/>
            <p:nvPr/>
          </p:nvSpPr>
          <p:spPr>
            <a:xfrm>
              <a:off x="6720649" y="1642055"/>
              <a:ext cx="684489" cy="400110"/>
            </a:xfrm>
            <a:prstGeom prst="rect">
              <a:avLst/>
            </a:prstGeom>
            <a:noFill/>
          </p:spPr>
          <p:txBody>
            <a:bodyPr wrap="square" rtlCol="0">
              <a:spAutoFit/>
            </a:bodyPr>
            <a:lstStyle/>
            <a:p>
              <a:pPr algn="ctr"/>
              <a:r>
                <a:rPr lang="en-US" altLang="ko-KR" sz="2000" b="1" dirty="0">
                  <a:solidFill>
                    <a:schemeClr val="accent1"/>
                  </a:solidFill>
                  <a:latin typeface="Times New Roman" panose="02020603050405020304" pitchFamily="18" charset="0"/>
                  <a:ea typeface="微軟正黑體" panose="020B0604030504040204" pitchFamily="34" charset="-120"/>
                  <a:cs typeface="Times New Roman" panose="02020603050405020304" pitchFamily="18" charset="0"/>
                </a:rPr>
                <a:t>05</a:t>
              </a:r>
              <a:endParaRPr lang="ko-KR" altLang="en-US" sz="2000" b="1" dirty="0">
                <a:solidFill>
                  <a:schemeClr val="accent1"/>
                </a:solidFill>
                <a:latin typeface="Times New Roman" panose="02020603050405020304" pitchFamily="18" charset="0"/>
                <a:cs typeface="Times New Roman" panose="02020603050405020304" pitchFamily="18" charset="0"/>
              </a:endParaRPr>
            </a:p>
          </p:txBody>
        </p:sp>
        <p:sp>
          <p:nvSpPr>
            <p:cNvPr id="41" name="TextBox 28">
              <a:extLst>
                <a:ext uri="{FF2B5EF4-FFF2-40B4-BE49-F238E27FC236}">
                  <a16:creationId xmlns:a16="http://schemas.microsoft.com/office/drawing/2014/main" id="{F7BB3BB8-FDB8-4DCC-8D77-D278B1347CA5}"/>
                </a:ext>
              </a:extLst>
            </p:cNvPr>
            <p:cNvSpPr txBox="1"/>
            <p:nvPr/>
          </p:nvSpPr>
          <p:spPr>
            <a:xfrm rot="16200000">
              <a:off x="1910185" y="3488403"/>
              <a:ext cx="2954655" cy="394868"/>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大學設備與業界師資</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2" name="TextBox 29">
              <a:extLst>
                <a:ext uri="{FF2B5EF4-FFF2-40B4-BE49-F238E27FC236}">
                  <a16:creationId xmlns:a16="http://schemas.microsoft.com/office/drawing/2014/main" id="{730AD6D3-AA1C-418B-AC07-B4C6403FAF26}"/>
                </a:ext>
              </a:extLst>
            </p:cNvPr>
            <p:cNvSpPr txBox="1"/>
            <p:nvPr/>
          </p:nvSpPr>
          <p:spPr>
            <a:xfrm rot="16200000">
              <a:off x="3295113" y="3026739"/>
              <a:ext cx="2031325" cy="394866"/>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鼓勵考取證照</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3" name="TextBox 30">
              <a:extLst>
                <a:ext uri="{FF2B5EF4-FFF2-40B4-BE49-F238E27FC236}">
                  <a16:creationId xmlns:a16="http://schemas.microsoft.com/office/drawing/2014/main" id="{64C6877B-EC2C-43E5-ABD8-42D628B97F3D}"/>
                </a:ext>
              </a:extLst>
            </p:cNvPr>
            <p:cNvSpPr txBox="1"/>
            <p:nvPr/>
          </p:nvSpPr>
          <p:spPr>
            <a:xfrm rot="16200000">
              <a:off x="4203130" y="3026740"/>
              <a:ext cx="2031325" cy="394866"/>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重視專題製作</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4" name="TextBox 31">
              <a:extLst>
                <a:ext uri="{FF2B5EF4-FFF2-40B4-BE49-F238E27FC236}">
                  <a16:creationId xmlns:a16="http://schemas.microsoft.com/office/drawing/2014/main" id="{2B890783-3AAB-4C5D-A628-6F8C70E5F8C8}"/>
                </a:ext>
              </a:extLst>
            </p:cNvPr>
            <p:cNvSpPr txBox="1"/>
            <p:nvPr/>
          </p:nvSpPr>
          <p:spPr>
            <a:xfrm rot="16200000">
              <a:off x="5109212" y="3026740"/>
              <a:ext cx="2031325" cy="394866"/>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彈性課程規劃</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sp>
          <p:nvSpPr>
            <p:cNvPr id="45" name="TextBox 32">
              <a:extLst>
                <a:ext uri="{FF2B5EF4-FFF2-40B4-BE49-F238E27FC236}">
                  <a16:creationId xmlns:a16="http://schemas.microsoft.com/office/drawing/2014/main" id="{E4811D28-225D-45E1-967E-5B2749CBB9A7}"/>
                </a:ext>
              </a:extLst>
            </p:cNvPr>
            <p:cNvSpPr txBox="1"/>
            <p:nvPr/>
          </p:nvSpPr>
          <p:spPr>
            <a:xfrm rot="16200000">
              <a:off x="5997367" y="3026740"/>
              <a:ext cx="2031325" cy="394866"/>
            </a:xfrm>
            <a:prstGeom prst="rect">
              <a:avLst/>
            </a:prstGeom>
            <a:noFill/>
          </p:spPr>
          <p:txBody>
            <a:bodyPr vert="eaVert" wrap="square" rtlCol="0">
              <a:spAutoFit/>
            </a:bodyPr>
            <a:lstStyle/>
            <a:p>
              <a:pPr algn="r"/>
              <a:r>
                <a:rPr lang="zh-TW" altLang="en-US" sz="20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落實校外實習</a:t>
              </a:r>
              <a:endParaRPr lang="ko-KR" altLang="en-US" sz="2000" b="1"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563357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招生學校自訂項目</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a:t>
              </a:r>
              <a:endParaRPr lang="en-US" dirty="0"/>
            </a:p>
          </p:txBody>
        </p:sp>
      </p:grpSp>
      <p:sp>
        <p:nvSpPr>
          <p:cNvPr id="7" name="內容版面配置區 2">
            <a:extLst>
              <a:ext uri="{FF2B5EF4-FFF2-40B4-BE49-F238E27FC236}">
                <a16:creationId xmlns:a16="http://schemas.microsoft.com/office/drawing/2014/main" id="{14FC7D09-D32F-4796-A797-588D50BD026D}"/>
              </a:ext>
            </a:extLst>
          </p:cNvPr>
          <p:cNvSpPr txBox="1">
            <a:spLocks/>
          </p:cNvSpPr>
          <p:nvPr/>
        </p:nvSpPr>
        <p:spPr>
          <a:xfrm>
            <a:off x="1981200" y="871000"/>
            <a:ext cx="822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ea typeface="微軟正黑體" panose="020B0604030504040204" pitchFamily="34" charset="-120"/>
              </a:rPr>
              <a:t>由各五專招生學校自行訂定，亦可不訂。</a:t>
            </a:r>
            <a:endParaRPr lang="en-US" altLang="zh-TW" dirty="0">
              <a:ea typeface="微軟正黑體" panose="020B0604030504040204" pitchFamily="34" charset="-120"/>
            </a:endParaRPr>
          </a:p>
          <a:p>
            <a:r>
              <a:rPr lang="zh-TW" altLang="en-US" dirty="0">
                <a:ea typeface="微軟正黑體" panose="020B0604030504040204" pitchFamily="34" charset="-120"/>
              </a:rPr>
              <a:t>本項目積分上限為</a:t>
            </a:r>
            <a:r>
              <a:rPr lang="en-US" altLang="zh-TW" dirty="0">
                <a:solidFill>
                  <a:srgbClr val="FF0000"/>
                </a:solidFill>
                <a:ea typeface="微軟正黑體" panose="020B0604030504040204" pitchFamily="34" charset="-120"/>
              </a:rPr>
              <a:t>5</a:t>
            </a:r>
            <a:r>
              <a:rPr lang="zh-TW" altLang="en-US" dirty="0">
                <a:ea typeface="微軟正黑體" panose="020B0604030504040204" pitchFamily="34" charset="-120"/>
              </a:rPr>
              <a:t>分。</a:t>
            </a:r>
          </a:p>
          <a:p>
            <a:r>
              <a:rPr lang="zh-TW" altLang="en-US" dirty="0">
                <a:ea typeface="微軟正黑體" panose="020B0604030504040204" pitchFamily="34" charset="-120"/>
              </a:rPr>
              <a:t>採計自</a:t>
            </a:r>
            <a:r>
              <a:rPr lang="zh-TW" altLang="en-US" dirty="0">
                <a:solidFill>
                  <a:srgbClr val="FF0000"/>
                </a:solidFill>
                <a:ea typeface="微軟正黑體" panose="020B0604030504040204" pitchFamily="34" charset="-120"/>
              </a:rPr>
              <a:t>國中就學「後」至</a:t>
            </a:r>
            <a:r>
              <a:rPr lang="en-US" altLang="zh-TW" dirty="0">
                <a:solidFill>
                  <a:srgbClr val="FF0000"/>
                </a:solidFill>
                <a:ea typeface="微軟正黑體" panose="020B0604030504040204" pitchFamily="34" charset="-120"/>
              </a:rPr>
              <a:t>112</a:t>
            </a:r>
            <a:r>
              <a:rPr lang="zh-TW" altLang="en-US" dirty="0">
                <a:solidFill>
                  <a:srgbClr val="FF0000"/>
                </a:solidFill>
                <a:ea typeface="微軟正黑體" panose="020B0604030504040204" pitchFamily="34" charset="-120"/>
              </a:rPr>
              <a:t>年</a:t>
            </a:r>
            <a:r>
              <a:rPr lang="en-US" altLang="zh-TW" dirty="0">
                <a:solidFill>
                  <a:srgbClr val="FF0000"/>
                </a:solidFill>
                <a:ea typeface="微軟正黑體" panose="020B0604030504040204" pitchFamily="34" charset="-120"/>
              </a:rPr>
              <a:t>5</a:t>
            </a:r>
            <a:r>
              <a:rPr lang="zh-TW" altLang="en-US" dirty="0">
                <a:solidFill>
                  <a:srgbClr val="FF0000"/>
                </a:solidFill>
                <a:ea typeface="微軟正黑體" panose="020B0604030504040204" pitchFamily="34" charset="-120"/>
              </a:rPr>
              <a:t>月</a:t>
            </a:r>
            <a:r>
              <a:rPr lang="en-US" altLang="zh-TW" dirty="0">
                <a:solidFill>
                  <a:srgbClr val="FF0000"/>
                </a:solidFill>
                <a:ea typeface="微軟正黑體" panose="020B0604030504040204" pitchFamily="34" charset="-120"/>
              </a:rPr>
              <a:t>14</a:t>
            </a:r>
            <a:r>
              <a:rPr lang="zh-TW" altLang="en-US" dirty="0">
                <a:solidFill>
                  <a:srgbClr val="FF0000"/>
                </a:solidFill>
                <a:ea typeface="微軟正黑體" panose="020B0604030504040204" pitchFamily="34" charset="-120"/>
              </a:rPr>
              <a:t>日</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含</a:t>
            </a:r>
            <a:r>
              <a:rPr lang="en-US" altLang="zh-TW" dirty="0">
                <a:solidFill>
                  <a:srgbClr val="FF0000"/>
                </a:solidFill>
                <a:ea typeface="微軟正黑體" panose="020B0604030504040204" pitchFamily="34" charset="-120"/>
              </a:rPr>
              <a:t>)</a:t>
            </a:r>
            <a:r>
              <a:rPr lang="zh-TW" altLang="en-US" dirty="0">
                <a:solidFill>
                  <a:srgbClr val="FF0000"/>
                </a:solidFill>
                <a:ea typeface="微軟正黑體" panose="020B0604030504040204" pitchFamily="34" charset="-120"/>
              </a:rPr>
              <a:t>前</a:t>
            </a:r>
            <a:r>
              <a:rPr lang="zh-TW" altLang="en-US" dirty="0">
                <a:ea typeface="微軟正黑體" panose="020B0604030504040204" pitchFamily="34" charset="-120"/>
              </a:rPr>
              <a:t>取得之證明文件為主。</a:t>
            </a:r>
            <a:endParaRPr lang="en-US" altLang="zh-TW" dirty="0">
              <a:ea typeface="微軟正黑體" panose="020B0604030504040204" pitchFamily="34" charset="-120"/>
            </a:endParaRPr>
          </a:p>
        </p:txBody>
      </p:sp>
      <p:graphicFrame>
        <p:nvGraphicFramePr>
          <p:cNvPr id="8" name="內容版面配置區 3">
            <a:extLst>
              <a:ext uri="{FF2B5EF4-FFF2-40B4-BE49-F238E27FC236}">
                <a16:creationId xmlns:a16="http://schemas.microsoft.com/office/drawing/2014/main" id="{3CC798E9-1DAA-45D0-A9F6-A3C43608D64B}"/>
              </a:ext>
            </a:extLst>
          </p:cNvPr>
          <p:cNvGraphicFramePr>
            <a:graphicFrameLocks/>
          </p:cNvGraphicFramePr>
          <p:nvPr>
            <p:extLst>
              <p:ext uri="{D42A27DB-BD31-4B8C-83A1-F6EECF244321}">
                <p14:modId xmlns:p14="http://schemas.microsoft.com/office/powerpoint/2010/main" val="3315650115"/>
              </p:ext>
            </p:extLst>
          </p:nvPr>
        </p:nvGraphicFramePr>
        <p:xfrm>
          <a:off x="2450486" y="3535296"/>
          <a:ext cx="7291028" cy="2745801"/>
        </p:xfrm>
        <a:graphic>
          <a:graphicData uri="http://schemas.openxmlformats.org/drawingml/2006/table">
            <a:tbl>
              <a:tblPr firstRow="1" bandRow="1">
                <a:tableStyleId>{5940675A-B579-460E-94D1-54222C63F5DA}</a:tableStyleId>
              </a:tblPr>
              <a:tblGrid>
                <a:gridCol w="1741142">
                  <a:extLst>
                    <a:ext uri="{9D8B030D-6E8A-4147-A177-3AD203B41FA5}">
                      <a16:colId xmlns:a16="http://schemas.microsoft.com/office/drawing/2014/main" val="20000"/>
                    </a:ext>
                  </a:extLst>
                </a:gridCol>
                <a:gridCol w="4026389">
                  <a:extLst>
                    <a:ext uri="{9D8B030D-6E8A-4147-A177-3AD203B41FA5}">
                      <a16:colId xmlns:a16="http://schemas.microsoft.com/office/drawing/2014/main" val="20001"/>
                    </a:ext>
                  </a:extLst>
                </a:gridCol>
                <a:gridCol w="1523497">
                  <a:extLst>
                    <a:ext uri="{9D8B030D-6E8A-4147-A177-3AD203B41FA5}">
                      <a16:colId xmlns:a16="http://schemas.microsoft.com/office/drawing/2014/main" val="20002"/>
                    </a:ext>
                  </a:extLst>
                </a:gridCol>
              </a:tblGrid>
              <a:tr h="436262">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其他項目</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gridSpan="2">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積分採計方式</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hMerge="1">
                  <a:txBody>
                    <a:bodyPr/>
                    <a:lstStyle/>
                    <a:p>
                      <a:endParaRPr lang="zh-TW" altLang="en-US" sz="3200" dirty="0"/>
                    </a:p>
                  </a:txBody>
                  <a:tcPr/>
                </a:tc>
                <a:extLst>
                  <a:ext uri="{0D108BD9-81ED-4DB2-BD59-A6C34878D82A}">
                    <a16:rowId xmlns:a16="http://schemas.microsoft.com/office/drawing/2014/main" val="10000"/>
                  </a:ext>
                </a:extLst>
              </a:tr>
              <a:tr h="666580">
                <a:tc rowSpan="4">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全民英檢</a:t>
                      </a:r>
                    </a:p>
                  </a:txBody>
                  <a:tcPr marT="45717" marB="45717" anchor="ctr">
                    <a:lnL w="38100" cap="flat" cmpd="sng" algn="ctr">
                      <a:noFill/>
                      <a:prstDash val="solid"/>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中級複試</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含以上</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3507">
                <a:tc vMerge="1">
                  <a:txBody>
                    <a:bodyPr/>
                    <a:lstStyle/>
                    <a:p>
                      <a:endParaRPr lang="zh-TW" altLang="en-US"/>
                    </a:p>
                  </a:txBody>
                  <a:tcPr/>
                </a:tc>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中級初試及格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4179">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初級複試及格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04341">
                <a:tc vMerge="1">
                  <a:txBody>
                    <a:bodyPr/>
                    <a:lstStyle/>
                    <a:p>
                      <a:endParaRPr lang="zh-TW" alt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初級初試及格</a:t>
                      </a:r>
                    </a:p>
                  </a:txBody>
                  <a:tcPr marT="45717" marB="45717"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分</a:t>
                      </a:r>
                    </a:p>
                  </a:txBody>
                  <a:tcPr marT="45717" marB="45717" anchor="ctr">
                    <a:lnL w="12700" cap="flat" cmpd="sng" algn="ctr">
                      <a:noFill/>
                      <a:prstDash val="dashDot"/>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9" name="標題 1">
            <a:extLst>
              <a:ext uri="{FF2B5EF4-FFF2-40B4-BE49-F238E27FC236}">
                <a16:creationId xmlns:a16="http://schemas.microsoft.com/office/drawing/2014/main" id="{BA67D943-4C6D-4A3C-AFFD-F456BA63D215}"/>
              </a:ext>
            </a:extLst>
          </p:cNvPr>
          <p:cNvSpPr txBox="1">
            <a:spLocks/>
          </p:cNvSpPr>
          <p:nvPr/>
        </p:nvSpPr>
        <p:spPr bwMode="auto">
          <a:xfrm>
            <a:off x="2450486" y="3169795"/>
            <a:ext cx="3488516" cy="36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a:spcBef>
                <a:spcPct val="0"/>
              </a:spcBef>
              <a:buFontTx/>
              <a:buNone/>
            </a:pP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rPr>
              <a:t>以國立臺北商業大學為例</a:t>
            </a:r>
            <a:r>
              <a:rPr kumimoji="0" lang="en-US" altLang="zh-TW" sz="2000" dirty="0">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2000" dirty="0">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403619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04412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超額比序順序示意圖</a:t>
              </a:r>
              <a:endParaRPr lang="en-US" dirty="0"/>
            </a:p>
          </p:txBody>
        </p:sp>
      </p:grpSp>
      <p:grpSp>
        <p:nvGrpSpPr>
          <p:cNvPr id="15" name="群組 14">
            <a:extLst>
              <a:ext uri="{FF2B5EF4-FFF2-40B4-BE49-F238E27FC236}">
                <a16:creationId xmlns:a16="http://schemas.microsoft.com/office/drawing/2014/main" id="{66E0A5CF-ABD3-469C-B470-639CCF5867D6}"/>
              </a:ext>
            </a:extLst>
          </p:cNvPr>
          <p:cNvGrpSpPr/>
          <p:nvPr/>
        </p:nvGrpSpPr>
        <p:grpSpPr>
          <a:xfrm>
            <a:off x="1677273" y="843755"/>
            <a:ext cx="8837454" cy="5638313"/>
            <a:chOff x="428625" y="1412875"/>
            <a:chExt cx="8104188" cy="5170488"/>
          </a:xfrm>
        </p:grpSpPr>
        <p:sp>
          <p:nvSpPr>
            <p:cNvPr id="16" name="矩形 15">
              <a:extLst>
                <a:ext uri="{FF2B5EF4-FFF2-40B4-BE49-F238E27FC236}">
                  <a16:creationId xmlns:a16="http://schemas.microsoft.com/office/drawing/2014/main" id="{D67BC332-01BA-49A2-BC31-ED0A27AED13C}"/>
                </a:ext>
              </a:extLst>
            </p:cNvPr>
            <p:cNvSpPr/>
            <p:nvPr/>
          </p:nvSpPr>
          <p:spPr>
            <a:xfrm>
              <a:off x="531813" y="1412875"/>
              <a:ext cx="7993062" cy="1873250"/>
            </a:xfrm>
            <a:prstGeom prst="rect">
              <a:avLst/>
            </a:prstGeom>
            <a:solidFill>
              <a:srgbClr val="9BBB59">
                <a:lumMod val="40000"/>
                <a:lumOff val="6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文字方塊 16">
              <a:extLst>
                <a:ext uri="{FF2B5EF4-FFF2-40B4-BE49-F238E27FC236}">
                  <a16:creationId xmlns:a16="http://schemas.microsoft.com/office/drawing/2014/main" id="{D9689A31-A788-4CB9-AEBD-67FDD3215948}"/>
                </a:ext>
              </a:extLst>
            </p:cNvPr>
            <p:cNvSpPr txBox="1"/>
            <p:nvPr/>
          </p:nvSpPr>
          <p:spPr>
            <a:xfrm>
              <a:off x="539750" y="1557338"/>
              <a:ext cx="803275"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主項目</a:t>
              </a:r>
            </a:p>
          </p:txBody>
        </p:sp>
        <p:grpSp>
          <p:nvGrpSpPr>
            <p:cNvPr id="18" name="群組 31">
              <a:extLst>
                <a:ext uri="{FF2B5EF4-FFF2-40B4-BE49-F238E27FC236}">
                  <a16:creationId xmlns:a16="http://schemas.microsoft.com/office/drawing/2014/main" id="{66ED664C-6768-43DF-B01D-C0B930C4FCD0}"/>
                </a:ext>
              </a:extLst>
            </p:cNvPr>
            <p:cNvGrpSpPr>
              <a:grpSpLocks/>
            </p:cNvGrpSpPr>
            <p:nvPr/>
          </p:nvGrpSpPr>
          <p:grpSpPr bwMode="auto">
            <a:xfrm>
              <a:off x="1545650" y="1557338"/>
              <a:ext cx="6763901" cy="1584325"/>
              <a:chOff x="1194192" y="1772816"/>
              <a:chExt cx="6763131" cy="1584176"/>
            </a:xfrm>
          </p:grpSpPr>
          <p:sp>
            <p:nvSpPr>
              <p:cNvPr id="60" name="文字方塊 59">
                <a:extLst>
                  <a:ext uri="{FF2B5EF4-FFF2-40B4-BE49-F238E27FC236}">
                    <a16:creationId xmlns:a16="http://schemas.microsoft.com/office/drawing/2014/main" id="{D022E1BF-02C9-4D42-BE48-487B69AA63DD}"/>
                  </a:ext>
                </a:extLst>
              </p:cNvPr>
              <p:cNvSpPr txBox="1"/>
              <p:nvPr/>
            </p:nvSpPr>
            <p:spPr>
              <a:xfrm>
                <a:off x="119419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多元學習表現</a:t>
                </a:r>
              </a:p>
            </p:txBody>
          </p:sp>
          <p:sp>
            <p:nvSpPr>
              <p:cNvPr id="61" name="文字方塊 60">
                <a:extLst>
                  <a:ext uri="{FF2B5EF4-FFF2-40B4-BE49-F238E27FC236}">
                    <a16:creationId xmlns:a16="http://schemas.microsoft.com/office/drawing/2014/main" id="{5890AE58-4D8C-4451-99CB-DCB6C9A73567}"/>
                  </a:ext>
                </a:extLst>
              </p:cNvPr>
              <p:cNvSpPr txBox="1"/>
              <p:nvPr/>
            </p:nvSpPr>
            <p:spPr>
              <a:xfrm>
                <a:off x="2237062"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技藝優良</a:t>
                </a:r>
              </a:p>
            </p:txBody>
          </p:sp>
          <p:sp>
            <p:nvSpPr>
              <p:cNvPr id="62" name="文字方塊 61">
                <a:extLst>
                  <a:ext uri="{FF2B5EF4-FFF2-40B4-BE49-F238E27FC236}">
                    <a16:creationId xmlns:a16="http://schemas.microsoft.com/office/drawing/2014/main" id="{548D0395-C46D-4F01-AEF7-11EA809B685F}"/>
                  </a:ext>
                </a:extLst>
              </p:cNvPr>
              <p:cNvSpPr txBox="1"/>
              <p:nvPr/>
            </p:nvSpPr>
            <p:spPr>
              <a:xfrm>
                <a:off x="328151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弱勢身分</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3" name="文字方塊 62">
                <a:extLst>
                  <a:ext uri="{FF2B5EF4-FFF2-40B4-BE49-F238E27FC236}">
                    <a16:creationId xmlns:a16="http://schemas.microsoft.com/office/drawing/2014/main" id="{55A4DC13-C773-4FA8-9ABB-B6039F8922B9}"/>
                  </a:ext>
                </a:extLst>
              </p:cNvPr>
              <p:cNvSpPr txBox="1"/>
              <p:nvPr/>
            </p:nvSpPr>
            <p:spPr>
              <a:xfrm>
                <a:off x="4325974"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均衡學習</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 name="文字方塊 63">
                <a:extLst>
                  <a:ext uri="{FF2B5EF4-FFF2-40B4-BE49-F238E27FC236}">
                    <a16:creationId xmlns:a16="http://schemas.microsoft.com/office/drawing/2014/main" id="{B47A7B9D-5022-4A34-95F3-723D1F89F974}"/>
                  </a:ext>
                </a:extLst>
              </p:cNvPr>
              <p:cNvSpPr txBox="1"/>
              <p:nvPr/>
            </p:nvSpPr>
            <p:spPr>
              <a:xfrm>
                <a:off x="5370430"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適性輔導</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5" name="文字方塊 64">
                <a:extLst>
                  <a:ext uri="{FF2B5EF4-FFF2-40B4-BE49-F238E27FC236}">
                    <a16:creationId xmlns:a16="http://schemas.microsoft.com/office/drawing/2014/main" id="{EF395408-FC75-41F1-BF33-6161381C63E5}"/>
                  </a:ext>
                </a:extLst>
              </p:cNvPr>
              <p:cNvSpPr txBox="1"/>
              <p:nvPr/>
            </p:nvSpPr>
            <p:spPr>
              <a:xfrm>
                <a:off x="7457756"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 name="文字方塊 65">
                <a:extLst>
                  <a:ext uri="{FF2B5EF4-FFF2-40B4-BE49-F238E27FC236}">
                    <a16:creationId xmlns:a16="http://schemas.microsoft.com/office/drawing/2014/main" id="{6E106F91-C1CF-4DE3-B422-A49942B4E879}"/>
                  </a:ext>
                </a:extLst>
              </p:cNvPr>
              <p:cNvSpPr txBox="1"/>
              <p:nvPr/>
            </p:nvSpPr>
            <p:spPr>
              <a:xfrm>
                <a:off x="6413299" y="1772816"/>
                <a:ext cx="499567" cy="1584176"/>
              </a:xfrm>
              <a:prstGeom prst="roundRect">
                <a:avLst/>
              </a:prstGeom>
              <a:solidFill>
                <a:srgbClr val="92D050"/>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其他</a:t>
                </a:r>
                <a:endParaRPr kumimoji="0"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19" name="矩形 18">
              <a:extLst>
                <a:ext uri="{FF2B5EF4-FFF2-40B4-BE49-F238E27FC236}">
                  <a16:creationId xmlns:a16="http://schemas.microsoft.com/office/drawing/2014/main" id="{26FA48A9-1812-4AB1-8AC1-BE6A051BFFD6}"/>
                </a:ext>
              </a:extLst>
            </p:cNvPr>
            <p:cNvSpPr/>
            <p:nvPr/>
          </p:nvSpPr>
          <p:spPr>
            <a:xfrm>
              <a:off x="539750" y="3500438"/>
              <a:ext cx="3816350"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文字方塊 19">
              <a:extLst>
                <a:ext uri="{FF2B5EF4-FFF2-40B4-BE49-F238E27FC236}">
                  <a16:creationId xmlns:a16="http://schemas.microsoft.com/office/drawing/2014/main" id="{C952A358-D3C6-4050-9C7E-725280A5582E}"/>
                </a:ext>
              </a:extLst>
            </p:cNvPr>
            <p:cNvSpPr txBox="1"/>
            <p:nvPr/>
          </p:nvSpPr>
          <p:spPr>
            <a:xfrm>
              <a:off x="547688" y="3572669"/>
              <a:ext cx="803275" cy="1655762"/>
            </a:xfrm>
            <a:prstGeom prst="snip1Rect">
              <a:avLst/>
            </a:prstGeom>
            <a:solidFill>
              <a:sysClr val="window" lastClr="FFFFFF"/>
            </a:solidFill>
            <a:ln>
              <a:solidFill>
                <a:sysClr val="windowText" lastClr="000000"/>
              </a:solidFill>
            </a:ln>
          </p:spPr>
          <p:txBody>
            <a:bodyPr vert="eaVe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600" b="1"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分項目</a:t>
              </a:r>
            </a:p>
          </p:txBody>
        </p:sp>
        <p:sp>
          <p:nvSpPr>
            <p:cNvPr id="21" name="文字方塊 20">
              <a:extLst>
                <a:ext uri="{FF2B5EF4-FFF2-40B4-BE49-F238E27FC236}">
                  <a16:creationId xmlns:a16="http://schemas.microsoft.com/office/drawing/2014/main" id="{1E26AA34-C85A-4443-B6A8-A9BE9CC633CB}"/>
                </a:ext>
              </a:extLst>
            </p:cNvPr>
            <p:cNvSpPr txBox="1"/>
            <p:nvPr/>
          </p:nvSpPr>
          <p:spPr>
            <a:xfrm>
              <a:off x="1553787"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競賽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文字方塊 21">
              <a:extLst>
                <a:ext uri="{FF2B5EF4-FFF2-40B4-BE49-F238E27FC236}">
                  <a16:creationId xmlns:a16="http://schemas.microsoft.com/office/drawing/2014/main" id="{16067347-F9EC-42EF-9DD6-BF06215DA11C}"/>
                </a:ext>
              </a:extLst>
            </p:cNvPr>
            <p:cNvSpPr txBox="1"/>
            <p:nvPr/>
          </p:nvSpPr>
          <p:spPr>
            <a:xfrm>
              <a:off x="2123698"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服務學習</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文字方塊 22">
              <a:extLst>
                <a:ext uri="{FF2B5EF4-FFF2-40B4-BE49-F238E27FC236}">
                  <a16:creationId xmlns:a16="http://schemas.microsoft.com/office/drawing/2014/main" id="{BE18A1EF-556B-4C6D-9339-7212884219CA}"/>
                </a:ext>
              </a:extLst>
            </p:cNvPr>
            <p:cNvSpPr txBox="1"/>
            <p:nvPr/>
          </p:nvSpPr>
          <p:spPr>
            <a:xfrm>
              <a:off x="2733356" y="3932238"/>
              <a:ext cx="769307" cy="1150937"/>
            </a:xfrm>
            <a:prstGeom prst="roundRect">
              <a:avLst>
                <a:gd name="adj" fmla="val 9091"/>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日常生活表現評量</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文字方塊 23">
              <a:extLst>
                <a:ext uri="{FF2B5EF4-FFF2-40B4-BE49-F238E27FC236}">
                  <a16:creationId xmlns:a16="http://schemas.microsoft.com/office/drawing/2014/main" id="{2F4F4E61-2B7F-476C-838F-74B8D070F3B3}"/>
                </a:ext>
              </a:extLst>
            </p:cNvPr>
            <p:cNvSpPr txBox="1"/>
            <p:nvPr/>
          </p:nvSpPr>
          <p:spPr>
            <a:xfrm>
              <a:off x="3569912" y="3932238"/>
              <a:ext cx="499624" cy="1150937"/>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體適能</a:t>
              </a:r>
              <a:endPar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25" name="直線接點 24">
              <a:extLst>
                <a:ext uri="{FF2B5EF4-FFF2-40B4-BE49-F238E27FC236}">
                  <a16:creationId xmlns:a16="http://schemas.microsoft.com/office/drawing/2014/main" id="{643C3B04-5805-4256-A0DF-95A5F027D84A}"/>
                </a:ext>
              </a:extLst>
            </p:cNvPr>
            <p:cNvCxnSpPr/>
            <p:nvPr/>
          </p:nvCxnSpPr>
          <p:spPr bwMode="auto">
            <a:xfrm>
              <a:off x="1804988" y="3641725"/>
              <a:ext cx="2047875" cy="1588"/>
            </a:xfrm>
            <a:prstGeom prst="line">
              <a:avLst/>
            </a:prstGeom>
            <a:noFill/>
            <a:ln w="57150" cap="flat" cmpd="sng" algn="ctr">
              <a:solidFill>
                <a:srgbClr val="FFFF00"/>
              </a:solidFill>
              <a:prstDash val="solid"/>
            </a:ln>
            <a:effectLst/>
          </p:spPr>
        </p:cxnSp>
        <p:cxnSp>
          <p:nvCxnSpPr>
            <p:cNvPr id="26" name="直線接點 25">
              <a:extLst>
                <a:ext uri="{FF2B5EF4-FFF2-40B4-BE49-F238E27FC236}">
                  <a16:creationId xmlns:a16="http://schemas.microsoft.com/office/drawing/2014/main" id="{18D72285-B2C9-4D91-921F-F328FAF9C555}"/>
                </a:ext>
              </a:extLst>
            </p:cNvPr>
            <p:cNvCxnSpPr>
              <a:stCxn id="60" idx="2"/>
            </p:cNvCxnSpPr>
            <p:nvPr/>
          </p:nvCxnSpPr>
          <p:spPr bwMode="auto">
            <a:xfrm flipH="1">
              <a:off x="1790700" y="3141663"/>
              <a:ext cx="4762" cy="787400"/>
            </a:xfrm>
            <a:prstGeom prst="line">
              <a:avLst/>
            </a:prstGeom>
            <a:noFill/>
            <a:ln w="57150" cap="flat" cmpd="sng" algn="ctr">
              <a:solidFill>
                <a:srgbClr val="FFFF00"/>
              </a:solidFill>
              <a:prstDash val="solid"/>
            </a:ln>
            <a:effectLst/>
          </p:spPr>
        </p:cxnSp>
        <p:cxnSp>
          <p:nvCxnSpPr>
            <p:cNvPr id="27" name="直線接點 26">
              <a:extLst>
                <a:ext uri="{FF2B5EF4-FFF2-40B4-BE49-F238E27FC236}">
                  <a16:creationId xmlns:a16="http://schemas.microsoft.com/office/drawing/2014/main" id="{2847420E-DDBE-4D4E-B476-9CC9D8B989CF}"/>
                </a:ext>
              </a:extLst>
            </p:cNvPr>
            <p:cNvCxnSpPr/>
            <p:nvPr/>
          </p:nvCxnSpPr>
          <p:spPr bwMode="auto">
            <a:xfrm flipH="1">
              <a:off x="2379663" y="3638550"/>
              <a:ext cx="3175" cy="292100"/>
            </a:xfrm>
            <a:prstGeom prst="line">
              <a:avLst/>
            </a:prstGeom>
            <a:noFill/>
            <a:ln w="57150" cap="flat" cmpd="sng" algn="ctr">
              <a:solidFill>
                <a:srgbClr val="FFFF00"/>
              </a:solidFill>
              <a:prstDash val="solid"/>
            </a:ln>
            <a:effectLst/>
          </p:spPr>
        </p:cxnSp>
        <p:cxnSp>
          <p:nvCxnSpPr>
            <p:cNvPr id="28" name="直線接點 27">
              <a:extLst>
                <a:ext uri="{FF2B5EF4-FFF2-40B4-BE49-F238E27FC236}">
                  <a16:creationId xmlns:a16="http://schemas.microsoft.com/office/drawing/2014/main" id="{B374BAF1-23D5-4EE0-A624-076306874C99}"/>
                </a:ext>
              </a:extLst>
            </p:cNvPr>
            <p:cNvCxnSpPr/>
            <p:nvPr/>
          </p:nvCxnSpPr>
          <p:spPr bwMode="auto">
            <a:xfrm>
              <a:off x="3103563" y="3646488"/>
              <a:ext cx="0" cy="288925"/>
            </a:xfrm>
            <a:prstGeom prst="line">
              <a:avLst/>
            </a:prstGeom>
            <a:noFill/>
            <a:ln w="57150" cap="flat" cmpd="sng" algn="ctr">
              <a:solidFill>
                <a:srgbClr val="FFFF00"/>
              </a:solidFill>
              <a:prstDash val="solid"/>
            </a:ln>
            <a:effectLst/>
          </p:spPr>
        </p:cxnSp>
        <p:cxnSp>
          <p:nvCxnSpPr>
            <p:cNvPr id="29" name="直線接點 28">
              <a:extLst>
                <a:ext uri="{FF2B5EF4-FFF2-40B4-BE49-F238E27FC236}">
                  <a16:creationId xmlns:a16="http://schemas.microsoft.com/office/drawing/2014/main" id="{491E5CC4-AD0D-4175-9BC2-434E391DEC18}"/>
                </a:ext>
              </a:extLst>
            </p:cNvPr>
            <p:cNvCxnSpPr/>
            <p:nvPr/>
          </p:nvCxnSpPr>
          <p:spPr bwMode="auto">
            <a:xfrm flipH="1">
              <a:off x="3852863" y="3613150"/>
              <a:ext cx="1587" cy="319088"/>
            </a:xfrm>
            <a:prstGeom prst="line">
              <a:avLst/>
            </a:prstGeom>
            <a:noFill/>
            <a:ln w="57150" cap="flat" cmpd="sng" algn="ctr">
              <a:solidFill>
                <a:srgbClr val="FFFF00"/>
              </a:solidFill>
              <a:prstDash val="solid"/>
            </a:ln>
            <a:effectLst/>
          </p:spPr>
        </p:cxnSp>
        <p:sp>
          <p:nvSpPr>
            <p:cNvPr id="30" name="矩形 29">
              <a:extLst>
                <a:ext uri="{FF2B5EF4-FFF2-40B4-BE49-F238E27FC236}">
                  <a16:creationId xmlns:a16="http://schemas.microsoft.com/office/drawing/2014/main" id="{F86D0E48-9D96-4FF2-BB8A-42F5399C3655}"/>
                </a:ext>
              </a:extLst>
            </p:cNvPr>
            <p:cNvSpPr/>
            <p:nvPr/>
          </p:nvSpPr>
          <p:spPr>
            <a:xfrm>
              <a:off x="4859338" y="3860800"/>
              <a:ext cx="3673475" cy="1800225"/>
            </a:xfrm>
            <a:prstGeom prst="rect">
              <a:avLst/>
            </a:prstGeom>
            <a:solidFill>
              <a:srgbClr val="F79646">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en-US" sz="1800" b="0" i="0" u="none" strike="noStrike" kern="0" cap="none" spc="0" normalizeH="0" baseline="0" noProof="0" dirty="0">
                <a:ln>
                  <a:noFill/>
                </a:ln>
                <a:solidFill>
                  <a:prstClr val="white"/>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31" name="群組 157">
              <a:extLst>
                <a:ext uri="{FF2B5EF4-FFF2-40B4-BE49-F238E27FC236}">
                  <a16:creationId xmlns:a16="http://schemas.microsoft.com/office/drawing/2014/main" id="{2190B102-2948-4AA4-BF1D-26E20E2CF84D}"/>
                </a:ext>
              </a:extLst>
            </p:cNvPr>
            <p:cNvGrpSpPr>
              <a:grpSpLocks/>
            </p:cNvGrpSpPr>
            <p:nvPr/>
          </p:nvGrpSpPr>
          <p:grpSpPr bwMode="auto">
            <a:xfrm>
              <a:off x="5070100" y="4292600"/>
              <a:ext cx="2693550" cy="1150938"/>
              <a:chOff x="4711297" y="4581128"/>
              <a:chExt cx="2692352" cy="1152128"/>
            </a:xfrm>
          </p:grpSpPr>
          <p:sp>
            <p:nvSpPr>
              <p:cNvPr id="55" name="文字方塊 54">
                <a:extLst>
                  <a:ext uri="{FF2B5EF4-FFF2-40B4-BE49-F238E27FC236}">
                    <a16:creationId xmlns:a16="http://schemas.microsoft.com/office/drawing/2014/main" id="{1A7AC43F-322C-458C-8CAD-AC41AFED6F79}"/>
                  </a:ext>
                </a:extLst>
              </p:cNvPr>
              <p:cNvSpPr txBox="1"/>
              <p:nvPr/>
            </p:nvSpPr>
            <p:spPr>
              <a:xfrm>
                <a:off x="4711297"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國文</a:t>
                </a:r>
              </a:p>
            </p:txBody>
          </p:sp>
          <p:sp>
            <p:nvSpPr>
              <p:cNvPr id="56" name="文字方塊 55">
                <a:extLst>
                  <a:ext uri="{FF2B5EF4-FFF2-40B4-BE49-F238E27FC236}">
                    <a16:creationId xmlns:a16="http://schemas.microsoft.com/office/drawing/2014/main" id="{A7D5BD9E-84ED-4EF9-A7DC-29B53E6CCDC4}"/>
                  </a:ext>
                </a:extLst>
              </p:cNvPr>
              <p:cNvSpPr txBox="1"/>
              <p:nvPr/>
            </p:nvSpPr>
            <p:spPr>
              <a:xfrm>
                <a:off x="5258743"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英語</a:t>
                </a:r>
              </a:p>
            </p:txBody>
          </p:sp>
          <p:sp>
            <p:nvSpPr>
              <p:cNvPr id="57" name="文字方塊 56">
                <a:extLst>
                  <a:ext uri="{FF2B5EF4-FFF2-40B4-BE49-F238E27FC236}">
                    <a16:creationId xmlns:a16="http://schemas.microsoft.com/office/drawing/2014/main" id="{07A4C497-875D-40AD-A45E-6AA37CF596BD}"/>
                  </a:ext>
                </a:extLst>
              </p:cNvPr>
              <p:cNvSpPr txBox="1"/>
              <p:nvPr/>
            </p:nvSpPr>
            <p:spPr>
              <a:xfrm>
                <a:off x="5807771"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數學</a:t>
                </a:r>
              </a:p>
            </p:txBody>
          </p:sp>
          <p:sp>
            <p:nvSpPr>
              <p:cNvPr id="58" name="文字方塊 57">
                <a:extLst>
                  <a:ext uri="{FF2B5EF4-FFF2-40B4-BE49-F238E27FC236}">
                    <a16:creationId xmlns:a16="http://schemas.microsoft.com/office/drawing/2014/main" id="{E58BD4D3-06AF-4031-9206-7C3EBB2BCC91}"/>
                  </a:ext>
                </a:extLst>
              </p:cNvPr>
              <p:cNvSpPr txBox="1"/>
              <p:nvPr/>
            </p:nvSpPr>
            <p:spPr>
              <a:xfrm>
                <a:off x="6356804"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社會</a:t>
                </a:r>
              </a:p>
            </p:txBody>
          </p:sp>
          <p:sp>
            <p:nvSpPr>
              <p:cNvPr id="59" name="文字方塊 58">
                <a:extLst>
                  <a:ext uri="{FF2B5EF4-FFF2-40B4-BE49-F238E27FC236}">
                    <a16:creationId xmlns:a16="http://schemas.microsoft.com/office/drawing/2014/main" id="{165188BF-4933-4B55-BFB6-F9D1B6492B42}"/>
                  </a:ext>
                </a:extLst>
              </p:cNvPr>
              <p:cNvSpPr txBox="1"/>
              <p:nvPr/>
            </p:nvSpPr>
            <p:spPr>
              <a:xfrm>
                <a:off x="6904247" y="4581128"/>
                <a:ext cx="499402" cy="1152128"/>
              </a:xfrm>
              <a:prstGeom prst="roundRect">
                <a:avLst/>
              </a:prstGeom>
              <a:solidFill>
                <a:srgbClr val="F79646">
                  <a:lumMod val="75000"/>
                </a:srgbClr>
              </a:solidFill>
              <a:ln w="25400" cap="flat" cmpd="sng" algn="ctr">
                <a:noFill/>
                <a:prstDash val="solid"/>
              </a:ln>
              <a:effectLst/>
            </p:spPr>
            <p:txBody>
              <a:bodyPr vert="eaVert"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自然</a:t>
                </a:r>
              </a:p>
            </p:txBody>
          </p:sp>
        </p:grpSp>
        <p:cxnSp>
          <p:nvCxnSpPr>
            <p:cNvPr id="32" name="直線接點 31">
              <a:extLst>
                <a:ext uri="{FF2B5EF4-FFF2-40B4-BE49-F238E27FC236}">
                  <a16:creationId xmlns:a16="http://schemas.microsoft.com/office/drawing/2014/main" id="{8E6E126C-E3C8-4433-9998-09F58BE97C1B}"/>
                </a:ext>
              </a:extLst>
            </p:cNvPr>
            <p:cNvCxnSpPr/>
            <p:nvPr/>
          </p:nvCxnSpPr>
          <p:spPr bwMode="auto">
            <a:xfrm flipV="1">
              <a:off x="5280025" y="4003675"/>
              <a:ext cx="2820988" cy="4763"/>
            </a:xfrm>
            <a:prstGeom prst="line">
              <a:avLst/>
            </a:prstGeom>
            <a:noFill/>
            <a:ln w="57150" cap="flat" cmpd="sng" algn="ctr">
              <a:solidFill>
                <a:srgbClr val="FFFF00"/>
              </a:solidFill>
              <a:prstDash val="solid"/>
            </a:ln>
            <a:effectLst/>
          </p:spPr>
        </p:cxnSp>
        <p:cxnSp>
          <p:nvCxnSpPr>
            <p:cNvPr id="33" name="直線接點 32">
              <a:extLst>
                <a:ext uri="{FF2B5EF4-FFF2-40B4-BE49-F238E27FC236}">
                  <a16:creationId xmlns:a16="http://schemas.microsoft.com/office/drawing/2014/main" id="{0113B887-073E-4784-B5FE-6D0B6656533C}"/>
                </a:ext>
              </a:extLst>
            </p:cNvPr>
            <p:cNvCxnSpPr>
              <a:stCxn id="65" idx="2"/>
            </p:cNvCxnSpPr>
            <p:nvPr/>
          </p:nvCxnSpPr>
          <p:spPr bwMode="auto">
            <a:xfrm>
              <a:off x="8059739" y="3141663"/>
              <a:ext cx="6349" cy="866775"/>
            </a:xfrm>
            <a:prstGeom prst="line">
              <a:avLst/>
            </a:prstGeom>
            <a:noFill/>
            <a:ln w="57150" cap="flat" cmpd="sng" algn="ctr">
              <a:solidFill>
                <a:srgbClr val="FFFF00"/>
              </a:solidFill>
              <a:prstDash val="solid"/>
            </a:ln>
            <a:effectLst/>
          </p:spPr>
        </p:cxnSp>
        <p:cxnSp>
          <p:nvCxnSpPr>
            <p:cNvPr id="34" name="直線接點 33">
              <a:extLst>
                <a:ext uri="{FF2B5EF4-FFF2-40B4-BE49-F238E27FC236}">
                  <a16:creationId xmlns:a16="http://schemas.microsoft.com/office/drawing/2014/main" id="{111A27C3-FF12-4D11-89AD-B29F8F978BF1}"/>
                </a:ext>
              </a:extLst>
            </p:cNvPr>
            <p:cNvCxnSpPr/>
            <p:nvPr/>
          </p:nvCxnSpPr>
          <p:spPr bwMode="auto">
            <a:xfrm flipH="1">
              <a:off x="6429375" y="4002088"/>
              <a:ext cx="1588" cy="292100"/>
            </a:xfrm>
            <a:prstGeom prst="line">
              <a:avLst/>
            </a:prstGeom>
            <a:noFill/>
            <a:ln w="57150" cap="flat" cmpd="sng" algn="ctr">
              <a:solidFill>
                <a:srgbClr val="FFFF00"/>
              </a:solidFill>
              <a:prstDash val="solid"/>
            </a:ln>
            <a:effectLst/>
          </p:spPr>
        </p:cxnSp>
        <p:cxnSp>
          <p:nvCxnSpPr>
            <p:cNvPr id="35" name="直線接點 34">
              <a:extLst>
                <a:ext uri="{FF2B5EF4-FFF2-40B4-BE49-F238E27FC236}">
                  <a16:creationId xmlns:a16="http://schemas.microsoft.com/office/drawing/2014/main" id="{873E746A-14FA-4AF8-913F-0A475DC6BE0F}"/>
                </a:ext>
              </a:extLst>
            </p:cNvPr>
            <p:cNvCxnSpPr/>
            <p:nvPr/>
          </p:nvCxnSpPr>
          <p:spPr bwMode="auto">
            <a:xfrm>
              <a:off x="6958013" y="4006850"/>
              <a:ext cx="0" cy="288925"/>
            </a:xfrm>
            <a:prstGeom prst="line">
              <a:avLst/>
            </a:prstGeom>
            <a:noFill/>
            <a:ln w="57150" cap="flat" cmpd="sng" algn="ctr">
              <a:solidFill>
                <a:srgbClr val="FFFF00"/>
              </a:solidFill>
              <a:prstDash val="solid"/>
            </a:ln>
            <a:effectLst/>
          </p:spPr>
        </p:cxnSp>
        <p:cxnSp>
          <p:nvCxnSpPr>
            <p:cNvPr id="36" name="直線接點 35">
              <a:extLst>
                <a:ext uri="{FF2B5EF4-FFF2-40B4-BE49-F238E27FC236}">
                  <a16:creationId xmlns:a16="http://schemas.microsoft.com/office/drawing/2014/main" id="{FD7B78ED-26AC-49F4-91EF-D380743F15AF}"/>
                </a:ext>
              </a:extLst>
            </p:cNvPr>
            <p:cNvCxnSpPr/>
            <p:nvPr/>
          </p:nvCxnSpPr>
          <p:spPr bwMode="auto">
            <a:xfrm flipH="1">
              <a:off x="7535863" y="3983038"/>
              <a:ext cx="1587" cy="306387"/>
            </a:xfrm>
            <a:prstGeom prst="line">
              <a:avLst/>
            </a:prstGeom>
            <a:noFill/>
            <a:ln w="57150" cap="flat" cmpd="sng" algn="ctr">
              <a:solidFill>
                <a:srgbClr val="FFFF00"/>
              </a:solidFill>
              <a:prstDash val="solid"/>
            </a:ln>
            <a:effectLst/>
          </p:spPr>
        </p:cxnSp>
        <p:cxnSp>
          <p:nvCxnSpPr>
            <p:cNvPr id="37" name="直線接點 36">
              <a:extLst>
                <a:ext uri="{FF2B5EF4-FFF2-40B4-BE49-F238E27FC236}">
                  <a16:creationId xmlns:a16="http://schemas.microsoft.com/office/drawing/2014/main" id="{1C731EBA-2838-4584-95E7-44B679FC250D}"/>
                </a:ext>
              </a:extLst>
            </p:cNvPr>
            <p:cNvCxnSpPr/>
            <p:nvPr/>
          </p:nvCxnSpPr>
          <p:spPr bwMode="auto">
            <a:xfrm flipH="1">
              <a:off x="5868988" y="4003675"/>
              <a:ext cx="1587" cy="292100"/>
            </a:xfrm>
            <a:prstGeom prst="line">
              <a:avLst/>
            </a:prstGeom>
            <a:noFill/>
            <a:ln w="57150" cap="flat" cmpd="sng" algn="ctr">
              <a:solidFill>
                <a:srgbClr val="FFFF00"/>
              </a:solidFill>
              <a:prstDash val="solid"/>
            </a:ln>
            <a:effectLst/>
          </p:spPr>
        </p:cxnSp>
        <p:cxnSp>
          <p:nvCxnSpPr>
            <p:cNvPr id="38" name="直線接點 37">
              <a:extLst>
                <a:ext uri="{FF2B5EF4-FFF2-40B4-BE49-F238E27FC236}">
                  <a16:creationId xmlns:a16="http://schemas.microsoft.com/office/drawing/2014/main" id="{70E7190B-64E2-483C-85C8-56DC222A26E7}"/>
                </a:ext>
              </a:extLst>
            </p:cNvPr>
            <p:cNvCxnSpPr/>
            <p:nvPr/>
          </p:nvCxnSpPr>
          <p:spPr bwMode="auto">
            <a:xfrm flipH="1">
              <a:off x="5303838" y="4002088"/>
              <a:ext cx="1587" cy="292100"/>
            </a:xfrm>
            <a:prstGeom prst="line">
              <a:avLst/>
            </a:prstGeom>
            <a:noFill/>
            <a:ln w="57150" cap="flat" cmpd="sng" algn="ctr">
              <a:solidFill>
                <a:srgbClr val="FFFF00"/>
              </a:solidFill>
              <a:prstDash val="solid"/>
            </a:ln>
            <a:effectLst/>
          </p:spPr>
        </p:cxnSp>
        <p:cxnSp>
          <p:nvCxnSpPr>
            <p:cNvPr id="39" name="直線接點 38">
              <a:extLst>
                <a:ext uri="{FF2B5EF4-FFF2-40B4-BE49-F238E27FC236}">
                  <a16:creationId xmlns:a16="http://schemas.microsoft.com/office/drawing/2014/main" id="{E88B63CB-DD0B-434D-85A7-8D7F54288E26}"/>
                </a:ext>
              </a:extLst>
            </p:cNvPr>
            <p:cNvCxnSpPr/>
            <p:nvPr/>
          </p:nvCxnSpPr>
          <p:spPr bwMode="auto">
            <a:xfrm flipV="1">
              <a:off x="5268913" y="5732463"/>
              <a:ext cx="2287587" cy="4762"/>
            </a:xfrm>
            <a:prstGeom prst="line">
              <a:avLst/>
            </a:prstGeom>
            <a:noFill/>
            <a:ln w="57150" cap="flat" cmpd="sng" algn="ctr">
              <a:solidFill>
                <a:srgbClr val="FFFF00"/>
              </a:solidFill>
              <a:prstDash val="solid"/>
            </a:ln>
            <a:effectLst/>
          </p:spPr>
        </p:cxnSp>
        <p:cxnSp>
          <p:nvCxnSpPr>
            <p:cNvPr id="40" name="直線接點 39">
              <a:extLst>
                <a:ext uri="{FF2B5EF4-FFF2-40B4-BE49-F238E27FC236}">
                  <a16:creationId xmlns:a16="http://schemas.microsoft.com/office/drawing/2014/main" id="{E37267AF-BF6C-4725-A561-88FECDF79C9E}"/>
                </a:ext>
              </a:extLst>
            </p:cNvPr>
            <p:cNvCxnSpPr/>
            <p:nvPr/>
          </p:nvCxnSpPr>
          <p:spPr bwMode="auto">
            <a:xfrm flipH="1">
              <a:off x="6421438" y="5441950"/>
              <a:ext cx="3175" cy="576263"/>
            </a:xfrm>
            <a:prstGeom prst="line">
              <a:avLst/>
            </a:prstGeom>
            <a:noFill/>
            <a:ln w="57150" cap="flat" cmpd="sng" algn="ctr">
              <a:solidFill>
                <a:srgbClr val="FFFF00"/>
              </a:solidFill>
              <a:prstDash val="solid"/>
            </a:ln>
            <a:effectLst/>
          </p:spPr>
        </p:cxnSp>
        <p:cxnSp>
          <p:nvCxnSpPr>
            <p:cNvPr id="41" name="直線接點 40">
              <a:extLst>
                <a:ext uri="{FF2B5EF4-FFF2-40B4-BE49-F238E27FC236}">
                  <a16:creationId xmlns:a16="http://schemas.microsoft.com/office/drawing/2014/main" id="{1C5ABB82-C778-42E5-8C14-8C9DB2E4446A}"/>
                </a:ext>
              </a:extLst>
            </p:cNvPr>
            <p:cNvCxnSpPr/>
            <p:nvPr/>
          </p:nvCxnSpPr>
          <p:spPr bwMode="auto">
            <a:xfrm>
              <a:off x="6950075" y="5446713"/>
              <a:ext cx="0" cy="288925"/>
            </a:xfrm>
            <a:prstGeom prst="line">
              <a:avLst/>
            </a:prstGeom>
            <a:noFill/>
            <a:ln w="57150" cap="flat" cmpd="sng" algn="ctr">
              <a:solidFill>
                <a:srgbClr val="FFFF00"/>
              </a:solidFill>
              <a:prstDash val="solid"/>
            </a:ln>
            <a:effectLst/>
          </p:spPr>
        </p:cxnSp>
        <p:cxnSp>
          <p:nvCxnSpPr>
            <p:cNvPr id="42" name="直線接點 41">
              <a:extLst>
                <a:ext uri="{FF2B5EF4-FFF2-40B4-BE49-F238E27FC236}">
                  <a16:creationId xmlns:a16="http://schemas.microsoft.com/office/drawing/2014/main" id="{2BF17CC6-AD08-48E9-B7FB-F1EE2E48E7B8}"/>
                </a:ext>
              </a:extLst>
            </p:cNvPr>
            <p:cNvCxnSpPr/>
            <p:nvPr/>
          </p:nvCxnSpPr>
          <p:spPr bwMode="auto">
            <a:xfrm flipH="1">
              <a:off x="7524750" y="5443538"/>
              <a:ext cx="1588" cy="306387"/>
            </a:xfrm>
            <a:prstGeom prst="line">
              <a:avLst/>
            </a:prstGeom>
            <a:noFill/>
            <a:ln w="57150" cap="flat" cmpd="sng" algn="ctr">
              <a:solidFill>
                <a:srgbClr val="FFFF00"/>
              </a:solidFill>
              <a:prstDash val="solid"/>
            </a:ln>
            <a:effectLst/>
          </p:spPr>
        </p:cxnSp>
        <p:cxnSp>
          <p:nvCxnSpPr>
            <p:cNvPr id="43" name="直線接點 42">
              <a:extLst>
                <a:ext uri="{FF2B5EF4-FFF2-40B4-BE49-F238E27FC236}">
                  <a16:creationId xmlns:a16="http://schemas.microsoft.com/office/drawing/2014/main" id="{676BE3E1-E6C7-4E71-87E9-68A87A8ED644}"/>
                </a:ext>
              </a:extLst>
            </p:cNvPr>
            <p:cNvCxnSpPr/>
            <p:nvPr/>
          </p:nvCxnSpPr>
          <p:spPr bwMode="auto">
            <a:xfrm flipH="1">
              <a:off x="5861050" y="5443538"/>
              <a:ext cx="3175" cy="292100"/>
            </a:xfrm>
            <a:prstGeom prst="line">
              <a:avLst/>
            </a:prstGeom>
            <a:noFill/>
            <a:ln w="57150" cap="flat" cmpd="sng" algn="ctr">
              <a:solidFill>
                <a:srgbClr val="FFFF00"/>
              </a:solidFill>
              <a:prstDash val="solid"/>
            </a:ln>
            <a:effectLst/>
          </p:spPr>
        </p:cxnSp>
        <p:cxnSp>
          <p:nvCxnSpPr>
            <p:cNvPr id="44" name="直線接點 43">
              <a:extLst>
                <a:ext uri="{FF2B5EF4-FFF2-40B4-BE49-F238E27FC236}">
                  <a16:creationId xmlns:a16="http://schemas.microsoft.com/office/drawing/2014/main" id="{A6F7951A-48E8-4778-9AC6-3976114E2406}"/>
                </a:ext>
              </a:extLst>
            </p:cNvPr>
            <p:cNvCxnSpPr/>
            <p:nvPr/>
          </p:nvCxnSpPr>
          <p:spPr bwMode="auto">
            <a:xfrm flipH="1">
              <a:off x="5295900" y="5441950"/>
              <a:ext cx="3175" cy="292100"/>
            </a:xfrm>
            <a:prstGeom prst="line">
              <a:avLst/>
            </a:prstGeom>
            <a:noFill/>
            <a:ln w="57150" cap="flat" cmpd="sng" algn="ctr">
              <a:solidFill>
                <a:srgbClr val="FFFF00"/>
              </a:solidFill>
              <a:prstDash val="solid"/>
            </a:ln>
            <a:effectLst/>
          </p:spPr>
        </p:cxnSp>
        <p:sp>
          <p:nvSpPr>
            <p:cNvPr id="45" name="圓角矩形 98">
              <a:extLst>
                <a:ext uri="{FF2B5EF4-FFF2-40B4-BE49-F238E27FC236}">
                  <a16:creationId xmlns:a16="http://schemas.microsoft.com/office/drawing/2014/main" id="{DACB1D5B-3C49-4743-8EB3-7AFB589AA6CC}"/>
                </a:ext>
              </a:extLst>
            </p:cNvPr>
            <p:cNvSpPr/>
            <p:nvPr/>
          </p:nvSpPr>
          <p:spPr>
            <a:xfrm>
              <a:off x="4859338" y="5949950"/>
              <a:ext cx="3600450" cy="633413"/>
            </a:xfrm>
            <a:prstGeom prst="roundRect">
              <a:avLst/>
            </a:prstGeom>
            <a:solidFill>
              <a:srgbClr val="00B0F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國中教育會考</a:t>
              </a:r>
              <a:endPar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等級</a:t>
              </a:r>
              <a:r>
                <a:rPr kumimoji="0" lang="en-US" altLang="zh-TW"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標示</a:t>
              </a:r>
            </a:p>
          </p:txBody>
        </p:sp>
        <p:cxnSp>
          <p:nvCxnSpPr>
            <p:cNvPr id="46" name="直線單箭頭接點 45">
              <a:extLst>
                <a:ext uri="{FF2B5EF4-FFF2-40B4-BE49-F238E27FC236}">
                  <a16:creationId xmlns:a16="http://schemas.microsoft.com/office/drawing/2014/main" id="{E1B652A6-42EB-4639-A088-3087F9B303EE}"/>
                </a:ext>
              </a:extLst>
            </p:cNvPr>
            <p:cNvCxnSpPr/>
            <p:nvPr/>
          </p:nvCxnSpPr>
          <p:spPr>
            <a:xfrm>
              <a:off x="4211638" y="4581525"/>
              <a:ext cx="647700" cy="576263"/>
            </a:xfrm>
            <a:prstGeom prst="straightConnector1">
              <a:avLst/>
            </a:prstGeom>
            <a:noFill/>
            <a:ln w="152400" cap="flat" cmpd="sng" algn="ctr">
              <a:solidFill>
                <a:srgbClr val="4F81BD">
                  <a:shade val="95000"/>
                  <a:satMod val="105000"/>
                </a:srgbClr>
              </a:solidFill>
              <a:prstDash val="solid"/>
              <a:tailEnd type="arrow"/>
            </a:ln>
            <a:effectLst/>
          </p:spPr>
        </p:cxnSp>
        <p:cxnSp>
          <p:nvCxnSpPr>
            <p:cNvPr id="47" name="直線單箭頭接點 46">
              <a:extLst>
                <a:ext uri="{FF2B5EF4-FFF2-40B4-BE49-F238E27FC236}">
                  <a16:creationId xmlns:a16="http://schemas.microsoft.com/office/drawing/2014/main" id="{F6C24816-6D5D-4AD0-B37F-4081AE088AAA}"/>
                </a:ext>
              </a:extLst>
            </p:cNvPr>
            <p:cNvCxnSpPr/>
            <p:nvPr/>
          </p:nvCxnSpPr>
          <p:spPr>
            <a:xfrm>
              <a:off x="7885113" y="5589588"/>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48" name="文字方塊 47">
              <a:extLst>
                <a:ext uri="{FF2B5EF4-FFF2-40B4-BE49-F238E27FC236}">
                  <a16:creationId xmlns:a16="http://schemas.microsoft.com/office/drawing/2014/main" id="{5BD6DEDA-17CF-436D-87B8-377540BE58AA}"/>
                </a:ext>
              </a:extLst>
            </p:cNvPr>
            <p:cNvSpPr txBox="1">
              <a:spLocks noChangeArrowheads="1"/>
            </p:cNvSpPr>
            <p:nvPr/>
          </p:nvSpPr>
          <p:spPr bwMode="auto">
            <a:xfrm>
              <a:off x="4727575" y="3140968"/>
              <a:ext cx="3373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6</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49" name="文字方塊 49">
              <a:extLst>
                <a:ext uri="{FF2B5EF4-FFF2-40B4-BE49-F238E27FC236}">
                  <a16:creationId xmlns:a16="http://schemas.microsoft.com/office/drawing/2014/main" id="{45AC2575-739F-4FBA-9D31-046CAFF9BBF5}"/>
                </a:ext>
              </a:extLst>
            </p:cNvPr>
            <p:cNvSpPr txBox="1">
              <a:spLocks noChangeArrowheads="1"/>
            </p:cNvSpPr>
            <p:nvPr/>
          </p:nvSpPr>
          <p:spPr bwMode="auto">
            <a:xfrm>
              <a:off x="428625" y="5349875"/>
              <a:ext cx="3887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以上</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4</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項比序順序由各校自訂</a:t>
              </a:r>
            </a:p>
          </p:txBody>
        </p:sp>
        <p:sp>
          <p:nvSpPr>
            <p:cNvPr id="50" name="文字方塊 50">
              <a:extLst>
                <a:ext uri="{FF2B5EF4-FFF2-40B4-BE49-F238E27FC236}">
                  <a16:creationId xmlns:a16="http://schemas.microsoft.com/office/drawing/2014/main" id="{B3636367-674A-4800-A948-AC43E05DC3A6}"/>
                </a:ext>
              </a:extLst>
            </p:cNvPr>
            <p:cNvSpPr txBox="1">
              <a:spLocks noChangeArrowheads="1"/>
            </p:cNvSpPr>
            <p:nvPr/>
          </p:nvSpPr>
          <p:spPr bwMode="auto">
            <a:xfrm>
              <a:off x="4728369" y="3513138"/>
              <a:ext cx="3402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以下</a:t>
              </a:r>
              <a:r>
                <a:rPr kumimoji="1" lang="en-US" altLang="zh-TW"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5</a:t>
              </a:r>
              <a:r>
                <a:rPr kumimoji="1" lang="zh-TW"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科比序順序由各校自訂</a:t>
              </a:r>
            </a:p>
          </p:txBody>
        </p:sp>
        <p:sp>
          <p:nvSpPr>
            <p:cNvPr id="51" name="文字方塊 50">
              <a:extLst>
                <a:ext uri="{FF2B5EF4-FFF2-40B4-BE49-F238E27FC236}">
                  <a16:creationId xmlns:a16="http://schemas.microsoft.com/office/drawing/2014/main" id="{3185056F-D93F-47BE-A08C-0E2712DDD83F}"/>
                </a:ext>
              </a:extLst>
            </p:cNvPr>
            <p:cNvSpPr txBox="1"/>
            <p:nvPr/>
          </p:nvSpPr>
          <p:spPr bwMode="auto">
            <a:xfrm>
              <a:off x="3038475" y="6042025"/>
              <a:ext cx="1379538" cy="407988"/>
            </a:xfrm>
            <a:prstGeom prst="roundRect">
              <a:avLst/>
            </a:prstGeom>
            <a:solidFill>
              <a:srgbClr val="F79646">
                <a:lumMod val="75000"/>
              </a:srgbClr>
            </a:solidFill>
            <a:ln w="25400" cap="flat" cmpd="sng" algn="ctr">
              <a:noFill/>
              <a:prstDash val="solid"/>
            </a:ln>
            <a:effec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2000" b="0" i="0" u="none" strike="noStrike" kern="0" cap="none" spc="0" normalizeH="0" baseline="0" noProof="0" dirty="0">
                  <a:ln>
                    <a:noFill/>
                  </a:ln>
                  <a:solidFill>
                    <a:schemeClr val="bg1"/>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寫作測驗</a:t>
              </a:r>
            </a:p>
          </p:txBody>
        </p:sp>
        <p:cxnSp>
          <p:nvCxnSpPr>
            <p:cNvPr id="52" name="直線單箭頭接點 51">
              <a:extLst>
                <a:ext uri="{FF2B5EF4-FFF2-40B4-BE49-F238E27FC236}">
                  <a16:creationId xmlns:a16="http://schemas.microsoft.com/office/drawing/2014/main" id="{2124C07A-FDFD-4024-8732-CA8C0AE97742}"/>
                </a:ext>
              </a:extLst>
            </p:cNvPr>
            <p:cNvCxnSpPr/>
            <p:nvPr/>
          </p:nvCxnSpPr>
          <p:spPr>
            <a:xfrm rot="5400000">
              <a:off x="4643438" y="6029325"/>
              <a:ext cx="0" cy="431800"/>
            </a:xfrm>
            <a:prstGeom prst="straightConnector1">
              <a:avLst/>
            </a:prstGeom>
            <a:noFill/>
            <a:ln w="76200" cap="flat" cmpd="sng" algn="ctr">
              <a:solidFill>
                <a:srgbClr val="4F81BD">
                  <a:shade val="95000"/>
                  <a:satMod val="105000"/>
                </a:srgbClr>
              </a:solidFill>
              <a:prstDash val="solid"/>
              <a:tailEnd type="arrow"/>
            </a:ln>
            <a:effectLst/>
          </p:spPr>
        </p:cxnSp>
        <p:sp>
          <p:nvSpPr>
            <p:cNvPr id="53" name="矩形 52">
              <a:extLst>
                <a:ext uri="{FF2B5EF4-FFF2-40B4-BE49-F238E27FC236}">
                  <a16:creationId xmlns:a16="http://schemas.microsoft.com/office/drawing/2014/main" id="{6574C42E-0BA2-45E7-82B0-103AC206EB7D}"/>
                </a:ext>
              </a:extLst>
            </p:cNvPr>
            <p:cNvSpPr/>
            <p:nvPr/>
          </p:nvSpPr>
          <p:spPr bwMode="auto">
            <a:xfrm>
              <a:off x="1473200" y="1489076"/>
              <a:ext cx="5864226" cy="1720850"/>
            </a:xfrm>
            <a:prstGeom prst="rect">
              <a:avLst/>
            </a:prstGeom>
            <a:noFill/>
            <a:ln w="38100">
              <a:solidFill>
                <a:srgbClr val="FF0000"/>
              </a:solid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cxnSp>
          <p:nvCxnSpPr>
            <p:cNvPr id="54" name="直線單箭頭接點 53">
              <a:extLst>
                <a:ext uri="{FF2B5EF4-FFF2-40B4-BE49-F238E27FC236}">
                  <a16:creationId xmlns:a16="http://schemas.microsoft.com/office/drawing/2014/main" id="{9280D89E-37F2-4B11-9D3A-DFDDEDC8E0CA}"/>
                </a:ext>
              </a:extLst>
            </p:cNvPr>
            <p:cNvCxnSpPr/>
            <p:nvPr/>
          </p:nvCxnSpPr>
          <p:spPr>
            <a:xfrm flipH="1">
              <a:off x="4140200" y="3213100"/>
              <a:ext cx="576263" cy="576263"/>
            </a:xfrm>
            <a:prstGeom prst="straightConnector1">
              <a:avLst/>
            </a:prstGeom>
            <a:noFill/>
            <a:ln w="152400"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25446681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9095981"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肆、北、中、南區五專聯合免試入學</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其他重點提醒</a:t>
              </a:r>
              <a:endParaRPr lang="en-US" dirty="0"/>
            </a:p>
          </p:txBody>
        </p:sp>
      </p:grpSp>
      <p:sp>
        <p:nvSpPr>
          <p:cNvPr id="7" name="內容版面配置區 2">
            <a:extLst>
              <a:ext uri="{FF2B5EF4-FFF2-40B4-BE49-F238E27FC236}">
                <a16:creationId xmlns:a16="http://schemas.microsoft.com/office/drawing/2014/main" id="{AE73D936-9C5D-4AA7-BDC8-2D4DFA3F27DD}"/>
              </a:ext>
            </a:extLst>
          </p:cNvPr>
          <p:cNvSpPr txBox="1">
            <a:spLocks/>
          </p:cNvSpPr>
          <p:nvPr/>
        </p:nvSpPr>
        <p:spPr>
          <a:xfrm>
            <a:off x="917409" y="800894"/>
            <a:ext cx="10357183" cy="52562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5000"/>
              </a:lnSpc>
              <a:spcBef>
                <a:spcPts val="1200"/>
              </a:spcBef>
            </a:pPr>
            <a:r>
              <a:rPr lang="zh-TW" altLang="en-US" dirty="0">
                <a:ea typeface="微軟正黑體" panose="020B0604030504040204" pitchFamily="34" charset="-120"/>
              </a:rPr>
              <a:t>高級中等學校各就學區免試入學及各區五專聯合免試入學可同時報名，但二者皆錄取時，</a:t>
            </a:r>
            <a:r>
              <a:rPr lang="zh-TW" altLang="en-US" b="1" dirty="0">
                <a:solidFill>
                  <a:srgbClr val="FF0000"/>
                </a:solidFill>
                <a:ea typeface="微軟正黑體" panose="020B0604030504040204" pitchFamily="34" charset="-120"/>
              </a:rPr>
              <a:t>僅能擇一</a:t>
            </a:r>
            <a:r>
              <a:rPr lang="zh-TW" altLang="en-US" dirty="0">
                <a:ea typeface="微軟正黑體" panose="020B0604030504040204" pitchFamily="34" charset="-120"/>
              </a:rPr>
              <a:t>報到。</a:t>
            </a:r>
            <a:endParaRPr lang="en-US" altLang="zh-TW" dirty="0">
              <a:ea typeface="微軟正黑體" panose="020B0604030504040204" pitchFamily="34" charset="-120"/>
            </a:endParaRPr>
          </a:p>
          <a:p>
            <a:pPr>
              <a:lnSpc>
                <a:spcPct val="125000"/>
              </a:lnSpc>
              <a:spcBef>
                <a:spcPts val="1200"/>
              </a:spcBef>
            </a:pPr>
            <a:r>
              <a:rPr lang="zh-TW" altLang="en-US" dirty="0">
                <a:ea typeface="微軟正黑體" panose="020B0604030504040204" pitchFamily="34" charset="-120"/>
              </a:rPr>
              <a:t>雖可同時報名多區之五專聯合免試入學，但各區招生學校現場登記分發日期皆訂於同一天辦理且須</a:t>
            </a:r>
            <a:r>
              <a:rPr lang="zh-TW" altLang="en-US" dirty="0">
                <a:solidFill>
                  <a:srgbClr val="0000FF"/>
                </a:solidFill>
                <a:ea typeface="微軟正黑體" panose="020B0604030504040204" pitchFamily="34" charset="-120"/>
              </a:rPr>
              <a:t>攜帶學歷</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力</a:t>
            </a:r>
            <a:r>
              <a:rPr lang="en-US" altLang="zh-TW" dirty="0">
                <a:solidFill>
                  <a:srgbClr val="0000FF"/>
                </a:solidFill>
                <a:ea typeface="微軟正黑體" panose="020B0604030504040204" pitchFamily="34" charset="-120"/>
              </a:rPr>
              <a:t>)</a:t>
            </a:r>
            <a:r>
              <a:rPr lang="zh-TW" altLang="en-US" dirty="0">
                <a:solidFill>
                  <a:srgbClr val="0000FF"/>
                </a:solidFill>
                <a:ea typeface="微軟正黑體" panose="020B0604030504040204" pitchFamily="34" charset="-120"/>
              </a:rPr>
              <a:t>證件</a:t>
            </a:r>
            <a:r>
              <a:rPr lang="zh-TW" altLang="en-US" sz="3600" b="1" dirty="0">
                <a:solidFill>
                  <a:srgbClr val="FF0000"/>
                </a:solidFill>
                <a:ea typeface="微軟正黑體" panose="020B0604030504040204" pitchFamily="34" charset="-120"/>
              </a:rPr>
              <a:t>正本</a:t>
            </a:r>
            <a:r>
              <a:rPr lang="zh-TW" altLang="en-US" dirty="0">
                <a:ea typeface="微軟正黑體" panose="020B0604030504040204" pitchFamily="34" charset="-120"/>
              </a:rPr>
              <a:t>，</a:t>
            </a:r>
            <a:r>
              <a:rPr lang="zh-TW" altLang="en-US" dirty="0">
                <a:solidFill>
                  <a:srgbClr val="00B050"/>
                </a:solidFill>
                <a:ea typeface="微軟正黑體" panose="020B0604030504040204" pitchFamily="34" charset="-120"/>
              </a:rPr>
              <a:t>故同時被多區通知到現場時，僅能擇一所招生學校參加現場登記分發</a:t>
            </a:r>
            <a:r>
              <a:rPr lang="zh-TW" altLang="en-US" dirty="0">
                <a:ea typeface="微軟正黑體" panose="020B0604030504040204" pitchFamily="34" charset="-120"/>
              </a:rPr>
              <a:t>。</a:t>
            </a:r>
            <a:endParaRPr lang="en-US" altLang="zh-TW" dirty="0">
              <a:ea typeface="微軟正黑體" panose="020B0604030504040204" pitchFamily="34" charset="-120"/>
            </a:endParaRPr>
          </a:p>
          <a:p>
            <a:pPr>
              <a:lnSpc>
                <a:spcPct val="125000"/>
              </a:lnSpc>
              <a:spcBef>
                <a:spcPts val="1200"/>
              </a:spcBef>
            </a:pPr>
            <a:r>
              <a:rPr lang="zh-TW" altLang="en-US" dirty="0">
                <a:ea typeface="微軟正黑體" panose="020B0604030504040204" pitchFamily="34" charset="-120"/>
              </a:rPr>
              <a:t>請務必注意現場登記分發報到通知單寄送時間，若於</a:t>
            </a:r>
            <a:r>
              <a:rPr lang="en-US" altLang="zh-TW" b="1" dirty="0">
                <a:solidFill>
                  <a:srgbClr val="FF0000"/>
                </a:solidFill>
                <a:ea typeface="微軟正黑體" panose="020B0604030504040204" pitchFamily="34" charset="-120"/>
              </a:rPr>
              <a:t>112</a:t>
            </a:r>
            <a:r>
              <a:rPr lang="zh-TW" altLang="en-US" b="1" dirty="0">
                <a:solidFill>
                  <a:srgbClr val="FF0000"/>
                </a:solidFill>
                <a:ea typeface="微軟正黑體" panose="020B0604030504040204" pitchFamily="34" charset="-120"/>
              </a:rPr>
              <a:t>年</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10</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一</a:t>
            </a:r>
            <a:r>
              <a:rPr lang="en-US" altLang="zh-TW" b="1" dirty="0">
                <a:solidFill>
                  <a:srgbClr val="FF0000"/>
                </a:solidFill>
                <a:ea typeface="微軟正黑體" panose="020B0604030504040204" pitchFamily="34" charset="-120"/>
              </a:rPr>
              <a:t>)17</a:t>
            </a:r>
            <a:r>
              <a:rPr lang="zh-TW" altLang="en-US" b="1" dirty="0">
                <a:solidFill>
                  <a:srgbClr val="FF0000"/>
                </a:solidFill>
                <a:ea typeface="微軟正黑體" panose="020B0604030504040204" pitchFamily="34" charset="-120"/>
              </a:rPr>
              <a:t>：</a:t>
            </a:r>
            <a:r>
              <a:rPr lang="en-US" altLang="zh-TW" b="1" dirty="0">
                <a:solidFill>
                  <a:srgbClr val="FF0000"/>
                </a:solidFill>
                <a:ea typeface="微軟正黑體" panose="020B0604030504040204" pitchFamily="34" charset="-120"/>
              </a:rPr>
              <a:t>00</a:t>
            </a:r>
            <a:r>
              <a:rPr lang="zh-TW" altLang="en-US" b="1" dirty="0">
                <a:solidFill>
                  <a:srgbClr val="FF0000"/>
                </a:solidFill>
                <a:ea typeface="微軟正黑體" panose="020B0604030504040204" pitchFamily="34" charset="-120"/>
              </a:rPr>
              <a:t>前</a:t>
            </a:r>
            <a:r>
              <a:rPr lang="zh-TW" altLang="en-US" dirty="0">
                <a:ea typeface="微軟正黑體" panose="020B0604030504040204" pitchFamily="34" charset="-120"/>
              </a:rPr>
              <a:t>尚未收到通知單，逕向各招生學校洽詢，並請於</a:t>
            </a:r>
            <a:r>
              <a:rPr lang="en-US" altLang="zh-TW" b="1" dirty="0">
                <a:solidFill>
                  <a:srgbClr val="FF0000"/>
                </a:solidFill>
                <a:ea typeface="微軟正黑體" panose="020B0604030504040204" pitchFamily="34" charset="-120"/>
              </a:rPr>
              <a:t>112</a:t>
            </a:r>
            <a:r>
              <a:rPr lang="zh-TW" altLang="en-US" b="1" dirty="0">
                <a:solidFill>
                  <a:srgbClr val="FF0000"/>
                </a:solidFill>
                <a:ea typeface="微軟正黑體" panose="020B0604030504040204" pitchFamily="34" charset="-120"/>
              </a:rPr>
              <a:t>年</a:t>
            </a:r>
            <a:r>
              <a:rPr lang="en-US" altLang="zh-TW" b="1" dirty="0">
                <a:solidFill>
                  <a:srgbClr val="FF0000"/>
                </a:solidFill>
                <a:ea typeface="微軟正黑體" panose="020B0604030504040204" pitchFamily="34" charset="-120"/>
              </a:rPr>
              <a:t>7</a:t>
            </a:r>
            <a:r>
              <a:rPr lang="zh-TW" altLang="en-US" b="1" dirty="0">
                <a:solidFill>
                  <a:srgbClr val="FF0000"/>
                </a:solidFill>
                <a:ea typeface="微軟正黑體" panose="020B0604030504040204" pitchFamily="34" charset="-120"/>
              </a:rPr>
              <a:t>月</a:t>
            </a:r>
            <a:r>
              <a:rPr lang="en-US" altLang="zh-TW" b="1" dirty="0">
                <a:solidFill>
                  <a:srgbClr val="FF0000"/>
                </a:solidFill>
                <a:ea typeface="微軟正黑體" panose="020B0604030504040204" pitchFamily="34" charset="-120"/>
              </a:rPr>
              <a:t>12</a:t>
            </a:r>
            <a:r>
              <a:rPr lang="zh-TW" altLang="en-US" b="1" dirty="0">
                <a:solidFill>
                  <a:srgbClr val="FF0000"/>
                </a:solidFill>
                <a:ea typeface="微軟正黑體" panose="020B0604030504040204" pitchFamily="34" charset="-120"/>
              </a:rPr>
              <a:t>日</a:t>
            </a:r>
            <a:r>
              <a:rPr lang="en-US" altLang="zh-TW" b="1" dirty="0">
                <a:solidFill>
                  <a:srgbClr val="FF0000"/>
                </a:solidFill>
                <a:ea typeface="微軟正黑體" panose="020B0604030504040204" pitchFamily="34" charset="-120"/>
              </a:rPr>
              <a:t>(</a:t>
            </a:r>
            <a:r>
              <a:rPr lang="zh-TW" altLang="en-US" b="1" dirty="0">
                <a:solidFill>
                  <a:srgbClr val="FF0000"/>
                </a:solidFill>
                <a:ea typeface="微軟正黑體" panose="020B0604030504040204" pitchFamily="34" charset="-120"/>
              </a:rPr>
              <a:t>三</a:t>
            </a:r>
            <a:r>
              <a:rPr lang="en-US" altLang="zh-TW" b="1" dirty="0">
                <a:solidFill>
                  <a:srgbClr val="FF0000"/>
                </a:solidFill>
                <a:ea typeface="微軟正黑體" panose="020B0604030504040204" pitchFamily="34" charset="-120"/>
              </a:rPr>
              <a:t>)</a:t>
            </a:r>
            <a:r>
              <a:rPr lang="zh-TW" altLang="en-US" dirty="0">
                <a:ea typeface="微軟正黑體" panose="020B0604030504040204" pitchFamily="34" charset="-120"/>
              </a:rPr>
              <a:t>準時前往參加現場分發。</a:t>
            </a:r>
            <a:endParaRPr lang="en-US" altLang="zh-TW" dirty="0">
              <a:ea typeface="微軟正黑體" panose="020B0604030504040204" pitchFamily="34" charset="-120"/>
            </a:endParaRPr>
          </a:p>
        </p:txBody>
      </p:sp>
    </p:spTree>
    <p:extLst>
      <p:ext uri="{BB962C8B-B14F-4D97-AF65-F5344CB8AC3E}">
        <p14:creationId xmlns:p14="http://schemas.microsoft.com/office/powerpoint/2010/main" val="1505997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Q1</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：優免和聯免的積分比序項目那麼像，到底有什麼分別</a:t>
            </a: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712246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2">
            <a:extLst>
              <a:ext uri="{FF2B5EF4-FFF2-40B4-BE49-F238E27FC236}">
                <a16:creationId xmlns:a16="http://schemas.microsoft.com/office/drawing/2014/main" id="{1BC39A47-413C-4310-9A72-8A95590E4290}"/>
              </a:ext>
            </a:extLst>
          </p:cNvPr>
          <p:cNvGraphicFramePr>
            <a:graphicFrameLocks/>
          </p:cNvGraphicFramePr>
          <p:nvPr>
            <p:extLst>
              <p:ext uri="{D42A27DB-BD31-4B8C-83A1-F6EECF244321}">
                <p14:modId xmlns:p14="http://schemas.microsoft.com/office/powerpoint/2010/main" val="1359319907"/>
              </p:ext>
            </p:extLst>
          </p:nvPr>
        </p:nvGraphicFramePr>
        <p:xfrm>
          <a:off x="511354" y="764704"/>
          <a:ext cx="11169293" cy="5641976"/>
        </p:xfrm>
        <a:graphic>
          <a:graphicData uri="http://schemas.openxmlformats.org/drawingml/2006/table">
            <a:tbl>
              <a:tblPr firstRow="1" firstCol="1" bandRow="1"/>
              <a:tblGrid>
                <a:gridCol w="2001179">
                  <a:extLst>
                    <a:ext uri="{9D8B030D-6E8A-4147-A177-3AD203B41FA5}">
                      <a16:colId xmlns:a16="http://schemas.microsoft.com/office/drawing/2014/main" val="20000"/>
                    </a:ext>
                  </a:extLst>
                </a:gridCol>
                <a:gridCol w="5145492">
                  <a:extLst>
                    <a:ext uri="{9D8B030D-6E8A-4147-A177-3AD203B41FA5}">
                      <a16:colId xmlns:a16="http://schemas.microsoft.com/office/drawing/2014/main" val="20001"/>
                    </a:ext>
                  </a:extLst>
                </a:gridCol>
                <a:gridCol w="4022622">
                  <a:extLst>
                    <a:ext uri="{9D8B030D-6E8A-4147-A177-3AD203B41FA5}">
                      <a16:colId xmlns:a16="http://schemas.microsoft.com/office/drawing/2014/main" val="20002"/>
                    </a:ext>
                  </a:extLst>
                </a:gridCol>
              </a:tblGrid>
              <a:tr h="40781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ts val="15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北、中、南</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extLst>
                  <a:ext uri="{0D108BD9-81ED-4DB2-BD59-A6C34878D82A}">
                    <a16:rowId xmlns:a16="http://schemas.microsoft.com/office/drawing/2014/main" val="10000"/>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報名資格</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應屆、非應屆畢業生、符合同等學力資格者皆可報名</a:t>
                      </a:r>
                      <a:endParaRPr lang="zh-TW" altLang="zh-TW" sz="1800" b="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同左</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招生名額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簡章名額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各區簡章及</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112</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22</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網路公告實際名額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3"/>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辦理時間</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月下旬至</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月中旬</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4"/>
                  </a:ext>
                </a:extLst>
              </a:tr>
              <a:tr h="7576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同時間進行之其他入學管道</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高級中等學校各就學區優先免試入學、技優甄審入學、直升入學、實用技能學程輔導分發、特色招生專業群科甄選入學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高級中等學校各就學區免試入學、特色招生考試分發入學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報名方式</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個別網路報名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國中集體報名</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個別</a:t>
                      </a: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網路</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通訊</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a:t>
                      </a:r>
                      <a:r>
                        <a:rPr lang="zh-TW" sz="140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報名</a:t>
                      </a:r>
                      <a:endParaRPr lang="zh-TW" sz="18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6"/>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積分證明單</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優先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五專入學專用</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聯合</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免試入學</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超額比序項目積分證明單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7"/>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積分採計權重</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各積分採計項目皆以原始積分加總，</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無加權權重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各招生學校可加權採計部分主項目至多</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項，</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加權權重以</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為上限</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8"/>
                  </a:ext>
                </a:extLst>
              </a:tr>
              <a:tr h="7038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會考成績</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國立學校</a:t>
                      </a:r>
                      <a:r>
                        <a:rPr lang="zh-TW" altLang="en-US" sz="1400" b="0" kern="100" spc="2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及</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護理科</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必採計國中教育會考成績</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但無會考成績亦可報名</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由各校</a:t>
                      </a: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訂定</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是否採計國中教育會考成績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各招生學校</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皆有</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採計國中教育會考成績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9"/>
                  </a:ext>
                </a:extLst>
              </a:tr>
              <a:tr h="46032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同分比序項目順序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alt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招生委員會</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統一訂定</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各校自訂</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10"/>
                  </a:ext>
                </a:extLst>
              </a:tr>
              <a:tr h="2301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a:effectLst/>
                          <a:latin typeface="微軟正黑體" panose="020B0604030504040204" pitchFamily="34" charset="-120"/>
                          <a:ea typeface="微軟正黑體" panose="020B0604030504040204" pitchFamily="34" charset="-120"/>
                          <a:cs typeface="Times New Roman" panose="02020603050405020304" pitchFamily="18" charset="0"/>
                        </a:rPr>
                        <a:t>志願選擇</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不限學校、地區、科組，至多</a:t>
                      </a:r>
                      <a:r>
                        <a:rPr 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30</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各區限擇</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所五專學校 </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一區一校</a:t>
                      </a:r>
                      <a:r>
                        <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11"/>
                  </a:ext>
                </a:extLst>
              </a:tr>
              <a:tr h="55029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錄取方式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網路選填志願</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，由招生委員會進行志願序</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統一</a:t>
                      </a:r>
                      <a:r>
                        <a:rPr lang="zh-TW" altLang="en-US"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電腦</a:t>
                      </a:r>
                      <a:r>
                        <a:rPr lang="zh-TW" sz="14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分發</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，並公告錄取榜單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a:t>
                      </a:r>
                      <a:r>
                        <a:rPr 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現場登記分發報到</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方式辦理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12" marR="5431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17416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7" name="內容版面配置區 5">
            <a:extLst>
              <a:ext uri="{FF2B5EF4-FFF2-40B4-BE49-F238E27FC236}">
                <a16:creationId xmlns:a16="http://schemas.microsoft.com/office/drawing/2014/main" id="{5BC76C74-8CF4-449F-9AC7-250646C90BB7}"/>
              </a:ext>
            </a:extLst>
          </p:cNvPr>
          <p:cNvGraphicFramePr>
            <a:graphicFrameLocks/>
          </p:cNvGraphicFramePr>
          <p:nvPr>
            <p:extLst>
              <p:ext uri="{D42A27DB-BD31-4B8C-83A1-F6EECF244321}">
                <p14:modId xmlns:p14="http://schemas.microsoft.com/office/powerpoint/2010/main" val="1066395976"/>
              </p:ext>
            </p:extLst>
          </p:nvPr>
        </p:nvGraphicFramePr>
        <p:xfrm>
          <a:off x="492434" y="764704"/>
          <a:ext cx="11207133" cy="6020307"/>
        </p:xfrm>
        <a:graphic>
          <a:graphicData uri="http://schemas.openxmlformats.org/drawingml/2006/table">
            <a:tbl>
              <a:tblPr firstRow="1" firstCol="1" bandRow="1"/>
              <a:tblGrid>
                <a:gridCol w="840594">
                  <a:extLst>
                    <a:ext uri="{9D8B030D-6E8A-4147-A177-3AD203B41FA5}">
                      <a16:colId xmlns:a16="http://schemas.microsoft.com/office/drawing/2014/main" val="20000"/>
                    </a:ext>
                  </a:extLst>
                </a:gridCol>
                <a:gridCol w="1307587">
                  <a:extLst>
                    <a:ext uri="{9D8B030D-6E8A-4147-A177-3AD203B41FA5}">
                      <a16:colId xmlns:a16="http://schemas.microsoft.com/office/drawing/2014/main" val="20001"/>
                    </a:ext>
                  </a:extLst>
                </a:gridCol>
                <a:gridCol w="3735962">
                  <a:extLst>
                    <a:ext uri="{9D8B030D-6E8A-4147-A177-3AD203B41FA5}">
                      <a16:colId xmlns:a16="http://schemas.microsoft.com/office/drawing/2014/main" val="20002"/>
                    </a:ext>
                  </a:extLst>
                </a:gridCol>
                <a:gridCol w="560394">
                  <a:extLst>
                    <a:ext uri="{9D8B030D-6E8A-4147-A177-3AD203B41FA5}">
                      <a16:colId xmlns:a16="http://schemas.microsoft.com/office/drawing/2014/main" val="20003"/>
                    </a:ext>
                  </a:extLst>
                </a:gridCol>
                <a:gridCol w="560394">
                  <a:extLst>
                    <a:ext uri="{9D8B030D-6E8A-4147-A177-3AD203B41FA5}">
                      <a16:colId xmlns:a16="http://schemas.microsoft.com/office/drawing/2014/main" val="20004"/>
                    </a:ext>
                  </a:extLst>
                </a:gridCol>
                <a:gridCol w="3320305">
                  <a:extLst>
                    <a:ext uri="{9D8B030D-6E8A-4147-A177-3AD203B41FA5}">
                      <a16:colId xmlns:a16="http://schemas.microsoft.com/office/drawing/2014/main" val="20005"/>
                    </a:ext>
                  </a:extLst>
                </a:gridCol>
                <a:gridCol w="414954">
                  <a:extLst>
                    <a:ext uri="{9D8B030D-6E8A-4147-A177-3AD203B41FA5}">
                      <a16:colId xmlns:a16="http://schemas.microsoft.com/office/drawing/2014/main" val="20006"/>
                    </a:ext>
                  </a:extLst>
                </a:gridCol>
                <a:gridCol w="466943">
                  <a:extLst>
                    <a:ext uri="{9D8B030D-6E8A-4147-A177-3AD203B41FA5}">
                      <a16:colId xmlns:a16="http://schemas.microsoft.com/office/drawing/2014/main" val="20007"/>
                    </a:ext>
                  </a:extLst>
                </a:gridCol>
              </a:tblGrid>
              <a:tr h="432048">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rPr>
                        <a:t>五專優先免試入學</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hMerge="1">
                  <a:txBody>
                    <a:bodyPr/>
                    <a:lstStyle/>
                    <a:p>
                      <a:endParaRPr lang="zh-TW" altLang="en-US"/>
                    </a:p>
                  </a:txBody>
                  <a:tcPr/>
                </a:tc>
                <a:tc gridSpan="3">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BBB59">
                        <a:lumMod val="50000"/>
                      </a:srgb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9129">
                <a:tc gridSpan="2" vMerge="1">
                  <a:txBody>
                    <a:bodyPr/>
                    <a:lstStyle/>
                    <a:p>
                      <a:endParaRPr lang="zh-TW" altLang="en-US"/>
                    </a:p>
                  </a:txBody>
                  <a:tcPr/>
                </a:tc>
                <a:tc hMerge="1"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sz="16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採計說明</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1"/>
                  </a:ext>
                </a:extLst>
              </a:tr>
              <a:tr h="860806">
                <a:tc rowSpan="4">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多元學習表現</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競賽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採計簡章所列之國際競性賽及全國性競賽，以及縣市政府主辦之區域及縣市競賽獲獎。</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採計簡章所列之國際競性賽及全國性競賽，以及地方政府機關主辦之區域及縣市競賽獲獎</a:t>
                      </a:r>
                      <a:endParaRPr lang="en-US"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row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1456610">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服務學習</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6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0.5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班級幹部、小老師或社團幹部，任滿一學期得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82563" lvl="0" indent="-182563">
                        <a:lnSpc>
                          <a:spcPct val="100000"/>
                        </a:lnSpc>
                        <a:spcAft>
                          <a:spcPts val="0"/>
                        </a:spcAft>
                        <a:buFont typeface="+mj-lt"/>
                        <a:buAutoNum type="arabicPeriod"/>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校內服務學習課程及活動，或於校外參加志工服務或社區服務，滿</a:t>
                      </a:r>
                      <a:r>
                        <a:rPr lang="en-US" altLang="zh-TW" sz="1400" b="1"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小時得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3"/>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採計獎懲紀錄。</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vMerge="1">
                  <a:txBody>
                    <a:bodyPr/>
                    <a:lstStyle/>
                    <a:p>
                      <a:endParaRPr lang="zh-TW" altLang="en-US"/>
                    </a:p>
                  </a:txBody>
                  <a:tcPr/>
                </a:tc>
                <a:extLst>
                  <a:ext uri="{0D108BD9-81ED-4DB2-BD59-A6C34878D82A}">
                    <a16:rowId xmlns:a16="http://schemas.microsoft.com/office/drawing/2014/main" val="10004"/>
                  </a:ext>
                </a:extLst>
              </a:tr>
              <a:tr h="286935">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體適能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採計體適能檢測成績。</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vMerge="1">
                  <a:txBody>
                    <a:bodyPr/>
                    <a:lstStyle/>
                    <a:p>
                      <a:endParaRPr lang="zh-TW" altLang="en-US"/>
                    </a:p>
                  </a:txBody>
                  <a:tcPr/>
                </a:tc>
                <a:extLst>
                  <a:ext uri="{0D108BD9-81ED-4DB2-BD59-A6C34878D82A}">
                    <a16:rowId xmlns:a16="http://schemas.microsoft.com/office/drawing/2014/main" val="10005"/>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技藝優良</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5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5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2.5</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依技藝教育課程</a:t>
                      </a:r>
                      <a:r>
                        <a:rPr lang="zh-TW" altLang="en-US" sz="1500" dirty="0">
                          <a:latin typeface="Times New Roman" panose="02020603050405020304" pitchFamily="18" charset="0"/>
                          <a:ea typeface="微軟正黑體" panose="020B0604030504040204" pitchFamily="34" charset="-120"/>
                          <a:cs typeface="Times New Roman" panose="02020603050405020304" pitchFamily="18" charset="0"/>
                        </a:rPr>
                        <a:t>單一學期之百分制成績</a:t>
                      </a:r>
                      <a:r>
                        <a:rPr lang="zh-TW" altLang="en-US" sz="1500" b="1" dirty="0">
                          <a:solidFill>
                            <a:srgbClr val="00B0F0"/>
                          </a:solidFill>
                          <a:latin typeface="Times New Roman" panose="02020603050405020304" pitchFamily="18" charset="0"/>
                          <a:ea typeface="微軟正黑體" panose="020B0604030504040204" pitchFamily="34" charset="-120"/>
                          <a:cs typeface="Times New Roman" panose="02020603050405020304" pitchFamily="18" charset="0"/>
                        </a:rPr>
                        <a:t>擇優採計</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，分成</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級得</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5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5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6"/>
                  </a:ext>
                </a:extLst>
              </a:tr>
              <a:tr h="860806">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弱勢身分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低收入戶得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分、中低收入戶、直系血親尊親屬支領失業給付及特殊境遇家庭子女得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符合低收入戶、中低收入戶、直系血親尊親屬支領失業給付子女或特殊境遇家庭子女其中一種身分者皆得</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r h="57387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均衡學習</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7</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21</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每項學習領域</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學期平均成績</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60</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分以上各得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727623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：五專優先與聯合免試入學之比較</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7" name="內容版面配置區 2">
            <a:extLst>
              <a:ext uri="{FF2B5EF4-FFF2-40B4-BE49-F238E27FC236}">
                <a16:creationId xmlns:a16="http://schemas.microsoft.com/office/drawing/2014/main" id="{6547F80F-5F89-4BDC-B678-776BA33685C1}"/>
              </a:ext>
            </a:extLst>
          </p:cNvPr>
          <p:cNvGraphicFramePr>
            <a:graphicFrameLocks/>
          </p:cNvGraphicFramePr>
          <p:nvPr>
            <p:extLst>
              <p:ext uri="{D42A27DB-BD31-4B8C-83A1-F6EECF244321}">
                <p14:modId xmlns:p14="http://schemas.microsoft.com/office/powerpoint/2010/main" val="1507649095"/>
              </p:ext>
            </p:extLst>
          </p:nvPr>
        </p:nvGraphicFramePr>
        <p:xfrm>
          <a:off x="484415" y="727008"/>
          <a:ext cx="11223171" cy="5221104"/>
        </p:xfrm>
        <a:graphic>
          <a:graphicData uri="http://schemas.openxmlformats.org/drawingml/2006/table">
            <a:tbl>
              <a:tblPr firstRow="1" firstCol="1" bandRow="1"/>
              <a:tblGrid>
                <a:gridCol w="1350542">
                  <a:extLst>
                    <a:ext uri="{9D8B030D-6E8A-4147-A177-3AD203B41FA5}">
                      <a16:colId xmlns:a16="http://schemas.microsoft.com/office/drawing/2014/main" val="20000"/>
                    </a:ext>
                  </a:extLst>
                </a:gridCol>
                <a:gridCol w="1936061">
                  <a:extLst>
                    <a:ext uri="{9D8B030D-6E8A-4147-A177-3AD203B41FA5}">
                      <a16:colId xmlns:a16="http://schemas.microsoft.com/office/drawing/2014/main" val="20001"/>
                    </a:ext>
                  </a:extLst>
                </a:gridCol>
                <a:gridCol w="3619963">
                  <a:extLst>
                    <a:ext uri="{9D8B030D-6E8A-4147-A177-3AD203B41FA5}">
                      <a16:colId xmlns:a16="http://schemas.microsoft.com/office/drawing/2014/main" val="20002"/>
                    </a:ext>
                  </a:extLst>
                </a:gridCol>
                <a:gridCol w="860117">
                  <a:extLst>
                    <a:ext uri="{9D8B030D-6E8A-4147-A177-3AD203B41FA5}">
                      <a16:colId xmlns:a16="http://schemas.microsoft.com/office/drawing/2014/main" val="20003"/>
                    </a:ext>
                  </a:extLst>
                </a:gridCol>
                <a:gridCol w="2785015">
                  <a:extLst>
                    <a:ext uri="{9D8B030D-6E8A-4147-A177-3AD203B41FA5}">
                      <a16:colId xmlns:a16="http://schemas.microsoft.com/office/drawing/2014/main" val="20004"/>
                    </a:ext>
                  </a:extLst>
                </a:gridCol>
                <a:gridCol w="671473">
                  <a:extLst>
                    <a:ext uri="{9D8B030D-6E8A-4147-A177-3AD203B41FA5}">
                      <a16:colId xmlns:a16="http://schemas.microsoft.com/office/drawing/2014/main" val="20005"/>
                    </a:ext>
                  </a:extLst>
                </a:gridCol>
              </a:tblGrid>
              <a:tr h="607156">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超額比序項目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rowSpan="2"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五專優先免試入學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各區五專聯合免試入學</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7A37"/>
                    </a:solidFill>
                  </a:tcPr>
                </a:tc>
                <a:tc hMerge="1">
                  <a:txBody>
                    <a:bodyPr/>
                    <a:lstStyle/>
                    <a:p>
                      <a:pPr algn="ctr">
                        <a:lnSpc>
                          <a:spcPts val="1500"/>
                        </a:lnSpc>
                        <a:spcAft>
                          <a:spcPts val="0"/>
                        </a:spcAft>
                      </a:pPr>
                      <a:endParaRPr lang="zh-TW" sz="1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41073" marR="41073" marT="0" marB="0" anchor="ctr"/>
                </a:tc>
                <a:extLst>
                  <a:ext uri="{0D108BD9-81ED-4DB2-BD59-A6C34878D82A}">
                    <a16:rowId xmlns:a16="http://schemas.microsoft.com/office/drawing/2014/main" val="10000"/>
                  </a:ext>
                </a:extLst>
              </a:tr>
              <a:tr h="276572">
                <a:tc gridSpan="2" vMerge="1">
                  <a:txBody>
                    <a:bodyPr/>
                    <a:lstStyle/>
                    <a:p>
                      <a:endParaRPr lang="zh-TW" altLang="en-US"/>
                    </a:p>
                  </a:txBody>
                  <a:tcPr/>
                </a:tc>
                <a:tc hMerge="1"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381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ct val="100000"/>
                        </a:lnSpc>
                        <a:spcAft>
                          <a:spcPts val="0"/>
                        </a:spcAft>
                      </a:pP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上限</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採計說明比較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積分</a:t>
                      </a:r>
                    </a:p>
                    <a:p>
                      <a:pPr marL="0" algn="ctr" defTabSz="914400" rtl="0" eaLnBrk="1" latinLnBrk="0" hangingPunct="1">
                        <a:lnSpc>
                          <a:spcPct val="100000"/>
                        </a:lnSpc>
                        <a:spcAft>
                          <a:spcPts val="0"/>
                        </a:spcAft>
                      </a:pPr>
                      <a:r>
                        <a:rPr lang="zh-TW" altLang="zh-TW" sz="1400" kern="100" spc="2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L="41073" marR="41073"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1"/>
                  </a:ext>
                </a:extLst>
              </a:tr>
              <a:tr h="85606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適性輔導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採計《生涯發展規劃書》中家長、導師、輔導教師勾選之意見</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2"/>
                  </a:ext>
                </a:extLst>
              </a:tr>
              <a:tr h="93610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國中教育會考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標示</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en-US" sz="1400" kern="100" spc="20" baseline="300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B</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sz="14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6.4</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32</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每科目依照</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等級</a:t>
                      </a:r>
                      <a:b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精熟、基礎、待加強</a:t>
                      </a:r>
                      <a:r>
                        <a:rPr lang="en-US" alt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成績各得</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3</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3"/>
                  </a:ext>
                </a:extLst>
              </a:tr>
              <a:tr h="864096">
                <a:tc v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寫作測驗</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依據寫作測驗級分數成績得最高</a:t>
                      </a:r>
                      <a:r>
                        <a:rPr lang="en-US"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分，並作為同分比序項目順序之最後順位</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僅作為同分比序項目順序，不納入積分採計項目</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4"/>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志願序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依照志願順序得</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21</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en-US"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26</a:t>
                      </a:r>
                      <a:endParaRPr lang="zh-TW" sz="18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extLst>
                  <a:ext uri="{0D108BD9-81ED-4DB2-BD59-A6C34878D82A}">
                    <a16:rowId xmlns:a16="http://schemas.microsoft.com/office/drawing/2014/main" val="10005"/>
                  </a:ext>
                </a:extLst>
              </a:tr>
              <a:tr h="541992">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其他</a:t>
                      </a:r>
                      <a:endParaRPr lang="en-US" alt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spcAft>
                          <a:spcPts val="0"/>
                        </a:spcAft>
                      </a:pP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（招生學校自訂項目）</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不採計</a:t>
                      </a:r>
                      <a:endParaRPr lang="zh-TW" sz="1600"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nSpc>
                          <a:spcPct val="100000"/>
                        </a:lnSpc>
                        <a:spcAft>
                          <a:spcPts val="0"/>
                        </a:spcAft>
                      </a:pPr>
                      <a:r>
                        <a:rPr lang="zh-TW" sz="16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由招生學校自行訂定採計項目及積分採計方式</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0006"/>
                  </a:ext>
                </a:extLst>
              </a:tr>
              <a:tr h="440333">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00000"/>
                        </a:lnSpc>
                        <a:spcAft>
                          <a:spcPts val="0"/>
                        </a:spcAft>
                      </a:pPr>
                      <a:r>
                        <a:rPr lang="zh-TW" sz="1800" kern="100" spc="20">
                          <a:effectLst/>
                          <a:latin typeface="微軟正黑體" panose="020B0604030504040204" pitchFamily="34" charset="-120"/>
                          <a:ea typeface="微軟正黑體" panose="020B0604030504040204" pitchFamily="34" charset="-120"/>
                          <a:cs typeface="Times New Roman" panose="02020603050405020304" pitchFamily="18" charset="0"/>
                        </a:rPr>
                        <a:t>總積分合計上限</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101</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lnSpc>
                          <a:spcPct val="100000"/>
                        </a:lnSpc>
                        <a:spcAft>
                          <a:spcPts val="0"/>
                        </a:spcAft>
                      </a:pPr>
                      <a:r>
                        <a:rPr lang="en-US"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50</a:t>
                      </a:r>
                      <a:r>
                        <a:rPr lang="zh-TW" sz="1800" kern="100" spc="20" dirty="0">
                          <a:effectLst/>
                          <a:latin typeface="微軟正黑體" panose="020B0604030504040204" pitchFamily="34" charset="-120"/>
                          <a:ea typeface="微軟正黑體" panose="020B0604030504040204" pitchFamily="34" charset="-120"/>
                          <a:cs typeface="Times New Roman" panose="02020603050405020304" pitchFamily="18" charset="0"/>
                        </a:rPr>
                        <a:t>分（未含加權）</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60000"/>
                        <a:lumOff val="40000"/>
                      </a:srgbClr>
                    </a:solidFill>
                  </a:tcPr>
                </a:tc>
                <a:tc hMerge="1">
                  <a:txBody>
                    <a:bodyPr/>
                    <a:lstStyle/>
                    <a:p>
                      <a:endParaRPr lang="zh-TW" alt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372782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7859ED4-81A8-4DAA-9F1C-FCFCDC557AE0}"/>
              </a:ext>
            </a:extLst>
          </p:cNvPr>
          <p:cNvSpPr/>
          <p:nvPr/>
        </p:nvSpPr>
        <p:spPr>
          <a:xfrm>
            <a:off x="449208" y="2644170"/>
            <a:ext cx="11293584"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Q2</a:t>
            </a:r>
            <a:r>
              <a:rPr kumimoji="0" lang="zh-TW" altLang="en-US" sz="4800" b="1" i="0" u="none" strike="noStrike" kern="0" cap="all"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五專招生管道該如何選擇</a:t>
            </a:r>
            <a:r>
              <a:rPr lang="en-US" altLang="zh-TW" sz="4800" b="1" kern="0" cap="all" dirty="0">
                <a:solidFill>
                  <a:prstClr val="black"/>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40668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285B929B-3BDC-48FB-8133-0EEE76214C39}"/>
              </a:ext>
            </a:extLst>
          </p:cNvPr>
          <p:cNvGrpSpPr/>
          <p:nvPr/>
        </p:nvGrpSpPr>
        <p:grpSpPr>
          <a:xfrm>
            <a:off x="-967" y="-48054"/>
            <a:ext cx="10623247" cy="698450"/>
            <a:chOff x="-967" y="-39262"/>
            <a:chExt cx="9795745" cy="698450"/>
          </a:xfrm>
        </p:grpSpPr>
        <p:grpSp>
          <p:nvGrpSpPr>
            <p:cNvPr id="11" name="群組 10">
              <a:extLst>
                <a:ext uri="{FF2B5EF4-FFF2-40B4-BE49-F238E27FC236}">
                  <a16:creationId xmlns:a16="http://schemas.microsoft.com/office/drawing/2014/main" id="{AC192EEF-E6FF-4C99-9F4D-D56C0DA6DB5C}"/>
                </a:ext>
              </a:extLst>
            </p:cNvPr>
            <p:cNvGrpSpPr/>
            <p:nvPr/>
          </p:nvGrpSpPr>
          <p:grpSpPr>
            <a:xfrm>
              <a:off x="576" y="12962"/>
              <a:ext cx="9794202" cy="605449"/>
              <a:chOff x="501" y="12962"/>
              <a:chExt cx="8579589" cy="605449"/>
            </a:xfrm>
          </p:grpSpPr>
          <p:sp>
            <p:nvSpPr>
              <p:cNvPr id="13" name="圓角化同側角落矩形 103">
                <a:extLst>
                  <a:ext uri="{FF2B5EF4-FFF2-40B4-BE49-F238E27FC236}">
                    <a16:creationId xmlns:a16="http://schemas.microsoft.com/office/drawing/2014/main" id="{45C00C2C-47AE-44B4-AEE6-9C63450A59F6}"/>
                  </a:ext>
                </a:extLst>
              </p:cNvPr>
              <p:cNvSpPr/>
              <p:nvPr/>
            </p:nvSpPr>
            <p:spPr>
              <a:xfrm rot="16200000" flipH="1">
                <a:off x="3987571" y="-3974108"/>
                <a:ext cx="605449" cy="8579589"/>
              </a:xfrm>
              <a:prstGeom prst="round2SameRect">
                <a:avLst>
                  <a:gd name="adj1" fmla="val 0"/>
                  <a:gd name="adj2" fmla="val 50000"/>
                </a:avLst>
              </a:prstGeom>
              <a:gradFill flip="none" rotWithShape="1">
                <a:gsLst>
                  <a:gs pos="0">
                    <a:srgbClr val="FEDEEC"/>
                  </a:gs>
                  <a:gs pos="48000">
                    <a:srgbClr val="FC79B2"/>
                  </a:gs>
                  <a:gs pos="60000">
                    <a:srgbClr val="FC79B2"/>
                  </a:gs>
                  <a:gs pos="100000">
                    <a:srgbClr val="FEDEEC"/>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14" name="圓角化同側角落矩形 104">
                <a:extLst>
                  <a:ext uri="{FF2B5EF4-FFF2-40B4-BE49-F238E27FC236}">
                    <a16:creationId xmlns:a16="http://schemas.microsoft.com/office/drawing/2014/main" id="{681A5915-0E3A-4F17-A488-DBB7095B0679}"/>
                  </a:ext>
                </a:extLst>
              </p:cNvPr>
              <p:cNvSpPr/>
              <p:nvPr/>
            </p:nvSpPr>
            <p:spPr>
              <a:xfrm rot="16200000" flipH="1">
                <a:off x="4036808" y="-3855886"/>
                <a:ext cx="508000" cy="8334556"/>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12" name="Google Shape;446;p38">
              <a:extLst>
                <a:ext uri="{FF2B5EF4-FFF2-40B4-BE49-F238E27FC236}">
                  <a16:creationId xmlns:a16="http://schemas.microsoft.com/office/drawing/2014/main" id="{3C73BFDD-1386-4966-A1C9-4E741169C74C}"/>
                </a:ext>
              </a:extLst>
            </p:cNvPr>
            <p:cNvSpPr txBox="1">
              <a:spLocks/>
            </p:cNvSpPr>
            <p:nvPr/>
          </p:nvSpPr>
          <p:spPr>
            <a:xfrm>
              <a:off x="-967" y="-39262"/>
              <a:ext cx="9664224"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  </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A</a:t>
              </a: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：以自身的需求為準。</a:t>
              </a:r>
              <a:endParaRPr lang="en-US" dirty="0"/>
            </a:p>
          </p:txBody>
        </p:sp>
      </p:grpSp>
      <p:pic>
        <p:nvPicPr>
          <p:cNvPr id="9" name="圖片 8">
            <a:extLst>
              <a:ext uri="{FF2B5EF4-FFF2-40B4-BE49-F238E27FC236}">
                <a16:creationId xmlns:a16="http://schemas.microsoft.com/office/drawing/2014/main" id="{830F2E02-5BC5-45E3-A3F7-2884748CA4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9114" y="473624"/>
            <a:ext cx="1410855" cy="1764000"/>
          </a:xfrm>
          <a:prstGeom prst="rect">
            <a:avLst/>
          </a:prstGeom>
        </p:spPr>
      </p:pic>
      <p:pic>
        <p:nvPicPr>
          <p:cNvPr id="15" name="圖片 14">
            <a:extLst>
              <a:ext uri="{FF2B5EF4-FFF2-40B4-BE49-F238E27FC236}">
                <a16:creationId xmlns:a16="http://schemas.microsoft.com/office/drawing/2014/main" id="{920BA3B3-55EC-43F8-8949-E8DE9923FB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437553" y="2882337"/>
            <a:ext cx="1411317" cy="1764577"/>
          </a:xfrm>
          <a:prstGeom prst="rect">
            <a:avLst/>
          </a:prstGeom>
        </p:spPr>
      </p:pic>
      <p:sp>
        <p:nvSpPr>
          <p:cNvPr id="21" name="手繪多邊形: 圖案 20">
            <a:extLst>
              <a:ext uri="{FF2B5EF4-FFF2-40B4-BE49-F238E27FC236}">
                <a16:creationId xmlns:a16="http://schemas.microsoft.com/office/drawing/2014/main" id="{E5D042C6-E6FA-4CEE-A123-F26A58192DC8}"/>
              </a:ext>
            </a:extLst>
          </p:cNvPr>
          <p:cNvSpPr/>
          <p:nvPr/>
        </p:nvSpPr>
        <p:spPr>
          <a:xfrm rot="570042">
            <a:off x="3324981" y="4045781"/>
            <a:ext cx="940877" cy="1098398"/>
          </a:xfrm>
          <a:custGeom>
            <a:avLst/>
            <a:gdLst>
              <a:gd name="connsiteX0" fmla="*/ 354275 w 940877"/>
              <a:gd name="connsiteY0" fmla="*/ 0 h 1098398"/>
              <a:gd name="connsiteX1" fmla="*/ 604678 w 940877"/>
              <a:gd name="connsiteY1" fmla="*/ 0 h 1098398"/>
              <a:gd name="connsiteX2" fmla="*/ 835744 w 940877"/>
              <a:gd name="connsiteY2" fmla="*/ 748792 h 1098398"/>
              <a:gd name="connsiteX3" fmla="*/ 843900 w 940877"/>
              <a:gd name="connsiteY3" fmla="*/ 750855 h 1098398"/>
              <a:gd name="connsiteX4" fmla="*/ 940001 w 940877"/>
              <a:gd name="connsiteY4" fmla="*/ 832483 h 1098398"/>
              <a:gd name="connsiteX5" fmla="*/ 498889 w 940877"/>
              <a:gd name="connsiteY5" fmla="*/ 1081069 h 1098398"/>
              <a:gd name="connsiteX6" fmla="*/ 876 w 940877"/>
              <a:gd name="connsiteY6" fmla="*/ 989651 h 1098398"/>
              <a:gd name="connsiteX7" fmla="*/ 65162 w 940877"/>
              <a:gd name="connsiteY7" fmla="*/ 881180 h 1098398"/>
              <a:gd name="connsiteX8" fmla="*/ 86705 w 940877"/>
              <a:gd name="connsiteY8" fmla="*/ 867087 h 10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877" h="1098398">
                <a:moveTo>
                  <a:pt x="354275" y="0"/>
                </a:moveTo>
                <a:lnTo>
                  <a:pt x="604678" y="0"/>
                </a:lnTo>
                <a:lnTo>
                  <a:pt x="835744" y="748792"/>
                </a:lnTo>
                <a:lnTo>
                  <a:pt x="843900" y="750855"/>
                </a:lnTo>
                <a:cubicBezTo>
                  <a:pt x="899071" y="769514"/>
                  <a:pt x="934109" y="797275"/>
                  <a:pt x="940001" y="832483"/>
                </a:cubicBezTo>
                <a:cubicBezTo>
                  <a:pt x="955714" y="926373"/>
                  <a:pt x="758221" y="1037668"/>
                  <a:pt x="498889" y="1081069"/>
                </a:cubicBezTo>
                <a:cubicBezTo>
                  <a:pt x="239557" y="1124470"/>
                  <a:pt x="16588" y="1083540"/>
                  <a:pt x="876" y="989651"/>
                </a:cubicBezTo>
                <a:cubicBezTo>
                  <a:pt x="-5017" y="954443"/>
                  <a:pt x="19073" y="916786"/>
                  <a:pt x="65162" y="881180"/>
                </a:cubicBezTo>
                <a:lnTo>
                  <a:pt x="86705" y="867087"/>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手繪多邊形: 圖案 21">
            <a:extLst>
              <a:ext uri="{FF2B5EF4-FFF2-40B4-BE49-F238E27FC236}">
                <a16:creationId xmlns:a16="http://schemas.microsoft.com/office/drawing/2014/main" id="{FA7B79A0-80D8-4AE0-A08A-11E6CC89E8B4}"/>
              </a:ext>
            </a:extLst>
          </p:cNvPr>
          <p:cNvSpPr/>
          <p:nvPr/>
        </p:nvSpPr>
        <p:spPr>
          <a:xfrm rot="21029958" flipH="1">
            <a:off x="3204517" y="1641169"/>
            <a:ext cx="940877" cy="1098398"/>
          </a:xfrm>
          <a:custGeom>
            <a:avLst/>
            <a:gdLst>
              <a:gd name="connsiteX0" fmla="*/ 354275 w 940877"/>
              <a:gd name="connsiteY0" fmla="*/ 0 h 1098398"/>
              <a:gd name="connsiteX1" fmla="*/ 604678 w 940877"/>
              <a:gd name="connsiteY1" fmla="*/ 0 h 1098398"/>
              <a:gd name="connsiteX2" fmla="*/ 835744 w 940877"/>
              <a:gd name="connsiteY2" fmla="*/ 748792 h 1098398"/>
              <a:gd name="connsiteX3" fmla="*/ 843900 w 940877"/>
              <a:gd name="connsiteY3" fmla="*/ 750855 h 1098398"/>
              <a:gd name="connsiteX4" fmla="*/ 940001 w 940877"/>
              <a:gd name="connsiteY4" fmla="*/ 832483 h 1098398"/>
              <a:gd name="connsiteX5" fmla="*/ 498889 w 940877"/>
              <a:gd name="connsiteY5" fmla="*/ 1081069 h 1098398"/>
              <a:gd name="connsiteX6" fmla="*/ 876 w 940877"/>
              <a:gd name="connsiteY6" fmla="*/ 989651 h 1098398"/>
              <a:gd name="connsiteX7" fmla="*/ 65162 w 940877"/>
              <a:gd name="connsiteY7" fmla="*/ 881180 h 1098398"/>
              <a:gd name="connsiteX8" fmla="*/ 86705 w 940877"/>
              <a:gd name="connsiteY8" fmla="*/ 867087 h 109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877" h="1098398">
                <a:moveTo>
                  <a:pt x="354275" y="0"/>
                </a:moveTo>
                <a:lnTo>
                  <a:pt x="604678" y="0"/>
                </a:lnTo>
                <a:lnTo>
                  <a:pt x="835744" y="748792"/>
                </a:lnTo>
                <a:lnTo>
                  <a:pt x="843900" y="750855"/>
                </a:lnTo>
                <a:cubicBezTo>
                  <a:pt x="899071" y="769514"/>
                  <a:pt x="934109" y="797275"/>
                  <a:pt x="940001" y="832483"/>
                </a:cubicBezTo>
                <a:cubicBezTo>
                  <a:pt x="955714" y="926373"/>
                  <a:pt x="758221" y="1037668"/>
                  <a:pt x="498889" y="1081069"/>
                </a:cubicBezTo>
                <a:cubicBezTo>
                  <a:pt x="239557" y="1124470"/>
                  <a:pt x="16588" y="1083540"/>
                  <a:pt x="876" y="989651"/>
                </a:cubicBezTo>
                <a:cubicBezTo>
                  <a:pt x="-5017" y="954443"/>
                  <a:pt x="19073" y="916786"/>
                  <a:pt x="65162" y="881180"/>
                </a:cubicBezTo>
                <a:lnTo>
                  <a:pt x="86705" y="867087"/>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內容版面配置區 2">
            <a:extLst>
              <a:ext uri="{FF2B5EF4-FFF2-40B4-BE49-F238E27FC236}">
                <a16:creationId xmlns:a16="http://schemas.microsoft.com/office/drawing/2014/main" id="{FC03A400-308E-47A7-B10C-80C2FE038259}"/>
              </a:ext>
            </a:extLst>
          </p:cNvPr>
          <p:cNvSpPr txBox="1">
            <a:spLocks/>
          </p:cNvSpPr>
          <p:nvPr/>
        </p:nvSpPr>
        <p:spPr>
          <a:xfrm>
            <a:off x="925286" y="2318259"/>
            <a:ext cx="10341428" cy="38778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latin typeface="微軟正黑體" panose="020B0604030504040204" pitchFamily="34" charset="-120"/>
                <a:ea typeface="微軟正黑體" panose="020B0604030504040204" pitchFamily="34" charset="-120"/>
              </a:rPr>
              <a:t>若學生對於</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科系</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的需求較為明確，則建議可以參加五專優先免試入學，全國不分區，可選填</a:t>
            </a:r>
            <a:r>
              <a:rPr lang="en-US" altLang="zh-TW" dirty="0">
                <a:latin typeface="微軟正黑體" panose="020B0604030504040204" pitchFamily="34" charset="-120"/>
                <a:ea typeface="微軟正黑體" panose="020B0604030504040204" pitchFamily="34" charset="-120"/>
              </a:rPr>
              <a:t>30</a:t>
            </a:r>
            <a:r>
              <a:rPr lang="zh-TW" altLang="en-US" dirty="0">
                <a:latin typeface="微軟正黑體" panose="020B0604030504040204" pitchFamily="34" charset="-120"/>
                <a:ea typeface="微軟正黑體" panose="020B0604030504040204" pitchFamily="34" charset="-120"/>
              </a:rPr>
              <a:t>個志願。</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若學生對於</a:t>
            </a:r>
            <a:r>
              <a:rPr lang="zh-TW" altLang="en-US" b="1" dirty="0">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學校</a:t>
            </a:r>
            <a:r>
              <a:rPr lang="zh-TW" altLang="en-US" b="1"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的需求較為明確，則建議可以參加五專聯合免試入學，鎖定志願學校，該校所有招生科組皆可撕榜。</a:t>
            </a:r>
          </a:p>
        </p:txBody>
      </p:sp>
    </p:spTree>
    <p:extLst>
      <p:ext uri="{BB962C8B-B14F-4D97-AF65-F5344CB8AC3E}">
        <p14:creationId xmlns:p14="http://schemas.microsoft.com/office/powerpoint/2010/main" val="5027206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96C8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2619920" y="4127654"/>
            <a:ext cx="6952161" cy="1398292"/>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kumimoji="0" lang="zh-TW" altLang="en-US" sz="4000" b="1" i="0" u="none" strike="noStrike" kern="0" cap="none" spc="0" normalizeH="0" baseline="0" noProof="0" dirty="0">
                <a:ln>
                  <a:noFill/>
                </a:ln>
                <a:effectLst/>
                <a:uLnTx/>
                <a:uFillTx/>
                <a:latin typeface="微軟正黑體" panose="020B0604030504040204" pitchFamily="34" charset="-120"/>
                <a:ea typeface="微軟正黑體" panose="020B0604030504040204" pitchFamily="34" charset="-120"/>
                <a:cs typeface="Arial" pitchFamily="34" charset="0"/>
              </a:rPr>
              <a:t>其他五專招生管道</a:t>
            </a:r>
            <a:endParaRPr lang="en-US" sz="5400" dirty="0"/>
          </a:p>
        </p:txBody>
      </p:sp>
      <p:sp>
        <p:nvSpPr>
          <p:cNvPr id="3" name="Google Shape;448;p38"/>
          <p:cNvSpPr txBox="1"/>
          <p:nvPr/>
        </p:nvSpPr>
        <p:spPr>
          <a:xfrm>
            <a:off x="4609104"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伍</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rgbClr val="0070C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29520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endParaRPr lang="en-US" dirty="0"/>
          </a:p>
        </p:txBody>
      </p:sp>
      <p:grpSp>
        <p:nvGrpSpPr>
          <p:cNvPr id="6" name="群組 5">
            <a:extLst>
              <a:ext uri="{FF2B5EF4-FFF2-40B4-BE49-F238E27FC236}">
                <a16:creationId xmlns:a16="http://schemas.microsoft.com/office/drawing/2014/main" id="{DEF66ABC-D50A-4B32-BA0B-E270EF69FCCA}"/>
              </a:ext>
            </a:extLst>
          </p:cNvPr>
          <p:cNvGrpSpPr/>
          <p:nvPr/>
        </p:nvGrpSpPr>
        <p:grpSpPr>
          <a:xfrm>
            <a:off x="7194869" y="817831"/>
            <a:ext cx="3171124" cy="4559503"/>
            <a:chOff x="6400379" y="999743"/>
            <a:chExt cx="3171124" cy="4559503"/>
          </a:xfrm>
        </p:grpSpPr>
        <p:pic>
          <p:nvPicPr>
            <p:cNvPr id="7" name="圖片 6">
              <a:extLst>
                <a:ext uri="{FF2B5EF4-FFF2-40B4-BE49-F238E27FC236}">
                  <a16:creationId xmlns:a16="http://schemas.microsoft.com/office/drawing/2014/main" id="{0AA76899-4C03-490F-93EB-110415FED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17188">
              <a:off x="6400379" y="999743"/>
              <a:ext cx="3171124" cy="4559503"/>
            </a:xfrm>
            <a:prstGeom prst="rect">
              <a:avLst/>
            </a:prstGeom>
          </p:spPr>
        </p:pic>
        <p:sp>
          <p:nvSpPr>
            <p:cNvPr id="8" name="矩形 7">
              <a:extLst>
                <a:ext uri="{FF2B5EF4-FFF2-40B4-BE49-F238E27FC236}">
                  <a16:creationId xmlns:a16="http://schemas.microsoft.com/office/drawing/2014/main" id="{2A6A7319-4F03-4978-8E72-E9E670FEA559}"/>
                </a:ext>
              </a:extLst>
            </p:cNvPr>
            <p:cNvSpPr/>
            <p:nvPr/>
          </p:nvSpPr>
          <p:spPr bwMode="auto">
            <a:xfrm rot="20983730">
              <a:off x="7221673" y="1373468"/>
              <a:ext cx="1456700" cy="674081"/>
            </a:xfrm>
            <a:prstGeom prst="rect">
              <a:avLst/>
            </a:prstGeom>
            <a:solidFill>
              <a:schemeClr val="bg1">
                <a:lumMod val="95000"/>
              </a:schemeClr>
            </a:solidFill>
            <a:ln w="9525">
              <a:noFill/>
              <a:round/>
              <a:headEnd/>
              <a:tailEnd type="triangle" w="med" len="med"/>
            </a:ln>
          </p:spPr>
          <p:txBody>
            <a:bodyPr rtlCol="0" anchor="ctr"/>
            <a:lstStyle/>
            <a:p>
              <a:pPr algn="ct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就</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業</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門</a:t>
              </a:r>
              <a:r>
                <a:rPr lang="zh-TW" altLang="en-US" sz="1600" b="1" dirty="0">
                  <a:latin typeface="Times New Roman" panose="02020603050405020304" pitchFamily="18" charset="0"/>
                  <a:ea typeface="微軟正黑體" panose="020B0604030504040204" pitchFamily="34" charset="-120"/>
                  <a:cs typeface="Times New Roman" panose="02020603050405020304" pitchFamily="18" charset="0"/>
                </a:rPr>
                <a:t> </a:t>
              </a:r>
              <a:r>
                <a:rPr lang="zh-TW" altLang="en-US" sz="2000" b="1" dirty="0">
                  <a:latin typeface="Times New Roman" panose="02020603050405020304" pitchFamily="18" charset="0"/>
                  <a:ea typeface="微軟正黑體" panose="020B0604030504040204" pitchFamily="34" charset="-120"/>
                  <a:cs typeface="Times New Roman" panose="02020603050405020304" pitchFamily="18" charset="0"/>
                </a:rPr>
                <a:t>票</a:t>
              </a:r>
            </a:p>
          </p:txBody>
        </p:sp>
      </p:grpSp>
      <p:grpSp>
        <p:nvGrpSpPr>
          <p:cNvPr id="9" name="群組 8">
            <a:extLst>
              <a:ext uri="{FF2B5EF4-FFF2-40B4-BE49-F238E27FC236}">
                <a16:creationId xmlns:a16="http://schemas.microsoft.com/office/drawing/2014/main" id="{DEC0DB8F-9DB3-40BE-9658-C8505DE4A4C6}"/>
              </a:ext>
            </a:extLst>
          </p:cNvPr>
          <p:cNvGrpSpPr/>
          <p:nvPr/>
        </p:nvGrpSpPr>
        <p:grpSpPr>
          <a:xfrm>
            <a:off x="7617496" y="5490657"/>
            <a:ext cx="2325871" cy="939502"/>
            <a:chOff x="6787088" y="5441065"/>
            <a:chExt cx="2325871" cy="1375709"/>
          </a:xfrm>
        </p:grpSpPr>
        <p:pic>
          <p:nvPicPr>
            <p:cNvPr id="10" name="圖片 9">
              <a:extLst>
                <a:ext uri="{FF2B5EF4-FFF2-40B4-BE49-F238E27FC236}">
                  <a16:creationId xmlns:a16="http://schemas.microsoft.com/office/drawing/2014/main" id="{B2A01FE5-0105-44E2-AA62-CA11E936CA6D}"/>
                </a:ext>
              </a:extLst>
            </p:cNvPr>
            <p:cNvPicPr>
              <a:picLocks noChangeAspect="1"/>
            </p:cNvPicPr>
            <p:nvPr/>
          </p:nvPicPr>
          <p:blipFill rotWithShape="1">
            <a:blip r:embed="rId3">
              <a:extLst>
                <a:ext uri="{28A0092B-C50C-407E-A947-70E740481C1C}">
                  <a14:useLocalDpi xmlns:a14="http://schemas.microsoft.com/office/drawing/2010/main" val="0"/>
                </a:ext>
              </a:extLst>
            </a:blip>
            <a:srcRect t="20464" b="20388"/>
            <a:stretch/>
          </p:blipFill>
          <p:spPr>
            <a:xfrm>
              <a:off x="6787088" y="5441065"/>
              <a:ext cx="2325871" cy="1375709"/>
            </a:xfrm>
            <a:prstGeom prst="rect">
              <a:avLst/>
            </a:prstGeom>
          </p:spPr>
        </p:pic>
        <p:sp>
          <p:nvSpPr>
            <p:cNvPr id="11" name="文字方塊 10">
              <a:extLst>
                <a:ext uri="{FF2B5EF4-FFF2-40B4-BE49-F238E27FC236}">
                  <a16:creationId xmlns:a16="http://schemas.microsoft.com/office/drawing/2014/main" id="{CEB54AB4-6076-4CBB-BFF4-0FF8CD3559A1}"/>
                </a:ext>
              </a:extLst>
            </p:cNvPr>
            <p:cNvSpPr txBox="1"/>
            <p:nvPr/>
          </p:nvSpPr>
          <p:spPr>
            <a:xfrm>
              <a:off x="7013919" y="5790913"/>
              <a:ext cx="1872208" cy="676014"/>
            </a:xfrm>
            <a:prstGeom prst="rect">
              <a:avLst/>
            </a:prstGeom>
            <a:noFill/>
          </p:spPr>
          <p:txBody>
            <a:bodyPr wrap="square" rtlCol="0">
              <a:spAutoFit/>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畢業即就業</a:t>
              </a:r>
            </a:p>
          </p:txBody>
        </p:sp>
      </p:grpSp>
      <p:pic>
        <p:nvPicPr>
          <p:cNvPr id="12" name="圖片 11">
            <a:extLst>
              <a:ext uri="{FF2B5EF4-FFF2-40B4-BE49-F238E27FC236}">
                <a16:creationId xmlns:a16="http://schemas.microsoft.com/office/drawing/2014/main" id="{371A01F6-F23D-4618-A6AF-883BC81C1507}"/>
              </a:ext>
            </a:extLst>
          </p:cNvPr>
          <p:cNvPicPr>
            <a:picLocks noChangeAspect="1"/>
          </p:cNvPicPr>
          <p:nvPr/>
        </p:nvPicPr>
        <p:blipFill rotWithShape="1">
          <a:blip r:embed="rId4">
            <a:extLst>
              <a:ext uri="{28A0092B-C50C-407E-A947-70E740481C1C}">
                <a14:useLocalDpi xmlns:a14="http://schemas.microsoft.com/office/drawing/2010/main" val="0"/>
              </a:ext>
            </a:extLst>
          </a:blip>
          <a:srcRect t="2" b="3480"/>
          <a:stretch/>
        </p:blipFill>
        <p:spPr>
          <a:xfrm>
            <a:off x="4932584" y="2219893"/>
            <a:ext cx="1969298" cy="1835944"/>
          </a:xfrm>
          <a:prstGeom prst="rect">
            <a:avLst/>
          </a:prstGeom>
        </p:spPr>
      </p:pic>
      <p:pic>
        <p:nvPicPr>
          <p:cNvPr id="13" name="圖片 12">
            <a:extLst>
              <a:ext uri="{FF2B5EF4-FFF2-40B4-BE49-F238E27FC236}">
                <a16:creationId xmlns:a16="http://schemas.microsoft.com/office/drawing/2014/main" id="{1E45EAAB-A331-4E06-8CE8-FCBF3B640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593" y="2509473"/>
            <a:ext cx="2432476" cy="2432476"/>
          </a:xfrm>
          <a:prstGeom prst="rect">
            <a:avLst/>
          </a:prstGeom>
        </p:spPr>
      </p:pic>
      <p:sp>
        <p:nvSpPr>
          <p:cNvPr id="14" name="文字方塊 13">
            <a:extLst>
              <a:ext uri="{FF2B5EF4-FFF2-40B4-BE49-F238E27FC236}">
                <a16:creationId xmlns:a16="http://schemas.microsoft.com/office/drawing/2014/main" id="{1A0EF5FC-1F82-4401-A139-54A61921747C}"/>
              </a:ext>
            </a:extLst>
          </p:cNvPr>
          <p:cNvSpPr txBox="1"/>
          <p:nvPr/>
        </p:nvSpPr>
        <p:spPr>
          <a:xfrm>
            <a:off x="4932584" y="4031162"/>
            <a:ext cx="1969298" cy="369332"/>
          </a:xfrm>
          <a:prstGeom prst="rect">
            <a:avLst/>
          </a:prstGeom>
          <a:noFill/>
        </p:spPr>
        <p:txBody>
          <a:bodyPr wrap="square" rtlCol="0">
            <a:spAutoFit/>
          </a:bodyPr>
          <a:lstStyle/>
          <a:p>
            <a:pPr algn="ct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dirty="0">
                <a:latin typeface="Times New Roman" panose="02020603050405020304" pitchFamily="18" charset="0"/>
                <a:ea typeface="微軟正黑體" panose="020B0604030504040204" pitchFamily="34" charset="-120"/>
                <a:cs typeface="Times New Roman" panose="02020603050405020304" pitchFamily="18" charset="0"/>
              </a:rPr>
              <a:t>取得專業證照</a:t>
            </a:r>
            <a:r>
              <a:rPr lang="en-US" altLang="zh-TW" b="1"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5" name="圓角矩形圖說文字 3">
            <a:extLst>
              <a:ext uri="{FF2B5EF4-FFF2-40B4-BE49-F238E27FC236}">
                <a16:creationId xmlns:a16="http://schemas.microsoft.com/office/drawing/2014/main" id="{10B9B929-8203-4B0D-8C52-308543CBA2A3}"/>
              </a:ext>
            </a:extLst>
          </p:cNvPr>
          <p:cNvSpPr/>
          <p:nvPr/>
        </p:nvSpPr>
        <p:spPr bwMode="auto">
          <a:xfrm>
            <a:off x="3329656" y="1263555"/>
            <a:ext cx="1482628" cy="855917"/>
          </a:xfrm>
          <a:prstGeom prst="wedgeRoundRectCallout">
            <a:avLst>
              <a:gd name="adj1" fmla="val 39218"/>
              <a:gd name="adj2" fmla="val 82180"/>
              <a:gd name="adj3" fmla="val 166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6" name="文字方塊 15">
            <a:extLst>
              <a:ext uri="{FF2B5EF4-FFF2-40B4-BE49-F238E27FC236}">
                <a16:creationId xmlns:a16="http://schemas.microsoft.com/office/drawing/2014/main" id="{40CF2B37-8C54-4A57-A2F8-C3CDCB071677}"/>
              </a:ext>
            </a:extLst>
          </p:cNvPr>
          <p:cNvSpPr txBox="1"/>
          <p:nvPr/>
        </p:nvSpPr>
        <p:spPr>
          <a:xfrm>
            <a:off x="2922915" y="1367514"/>
            <a:ext cx="2304256" cy="584775"/>
          </a:xfrm>
          <a:prstGeom prst="rect">
            <a:avLst/>
          </a:prstGeom>
          <a:noFill/>
        </p:spPr>
        <p:txBody>
          <a:bodyPr wrap="square" rtlCol="0">
            <a:spAutoFit/>
          </a:bodyPr>
          <a:lstStyle/>
          <a:p>
            <a:pPr algn="ct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護理科</a:t>
            </a:r>
          </a:p>
        </p:txBody>
      </p:sp>
      <p:sp>
        <p:nvSpPr>
          <p:cNvPr id="17" name="圓角矩形圖說文字 61">
            <a:extLst>
              <a:ext uri="{FF2B5EF4-FFF2-40B4-BE49-F238E27FC236}">
                <a16:creationId xmlns:a16="http://schemas.microsoft.com/office/drawing/2014/main" id="{F6587E4A-0008-4B0A-A1E6-A3FB7F4BBCFE}"/>
              </a:ext>
            </a:extLst>
          </p:cNvPr>
          <p:cNvSpPr/>
          <p:nvPr/>
        </p:nvSpPr>
        <p:spPr bwMode="auto">
          <a:xfrm>
            <a:off x="2062397" y="2401891"/>
            <a:ext cx="1990409" cy="1012208"/>
          </a:xfrm>
          <a:prstGeom prst="wedgeRoundRectCallout">
            <a:avLst>
              <a:gd name="adj1" fmla="val 63720"/>
              <a:gd name="adj2" fmla="val 28764"/>
              <a:gd name="adj3" fmla="val 16667"/>
            </a:avLst>
          </a:prstGeom>
          <a:solidFill>
            <a:srgbClr val="8C64BC"/>
          </a:soli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8" name="文字方塊 17">
            <a:extLst>
              <a:ext uri="{FF2B5EF4-FFF2-40B4-BE49-F238E27FC236}">
                <a16:creationId xmlns:a16="http://schemas.microsoft.com/office/drawing/2014/main" id="{6C057608-96A8-4729-A467-3D5624F75349}"/>
              </a:ext>
            </a:extLst>
          </p:cNvPr>
          <p:cNvSpPr txBox="1"/>
          <p:nvPr/>
        </p:nvSpPr>
        <p:spPr>
          <a:xfrm>
            <a:off x="1918381" y="2401890"/>
            <a:ext cx="2304256" cy="954107"/>
          </a:xfrm>
          <a:prstGeom prst="rect">
            <a:avLst/>
          </a:prstGeom>
          <a:noFill/>
        </p:spPr>
        <p:txBody>
          <a:bodyPr wrap="square" rtlCol="0">
            <a:spAutoFit/>
          </a:bodyPr>
          <a:lstStyle/>
          <a:p>
            <a:pPr algn="ctr"/>
            <a:r>
              <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物理治療科</a:t>
            </a:r>
            <a:endParaRPr lang="en-US" altLang="zh-TW"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en-US" altLang="zh-TW"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復健科</a:t>
            </a:r>
            <a:r>
              <a:rPr lang="en-US" altLang="zh-TW"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9" name="圓角矩形圖說文字 64">
            <a:extLst>
              <a:ext uri="{FF2B5EF4-FFF2-40B4-BE49-F238E27FC236}">
                <a16:creationId xmlns:a16="http://schemas.microsoft.com/office/drawing/2014/main" id="{840798D4-19F2-4326-8390-D535580CF36A}"/>
              </a:ext>
            </a:extLst>
          </p:cNvPr>
          <p:cNvSpPr/>
          <p:nvPr/>
        </p:nvSpPr>
        <p:spPr bwMode="auto">
          <a:xfrm>
            <a:off x="2514350" y="3949773"/>
            <a:ext cx="1975748" cy="855917"/>
          </a:xfrm>
          <a:prstGeom prst="wedgeRoundRectCallout">
            <a:avLst>
              <a:gd name="adj1" fmla="val 66256"/>
              <a:gd name="adj2" fmla="val -38709"/>
              <a:gd name="adj3" fmla="val 16667"/>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81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0" name="文字方塊 19">
            <a:extLst>
              <a:ext uri="{FF2B5EF4-FFF2-40B4-BE49-F238E27FC236}">
                <a16:creationId xmlns:a16="http://schemas.microsoft.com/office/drawing/2014/main" id="{62337F5D-955F-41D4-BA02-693FD352EFDB}"/>
              </a:ext>
            </a:extLst>
          </p:cNvPr>
          <p:cNvSpPr txBox="1"/>
          <p:nvPr/>
        </p:nvSpPr>
        <p:spPr>
          <a:xfrm>
            <a:off x="2365829" y="4116121"/>
            <a:ext cx="2304256" cy="523220"/>
          </a:xfrm>
          <a:prstGeom prst="rect">
            <a:avLst/>
          </a:prstGeom>
          <a:noFill/>
        </p:spPr>
        <p:txBody>
          <a:bodyPr wrap="square" rtlCol="0">
            <a:spAutoFit/>
          </a:bodyPr>
          <a:lstStyle/>
          <a:p>
            <a:pPr algn="ctr"/>
            <a:r>
              <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食品營養科</a:t>
            </a:r>
          </a:p>
        </p:txBody>
      </p:sp>
      <p:sp>
        <p:nvSpPr>
          <p:cNvPr id="21" name="圓角矩形圖說文字 66">
            <a:extLst>
              <a:ext uri="{FF2B5EF4-FFF2-40B4-BE49-F238E27FC236}">
                <a16:creationId xmlns:a16="http://schemas.microsoft.com/office/drawing/2014/main" id="{62A20E72-B9F3-41C2-9FC3-E6C80CD726CB}"/>
              </a:ext>
            </a:extLst>
          </p:cNvPr>
          <p:cNvSpPr/>
          <p:nvPr/>
        </p:nvSpPr>
        <p:spPr bwMode="auto">
          <a:xfrm>
            <a:off x="3482697" y="5166254"/>
            <a:ext cx="1897515" cy="855917"/>
          </a:xfrm>
          <a:prstGeom prst="wedgeRoundRectCallout">
            <a:avLst>
              <a:gd name="adj1" fmla="val 33284"/>
              <a:gd name="adj2" fmla="val -96342"/>
              <a:gd name="adj3" fmla="val 16667"/>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w="9525">
            <a:noFill/>
            <a:round/>
            <a:headEnd/>
            <a:tailEnd type="triangle" w="med" len="med"/>
          </a:ln>
          <a:scene3d>
            <a:camera prst="orthographicFront"/>
            <a:lightRig rig="threePt" dir="t"/>
          </a:scene3d>
          <a:sp3d>
            <a:bevelT/>
          </a:sp3d>
        </p:spPr>
        <p:txBody>
          <a:bodyPr rtlCol="0" anchor="ctr"/>
          <a:lstStyle/>
          <a:p>
            <a:pPr algn="ct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22" name="文字方塊 21">
            <a:extLst>
              <a:ext uri="{FF2B5EF4-FFF2-40B4-BE49-F238E27FC236}">
                <a16:creationId xmlns:a16="http://schemas.microsoft.com/office/drawing/2014/main" id="{10805726-6698-45E2-B4C7-B66D1F9AB476}"/>
              </a:ext>
            </a:extLst>
          </p:cNvPr>
          <p:cNvSpPr txBox="1"/>
          <p:nvPr/>
        </p:nvSpPr>
        <p:spPr>
          <a:xfrm>
            <a:off x="3255944" y="5323941"/>
            <a:ext cx="2304256" cy="523220"/>
          </a:xfrm>
          <a:prstGeom prst="rect">
            <a:avLst/>
          </a:prstGeom>
          <a:noFill/>
        </p:spPr>
        <p:txBody>
          <a:bodyPr wrap="square" rtlCol="0">
            <a:spAutoFit/>
          </a:bodyPr>
          <a:lstStyle/>
          <a:p>
            <a:pPr algn="ctr"/>
            <a:r>
              <a:rPr lang="zh-TW" altLang="en-US" sz="28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視光科</a:t>
            </a:r>
          </a:p>
        </p:txBody>
      </p:sp>
    </p:spTree>
    <p:extLst>
      <p:ext uri="{BB962C8B-B14F-4D97-AF65-F5344CB8AC3E}">
        <p14:creationId xmlns:p14="http://schemas.microsoft.com/office/powerpoint/2010/main" val="5263226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五專免試續招</a:t>
              </a:r>
              <a:endParaRPr lang="en-US" dirty="0"/>
            </a:p>
          </p:txBody>
        </p:sp>
      </p:grpSp>
      <p:sp>
        <p:nvSpPr>
          <p:cNvPr id="21" name="內容版面配置區 2">
            <a:extLst>
              <a:ext uri="{FF2B5EF4-FFF2-40B4-BE49-F238E27FC236}">
                <a16:creationId xmlns:a16="http://schemas.microsoft.com/office/drawing/2014/main" id="{3113BE6D-7F3C-408D-852E-223443D38395}"/>
              </a:ext>
            </a:extLst>
          </p:cNvPr>
          <p:cNvSpPr txBox="1">
            <a:spLocks/>
          </p:cNvSpPr>
          <p:nvPr/>
        </p:nvSpPr>
        <p:spPr>
          <a:xfrm>
            <a:off x="696686" y="1166018"/>
            <a:ext cx="10798628"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pPr>
            <a:r>
              <a:rPr lang="zh-TW" altLang="en-US" sz="3600" dirty="0">
                <a:ea typeface="微軟正黑體" panose="020B0604030504040204" pitchFamily="34" charset="-120"/>
              </a:rPr>
              <a:t>經</a:t>
            </a:r>
            <a:r>
              <a:rPr lang="zh-TW" altLang="en-US" sz="3600" b="1" dirty="0">
                <a:ea typeface="微軟正黑體" panose="020B0604030504040204" pitchFamily="34" charset="-120"/>
              </a:rPr>
              <a:t>五專優先免試入學</a:t>
            </a:r>
            <a:r>
              <a:rPr lang="zh-TW" altLang="en-US" sz="3600" dirty="0">
                <a:ea typeface="微軟正黑體" panose="020B0604030504040204" pitchFamily="34" charset="-120"/>
              </a:rPr>
              <a:t>及各區</a:t>
            </a:r>
            <a:r>
              <a:rPr lang="zh-TW" altLang="en-US" sz="3600" b="1" dirty="0">
                <a:ea typeface="微軟正黑體" panose="020B0604030504040204" pitchFamily="34" charset="-120"/>
              </a:rPr>
              <a:t>五專聯合免試入學</a:t>
            </a:r>
            <a:r>
              <a:rPr lang="zh-TW" altLang="en-US" sz="3600" dirty="0">
                <a:ea typeface="微軟正黑體" panose="020B0604030504040204" pitchFamily="34" charset="-120"/>
              </a:rPr>
              <a:t>招生後，仍有招生名額之五專招生學校得經教育部核准辦理續招，分發作業由五專續招學校自行訂定之招生規定辦理。</a:t>
            </a:r>
            <a:endParaRPr lang="en-US" altLang="zh-TW" sz="3600" dirty="0">
              <a:ea typeface="微軟正黑體" panose="020B0604030504040204" pitchFamily="34" charset="-120"/>
            </a:endParaRPr>
          </a:p>
          <a:p>
            <a:pPr algn="just">
              <a:spcBef>
                <a:spcPts val="1200"/>
              </a:spcBef>
            </a:pPr>
            <a:r>
              <a:rPr lang="zh-TW" altLang="en-US" sz="3600" dirty="0">
                <a:ea typeface="微軟正黑體" panose="020B0604030504040204" pitchFamily="34" charset="-120"/>
              </a:rPr>
              <a:t>各校辦理五專免試續招時間，</a:t>
            </a:r>
            <a:r>
              <a:rPr lang="zh-TW" altLang="en-US" sz="3600" b="1" dirty="0">
                <a:solidFill>
                  <a:srgbClr val="FF0000"/>
                </a:solidFill>
                <a:ea typeface="微軟正黑體" panose="020B0604030504040204" pitchFamily="34" charset="-120"/>
              </a:rPr>
              <a:t>與高級中等學校相同時間</a:t>
            </a:r>
            <a:r>
              <a:rPr lang="zh-TW" altLang="en-US" sz="3600" dirty="0">
                <a:ea typeface="微軟正黑體" panose="020B0604030504040204" pitchFamily="34" charset="-120"/>
              </a:rPr>
              <a:t>開始辦理，有意報名者可至</a:t>
            </a:r>
            <a:r>
              <a:rPr lang="zh-TW" altLang="en-US" sz="3600" dirty="0">
                <a:solidFill>
                  <a:srgbClr val="0000FF"/>
                </a:solidFill>
                <a:ea typeface="微軟正黑體" panose="020B0604030504040204" pitchFamily="34" charset="-120"/>
              </a:rPr>
              <a:t>技專校院招生策略委員會</a:t>
            </a:r>
            <a:r>
              <a:rPr lang="zh-TW" altLang="en-US" sz="3600" dirty="0">
                <a:ea typeface="微軟正黑體" panose="020B0604030504040204" pitchFamily="34" charset="-120"/>
              </a:rPr>
              <a:t>網站</a:t>
            </a:r>
            <a:r>
              <a:rPr lang="zh-TW" altLang="en-US" sz="2400" dirty="0">
                <a:ea typeface="微軟正黑體" panose="020B0604030504040204" pitchFamily="34" charset="-120"/>
              </a:rPr>
              <a:t>（</a:t>
            </a:r>
            <a:r>
              <a:rPr lang="en-US" altLang="zh-TW" sz="2400" dirty="0">
                <a:ea typeface="微軟正黑體" panose="020B0604030504040204" pitchFamily="34" charset="-120"/>
                <a:hlinkClick r:id="rId2"/>
              </a:rPr>
              <a:t>http://www.techadmi.edu.tw</a:t>
            </a:r>
            <a:r>
              <a:rPr lang="zh-TW" altLang="en-US" sz="2400" dirty="0">
                <a:ea typeface="微軟正黑體" panose="020B0604030504040204" pitchFamily="34" charset="-120"/>
              </a:rPr>
              <a:t>）</a:t>
            </a:r>
            <a:r>
              <a:rPr lang="zh-TW" altLang="en-US" sz="3600" dirty="0">
                <a:ea typeface="微軟正黑體" panose="020B0604030504040204" pitchFamily="34" charset="-120"/>
              </a:rPr>
              <a:t>查詢招生學校科組名額等資訊。</a:t>
            </a:r>
          </a:p>
        </p:txBody>
      </p:sp>
    </p:spTree>
    <p:extLst>
      <p:ext uri="{BB962C8B-B14F-4D97-AF65-F5344CB8AC3E}">
        <p14:creationId xmlns:p14="http://schemas.microsoft.com/office/powerpoint/2010/main" val="37899677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9748157"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特色招生甄選入學（七年一貫制）</a:t>
              </a:r>
              <a:endParaRPr lang="en-US" dirty="0"/>
            </a:p>
          </p:txBody>
        </p:sp>
      </p:grpSp>
      <p:sp>
        <p:nvSpPr>
          <p:cNvPr id="8" name="內容版面配置區 2">
            <a:extLst>
              <a:ext uri="{FF2B5EF4-FFF2-40B4-BE49-F238E27FC236}">
                <a16:creationId xmlns:a16="http://schemas.microsoft.com/office/drawing/2014/main" id="{1060C754-E8CD-4DE3-933C-867771B0E745}"/>
              </a:ext>
            </a:extLst>
          </p:cNvPr>
          <p:cNvSpPr txBox="1">
            <a:spLocks/>
          </p:cNvSpPr>
          <p:nvPr/>
        </p:nvSpPr>
        <p:spPr>
          <a:xfrm>
            <a:off x="990600" y="1261255"/>
            <a:ext cx="10210800" cy="45651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1200"/>
              </a:spcBef>
            </a:pPr>
            <a:r>
              <a:rPr lang="zh-TW" altLang="en-US" sz="3200" dirty="0">
                <a:ea typeface="微軟正黑體" panose="020B0604030504040204" pitchFamily="34" charset="-120"/>
              </a:rPr>
              <a:t>七年一貫制為特殊的藝術類科教育學制，學生修業期間</a:t>
            </a:r>
            <a:r>
              <a:rPr lang="zh-TW" altLang="en-US" sz="3200" dirty="0">
                <a:solidFill>
                  <a:srgbClr val="0000FF"/>
                </a:solidFill>
                <a:ea typeface="微軟正黑體" panose="020B0604030504040204" pitchFamily="34" charset="-120"/>
              </a:rPr>
              <a:t>前</a:t>
            </a:r>
            <a:r>
              <a:rPr lang="en-US" altLang="zh-TW" sz="3200" dirty="0">
                <a:solidFill>
                  <a:srgbClr val="0000FF"/>
                </a:solidFill>
                <a:ea typeface="微軟正黑體" panose="020B0604030504040204" pitchFamily="34" charset="-120"/>
              </a:rPr>
              <a:t>5</a:t>
            </a:r>
            <a:r>
              <a:rPr lang="zh-TW" altLang="en-US" sz="3200" dirty="0">
                <a:solidFill>
                  <a:srgbClr val="0000FF"/>
                </a:solidFill>
                <a:ea typeface="微軟正黑體" panose="020B0604030504040204" pitchFamily="34" charset="-120"/>
              </a:rPr>
              <a:t>年視同五專生</a:t>
            </a:r>
            <a:r>
              <a:rPr lang="zh-TW" altLang="en-US" sz="3200" dirty="0">
                <a:ea typeface="微軟正黑體" panose="020B0604030504040204" pitchFamily="34" charset="-120"/>
              </a:rPr>
              <a:t>，五年級在校生成績及格者，應參加公開升級甄試；通過甄試者得直升並繼續後</a:t>
            </a:r>
            <a:r>
              <a:rPr lang="en-US" altLang="zh-TW" sz="3200" dirty="0">
                <a:ea typeface="微軟正黑體" panose="020B0604030504040204" pitchFamily="34" charset="-120"/>
              </a:rPr>
              <a:t>2</a:t>
            </a:r>
            <a:r>
              <a:rPr lang="zh-TW" altLang="en-US" sz="3200" dirty="0">
                <a:ea typeface="微軟正黑體" panose="020B0604030504040204" pitchFamily="34" charset="-120"/>
              </a:rPr>
              <a:t>年大學部</a:t>
            </a:r>
            <a:r>
              <a:rPr lang="en-US" altLang="zh-TW" sz="3200" dirty="0">
                <a:ea typeface="微軟正黑體" panose="020B0604030504040204" pitchFamily="34" charset="-120"/>
              </a:rPr>
              <a:t>(</a:t>
            </a:r>
            <a:r>
              <a:rPr lang="zh-TW" altLang="en-US" sz="3200" dirty="0">
                <a:ea typeface="微軟正黑體" panose="020B0604030504040204" pitchFamily="34" charset="-120"/>
              </a:rPr>
              <a:t>二技</a:t>
            </a:r>
            <a:r>
              <a:rPr lang="en-US" altLang="zh-TW" sz="3200" dirty="0">
                <a:ea typeface="微軟正黑體" panose="020B0604030504040204" pitchFamily="34" charset="-120"/>
              </a:rPr>
              <a:t>)</a:t>
            </a:r>
            <a:r>
              <a:rPr lang="zh-TW" altLang="en-US" sz="3200" dirty="0">
                <a:ea typeface="微軟正黑體" panose="020B0604030504040204" pitchFamily="34" charset="-120"/>
              </a:rPr>
              <a:t>學業。</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未參加或未通過升級甄試者，由學校視其修業情形，發給修業證明或五專副學士學位證書</a:t>
            </a:r>
            <a:endParaRPr lang="en-US" altLang="zh-TW" sz="3200" dirty="0">
              <a:ea typeface="微軟正黑體" panose="020B0604030504040204" pitchFamily="34" charset="-120"/>
            </a:endParaRPr>
          </a:p>
          <a:p>
            <a:pPr algn="just">
              <a:spcBef>
                <a:spcPts val="1200"/>
              </a:spcBef>
            </a:pPr>
            <a:r>
              <a:rPr lang="zh-TW" altLang="en-US" sz="3200" dirty="0">
                <a:ea typeface="微軟正黑體" panose="020B0604030504040204" pitchFamily="34" charset="-120"/>
              </a:rPr>
              <a:t>學生完成七年一貫制學業，成績及格者，授予藝術</a:t>
            </a:r>
            <a:r>
              <a:rPr lang="zh-TW" altLang="en-US" sz="3200" b="1" dirty="0">
                <a:ea typeface="微軟正黑體" panose="020B0604030504040204" pitchFamily="34" charset="-120"/>
              </a:rPr>
              <a:t>學士學位</a:t>
            </a:r>
            <a:r>
              <a:rPr lang="zh-TW" altLang="en-US" sz="3200" dirty="0">
                <a:ea typeface="微軟正黑體" panose="020B0604030504040204" pitchFamily="34" charset="-120"/>
              </a:rPr>
              <a:t>。</a:t>
            </a:r>
            <a:endParaRPr lang="en-US" altLang="zh-TW" sz="3200" dirty="0">
              <a:ea typeface="微軟正黑體" panose="020B0604030504040204" pitchFamily="34" charset="-120"/>
            </a:endParaRPr>
          </a:p>
        </p:txBody>
      </p:sp>
    </p:spTree>
    <p:extLst>
      <p:ext uri="{BB962C8B-B14F-4D97-AF65-F5344CB8AC3E}">
        <p14:creationId xmlns:p14="http://schemas.microsoft.com/office/powerpoint/2010/main" val="890648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9748157"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特色招生甄選入學（七年一貫制）</a:t>
              </a:r>
              <a:endParaRPr lang="en-US" dirty="0"/>
            </a:p>
          </p:txBody>
        </p:sp>
      </p:grpSp>
      <p:graphicFrame>
        <p:nvGraphicFramePr>
          <p:cNvPr id="10" name="內容版面配置區 3">
            <a:extLst>
              <a:ext uri="{FF2B5EF4-FFF2-40B4-BE49-F238E27FC236}">
                <a16:creationId xmlns:a16="http://schemas.microsoft.com/office/drawing/2014/main" id="{2D580FDC-F8B7-47F0-BBD8-BE3E75E7BC0A}"/>
              </a:ext>
            </a:extLst>
          </p:cNvPr>
          <p:cNvGraphicFramePr>
            <a:graphicFrameLocks/>
          </p:cNvGraphicFramePr>
          <p:nvPr>
            <p:extLst>
              <p:ext uri="{D42A27DB-BD31-4B8C-83A1-F6EECF244321}">
                <p14:modId xmlns:p14="http://schemas.microsoft.com/office/powerpoint/2010/main" val="2147256920"/>
              </p:ext>
            </p:extLst>
          </p:nvPr>
        </p:nvGraphicFramePr>
        <p:xfrm>
          <a:off x="1202737" y="795353"/>
          <a:ext cx="9786525" cy="5267294"/>
        </p:xfrm>
        <a:graphic>
          <a:graphicData uri="http://schemas.openxmlformats.org/drawingml/2006/table">
            <a:tbl>
              <a:tblPr firstRow="1" bandRow="1">
                <a:tableStyleId>{5940675A-B579-460E-94D1-54222C63F5DA}</a:tableStyleId>
              </a:tblPr>
              <a:tblGrid>
                <a:gridCol w="2147835">
                  <a:extLst>
                    <a:ext uri="{9D8B030D-6E8A-4147-A177-3AD203B41FA5}">
                      <a16:colId xmlns:a16="http://schemas.microsoft.com/office/drawing/2014/main" val="20000"/>
                    </a:ext>
                  </a:extLst>
                </a:gridCol>
                <a:gridCol w="2067708">
                  <a:extLst>
                    <a:ext uri="{9D8B030D-6E8A-4147-A177-3AD203B41FA5}">
                      <a16:colId xmlns:a16="http://schemas.microsoft.com/office/drawing/2014/main" val="20001"/>
                    </a:ext>
                  </a:extLst>
                </a:gridCol>
                <a:gridCol w="911876">
                  <a:extLst>
                    <a:ext uri="{9D8B030D-6E8A-4147-A177-3AD203B41FA5}">
                      <a16:colId xmlns:a16="http://schemas.microsoft.com/office/drawing/2014/main" val="3189818104"/>
                    </a:ext>
                  </a:extLst>
                </a:gridCol>
                <a:gridCol w="4659106">
                  <a:extLst>
                    <a:ext uri="{9D8B030D-6E8A-4147-A177-3AD203B41FA5}">
                      <a16:colId xmlns:a16="http://schemas.microsoft.com/office/drawing/2014/main" val="20002"/>
                    </a:ext>
                  </a:extLst>
                </a:gridCol>
              </a:tblGrid>
              <a:tr h="669236">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L="105662" marR="105662" marT="52834" marB="52834" anchor="ctr">
                    <a:lnL w="12700" cmpd="sng">
                      <a:noFill/>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招生系別</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名額</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tc>
                  <a:txBody>
                    <a:bodyPr/>
                    <a:lstStyle/>
                    <a:p>
                      <a:pPr algn="ct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辦理日程</a:t>
                      </a:r>
                    </a:p>
                  </a:txBody>
                  <a:tcPr marL="105662" marR="105662" marT="52834" marB="52834" anchor="ctr">
                    <a:lnL w="12700" cap="flat" cmpd="sng" algn="ctr">
                      <a:noFill/>
                      <a:prstDash val="dashDot"/>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989">
                        <a:alpha val="40000"/>
                      </a:srgbClr>
                    </a:solidFill>
                  </a:tcPr>
                </a:tc>
                <a:extLst>
                  <a:ext uri="{0D108BD9-81ED-4DB2-BD59-A6C34878D82A}">
                    <a16:rowId xmlns:a16="http://schemas.microsoft.com/office/drawing/2014/main" val="10000"/>
                  </a:ext>
                </a:extLst>
              </a:tr>
              <a:tr h="939803">
                <a:tc rowSpan="3">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台南應用科技大學</a:t>
                      </a:r>
                    </a:p>
                  </a:txBody>
                  <a:tcPr marL="105662" marR="105662" marT="52831" marB="52831">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美術系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100</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7</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二</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起至</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marL="864000" indent="0" algn="l">
                        <a:spcBef>
                          <a:spcPts val="600"/>
                        </a:spcBef>
                      </a:pP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8</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止</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考試：</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四</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正取生報到：</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前</a:t>
                      </a:r>
                    </a:p>
                  </a:txBody>
                  <a:tcPr marL="105662" marR="105662" marT="52834" marB="5283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39803">
                <a:tc vMerge="1">
                  <a:txBody>
                    <a:bodyPr/>
                    <a:lstStyle/>
                    <a:p>
                      <a:endParaRPr lang="zh-TW" altLang="en-US" sz="3200" dirty="0"/>
                    </a:p>
                  </a:txBody>
                  <a:tcPr/>
                </a:tc>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音樂系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55</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9803">
                <a:tc vMerge="1">
                  <a:txBody>
                    <a:bodyPr/>
                    <a:lstStyle/>
                    <a:p>
                      <a:endParaRPr lang="zh-TW" altLang="en-US" sz="3200" dirty="0"/>
                    </a:p>
                  </a:txBody>
                  <a:tcPr/>
                </a:tc>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舞蹈系</a:t>
                      </a: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66"/>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45</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23" marB="45723"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78649">
                <a:tc>
                  <a:txBody>
                    <a:bodyPr/>
                    <a:lstStyle/>
                    <a:p>
                      <a:pPr algn="ctr"/>
                      <a:r>
                        <a:rPr lang="zh-TW" altLang="en-US" sz="3500" dirty="0">
                          <a:latin typeface="Times New Roman" panose="02020603050405020304" pitchFamily="18" charset="0"/>
                          <a:ea typeface="微軟正黑體" panose="020B0604030504040204" pitchFamily="34" charset="-120"/>
                          <a:cs typeface="Times New Roman" panose="02020603050405020304" pitchFamily="18" charset="0"/>
                        </a:rPr>
                        <a:t>東方設計大學</a:t>
                      </a:r>
                    </a:p>
                  </a:txBody>
                  <a:tcPr marL="105662" marR="105662" marT="52834" marB="52834" anchor="ctr">
                    <a:lnL w="12700" cmpd="sng">
                      <a:noFill/>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zh-TW" altLang="en-US" sz="3200" spc="-500" baseline="0" dirty="0">
                          <a:latin typeface="Times New Roman" panose="02020603050405020304" pitchFamily="18" charset="0"/>
                          <a:ea typeface="微軟正黑體" panose="020B0604030504040204" pitchFamily="34" charset="-120"/>
                          <a:cs typeface="Times New Roman" panose="02020603050405020304" pitchFamily="18" charset="0"/>
                        </a:rPr>
                        <a:t>美術工藝系</a:t>
                      </a:r>
                      <a:br>
                        <a:rPr lang="en-US" altLang="zh-TW" sz="3200" dirty="0">
                          <a:latin typeface="Times New Roman" panose="02020603050405020304" pitchFamily="18" charset="0"/>
                          <a:ea typeface="微軟正黑體" panose="020B0604030504040204" pitchFamily="34" charset="-120"/>
                          <a:cs typeface="Times New Roman" panose="02020603050405020304" pitchFamily="18" charset="0"/>
                        </a:rPr>
                      </a:b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rPr>
                        <a:t>美術專長</a:t>
                      </a:r>
                      <a:r>
                        <a:rPr lang="en-US" altLang="zh-TW" sz="2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CECFF"/>
                    </a:solidFill>
                  </a:tcPr>
                </a:tc>
                <a:tc>
                  <a:txBody>
                    <a:bodyPr/>
                    <a:lstStyle/>
                    <a:p>
                      <a:pPr algn="ctr"/>
                      <a:r>
                        <a:rPr lang="en-US" altLang="zh-TW"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7</a:t>
                      </a:r>
                      <a:endParaRPr lang="zh-TW" altLang="en-US" sz="320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L="105662" marR="105662" marT="52834" marB="52834" anchor="ctr">
                    <a:lnL w="12700" cap="flat" cmpd="sng" algn="ctr">
                      <a:noFill/>
                      <a:prstDash val="dashDot"/>
                      <a:round/>
                      <a:headEnd type="none" w="med" len="med"/>
                      <a:tailEnd type="none" w="med" len="med"/>
                    </a:lnL>
                    <a:lnR w="12700" cap="flat" cmpd="sng" algn="ctr">
                      <a:noFill/>
                      <a:prstDash val="dashDot"/>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報名：</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20</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一</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起</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書審資料繳交：</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五</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前</a:t>
                      </a:r>
                      <a:endPar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endParaRP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放榜：</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17</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p>
                    <a:p>
                      <a:pPr algn="l">
                        <a:spcBef>
                          <a:spcPts val="600"/>
                        </a:spcBef>
                      </a:pP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報到：</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6</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14</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23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300" dirty="0">
                          <a:latin typeface="Times New Roman" panose="02020603050405020304" pitchFamily="18" charset="0"/>
                          <a:ea typeface="微軟正黑體" panose="020B0604030504040204" pitchFamily="34" charset="-120"/>
                          <a:cs typeface="Times New Roman" panose="02020603050405020304" pitchFamily="18" charset="0"/>
                        </a:rPr>
                        <a:t>前</a:t>
                      </a:r>
                    </a:p>
                  </a:txBody>
                  <a:tcPr marL="105662" marR="105662" marT="52834" marB="52834" anchor="ctr">
                    <a:lnL w="12700" cap="flat" cmpd="sng" algn="ctr">
                      <a:noFill/>
                      <a:prstDash val="dashDot"/>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11" name="圖片 10">
            <a:extLst>
              <a:ext uri="{FF2B5EF4-FFF2-40B4-BE49-F238E27FC236}">
                <a16:creationId xmlns:a16="http://schemas.microsoft.com/office/drawing/2014/main" id="{E222C589-56B4-4B8E-8C1E-207E542C09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157" y="2356765"/>
            <a:ext cx="2049186" cy="2353636"/>
          </a:xfrm>
          <a:prstGeom prst="rect">
            <a:avLst/>
          </a:prstGeom>
        </p:spPr>
      </p:pic>
    </p:spTree>
    <p:extLst>
      <p:ext uri="{BB962C8B-B14F-4D97-AF65-F5344CB8AC3E}">
        <p14:creationId xmlns:p14="http://schemas.microsoft.com/office/powerpoint/2010/main" val="1702941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(1/3)</a:t>
              </a:r>
              <a:endParaRPr lang="en-US" dirty="0"/>
            </a:p>
          </p:txBody>
        </p:sp>
      </p:grpSp>
      <p:graphicFrame>
        <p:nvGraphicFramePr>
          <p:cNvPr id="7" name="內容版面配置區 3">
            <a:extLst>
              <a:ext uri="{FF2B5EF4-FFF2-40B4-BE49-F238E27FC236}">
                <a16:creationId xmlns:a16="http://schemas.microsoft.com/office/drawing/2014/main" id="{DEF63787-C7D7-4EC7-8A9A-27722D7CF576}"/>
              </a:ext>
            </a:extLst>
          </p:cNvPr>
          <p:cNvGraphicFramePr>
            <a:graphicFrameLocks/>
          </p:cNvGraphicFramePr>
          <p:nvPr>
            <p:extLst>
              <p:ext uri="{D42A27DB-BD31-4B8C-83A1-F6EECF244321}">
                <p14:modId xmlns:p14="http://schemas.microsoft.com/office/powerpoint/2010/main" val="1190751716"/>
              </p:ext>
            </p:extLst>
          </p:nvPr>
        </p:nvGraphicFramePr>
        <p:xfrm>
          <a:off x="1251857" y="874682"/>
          <a:ext cx="9688286" cy="2834374"/>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313328">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354358">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a:latin typeface="Times New Roman" panose="02020603050405020304" pitchFamily="18" charset="0"/>
                          <a:ea typeface="微軟正黑體" panose="020B0604030504040204" pitchFamily="34" charset="-120"/>
                          <a:cs typeface="Times New Roman" panose="02020603050405020304" pitchFamily="18" charset="0"/>
                        </a:rPr>
                        <a:t>名</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1492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國文、英語、數學</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4281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專班學生將獲得公費就學獎助</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畢業後派任至慈濟各醫療院所</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服務五年</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1378FC96-1EF6-414A-A664-EDC22537BFEB}"/>
              </a:ext>
            </a:extLst>
          </p:cNvPr>
          <p:cNvGraphicFramePr>
            <a:graphicFrameLocks/>
          </p:cNvGraphicFramePr>
          <p:nvPr>
            <p:extLst>
              <p:ext uri="{D42A27DB-BD31-4B8C-83A1-F6EECF244321}">
                <p14:modId xmlns:p14="http://schemas.microsoft.com/office/powerpoint/2010/main" val="1132149934"/>
              </p:ext>
            </p:extLst>
          </p:nvPr>
        </p:nvGraphicFramePr>
        <p:xfrm>
          <a:off x="1251857" y="3755002"/>
          <a:ext cx="9688286" cy="3102998"/>
        </p:xfrm>
        <a:graphic>
          <a:graphicData uri="http://schemas.openxmlformats.org/drawingml/2006/table">
            <a:tbl>
              <a:tblPr firstRow="1" bandRow="1"/>
              <a:tblGrid>
                <a:gridCol w="2618014">
                  <a:extLst>
                    <a:ext uri="{9D8B030D-6E8A-4147-A177-3AD203B41FA5}">
                      <a16:colId xmlns:a16="http://schemas.microsoft.com/office/drawing/2014/main" val="20000"/>
                    </a:ext>
                  </a:extLst>
                </a:gridCol>
                <a:gridCol w="7070272">
                  <a:extLst>
                    <a:ext uri="{9D8B030D-6E8A-4147-A177-3AD203B41FA5}">
                      <a16:colId xmlns:a16="http://schemas.microsoft.com/office/drawing/2014/main" val="20001"/>
                    </a:ext>
                  </a:extLst>
                </a:gridCol>
              </a:tblGrid>
              <a:tr h="864096">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慈濟科技大學</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衛生福利部玉里醫院</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五專護理科花東專班獎助生單獨招生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預定於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月中旬公告</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4981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9129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在校期間由衛生福利部玉里醫院提供學雜費獎助金，畢業後在該醫院服務。</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511223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(2/3)</a:t>
              </a:r>
              <a:endParaRPr lang="en-US" dirty="0"/>
            </a:p>
          </p:txBody>
        </p:sp>
      </p:grpSp>
      <p:graphicFrame>
        <p:nvGraphicFramePr>
          <p:cNvPr id="9" name="內容版面配置區 3">
            <a:extLst>
              <a:ext uri="{FF2B5EF4-FFF2-40B4-BE49-F238E27FC236}">
                <a16:creationId xmlns:a16="http://schemas.microsoft.com/office/drawing/2014/main" id="{A146316F-F48A-480C-ACF4-75094C36618B}"/>
              </a:ext>
            </a:extLst>
          </p:cNvPr>
          <p:cNvGraphicFramePr>
            <a:graphicFrameLocks/>
          </p:cNvGraphicFramePr>
          <p:nvPr>
            <p:extLst>
              <p:ext uri="{D42A27DB-BD31-4B8C-83A1-F6EECF244321}">
                <p14:modId xmlns:p14="http://schemas.microsoft.com/office/powerpoint/2010/main" val="1316706983"/>
              </p:ext>
            </p:extLst>
          </p:nvPr>
        </p:nvGraphicFramePr>
        <p:xfrm>
          <a:off x="803564" y="3604790"/>
          <a:ext cx="10584872" cy="3200096"/>
        </p:xfrm>
        <a:graphic>
          <a:graphicData uri="http://schemas.openxmlformats.org/drawingml/2006/table">
            <a:tbl>
              <a:tblPr firstRow="1" bandRow="1">
                <a:tableStyleId>{F2DE63D5-997A-4646-A377-4702673A728D}</a:tableStyleId>
              </a:tblPr>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338863">
                <a:tc rowSpan="2">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國立臺南護理專科學校</a:t>
                      </a:r>
                      <a:endPar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79646"/>
                    </a:solidFill>
                  </a:tcPr>
                </a:tc>
                <a:extLst>
                  <a:ext uri="{0D108BD9-81ED-4DB2-BD59-A6C34878D82A}">
                    <a16:rowId xmlns:a16="http://schemas.microsoft.com/office/drawing/2014/main" val="10000"/>
                  </a:ext>
                </a:extLst>
              </a:tr>
              <a:tr h="338863">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五專老人服務事業科</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原住民</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DDC4"/>
                    </a:solidFill>
                  </a:tcPr>
                </a:tc>
                <a:extLst>
                  <a:ext uri="{0D108BD9-81ED-4DB2-BD59-A6C34878D82A}">
                    <a16:rowId xmlns:a16="http://schemas.microsoft.com/office/drawing/2014/main" val="200169942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報名日期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即日起至</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歲以下具原住民身分</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六</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9305">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考試科目</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書審</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：在校成績、自傳、其他</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證照、競賽、英檢</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p>
                    <a:p>
                      <a:pPr marL="1058863" indent="0" algn="just">
                        <a:tabLst>
                          <a:tab pos="1122363" algn="l"/>
                        </a:tabLst>
                      </a:pP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筆試</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(50%)</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：公民</a:t>
                      </a: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38863">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放榜日期</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26</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日</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三</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aphicFrame>
        <p:nvGraphicFramePr>
          <p:cNvPr id="8" name="內容版面配置區 3">
            <a:extLst>
              <a:ext uri="{FF2B5EF4-FFF2-40B4-BE49-F238E27FC236}">
                <a16:creationId xmlns:a16="http://schemas.microsoft.com/office/drawing/2014/main" id="{2C1C5C7F-00A6-4BEA-9960-F39CB4A1C0E0}"/>
              </a:ext>
            </a:extLst>
          </p:cNvPr>
          <p:cNvGraphicFramePr>
            <a:graphicFrameLocks/>
          </p:cNvGraphicFramePr>
          <p:nvPr>
            <p:extLst>
              <p:ext uri="{D42A27DB-BD31-4B8C-83A1-F6EECF244321}">
                <p14:modId xmlns:p14="http://schemas.microsoft.com/office/powerpoint/2010/main" val="324014691"/>
              </p:ext>
            </p:extLst>
          </p:nvPr>
        </p:nvGraphicFramePr>
        <p:xfrm>
          <a:off x="803564" y="702681"/>
          <a:ext cx="10584872" cy="2961084"/>
        </p:xfrm>
        <a:graphic>
          <a:graphicData uri="http://schemas.openxmlformats.org/drawingml/2006/table">
            <a:tbl>
              <a:tblPr firstRow="1" bandRow="1"/>
              <a:tblGrid>
                <a:gridCol w="2770909">
                  <a:extLst>
                    <a:ext uri="{9D8B030D-6E8A-4147-A177-3AD203B41FA5}">
                      <a16:colId xmlns:a16="http://schemas.microsoft.com/office/drawing/2014/main" val="20000"/>
                    </a:ext>
                  </a:extLst>
                </a:gridCol>
                <a:gridCol w="7813963">
                  <a:extLst>
                    <a:ext uri="{9D8B030D-6E8A-4147-A177-3AD203B41FA5}">
                      <a16:colId xmlns:a16="http://schemas.microsoft.com/office/drawing/2014/main" val="20001"/>
                    </a:ext>
                  </a:extLst>
                </a:gridCol>
              </a:tblGrid>
              <a:tr h="622137">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23" marB="45723" anchor="ctr">
                    <a:lnL w="9525" cap="flat" cmpd="sng" algn="ctr">
                      <a:noFill/>
                      <a:prstDash val="solid"/>
                    </a:lnL>
                    <a:lnR>
                      <a:noFill/>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馬偕醫護管理專科學校</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東部地區</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a:t>
                      </a:r>
                      <a:b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五專護理科獎助生甄選入學招生</a:t>
                      </a:r>
                    </a:p>
                  </a:txBody>
                  <a:tcPr marT="45723" marB="45723" anchor="ctr">
                    <a:lnL>
                      <a:noFill/>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8064A2"/>
                    </a:solidFill>
                  </a:tcPr>
                </a:tc>
                <a:extLst>
                  <a:ext uri="{0D108BD9-81ED-4DB2-BD59-A6C34878D82A}">
                    <a16:rowId xmlns:a16="http://schemas.microsoft.com/office/drawing/2014/main" val="10000"/>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48</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簡章公告</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預定於</a:t>
                      </a:r>
                      <a:r>
                        <a:rPr lang="en-US" altLang="zh-TW" sz="1800" dirty="0">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月中旬公告</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55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限設籍在臺東或花蓮地區</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5509">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比照該校北區五專聯合免試入學成績採計方式辦理</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2578332"/>
                  </a:ext>
                </a:extLst>
              </a:tr>
              <a:tr h="8579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23" marB="45723" anchor="ctr">
                    <a:lnL w="9525" cap="flat" cmpd="sng" algn="ctr">
                      <a:noFill/>
                      <a:prstDash val="solid"/>
                    </a:lnL>
                    <a:lnR>
                      <a:noFill/>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在校期間由台東馬偕紀念醫院、台東基督教醫院及花蓮門諾醫院提供學雜費獎助金，畢業後在以上醫院服務，其服務年限</a:t>
                      </a:r>
                      <a:r>
                        <a:rPr lang="zh-TW" altLang="en-US" sz="18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依獎助金支領年限</a:t>
                      </a:r>
                      <a:r>
                        <a:rPr lang="zh-TW" altLang="en-US" sz="1800" dirty="0">
                          <a:latin typeface="Times New Roman" panose="02020603050405020304" pitchFamily="18" charset="0"/>
                          <a:ea typeface="微軟正黑體" panose="020B0604030504040204" pitchFamily="34" charset="-120"/>
                          <a:cs typeface="Times New Roman" panose="02020603050405020304" pitchFamily="18" charset="0"/>
                        </a:rPr>
                        <a:t>而定。</a:t>
                      </a:r>
                    </a:p>
                  </a:txBody>
                  <a:tcPr marT="45723" marB="45723" anchor="ctr">
                    <a:lnL>
                      <a:noFill/>
                    </a:lnL>
                    <a:lnR w="9525" cap="flat" cmpd="sng" algn="ctr">
                      <a:noFill/>
                      <a:prstDash val="solid"/>
                    </a:lnR>
                    <a:lnT w="12700" cap="flat" cmpd="sng" algn="ctr">
                      <a:solidFill>
                        <a:sysClr val="windowText" lastClr="000000"/>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875743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8343900"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其他特殊專班招生</a:t>
              </a:r>
              <a:r>
                <a:rPr lang="en-US" altLang="zh-TW" sz="2400" b="1" kern="0" dirty="0">
                  <a:solidFill>
                    <a:prstClr val="black"/>
                  </a:solidFill>
                  <a:latin typeface="微軟正黑體" panose="020B0604030504040204" pitchFamily="34" charset="-120"/>
                  <a:ea typeface="微軟正黑體" panose="020B0604030504040204" pitchFamily="34" charset="-120"/>
                  <a:cs typeface="Arial" pitchFamily="34" charset="0"/>
                </a:rPr>
                <a:t>(3/3)</a:t>
              </a:r>
              <a:endParaRPr lang="en-US" dirty="0"/>
            </a:p>
          </p:txBody>
        </p:sp>
      </p:grpSp>
      <p:graphicFrame>
        <p:nvGraphicFramePr>
          <p:cNvPr id="10" name="內容版面配置區 3">
            <a:extLst>
              <a:ext uri="{FF2B5EF4-FFF2-40B4-BE49-F238E27FC236}">
                <a16:creationId xmlns:a16="http://schemas.microsoft.com/office/drawing/2014/main" id="{9F48A799-7FD8-4529-A5AB-3AA2422A82F1}"/>
              </a:ext>
            </a:extLst>
          </p:cNvPr>
          <p:cNvGraphicFramePr>
            <a:graphicFrameLocks/>
          </p:cNvGraphicFramePr>
          <p:nvPr>
            <p:extLst>
              <p:ext uri="{D42A27DB-BD31-4B8C-83A1-F6EECF244321}">
                <p14:modId xmlns:p14="http://schemas.microsoft.com/office/powerpoint/2010/main" val="3414684804"/>
              </p:ext>
            </p:extLst>
          </p:nvPr>
        </p:nvGraphicFramePr>
        <p:xfrm>
          <a:off x="1251857" y="888234"/>
          <a:ext cx="9688286" cy="5610651"/>
        </p:xfrm>
        <a:graphic>
          <a:graphicData uri="http://schemas.openxmlformats.org/drawingml/2006/table">
            <a:tbl>
              <a:tblPr firstRow="1" bandRow="1"/>
              <a:tblGrid>
                <a:gridCol w="2634343">
                  <a:extLst>
                    <a:ext uri="{9D8B030D-6E8A-4147-A177-3AD203B41FA5}">
                      <a16:colId xmlns:a16="http://schemas.microsoft.com/office/drawing/2014/main" val="20000"/>
                    </a:ext>
                  </a:extLst>
                </a:gridCol>
                <a:gridCol w="7053943">
                  <a:extLst>
                    <a:ext uri="{9D8B030D-6E8A-4147-A177-3AD203B41FA5}">
                      <a16:colId xmlns:a16="http://schemas.microsoft.com/office/drawing/2014/main" val="20001"/>
                    </a:ext>
                  </a:extLst>
                </a:gridCol>
              </a:tblGrid>
              <a:tr h="648873">
                <a:tc rowSpan="2">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招生學校</a:t>
                      </a:r>
                    </a:p>
                  </a:txBody>
                  <a:tcPr marT="45701" marB="45701" anchor="ctr">
                    <a:lnL w="9525" cap="flat" cmpd="sng" algn="ctr">
                      <a:noFill/>
                      <a:prstDash val="solid"/>
                    </a:lnL>
                    <a:lnR w="28575" cap="flat" cmpd="sng" algn="ctr">
                      <a:noFill/>
                      <a:prstDash val="solid"/>
                      <a:round/>
                      <a:headEnd type="none" w="med" len="med"/>
                      <a:tailEnd type="none" w="med" len="me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經國管理暨健康學院</a:t>
                      </a:r>
                      <a:endPar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val="10000"/>
                  </a:ext>
                </a:extLst>
              </a:tr>
              <a:tr h="648873">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澎湖地區五專護理科單獨招生</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CCFF66"/>
                    </a:solidFill>
                  </a:tcPr>
                </a:tc>
                <a:extLst>
                  <a:ext uri="{0D108BD9-81ED-4DB2-BD59-A6C34878D82A}">
                    <a16:rowId xmlns:a16="http://schemas.microsoft.com/office/drawing/2014/main" val="200169942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招生名額</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報名時間</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112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月底前</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6488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限制條件</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限澎湖縣公私立國民中學應屆或非應屆畢業生，或具同等學力資格者。</a:t>
                      </a:r>
                    </a:p>
                  </a:txBody>
                  <a:tcPr marT="45701" marB="45701"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1056659">
                <a:tc>
                  <a:txBody>
                    <a:body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成績計算方式</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書面資料審查：學習領域平均成績得分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(60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、自傳</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(30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、弱勢學生身分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(10</a:t>
                      </a:r>
                      <a:r>
                        <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分</a:t>
                      </a:r>
                      <a:r>
                        <a:rPr lang="en-US" altLang="zh-TW"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0" dirty="0">
                        <a:solidFill>
                          <a:schemeClr val="tx1"/>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1461288"/>
                  </a:ext>
                </a:extLst>
              </a:tr>
              <a:tr h="11355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說明</a:t>
                      </a:r>
                    </a:p>
                  </a:txBody>
                  <a:tcPr marT="45701" marB="45701" anchor="ctr">
                    <a:lnL w="9525" cap="flat" cmpd="sng" algn="ctr">
                      <a:noFill/>
                      <a:prstDash val="solid"/>
                    </a:lnL>
                    <a:lnR w="28575"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just"/>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五專畢業後需留在澎湖縣醫療機構服務者，服務年限</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年</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依教育部核准後實施</a:t>
                      </a:r>
                      <a:r>
                        <a:rPr lang="en-US" altLang="zh-TW" sz="2400"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endParaRPr>
                    </a:p>
                  </a:txBody>
                  <a:tcPr marT="45701" marB="45701" anchor="ctr">
                    <a:lnL w="28575" cap="flat" cmpd="sng" algn="ctr">
                      <a:noFill/>
                      <a:prstDash val="solid"/>
                      <a:round/>
                      <a:headEnd type="none" w="med" len="med"/>
                      <a:tailEnd type="none" w="med" len="med"/>
                    </a:lnL>
                    <a:lnR w="9525" cap="flat" cmpd="sng" algn="ctr">
                      <a:noFill/>
                      <a:prstDash val="solid"/>
                    </a:lnR>
                    <a:lnT w="12700" cap="flat" cmpd="sng" algn="ctr">
                      <a:solidFill>
                        <a:sysClr val="windowText" lastClr="000000"/>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520776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1E8D9B6E-23FD-4C8C-8DF5-33F499045056}"/>
              </a:ext>
            </a:extLst>
          </p:cNvPr>
          <p:cNvGrpSpPr/>
          <p:nvPr/>
        </p:nvGrpSpPr>
        <p:grpSpPr>
          <a:xfrm>
            <a:off x="0" y="-41376"/>
            <a:ext cx="6874329" cy="698450"/>
            <a:chOff x="0" y="-41376"/>
            <a:chExt cx="7429500" cy="698450"/>
          </a:xfrm>
        </p:grpSpPr>
        <p:grpSp>
          <p:nvGrpSpPr>
            <p:cNvPr id="2" name="群組 1"/>
            <p:cNvGrpSpPr/>
            <p:nvPr/>
          </p:nvGrpSpPr>
          <p:grpSpPr>
            <a:xfrm>
              <a:off x="0" y="4232"/>
              <a:ext cx="74295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6967699"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伍、其他五專招生管道</a:t>
              </a:r>
              <a:endParaRPr lang="en-US" dirty="0"/>
            </a:p>
          </p:txBody>
        </p:sp>
      </p:grpSp>
      <p:grpSp>
        <p:nvGrpSpPr>
          <p:cNvPr id="4" name="群組 3">
            <a:extLst>
              <a:ext uri="{FF2B5EF4-FFF2-40B4-BE49-F238E27FC236}">
                <a16:creationId xmlns:a16="http://schemas.microsoft.com/office/drawing/2014/main" id="{6DE87A4B-153C-4B4E-A989-DBB859AF864F}"/>
              </a:ext>
            </a:extLst>
          </p:cNvPr>
          <p:cNvGrpSpPr/>
          <p:nvPr/>
        </p:nvGrpSpPr>
        <p:grpSpPr>
          <a:xfrm>
            <a:off x="1761762" y="1430982"/>
            <a:ext cx="8668476" cy="3996036"/>
            <a:chOff x="1711524" y="1268964"/>
            <a:chExt cx="8668476" cy="3996036"/>
          </a:xfrm>
        </p:grpSpPr>
        <p:sp>
          <p:nvSpPr>
            <p:cNvPr id="7" name="矩形 6">
              <a:extLst>
                <a:ext uri="{FF2B5EF4-FFF2-40B4-BE49-F238E27FC236}">
                  <a16:creationId xmlns:a16="http://schemas.microsoft.com/office/drawing/2014/main" id="{78731226-A992-4415-A69A-A2597F8C95CA}"/>
                </a:ext>
              </a:extLst>
            </p:cNvPr>
            <p:cNvSpPr/>
            <p:nvPr/>
          </p:nvSpPr>
          <p:spPr>
            <a:xfrm>
              <a:off x="1812000" y="1593000"/>
              <a:ext cx="8568000" cy="3672000"/>
            </a:xfrm>
            <a:prstGeom prst="rect">
              <a:avLst/>
            </a:prstGeom>
            <a:gradFill>
              <a:gsLst>
                <a:gs pos="79000">
                  <a:sysClr val="window" lastClr="FFFFFF"/>
                </a:gs>
                <a:gs pos="54000">
                  <a:srgbClr val="FCFCFC"/>
                </a:gs>
                <a:gs pos="0">
                  <a:srgbClr val="F9F9F9"/>
                </a:gs>
                <a:gs pos="100000">
                  <a:sysClr val="window" lastClr="FFFFFF">
                    <a:lumMod val="95000"/>
                  </a:sysClr>
                </a:gs>
              </a:gsLst>
              <a:lin ang="2700000" scaled="1"/>
            </a:gradFill>
            <a:effectLst>
              <a:outerShdw blurRad="63500" sx="102000" sy="102000" algn="ctr" rotWithShape="0">
                <a:prstClr val="black">
                  <a:alpha val="40000"/>
                </a:prstClr>
              </a:outerShdw>
            </a:effectLst>
          </p:spPr>
          <p:txBody>
            <a:bodyPr wrap="square">
              <a:spAutoFit/>
            </a:bodyPr>
            <a:lstStyle/>
            <a:p>
              <a:pPr marL="12700" marR="0" lvl="1" indent="0" algn="just" defTabSz="457200" eaLnBrk="1" fontAlgn="base" latinLnBrk="0" hangingPunct="1">
                <a:lnSpc>
                  <a:spcPct val="100000"/>
                </a:lnSpc>
                <a:spcBef>
                  <a:spcPts val="600"/>
                </a:spcBef>
                <a:spcAft>
                  <a:spcPts val="0"/>
                </a:spcAft>
                <a:buClrTx/>
                <a:buSzTx/>
                <a:buFontTx/>
                <a:buNone/>
                <a:tabLst/>
                <a:defRPr/>
              </a:pPr>
              <a:endParaRPr kumimoji="0"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a:p>
              <a:pPr marL="12700" marR="0" lvl="1" indent="0" algn="just" defTabSz="457200" eaLnBrk="1" fontAlgn="base" latinLnBrk="0" hangingPunct="1">
                <a:lnSpc>
                  <a:spcPct val="100000"/>
                </a:lnSpc>
                <a:spcBef>
                  <a:spcPts val="600"/>
                </a:spcBef>
                <a:spcAft>
                  <a:spcPts val="0"/>
                </a:spcAft>
                <a:buClrTx/>
                <a:buSzTx/>
                <a:buFontTx/>
                <a:buNone/>
                <a:tabLst/>
                <a:defRPr/>
              </a:pPr>
              <a:endParaRPr kumimoji="1" lang="en-US" altLang="zh-TW" sz="1600" b="1" i="0" u="none" strike="noStrike" kern="0" cap="none" spc="0" normalizeH="0" baseline="0" noProof="0" dirty="0">
                <a:ln>
                  <a:noFill/>
                </a:ln>
                <a:solidFill>
                  <a:srgbClr val="C0504D"/>
                </a:solidFill>
                <a:effectLst/>
                <a:uLnTx/>
                <a:uFillTx/>
                <a:latin typeface="Arial" panose="020B0604020202020204"/>
                <a:ea typeface="微軟正黑體" panose="020B0604030504040204" pitchFamily="34" charset="-120"/>
              </a:endParaRPr>
            </a:p>
          </p:txBody>
        </p:sp>
        <p:sp>
          <p:nvSpPr>
            <p:cNvPr id="8" name="矩形 7">
              <a:extLst>
                <a:ext uri="{FF2B5EF4-FFF2-40B4-BE49-F238E27FC236}">
                  <a16:creationId xmlns:a16="http://schemas.microsoft.com/office/drawing/2014/main" id="{3B1D37BE-E8AF-4518-9F5F-686E61445888}"/>
                </a:ext>
              </a:extLst>
            </p:cNvPr>
            <p:cNvSpPr/>
            <p:nvPr/>
          </p:nvSpPr>
          <p:spPr>
            <a:xfrm>
              <a:off x="1883533" y="2890391"/>
              <a:ext cx="8424935" cy="1077218"/>
            </a:xfrm>
            <a:prstGeom prst="rect">
              <a:avLst/>
            </a:prstGeom>
          </p:spPr>
          <p:txBody>
            <a:bodyPr wrap="square">
              <a:spAutoFit/>
            </a:bodyPr>
            <a:lstStyle/>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以上各項</a:t>
              </a:r>
              <a:r>
                <a:rPr lang="zh-TW" altLang="en-US" sz="3200" b="1" dirty="0">
                  <a:solidFill>
                    <a:srgbClr val="C00000"/>
                  </a:solidFill>
                  <a:latin typeface="Arial" panose="020B0604020202020204"/>
                  <a:ea typeface="微軟正黑體" panose="020B0604030504040204" pitchFamily="34" charset="-120"/>
                </a:rPr>
                <a:t>招生日程、招生方式</a:t>
              </a:r>
              <a:endParaRPr lang="en-US" altLang="zh-TW" sz="3200" b="1" dirty="0">
                <a:solidFill>
                  <a:srgbClr val="C00000"/>
                </a:solidFill>
                <a:latin typeface="Arial" panose="020B0604020202020204"/>
                <a:ea typeface="微軟正黑體" panose="020B0604030504040204" pitchFamily="34" charset="-120"/>
              </a:endParaRPr>
            </a:p>
            <a:p>
              <a:pPr marL="12700" lvl="1" algn="ctr" defTabSz="457200" fontAlgn="base">
                <a:spcBef>
                  <a:spcPct val="0"/>
                </a:spcBef>
                <a:defRPr/>
              </a:pPr>
              <a:r>
                <a:rPr lang="zh-TW" altLang="en-US" sz="3200" b="1" dirty="0">
                  <a:solidFill>
                    <a:prstClr val="black"/>
                  </a:solidFill>
                  <a:latin typeface="Arial" panose="020B0604020202020204"/>
                  <a:ea typeface="微軟正黑體" panose="020B0604030504040204" pitchFamily="34" charset="-120"/>
                </a:rPr>
                <a:t>如有異動，請以</a:t>
              </a:r>
              <a:r>
                <a:rPr lang="zh-TW" altLang="en-US" sz="3200" b="1" u="sng" dirty="0">
                  <a:solidFill>
                    <a:srgbClr val="C00000"/>
                  </a:solidFill>
                  <a:latin typeface="Arial" panose="020B0604020202020204"/>
                  <a:ea typeface="微軟正黑體" panose="020B0604030504040204" pitchFamily="34" charset="-120"/>
                </a:rPr>
                <a:t>簡章</a:t>
              </a:r>
              <a:r>
                <a:rPr lang="zh-TW" altLang="en-US" sz="3200" b="1" dirty="0">
                  <a:solidFill>
                    <a:prstClr val="black"/>
                  </a:solidFill>
                  <a:latin typeface="Arial" panose="020B0604020202020204"/>
                  <a:ea typeface="微軟正黑體" panose="020B0604030504040204" pitchFamily="34" charset="-120"/>
                </a:rPr>
                <a:t>及</a:t>
              </a:r>
              <a:r>
                <a:rPr lang="zh-TW" altLang="en-US" sz="3200" b="1" u="sng" dirty="0">
                  <a:solidFill>
                    <a:srgbClr val="C00000"/>
                  </a:solidFill>
                  <a:latin typeface="Arial" panose="020B0604020202020204"/>
                  <a:ea typeface="微軟正黑體" panose="020B0604030504040204" pitchFamily="34" charset="-120"/>
                </a:rPr>
                <a:t>各招生委員會公告</a:t>
              </a:r>
              <a:r>
                <a:rPr lang="zh-TW" altLang="en-US" sz="3200" b="1" dirty="0">
                  <a:solidFill>
                    <a:prstClr val="black"/>
                  </a:solidFill>
                  <a:latin typeface="Arial" panose="020B0604020202020204"/>
                  <a:ea typeface="微軟正黑體" panose="020B0604030504040204" pitchFamily="34" charset="-120"/>
                </a:rPr>
                <a:t>為準</a:t>
              </a:r>
            </a:p>
          </p:txBody>
        </p:sp>
        <p:sp>
          <p:nvSpPr>
            <p:cNvPr id="9" name="矩形 8">
              <a:extLst>
                <a:ext uri="{FF2B5EF4-FFF2-40B4-BE49-F238E27FC236}">
                  <a16:creationId xmlns:a16="http://schemas.microsoft.com/office/drawing/2014/main" id="{CC01D70F-0251-4E36-9330-254FF5BB49E1}"/>
                </a:ext>
              </a:extLst>
            </p:cNvPr>
            <p:cNvSpPr/>
            <p:nvPr/>
          </p:nvSpPr>
          <p:spPr>
            <a:xfrm>
              <a:off x="1711524" y="1268964"/>
              <a:ext cx="2232248" cy="648072"/>
            </a:xfrm>
            <a:prstGeom prst="rect">
              <a:avLst/>
            </a:prstGeom>
            <a:solidFill>
              <a:srgbClr val="C00000"/>
            </a:solidFill>
            <a:ln>
              <a:noFill/>
            </a:ln>
            <a:effectLst>
              <a:outerShdw blurRad="63500" sx="102000" sy="102000" algn="ctr" rotWithShape="0">
                <a:prstClr val="black">
                  <a:alpha val="40000"/>
                </a:prstClr>
              </a:outerShdw>
            </a:effectLst>
          </p:spPr>
          <p:txBody>
            <a:bodyPr wrap="square" rtlCol="0" anchor="ctr">
              <a:no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10" name="矩形 9">
              <a:extLst>
                <a:ext uri="{FF2B5EF4-FFF2-40B4-BE49-F238E27FC236}">
                  <a16:creationId xmlns:a16="http://schemas.microsoft.com/office/drawing/2014/main" id="{A5EB1847-EFFB-4E1B-8EB3-47DCDD012F62}"/>
                </a:ext>
              </a:extLst>
            </p:cNvPr>
            <p:cNvSpPr/>
            <p:nvPr/>
          </p:nvSpPr>
          <p:spPr>
            <a:xfrm>
              <a:off x="2044048" y="1331390"/>
              <a:ext cx="1539684" cy="523220"/>
            </a:xfrm>
            <a:prstGeom prst="rect">
              <a:avLst/>
            </a:prstGeom>
          </p:spPr>
          <p:txBody>
            <a:bodyPr wrap="square">
              <a:spAutoFit/>
            </a:bodyPr>
            <a:lstStyle/>
            <a:p>
              <a:pPr marL="12700" lvl="1" algn="ctr" defTabSz="457200" fontAlgn="base">
                <a:spcBef>
                  <a:spcPct val="0"/>
                </a:spcBef>
                <a:defRPr/>
              </a:pPr>
              <a:r>
                <a:rPr lang="zh-TW" altLang="en-US" sz="2800" b="1" dirty="0">
                  <a:solidFill>
                    <a:prstClr val="white"/>
                  </a:solidFill>
                  <a:latin typeface="Arial" panose="020B0604020202020204"/>
                  <a:ea typeface="微軟正黑體" panose="020B0604030504040204" pitchFamily="34" charset="-120"/>
                </a:rPr>
                <a:t>注意</a:t>
              </a:r>
            </a:p>
          </p:txBody>
        </p:sp>
      </p:grpSp>
    </p:spTree>
    <p:extLst>
      <p:ext uri="{BB962C8B-B14F-4D97-AF65-F5344CB8AC3E}">
        <p14:creationId xmlns:p14="http://schemas.microsoft.com/office/powerpoint/2010/main" val="3421422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8">
            <a:extLst>
              <a:ext uri="{FF2B5EF4-FFF2-40B4-BE49-F238E27FC236}">
                <a16:creationId xmlns:a16="http://schemas.microsoft.com/office/drawing/2014/main" id="{DE74ECAF-6E3D-40A2-AF6E-65C19C449617}"/>
              </a:ext>
            </a:extLst>
          </p:cNvPr>
          <p:cNvSpPr/>
          <p:nvPr/>
        </p:nvSpPr>
        <p:spPr>
          <a:xfrm>
            <a:off x="4789452" y="899384"/>
            <a:ext cx="2595846" cy="2595846"/>
          </a:xfrm>
          <a:prstGeom prst="ellipse">
            <a:avLst/>
          </a:prstGeom>
          <a:solidFill>
            <a:srgbClr val="B0D66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effectLst/>
              <a:uLnTx/>
              <a:uFillTx/>
              <a:latin typeface="Arial"/>
              <a:cs typeface="+mn-cs"/>
            </a:endParaRPr>
          </a:p>
        </p:txBody>
      </p:sp>
      <p:sp>
        <p:nvSpPr>
          <p:cNvPr id="2" name="Google Shape;446;p38"/>
          <p:cNvSpPr txBox="1">
            <a:spLocks/>
          </p:cNvSpPr>
          <p:nvPr/>
        </p:nvSpPr>
        <p:spPr>
          <a:xfrm>
            <a:off x="3024554" y="4165600"/>
            <a:ext cx="638321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zh-TW" altLang="en-US" sz="4000" b="1" kern="0" dirty="0">
                <a:solidFill>
                  <a:prstClr val="black"/>
                </a:solidFill>
                <a:latin typeface="微軟正黑體" panose="020B0604030504040204" pitchFamily="34" charset="-120"/>
                <a:ea typeface="微軟正黑體" panose="020B0604030504040204" pitchFamily="34" charset="-120"/>
                <a:cs typeface="Arial" pitchFamily="34" charset="0"/>
              </a:rPr>
              <a:t>招生資訊查詢</a:t>
            </a:r>
            <a:endParaRPr lang="en-US" sz="5400" dirty="0"/>
          </a:p>
        </p:txBody>
      </p:sp>
      <p:sp>
        <p:nvSpPr>
          <p:cNvPr id="3" name="Google Shape;448;p38"/>
          <p:cNvSpPr txBox="1"/>
          <p:nvPr/>
        </p:nvSpPr>
        <p:spPr>
          <a:xfrm>
            <a:off x="4599675" y="1101650"/>
            <a:ext cx="2975400" cy="1990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zh-TW" altLang="en-US" sz="9600" b="1" dirty="0">
                <a:latin typeface="微軟正黑體" panose="020B0604030504040204" pitchFamily="34" charset="-120"/>
                <a:ea typeface="微軟正黑體" panose="020B0604030504040204" pitchFamily="34" charset="-120"/>
                <a:cs typeface="Varela Round"/>
                <a:sym typeface="Varela Round"/>
              </a:rPr>
              <a:t>陸</a:t>
            </a:r>
            <a:endParaRPr sz="9600" b="1" dirty="0">
              <a:latin typeface="微軟正黑體" panose="020B0604030504040204" pitchFamily="34" charset="-120"/>
              <a:ea typeface="微軟正黑體" panose="020B0604030504040204" pitchFamily="34" charset="-120"/>
              <a:cs typeface="Varela Round"/>
              <a:sym typeface="Varela Round"/>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299" y="4826800"/>
            <a:ext cx="1003029" cy="1003029"/>
          </a:xfrm>
          <a:prstGeom prst="rect">
            <a:avLst/>
          </a:prstGeom>
          <a:effectLst>
            <a:outerShdw blurRad="76200" dir="13500000" sy="23000" kx="1200000" algn="br" rotWithShape="0">
              <a:prstClr val="black">
                <a:alpha val="20000"/>
              </a:prstClr>
            </a:outerShdw>
          </a:effectLst>
        </p:spPr>
      </p:pic>
      <p:sp>
        <p:nvSpPr>
          <p:cNvPr id="6" name="Google Shape;27;p3"/>
          <p:cNvSpPr/>
          <p:nvPr/>
        </p:nvSpPr>
        <p:spPr>
          <a:xfrm>
            <a:off x="4891448" y="1001262"/>
            <a:ext cx="2391853" cy="2392090"/>
          </a:xfrm>
          <a:prstGeom prst="ellipse">
            <a:avLst/>
          </a:prstGeom>
          <a:noFill/>
          <a:ln w="9525" cap="flat" cmpd="sng">
            <a:solidFill>
              <a:schemeClr val="accent6">
                <a:lumMod val="75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35144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ACC5A2BC-1453-4A3C-B7B2-55068472554B}"/>
              </a:ext>
            </a:extLst>
          </p:cNvPr>
          <p:cNvGrpSpPr/>
          <p:nvPr/>
        </p:nvGrpSpPr>
        <p:grpSpPr>
          <a:xfrm>
            <a:off x="1656782" y="653183"/>
            <a:ext cx="8878436" cy="5994099"/>
            <a:chOff x="1964241" y="653183"/>
            <a:chExt cx="8878436" cy="5994099"/>
          </a:xfrm>
        </p:grpSpPr>
        <p:sp>
          <p:nvSpPr>
            <p:cNvPr id="45" name="矩形 44">
              <a:extLst>
                <a:ext uri="{FF2B5EF4-FFF2-40B4-BE49-F238E27FC236}">
                  <a16:creationId xmlns:a16="http://schemas.microsoft.com/office/drawing/2014/main" id="{48AC869C-6F62-4053-91F0-49AE32F3896A}"/>
                </a:ext>
              </a:extLst>
            </p:cNvPr>
            <p:cNvSpPr/>
            <p:nvPr/>
          </p:nvSpPr>
          <p:spPr>
            <a:xfrm>
              <a:off x="3947881" y="4154139"/>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6" name="矩形 45">
              <a:extLst>
                <a:ext uri="{FF2B5EF4-FFF2-40B4-BE49-F238E27FC236}">
                  <a16:creationId xmlns:a16="http://schemas.microsoft.com/office/drawing/2014/main" id="{8F60504E-D747-4DCE-9571-32782DA518C2}"/>
                </a:ext>
              </a:extLst>
            </p:cNvPr>
            <p:cNvSpPr/>
            <p:nvPr/>
          </p:nvSpPr>
          <p:spPr>
            <a:xfrm>
              <a:off x="2391055" y="5423282"/>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47" name="文字方塊 46">
              <a:extLst>
                <a:ext uri="{FF2B5EF4-FFF2-40B4-BE49-F238E27FC236}">
                  <a16:creationId xmlns:a16="http://schemas.microsoft.com/office/drawing/2014/main" id="{9DB4B6FB-7669-4F11-9F09-CC832351F461}"/>
                </a:ext>
              </a:extLst>
            </p:cNvPr>
            <p:cNvSpPr txBox="1"/>
            <p:nvPr/>
          </p:nvSpPr>
          <p:spPr>
            <a:xfrm>
              <a:off x="8516613"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48" name="矩形 47">
              <a:extLst>
                <a:ext uri="{FF2B5EF4-FFF2-40B4-BE49-F238E27FC236}">
                  <a16:creationId xmlns:a16="http://schemas.microsoft.com/office/drawing/2014/main" id="{1E66DD5A-9B3C-44BD-A8F3-F1213FE7DD37}"/>
                </a:ext>
              </a:extLst>
            </p:cNvPr>
            <p:cNvSpPr/>
            <p:nvPr/>
          </p:nvSpPr>
          <p:spPr>
            <a:xfrm>
              <a:off x="2375045" y="1258830"/>
              <a:ext cx="6070881" cy="1080000"/>
            </a:xfrm>
            <a:prstGeom prst="rect">
              <a:avLst/>
            </a:prstGeom>
            <a:solidFill>
              <a:srgbClr val="0EF2ED"/>
            </a:solidFill>
            <a:ln w="76200">
              <a:solidFill>
                <a:srgbClr val="0BCBC7"/>
              </a:solidFill>
            </a:ln>
            <a:effectLst/>
          </p:spPr>
          <p:txBody>
            <a:bodyPr wrap="square" rtlCol="0" anchor="ctr">
              <a:spAutoFit/>
            </a:bodyPr>
            <a:lstStyle/>
            <a:p>
              <a:pPr algn="ctr" defTabSz="457200">
                <a:lnSpc>
                  <a:spcPts val="2000"/>
                </a:lnSpc>
                <a:defRPr/>
              </a:pPr>
              <a:endParaRPr lang="zh-TW" altLang="en-US" sz="2000" b="1" dirty="0">
                <a:solidFill>
                  <a:prstClr val="black">
                    <a:lumMod val="75000"/>
                    <a:lumOff val="25000"/>
                  </a:prstClr>
                </a:solidFill>
                <a:latin typeface="Arial" panose="020B0604020202020204"/>
                <a:ea typeface="微軟正黑體" panose="020B0604030504040204" pitchFamily="34" charset="-120"/>
              </a:endParaRPr>
            </a:p>
          </p:txBody>
        </p:sp>
        <p:sp>
          <p:nvSpPr>
            <p:cNvPr id="49" name="矩形 48">
              <a:extLst>
                <a:ext uri="{FF2B5EF4-FFF2-40B4-BE49-F238E27FC236}">
                  <a16:creationId xmlns:a16="http://schemas.microsoft.com/office/drawing/2014/main" id="{5BAB5408-3EF9-4C83-85FD-ABAD03498D62}"/>
                </a:ext>
              </a:extLst>
            </p:cNvPr>
            <p:cNvSpPr/>
            <p:nvPr/>
          </p:nvSpPr>
          <p:spPr>
            <a:xfrm>
              <a:off x="2303037" y="754774"/>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077F7C"/>
                  </a:solidFill>
                  <a:latin typeface="微軟正黑體" panose="020B0604030504040204" pitchFamily="34" charset="-120"/>
                  <a:ea typeface="微軟正黑體" panose="020B0604030504040204" pitchFamily="34" charset="-120"/>
                  <a:cs typeface="Times New Roman" panose="02020603050405020304" pitchFamily="18" charset="0"/>
                </a:rPr>
                <a:t>優先免試</a:t>
              </a:r>
              <a:r>
                <a:rPr lang="zh-TW" altLang="en-US" b="1" dirty="0">
                  <a:solidFill>
                    <a:srgbClr val="0BCBC7"/>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0BCBC7"/>
                </a:solidFill>
                <a:latin typeface="微軟正黑體" panose="020B0604030504040204" pitchFamily="34" charset="-120"/>
                <a:ea typeface="微軟正黑體" panose="020B0604030504040204" pitchFamily="34" charset="-120"/>
              </a:endParaRPr>
            </a:p>
          </p:txBody>
        </p:sp>
        <p:pic>
          <p:nvPicPr>
            <p:cNvPr id="50" name="圖片 49">
              <a:extLst>
                <a:ext uri="{FF2B5EF4-FFF2-40B4-BE49-F238E27FC236}">
                  <a16:creationId xmlns:a16="http://schemas.microsoft.com/office/drawing/2014/main" id="{11AA355D-68E7-4760-A99E-B42BAAEC3B88}"/>
                </a:ext>
              </a:extLst>
            </p:cNvPr>
            <p:cNvPicPr>
              <a:picLocks noChangeAspect="1"/>
            </p:cNvPicPr>
            <p:nvPr/>
          </p:nvPicPr>
          <p:blipFill rotWithShape="1">
            <a:blip r:embed="rId2">
              <a:extLst>
                <a:ext uri="{28A0092B-C50C-407E-A947-70E740481C1C}">
                  <a14:useLocalDpi xmlns:a14="http://schemas.microsoft.com/office/drawing/2010/main" val="0"/>
                </a:ext>
              </a:extLst>
            </a:blip>
            <a:srcRect l="10214" t="9547" r="8068" b="8736"/>
            <a:stretch/>
          </p:blipFill>
          <p:spPr>
            <a:xfrm>
              <a:off x="7268246" y="1344320"/>
              <a:ext cx="900000" cy="899999"/>
            </a:xfrm>
            <a:prstGeom prst="rect">
              <a:avLst/>
            </a:prstGeom>
          </p:spPr>
        </p:pic>
        <p:sp>
          <p:nvSpPr>
            <p:cNvPr id="51" name="矩形 50">
              <a:extLst>
                <a:ext uri="{FF2B5EF4-FFF2-40B4-BE49-F238E27FC236}">
                  <a16:creationId xmlns:a16="http://schemas.microsoft.com/office/drawing/2014/main" id="{C58181C1-6E98-4D8D-8145-D5E19DA731C7}"/>
                </a:ext>
              </a:extLst>
            </p:cNvPr>
            <p:cNvSpPr/>
            <p:nvPr/>
          </p:nvSpPr>
          <p:spPr>
            <a:xfrm>
              <a:off x="3704697" y="1755476"/>
              <a:ext cx="347915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2B27F9"/>
                  </a:solidFill>
                  <a:latin typeface="Times New Roman" panose="02020603050405020304" pitchFamily="18" charset="0"/>
                  <a:ea typeface="標楷體" panose="03000509000000000000" pitchFamily="65" charset="-120"/>
                  <a:cs typeface="Times New Roman" panose="02020603050405020304" pitchFamily="18" charset="0"/>
                </a:rPr>
                <a:t>https://www.jctv.ntut.edu.tw/u5/</a:t>
              </a:r>
              <a:endParaRPr kumimoji="1" lang="zh-TW" altLang="en-US" sz="2000" dirty="0">
                <a:solidFill>
                  <a:srgbClr val="2B27F9"/>
                </a:solidFill>
                <a:latin typeface="Arial" panose="020B0604020202020204" pitchFamily="34" charset="0"/>
              </a:endParaRPr>
            </a:p>
          </p:txBody>
        </p:sp>
        <p:sp>
          <p:nvSpPr>
            <p:cNvPr id="52" name="矩形 51">
              <a:extLst>
                <a:ext uri="{FF2B5EF4-FFF2-40B4-BE49-F238E27FC236}">
                  <a16:creationId xmlns:a16="http://schemas.microsoft.com/office/drawing/2014/main" id="{943B7E89-A6A4-46EA-A262-FB418AA069BD}"/>
                </a:ext>
              </a:extLst>
            </p:cNvPr>
            <p:cNvSpPr/>
            <p:nvPr/>
          </p:nvSpPr>
          <p:spPr>
            <a:xfrm>
              <a:off x="2375045" y="1348221"/>
              <a:ext cx="4544834" cy="400110"/>
            </a:xfrm>
            <a:prstGeom prst="rect">
              <a:avLst/>
            </a:prstGeom>
          </p:spPr>
          <p:txBody>
            <a:bodyPr wrap="none">
              <a:spAutoFit/>
            </a:bodyPr>
            <a:lstStyle/>
            <a:p>
              <a:pPr eaLnBrk="0" fontAlgn="base" hangingPunct="0">
                <a:spcBef>
                  <a:spcPct val="0"/>
                </a:spcBef>
                <a:spcAft>
                  <a:spcPct val="0"/>
                </a:spcAft>
              </a:pP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承辦單位：技專校院招生委員會聯合會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53" name="矩形 52">
              <a:extLst>
                <a:ext uri="{FF2B5EF4-FFF2-40B4-BE49-F238E27FC236}">
                  <a16:creationId xmlns:a16="http://schemas.microsoft.com/office/drawing/2014/main" id="{37B24160-FD64-47A1-A50C-520EA99CF226}"/>
                </a:ext>
              </a:extLst>
            </p:cNvPr>
            <p:cNvSpPr/>
            <p:nvPr/>
          </p:nvSpPr>
          <p:spPr>
            <a:xfrm>
              <a:off x="2375045" y="2879302"/>
              <a:ext cx="6388344" cy="1224000"/>
            </a:xfrm>
            <a:prstGeom prst="rect">
              <a:avLst/>
            </a:prstGeom>
            <a:solidFill>
              <a:srgbClr val="F79646"/>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4" name="矩形 53">
              <a:extLst>
                <a:ext uri="{FF2B5EF4-FFF2-40B4-BE49-F238E27FC236}">
                  <a16:creationId xmlns:a16="http://schemas.microsoft.com/office/drawing/2014/main" id="{938FA319-76CF-47E2-A68F-717FBDE423CA}"/>
                </a:ext>
              </a:extLst>
            </p:cNvPr>
            <p:cNvSpPr/>
            <p:nvPr/>
          </p:nvSpPr>
          <p:spPr>
            <a:xfrm>
              <a:off x="2303037" y="2417158"/>
              <a:ext cx="3493264" cy="461665"/>
            </a:xfrm>
            <a:prstGeom prst="rect">
              <a:avLst/>
            </a:prstGeom>
          </p:spPr>
          <p:txBody>
            <a:bodyPr wrap="none">
              <a:spAutoFit/>
            </a:bodyPr>
            <a:lstStyle/>
            <a:p>
              <a:pPr eaLnBrk="0" fontAlgn="base" hangingPunct="0">
                <a:spcBef>
                  <a:spcPct val="0"/>
                </a:spcBef>
                <a:spcAft>
                  <a:spcPct val="0"/>
                </a:spcAft>
              </a:pP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五專</a:t>
              </a:r>
              <a:r>
                <a:rPr lang="zh-TW" altLang="en-US" sz="2400" b="1" dirty="0">
                  <a:solidFill>
                    <a:srgbClr val="F79646">
                      <a:lumMod val="50000"/>
                    </a:srgbClr>
                  </a:solidFill>
                  <a:latin typeface="微軟正黑體" panose="020B0604030504040204" pitchFamily="34" charset="-120"/>
                  <a:ea typeface="微軟正黑體" panose="020B0604030504040204" pitchFamily="34" charset="-120"/>
                  <a:cs typeface="Times New Roman" panose="02020603050405020304" pitchFamily="18" charset="0"/>
                </a:rPr>
                <a:t>聯合免試</a:t>
              </a:r>
              <a:r>
                <a:rPr lang="zh-TW" altLang="en-US" b="1" dirty="0">
                  <a:solidFill>
                    <a:srgbClr val="F79646"/>
                  </a:solidFill>
                  <a:latin typeface="微軟正黑體" panose="020B0604030504040204" pitchFamily="34" charset="-120"/>
                  <a:ea typeface="微軟正黑體" panose="020B0604030504040204" pitchFamily="34" charset="-120"/>
                  <a:cs typeface="Times New Roman" panose="02020603050405020304" pitchFamily="18" charset="0"/>
                </a:rPr>
                <a:t>入學招生委員會</a:t>
              </a:r>
              <a:endParaRPr kumimoji="1" lang="zh-TW" altLang="en-US" b="1" dirty="0">
                <a:solidFill>
                  <a:srgbClr val="F79646"/>
                </a:solidFill>
                <a:latin typeface="微軟正黑體" panose="020B0604030504040204" pitchFamily="34" charset="-120"/>
                <a:ea typeface="微軟正黑體" panose="020B0604030504040204" pitchFamily="34" charset="-120"/>
              </a:endParaRPr>
            </a:p>
          </p:txBody>
        </p:sp>
        <p:sp>
          <p:nvSpPr>
            <p:cNvPr id="55" name="矩形 54">
              <a:extLst>
                <a:ext uri="{FF2B5EF4-FFF2-40B4-BE49-F238E27FC236}">
                  <a16:creationId xmlns:a16="http://schemas.microsoft.com/office/drawing/2014/main" id="{832E8C62-FF70-45AF-BCDC-B5A7C29BE427}"/>
                </a:ext>
              </a:extLst>
            </p:cNvPr>
            <p:cNvSpPr/>
            <p:nvPr/>
          </p:nvSpPr>
          <p:spPr>
            <a:xfrm>
              <a:off x="2447917" y="2969302"/>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56" name="矩形 55">
              <a:extLst>
                <a:ext uri="{FF2B5EF4-FFF2-40B4-BE49-F238E27FC236}">
                  <a16:creationId xmlns:a16="http://schemas.microsoft.com/office/drawing/2014/main" id="{51E8B18E-DBD8-4317-839E-1A9CBE0E7A1E}"/>
                </a:ext>
              </a:extLst>
            </p:cNvPr>
            <p:cNvSpPr/>
            <p:nvPr/>
          </p:nvSpPr>
          <p:spPr>
            <a:xfrm>
              <a:off x="3455165" y="3414912"/>
              <a:ext cx="3862276"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https://www.jctv.ntut.edu.tw/enter5/</a:t>
              </a:r>
              <a:endParaRPr kumimoji="1" lang="zh-TW" altLang="en-US" sz="2000" dirty="0">
                <a:solidFill>
                  <a:srgbClr val="0000FF"/>
                </a:solidFill>
                <a:latin typeface="Arial" panose="020B0604020202020204" pitchFamily="34" charset="0"/>
              </a:endParaRPr>
            </a:p>
          </p:txBody>
        </p:sp>
        <p:sp>
          <p:nvSpPr>
            <p:cNvPr id="57" name="矩形 56">
              <a:extLst>
                <a:ext uri="{FF2B5EF4-FFF2-40B4-BE49-F238E27FC236}">
                  <a16:creationId xmlns:a16="http://schemas.microsoft.com/office/drawing/2014/main" id="{C19E912A-F3F8-4F68-9F67-638094C1973F}"/>
                </a:ext>
              </a:extLst>
            </p:cNvPr>
            <p:cNvSpPr/>
            <p:nvPr/>
          </p:nvSpPr>
          <p:spPr>
            <a:xfrm>
              <a:off x="2379582" y="3040628"/>
              <a:ext cx="428835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技專校院招生委員會聯合會</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58" name="圖片 57">
              <a:extLst>
                <a:ext uri="{FF2B5EF4-FFF2-40B4-BE49-F238E27FC236}">
                  <a16:creationId xmlns:a16="http://schemas.microsoft.com/office/drawing/2014/main" id="{EF1612CB-D461-4C94-99A6-16358FA38241}"/>
                </a:ext>
              </a:extLst>
            </p:cNvPr>
            <p:cNvPicPr>
              <a:picLocks noChangeAspect="1"/>
            </p:cNvPicPr>
            <p:nvPr/>
          </p:nvPicPr>
          <p:blipFill rotWithShape="1">
            <a:blip r:embed="rId3">
              <a:extLst>
                <a:ext uri="{28A0092B-C50C-407E-A947-70E740481C1C}">
                  <a14:useLocalDpi xmlns:a14="http://schemas.microsoft.com/office/drawing/2010/main" val="0"/>
                </a:ext>
              </a:extLst>
            </a:blip>
            <a:srcRect l="9142" t="9142" r="9140" b="9141"/>
            <a:stretch/>
          </p:blipFill>
          <p:spPr>
            <a:xfrm>
              <a:off x="7545926" y="3041302"/>
              <a:ext cx="900000" cy="900000"/>
            </a:xfrm>
            <a:prstGeom prst="rect">
              <a:avLst/>
            </a:prstGeom>
          </p:spPr>
        </p:pic>
        <p:sp>
          <p:nvSpPr>
            <p:cNvPr id="59" name="矩形 58">
              <a:extLst>
                <a:ext uri="{FF2B5EF4-FFF2-40B4-BE49-F238E27FC236}">
                  <a16:creationId xmlns:a16="http://schemas.microsoft.com/office/drawing/2014/main" id="{8B98508D-1967-4349-8316-AB7A3AF04142}"/>
                </a:ext>
              </a:extLst>
            </p:cNvPr>
            <p:cNvSpPr/>
            <p:nvPr/>
          </p:nvSpPr>
          <p:spPr>
            <a:xfrm>
              <a:off x="4043530" y="4244139"/>
              <a:ext cx="6213119"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0" name="矩形 59">
              <a:extLst>
                <a:ext uri="{FF2B5EF4-FFF2-40B4-BE49-F238E27FC236}">
                  <a16:creationId xmlns:a16="http://schemas.microsoft.com/office/drawing/2014/main" id="{C420B103-AEA7-446F-B0EC-E867AD324556}"/>
                </a:ext>
              </a:extLst>
            </p:cNvPr>
            <p:cNvSpPr/>
            <p:nvPr/>
          </p:nvSpPr>
          <p:spPr>
            <a:xfrm>
              <a:off x="6695295" y="4726288"/>
              <a:ext cx="276389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https://exam.jente.edu.tw</a:t>
              </a:r>
              <a:endParaRPr kumimoji="1" lang="zh-TW" altLang="en-US" sz="2000" dirty="0">
                <a:solidFill>
                  <a:srgbClr val="0000FF"/>
                </a:solidFill>
                <a:latin typeface="Arial" panose="020B0604020202020204" pitchFamily="34" charset="0"/>
              </a:endParaRPr>
            </a:p>
          </p:txBody>
        </p:sp>
        <p:sp>
          <p:nvSpPr>
            <p:cNvPr id="61" name="矩形 60">
              <a:extLst>
                <a:ext uri="{FF2B5EF4-FFF2-40B4-BE49-F238E27FC236}">
                  <a16:creationId xmlns:a16="http://schemas.microsoft.com/office/drawing/2014/main" id="{5E827CD6-9097-4D4E-8515-BE69DAE5A065}"/>
                </a:ext>
              </a:extLst>
            </p:cNvPr>
            <p:cNvSpPr/>
            <p:nvPr/>
          </p:nvSpPr>
          <p:spPr>
            <a:xfrm>
              <a:off x="5619712" y="4352004"/>
              <a:ext cx="3775393"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中區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仁德醫護管理專科學校</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sp>
          <p:nvSpPr>
            <p:cNvPr id="62" name="矩形 61">
              <a:extLst>
                <a:ext uri="{FF2B5EF4-FFF2-40B4-BE49-F238E27FC236}">
                  <a16:creationId xmlns:a16="http://schemas.microsoft.com/office/drawing/2014/main" id="{096481FE-E1DB-4FA5-9905-AFD5ED722B95}"/>
                </a:ext>
              </a:extLst>
            </p:cNvPr>
            <p:cNvSpPr/>
            <p:nvPr/>
          </p:nvSpPr>
          <p:spPr>
            <a:xfrm>
              <a:off x="2447917" y="5513282"/>
              <a:ext cx="6191824" cy="1044000"/>
            </a:xfrm>
            <a:prstGeom prst="rect">
              <a:avLst/>
            </a:prstGeom>
            <a:solidFill>
              <a:srgbClr val="F79646">
                <a:lumMod val="20000"/>
                <a:lumOff val="80000"/>
              </a:srgbClr>
            </a:solidFill>
            <a:ln>
              <a:noFill/>
            </a:ln>
            <a:effectLst/>
          </p:spPr>
          <p:txBody>
            <a:bodyPr wrap="square" rtlCol="0" anchor="ctr">
              <a:spAutoFit/>
            </a:bodyPr>
            <a:lstStyle/>
            <a:p>
              <a:pPr marL="0" marR="0" lvl="0" indent="0" algn="ctr" defTabSz="457200" eaLnBrk="1" fontAlgn="auto" latinLnBrk="0" hangingPunct="1">
                <a:lnSpc>
                  <a:spcPts val="2000"/>
                </a:lnSpc>
                <a:spcBef>
                  <a:spcPts val="0"/>
                </a:spcBef>
                <a:spcAft>
                  <a:spcPts val="0"/>
                </a:spcAft>
                <a:buClrTx/>
                <a:buSzTx/>
                <a:buFontTx/>
                <a:buNone/>
                <a:tabLst/>
                <a:defRPr/>
              </a:pPr>
              <a:endParaRPr kumimoji="0" lang="zh-TW" altLang="en-US" sz="2000" b="1" i="0" u="none" strike="noStrike" kern="0" cap="none" spc="0" normalizeH="0" baseline="0" noProof="0" dirty="0">
                <a:ln>
                  <a:noFill/>
                </a:ln>
                <a:solidFill>
                  <a:prstClr val="black">
                    <a:lumMod val="75000"/>
                    <a:lumOff val="25000"/>
                  </a:prstClr>
                </a:solidFill>
                <a:effectLst/>
                <a:uLnTx/>
                <a:uFillTx/>
                <a:latin typeface="Arial" panose="020B0604020202020204"/>
                <a:ea typeface="微軟正黑體" panose="020B0604030504040204" pitchFamily="34" charset="-120"/>
              </a:endParaRPr>
            </a:p>
          </p:txBody>
        </p:sp>
        <p:sp>
          <p:nvSpPr>
            <p:cNvPr id="63" name="矩形 62">
              <a:extLst>
                <a:ext uri="{FF2B5EF4-FFF2-40B4-BE49-F238E27FC236}">
                  <a16:creationId xmlns:a16="http://schemas.microsoft.com/office/drawing/2014/main" id="{228078A7-D37D-45D5-AB0C-30CEA09335BC}"/>
                </a:ext>
              </a:extLst>
            </p:cNvPr>
            <p:cNvSpPr/>
            <p:nvPr/>
          </p:nvSpPr>
          <p:spPr>
            <a:xfrm>
              <a:off x="3455165" y="5957966"/>
              <a:ext cx="2523448" cy="400110"/>
            </a:xfrm>
            <a:prstGeom prst="rect">
              <a:avLst/>
            </a:prstGeom>
          </p:spPr>
          <p:txBody>
            <a:bodyPr wrap="none">
              <a:spAutoFit/>
            </a:bodyPr>
            <a:lstStyle/>
            <a:p>
              <a:pPr eaLnBrk="0" fontAlgn="base" hangingPunct="0">
                <a:spcBef>
                  <a:spcPct val="0"/>
                </a:spcBef>
                <a:spcAft>
                  <a:spcPct val="0"/>
                </a:spcAft>
              </a:pP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https://s5.nkuht.edu.tw</a:t>
              </a:r>
              <a:endParaRPr kumimoji="1" lang="zh-TW" altLang="en-US" sz="2000" dirty="0">
                <a:solidFill>
                  <a:srgbClr val="0000FF"/>
                </a:solidFill>
                <a:latin typeface="Arial" panose="020B0604020202020204" pitchFamily="34" charset="0"/>
              </a:endParaRPr>
            </a:p>
          </p:txBody>
        </p:sp>
        <p:sp>
          <p:nvSpPr>
            <p:cNvPr id="64" name="矩形 63">
              <a:extLst>
                <a:ext uri="{FF2B5EF4-FFF2-40B4-BE49-F238E27FC236}">
                  <a16:creationId xmlns:a16="http://schemas.microsoft.com/office/drawing/2014/main" id="{3FA9CF60-0B12-4DF3-A05A-51E1179EC5ED}"/>
                </a:ext>
              </a:extLst>
            </p:cNvPr>
            <p:cNvSpPr/>
            <p:nvPr/>
          </p:nvSpPr>
          <p:spPr>
            <a:xfrm>
              <a:off x="2379582" y="5583682"/>
              <a:ext cx="3262432" cy="400110"/>
            </a:xfrm>
            <a:prstGeom prst="rect">
              <a:avLst/>
            </a:prstGeom>
          </p:spPr>
          <p:txBody>
            <a:bodyPr wrap="none">
              <a:spAutoFit/>
            </a:bodyPr>
            <a:lstStyle/>
            <a:p>
              <a:pPr eaLnBrk="0" fontAlgn="base" hangingPunct="0">
                <a:spcBef>
                  <a:spcPct val="0"/>
                </a:spcBef>
                <a:spcAft>
                  <a:spcPct val="0"/>
                </a:spcAft>
              </a:pP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南區</a:t>
              </a:r>
              <a:r>
                <a:rPr lang="en-US" altLang="zh-TW"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國立高雄餐旅大學</a:t>
              </a:r>
              <a:endParaRPr kumimoji="1" lang="zh-TW" altLang="en-US" sz="2000" b="1" dirty="0">
                <a:solidFill>
                  <a:prstClr val="black"/>
                </a:solidFill>
                <a:latin typeface="微軟正黑體" panose="020B0604030504040204" pitchFamily="34" charset="-120"/>
                <a:ea typeface="微軟正黑體" panose="020B0604030504040204" pitchFamily="34" charset="-120"/>
              </a:endParaRPr>
            </a:p>
          </p:txBody>
        </p:sp>
        <p:pic>
          <p:nvPicPr>
            <p:cNvPr id="65" name="圖片 64">
              <a:extLst>
                <a:ext uri="{FF2B5EF4-FFF2-40B4-BE49-F238E27FC236}">
                  <a16:creationId xmlns:a16="http://schemas.microsoft.com/office/drawing/2014/main" id="{36665E95-FD05-450E-91E7-E42A20C484E3}"/>
                </a:ext>
              </a:extLst>
            </p:cNvPr>
            <p:cNvPicPr>
              <a:picLocks noChangeAspect="1"/>
            </p:cNvPicPr>
            <p:nvPr/>
          </p:nvPicPr>
          <p:blipFill rotWithShape="1">
            <a:blip r:embed="rId4">
              <a:extLst>
                <a:ext uri="{28A0092B-C50C-407E-A947-70E740481C1C}">
                  <a14:useLocalDpi xmlns:a14="http://schemas.microsoft.com/office/drawing/2010/main" val="0"/>
                </a:ext>
              </a:extLst>
            </a:blip>
            <a:srcRect l="9915" t="9915" r="9915" b="9915"/>
            <a:stretch/>
          </p:blipFill>
          <p:spPr>
            <a:xfrm>
              <a:off x="4292012" y="4316139"/>
              <a:ext cx="900001" cy="900000"/>
            </a:xfrm>
            <a:prstGeom prst="rect">
              <a:avLst/>
            </a:prstGeom>
          </p:spPr>
        </p:pic>
        <p:pic>
          <p:nvPicPr>
            <p:cNvPr id="66" name="圖片 65">
              <a:extLst>
                <a:ext uri="{FF2B5EF4-FFF2-40B4-BE49-F238E27FC236}">
                  <a16:creationId xmlns:a16="http://schemas.microsoft.com/office/drawing/2014/main" id="{B4EC6230-8F46-4B0D-9BA2-F4C338F4E1AC}"/>
                </a:ext>
              </a:extLst>
            </p:cNvPr>
            <p:cNvPicPr>
              <a:picLocks noChangeAspect="1"/>
            </p:cNvPicPr>
            <p:nvPr/>
          </p:nvPicPr>
          <p:blipFill rotWithShape="1">
            <a:blip r:embed="rId5">
              <a:extLst>
                <a:ext uri="{28A0092B-C50C-407E-A947-70E740481C1C}">
                  <a14:useLocalDpi xmlns:a14="http://schemas.microsoft.com/office/drawing/2010/main" val="0"/>
                </a:ext>
              </a:extLst>
            </a:blip>
            <a:srcRect l="9863" t="8570" r="8433" b="9311"/>
            <a:stretch/>
          </p:blipFill>
          <p:spPr>
            <a:xfrm>
              <a:off x="7488107" y="5515091"/>
              <a:ext cx="1028506" cy="1033726"/>
            </a:xfrm>
            <a:prstGeom prst="rect">
              <a:avLst/>
            </a:prstGeom>
          </p:spPr>
        </p:pic>
        <p:sp>
          <p:nvSpPr>
            <p:cNvPr id="67" name="文字方塊 66">
              <a:extLst>
                <a:ext uri="{FF2B5EF4-FFF2-40B4-BE49-F238E27FC236}">
                  <a16:creationId xmlns:a16="http://schemas.microsoft.com/office/drawing/2014/main" id="{B1C706B0-4C05-4D35-8009-E4EE5F6BDCE9}"/>
                </a:ext>
              </a:extLst>
            </p:cNvPr>
            <p:cNvSpPr txBox="1"/>
            <p:nvPr/>
          </p:nvSpPr>
          <p:spPr>
            <a:xfrm>
              <a:off x="8997002" y="653183"/>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68" name="文字方塊 67">
              <a:extLst>
                <a:ext uri="{FF2B5EF4-FFF2-40B4-BE49-F238E27FC236}">
                  <a16:creationId xmlns:a16="http://schemas.microsoft.com/office/drawing/2014/main" id="{FA5A8523-9EA2-4AEC-933E-E90E8D68505C}"/>
                </a:ext>
              </a:extLst>
            </p:cNvPr>
            <p:cNvSpPr txBox="1"/>
            <p:nvPr/>
          </p:nvSpPr>
          <p:spPr>
            <a:xfrm rot="10800000">
              <a:off x="2444630"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69" name="文字方塊 68">
              <a:extLst>
                <a:ext uri="{FF2B5EF4-FFF2-40B4-BE49-F238E27FC236}">
                  <a16:creationId xmlns:a16="http://schemas.microsoft.com/office/drawing/2014/main" id="{70F300F3-647D-4F35-AFF8-93EB6A973D84}"/>
                </a:ext>
              </a:extLst>
            </p:cNvPr>
            <p:cNvSpPr txBox="1"/>
            <p:nvPr/>
          </p:nvSpPr>
          <p:spPr>
            <a:xfrm rot="10800000">
              <a:off x="1964241" y="3883463"/>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sp>
          <p:nvSpPr>
            <p:cNvPr id="70" name="文字方塊 69">
              <a:extLst>
                <a:ext uri="{FF2B5EF4-FFF2-40B4-BE49-F238E27FC236}">
                  <a16:creationId xmlns:a16="http://schemas.microsoft.com/office/drawing/2014/main" id="{006D2180-3991-4366-B205-A97BC19142FF}"/>
                </a:ext>
              </a:extLst>
            </p:cNvPr>
            <p:cNvSpPr txBox="1"/>
            <p:nvPr/>
          </p:nvSpPr>
          <p:spPr>
            <a:xfrm>
              <a:off x="8838194"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71" name="文字方塊 70">
              <a:extLst>
                <a:ext uri="{FF2B5EF4-FFF2-40B4-BE49-F238E27FC236}">
                  <a16:creationId xmlns:a16="http://schemas.microsoft.com/office/drawing/2014/main" id="{A2584BA4-BEC7-43B4-B8F5-7F6A35E547E5}"/>
                </a:ext>
              </a:extLst>
            </p:cNvPr>
            <p:cNvSpPr txBox="1"/>
            <p:nvPr/>
          </p:nvSpPr>
          <p:spPr>
            <a:xfrm>
              <a:off x="9318583" y="253722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79646"/>
                  </a:solidFill>
                  <a:latin typeface="華康儷粗圓" panose="020F0709000000000000" pitchFamily="49" charset="-120"/>
                  <a:ea typeface="華康儷粗圓" panose="020F0709000000000000" pitchFamily="49" charset="-120"/>
                </a:rPr>
                <a:t>&gt;</a:t>
              </a:r>
              <a:endParaRPr kumimoji="1" lang="zh-TW" altLang="en-US" sz="11100" b="1" dirty="0">
                <a:solidFill>
                  <a:srgbClr val="F79646"/>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11246544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grpSp>
        <p:nvGrpSpPr>
          <p:cNvPr id="2" name="群組 1">
            <a:extLst>
              <a:ext uri="{FF2B5EF4-FFF2-40B4-BE49-F238E27FC236}">
                <a16:creationId xmlns:a16="http://schemas.microsoft.com/office/drawing/2014/main" id="{560819CC-E390-46B6-A994-B2ADE3CFF09A}"/>
              </a:ext>
            </a:extLst>
          </p:cNvPr>
          <p:cNvGrpSpPr/>
          <p:nvPr/>
        </p:nvGrpSpPr>
        <p:grpSpPr>
          <a:xfrm>
            <a:off x="1846915" y="304435"/>
            <a:ext cx="8498171" cy="6415966"/>
            <a:chOff x="62454" y="304435"/>
            <a:chExt cx="8498171" cy="6415966"/>
          </a:xfrm>
        </p:grpSpPr>
        <p:sp>
          <p:nvSpPr>
            <p:cNvPr id="7" name="矩形 6">
              <a:extLst>
                <a:ext uri="{FF2B5EF4-FFF2-40B4-BE49-F238E27FC236}">
                  <a16:creationId xmlns:a16="http://schemas.microsoft.com/office/drawing/2014/main" id="{D22B0582-8D5A-4DDC-891E-0B990B8BC409}"/>
                </a:ext>
              </a:extLst>
            </p:cNvPr>
            <p:cNvSpPr/>
            <p:nvPr/>
          </p:nvSpPr>
          <p:spPr bwMode="auto">
            <a:xfrm>
              <a:off x="931118" y="734976"/>
              <a:ext cx="5369074" cy="1332000"/>
            </a:xfrm>
            <a:prstGeom prst="rect">
              <a:avLst/>
            </a:prstGeom>
            <a:solidFill>
              <a:srgbClr val="0BCBC7"/>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0" name="矩形 9">
              <a:extLst>
                <a:ext uri="{FF2B5EF4-FFF2-40B4-BE49-F238E27FC236}">
                  <a16:creationId xmlns:a16="http://schemas.microsoft.com/office/drawing/2014/main" id="{932E1F12-58A6-4027-80D1-1C76F382365F}"/>
                </a:ext>
              </a:extLst>
            </p:cNvPr>
            <p:cNvSpPr/>
            <p:nvPr/>
          </p:nvSpPr>
          <p:spPr bwMode="auto">
            <a:xfrm>
              <a:off x="2240280" y="2187000"/>
              <a:ext cx="5890837" cy="1332000"/>
            </a:xfrm>
            <a:prstGeom prst="rect">
              <a:avLst/>
            </a:prstGeom>
            <a:solidFill>
              <a:srgbClr val="1F497D">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1" name="矩形 10">
              <a:extLst>
                <a:ext uri="{FF2B5EF4-FFF2-40B4-BE49-F238E27FC236}">
                  <a16:creationId xmlns:a16="http://schemas.microsoft.com/office/drawing/2014/main" id="{08EAD5DA-7F8D-495E-A2B6-51F6BFB0E352}"/>
                </a:ext>
              </a:extLst>
            </p:cNvPr>
            <p:cNvSpPr/>
            <p:nvPr/>
          </p:nvSpPr>
          <p:spPr bwMode="auto">
            <a:xfrm>
              <a:off x="931118" y="3639024"/>
              <a:ext cx="5585098" cy="1332000"/>
            </a:xfrm>
            <a:prstGeom prst="rect">
              <a:avLst/>
            </a:prstGeom>
            <a:solidFill>
              <a:srgbClr val="FF8989"/>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2" name="矩形 11">
              <a:extLst>
                <a:ext uri="{FF2B5EF4-FFF2-40B4-BE49-F238E27FC236}">
                  <a16:creationId xmlns:a16="http://schemas.microsoft.com/office/drawing/2014/main" id="{CFE42AF2-0410-49FC-AF47-365871AB5A77}"/>
                </a:ext>
              </a:extLst>
            </p:cNvPr>
            <p:cNvSpPr/>
            <p:nvPr/>
          </p:nvSpPr>
          <p:spPr bwMode="auto">
            <a:xfrm>
              <a:off x="2051720" y="5091048"/>
              <a:ext cx="6085118" cy="1332000"/>
            </a:xfrm>
            <a:prstGeom prst="rect">
              <a:avLst/>
            </a:prstGeom>
            <a:solidFill>
              <a:srgbClr val="F79646">
                <a:lumMod val="60000"/>
                <a:lumOff val="40000"/>
              </a:srgbClr>
            </a:solidFill>
            <a:ln w="9525">
              <a:noFill/>
              <a:round/>
              <a:headEnd/>
              <a:tailEnd type="triangle" w="med" len="med"/>
            </a:ln>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3" name="矩形 12">
              <a:extLst>
                <a:ext uri="{FF2B5EF4-FFF2-40B4-BE49-F238E27FC236}">
                  <a16:creationId xmlns:a16="http://schemas.microsoft.com/office/drawing/2014/main" id="{69BF7A99-D343-48C8-884F-01F1629BC26F}"/>
                </a:ext>
              </a:extLst>
            </p:cNvPr>
            <p:cNvSpPr/>
            <p:nvPr/>
          </p:nvSpPr>
          <p:spPr bwMode="auto">
            <a:xfrm>
              <a:off x="1052030" y="824976"/>
              <a:ext cx="5120170" cy="1152000"/>
            </a:xfrm>
            <a:prstGeom prst="rect">
              <a:avLst/>
            </a:prstGeom>
            <a:solidFill>
              <a:srgbClr val="16F2ED"/>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4" name="矩形 13">
              <a:extLst>
                <a:ext uri="{FF2B5EF4-FFF2-40B4-BE49-F238E27FC236}">
                  <a16:creationId xmlns:a16="http://schemas.microsoft.com/office/drawing/2014/main" id="{935149D4-74E4-42EC-B6F2-33E187B90490}"/>
                </a:ext>
              </a:extLst>
            </p:cNvPr>
            <p:cNvSpPr/>
            <p:nvPr/>
          </p:nvSpPr>
          <p:spPr bwMode="auto">
            <a:xfrm>
              <a:off x="2337966" y="2277000"/>
              <a:ext cx="5698064" cy="1152000"/>
            </a:xfrm>
            <a:prstGeom prst="rect">
              <a:avLst/>
            </a:prstGeom>
            <a:solidFill>
              <a:srgbClr val="A8C6EA"/>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5" name="矩形 14">
              <a:extLst>
                <a:ext uri="{FF2B5EF4-FFF2-40B4-BE49-F238E27FC236}">
                  <a16:creationId xmlns:a16="http://schemas.microsoft.com/office/drawing/2014/main" id="{408B61A2-E382-4FF0-A8B0-81AFD8B5A209}"/>
                </a:ext>
              </a:extLst>
            </p:cNvPr>
            <p:cNvSpPr/>
            <p:nvPr/>
          </p:nvSpPr>
          <p:spPr bwMode="auto">
            <a:xfrm>
              <a:off x="1052031" y="3729024"/>
              <a:ext cx="5364010" cy="1152000"/>
            </a:xfrm>
            <a:prstGeom prst="rect">
              <a:avLst/>
            </a:prstGeom>
            <a:solidFill>
              <a:srgbClr val="FFC5C5"/>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sp>
          <p:nvSpPr>
            <p:cNvPr id="16" name="矩形 15">
              <a:extLst>
                <a:ext uri="{FF2B5EF4-FFF2-40B4-BE49-F238E27FC236}">
                  <a16:creationId xmlns:a16="http://schemas.microsoft.com/office/drawing/2014/main" id="{BDC0AC18-6C30-4522-AB60-9238DB99AC05}"/>
                </a:ext>
              </a:extLst>
            </p:cNvPr>
            <p:cNvSpPr/>
            <p:nvPr/>
          </p:nvSpPr>
          <p:spPr bwMode="auto">
            <a:xfrm>
              <a:off x="2139186" y="5181048"/>
              <a:ext cx="5902564" cy="1152000"/>
            </a:xfrm>
            <a:prstGeom prst="rect">
              <a:avLst/>
            </a:prstGeom>
            <a:solidFill>
              <a:srgbClr val="FCDDC4"/>
            </a:solidFill>
            <a:ln w="9525">
              <a:noFill/>
              <a:round/>
              <a:headEnd/>
              <a:tailEnd type="triangle" w="med" len="med"/>
            </a:ln>
          </p:spPr>
          <p:txBody>
            <a:bodyPr rtlCol="0" anchor="ctr"/>
            <a:lstStyle/>
            <a:p>
              <a:pPr algn="ctr" eaLnBrk="0" fontAlgn="base" hangingPunct="0">
                <a:spcBef>
                  <a:spcPct val="0"/>
                </a:spcBef>
                <a:spcAft>
                  <a:spcPct val="0"/>
                </a:spcAft>
              </a:pPr>
              <a:endParaRPr kumimoji="1" lang="zh-TW" altLang="en-US">
                <a:solidFill>
                  <a:prstClr val="black"/>
                </a:solidFill>
                <a:latin typeface="Arial" panose="020B0604020202020204" pitchFamily="34" charset="0"/>
              </a:endParaRPr>
            </a:p>
          </p:txBody>
        </p:sp>
        <p:pic>
          <p:nvPicPr>
            <p:cNvPr id="17" name="圖片 16">
              <a:extLst>
                <a:ext uri="{FF2B5EF4-FFF2-40B4-BE49-F238E27FC236}">
                  <a16:creationId xmlns:a16="http://schemas.microsoft.com/office/drawing/2014/main" id="{14061E31-1F13-4850-8227-53ADE168B12E}"/>
                </a:ext>
              </a:extLst>
            </p:cNvPr>
            <p:cNvPicPr>
              <a:picLocks noChangeAspect="1"/>
            </p:cNvPicPr>
            <p:nvPr/>
          </p:nvPicPr>
          <p:blipFill rotWithShape="1">
            <a:blip r:embed="rId2">
              <a:extLst>
                <a:ext uri="{28A0092B-C50C-407E-A947-70E740481C1C}">
                  <a14:useLocalDpi xmlns:a14="http://schemas.microsoft.com/office/drawing/2010/main" val="0"/>
                </a:ext>
              </a:extLst>
            </a:blip>
            <a:srcRect l="9218" t="9218" r="7819" b="7819"/>
            <a:stretch/>
          </p:blipFill>
          <p:spPr>
            <a:xfrm>
              <a:off x="2455323" y="2313000"/>
              <a:ext cx="1080000" cy="1080000"/>
            </a:xfrm>
            <a:prstGeom prst="rect">
              <a:avLst/>
            </a:prstGeom>
          </p:spPr>
        </p:pic>
        <p:pic>
          <p:nvPicPr>
            <p:cNvPr id="18" name="圖片 17">
              <a:extLst>
                <a:ext uri="{FF2B5EF4-FFF2-40B4-BE49-F238E27FC236}">
                  <a16:creationId xmlns:a16="http://schemas.microsoft.com/office/drawing/2014/main" id="{34EFD9DC-80F7-4A52-9B12-B1912A473988}"/>
                </a:ext>
              </a:extLst>
            </p:cNvPr>
            <p:cNvPicPr>
              <a:picLocks noChangeAspect="1"/>
            </p:cNvPicPr>
            <p:nvPr/>
          </p:nvPicPr>
          <p:blipFill rotWithShape="1">
            <a:blip r:embed="rId3">
              <a:extLst>
                <a:ext uri="{28A0092B-C50C-407E-A947-70E740481C1C}">
                  <a14:useLocalDpi xmlns:a14="http://schemas.microsoft.com/office/drawing/2010/main" val="0"/>
                </a:ext>
              </a:extLst>
            </a:blip>
            <a:srcRect l="8541" t="9218" r="8497" b="7819"/>
            <a:stretch/>
          </p:blipFill>
          <p:spPr>
            <a:xfrm>
              <a:off x="4710272" y="860976"/>
              <a:ext cx="1080000" cy="1080000"/>
            </a:xfrm>
            <a:prstGeom prst="rect">
              <a:avLst/>
            </a:prstGeom>
          </p:spPr>
        </p:pic>
        <p:pic>
          <p:nvPicPr>
            <p:cNvPr id="19" name="圖片 18">
              <a:extLst>
                <a:ext uri="{FF2B5EF4-FFF2-40B4-BE49-F238E27FC236}">
                  <a16:creationId xmlns:a16="http://schemas.microsoft.com/office/drawing/2014/main" id="{F54E830A-9C07-4D0F-BBF1-B7E0F1985A4C}"/>
                </a:ext>
              </a:extLst>
            </p:cNvPr>
            <p:cNvPicPr>
              <a:picLocks noChangeAspect="1"/>
            </p:cNvPicPr>
            <p:nvPr/>
          </p:nvPicPr>
          <p:blipFill rotWithShape="1">
            <a:blip r:embed="rId4">
              <a:extLst>
                <a:ext uri="{28A0092B-C50C-407E-A947-70E740481C1C}">
                  <a14:useLocalDpi xmlns:a14="http://schemas.microsoft.com/office/drawing/2010/main" val="0"/>
                </a:ext>
              </a:extLst>
            </a:blip>
            <a:srcRect l="6875" t="7790" r="6973" b="8347"/>
            <a:stretch/>
          </p:blipFill>
          <p:spPr>
            <a:xfrm>
              <a:off x="5247993" y="3763862"/>
              <a:ext cx="1105706" cy="1076320"/>
            </a:xfrm>
            <a:prstGeom prst="rect">
              <a:avLst/>
            </a:prstGeom>
          </p:spPr>
        </p:pic>
        <p:pic>
          <p:nvPicPr>
            <p:cNvPr id="20" name="圖片 19">
              <a:extLst>
                <a:ext uri="{FF2B5EF4-FFF2-40B4-BE49-F238E27FC236}">
                  <a16:creationId xmlns:a16="http://schemas.microsoft.com/office/drawing/2014/main" id="{BD1BF2BF-FEBE-43B1-A28A-313B1064175F}"/>
                </a:ext>
              </a:extLst>
            </p:cNvPr>
            <p:cNvPicPr>
              <a:picLocks noChangeAspect="1"/>
            </p:cNvPicPr>
            <p:nvPr/>
          </p:nvPicPr>
          <p:blipFill rotWithShape="1">
            <a:blip r:embed="rId5">
              <a:extLst>
                <a:ext uri="{28A0092B-C50C-407E-A947-70E740481C1C}">
                  <a14:useLocalDpi xmlns:a14="http://schemas.microsoft.com/office/drawing/2010/main" val="0"/>
                </a:ext>
              </a:extLst>
            </a:blip>
            <a:srcRect l="9992" t="9669" r="9731" b="9609"/>
            <a:stretch/>
          </p:blipFill>
          <p:spPr>
            <a:xfrm>
              <a:off x="2250881" y="5206991"/>
              <a:ext cx="1094716" cy="1100764"/>
            </a:xfrm>
            <a:prstGeom prst="rect">
              <a:avLst/>
            </a:prstGeom>
          </p:spPr>
        </p:pic>
        <p:sp>
          <p:nvSpPr>
            <p:cNvPr id="21" name="矩形 20">
              <a:extLst>
                <a:ext uri="{FF2B5EF4-FFF2-40B4-BE49-F238E27FC236}">
                  <a16:creationId xmlns:a16="http://schemas.microsoft.com/office/drawing/2014/main" id="{0CD8E646-19D4-4264-9C31-6468AAC0BA64}"/>
                </a:ext>
              </a:extLst>
            </p:cNvPr>
            <p:cNvSpPr/>
            <p:nvPr/>
          </p:nvSpPr>
          <p:spPr>
            <a:xfrm>
              <a:off x="1099904" y="900991"/>
              <a:ext cx="3005951"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技專校院招生策略委員會</a:t>
              </a:r>
              <a:endParaRPr kumimoji="1" lang="zh-TW" altLang="en-US" sz="2000" b="1" dirty="0">
                <a:solidFill>
                  <a:prstClr val="black"/>
                </a:solidFill>
                <a:latin typeface="Arial" panose="020B0604020202020204" pitchFamily="34" charset="0"/>
              </a:endParaRPr>
            </a:p>
          </p:txBody>
        </p:sp>
        <p:sp>
          <p:nvSpPr>
            <p:cNvPr id="22" name="矩形 21">
              <a:extLst>
                <a:ext uri="{FF2B5EF4-FFF2-40B4-BE49-F238E27FC236}">
                  <a16:creationId xmlns:a16="http://schemas.microsoft.com/office/drawing/2014/main" id="{871FFD0B-6EC0-404D-AEC6-BE302DC95CB9}"/>
                </a:ext>
              </a:extLst>
            </p:cNvPr>
            <p:cNvSpPr/>
            <p:nvPr/>
          </p:nvSpPr>
          <p:spPr>
            <a:xfrm>
              <a:off x="1099904" y="1275615"/>
              <a:ext cx="3261790"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https://www.techadmi.edu.tw/</a:t>
              </a:r>
            </a:p>
          </p:txBody>
        </p:sp>
        <p:sp>
          <p:nvSpPr>
            <p:cNvPr id="23" name="矩形 22">
              <a:extLst>
                <a:ext uri="{FF2B5EF4-FFF2-40B4-BE49-F238E27FC236}">
                  <a16:creationId xmlns:a16="http://schemas.microsoft.com/office/drawing/2014/main" id="{58EB0608-08F2-40BC-BD4D-D50BFEEBCCB3}"/>
                </a:ext>
              </a:extLst>
            </p:cNvPr>
            <p:cNvSpPr/>
            <p:nvPr/>
          </p:nvSpPr>
          <p:spPr>
            <a:xfrm>
              <a:off x="3535323" y="2309104"/>
              <a:ext cx="1552028" cy="400110"/>
            </a:xfrm>
            <a:prstGeom prst="rect">
              <a:avLst/>
            </a:prstGeom>
          </p:spPr>
          <p:txBody>
            <a:bodyPr wrap="non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技訊網</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五專</a:t>
              </a:r>
              <a:endParaRPr kumimoji="1" lang="zh-TW" altLang="en-US" sz="2000" b="1" dirty="0">
                <a:solidFill>
                  <a:prstClr val="black"/>
                </a:solidFill>
                <a:latin typeface="Arial" panose="020B0604020202020204" pitchFamily="34" charset="0"/>
              </a:endParaRPr>
            </a:p>
          </p:txBody>
        </p:sp>
        <p:sp>
          <p:nvSpPr>
            <p:cNvPr id="24" name="矩形 23">
              <a:extLst>
                <a:ext uri="{FF2B5EF4-FFF2-40B4-BE49-F238E27FC236}">
                  <a16:creationId xmlns:a16="http://schemas.microsoft.com/office/drawing/2014/main" id="{2BD70817-FE7E-4B1A-860B-78CBC24D99D0}"/>
                </a:ext>
              </a:extLst>
            </p:cNvPr>
            <p:cNvSpPr/>
            <p:nvPr/>
          </p:nvSpPr>
          <p:spPr>
            <a:xfrm>
              <a:off x="3535323" y="2678436"/>
              <a:ext cx="3873176"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https://techexpo.moe.edu.tw/search/</a:t>
              </a:r>
            </a:p>
          </p:txBody>
        </p:sp>
        <p:sp>
          <p:nvSpPr>
            <p:cNvPr id="25" name="矩形 24">
              <a:extLst>
                <a:ext uri="{FF2B5EF4-FFF2-40B4-BE49-F238E27FC236}">
                  <a16:creationId xmlns:a16="http://schemas.microsoft.com/office/drawing/2014/main" id="{CE406819-54CC-4042-9D3E-4D266B58400C}"/>
                </a:ext>
              </a:extLst>
            </p:cNvPr>
            <p:cNvSpPr/>
            <p:nvPr/>
          </p:nvSpPr>
          <p:spPr>
            <a:xfrm>
              <a:off x="1168593" y="3849163"/>
              <a:ext cx="4572000" cy="400110"/>
            </a:xfrm>
            <a:prstGeom prst="rect">
              <a:avLst/>
            </a:prstGeom>
          </p:spPr>
          <p:txBody>
            <a:bodyPr>
              <a:spAutoFit/>
            </a:bodyPr>
            <a:lstStyle/>
            <a:p>
              <a:pPr eaLnBrk="0" fontAlgn="base" hangingPunct="0">
                <a:spcBef>
                  <a:spcPct val="0"/>
                </a:spcBef>
                <a:spcAft>
                  <a:spcPct val="0"/>
                </a:spcAft>
              </a:pPr>
              <a:r>
                <a:rPr kumimoji="1" lang="en-US" altLang="zh-TW" sz="2000" b="1" dirty="0">
                  <a:solidFill>
                    <a:prstClr val="black"/>
                  </a:solidFill>
                  <a:latin typeface="Arial" panose="020B0604020202020204" pitchFamily="34" charset="0"/>
                  <a:ea typeface="微軟正黑體" panose="020B0604030504040204" pitchFamily="34" charset="-120"/>
                </a:rPr>
                <a:t>112</a:t>
              </a:r>
              <a:r>
                <a:rPr kumimoji="1" lang="zh-TW" altLang="en-US" sz="2000" b="1" dirty="0">
                  <a:solidFill>
                    <a:prstClr val="black"/>
                  </a:solidFill>
                  <a:latin typeface="Arial" panose="020B0604020202020204" pitchFamily="34" charset="0"/>
                  <a:ea typeface="微軟正黑體" panose="020B0604030504040204" pitchFamily="34" charset="-120"/>
                </a:rPr>
                <a:t>學年度適性入學宣導網站</a:t>
              </a:r>
              <a:endParaRPr kumimoji="1" lang="zh-TW" altLang="en-US" sz="2000" b="1" dirty="0">
                <a:solidFill>
                  <a:prstClr val="black"/>
                </a:solidFill>
                <a:latin typeface="Arial" panose="020B0604020202020204" pitchFamily="34" charset="0"/>
              </a:endParaRPr>
            </a:p>
          </p:txBody>
        </p:sp>
        <p:sp>
          <p:nvSpPr>
            <p:cNvPr id="26" name="矩形 25">
              <a:extLst>
                <a:ext uri="{FF2B5EF4-FFF2-40B4-BE49-F238E27FC236}">
                  <a16:creationId xmlns:a16="http://schemas.microsoft.com/office/drawing/2014/main" id="{ED0A61CF-A139-4787-BD95-4A1FAFF3B614}"/>
                </a:ext>
              </a:extLst>
            </p:cNvPr>
            <p:cNvSpPr/>
            <p:nvPr/>
          </p:nvSpPr>
          <p:spPr>
            <a:xfrm>
              <a:off x="3417844" y="5286469"/>
              <a:ext cx="4956676" cy="400110"/>
            </a:xfrm>
            <a:prstGeom prst="rect">
              <a:avLst/>
            </a:prstGeom>
          </p:spPr>
          <p:txBody>
            <a:bodyPr wrap="square">
              <a:spAutoFit/>
            </a:bodyPr>
            <a:lstStyle/>
            <a:p>
              <a:pPr eaLnBrk="0" fontAlgn="base" hangingPunct="0">
                <a:spcBef>
                  <a:spcPct val="0"/>
                </a:spcBef>
                <a:spcAft>
                  <a:spcPct val="0"/>
                </a:spcAft>
              </a:pPr>
              <a:r>
                <a:rPr kumimoji="1" lang="zh-TW" altLang="en-US" sz="2000" b="1" dirty="0">
                  <a:solidFill>
                    <a:prstClr val="black"/>
                  </a:solidFill>
                  <a:latin typeface="Arial" panose="020B0604020202020204" pitchFamily="34" charset="0"/>
                  <a:ea typeface="微軟正黑體" panose="020B0604030504040204" pitchFamily="34" charset="-120"/>
                </a:rPr>
                <a:t>國中教育會考辦理單位</a:t>
              </a:r>
              <a:r>
                <a:rPr kumimoji="1" lang="en-US" altLang="zh-TW" sz="2000" b="1" dirty="0">
                  <a:solidFill>
                    <a:prstClr val="black"/>
                  </a:solidFill>
                  <a:latin typeface="Arial" panose="020B0604020202020204" pitchFamily="34" charset="0"/>
                  <a:ea typeface="微軟正黑體" panose="020B0604030504040204" pitchFamily="34" charset="-120"/>
                </a:rPr>
                <a:t>-</a:t>
              </a:r>
              <a:r>
                <a:rPr kumimoji="1" lang="zh-TW" altLang="en-US" sz="2000" b="1" dirty="0">
                  <a:solidFill>
                    <a:prstClr val="black"/>
                  </a:solidFill>
                  <a:latin typeface="Arial" panose="020B0604020202020204" pitchFamily="34" charset="0"/>
                  <a:ea typeface="微軟正黑體" panose="020B0604030504040204" pitchFamily="34" charset="-120"/>
                </a:rPr>
                <a:t>臺師大心測中心</a:t>
              </a:r>
            </a:p>
          </p:txBody>
        </p:sp>
        <p:sp>
          <p:nvSpPr>
            <p:cNvPr id="27" name="矩形 26">
              <a:extLst>
                <a:ext uri="{FF2B5EF4-FFF2-40B4-BE49-F238E27FC236}">
                  <a16:creationId xmlns:a16="http://schemas.microsoft.com/office/drawing/2014/main" id="{323C084D-02CE-4CE6-829A-A0AA6C44789D}"/>
                </a:ext>
              </a:extLst>
            </p:cNvPr>
            <p:cNvSpPr/>
            <p:nvPr/>
          </p:nvSpPr>
          <p:spPr>
            <a:xfrm>
              <a:off x="1168593" y="4221110"/>
              <a:ext cx="4050468"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https://adapt-k12ea.pro.k12ea.gov.tw/</a:t>
              </a:r>
            </a:p>
          </p:txBody>
        </p:sp>
        <p:sp>
          <p:nvSpPr>
            <p:cNvPr id="28" name="矩形 27">
              <a:extLst>
                <a:ext uri="{FF2B5EF4-FFF2-40B4-BE49-F238E27FC236}">
                  <a16:creationId xmlns:a16="http://schemas.microsoft.com/office/drawing/2014/main" id="{20F1799C-960B-43B3-B28E-81E6D697B8DC}"/>
                </a:ext>
              </a:extLst>
            </p:cNvPr>
            <p:cNvSpPr/>
            <p:nvPr/>
          </p:nvSpPr>
          <p:spPr>
            <a:xfrm>
              <a:off x="3417844" y="5654703"/>
              <a:ext cx="2579552" cy="400110"/>
            </a:xfrm>
            <a:prstGeom prst="rect">
              <a:avLst/>
            </a:prstGeom>
          </p:spPr>
          <p:txBody>
            <a:bodyPr wrap="none">
              <a:spAutoFit/>
            </a:bodyPr>
            <a:lstStyle/>
            <a:p>
              <a:pPr eaLnBrk="0" fontAlgn="base" hangingPunct="0">
                <a:spcBef>
                  <a:spcPct val="0"/>
                </a:spcBef>
                <a:spcAft>
                  <a:spcPct val="0"/>
                </a:spcAft>
              </a:pPr>
              <a:r>
                <a:rPr kumimoji="1" lang="en-US" altLang="zh-TW" sz="2000" dirty="0">
                  <a:solidFill>
                    <a:srgbClr val="0000FF"/>
                  </a:solidFill>
                  <a:latin typeface="Times New Roman" pitchFamily="18" charset="0"/>
                  <a:ea typeface="微軟正黑體" panose="020B0604030504040204" pitchFamily="34" charset="-120"/>
                  <a:cs typeface="Times New Roman" pitchFamily="18" charset="0"/>
                </a:rPr>
                <a:t>https://cap.rcpet.edu.tw</a:t>
              </a:r>
              <a:endParaRPr kumimoji="1" lang="zh-TW" altLang="en-US" sz="2000" dirty="0">
                <a:solidFill>
                  <a:srgbClr val="0000FF"/>
                </a:solidFill>
                <a:latin typeface="Times New Roman" pitchFamily="18" charset="0"/>
                <a:ea typeface="微軟正黑體" panose="020B0604030504040204" pitchFamily="34" charset="-120"/>
                <a:cs typeface="Times New Roman" pitchFamily="18" charset="0"/>
              </a:endParaRPr>
            </a:p>
          </p:txBody>
        </p:sp>
        <p:sp>
          <p:nvSpPr>
            <p:cNvPr id="29" name="文字方塊 28">
              <a:extLst>
                <a:ext uri="{FF2B5EF4-FFF2-40B4-BE49-F238E27FC236}">
                  <a16:creationId xmlns:a16="http://schemas.microsoft.com/office/drawing/2014/main" id="{7D63FB21-EBC6-4E66-8AA7-BFA3EC3A4570}"/>
                </a:ext>
              </a:extLst>
            </p:cNvPr>
            <p:cNvSpPr txBox="1"/>
            <p:nvPr/>
          </p:nvSpPr>
          <p:spPr>
            <a:xfrm>
              <a:off x="6293112"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EF2ED"/>
                  </a:solidFill>
                  <a:latin typeface="華康儷粗圓" panose="020F0709000000000000" pitchFamily="49" charset="-120"/>
                  <a:ea typeface="華康儷粗圓" panose="020F0709000000000000" pitchFamily="49" charset="-120"/>
                </a:rPr>
                <a:t>&gt;</a:t>
              </a:r>
              <a:endParaRPr kumimoji="1" lang="zh-TW" altLang="en-US" sz="13300" b="1" dirty="0">
                <a:solidFill>
                  <a:srgbClr val="0EF2ED"/>
                </a:solidFill>
                <a:latin typeface="華康儷粗圓" panose="020F0709000000000000" pitchFamily="49" charset="-120"/>
                <a:ea typeface="華康儷粗圓" panose="020F0709000000000000" pitchFamily="49" charset="-120"/>
              </a:endParaRPr>
            </a:p>
          </p:txBody>
        </p:sp>
        <p:sp>
          <p:nvSpPr>
            <p:cNvPr id="30" name="文字方塊 29">
              <a:extLst>
                <a:ext uri="{FF2B5EF4-FFF2-40B4-BE49-F238E27FC236}">
                  <a16:creationId xmlns:a16="http://schemas.microsoft.com/office/drawing/2014/main" id="{44AFF6AC-6314-4519-B56B-49E6DB3D4ECA}"/>
                </a:ext>
              </a:extLst>
            </p:cNvPr>
            <p:cNvSpPr txBox="1"/>
            <p:nvPr/>
          </p:nvSpPr>
          <p:spPr>
            <a:xfrm>
              <a:off x="6773501" y="304435"/>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0BCBC7"/>
                  </a:solidFill>
                  <a:latin typeface="華康儷粗圓" panose="020F0709000000000000" pitchFamily="49" charset="-120"/>
                  <a:ea typeface="華康儷粗圓" panose="020F0709000000000000" pitchFamily="49" charset="-120"/>
                </a:rPr>
                <a:t>&gt;</a:t>
              </a:r>
              <a:endParaRPr kumimoji="1" lang="zh-TW" altLang="en-US" sz="13300" b="1" dirty="0">
                <a:solidFill>
                  <a:srgbClr val="0BCBC7"/>
                </a:solidFill>
                <a:latin typeface="華康儷粗圓" panose="020F0709000000000000" pitchFamily="49" charset="-120"/>
                <a:ea typeface="華康儷粗圓" panose="020F0709000000000000" pitchFamily="49" charset="-120"/>
              </a:endParaRPr>
            </a:p>
          </p:txBody>
        </p:sp>
        <p:sp>
          <p:nvSpPr>
            <p:cNvPr id="31" name="文字方塊 30">
              <a:extLst>
                <a:ext uri="{FF2B5EF4-FFF2-40B4-BE49-F238E27FC236}">
                  <a16:creationId xmlns:a16="http://schemas.microsoft.com/office/drawing/2014/main" id="{4EC6518E-E159-45F3-8E56-EB492D6871E2}"/>
                </a:ext>
              </a:extLst>
            </p:cNvPr>
            <p:cNvSpPr txBox="1"/>
            <p:nvPr/>
          </p:nvSpPr>
          <p:spPr>
            <a:xfrm>
              <a:off x="6556142"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C5C5"/>
                  </a:solidFill>
                  <a:latin typeface="華康儷粗圓" panose="020F0709000000000000" pitchFamily="49" charset="-120"/>
                  <a:ea typeface="華康儷粗圓" panose="020F0709000000000000" pitchFamily="49" charset="-120"/>
                </a:rPr>
                <a:t>&gt;</a:t>
              </a:r>
              <a:endParaRPr kumimoji="1" lang="zh-TW" altLang="en-US" sz="13300" b="1" dirty="0">
                <a:solidFill>
                  <a:srgbClr val="FFC5C5"/>
                </a:solidFill>
                <a:latin typeface="華康儷粗圓" panose="020F0709000000000000" pitchFamily="49" charset="-120"/>
                <a:ea typeface="華康儷粗圓" panose="020F0709000000000000" pitchFamily="49" charset="-120"/>
              </a:endParaRPr>
            </a:p>
          </p:txBody>
        </p:sp>
        <p:sp>
          <p:nvSpPr>
            <p:cNvPr id="32" name="文字方塊 31">
              <a:extLst>
                <a:ext uri="{FF2B5EF4-FFF2-40B4-BE49-F238E27FC236}">
                  <a16:creationId xmlns:a16="http://schemas.microsoft.com/office/drawing/2014/main" id="{51589A2E-64B5-448F-95D7-5C3DF63351C3}"/>
                </a:ext>
              </a:extLst>
            </p:cNvPr>
            <p:cNvSpPr txBox="1"/>
            <p:nvPr/>
          </p:nvSpPr>
          <p:spPr>
            <a:xfrm>
              <a:off x="7036531" y="3198570"/>
              <a:ext cx="1524094" cy="2139047"/>
            </a:xfrm>
            <a:prstGeom prst="rect">
              <a:avLst/>
            </a:prstGeom>
            <a:noFill/>
          </p:spPr>
          <p:txBody>
            <a:bodyPr wrap="square" rtlCol="0">
              <a:spAutoFit/>
            </a:bodyPr>
            <a:lstStyle/>
            <a:p>
              <a:pPr eaLnBrk="0" fontAlgn="base" hangingPunct="0">
                <a:spcBef>
                  <a:spcPct val="0"/>
                </a:spcBef>
                <a:spcAft>
                  <a:spcPct val="0"/>
                </a:spcAft>
              </a:pPr>
              <a:r>
                <a:rPr kumimoji="1" lang="en-US" altLang="zh-TW" sz="13300" b="1" dirty="0">
                  <a:solidFill>
                    <a:srgbClr val="FF8989"/>
                  </a:solidFill>
                  <a:latin typeface="華康儷粗圓" panose="020F0709000000000000" pitchFamily="49" charset="-120"/>
                  <a:ea typeface="華康儷粗圓" panose="020F0709000000000000" pitchFamily="49" charset="-120"/>
                </a:rPr>
                <a:t>&gt;</a:t>
              </a:r>
              <a:endParaRPr kumimoji="1" lang="zh-TW" altLang="en-US" sz="13300" b="1" dirty="0">
                <a:solidFill>
                  <a:srgbClr val="FF8989"/>
                </a:solidFill>
                <a:latin typeface="華康儷粗圓" panose="020F0709000000000000" pitchFamily="49" charset="-120"/>
                <a:ea typeface="華康儷粗圓" panose="020F0709000000000000" pitchFamily="49" charset="-120"/>
              </a:endParaRPr>
            </a:p>
          </p:txBody>
        </p:sp>
        <p:sp>
          <p:nvSpPr>
            <p:cNvPr id="35" name="文字方塊 34">
              <a:extLst>
                <a:ext uri="{FF2B5EF4-FFF2-40B4-BE49-F238E27FC236}">
                  <a16:creationId xmlns:a16="http://schemas.microsoft.com/office/drawing/2014/main" id="{188DFAB0-0059-4665-B026-371051FE0EAA}"/>
                </a:ext>
              </a:extLst>
            </p:cNvPr>
            <p:cNvSpPr txBox="1"/>
            <p:nvPr/>
          </p:nvSpPr>
          <p:spPr>
            <a:xfrm rot="10800000">
              <a:off x="693148"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A8C6EA"/>
                  </a:solidFill>
                  <a:latin typeface="華康儷粗圓" panose="020F0709000000000000" pitchFamily="49" charset="-120"/>
                  <a:ea typeface="華康儷粗圓" panose="020F0709000000000000" pitchFamily="49" charset="-120"/>
                </a:rPr>
                <a:t>&gt;</a:t>
              </a:r>
              <a:endParaRPr kumimoji="1" lang="zh-TW" altLang="en-US" sz="11100" b="1" dirty="0">
                <a:solidFill>
                  <a:srgbClr val="A8C6EA"/>
                </a:solidFill>
                <a:latin typeface="華康儷粗圓" panose="020F0709000000000000" pitchFamily="49" charset="-120"/>
                <a:ea typeface="華康儷粗圓" panose="020F0709000000000000" pitchFamily="49" charset="-120"/>
              </a:endParaRPr>
            </a:p>
          </p:txBody>
        </p:sp>
        <p:sp>
          <p:nvSpPr>
            <p:cNvPr id="36" name="文字方塊 35">
              <a:extLst>
                <a:ext uri="{FF2B5EF4-FFF2-40B4-BE49-F238E27FC236}">
                  <a16:creationId xmlns:a16="http://schemas.microsoft.com/office/drawing/2014/main" id="{09AD6BFF-418E-441F-B60F-E3FE4B48F5D6}"/>
                </a:ext>
              </a:extLst>
            </p:cNvPr>
            <p:cNvSpPr txBox="1"/>
            <p:nvPr/>
          </p:nvSpPr>
          <p:spPr>
            <a:xfrm rot="10800000">
              <a:off x="212759" y="1988600"/>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558ED5"/>
                  </a:solidFill>
                  <a:latin typeface="華康儷粗圓" panose="020F0709000000000000" pitchFamily="49" charset="-120"/>
                  <a:ea typeface="華康儷粗圓" panose="020F0709000000000000" pitchFamily="49" charset="-120"/>
                </a:rPr>
                <a:t>&gt;</a:t>
              </a:r>
              <a:endParaRPr kumimoji="1" lang="zh-TW" altLang="en-US" sz="11100" b="1" dirty="0">
                <a:solidFill>
                  <a:srgbClr val="558ED5"/>
                </a:solidFill>
                <a:latin typeface="華康儷粗圓" panose="020F0709000000000000" pitchFamily="49" charset="-120"/>
                <a:ea typeface="華康儷粗圓" panose="020F0709000000000000" pitchFamily="49" charset="-120"/>
              </a:endParaRPr>
            </a:p>
          </p:txBody>
        </p:sp>
        <p:sp>
          <p:nvSpPr>
            <p:cNvPr id="37" name="文字方塊 36">
              <a:extLst>
                <a:ext uri="{FF2B5EF4-FFF2-40B4-BE49-F238E27FC236}">
                  <a16:creationId xmlns:a16="http://schemas.microsoft.com/office/drawing/2014/main" id="{13A8704D-FFA9-44CC-85E5-D891D3553675}"/>
                </a:ext>
              </a:extLst>
            </p:cNvPr>
            <p:cNvSpPr txBox="1"/>
            <p:nvPr/>
          </p:nvSpPr>
          <p:spPr>
            <a:xfrm rot="10800000">
              <a:off x="542843"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CDDC4"/>
                  </a:solidFill>
                  <a:latin typeface="華康儷粗圓" panose="020F0709000000000000" pitchFamily="49" charset="-120"/>
                  <a:ea typeface="華康儷粗圓" panose="020F0709000000000000" pitchFamily="49" charset="-120"/>
                </a:rPr>
                <a:t>&gt;</a:t>
              </a:r>
              <a:endParaRPr kumimoji="1" lang="zh-TW" altLang="en-US" sz="11100" b="1" dirty="0">
                <a:solidFill>
                  <a:srgbClr val="FCDDC4"/>
                </a:solidFill>
                <a:latin typeface="華康儷粗圓" panose="020F0709000000000000" pitchFamily="49" charset="-120"/>
                <a:ea typeface="華康儷粗圓" panose="020F0709000000000000" pitchFamily="49" charset="-120"/>
              </a:endParaRPr>
            </a:p>
          </p:txBody>
        </p:sp>
        <p:sp>
          <p:nvSpPr>
            <p:cNvPr id="38" name="文字方塊 37">
              <a:extLst>
                <a:ext uri="{FF2B5EF4-FFF2-40B4-BE49-F238E27FC236}">
                  <a16:creationId xmlns:a16="http://schemas.microsoft.com/office/drawing/2014/main" id="{6B6A93D0-F874-4AAF-9950-B8F217C3EA8F}"/>
                </a:ext>
              </a:extLst>
            </p:cNvPr>
            <p:cNvSpPr txBox="1"/>
            <p:nvPr/>
          </p:nvSpPr>
          <p:spPr>
            <a:xfrm rot="10800000">
              <a:off x="62454" y="4919908"/>
              <a:ext cx="1524094" cy="1800493"/>
            </a:xfrm>
            <a:prstGeom prst="rect">
              <a:avLst/>
            </a:prstGeom>
            <a:noFill/>
          </p:spPr>
          <p:txBody>
            <a:bodyPr wrap="square" rtlCol="0">
              <a:spAutoFit/>
            </a:bodyPr>
            <a:lstStyle/>
            <a:p>
              <a:pPr eaLnBrk="0" fontAlgn="base" hangingPunct="0">
                <a:spcBef>
                  <a:spcPct val="0"/>
                </a:spcBef>
                <a:spcAft>
                  <a:spcPct val="0"/>
                </a:spcAft>
              </a:pPr>
              <a:r>
                <a:rPr kumimoji="1" lang="en-US" altLang="zh-TW" sz="11100" b="1" dirty="0">
                  <a:solidFill>
                    <a:srgbClr val="FAC090"/>
                  </a:solidFill>
                  <a:latin typeface="華康儷粗圓" panose="020F0709000000000000" pitchFamily="49" charset="-120"/>
                  <a:ea typeface="華康儷粗圓" panose="020F0709000000000000" pitchFamily="49" charset="-120"/>
                </a:rPr>
                <a:t>&gt;</a:t>
              </a:r>
              <a:endParaRPr kumimoji="1" lang="zh-TW" altLang="en-US" sz="11100" b="1" dirty="0">
                <a:solidFill>
                  <a:srgbClr val="FAC090"/>
                </a:solidFill>
                <a:latin typeface="華康儷粗圓" panose="020F0709000000000000" pitchFamily="49" charset="-120"/>
                <a:ea typeface="華康儷粗圓" panose="020F0709000000000000" pitchFamily="49" charset="-120"/>
              </a:endParaRPr>
            </a:p>
          </p:txBody>
        </p:sp>
      </p:grpSp>
    </p:spTree>
    <p:extLst>
      <p:ext uri="{BB962C8B-B14F-4D97-AF65-F5344CB8AC3E}">
        <p14:creationId xmlns:p14="http://schemas.microsoft.com/office/powerpoint/2010/main" val="312863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4232"/>
            <a:ext cx="2952000"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endParaRPr lang="en-US" dirty="0"/>
          </a:p>
        </p:txBody>
      </p:sp>
      <p:grpSp>
        <p:nvGrpSpPr>
          <p:cNvPr id="3" name="群組 2">
            <a:extLst>
              <a:ext uri="{FF2B5EF4-FFF2-40B4-BE49-F238E27FC236}">
                <a16:creationId xmlns:a16="http://schemas.microsoft.com/office/drawing/2014/main" id="{8A400172-D8D9-4F48-BC3F-ED65EA3D5685}"/>
              </a:ext>
            </a:extLst>
          </p:cNvPr>
          <p:cNvGrpSpPr/>
          <p:nvPr/>
        </p:nvGrpSpPr>
        <p:grpSpPr>
          <a:xfrm>
            <a:off x="1811846" y="611453"/>
            <a:ext cx="8568308" cy="6392943"/>
            <a:chOff x="1169279" y="611453"/>
            <a:chExt cx="8568308" cy="6392943"/>
          </a:xfrm>
        </p:grpSpPr>
        <p:pic>
          <p:nvPicPr>
            <p:cNvPr id="6" name="圖片 5">
              <a:extLst>
                <a:ext uri="{FF2B5EF4-FFF2-40B4-BE49-F238E27FC236}">
                  <a16:creationId xmlns:a16="http://schemas.microsoft.com/office/drawing/2014/main" id="{DF7CE4EF-760C-473C-83A8-33AD0A6E2D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227" y="3447429"/>
              <a:ext cx="4550419" cy="2015859"/>
            </a:xfrm>
            <a:prstGeom prst="rect">
              <a:avLst/>
            </a:prstGeom>
          </p:spPr>
        </p:pic>
        <p:pic>
          <p:nvPicPr>
            <p:cNvPr id="7" name="圖片 6">
              <a:extLst>
                <a:ext uri="{FF2B5EF4-FFF2-40B4-BE49-F238E27FC236}">
                  <a16:creationId xmlns:a16="http://schemas.microsoft.com/office/drawing/2014/main" id="{A94E8FAA-0EF0-4B59-AD60-0B12F9776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6156" y="611453"/>
              <a:ext cx="2540169" cy="2032135"/>
            </a:xfrm>
            <a:prstGeom prst="rect">
              <a:avLst/>
            </a:prstGeom>
          </p:spPr>
        </p:pic>
        <p:sp>
          <p:nvSpPr>
            <p:cNvPr id="8" name="向右箭號 14">
              <a:extLst>
                <a:ext uri="{FF2B5EF4-FFF2-40B4-BE49-F238E27FC236}">
                  <a16:creationId xmlns:a16="http://schemas.microsoft.com/office/drawing/2014/main" id="{7077955D-1EEB-485D-878F-C6C00B7A645C}"/>
                </a:ext>
              </a:extLst>
            </p:cNvPr>
            <p:cNvSpPr/>
            <p:nvPr/>
          </p:nvSpPr>
          <p:spPr>
            <a:xfrm>
              <a:off x="5189428" y="1189876"/>
              <a:ext cx="3240088" cy="504825"/>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向右箭號 15">
              <a:extLst>
                <a:ext uri="{FF2B5EF4-FFF2-40B4-BE49-F238E27FC236}">
                  <a16:creationId xmlns:a16="http://schemas.microsoft.com/office/drawing/2014/main" id="{B27DCF1D-8E33-416A-908D-2F1B82C623B0}"/>
                </a:ext>
              </a:extLst>
            </p:cNvPr>
            <p:cNvSpPr/>
            <p:nvPr/>
          </p:nvSpPr>
          <p:spPr>
            <a:xfrm>
              <a:off x="7721461" y="2610786"/>
              <a:ext cx="720725" cy="504825"/>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向右箭號 16">
              <a:extLst>
                <a:ext uri="{FF2B5EF4-FFF2-40B4-BE49-F238E27FC236}">
                  <a16:creationId xmlns:a16="http://schemas.microsoft.com/office/drawing/2014/main" id="{F7EBB047-383C-4EEF-8BA3-0C65E831DCE0}"/>
                </a:ext>
              </a:extLst>
            </p:cNvPr>
            <p:cNvSpPr/>
            <p:nvPr/>
          </p:nvSpPr>
          <p:spPr>
            <a:xfrm>
              <a:off x="5979647" y="4455358"/>
              <a:ext cx="2462540" cy="503238"/>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向右箭號 17">
              <a:extLst>
                <a:ext uri="{FF2B5EF4-FFF2-40B4-BE49-F238E27FC236}">
                  <a16:creationId xmlns:a16="http://schemas.microsoft.com/office/drawing/2014/main" id="{589852D2-B743-4D05-A7A4-C6BFFA9951DD}"/>
                </a:ext>
              </a:extLst>
            </p:cNvPr>
            <p:cNvSpPr/>
            <p:nvPr/>
          </p:nvSpPr>
          <p:spPr>
            <a:xfrm>
              <a:off x="7911313" y="5562098"/>
              <a:ext cx="530874" cy="504825"/>
            </a:xfrm>
            <a:prstGeom prst="rightArrow">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B167EC0D-AE6E-47A7-8EB3-0A28FA3165C4}"/>
                </a:ext>
              </a:extLst>
            </p:cNvPr>
            <p:cNvSpPr/>
            <p:nvPr/>
          </p:nvSpPr>
          <p:spPr>
            <a:xfrm>
              <a:off x="8586649" y="810710"/>
              <a:ext cx="1150938" cy="5688013"/>
            </a:xfrm>
            <a:prstGeom prst="rect">
              <a:avLst/>
            </a:prstGeom>
            <a:gradFill flip="none" rotWithShape="1">
              <a:gsLst>
                <a:gs pos="0">
                  <a:srgbClr val="7030A0">
                    <a:tint val="66000"/>
                    <a:satMod val="160000"/>
                  </a:srgbClr>
                </a:gs>
                <a:gs pos="73000">
                  <a:srgbClr val="7030A0"/>
                </a:gs>
                <a:gs pos="100000">
                  <a:srgbClr val="7030A0">
                    <a:tint val="23500"/>
                    <a:satMod val="160000"/>
                  </a:srgbClr>
                </a:gs>
              </a:gsLst>
              <a:path path="circle">
                <a:fillToRect l="50000" t="50000" r="50000" b="50000"/>
              </a:path>
              <a:tileRect/>
            </a:gra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熟</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悉</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職</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場</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環</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境</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提</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早</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卡</a:t>
              </a:r>
              <a:endParaRPr lang="en-US" altLang="zh-TW"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hangingPunct="1">
                <a:defRPr/>
              </a:pPr>
              <a:r>
                <a:rPr lang="zh-TW" altLang="en-US" sz="3200" b="1"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位</a:t>
              </a:r>
            </a:p>
          </p:txBody>
        </p:sp>
        <p:pic>
          <p:nvPicPr>
            <p:cNvPr id="13" name="圖片 12">
              <a:extLst>
                <a:ext uri="{FF2B5EF4-FFF2-40B4-BE49-F238E27FC236}">
                  <a16:creationId xmlns:a16="http://schemas.microsoft.com/office/drawing/2014/main" id="{86744407-3A48-4E35-9A24-C44287A3FB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358" y="1537882"/>
              <a:ext cx="331194" cy="993581"/>
            </a:xfrm>
            <a:prstGeom prst="rect">
              <a:avLst/>
            </a:prstGeom>
          </p:spPr>
        </p:pic>
        <p:pic>
          <p:nvPicPr>
            <p:cNvPr id="14" name="圖片 13">
              <a:extLst>
                <a:ext uri="{FF2B5EF4-FFF2-40B4-BE49-F238E27FC236}">
                  <a16:creationId xmlns:a16="http://schemas.microsoft.com/office/drawing/2014/main" id="{60BD61FF-501C-4A02-A6A2-FA8847956F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2100" y="2141381"/>
              <a:ext cx="2670057" cy="1964180"/>
            </a:xfrm>
            <a:prstGeom prst="rect">
              <a:avLst/>
            </a:prstGeom>
          </p:spPr>
        </p:pic>
        <p:pic>
          <p:nvPicPr>
            <p:cNvPr id="15" name="圖片 14">
              <a:extLst>
                <a:ext uri="{FF2B5EF4-FFF2-40B4-BE49-F238E27FC236}">
                  <a16:creationId xmlns:a16="http://schemas.microsoft.com/office/drawing/2014/main" id="{AF743E32-799E-44AD-9402-F9B41035F6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9468" y="2889930"/>
              <a:ext cx="439003" cy="1168912"/>
            </a:xfrm>
            <a:prstGeom prst="rect">
              <a:avLst/>
            </a:prstGeom>
          </p:spPr>
        </p:pic>
        <p:pic>
          <p:nvPicPr>
            <p:cNvPr id="16" name="圖片 15">
              <a:extLst>
                <a:ext uri="{FF2B5EF4-FFF2-40B4-BE49-F238E27FC236}">
                  <a16:creationId xmlns:a16="http://schemas.microsoft.com/office/drawing/2014/main" id="{EECC5CDC-D1A6-48C2-B9B6-07F4A422E7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61846" y="5625866"/>
              <a:ext cx="1120932" cy="1215952"/>
            </a:xfrm>
            <a:prstGeom prst="rect">
              <a:avLst/>
            </a:prstGeom>
          </p:spPr>
        </p:pic>
        <p:pic>
          <p:nvPicPr>
            <p:cNvPr id="17" name="圖片 16">
              <a:extLst>
                <a:ext uri="{FF2B5EF4-FFF2-40B4-BE49-F238E27FC236}">
                  <a16:creationId xmlns:a16="http://schemas.microsoft.com/office/drawing/2014/main" id="{CFFB9B1D-2D68-4FF3-9E44-8D42F7B24D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5009" y="4998920"/>
              <a:ext cx="2356304" cy="2005476"/>
            </a:xfrm>
            <a:prstGeom prst="rect">
              <a:avLst/>
            </a:prstGeom>
          </p:spPr>
        </p:pic>
        <p:pic>
          <p:nvPicPr>
            <p:cNvPr id="18" name="圖片 17">
              <a:extLst>
                <a:ext uri="{FF2B5EF4-FFF2-40B4-BE49-F238E27FC236}">
                  <a16:creationId xmlns:a16="http://schemas.microsoft.com/office/drawing/2014/main" id="{F56AB4F9-16A8-42A2-970A-0D1C71FCBB6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69279" y="4424981"/>
              <a:ext cx="1277123" cy="1362265"/>
            </a:xfrm>
            <a:prstGeom prst="rect">
              <a:avLst/>
            </a:prstGeom>
          </p:spPr>
        </p:pic>
      </p:grpSp>
    </p:spTree>
    <p:extLst>
      <p:ext uri="{BB962C8B-B14F-4D97-AF65-F5344CB8AC3E}">
        <p14:creationId xmlns:p14="http://schemas.microsoft.com/office/powerpoint/2010/main" val="6432536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967" y="-39262"/>
            <a:ext cx="8531023" cy="698450"/>
            <a:chOff x="-966" y="-39262"/>
            <a:chExt cx="6867912" cy="698450"/>
          </a:xfrm>
        </p:grpSpPr>
        <p:grpSp>
          <p:nvGrpSpPr>
            <p:cNvPr id="8" name="群組 7"/>
            <p:cNvGrpSpPr/>
            <p:nvPr/>
          </p:nvGrpSpPr>
          <p:grpSpPr>
            <a:xfrm>
              <a:off x="0" y="4236"/>
              <a:ext cx="6866946" cy="605449"/>
              <a:chOff x="0" y="4236"/>
              <a:chExt cx="6015355" cy="605449"/>
            </a:xfrm>
          </p:grpSpPr>
          <p:sp>
            <p:nvSpPr>
              <p:cNvPr id="120" name="圓角化同側角落矩形 119"/>
              <p:cNvSpPr/>
              <p:nvPr/>
            </p:nvSpPr>
            <p:spPr>
              <a:xfrm rot="16200000" flipH="1">
                <a:off x="2704953" y="-2700717"/>
                <a:ext cx="605449" cy="6015355"/>
              </a:xfrm>
              <a:prstGeom prst="round2SameRect">
                <a:avLst>
                  <a:gd name="adj1" fmla="val 0"/>
                  <a:gd name="adj2" fmla="val 50000"/>
                </a:avLst>
              </a:prstGeom>
              <a:gradFill flip="none" rotWithShape="1">
                <a:gsLst>
                  <a:gs pos="0">
                    <a:schemeClr val="accent6">
                      <a:lumMod val="40000"/>
                      <a:lumOff val="60000"/>
                    </a:schemeClr>
                  </a:gs>
                  <a:gs pos="55000">
                    <a:srgbClr val="92D050"/>
                  </a:gs>
                  <a:gs pos="100000">
                    <a:schemeClr val="accent6">
                      <a:lumMod val="40000"/>
                      <a:lumOff val="60000"/>
                    </a:schemeClr>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747361" y="-2637214"/>
                <a:ext cx="508000" cy="587962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966" y="-39262"/>
              <a:ext cx="6768317"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陸、招生資訊查詢</a:t>
              </a:r>
              <a:endParaRPr lang="en-US" dirty="0"/>
            </a:p>
          </p:txBody>
        </p:sp>
      </p:grpSp>
      <p:sp>
        <p:nvSpPr>
          <p:cNvPr id="7" name="內容版面配置區 2">
            <a:extLst>
              <a:ext uri="{FF2B5EF4-FFF2-40B4-BE49-F238E27FC236}">
                <a16:creationId xmlns:a16="http://schemas.microsoft.com/office/drawing/2014/main" id="{82DF3B21-182A-48AC-8E80-D44BD25F53DC}"/>
              </a:ext>
            </a:extLst>
          </p:cNvPr>
          <p:cNvSpPr txBox="1">
            <a:spLocks/>
          </p:cNvSpPr>
          <p:nvPr/>
        </p:nvSpPr>
        <p:spPr>
          <a:xfrm>
            <a:off x="539552" y="737092"/>
            <a:ext cx="11004748" cy="19079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zh-TW" altLang="en-US" dirty="0">
                <a:latin typeface="微軟正黑體" panose="020B0604030504040204" pitchFamily="34" charset="-120"/>
                <a:ea typeface="微軟正黑體" panose="020B0604030504040204" pitchFamily="34" charset="-120"/>
              </a:rPr>
              <a:t>本會每年彙編當學年度「多元入學進路指南」，</a:t>
            </a:r>
            <a:r>
              <a:rPr lang="en-US" altLang="zh-TW" dirty="0">
                <a:latin typeface="微軟正黑體" panose="020B0604030504040204" pitchFamily="34" charset="-120"/>
                <a:ea typeface="微軟正黑體" panose="020B0604030504040204" pitchFamily="34" charset="-120"/>
              </a:rPr>
              <a:t>112</a:t>
            </a:r>
            <a:r>
              <a:rPr lang="zh-TW" altLang="en-US" dirty="0">
                <a:latin typeface="微軟正黑體" panose="020B0604030504040204" pitchFamily="34" charset="-120"/>
                <a:ea typeface="微軟正黑體" panose="020B0604030504040204" pitchFamily="34" charset="-120"/>
              </a:rPr>
              <a:t>學年度版預計自</a:t>
            </a:r>
            <a:r>
              <a:rPr lang="en-US" altLang="zh-TW" dirty="0">
                <a:latin typeface="微軟正黑體" panose="020B0604030504040204" pitchFamily="34" charset="-120"/>
                <a:ea typeface="微軟正黑體" panose="020B0604030504040204" pitchFamily="34" charset="-120"/>
              </a:rPr>
              <a:t>112</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月底可至本會官網</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「招生宣導→宣導資料下載」免費下載使用。</a:t>
            </a:r>
            <a:r>
              <a:rPr lang="zh-TW" altLang="en-US" sz="2400" dirty="0">
                <a:latin typeface="微軟正黑體" panose="020B0604030504040204" pitchFamily="34" charset="-120"/>
                <a:ea typeface="微軟正黑體" panose="020B0604030504040204" pitchFamily="34" charset="-120"/>
              </a:rPr>
              <a:t>（網址</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2400" dirty="0">
                <a:latin typeface="微軟正黑體" panose="020B0604030504040204" pitchFamily="34" charset="-120"/>
                <a:ea typeface="微軟正黑體" panose="020B0604030504040204" pitchFamily="34" charset="-120"/>
                <a:sym typeface="Wingdings" panose="05000000000000000000" pitchFamily="2" charset="2"/>
              </a:rPr>
              <a:t> https://www.techadmi.edu.tw/page.php?pid=61 </a:t>
            </a:r>
            <a:r>
              <a:rPr lang="zh-TW" altLang="en-US" sz="2400" dirty="0">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dirty="0">
              <a:latin typeface="微軟正黑體" panose="020B0604030504040204" pitchFamily="34" charset="-120"/>
              <a:ea typeface="微軟正黑體" panose="020B0604030504040204" pitchFamily="34" charset="-120"/>
            </a:endParaRPr>
          </a:p>
        </p:txBody>
      </p:sp>
      <p:grpSp>
        <p:nvGrpSpPr>
          <p:cNvPr id="10" name="群組 9">
            <a:extLst>
              <a:ext uri="{FF2B5EF4-FFF2-40B4-BE49-F238E27FC236}">
                <a16:creationId xmlns:a16="http://schemas.microsoft.com/office/drawing/2014/main" id="{3919D3F8-FFF7-41A0-8B35-662C96E732D9}"/>
              </a:ext>
            </a:extLst>
          </p:cNvPr>
          <p:cNvGrpSpPr/>
          <p:nvPr/>
        </p:nvGrpSpPr>
        <p:grpSpPr>
          <a:xfrm>
            <a:off x="2677447" y="2681307"/>
            <a:ext cx="6439803" cy="4099592"/>
            <a:chOff x="1615750" y="422774"/>
            <a:chExt cx="8960501" cy="5704273"/>
          </a:xfrm>
        </p:grpSpPr>
        <p:pic>
          <p:nvPicPr>
            <p:cNvPr id="11" name="圖片 10">
              <a:extLst>
                <a:ext uri="{FF2B5EF4-FFF2-40B4-BE49-F238E27FC236}">
                  <a16:creationId xmlns:a16="http://schemas.microsoft.com/office/drawing/2014/main" id="{F5A1F8B0-A3AA-4701-B39F-64AF780AB4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00000">
              <a:off x="1615750" y="611551"/>
              <a:ext cx="4032000" cy="5515496"/>
            </a:xfrm>
            <a:prstGeom prst="rect">
              <a:avLst/>
            </a:prstGeom>
          </p:spPr>
        </p:pic>
        <p:pic>
          <p:nvPicPr>
            <p:cNvPr id="12" name="圖片 11">
              <a:extLst>
                <a:ext uri="{FF2B5EF4-FFF2-40B4-BE49-F238E27FC236}">
                  <a16:creationId xmlns:a16="http://schemas.microsoft.com/office/drawing/2014/main" id="{18141F5A-6BA4-4C0B-A2B0-3D77FEED06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0000" y="422774"/>
              <a:ext cx="4032000" cy="5515496"/>
            </a:xfrm>
            <a:prstGeom prst="rect">
              <a:avLst/>
            </a:prstGeom>
          </p:spPr>
        </p:pic>
        <p:pic>
          <p:nvPicPr>
            <p:cNvPr id="13" name="圖片 12">
              <a:extLst>
                <a:ext uri="{FF2B5EF4-FFF2-40B4-BE49-F238E27FC236}">
                  <a16:creationId xmlns:a16="http://schemas.microsoft.com/office/drawing/2014/main" id="{B7BBCDB3-D6EE-46B6-AA18-4D9F638FC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00000">
              <a:off x="6544251" y="611550"/>
              <a:ext cx="4032000" cy="5515496"/>
            </a:xfrm>
            <a:prstGeom prst="rect">
              <a:avLst/>
            </a:prstGeom>
          </p:spPr>
        </p:pic>
      </p:grpSp>
    </p:spTree>
    <p:extLst>
      <p:ext uri="{BB962C8B-B14F-4D97-AF65-F5344CB8AC3E}">
        <p14:creationId xmlns:p14="http://schemas.microsoft.com/office/powerpoint/2010/main" val="39019994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
          <p:cNvSpPr txBox="1">
            <a:spLocks/>
          </p:cNvSpPr>
          <p:nvPr/>
        </p:nvSpPr>
        <p:spPr>
          <a:xfrm>
            <a:off x="1312871" y="2515330"/>
            <a:ext cx="2131889" cy="1161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3300" b="1" kern="1200">
                <a:solidFill>
                  <a:schemeClr val="tx1"/>
                </a:solidFill>
                <a:latin typeface="微軟正黑體" panose="020B0604030504040204" pitchFamily="34" charset="-120"/>
                <a:ea typeface="微軟正黑體" panose="020B0604030504040204"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TW" sz="5400" dirty="0">
                <a:solidFill>
                  <a:schemeClr val="accent2">
                    <a:lumMod val="50000"/>
                  </a:schemeClr>
                </a:solidFill>
                <a:sym typeface="Oswald"/>
              </a:rPr>
              <a:t>END</a:t>
            </a:r>
            <a:endParaRPr kumimoji="0" lang="zh-TW" altLang="en-US" sz="4800" b="1" i="0" u="none" strike="noStrike" kern="1200" cap="none" spc="0" normalizeH="0" baseline="0" noProof="0" dirty="0">
              <a:ln>
                <a:noFill/>
              </a:ln>
              <a:solidFill>
                <a:schemeClr val="accent2">
                  <a:lumMod val="50000"/>
                </a:schemeClr>
              </a:solidFill>
              <a:effectLst/>
              <a:uLnTx/>
              <a:uFillTx/>
            </a:endParaRPr>
          </a:p>
        </p:txBody>
      </p:sp>
      <p:sp>
        <p:nvSpPr>
          <p:cNvPr id="20" name="TextBox 9">
            <a:extLst>
              <a:ext uri="{FF2B5EF4-FFF2-40B4-BE49-F238E27FC236}">
                <a16:creationId xmlns:a16="http://schemas.microsoft.com/office/drawing/2014/main" id="{8A00F1C8-092F-456A-B970-DBBEC5D4CE96}"/>
              </a:ext>
            </a:extLst>
          </p:cNvPr>
          <p:cNvSpPr txBox="1"/>
          <p:nvPr/>
        </p:nvSpPr>
        <p:spPr>
          <a:xfrm>
            <a:off x="3649215" y="2482878"/>
            <a:ext cx="5814276" cy="1446550"/>
          </a:xfrm>
          <a:prstGeom prst="rect">
            <a:avLst/>
          </a:prstGeom>
          <a:noFill/>
        </p:spPr>
        <p:txBody>
          <a:bodyPr wrap="square" lIns="108000" rIns="108000" rtlCol="0">
            <a:spAutoFit/>
          </a:bodyPr>
          <a:lstStyle/>
          <a:p>
            <a:pPr algn="dist"/>
            <a:r>
              <a:rPr lang="zh-TW" altLang="en-US" sz="4400" b="1" dirty="0">
                <a:solidFill>
                  <a:srgbClr val="621433"/>
                </a:solidFill>
                <a:latin typeface="微軟正黑體" panose="020B0604030504040204" pitchFamily="34" charset="-120"/>
                <a:ea typeface="微軟正黑體" panose="020B0604030504040204" pitchFamily="34" charset="-120"/>
              </a:rPr>
              <a:t>五專招生管道介紹完畢感謝聆聽</a:t>
            </a:r>
            <a:endParaRPr lang="en-US" altLang="zh-TW" sz="4400" b="1" dirty="0">
              <a:solidFill>
                <a:srgbClr val="621433"/>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1209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D4678764-3142-4DDA-B2B9-DF5C963F34C8}"/>
              </a:ext>
            </a:extLst>
          </p:cNvPr>
          <p:cNvGrpSpPr/>
          <p:nvPr/>
        </p:nvGrpSpPr>
        <p:grpSpPr>
          <a:xfrm>
            <a:off x="0" y="-41376"/>
            <a:ext cx="6716684" cy="698450"/>
            <a:chOff x="0" y="-41376"/>
            <a:chExt cx="9825644" cy="698450"/>
          </a:xfrm>
        </p:grpSpPr>
        <p:grpSp>
          <p:nvGrpSpPr>
            <p:cNvPr id="2" name="群組 1"/>
            <p:cNvGrpSpPr/>
            <p:nvPr/>
          </p:nvGrpSpPr>
          <p:grpSpPr>
            <a:xfrm>
              <a:off x="0" y="4232"/>
              <a:ext cx="9825644"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9599385"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五專畢業生升學及就業發展</a:t>
              </a:r>
              <a:endParaRPr lang="en-US" dirty="0"/>
            </a:p>
          </p:txBody>
        </p:sp>
      </p:grpSp>
      <p:grpSp>
        <p:nvGrpSpPr>
          <p:cNvPr id="3" name="群組 2">
            <a:extLst>
              <a:ext uri="{FF2B5EF4-FFF2-40B4-BE49-F238E27FC236}">
                <a16:creationId xmlns:a16="http://schemas.microsoft.com/office/drawing/2014/main" id="{E0903524-F1A9-4CA8-82EE-F3881D5B6725}"/>
              </a:ext>
            </a:extLst>
          </p:cNvPr>
          <p:cNvGrpSpPr/>
          <p:nvPr/>
        </p:nvGrpSpPr>
        <p:grpSpPr>
          <a:xfrm>
            <a:off x="2102014" y="1340768"/>
            <a:ext cx="7987972" cy="5643780"/>
            <a:chOff x="587031" y="1340768"/>
            <a:chExt cx="7987972" cy="5643780"/>
          </a:xfrm>
        </p:grpSpPr>
        <p:pic>
          <p:nvPicPr>
            <p:cNvPr id="6" name="圖片 5">
              <a:extLst>
                <a:ext uri="{FF2B5EF4-FFF2-40B4-BE49-F238E27FC236}">
                  <a16:creationId xmlns:a16="http://schemas.microsoft.com/office/drawing/2014/main" id="{D9CE159A-D523-4273-B323-F84A8F2538B1}"/>
                </a:ext>
              </a:extLst>
            </p:cNvPr>
            <p:cNvPicPr>
              <a:picLocks noChangeAspect="1"/>
            </p:cNvPicPr>
            <p:nvPr/>
          </p:nvPicPr>
          <p:blipFill rotWithShape="1">
            <a:blip r:embed="rId2">
              <a:extLst>
                <a:ext uri="{28A0092B-C50C-407E-A947-70E740481C1C}">
                  <a14:useLocalDpi xmlns:a14="http://schemas.microsoft.com/office/drawing/2010/main" val="0"/>
                </a:ext>
              </a:extLst>
            </a:blip>
            <a:srcRect l="6466" t="35391" r="13169" b="21886"/>
            <a:stretch/>
          </p:blipFill>
          <p:spPr>
            <a:xfrm>
              <a:off x="1379119" y="4320251"/>
              <a:ext cx="6264696" cy="2664297"/>
            </a:xfrm>
            <a:prstGeom prst="rect">
              <a:avLst/>
            </a:prstGeom>
          </p:spPr>
        </p:pic>
        <p:grpSp>
          <p:nvGrpSpPr>
            <p:cNvPr id="7" name="群組 6">
              <a:extLst>
                <a:ext uri="{FF2B5EF4-FFF2-40B4-BE49-F238E27FC236}">
                  <a16:creationId xmlns:a16="http://schemas.microsoft.com/office/drawing/2014/main" id="{1C5673EA-E612-4D50-8FF9-E70D1A8A4D18}"/>
                </a:ext>
              </a:extLst>
            </p:cNvPr>
            <p:cNvGrpSpPr/>
            <p:nvPr/>
          </p:nvGrpSpPr>
          <p:grpSpPr>
            <a:xfrm>
              <a:off x="587031" y="1340768"/>
              <a:ext cx="3159412" cy="4583825"/>
              <a:chOff x="-59573" y="1863088"/>
              <a:chExt cx="3159412" cy="4583825"/>
            </a:xfrm>
          </p:grpSpPr>
          <p:pic>
            <p:nvPicPr>
              <p:cNvPr id="8" name="圖片 7">
                <a:extLst>
                  <a:ext uri="{FF2B5EF4-FFF2-40B4-BE49-F238E27FC236}">
                    <a16:creationId xmlns:a16="http://schemas.microsoft.com/office/drawing/2014/main" id="{F6830C56-F143-43AC-8B26-0216E88D3BE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9" name="文字方塊 8">
                <a:extLst>
                  <a:ext uri="{FF2B5EF4-FFF2-40B4-BE49-F238E27FC236}">
                    <a16:creationId xmlns:a16="http://schemas.microsoft.com/office/drawing/2014/main" id="{77EDFC50-74F2-4834-A169-4596DEF08C44}"/>
                  </a:ext>
                </a:extLst>
              </p:cNvPr>
              <p:cNvSpPr txBox="1"/>
              <p:nvPr/>
            </p:nvSpPr>
            <p:spPr>
              <a:xfrm>
                <a:off x="817210" y="2263204"/>
                <a:ext cx="1361005"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二技</a:t>
                </a:r>
              </a:p>
            </p:txBody>
          </p:sp>
          <p:sp>
            <p:nvSpPr>
              <p:cNvPr id="10" name="文字方塊 9">
                <a:extLst>
                  <a:ext uri="{FF2B5EF4-FFF2-40B4-BE49-F238E27FC236}">
                    <a16:creationId xmlns:a16="http://schemas.microsoft.com/office/drawing/2014/main" id="{46D77B72-7FBF-4740-84FB-C2E45F21CB79}"/>
                  </a:ext>
                </a:extLst>
              </p:cNvPr>
              <p:cNvSpPr txBox="1"/>
              <p:nvPr/>
            </p:nvSpPr>
            <p:spPr>
              <a:xfrm>
                <a:off x="615617" y="2841379"/>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插大</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轉四技</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0C82A105-B491-4990-86E0-0D4234609350}"/>
                  </a:ext>
                </a:extLst>
              </p:cNvPr>
              <p:cNvSpPr txBox="1"/>
              <p:nvPr/>
            </p:nvSpPr>
            <p:spPr>
              <a:xfrm>
                <a:off x="543129" y="338877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報考研究所</a:t>
                </a:r>
              </a:p>
            </p:txBody>
          </p:sp>
          <p:sp>
            <p:nvSpPr>
              <p:cNvPr id="12" name="文字方塊 11">
                <a:extLst>
                  <a:ext uri="{FF2B5EF4-FFF2-40B4-BE49-F238E27FC236}">
                    <a16:creationId xmlns:a16="http://schemas.microsoft.com/office/drawing/2014/main" id="{E2394DA3-7498-4DF0-9E6F-710BD79394A5}"/>
                  </a:ext>
                </a:extLst>
              </p:cNvPr>
              <p:cNvSpPr txBox="1"/>
              <p:nvPr/>
            </p:nvSpPr>
            <p:spPr>
              <a:xfrm>
                <a:off x="524541" y="393955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出國留學</a:t>
                </a:r>
              </a:p>
            </p:txBody>
          </p:sp>
        </p:grpSp>
        <p:grpSp>
          <p:nvGrpSpPr>
            <p:cNvPr id="13" name="群組 12">
              <a:extLst>
                <a:ext uri="{FF2B5EF4-FFF2-40B4-BE49-F238E27FC236}">
                  <a16:creationId xmlns:a16="http://schemas.microsoft.com/office/drawing/2014/main" id="{74CBBDD4-1BD0-4F16-8956-30F98C1A2A45}"/>
                </a:ext>
              </a:extLst>
            </p:cNvPr>
            <p:cNvGrpSpPr/>
            <p:nvPr/>
          </p:nvGrpSpPr>
          <p:grpSpPr>
            <a:xfrm>
              <a:off x="5415591" y="1511940"/>
              <a:ext cx="3159412" cy="4583825"/>
              <a:chOff x="-59573" y="1863088"/>
              <a:chExt cx="3159412" cy="4583825"/>
            </a:xfrm>
          </p:grpSpPr>
          <p:pic>
            <p:nvPicPr>
              <p:cNvPr id="14" name="圖片 13">
                <a:extLst>
                  <a:ext uri="{FF2B5EF4-FFF2-40B4-BE49-F238E27FC236}">
                    <a16:creationId xmlns:a16="http://schemas.microsoft.com/office/drawing/2014/main" id="{772DF2E0-39EB-4B1F-9F72-E4DFA6D397D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73" y="1863088"/>
                <a:ext cx="3159412" cy="4583825"/>
              </a:xfrm>
              <a:prstGeom prst="rect">
                <a:avLst/>
              </a:prstGeom>
            </p:spPr>
          </p:pic>
          <p:sp>
            <p:nvSpPr>
              <p:cNvPr id="15" name="文字方塊 14">
                <a:extLst>
                  <a:ext uri="{FF2B5EF4-FFF2-40B4-BE49-F238E27FC236}">
                    <a16:creationId xmlns:a16="http://schemas.microsoft.com/office/drawing/2014/main" id="{FD13589D-293D-46C7-AEEB-BE2424FCC0B0}"/>
                  </a:ext>
                </a:extLst>
              </p:cNvPr>
              <p:cNvSpPr txBox="1"/>
              <p:nvPr/>
            </p:nvSpPr>
            <p:spPr>
              <a:xfrm>
                <a:off x="625378" y="2263204"/>
                <a:ext cx="1853170"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公職考試</a:t>
                </a:r>
              </a:p>
            </p:txBody>
          </p:sp>
          <p:sp>
            <p:nvSpPr>
              <p:cNvPr id="16" name="文字方塊 15">
                <a:extLst>
                  <a:ext uri="{FF2B5EF4-FFF2-40B4-BE49-F238E27FC236}">
                    <a16:creationId xmlns:a16="http://schemas.microsoft.com/office/drawing/2014/main" id="{F4D7239C-30FD-41AD-929D-F1E6600BEA13}"/>
                  </a:ext>
                </a:extLst>
              </p:cNvPr>
              <p:cNvSpPr txBox="1"/>
              <p:nvPr/>
            </p:nvSpPr>
            <p:spPr>
              <a:xfrm>
                <a:off x="615617" y="2841379"/>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醫療機構</a:t>
                </a:r>
              </a:p>
            </p:txBody>
          </p:sp>
          <p:sp>
            <p:nvSpPr>
              <p:cNvPr id="17" name="文字方塊 16">
                <a:extLst>
                  <a:ext uri="{FF2B5EF4-FFF2-40B4-BE49-F238E27FC236}">
                    <a16:creationId xmlns:a16="http://schemas.microsoft.com/office/drawing/2014/main" id="{33D42943-2931-48A1-95DB-B30FFF44E5CF}"/>
                  </a:ext>
                </a:extLst>
              </p:cNvPr>
              <p:cNvSpPr txBox="1"/>
              <p:nvPr/>
            </p:nvSpPr>
            <p:spPr>
              <a:xfrm>
                <a:off x="543129" y="338877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公民營企業</a:t>
                </a:r>
              </a:p>
            </p:txBody>
          </p:sp>
          <p:sp>
            <p:nvSpPr>
              <p:cNvPr id="18" name="文字方塊 17">
                <a:extLst>
                  <a:ext uri="{FF2B5EF4-FFF2-40B4-BE49-F238E27FC236}">
                    <a16:creationId xmlns:a16="http://schemas.microsoft.com/office/drawing/2014/main" id="{F04B85AB-6A3B-4C81-A4A4-735CB825A1AC}"/>
                  </a:ext>
                </a:extLst>
              </p:cNvPr>
              <p:cNvSpPr txBox="1"/>
              <p:nvPr/>
            </p:nvSpPr>
            <p:spPr>
              <a:xfrm>
                <a:off x="524541" y="3939556"/>
                <a:ext cx="1954007" cy="461665"/>
              </a:xfrm>
              <a:prstGeom prst="rect">
                <a:avLst/>
              </a:prstGeom>
              <a:noFill/>
            </p:spPr>
            <p:txBody>
              <a:bodyPr wrap="square" rtlCol="0">
                <a:spAutoFit/>
              </a:bodyPr>
              <a:lstStyle/>
              <a:p>
                <a:pPr algn="dist"/>
                <a:r>
                  <a:rPr lang="zh-TW" altLang="en-US" sz="2400" b="1" dirty="0">
                    <a:latin typeface="微軟正黑體" panose="020B0604030504040204" pitchFamily="34" charset="-120"/>
                    <a:ea typeface="微軟正黑體" panose="020B0604030504040204" pitchFamily="34" charset="-120"/>
                  </a:rPr>
                  <a:t>自行創業</a:t>
                </a:r>
              </a:p>
            </p:txBody>
          </p:sp>
        </p:grpSp>
      </p:grpSp>
    </p:spTree>
    <p:extLst>
      <p:ext uri="{BB962C8B-B14F-4D97-AF65-F5344CB8AC3E}">
        <p14:creationId xmlns:p14="http://schemas.microsoft.com/office/powerpoint/2010/main" val="320362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D3AE3864-01D2-4BB1-8929-456D51C4971C}"/>
              </a:ext>
            </a:extLst>
          </p:cNvPr>
          <p:cNvGrpSpPr/>
          <p:nvPr/>
        </p:nvGrpSpPr>
        <p:grpSpPr>
          <a:xfrm>
            <a:off x="-1" y="-41376"/>
            <a:ext cx="6400801" cy="698450"/>
            <a:chOff x="-1" y="-41376"/>
            <a:chExt cx="7414953" cy="698450"/>
          </a:xfrm>
        </p:grpSpPr>
        <p:grpSp>
          <p:nvGrpSpPr>
            <p:cNvPr id="2" name="群組 1"/>
            <p:cNvGrpSpPr/>
            <p:nvPr/>
          </p:nvGrpSpPr>
          <p:grpSpPr>
            <a:xfrm>
              <a:off x="-1" y="4232"/>
              <a:ext cx="7414953" cy="612000"/>
              <a:chOff x="0" y="4233"/>
              <a:chExt cx="5444619" cy="605449"/>
            </a:xfrm>
          </p:grpSpPr>
          <p:sp>
            <p:nvSpPr>
              <p:cNvPr id="120" name="圓角化同側角落矩形 119"/>
              <p:cNvSpPr/>
              <p:nvPr/>
            </p:nvSpPr>
            <p:spPr>
              <a:xfrm rot="16200000" flipH="1">
                <a:off x="2419585" y="-2415352"/>
                <a:ext cx="605449" cy="5444619"/>
              </a:xfrm>
              <a:prstGeom prst="round2SameRect">
                <a:avLst>
                  <a:gd name="adj1" fmla="val 0"/>
                  <a:gd name="adj2" fmla="val 50000"/>
                </a:avLst>
              </a:prstGeom>
              <a:gradFill flip="none" rotWithShape="1">
                <a:gsLst>
                  <a:gs pos="0">
                    <a:srgbClr val="96C8E9"/>
                  </a:gs>
                  <a:gs pos="55000">
                    <a:srgbClr val="AFEAFF"/>
                  </a:gs>
                  <a:gs pos="100000">
                    <a:srgbClr val="96C8E9"/>
                  </a:gs>
                </a:gsLst>
                <a:lin ang="27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sp>
            <p:nvSpPr>
              <p:cNvPr id="33" name="圓角化同側角落矩形 32"/>
              <p:cNvSpPr/>
              <p:nvPr/>
            </p:nvSpPr>
            <p:spPr>
              <a:xfrm rot="16200000" flipH="1">
                <a:off x="2463668" y="-2367116"/>
                <a:ext cx="504000" cy="5343418"/>
              </a:xfrm>
              <a:prstGeom prst="round2SameRect">
                <a:avLst>
                  <a:gd name="adj1" fmla="val 0"/>
                  <a:gd name="adj2" fmla="val 50000"/>
                </a:avLst>
              </a:prstGeom>
              <a:noFill/>
              <a:ln w="12700">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p>
            </p:txBody>
          </p:sp>
        </p:grpSp>
        <p:sp>
          <p:nvSpPr>
            <p:cNvPr id="34" name="Google Shape;446;p38"/>
            <p:cNvSpPr txBox="1">
              <a:spLocks/>
            </p:cNvSpPr>
            <p:nvPr/>
          </p:nvSpPr>
          <p:spPr>
            <a:xfrm>
              <a:off x="53587" y="-41376"/>
              <a:ext cx="7012231" cy="698450"/>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spcBef>
                  <a:spcPts val="0"/>
                </a:spcBef>
              </a:pPr>
              <a:r>
                <a:rPr lang="zh-TW" altLang="en-US" sz="3200" b="1" kern="0" dirty="0">
                  <a:solidFill>
                    <a:prstClr val="black"/>
                  </a:solidFill>
                  <a:latin typeface="微軟正黑體" panose="020B0604030504040204" pitchFamily="34" charset="-120"/>
                  <a:ea typeface="微軟正黑體" panose="020B0604030504040204" pitchFamily="34" charset="-120"/>
                  <a:cs typeface="Arial" pitchFamily="34" charset="0"/>
                </a:rPr>
                <a:t>壹、關於五專</a:t>
              </a:r>
              <a:r>
                <a:rPr lang="en-US" altLang="zh-TW" sz="3200" b="1" kern="0" dirty="0">
                  <a:solidFill>
                    <a:prstClr val="black"/>
                  </a:solidFill>
                  <a:latin typeface="微軟正黑體" panose="020B0604030504040204" pitchFamily="34" charset="-120"/>
                  <a:ea typeface="微軟正黑體" panose="020B0604030504040204" pitchFamily="34" charset="-120"/>
                  <a:cs typeface="Arial" pitchFamily="34" charset="0"/>
                </a:rPr>
                <a:t>_</a:t>
              </a:r>
              <a:r>
                <a:rPr lang="zh-TW" altLang="en-US" sz="2400" b="1" kern="0" dirty="0">
                  <a:solidFill>
                    <a:prstClr val="black"/>
                  </a:solidFill>
                  <a:latin typeface="微軟正黑體" panose="020B0604030504040204" pitchFamily="34" charset="-120"/>
                  <a:ea typeface="微軟正黑體" panose="020B0604030504040204" pitchFamily="34" charset="-120"/>
                  <a:cs typeface="Arial" pitchFamily="34" charset="0"/>
                </a:rPr>
                <a:t>五專免學費與助學輔助</a:t>
              </a:r>
              <a:endParaRPr lang="en-US" dirty="0"/>
            </a:p>
          </p:txBody>
        </p:sp>
      </p:grpSp>
      <p:grpSp>
        <p:nvGrpSpPr>
          <p:cNvPr id="6" name="群組 5">
            <a:extLst>
              <a:ext uri="{FF2B5EF4-FFF2-40B4-BE49-F238E27FC236}">
                <a16:creationId xmlns:a16="http://schemas.microsoft.com/office/drawing/2014/main" id="{B22737AA-0DC4-4A29-9D75-76685849F93A}"/>
              </a:ext>
            </a:extLst>
          </p:cNvPr>
          <p:cNvGrpSpPr/>
          <p:nvPr/>
        </p:nvGrpSpPr>
        <p:grpSpPr>
          <a:xfrm>
            <a:off x="1629508" y="935823"/>
            <a:ext cx="8932984" cy="5689566"/>
            <a:chOff x="860686" y="1484784"/>
            <a:chExt cx="7887778" cy="4986354"/>
          </a:xfrm>
        </p:grpSpPr>
        <p:sp>
          <p:nvSpPr>
            <p:cNvPr id="7" name="圓角矩形 17">
              <a:extLst>
                <a:ext uri="{FF2B5EF4-FFF2-40B4-BE49-F238E27FC236}">
                  <a16:creationId xmlns:a16="http://schemas.microsoft.com/office/drawing/2014/main" id="{1A32D5F6-8626-45FB-97F8-9FA7D5AC5338}"/>
                </a:ext>
              </a:extLst>
            </p:cNvPr>
            <p:cNvSpPr/>
            <p:nvPr/>
          </p:nvSpPr>
          <p:spPr bwMode="auto">
            <a:xfrm>
              <a:off x="4802936" y="2569510"/>
              <a:ext cx="3945528" cy="625319"/>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補助級距分為 </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5 </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級，補助金額為</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5,000</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 </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35,000 </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a:t>
              </a:r>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年</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，減輕其籌措學費負擔 </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圓角矩形 18">
              <a:extLst>
                <a:ext uri="{FF2B5EF4-FFF2-40B4-BE49-F238E27FC236}">
                  <a16:creationId xmlns:a16="http://schemas.microsoft.com/office/drawing/2014/main" id="{FAF72E01-B35C-4899-ABB2-E8851A6993F3}"/>
                </a:ext>
              </a:extLst>
            </p:cNvPr>
            <p:cNvSpPr/>
            <p:nvPr/>
          </p:nvSpPr>
          <p:spPr bwMode="auto">
            <a:xfrm>
              <a:off x="4754880" y="3383290"/>
              <a:ext cx="3993584" cy="1468910"/>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為提供經濟弱勢學生每月生活所需費用，參酌全額獎學金之精神，學校得依學校扶弱措施及學生需求情形，擇下列方式之一或全部辦理：</a:t>
              </a:r>
              <a:endParaRPr kumimoji="0" lang="en-US" altLang="zh-TW"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5113" lvl="0" indent="-179388" algn="just" eaLnBrk="1" hangingPunct="1">
                <a:buFont typeface="+mj-lt"/>
                <a:buAutoNum type="arabicPeriod"/>
                <a:tabLst>
                  <a:tab pos="265113" algn="l"/>
                </a:tabLst>
              </a:pP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核發每生</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每月 </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6,000 </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元以上</a:t>
              </a: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之生活助學金者， 學校得安排生活服務學習</a:t>
              </a:r>
              <a:endParaRPr kumimoji="0" lang="en-US" altLang="zh-TW"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265113" lvl="0" indent="-179388" algn="just" eaLnBrk="1" hangingPunct="1">
                <a:buFont typeface="+mj-lt"/>
                <a:buAutoNum type="arabicPeriod"/>
                <a:tabLst>
                  <a:tab pos="265113" algn="l"/>
                </a:tabLst>
              </a:pP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核發每生</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每月 </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3,000 </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元以上未達 </a:t>
              </a:r>
              <a:r>
                <a:rPr kumimoji="0" lang="en-US" altLang="zh-TW"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6,000 </a:t>
              </a:r>
              <a:r>
                <a:rPr kumimoji="0" lang="zh-TW" altLang="en-US" sz="14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元</a:t>
              </a:r>
              <a:r>
                <a:rPr kumimoji="0" lang="zh-TW" altLang="en-US"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之生活助學金者，學校不得安排生活服務學習</a:t>
              </a:r>
              <a:endParaRPr kumimoji="0" lang="zh-TW" altLang="zh-TW" sz="14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9" name="圓角矩形 19">
              <a:extLst>
                <a:ext uri="{FF2B5EF4-FFF2-40B4-BE49-F238E27FC236}">
                  <a16:creationId xmlns:a16="http://schemas.microsoft.com/office/drawing/2014/main" id="{64A97C62-7651-4A1F-9ABB-ECD117709C88}"/>
                </a:ext>
              </a:extLst>
            </p:cNvPr>
            <p:cNvSpPr/>
            <p:nvPr/>
          </p:nvSpPr>
          <p:spPr bwMode="auto">
            <a:xfrm>
              <a:off x="4802936" y="5033862"/>
              <a:ext cx="3945528" cy="535557"/>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對於新貧、近貧或家庭發生急難之學生，由學校依學生困難實際狀況給予補助 </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0" name="圓角矩形 20">
              <a:extLst>
                <a:ext uri="{FF2B5EF4-FFF2-40B4-BE49-F238E27FC236}">
                  <a16:creationId xmlns:a16="http://schemas.microsoft.com/office/drawing/2014/main" id="{33551C47-E729-4F20-BFFD-FFF51BD559B4}"/>
                </a:ext>
              </a:extLst>
            </p:cNvPr>
            <p:cNvSpPr/>
            <p:nvPr/>
          </p:nvSpPr>
          <p:spPr bwMode="auto">
            <a:xfrm>
              <a:off x="4802936" y="5798449"/>
              <a:ext cx="3945528" cy="625320"/>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提供低收入戶學生</a:t>
              </a:r>
              <a:r>
                <a:rPr kumimoji="0" lang="zh-TW" altLang="en-US"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校內宿舍免費住宿</a:t>
              </a:r>
              <a:r>
                <a:rPr kumimoji="0" lang="zh-TW" altLang="en-US"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；另提供中低收入戶學生校內宿舍優先住宿</a:t>
              </a:r>
              <a:endPar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1" name="圓角矩形 12">
              <a:extLst>
                <a:ext uri="{FF2B5EF4-FFF2-40B4-BE49-F238E27FC236}">
                  <a16:creationId xmlns:a16="http://schemas.microsoft.com/office/drawing/2014/main" id="{B4CDB1B8-3715-48A0-9974-6432C3B4254D}"/>
                </a:ext>
              </a:extLst>
            </p:cNvPr>
            <p:cNvSpPr/>
            <p:nvPr/>
          </p:nvSpPr>
          <p:spPr bwMode="auto">
            <a:xfrm>
              <a:off x="4802936" y="1537158"/>
              <a:ext cx="3945528" cy="811722"/>
            </a:xfrm>
            <a:prstGeom prst="roundRect">
              <a:avLst>
                <a:gd name="adj" fmla="val 8907"/>
              </a:avLst>
            </a:prstGeom>
            <a:solidFill>
              <a:schemeClr val="tx2">
                <a:lumMod val="20000"/>
                <a:lumOff val="80000"/>
              </a:schemeClr>
            </a:solidFill>
            <a:ln w="9525">
              <a:noFill/>
              <a:round/>
              <a:headEnd/>
              <a:tailEnd type="triangle" w="med" len="med"/>
            </a:ln>
            <a:effectLst>
              <a:outerShdw blurRad="50800" dist="38100" dir="2700000" algn="tl" rotWithShape="0">
                <a:prstClr val="black">
                  <a:alpha val="40000"/>
                </a:prstClr>
              </a:outerShdw>
            </a:effectLst>
            <a:scene3d>
              <a:camera prst="orthographicFront"/>
              <a:lightRig rig="threePt" dir="t"/>
            </a:scene3d>
            <a:sp3d extrusionH="76200">
              <a:extrusionClr>
                <a:schemeClr val="bg1"/>
              </a:extrusionClr>
            </a:sp3d>
          </p:spPr>
          <p:txBody>
            <a:bodyPr rtlCol="0" anchor="ctr"/>
            <a:lstStyle/>
            <a:p>
              <a:pPr lvl="0" algn="just" eaLnBrk="1" hangingPunct="1"/>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依專科學校法第</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44</a:t>
              </a:r>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條規定，補助學費全額</a:t>
              </a:r>
              <a:endPar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a:p>
              <a:pPr lvl="0" algn="just" eaLnBrk="1" hangingPunct="1"/>
              <a:r>
                <a:rPr kumimoji="0" lang="en-US"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kumimoji="0" lang="zh-TW" altLang="zh-TW" sz="1600"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免繳納學費</a:t>
              </a:r>
              <a:r>
                <a:rPr kumimoji="0" lang="zh-TW"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，僅須繳交雜費等其他費用</a:t>
              </a:r>
              <a:r>
                <a:rPr kumimoji="0" lang="en-US" altLang="zh-TW" sz="16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rPr>
                <a:t>)</a:t>
              </a:r>
              <a:endParaRPr kumimoji="0" lang="zh-TW" altLang="zh-TW" sz="2800" dirty="0">
                <a:solidFill>
                  <a:srgbClr val="0000CC"/>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2" name="圓角矩形 1">
              <a:extLst>
                <a:ext uri="{FF2B5EF4-FFF2-40B4-BE49-F238E27FC236}">
                  <a16:creationId xmlns:a16="http://schemas.microsoft.com/office/drawing/2014/main" id="{D4F5A903-9FFD-41DA-9665-325FF526140A}"/>
                </a:ext>
              </a:extLst>
            </p:cNvPr>
            <p:cNvSpPr/>
            <p:nvPr/>
          </p:nvSpPr>
          <p:spPr bwMode="auto">
            <a:xfrm>
              <a:off x="860686" y="1484784"/>
              <a:ext cx="1846865" cy="916470"/>
            </a:xfrm>
            <a:prstGeom prst="roundRect">
              <a:avLst>
                <a:gd name="adj" fmla="val 10015"/>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noFill/>
              <a:round/>
              <a:headEnd/>
              <a:tailEnd type="triangle" w="med" len="med"/>
            </a:ln>
            <a:scene3d>
              <a:camera prst="orthographicFront"/>
              <a:lightRig rig="threePt" dir="t"/>
            </a:scene3d>
            <a:sp3d extrusionH="76200" prstMaterial="metal">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前三年</a:t>
              </a:r>
            </a:p>
          </p:txBody>
        </p:sp>
        <p:sp>
          <p:nvSpPr>
            <p:cNvPr id="13" name="圓角矩形 5">
              <a:extLst>
                <a:ext uri="{FF2B5EF4-FFF2-40B4-BE49-F238E27FC236}">
                  <a16:creationId xmlns:a16="http://schemas.microsoft.com/office/drawing/2014/main" id="{6340E853-623D-4A37-B38E-C58C2100A982}"/>
                </a:ext>
              </a:extLst>
            </p:cNvPr>
            <p:cNvSpPr/>
            <p:nvPr/>
          </p:nvSpPr>
          <p:spPr bwMode="auto">
            <a:xfrm>
              <a:off x="860686" y="2522140"/>
              <a:ext cx="1846865" cy="3948998"/>
            </a:xfrm>
            <a:prstGeom prst="roundRect">
              <a:avLst>
                <a:gd name="adj" fmla="val 4648"/>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9525">
              <a:noFill/>
              <a:round/>
              <a:headEnd/>
              <a:tailEnd type="triangle" w="med" len="med"/>
            </a:ln>
            <a:scene3d>
              <a:camera prst="orthographicFront"/>
              <a:lightRig rig="threePt" dir="t"/>
            </a:scene3d>
            <a:sp3d extrusionH="76200" prstMaterial="metal">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四、五</a:t>
              </a:r>
              <a:endParaRPr lang="en-US" altLang="zh-TW"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年級</a:t>
              </a:r>
              <a:endParaRPr lang="en-US" altLang="zh-TW"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just"/>
              <a:r>
                <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依據「大專校院弱勢學生助學計畫」辦理</a:t>
              </a:r>
              <a:r>
                <a:rPr lang="en-US" altLang="zh-TW"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24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14" name="圓角矩形 7">
              <a:extLst>
                <a:ext uri="{FF2B5EF4-FFF2-40B4-BE49-F238E27FC236}">
                  <a16:creationId xmlns:a16="http://schemas.microsoft.com/office/drawing/2014/main" id="{36706727-4A9D-42ED-BC79-3CF96DD74B08}"/>
                </a:ext>
              </a:extLst>
            </p:cNvPr>
            <p:cNvSpPr/>
            <p:nvPr/>
          </p:nvSpPr>
          <p:spPr bwMode="auto">
            <a:xfrm>
              <a:off x="2915816" y="1484784"/>
              <a:ext cx="1944216" cy="916470"/>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免納學費</a:t>
              </a:r>
            </a:p>
          </p:txBody>
        </p:sp>
        <p:sp>
          <p:nvSpPr>
            <p:cNvPr id="15" name="圓角矩形 8">
              <a:extLst>
                <a:ext uri="{FF2B5EF4-FFF2-40B4-BE49-F238E27FC236}">
                  <a16:creationId xmlns:a16="http://schemas.microsoft.com/office/drawing/2014/main" id="{81106FF8-6E5F-4779-8FE8-6C17F66DCBD4}"/>
                </a:ext>
              </a:extLst>
            </p:cNvPr>
            <p:cNvSpPr/>
            <p:nvPr/>
          </p:nvSpPr>
          <p:spPr bwMode="auto">
            <a:xfrm>
              <a:off x="2915816" y="2522141"/>
              <a:ext cx="1944216" cy="720056"/>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助學金</a:t>
              </a:r>
            </a:p>
          </p:txBody>
        </p:sp>
        <p:sp>
          <p:nvSpPr>
            <p:cNvPr id="16" name="圓角矩形 9">
              <a:extLst>
                <a:ext uri="{FF2B5EF4-FFF2-40B4-BE49-F238E27FC236}">
                  <a16:creationId xmlns:a16="http://schemas.microsoft.com/office/drawing/2014/main" id="{576B6525-C967-4243-A29C-B62119A85CB8}"/>
                </a:ext>
              </a:extLst>
            </p:cNvPr>
            <p:cNvSpPr/>
            <p:nvPr/>
          </p:nvSpPr>
          <p:spPr bwMode="auto">
            <a:xfrm>
              <a:off x="2915816" y="3335922"/>
              <a:ext cx="1944216" cy="1563646"/>
            </a:xfrm>
            <a:prstGeom prst="roundRect">
              <a:avLst>
                <a:gd name="adj" fmla="val 6921"/>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生活</a:t>
              </a:r>
              <a:endParaRPr lang="en-US" altLang="zh-TW"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助學金</a:t>
              </a:r>
            </a:p>
          </p:txBody>
        </p:sp>
        <p:sp>
          <p:nvSpPr>
            <p:cNvPr id="17" name="圓角矩形 10">
              <a:extLst>
                <a:ext uri="{FF2B5EF4-FFF2-40B4-BE49-F238E27FC236}">
                  <a16:creationId xmlns:a16="http://schemas.microsoft.com/office/drawing/2014/main" id="{F74D4F8F-72F4-46B6-A568-F91F9242B0F0}"/>
                </a:ext>
              </a:extLst>
            </p:cNvPr>
            <p:cNvSpPr/>
            <p:nvPr/>
          </p:nvSpPr>
          <p:spPr bwMode="auto">
            <a:xfrm>
              <a:off x="2915816" y="4993293"/>
              <a:ext cx="1944216" cy="616695"/>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緊急紓困</a:t>
              </a:r>
            </a:p>
          </p:txBody>
        </p:sp>
        <p:sp>
          <p:nvSpPr>
            <p:cNvPr id="18" name="圓角矩形 11">
              <a:extLst>
                <a:ext uri="{FF2B5EF4-FFF2-40B4-BE49-F238E27FC236}">
                  <a16:creationId xmlns:a16="http://schemas.microsoft.com/office/drawing/2014/main" id="{07E31BCD-3EC0-45A4-9329-EDD57AAE4D7B}"/>
                </a:ext>
              </a:extLst>
            </p:cNvPr>
            <p:cNvSpPr/>
            <p:nvPr/>
          </p:nvSpPr>
          <p:spPr bwMode="auto">
            <a:xfrm>
              <a:off x="2915816" y="5751081"/>
              <a:ext cx="1944216" cy="720057"/>
            </a:xfrm>
            <a:prstGeom prst="roundRect">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w="38100">
              <a:noFill/>
              <a:round/>
              <a:headEnd/>
              <a:tailEnd type="triangle" w="med" len="med"/>
            </a:ln>
            <a:scene3d>
              <a:camera prst="orthographicFront"/>
              <a:lightRig rig="threePt" dir="t"/>
            </a:scene3d>
            <a:sp3d extrusionH="76200">
              <a:bevelT w="127000"/>
              <a:extrusionClr>
                <a:schemeClr val="bg1"/>
              </a:extrusionClr>
            </a:sp3d>
          </p:spPr>
          <p:txBody>
            <a:bodyPr rtlCol="0" anchor="ctr"/>
            <a:lstStyle/>
            <a:p>
              <a:pPr algn="ctr"/>
              <a:r>
                <a:rPr lang="zh-TW" altLang="en-US" sz="2800" dirty="0">
                  <a:solidFill>
                    <a:schemeClr val="bg1"/>
                  </a:solidFill>
                  <a:latin typeface="Times New Roman" panose="02020603050405020304" pitchFamily="18" charset="0"/>
                  <a:ea typeface="微軟正黑體" panose="020B0604030504040204" pitchFamily="34" charset="-120"/>
                  <a:cs typeface="Times New Roman" panose="02020603050405020304" pitchFamily="18" charset="0"/>
                </a:rPr>
                <a:t>住宿優惠</a:t>
              </a:r>
            </a:p>
          </p:txBody>
        </p:sp>
      </p:grpSp>
    </p:spTree>
    <p:extLst>
      <p:ext uri="{BB962C8B-B14F-4D97-AF65-F5344CB8AC3E}">
        <p14:creationId xmlns:p14="http://schemas.microsoft.com/office/powerpoint/2010/main" val="11460759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21881</TotalTime>
  <Words>7252</Words>
  <Application>Microsoft Office PowerPoint</Application>
  <PresentationFormat>寬螢幕</PresentationFormat>
  <Paragraphs>1108</Paragraphs>
  <Slides>71</Slides>
  <Notes>0</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71</vt:i4>
      </vt:variant>
    </vt:vector>
  </HeadingPairs>
  <TitlesOfParts>
    <vt:vector size="85" baseType="lpstr">
      <vt:lpstr>Arial Unicode MS</vt:lpstr>
      <vt:lpstr>맑은 고딕</vt:lpstr>
      <vt:lpstr>Oswald</vt:lpstr>
      <vt:lpstr>Varela Round</vt:lpstr>
      <vt:lpstr>華康儷粗圓</vt:lpstr>
      <vt:lpstr>微軟正黑體</vt:lpstr>
      <vt:lpstr>新細明體</vt:lpstr>
      <vt:lpstr>標楷體</vt:lpstr>
      <vt:lpstr>Arial</vt:lpstr>
      <vt:lpstr>Calibri</vt:lpstr>
      <vt:lpstr>Calibri Light</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1306</dc:creator>
  <cp:lastModifiedBy>techadmi_1151</cp:lastModifiedBy>
  <cp:revision>650</cp:revision>
  <cp:lastPrinted>2022-08-26T01:57:03Z</cp:lastPrinted>
  <dcterms:created xsi:type="dcterms:W3CDTF">2022-06-22T06:15:55Z</dcterms:created>
  <dcterms:modified xsi:type="dcterms:W3CDTF">2022-12-13T07:30:34Z</dcterms:modified>
</cp:coreProperties>
</file>