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4"/>
    <p:sldMasterId id="2147483748" r:id="rId5"/>
  </p:sldMasterIdLst>
  <p:notesMasterIdLst>
    <p:notesMasterId r:id="rId44"/>
  </p:notesMasterIdLst>
  <p:sldIdLst>
    <p:sldId id="315" r:id="rId6"/>
    <p:sldId id="306" r:id="rId7"/>
    <p:sldId id="307" r:id="rId8"/>
    <p:sldId id="308" r:id="rId9"/>
    <p:sldId id="309" r:id="rId10"/>
    <p:sldId id="293" r:id="rId11"/>
    <p:sldId id="303" r:id="rId12"/>
    <p:sldId id="260" r:id="rId13"/>
    <p:sldId id="263" r:id="rId14"/>
    <p:sldId id="264" r:id="rId15"/>
    <p:sldId id="265" r:id="rId16"/>
    <p:sldId id="266" r:id="rId17"/>
    <p:sldId id="304" r:id="rId18"/>
    <p:sldId id="267" r:id="rId19"/>
    <p:sldId id="268" r:id="rId20"/>
    <p:sldId id="310" r:id="rId21"/>
    <p:sldId id="273" r:id="rId22"/>
    <p:sldId id="274" r:id="rId23"/>
    <p:sldId id="311" r:id="rId24"/>
    <p:sldId id="316" r:id="rId25"/>
    <p:sldId id="317" r:id="rId26"/>
    <p:sldId id="324" r:id="rId27"/>
    <p:sldId id="318" r:id="rId28"/>
    <p:sldId id="325" r:id="rId29"/>
    <p:sldId id="319" r:id="rId30"/>
    <p:sldId id="320" r:id="rId31"/>
    <p:sldId id="322" r:id="rId32"/>
    <p:sldId id="323" r:id="rId33"/>
    <p:sldId id="276" r:id="rId34"/>
    <p:sldId id="277" r:id="rId35"/>
    <p:sldId id="279" r:id="rId36"/>
    <p:sldId id="280" r:id="rId37"/>
    <p:sldId id="281" r:id="rId38"/>
    <p:sldId id="283" r:id="rId39"/>
    <p:sldId id="284" r:id="rId40"/>
    <p:sldId id="286" r:id="rId41"/>
    <p:sldId id="312" r:id="rId42"/>
    <p:sldId id="31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73D2F-7102-42D8-B115-0DC470657F3C}" type="datetimeFigureOut">
              <a:rPr lang="zh-TW" altLang="en-US" smtClean="0"/>
              <a:pPr/>
              <a:t>2022/1/5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0DC51-17CB-4CF8-B80F-B0A1092EF9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2B45D3-6B90-461D-8A9A-1638AE7323BE}" type="slidenum">
              <a:rPr lang="zh-TW" altLang="en-US" smtClean="0">
                <a:latin typeface="Arial" charset="0"/>
                <a:ea typeface="新細明體" charset="-120"/>
              </a:rPr>
              <a:pPr/>
              <a:t>8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65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6439B3-C3B0-466E-B0E2-0EFB02E992A1}" type="slidenum">
              <a:rPr lang="zh-TW" altLang="en-US" smtClean="0">
                <a:latin typeface="Arial" charset="0"/>
                <a:ea typeface="新細明體" charset="-120"/>
              </a:rPr>
              <a:pPr/>
              <a:t>29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75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2BC248-BCBD-4142-A9B6-B1CE7ECF9464}" type="slidenum">
              <a:rPr lang="zh-TW" altLang="en-US" smtClean="0">
                <a:latin typeface="Arial" charset="0"/>
                <a:ea typeface="新細明體" charset="-120"/>
              </a:rPr>
              <a:pPr/>
              <a:t>30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96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31345D-4ACF-4414-B28C-4BD67A21B0B6}" type="slidenum">
              <a:rPr lang="zh-TW" altLang="en-US" smtClean="0">
                <a:latin typeface="Arial" charset="0"/>
                <a:ea typeface="新細明體" charset="-120"/>
              </a:rPr>
              <a:pPr/>
              <a:t>31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42C252-2344-438F-A684-D2C9A6D9A2F3}" type="slidenum">
              <a:rPr lang="zh-TW" altLang="en-US" smtClean="0">
                <a:latin typeface="Arial" charset="0"/>
                <a:ea typeface="新細明體" charset="-120"/>
              </a:rPr>
              <a:pPr/>
              <a:t>32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716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C2CB47-AECF-45CB-84D3-E557250A4B09}" type="slidenum">
              <a:rPr lang="zh-TW" altLang="en-US" smtClean="0">
                <a:latin typeface="Arial" charset="0"/>
                <a:ea typeface="新細明體" charset="-120"/>
              </a:rPr>
              <a:pPr/>
              <a:t>33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37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6CCD08-84DE-4DA2-9BFD-F5C8D6C727D5}" type="slidenum">
              <a:rPr lang="zh-TW" altLang="en-US" smtClean="0">
                <a:latin typeface="Arial" charset="0"/>
                <a:ea typeface="新細明體" charset="-120"/>
              </a:rPr>
              <a:pPr/>
              <a:t>34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47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C7539A-1286-4B3E-8822-40DE7044B3CC}" type="slidenum">
              <a:rPr lang="zh-TW" altLang="en-US" smtClean="0">
                <a:latin typeface="Arial" charset="0"/>
                <a:ea typeface="新細明體" charset="-120"/>
              </a:rPr>
              <a:pPr/>
              <a:t>35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68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4425B6-8595-4F47-A7D1-D6C20FF87AAD}" type="slidenum">
              <a:rPr lang="zh-TW" altLang="en-US" smtClean="0">
                <a:latin typeface="Arial" charset="0"/>
                <a:ea typeface="新細明體" charset="-120"/>
              </a:rPr>
              <a:pPr/>
              <a:t>36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32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08F6DB-1349-4ADA-9598-8E58411C0C01}" type="slidenum">
              <a:rPr lang="zh-TW" altLang="en-US" smtClean="0">
                <a:latin typeface="Arial" charset="0"/>
                <a:ea typeface="新細明體" charset="-120"/>
              </a:rPr>
              <a:pPr/>
              <a:t>9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AD994C-F3CD-4A70-ADCC-1697898E11AD}" type="slidenum">
              <a:rPr lang="zh-TW" altLang="en-US" smtClean="0">
                <a:latin typeface="Arial" charset="0"/>
                <a:ea typeface="新細明體" charset="-120"/>
              </a:rPr>
              <a:pPr/>
              <a:t>10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53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7A5A82-23D4-4120-B64E-9985B4DDEF11}" type="slidenum">
              <a:rPr lang="zh-TW" altLang="en-US" smtClean="0">
                <a:latin typeface="Arial" charset="0"/>
                <a:ea typeface="新細明體" charset="-120"/>
              </a:rPr>
              <a:pPr/>
              <a:t>11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2A0E9F-448E-4D2A-8753-BED3E64CA098}" type="slidenum">
              <a:rPr lang="zh-TW" altLang="en-US" smtClean="0">
                <a:latin typeface="Arial" charset="0"/>
                <a:ea typeface="新細明體" charset="-120"/>
              </a:rPr>
              <a:pPr/>
              <a:t>12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73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8CA987-EA1C-43BD-A377-8213BE810996}" type="slidenum">
              <a:rPr lang="zh-TW" altLang="en-US" smtClean="0">
                <a:latin typeface="Arial" charset="0"/>
                <a:ea typeface="新細明體" charset="-120"/>
              </a:rPr>
              <a:pPr/>
              <a:t>14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83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3A34CC-2787-48D5-9CDC-4E408696D0BC}" type="slidenum">
              <a:rPr lang="zh-TW" altLang="en-US" smtClean="0">
                <a:latin typeface="Arial" charset="0"/>
                <a:ea typeface="新細明體" charset="-120"/>
              </a:rPr>
              <a:pPr/>
              <a:t>15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34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322425-B3FD-462F-ADB8-8392F8FB9FF0}" type="slidenum">
              <a:rPr lang="zh-TW" altLang="en-US" smtClean="0">
                <a:latin typeface="Arial" charset="0"/>
                <a:ea typeface="新細明體" charset="-120"/>
              </a:rPr>
              <a:pPr/>
              <a:t>17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45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2411F0-DA23-4BBE-B8ED-43ADD71CC016}" type="slidenum">
              <a:rPr lang="zh-TW" altLang="en-US" smtClean="0">
                <a:latin typeface="Arial" charset="0"/>
                <a:ea typeface="新細明體" charset="-120"/>
              </a:rPr>
              <a:pPr/>
              <a:t>18</a:t>
            </a:fld>
            <a:endParaRPr lang="en-US" altLang="zh-TW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0C178E2-365A-4BAD-99BA-AEF59E12236A}" type="datetimeFigureOut">
              <a:rPr lang="zh-TW" altLang="en-US" smtClean="0"/>
              <a:pPr/>
              <a:t>2022/1/5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EF9BA1B-955D-4C0B-9113-4CEE1406697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36529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78E2-365A-4BAD-99BA-AEF59E12236A}" type="datetimeFigureOut">
              <a:rPr lang="zh-TW" altLang="en-US" smtClean="0"/>
              <a:pPr/>
              <a:t>2022/1/5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BA1B-955D-4C0B-9113-4CEE140669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673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78E2-365A-4BAD-99BA-AEF59E12236A}" type="datetimeFigureOut">
              <a:rPr lang="zh-TW" altLang="en-US" smtClean="0"/>
              <a:pPr/>
              <a:t>2022/1/5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BA1B-955D-4C0B-9113-4CEE140669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2927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261257"/>
            <a:ext cx="8762320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4216765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067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718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790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481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860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569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6243921" y="6545426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pic>
        <p:nvPicPr>
          <p:cNvPr id="6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" y="-1"/>
            <a:ext cx="913434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1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78E2-365A-4BAD-99BA-AEF59E12236A}" type="datetimeFigureOut">
              <a:rPr lang="zh-TW" altLang="en-US" smtClean="0"/>
              <a:pPr/>
              <a:t>2022/1/5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BA1B-955D-4C0B-9113-4CEE140669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6020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589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098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448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792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261257"/>
            <a:ext cx="8762320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941573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0C178E2-365A-4BAD-99BA-AEF59E12236A}" type="datetimeFigureOut">
              <a:rPr lang="zh-TW" altLang="en-US" smtClean="0"/>
              <a:pPr/>
              <a:t>2022/1/5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EF9BA1B-955D-4C0B-9113-4CEE1406697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07702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78E2-365A-4BAD-99BA-AEF59E12236A}" type="datetimeFigureOut">
              <a:rPr lang="zh-TW" altLang="en-US" smtClean="0"/>
              <a:pPr/>
              <a:t>2022/1/5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BA1B-955D-4C0B-9113-4CEE140669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564894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78E2-365A-4BAD-99BA-AEF59E12236A}" type="datetimeFigureOut">
              <a:rPr lang="zh-TW" altLang="en-US" smtClean="0"/>
              <a:pPr/>
              <a:t>2022/1/5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BA1B-955D-4C0B-9113-4CEE140669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998069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78E2-365A-4BAD-99BA-AEF59E12236A}" type="datetimeFigureOut">
              <a:rPr lang="zh-TW" altLang="en-US" smtClean="0"/>
              <a:pPr/>
              <a:t>2022/1/5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BA1B-955D-4C0B-9113-4CEE140669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436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78E2-365A-4BAD-99BA-AEF59E12236A}" type="datetimeFigureOut">
              <a:rPr lang="zh-TW" altLang="en-US" smtClean="0"/>
              <a:pPr/>
              <a:t>2022/1/5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BA1B-955D-4C0B-9113-4CEE140669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9735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B0C178E2-365A-4BAD-99BA-AEF59E12236A}" type="datetimeFigureOut">
              <a:rPr lang="zh-TW" altLang="en-US" smtClean="0"/>
              <a:pPr/>
              <a:t>2022/1/5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AEF9BA1B-955D-4C0B-9113-4CEE1406697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81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B0C178E2-365A-4BAD-99BA-AEF59E12236A}" type="datetimeFigureOut">
              <a:rPr lang="zh-TW" altLang="en-US" smtClean="0"/>
              <a:pPr/>
              <a:t>2022/1/5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AEF9BA1B-955D-4C0B-9113-4CEE1406697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9658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0C178E2-365A-4BAD-99BA-AEF59E12236A}" type="datetimeFigureOut">
              <a:rPr lang="zh-TW" altLang="en-US" smtClean="0"/>
              <a:pPr/>
              <a:t>2022/1/5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F9BA1B-955D-4C0B-9113-4CEE1406697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14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63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21335;&#24066;&#36229;&#38989;&#27604;&#24207;.do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580322" y="2240162"/>
            <a:ext cx="5103003" cy="1175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625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75747ED-BAF0-43DC-9EEC-A03C06105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9138652" cy="424847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788823"/>
            <a:ext cx="8090093" cy="1560711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1091366" y="2986853"/>
            <a:ext cx="4829349" cy="15841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理念及使用說明</a:t>
            </a:r>
            <a:r>
              <a:rPr lang="en-US" altLang="zh-TW" sz="4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  <a:t/>
            </a:r>
            <a:br>
              <a:rPr lang="en-US" altLang="zh-TW" sz="4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華康唐風隸" panose="03000909000000000000" pitchFamily="65" charset="-120"/>
                <a:ea typeface="華康唐風隸" panose="03000909000000000000" pitchFamily="65" charset="-120"/>
              </a:rPr>
            </a:br>
            <a:endParaRPr lang="zh-TW" altLang="en-US" sz="4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華康唐風隸" panose="03000909000000000000" pitchFamily="65" charset="-120"/>
              <a:ea typeface="華康唐風隸" panose="03000909000000000000" pitchFamily="65" charset="-120"/>
            </a:endParaRPr>
          </a:p>
        </p:txBody>
      </p:sp>
      <p:sp>
        <p:nvSpPr>
          <p:cNvPr id="8" name="副標題 2"/>
          <p:cNvSpPr txBox="1">
            <a:spLocks/>
          </p:cNvSpPr>
          <p:nvPr/>
        </p:nvSpPr>
        <p:spPr>
          <a:xfrm>
            <a:off x="1259632" y="4568056"/>
            <a:ext cx="5616624" cy="7659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zh-TW" altLang="en-US" sz="3200" b="1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主講人</a:t>
            </a:r>
            <a:r>
              <a:rPr lang="en-US" altLang="zh-TW" sz="3200" b="1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:</a:t>
            </a:r>
            <a:r>
              <a:rPr lang="zh-TW" altLang="en-US" sz="3200" b="1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輔導主任陳怡潔</a:t>
            </a:r>
          </a:p>
        </p:txBody>
      </p:sp>
    </p:spTree>
    <p:extLst>
      <p:ext uri="{BB962C8B-B14F-4D97-AF65-F5344CB8AC3E}">
        <p14:creationId xmlns:p14="http://schemas.microsoft.com/office/powerpoint/2010/main" val="2830123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819696" y="202896"/>
            <a:ext cx="8030344" cy="158345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2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透過家人分享，對職業的瞭解讓學生參考：生涯的影響因素會如何影響自己的決定</a:t>
            </a:r>
          </a:p>
        </p:txBody>
      </p:sp>
      <p:pic>
        <p:nvPicPr>
          <p:cNvPr id="5" name="Google Shape;597;p38"/>
          <p:cNvPicPr preferRelativeResize="0"/>
          <p:nvPr/>
        </p:nvPicPr>
        <p:blipFill rotWithShape="1">
          <a:blip r:embed="rId3" cstate="print">
            <a:alphaModFix/>
          </a:blip>
          <a:srcRect l="6526" t="3697" r="5258" b="8414"/>
          <a:stretch/>
        </p:blipFill>
        <p:spPr>
          <a:xfrm>
            <a:off x="1115616" y="1196752"/>
            <a:ext cx="4536504" cy="5517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Google Shape;599;p38"/>
          <p:cNvSpPr>
            <a:spLocks noGrp="1"/>
          </p:cNvSpPr>
          <p:nvPr>
            <p:ph idx="1"/>
          </p:nvPr>
        </p:nvSpPr>
        <p:spPr>
          <a:xfrm>
            <a:off x="5724128" y="1340768"/>
            <a:ext cx="3125912" cy="3240360"/>
          </a:xfrm>
          <a:prstGeom prst="wedgeEllipseCallout">
            <a:avLst>
              <a:gd name="adj1" fmla="val -23995"/>
              <a:gd name="adj2" fmla="val 67596"/>
            </a:avLst>
          </a:prstGeom>
          <a:solidFill>
            <a:srgbClr val="CCECFF"/>
          </a:solidFill>
          <a:ln w="38100" cap="flat" cmpd="sng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   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透過與師長、家人、親友的溝通與分享，有助於學生對未來職業的瞭解、更能審慎規劃自己未來的進路。</a:t>
            </a:r>
            <a:endParaRPr sz="1200" b="0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8" name="Google Shape;584;p37"/>
          <p:cNvSpPr/>
          <p:nvPr/>
        </p:nvSpPr>
        <p:spPr>
          <a:xfrm>
            <a:off x="6758584" y="4927271"/>
            <a:ext cx="1056999" cy="1467954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827584" y="195039"/>
            <a:ext cx="785921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30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輔導室安排各項心理測驗協助學生自我探索</a:t>
            </a:r>
          </a:p>
        </p:txBody>
      </p:sp>
      <p:sp>
        <p:nvSpPr>
          <p:cNvPr id="5" name="向左箭號 4"/>
          <p:cNvSpPr/>
          <p:nvPr/>
        </p:nvSpPr>
        <p:spPr>
          <a:xfrm rot="16200000">
            <a:off x="3131047" y="1766527"/>
            <a:ext cx="787400" cy="7858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515766" y="1240031"/>
            <a:ext cx="4017962" cy="522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dirty="0">
                <a:solidFill>
                  <a:srgbClr val="FF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新編多元性向測驗</a:t>
            </a:r>
            <a:r>
              <a:rPr lang="en-US" altLang="zh-TW" sz="2400" dirty="0">
                <a:solidFill>
                  <a:srgbClr val="FF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(</a:t>
            </a:r>
            <a:r>
              <a:rPr lang="zh-TW" altLang="en-US" sz="2400" dirty="0">
                <a:solidFill>
                  <a:srgbClr val="FF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國二</a:t>
            </a:r>
            <a:r>
              <a:rPr lang="en-US" altLang="zh-TW" sz="2400" dirty="0">
                <a:solidFill>
                  <a:srgbClr val="FF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)</a:t>
            </a:r>
            <a:endParaRPr lang="zh-TW" altLang="en-US" sz="2400" dirty="0">
              <a:solidFill>
                <a:srgbClr val="FF0000"/>
              </a:solidFill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</p:txBody>
      </p:sp>
      <p:pic>
        <p:nvPicPr>
          <p:cNvPr id="7" name="Google Shape;609;p39"/>
          <p:cNvPicPr preferRelativeResize="0"/>
          <p:nvPr/>
        </p:nvPicPr>
        <p:blipFill rotWithShape="1">
          <a:blip r:embed="rId3" cstate="print">
            <a:alphaModFix/>
          </a:blip>
          <a:srcRect l="5169" t="3974" r="4877" b="46835"/>
          <a:stretch/>
        </p:blipFill>
        <p:spPr>
          <a:xfrm>
            <a:off x="633309" y="2586979"/>
            <a:ext cx="6912768" cy="42148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Google Shape;613;p39"/>
          <p:cNvSpPr/>
          <p:nvPr/>
        </p:nvSpPr>
        <p:spPr>
          <a:xfrm>
            <a:off x="5724129" y="2069231"/>
            <a:ext cx="3096344" cy="2648946"/>
          </a:xfrm>
          <a:prstGeom prst="wedgeEllipseCallout">
            <a:avLst>
              <a:gd name="adj1" fmla="val 15486"/>
              <a:gd name="adj2" fmla="val 63459"/>
            </a:avLst>
          </a:prstGeom>
          <a:solidFill>
            <a:srgbClr val="FFFF99"/>
          </a:solidFill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性向測驗用於測量個人學習潛能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，透過測驗可瞭解自己的優勢能力，幫助自己在進路選擇時，往優勢能力方向發展。</a:t>
            </a:r>
            <a:endParaRPr sz="1200" b="0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9" name="Google Shape;611;p39"/>
          <p:cNvSpPr/>
          <p:nvPr/>
        </p:nvSpPr>
        <p:spPr>
          <a:xfrm flipH="1">
            <a:off x="7665418" y="4772438"/>
            <a:ext cx="1048890" cy="1611677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20880" cy="634082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30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輔導室利用各項心理測驗協助學生自我探索</a:t>
            </a:r>
          </a:p>
        </p:txBody>
      </p:sp>
      <p:sp>
        <p:nvSpPr>
          <p:cNvPr id="5" name="向左箭號 4"/>
          <p:cNvSpPr/>
          <p:nvPr/>
        </p:nvSpPr>
        <p:spPr>
          <a:xfrm rot="5400000">
            <a:off x="2986236" y="5076347"/>
            <a:ext cx="788987" cy="7858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43607" y="5877272"/>
            <a:ext cx="4680521" cy="8640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srgbClr val="FF0000"/>
                </a:solidFill>
              </a:rPr>
              <a:t>國中生涯興趣量表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zh-TW" altLang="en-US" sz="2800" dirty="0">
                <a:solidFill>
                  <a:srgbClr val="FF0000"/>
                </a:solidFill>
              </a:rPr>
              <a:t>國二</a:t>
            </a:r>
            <a:r>
              <a:rPr lang="en-US" altLang="zh-TW" sz="2800" dirty="0">
                <a:solidFill>
                  <a:srgbClr val="FF0000"/>
                </a:solidFill>
              </a:rPr>
              <a:t>)</a:t>
            </a:r>
          </a:p>
          <a:p>
            <a:pPr algn="ctr">
              <a:defRPr/>
            </a:pPr>
            <a:r>
              <a:rPr lang="zh-TW" altLang="en-US" sz="2800" dirty="0">
                <a:solidFill>
                  <a:srgbClr val="FF0000"/>
                </a:solidFill>
              </a:rPr>
              <a:t>我喜歡做的事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zh-TW" altLang="en-US" sz="2800" dirty="0">
                <a:solidFill>
                  <a:srgbClr val="FF0000"/>
                </a:solidFill>
              </a:rPr>
              <a:t>國三</a:t>
            </a:r>
            <a:r>
              <a:rPr lang="en-US" altLang="zh-TW" sz="2800" dirty="0" smtClean="0">
                <a:solidFill>
                  <a:srgbClr val="FF0000"/>
                </a:solidFill>
              </a:rPr>
              <a:t>)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7" name="Google Shape;623;p40"/>
          <p:cNvPicPr preferRelativeResize="0"/>
          <p:nvPr/>
        </p:nvPicPr>
        <p:blipFill rotWithShape="1">
          <a:blip r:embed="rId3" cstate="print">
            <a:alphaModFix/>
          </a:blip>
          <a:srcRect l="4379" t="6016" r="5415" b="48646"/>
          <a:stretch/>
        </p:blipFill>
        <p:spPr>
          <a:xfrm>
            <a:off x="755577" y="836712"/>
            <a:ext cx="6048672" cy="42380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Google Shape;612;p39"/>
          <p:cNvSpPr/>
          <p:nvPr/>
        </p:nvSpPr>
        <p:spPr>
          <a:xfrm>
            <a:off x="7596337" y="836713"/>
            <a:ext cx="1319254" cy="1520520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9" name="Google Shape;627;p40"/>
          <p:cNvSpPr/>
          <p:nvPr/>
        </p:nvSpPr>
        <p:spPr>
          <a:xfrm>
            <a:off x="4283968" y="2381433"/>
            <a:ext cx="4381500" cy="2985135"/>
          </a:xfrm>
          <a:prstGeom prst="wedgeEllipseCallout">
            <a:avLst>
              <a:gd name="adj1" fmla="val 28852"/>
              <a:gd name="adj2" fmla="val -71088"/>
            </a:avLst>
          </a:prstGeom>
          <a:solidFill>
            <a:srgbClr val="FFFF99"/>
          </a:solidFill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   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興趣指個人對人事物的喜愛程度，當課程、活動、職業等產生興趣時，會較投入並得到滿足。</a:t>
            </a:r>
            <a:endParaRPr lang="en-US" altLang="zh-TW" sz="2000" b="1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興趣測驗即在測量對某種事務或活動喜歡或不喜歡的程度。</a:t>
            </a:r>
            <a:endParaRPr sz="1200" b="0" i="0" u="none" strike="noStrike" cap="none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731516" y="188641"/>
            <a:ext cx="7872932" cy="115558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zh-TW" altLang="en-US" sz="28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上述的興趣測驗與性向測驗可以協助學生理解自己的職群傾向。想瞭解高中職各科與自己的能力、興趣的配對，參考手冊的附錄一</a:t>
            </a:r>
            <a:endParaRPr lang="zh-TW" altLang="en-US" sz="2800" dirty="0">
              <a:solidFill>
                <a:srgbClr val="C00000"/>
              </a:solidFill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395536" y="5373216"/>
            <a:ext cx="8435280" cy="10835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zh-TW" alt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l="19191" t="27045" r="19976" b="5861"/>
          <a:stretch>
            <a:fillRect/>
          </a:stretch>
        </p:blipFill>
        <p:spPr bwMode="auto">
          <a:xfrm>
            <a:off x="755576" y="1745432"/>
            <a:ext cx="741682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70609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28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其他測驗：協助學生了解自己的生活狀況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7596956" cy="23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向左箭號 4"/>
          <p:cNvSpPr/>
          <p:nvPr/>
        </p:nvSpPr>
        <p:spPr>
          <a:xfrm rot="5400000">
            <a:off x="4066356" y="3430588"/>
            <a:ext cx="788987" cy="7858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331640" y="4293096"/>
            <a:ext cx="6912768" cy="16561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5400" dirty="0">
                <a:solidFill>
                  <a:srgbClr val="FF0000"/>
                </a:solidFill>
              </a:rPr>
              <a:t>學習適應量表</a:t>
            </a:r>
            <a:r>
              <a:rPr lang="en-US" altLang="zh-TW" sz="5400" dirty="0">
                <a:solidFill>
                  <a:srgbClr val="FF0000"/>
                </a:solidFill>
              </a:rPr>
              <a:t>(</a:t>
            </a:r>
            <a:r>
              <a:rPr lang="zh-TW" altLang="en-US" sz="5400" dirty="0">
                <a:solidFill>
                  <a:srgbClr val="FF0000"/>
                </a:solidFill>
              </a:rPr>
              <a:t>國一</a:t>
            </a:r>
            <a:r>
              <a:rPr lang="en-US" altLang="zh-TW" sz="5400" dirty="0">
                <a:solidFill>
                  <a:srgbClr val="FF0000"/>
                </a:solidFill>
              </a:rPr>
              <a:t>)</a:t>
            </a:r>
          </a:p>
          <a:p>
            <a:pPr algn="ctr">
              <a:defRPr/>
            </a:pPr>
            <a:r>
              <a:rPr lang="zh-TW" altLang="en-US" sz="5400" dirty="0">
                <a:solidFill>
                  <a:srgbClr val="FF0000"/>
                </a:solidFill>
              </a:rPr>
              <a:t>行為困擾量表</a:t>
            </a:r>
            <a:r>
              <a:rPr lang="en-US" altLang="zh-TW" sz="5400" dirty="0">
                <a:solidFill>
                  <a:srgbClr val="FF0000"/>
                </a:solidFill>
              </a:rPr>
              <a:t>(</a:t>
            </a:r>
            <a:r>
              <a:rPr lang="zh-TW" altLang="en-US" sz="5400" dirty="0">
                <a:solidFill>
                  <a:srgbClr val="FF0000"/>
                </a:solidFill>
              </a:rPr>
              <a:t>國二</a:t>
            </a:r>
            <a:r>
              <a:rPr lang="en-US" altLang="zh-TW" sz="5400" dirty="0">
                <a:solidFill>
                  <a:srgbClr val="FF0000"/>
                </a:solidFill>
              </a:rPr>
              <a:t>)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/>
          <p:cNvSpPr>
            <a:spLocks noGrp="1"/>
          </p:cNvSpPr>
          <p:nvPr>
            <p:ph type="title"/>
          </p:nvPr>
        </p:nvSpPr>
        <p:spPr>
          <a:xfrm>
            <a:off x="742764" y="260648"/>
            <a:ext cx="8025730" cy="648072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  <a:sym typeface="Arial"/>
              </a:rPr>
              <a:t>學習</a:t>
            </a:r>
            <a:r>
              <a:rPr lang="zh-TW" altLang="en-US" sz="3600" b="1" dirty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  <a:sym typeface="Arial"/>
              </a:rPr>
              <a:t>成果及特殊</a:t>
            </a:r>
            <a:r>
              <a:rPr lang="zh-TW" altLang="en-US" sz="3600" b="1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  <a:sym typeface="Arial"/>
              </a:rPr>
              <a:t>表現</a:t>
            </a:r>
            <a:endParaRPr lang="zh-TW" altLang="en-US" sz="3600" b="1" dirty="0">
              <a:solidFill>
                <a:srgbClr val="C00000"/>
              </a:solidFill>
              <a:latin typeface="華康楷書體W5(P)" panose="03000500000000000000" pitchFamily="66" charset="-120"/>
              <a:ea typeface="華康楷書體W5(P)" panose="03000500000000000000" pitchFamily="66" charset="-120"/>
              <a:sym typeface="Arial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742764" y="1780324"/>
            <a:ext cx="4425330" cy="35935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24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1.</a:t>
            </a:r>
            <a:r>
              <a:rPr lang="zh-TW" altLang="zh-TW" sz="24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體適能檢測表現</a:t>
            </a:r>
            <a:r>
              <a:rPr lang="zh-TW" altLang="en-US" sz="24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：</a:t>
            </a:r>
            <a:r>
              <a:rPr lang="zh-TW" altLang="en-US" sz="2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浮貼體適能結果的影本</a:t>
            </a:r>
            <a:endParaRPr lang="en-US" altLang="zh-TW" sz="2400" dirty="0" smtClean="0">
              <a:solidFill>
                <a:schemeClr val="tx2">
                  <a:lumMod val="50000"/>
                  <a:lumOff val="50000"/>
                </a:schemeClr>
              </a:solidFill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  <a:p>
            <a:pPr>
              <a:buNone/>
            </a:pPr>
            <a:r>
              <a:rPr lang="en-US" altLang="zh-TW" sz="24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2.</a:t>
            </a:r>
            <a:r>
              <a:rPr lang="zh-TW" altLang="zh-TW" sz="24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每學期各領域學習成績</a:t>
            </a:r>
            <a:r>
              <a:rPr lang="zh-TW" altLang="en-US" sz="24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：學生每學期結束</a:t>
            </a:r>
            <a:r>
              <a:rPr lang="zh-TW" alt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領取成績單後填寫</a:t>
            </a:r>
            <a:r>
              <a:rPr lang="zh-TW" altLang="en-US" sz="2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，並請浮貼正本。</a:t>
            </a:r>
            <a:endParaRPr lang="en-US" altLang="zh-TW" sz="2400" dirty="0" smtClean="0">
              <a:solidFill>
                <a:schemeClr val="tx2">
                  <a:lumMod val="50000"/>
                  <a:lumOff val="50000"/>
                </a:schemeClr>
              </a:solidFill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  <a:p>
            <a:pPr>
              <a:buNone/>
            </a:pPr>
            <a:r>
              <a:rPr lang="en-US" altLang="zh-TW" sz="24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3. </a:t>
            </a:r>
            <a:r>
              <a:rPr lang="zh-TW" altLang="zh-TW" sz="24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國中教育會考表現</a:t>
            </a:r>
            <a:r>
              <a:rPr lang="zh-TW" altLang="en-US" sz="24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：將會考表現影本黏貼於上</a:t>
            </a:r>
            <a:endParaRPr lang="zh-TW" altLang="en-US" sz="2400" dirty="0"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</p:txBody>
      </p:sp>
      <p:sp>
        <p:nvSpPr>
          <p:cNvPr id="4" name="Google Shape;651;p42"/>
          <p:cNvSpPr/>
          <p:nvPr/>
        </p:nvSpPr>
        <p:spPr>
          <a:xfrm>
            <a:off x="742764" y="5164836"/>
            <a:ext cx="1242149" cy="1693164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6" name="Google Shape;653;p42"/>
          <p:cNvSpPr/>
          <p:nvPr/>
        </p:nvSpPr>
        <p:spPr>
          <a:xfrm>
            <a:off x="2626216" y="4786290"/>
            <a:ext cx="2719870" cy="2146935"/>
          </a:xfrm>
          <a:prstGeom prst="wedgeEllipseCallout">
            <a:avLst>
              <a:gd name="adj1" fmla="val -79435"/>
              <a:gd name="adj2" fmla="val 5066"/>
            </a:avLst>
          </a:prstGeom>
          <a:solidFill>
            <a:srgbClr val="CCECFF"/>
          </a:solidFill>
          <a:ln w="38100" cap="flat" cmpd="sng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1E07"/>
              </a:buClr>
              <a:buSzPts val="600"/>
              <a:buFont typeface="Arial"/>
              <a:buNone/>
            </a:pP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不要忙著跟別人比較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，要在意孩子自己的優勢表現。別忘記給孩子適時的鼓勵！</a:t>
            </a:r>
            <a:endParaRPr sz="1200" b="0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7" name="Google Shape;652;p42"/>
          <p:cNvPicPr preferRelativeResize="0"/>
          <p:nvPr/>
        </p:nvPicPr>
        <p:blipFill rotWithShape="1">
          <a:blip r:embed="rId4" cstate="print">
            <a:alphaModFix/>
          </a:blip>
          <a:srcRect l="8208" t="3920" r="5869" b="9389"/>
          <a:stretch/>
        </p:blipFill>
        <p:spPr>
          <a:xfrm>
            <a:off x="5472100" y="1549677"/>
            <a:ext cx="3389244" cy="4681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Google Shape;657;p42"/>
          <p:cNvSpPr txBox="1"/>
          <p:nvPr/>
        </p:nvSpPr>
        <p:spPr>
          <a:xfrm>
            <a:off x="751313" y="967589"/>
            <a:ext cx="3316631" cy="52321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TW" sz="2800" dirty="0" smtClean="0"/>
              <a:t>(</a:t>
            </a:r>
            <a:r>
              <a:rPr lang="zh-TW" altLang="en-US" sz="2800" dirty="0" smtClean="0"/>
              <a:t>一</a:t>
            </a:r>
            <a:r>
              <a:rPr lang="en-US" altLang="zh-TW" sz="2800" dirty="0" smtClean="0"/>
              <a:t>)</a:t>
            </a:r>
            <a:r>
              <a:rPr lang="zh-TW" sz="2800" dirty="0" smtClean="0">
                <a:sym typeface="Arial"/>
              </a:rPr>
              <a:t>我</a:t>
            </a:r>
            <a:r>
              <a:rPr lang="zh-TW" sz="2800" dirty="0">
                <a:sym typeface="Arial"/>
              </a:rPr>
              <a:t>的學習表現</a:t>
            </a:r>
            <a:endParaRPr sz="2800" dirty="0"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57;p42"/>
          <p:cNvSpPr txBox="1"/>
          <p:nvPr/>
        </p:nvSpPr>
        <p:spPr>
          <a:xfrm>
            <a:off x="1187624" y="930942"/>
            <a:ext cx="3528392" cy="52321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 smtClean="0">
                <a:sym typeface="Arial"/>
              </a:rPr>
              <a:t> </a:t>
            </a:r>
            <a:r>
              <a:rPr lang="en-US" altLang="zh-TW" dirty="0" smtClean="0">
                <a:sym typeface="Arial"/>
              </a:rPr>
              <a:t>(</a:t>
            </a:r>
            <a:r>
              <a:rPr lang="zh-TW" altLang="en-US" dirty="0" smtClean="0">
                <a:sym typeface="Arial"/>
              </a:rPr>
              <a:t>二</a:t>
            </a:r>
            <a:r>
              <a:rPr lang="en-US" altLang="zh-TW" dirty="0" smtClean="0">
                <a:sym typeface="Arial"/>
              </a:rPr>
              <a:t>)</a:t>
            </a:r>
            <a:r>
              <a:rPr lang="zh-TW" altLang="en-US" dirty="0" smtClean="0">
                <a:sym typeface="Arial"/>
              </a:rPr>
              <a:t>我的經歷</a:t>
            </a:r>
            <a:r>
              <a:rPr lang="en-US" altLang="zh-TW" dirty="0" smtClean="0">
                <a:sym typeface="Arial"/>
              </a:rPr>
              <a:t>(</a:t>
            </a:r>
            <a:r>
              <a:rPr lang="zh-TW" altLang="en-US" dirty="0" smtClean="0">
                <a:sym typeface="Arial"/>
              </a:rPr>
              <a:t>幹部、社團</a:t>
            </a:r>
            <a:r>
              <a:rPr lang="en-US" altLang="zh-TW" dirty="0" smtClean="0">
                <a:sym typeface="Arial"/>
              </a:rPr>
              <a:t>)</a:t>
            </a:r>
            <a:r>
              <a:rPr lang="zh-TW" altLang="en-US" dirty="0" smtClean="0">
                <a:sym typeface="Arial"/>
              </a:rPr>
              <a:t>      </a:t>
            </a:r>
            <a:endParaRPr dirty="0">
              <a:sym typeface="Arial"/>
            </a:endParaRPr>
          </a:p>
        </p:txBody>
      </p:sp>
      <p:sp>
        <p:nvSpPr>
          <p:cNvPr id="8" name="Google Shape;588;p37"/>
          <p:cNvSpPr/>
          <p:nvPr/>
        </p:nvSpPr>
        <p:spPr>
          <a:xfrm rot="10800000" flipH="1">
            <a:off x="204390" y="235665"/>
            <a:ext cx="5144888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9" name="Google Shape;591;p37"/>
          <p:cNvSpPr txBox="1"/>
          <p:nvPr/>
        </p:nvSpPr>
        <p:spPr>
          <a:xfrm>
            <a:off x="395536" y="313055"/>
            <a:ext cx="5173413" cy="46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>
              <a:buClr>
                <a:srgbClr val="002060"/>
              </a:buClr>
              <a:buSzPts val="2400"/>
            </a:pP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sym typeface="Arial"/>
              </a:rPr>
              <a:t>三、學習成果及特殊表現</a:t>
            </a:r>
            <a:endParaRPr lang="zh-TW" altLang="en-US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10" name="Google Shape;663;p43">
            <a:extLst>
              <a:ext uri="{FF2B5EF4-FFF2-40B4-BE49-F238E27FC236}">
                <a16:creationId xmlns:a16="http://schemas.microsoft.com/office/drawing/2014/main" id="{0289246E-6A93-4912-AB03-4F839C23E9A8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6582" t="5030" r="3715" b="7359"/>
          <a:stretch/>
        </p:blipFill>
        <p:spPr>
          <a:xfrm>
            <a:off x="1067856" y="1495750"/>
            <a:ext cx="3749217" cy="47310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Google Shape;666;p43">
            <a:extLst>
              <a:ext uri="{FF2B5EF4-FFF2-40B4-BE49-F238E27FC236}">
                <a16:creationId xmlns:a16="http://schemas.microsoft.com/office/drawing/2014/main" id="{FADD7A9D-DFE6-4D13-BCB7-4857D9BAD0DB}"/>
              </a:ext>
            </a:extLst>
          </p:cNvPr>
          <p:cNvSpPr/>
          <p:nvPr/>
        </p:nvSpPr>
        <p:spPr>
          <a:xfrm>
            <a:off x="754705" y="4005064"/>
            <a:ext cx="2711450" cy="1784350"/>
          </a:xfrm>
          <a:prstGeom prst="wedgeEllipseCallout">
            <a:avLst>
              <a:gd name="adj1" fmla="val -38017"/>
              <a:gd name="adj2" fmla="val 58309"/>
            </a:avLst>
          </a:prstGeom>
          <a:solidFill>
            <a:srgbClr val="FFFF99"/>
          </a:solidFill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　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擔任班級幹部及參加社團活動，也是自我能力探索的方法。</a:t>
            </a:r>
            <a:endParaRPr sz="1200" b="0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13" name="Google Shape;677;p44">
            <a:extLst>
              <a:ext uri="{FF2B5EF4-FFF2-40B4-BE49-F238E27FC236}">
                <a16:creationId xmlns:a16="http://schemas.microsoft.com/office/drawing/2014/main" id="{F21F9367-A861-45AA-B83A-F2FA0D364EBE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l="5685" t="4945" r="5873" b="7627"/>
          <a:stretch/>
        </p:blipFill>
        <p:spPr>
          <a:xfrm>
            <a:off x="5341110" y="1454160"/>
            <a:ext cx="3474822" cy="4721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Google Shape;678;p44">
            <a:extLst>
              <a:ext uri="{FF2B5EF4-FFF2-40B4-BE49-F238E27FC236}">
                <a16:creationId xmlns:a16="http://schemas.microsoft.com/office/drawing/2014/main" id="{99D70F8C-F8C5-414D-B62E-6C4ACC8D9BCD}"/>
              </a:ext>
            </a:extLst>
          </p:cNvPr>
          <p:cNvSpPr/>
          <p:nvPr/>
        </p:nvSpPr>
        <p:spPr>
          <a:xfrm>
            <a:off x="5823835" y="3638873"/>
            <a:ext cx="2700338" cy="1901825"/>
          </a:xfrm>
          <a:prstGeom prst="wedgeEllipseCallout">
            <a:avLst>
              <a:gd name="adj1" fmla="val 33287"/>
              <a:gd name="adj2" fmla="val 64135"/>
            </a:avLst>
          </a:prstGeom>
          <a:solidFill>
            <a:srgbClr val="CCECFF"/>
          </a:solidFill>
          <a:ln w="38100" cap="flat" cmpd="sng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   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從學生參與競賽的項目及表現，也可以瞭解他的專長及興趣。</a:t>
            </a:r>
            <a:endParaRPr sz="1200" b="0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5" name="Google Shape;664;p43">
            <a:extLst>
              <a:ext uri="{FF2B5EF4-FFF2-40B4-BE49-F238E27FC236}">
                <a16:creationId xmlns:a16="http://schemas.microsoft.com/office/drawing/2014/main" id="{903F4844-8BBF-4349-BC20-FD6589E657CD}"/>
              </a:ext>
            </a:extLst>
          </p:cNvPr>
          <p:cNvSpPr/>
          <p:nvPr/>
        </p:nvSpPr>
        <p:spPr>
          <a:xfrm>
            <a:off x="8028384" y="5301208"/>
            <a:ext cx="1093712" cy="1299678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6" name="Google Shape;665;p43">
            <a:extLst>
              <a:ext uri="{FF2B5EF4-FFF2-40B4-BE49-F238E27FC236}">
                <a16:creationId xmlns:a16="http://schemas.microsoft.com/office/drawing/2014/main" id="{08CD20C4-08BB-46CE-94A4-2928D72CBE6C}"/>
              </a:ext>
            </a:extLst>
          </p:cNvPr>
          <p:cNvSpPr/>
          <p:nvPr/>
        </p:nvSpPr>
        <p:spPr>
          <a:xfrm>
            <a:off x="190578" y="5301208"/>
            <a:ext cx="877278" cy="1299678"/>
          </a:xfrm>
          <a:prstGeom prst="rect">
            <a:avLst/>
          </a:prstGeom>
          <a:blipFill rotWithShape="1">
            <a:blip r:embed="rId5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5436096" y="296393"/>
            <a:ext cx="3600399" cy="506478"/>
            <a:chOff x="5436096" y="296393"/>
            <a:chExt cx="3600399" cy="506478"/>
          </a:xfrm>
        </p:grpSpPr>
        <p:sp>
          <p:nvSpPr>
            <p:cNvPr id="17" name="綵帶 (向上) 16"/>
            <p:cNvSpPr/>
            <p:nvPr/>
          </p:nvSpPr>
          <p:spPr>
            <a:xfrm>
              <a:off x="5436096" y="296393"/>
              <a:ext cx="3139144" cy="506478"/>
            </a:xfrm>
            <a:prstGeom prst="ribbon2">
              <a:avLst>
                <a:gd name="adj1" fmla="val 14465"/>
                <a:gd name="adj2" fmla="val 64209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6012160" y="339009"/>
              <a:ext cx="3024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</a:rPr>
                <a:t>(</a:t>
              </a:r>
              <a:r>
                <a:rPr lang="zh-TW" altLang="en-US" b="1" dirty="0">
                  <a:solidFill>
                    <a:schemeClr val="bg1"/>
                  </a:solidFill>
                </a:rPr>
                <a:t>與超額比序相關</a:t>
              </a:r>
              <a:r>
                <a:rPr lang="en-US" altLang="zh-TW" b="1" dirty="0">
                  <a:solidFill>
                    <a:schemeClr val="bg1"/>
                  </a:solidFill>
                </a:rPr>
                <a:t>)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Google Shape;657;p42"/>
          <p:cNvSpPr txBox="1"/>
          <p:nvPr/>
        </p:nvSpPr>
        <p:spPr>
          <a:xfrm>
            <a:off x="5571294" y="874960"/>
            <a:ext cx="3014454" cy="52321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TW" dirty="0" smtClean="0">
                <a:sym typeface="Arial"/>
              </a:rPr>
              <a:t>(</a:t>
            </a:r>
            <a:r>
              <a:rPr lang="zh-TW" altLang="en-US" dirty="0" smtClean="0">
                <a:sym typeface="Arial"/>
              </a:rPr>
              <a:t>三</a:t>
            </a:r>
            <a:r>
              <a:rPr lang="en-US" altLang="zh-TW" dirty="0" smtClean="0">
                <a:sym typeface="Arial"/>
              </a:rPr>
              <a:t>)</a:t>
            </a:r>
            <a:r>
              <a:rPr lang="zh-TW" altLang="en-US" dirty="0" smtClean="0">
                <a:sym typeface="Arial"/>
              </a:rPr>
              <a:t>參與各項競賽成果</a:t>
            </a:r>
            <a:endParaRPr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437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綵帶 (向上) 5"/>
          <p:cNvSpPr/>
          <p:nvPr/>
        </p:nvSpPr>
        <p:spPr>
          <a:xfrm>
            <a:off x="5436096" y="296393"/>
            <a:ext cx="3139144" cy="506478"/>
          </a:xfrm>
          <a:prstGeom prst="ribbon2">
            <a:avLst>
              <a:gd name="adj1" fmla="val 14465"/>
              <a:gd name="adj2" fmla="val 6420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65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14327"/>
            <a:ext cx="8185720" cy="341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942221"/>
            <a:ext cx="800100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Google Shape;657;p42"/>
          <p:cNvSpPr txBox="1"/>
          <p:nvPr/>
        </p:nvSpPr>
        <p:spPr>
          <a:xfrm>
            <a:off x="4283968" y="1169239"/>
            <a:ext cx="2952328" cy="52321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sz="24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請</a:t>
            </a:r>
            <a:r>
              <a:rPr lang="zh-TW" altLang="en-US" sz="2400" dirty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浮貼日常表現單</a:t>
            </a:r>
            <a:endParaRPr dirty="0">
              <a:sym typeface="Arial"/>
            </a:endParaRPr>
          </a:p>
        </p:txBody>
      </p:sp>
      <p:sp>
        <p:nvSpPr>
          <p:cNvPr id="8" name="Google Shape;588;p37"/>
          <p:cNvSpPr/>
          <p:nvPr/>
        </p:nvSpPr>
        <p:spPr>
          <a:xfrm flipH="1">
            <a:off x="652142" y="101376"/>
            <a:ext cx="4568824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>
              <a:buClr>
                <a:srgbClr val="002060"/>
              </a:buClr>
              <a:buSzPts val="24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sym typeface="Arial"/>
              </a:rPr>
              <a:t>     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sym typeface="Arial"/>
              </a:rPr>
              <a:t>三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sym typeface="Arial"/>
              </a:rPr>
              <a:t>、學習成果及特殊表現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5436096" y="296393"/>
            <a:ext cx="3600399" cy="506478"/>
            <a:chOff x="5436096" y="296393"/>
            <a:chExt cx="3600399" cy="506478"/>
          </a:xfrm>
        </p:grpSpPr>
        <p:sp>
          <p:nvSpPr>
            <p:cNvPr id="10" name="綵帶 (向上) 9"/>
            <p:cNvSpPr/>
            <p:nvPr/>
          </p:nvSpPr>
          <p:spPr>
            <a:xfrm>
              <a:off x="5436096" y="296393"/>
              <a:ext cx="3139144" cy="506478"/>
            </a:xfrm>
            <a:prstGeom prst="ribbon2">
              <a:avLst>
                <a:gd name="adj1" fmla="val 14465"/>
                <a:gd name="adj2" fmla="val 64209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012160" y="339009"/>
              <a:ext cx="3024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</a:rPr>
                <a:t>(</a:t>
              </a:r>
              <a:r>
                <a:rPr lang="zh-TW" altLang="en-US" b="1" dirty="0">
                  <a:solidFill>
                    <a:schemeClr val="bg1"/>
                  </a:solidFill>
                </a:rPr>
                <a:t>與超額比序相關</a:t>
              </a:r>
              <a:r>
                <a:rPr lang="en-US" altLang="zh-TW" b="1" dirty="0">
                  <a:solidFill>
                    <a:schemeClr val="bg1"/>
                  </a:solidFill>
                </a:rPr>
                <a:t>)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23956"/>
            <a:ext cx="7601148" cy="354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241666"/>
            <a:ext cx="6500813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Google Shape;657;p42"/>
          <p:cNvSpPr txBox="1"/>
          <p:nvPr/>
        </p:nvSpPr>
        <p:spPr>
          <a:xfrm>
            <a:off x="4427984" y="1161597"/>
            <a:ext cx="2952328" cy="52321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sz="24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請</a:t>
            </a:r>
            <a:r>
              <a:rPr lang="zh-TW" altLang="en-US" sz="2400" dirty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浮貼日常表現單</a:t>
            </a:r>
            <a:endParaRPr dirty="0">
              <a:sym typeface="Arial"/>
            </a:endParaRPr>
          </a:p>
        </p:txBody>
      </p:sp>
      <p:sp>
        <p:nvSpPr>
          <p:cNvPr id="8" name="Google Shape;588;p37"/>
          <p:cNvSpPr/>
          <p:nvPr/>
        </p:nvSpPr>
        <p:spPr>
          <a:xfrm flipH="1">
            <a:off x="579240" y="296393"/>
            <a:ext cx="4568824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>
              <a:buClr>
                <a:srgbClr val="002060"/>
              </a:buClr>
              <a:buSzPts val="2400"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sym typeface="Arial"/>
              </a:rPr>
              <a:t>     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sym typeface="Arial"/>
              </a:rPr>
              <a:t>三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sym typeface="Arial"/>
              </a:rPr>
              <a:t>、學習成果及特殊表現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5436096" y="296393"/>
            <a:ext cx="3600399" cy="506478"/>
            <a:chOff x="5436096" y="296393"/>
            <a:chExt cx="3600399" cy="506478"/>
          </a:xfrm>
        </p:grpSpPr>
        <p:sp>
          <p:nvSpPr>
            <p:cNvPr id="10" name="綵帶 (向上) 9"/>
            <p:cNvSpPr/>
            <p:nvPr/>
          </p:nvSpPr>
          <p:spPr>
            <a:xfrm>
              <a:off x="5436096" y="296393"/>
              <a:ext cx="3139144" cy="506478"/>
            </a:xfrm>
            <a:prstGeom prst="ribbon2">
              <a:avLst>
                <a:gd name="adj1" fmla="val 14465"/>
                <a:gd name="adj2" fmla="val 64209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012160" y="339009"/>
              <a:ext cx="3024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</a:rPr>
                <a:t>(</a:t>
              </a:r>
              <a:r>
                <a:rPr lang="zh-TW" altLang="en-US" b="1" dirty="0">
                  <a:solidFill>
                    <a:schemeClr val="bg1"/>
                  </a:solidFill>
                </a:rPr>
                <a:t>與超額比序相關</a:t>
              </a:r>
              <a:r>
                <a:rPr lang="en-US" altLang="zh-TW" b="1" dirty="0">
                  <a:solidFill>
                    <a:schemeClr val="bg1"/>
                  </a:solidFill>
                </a:rPr>
                <a:t>)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19;p47"/>
          <p:cNvPicPr preferRelativeResize="0"/>
          <p:nvPr/>
        </p:nvPicPr>
        <p:blipFill rotWithShape="1">
          <a:blip r:embed="rId2" cstate="print">
            <a:alphaModFix/>
          </a:blip>
          <a:srcRect l="6863" t="5195" r="4696" b="7930"/>
          <a:stretch/>
        </p:blipFill>
        <p:spPr>
          <a:xfrm>
            <a:off x="4716016" y="1338233"/>
            <a:ext cx="3787742" cy="5037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Google Shape;720;p47"/>
          <p:cNvPicPr preferRelativeResize="0"/>
          <p:nvPr/>
        </p:nvPicPr>
        <p:blipFill rotWithShape="1">
          <a:blip r:embed="rId3" cstate="print">
            <a:alphaModFix/>
          </a:blip>
          <a:srcRect l="4999" t="3981" r="4543" b="7855"/>
          <a:stretch/>
        </p:blipFill>
        <p:spPr>
          <a:xfrm>
            <a:off x="397564" y="1412777"/>
            <a:ext cx="3958411" cy="48886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Google Shape;721;p47"/>
          <p:cNvSpPr/>
          <p:nvPr/>
        </p:nvSpPr>
        <p:spPr>
          <a:xfrm>
            <a:off x="6372225" y="2781300"/>
            <a:ext cx="2598738" cy="1847850"/>
          </a:xfrm>
          <a:prstGeom prst="wedgeEllipseCallout">
            <a:avLst>
              <a:gd name="adj1" fmla="val 23639"/>
              <a:gd name="adj2" fmla="val 64991"/>
            </a:avLst>
          </a:prstGeom>
          <a:solidFill>
            <a:srgbClr val="FFFF99"/>
          </a:solidFill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   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更重要的是，可以瞭解自己對相關群科的興趣。</a:t>
            </a:r>
            <a:endParaRPr sz="1200" b="0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" name="Google Shape;722;p47"/>
          <p:cNvSpPr/>
          <p:nvPr/>
        </p:nvSpPr>
        <p:spPr>
          <a:xfrm>
            <a:off x="1114943" y="3082201"/>
            <a:ext cx="3081338" cy="1924050"/>
          </a:xfrm>
          <a:prstGeom prst="wedgeEllipseCallout">
            <a:avLst>
              <a:gd name="adj1" fmla="val -43370"/>
              <a:gd name="adj2" fmla="val 65634"/>
            </a:avLst>
          </a:prstGeom>
          <a:solidFill>
            <a:srgbClr val="CCECFF"/>
          </a:solidFill>
          <a:ln w="38100" cap="flat" cmpd="sng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　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透過生涯試探，可以認識不同類型高級中等學校及五專各群科學習內容。</a:t>
            </a:r>
            <a:endParaRPr sz="1200" b="0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6" name="Google Shape;723;p47"/>
          <p:cNvSpPr/>
          <p:nvPr/>
        </p:nvSpPr>
        <p:spPr>
          <a:xfrm>
            <a:off x="175834" y="4923010"/>
            <a:ext cx="1063625" cy="1919287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7" name="Google Shape;724;p47"/>
          <p:cNvSpPr/>
          <p:nvPr/>
        </p:nvSpPr>
        <p:spPr>
          <a:xfrm>
            <a:off x="7596188" y="4941888"/>
            <a:ext cx="1368425" cy="1925637"/>
          </a:xfrm>
          <a:prstGeom prst="rect">
            <a:avLst/>
          </a:prstGeom>
          <a:blipFill rotWithShape="1">
            <a:blip r:embed="rId5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8" name="Google Shape;727;p47"/>
          <p:cNvSpPr txBox="1"/>
          <p:nvPr/>
        </p:nvSpPr>
        <p:spPr>
          <a:xfrm>
            <a:off x="707646" y="847428"/>
            <a:ext cx="7392746" cy="52321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TW" sz="2400" dirty="0" smtClean="0">
                <a:sym typeface="Arial"/>
              </a:rPr>
              <a:t>(</a:t>
            </a:r>
            <a:r>
              <a:rPr lang="zh-TW" altLang="en-US" sz="2400" dirty="0" smtClean="0">
                <a:sym typeface="Arial"/>
              </a:rPr>
              <a:t>六</a:t>
            </a:r>
            <a:r>
              <a:rPr lang="en-US" altLang="zh-TW" sz="2400" dirty="0" smtClean="0">
                <a:sym typeface="Arial"/>
              </a:rPr>
              <a:t>)</a:t>
            </a:r>
            <a:r>
              <a:rPr lang="zh-TW" sz="2400" dirty="0" smtClean="0">
                <a:sym typeface="Arial"/>
              </a:rPr>
              <a:t>生涯</a:t>
            </a:r>
            <a:r>
              <a:rPr lang="zh-TW" sz="2400" dirty="0">
                <a:sym typeface="Arial"/>
              </a:rPr>
              <a:t>試探</a:t>
            </a:r>
            <a:r>
              <a:rPr lang="zh-TW" sz="2400" dirty="0" smtClean="0">
                <a:sym typeface="Arial"/>
              </a:rPr>
              <a:t>活動</a:t>
            </a:r>
            <a:r>
              <a:rPr lang="en-US" altLang="zh-TW" sz="2400" dirty="0" smtClean="0">
                <a:solidFill>
                  <a:srgbClr val="C00000"/>
                </a:solidFill>
                <a:sym typeface="Arial"/>
              </a:rPr>
              <a:t>(</a:t>
            </a:r>
            <a:r>
              <a:rPr lang="zh-TW" altLang="en-US" sz="2400" dirty="0">
                <a:solidFill>
                  <a:srgbClr val="C00000"/>
                </a:solidFill>
              </a:rPr>
              <a:t>各個單位主辦的都可以</a:t>
            </a:r>
            <a:r>
              <a:rPr lang="en-US" altLang="zh-TW" sz="2400" dirty="0" smtClean="0">
                <a:solidFill>
                  <a:srgbClr val="C00000"/>
                </a:solidFill>
                <a:sym typeface="Arial"/>
              </a:rPr>
              <a:t>)</a:t>
            </a:r>
            <a:endParaRPr sz="2400" dirty="0">
              <a:solidFill>
                <a:srgbClr val="C00000"/>
              </a:solidFill>
              <a:sym typeface="Arial"/>
            </a:endParaRPr>
          </a:p>
        </p:txBody>
      </p:sp>
      <p:sp>
        <p:nvSpPr>
          <p:cNvPr id="9" name="Google Shape;588;p37"/>
          <p:cNvSpPr/>
          <p:nvPr/>
        </p:nvSpPr>
        <p:spPr>
          <a:xfrm rot="10800000" flipH="1">
            <a:off x="3707904" y="252480"/>
            <a:ext cx="5144888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0" name="Google Shape;591;p37"/>
          <p:cNvSpPr txBox="1"/>
          <p:nvPr/>
        </p:nvSpPr>
        <p:spPr>
          <a:xfrm>
            <a:off x="4000946" y="261405"/>
            <a:ext cx="4983315" cy="46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>
              <a:buClr>
                <a:srgbClr val="002060"/>
              </a:buClr>
              <a:buSzPts val="2400"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sym typeface="Arial"/>
              </a:rPr>
              <a:t>三、學習成果及特殊表現</a:t>
            </a:r>
            <a:endParaRPr lang="zh-TW" altLang="en-US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91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538;p34"/>
          <p:cNvSpPr/>
          <p:nvPr/>
        </p:nvSpPr>
        <p:spPr>
          <a:xfrm rot="10800000" flipH="1">
            <a:off x="337332" y="476497"/>
            <a:ext cx="3230308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gray">
          <a:xfrm>
            <a:off x="6788582" y="2635019"/>
            <a:ext cx="2273300" cy="3194953"/>
          </a:xfrm>
          <a:prstGeom prst="homePlate">
            <a:avLst>
              <a:gd name="adj" fmla="val 26917"/>
            </a:avLst>
          </a:prstGeom>
          <a:solidFill>
            <a:srgbClr val="9966FF"/>
          </a:solidFill>
          <a:ln>
            <a:noFill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gray">
          <a:xfrm>
            <a:off x="5337473" y="2566982"/>
            <a:ext cx="2075820" cy="3255387"/>
          </a:xfrm>
          <a:prstGeom prst="homePlate">
            <a:avLst>
              <a:gd name="adj" fmla="val 2691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3509345" y="2607813"/>
            <a:ext cx="2493219" cy="3248348"/>
          </a:xfrm>
          <a:prstGeom prst="homePlate">
            <a:avLst>
              <a:gd name="adj" fmla="val 269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" name="AutoShape 5" descr="44"/>
          <p:cNvSpPr>
            <a:spLocks noChangeArrowheads="1"/>
          </p:cNvSpPr>
          <p:nvPr/>
        </p:nvSpPr>
        <p:spPr bwMode="gray">
          <a:xfrm>
            <a:off x="1681589" y="2626758"/>
            <a:ext cx="2599626" cy="3308298"/>
          </a:xfrm>
          <a:prstGeom prst="homePlate">
            <a:avLst>
              <a:gd name="adj" fmla="val 2883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" name="Freeform 6"/>
          <p:cNvSpPr>
            <a:spLocks/>
          </p:cNvSpPr>
          <p:nvPr/>
        </p:nvSpPr>
        <p:spPr bwMode="gray">
          <a:xfrm>
            <a:off x="395359" y="5814669"/>
            <a:ext cx="8448261" cy="630305"/>
          </a:xfrm>
          <a:custGeom>
            <a:avLst/>
            <a:gdLst>
              <a:gd name="T0" fmla="*/ 0 w 3454"/>
              <a:gd name="T1" fmla="*/ 0 h 267"/>
              <a:gd name="T2" fmla="*/ 87 w 3454"/>
              <a:gd name="T3" fmla="*/ 267 h 267"/>
              <a:gd name="T4" fmla="*/ 3454 w 3454"/>
              <a:gd name="T5" fmla="*/ 267 h 267"/>
              <a:gd name="T6" fmla="*/ 3292 w 3454"/>
              <a:gd name="T7" fmla="*/ 8 h 267"/>
              <a:gd name="T8" fmla="*/ 0 w 3454"/>
              <a:gd name="T9" fmla="*/ 0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54" h="267">
                <a:moveTo>
                  <a:pt x="0" y="0"/>
                </a:moveTo>
                <a:lnTo>
                  <a:pt x="87" y="267"/>
                </a:lnTo>
                <a:lnTo>
                  <a:pt x="3454" y="267"/>
                </a:lnTo>
                <a:lnTo>
                  <a:pt x="3292" y="8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33CCFF">
                  <a:gamma/>
                  <a:shade val="66275"/>
                  <a:invGamma/>
                </a:srgbClr>
              </a:gs>
              <a:gs pos="100000">
                <a:srgbClr val="33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292929"/>
                </a:solidFill>
                <a:prstDash val="dash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Google Shape;539;p34"/>
          <p:cNvSpPr txBox="1"/>
          <p:nvPr/>
        </p:nvSpPr>
        <p:spPr>
          <a:xfrm>
            <a:off x="409027" y="520631"/>
            <a:ext cx="2880047" cy="5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</a:pPr>
            <a:r>
              <a:rPr lang="zh-TW" sz="3200" b="1" i="0" u="none" strike="noStrike" cap="none" dirty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生涯發展階段</a:t>
            </a:r>
            <a:endParaRPr sz="3200" b="1" i="0" u="none" strike="noStrike" cap="none" dirty="0">
              <a:solidFill>
                <a:srgbClr val="003366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white">
          <a:xfrm>
            <a:off x="1907880" y="2635106"/>
            <a:ext cx="16525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探索期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15-25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</a:t>
            </a:r>
            <a:endParaRPr lang="en-US" altLang="zh-TW"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167653" y="3380478"/>
            <a:ext cx="1688180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700" dirty="0">
                <a:solidFill>
                  <a:srgbClr val="000000"/>
                </a:solidFill>
                <a:latin typeface="Verdana" panose="020B0604030504040204" pitchFamily="34" charset="0"/>
                <a:ea typeface="標楷體" panose="03000509000000000000" pitchFamily="65" charset="-120"/>
              </a:rPr>
              <a:t>藉由學校的活動，社團、休閒活動或打工機會等，對自己的能力及角色作一番探索，因此，在做職業選擇時會較有彈性。</a:t>
            </a:r>
            <a:endParaRPr lang="zh-TW" altLang="en-US" sz="17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white">
          <a:xfrm>
            <a:off x="3911088" y="2664073"/>
            <a:ext cx="16525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建立期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25-44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</a:t>
            </a:r>
            <a:endParaRPr lang="en-US" altLang="zh-TW"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081393" y="3360107"/>
            <a:ext cx="1664467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700" dirty="0">
                <a:solidFill>
                  <a:srgbClr val="000000"/>
                </a:solidFill>
                <a:latin typeface="Verdana" panose="020B0604030504040204" pitchFamily="34" charset="0"/>
                <a:ea typeface="標楷體" panose="03000509000000000000" pitchFamily="65" charset="-120"/>
              </a:rPr>
              <a:t>經由上一階段的探索，已逐漸能在自己的事業生涯中，確定一屬於自己的位置，並努力去保有這個位置，固定下來。</a:t>
            </a:r>
            <a:endParaRPr lang="zh-TW" altLang="en-US" sz="17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white">
          <a:xfrm>
            <a:off x="5575634" y="2708572"/>
            <a:ext cx="16525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維持期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45-65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</a:t>
            </a:r>
            <a:endParaRPr lang="en-US" altLang="zh-TW"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5930931" y="3416458"/>
            <a:ext cx="148236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dirty="0">
                <a:solidFill>
                  <a:srgbClr val="000000"/>
                </a:solidFill>
                <a:latin typeface="Verdana" panose="020B0604030504040204" pitchFamily="34" charset="0"/>
                <a:ea typeface="標楷體" panose="03000509000000000000" pitchFamily="65" charset="-120"/>
              </a:rPr>
              <a:t>此時期的成人仍舊希望能維持前一階段固定下來的位置。</a:t>
            </a:r>
            <a:endParaRPr lang="zh-TW" alt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white">
          <a:xfrm>
            <a:off x="7098938" y="2718426"/>
            <a:ext cx="16525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衰退期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65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歲以上</a:t>
            </a:r>
            <a:endParaRPr lang="en-US" altLang="zh-TW"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gray">
          <a:xfrm>
            <a:off x="114009" y="2635018"/>
            <a:ext cx="2115760" cy="3213807"/>
          </a:xfrm>
          <a:prstGeom prst="homePlate">
            <a:avLst>
              <a:gd name="adj" fmla="val 25000"/>
            </a:avLst>
          </a:prstGeom>
          <a:solidFill>
            <a:srgbClr val="FF99CC"/>
          </a:solidFill>
          <a:ln w="12700" algn="ctr">
            <a:solidFill>
              <a:srgbClr val="FFCCFF"/>
            </a:solidFill>
            <a:prstDash val="dash"/>
            <a:miter lim="800000"/>
            <a:headEnd/>
            <a:tailEnd/>
          </a:ln>
          <a:effectLst>
            <a:outerShdw dist="56796" dir="3806097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7338463" y="3358933"/>
            <a:ext cx="1597778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700" dirty="0">
                <a:solidFill>
                  <a:srgbClr val="000000"/>
                </a:solidFill>
                <a:latin typeface="Verdana" panose="020B0604030504040204" pitchFamily="34" charset="0"/>
                <a:ea typeface="標楷體" panose="03000509000000000000" pitchFamily="65" charset="-120"/>
              </a:rPr>
              <a:t>由於生理及心智上的機能日漸衰退，一個人逐漸由一積極參與的角色而漸退至觀察者的角色，亦即所謂的退休狀態。</a:t>
            </a:r>
            <a:endParaRPr lang="zh-TW" altLang="en-US" sz="17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white">
          <a:xfrm>
            <a:off x="196463" y="2704400"/>
            <a:ext cx="16525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成長期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歲以前</a:t>
            </a:r>
            <a:endParaRPr lang="en-US" altLang="zh-TW"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69945" y="3556256"/>
            <a:ext cx="17393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dirty="0">
                <a:solidFill>
                  <a:srgbClr val="000000"/>
                </a:solidFill>
                <a:latin typeface="Verdana" panose="020B0604030504040204" pitchFamily="34" charset="0"/>
                <a:ea typeface="標楷體" panose="03000509000000000000" pitchFamily="65" charset="-120"/>
              </a:rPr>
              <a:t>開始以各種不同的方式來表達他的需要，並且經由現實環境而不斷嘗試錯誤。</a:t>
            </a:r>
            <a:endParaRPr lang="zh-TW" alt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white">
          <a:xfrm>
            <a:off x="4233608" y="5891294"/>
            <a:ext cx="323037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TW" sz="25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Super</a:t>
            </a:r>
            <a:r>
              <a:rPr lang="zh-TW" altLang="en-US" sz="25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的生涯發展理論</a:t>
            </a:r>
            <a:endParaRPr lang="en-US" altLang="zh-TW" sz="2500" b="1" dirty="0">
              <a:solidFill>
                <a:srgbClr val="002060"/>
              </a:solidFill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114009" y="2540527"/>
            <a:ext cx="4060426" cy="348076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Google Shape;613;p39"/>
          <p:cNvSpPr/>
          <p:nvPr/>
        </p:nvSpPr>
        <p:spPr>
          <a:xfrm>
            <a:off x="3677005" y="285834"/>
            <a:ext cx="3721873" cy="2233170"/>
          </a:xfrm>
          <a:prstGeom prst="wedgeEllipseCallout">
            <a:avLst>
              <a:gd name="adj1" fmla="val -62765"/>
              <a:gd name="adj2" fmla="val 49141"/>
            </a:avLst>
          </a:prstGeom>
          <a:solidFill>
            <a:srgbClr val="FFFF99"/>
          </a:solidFill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   </a:t>
            </a:r>
            <a:r>
              <a:rPr lang="zh-TW" altLang="en-US" sz="2000" b="1" i="0" u="none" strike="noStrike" cap="none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國中生發展階段處於成長期和探索期，需要透過各種方式與現實環境互動，選擇未來生涯發展方向。</a:t>
            </a:r>
            <a:r>
              <a:rPr lang="en-US" altLang="zh-TW" sz="2000" b="1" i="0" u="none" strike="noStrike" cap="none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'</a:t>
            </a:r>
            <a:endParaRPr sz="1200" b="0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2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8;p37"/>
          <p:cNvSpPr/>
          <p:nvPr/>
        </p:nvSpPr>
        <p:spPr>
          <a:xfrm flipH="1">
            <a:off x="3364374" y="53914"/>
            <a:ext cx="5720952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800" b="0" i="0" u="none" strike="noStrike" cap="none" dirty="0" smtClean="0">
                <a:solidFill>
                  <a:schemeClr val="accent4"/>
                </a:solidFill>
                <a:latin typeface="華康儷粗圓" panose="020F0709000000000000" pitchFamily="49" charset="-120"/>
                <a:ea typeface="華康儷粗圓" panose="020F0709000000000000" pitchFamily="49" charset="-120"/>
                <a:sym typeface="Arial"/>
              </a:rPr>
              <a:t>   崇明國中生涯發展教育推廣活動</a:t>
            </a:r>
            <a:endParaRPr sz="2800" b="0" i="0" u="none" strike="noStrike" cap="none" dirty="0">
              <a:solidFill>
                <a:schemeClr val="accent4"/>
              </a:solidFill>
              <a:latin typeface="華康儷粗圓" panose="020F0709000000000000" pitchFamily="49" charset="-120"/>
              <a:ea typeface="華康儷粗圓" panose="020F0709000000000000" pitchFamily="49" charset="-120"/>
              <a:sym typeface="Arial"/>
            </a:endParaRPr>
          </a:p>
        </p:txBody>
      </p:sp>
      <p:sp>
        <p:nvSpPr>
          <p:cNvPr id="3" name="Google Shape;727;p47"/>
          <p:cNvSpPr txBox="1"/>
          <p:nvPr/>
        </p:nvSpPr>
        <p:spPr>
          <a:xfrm>
            <a:off x="395536" y="836712"/>
            <a:ext cx="5572476" cy="52321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ym typeface="Arial"/>
              </a:rPr>
              <a:t>辦理各職群的職</a:t>
            </a:r>
            <a:r>
              <a:rPr lang="zh-TW" altLang="en-US" sz="2800" dirty="0">
                <a:sym typeface="Arial"/>
              </a:rPr>
              <a:t>涯試探活動</a:t>
            </a:r>
            <a:endParaRPr sz="2800" dirty="0">
              <a:solidFill>
                <a:srgbClr val="C00000"/>
              </a:solidFill>
              <a:sym typeface="Arial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/>
          <a:srcRect t="5851"/>
          <a:stretch/>
        </p:blipFill>
        <p:spPr>
          <a:xfrm>
            <a:off x="251520" y="1412776"/>
            <a:ext cx="4141477" cy="488889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7304" y="1412776"/>
            <a:ext cx="4362601" cy="488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94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8;p37"/>
          <p:cNvSpPr/>
          <p:nvPr/>
        </p:nvSpPr>
        <p:spPr>
          <a:xfrm flipH="1">
            <a:off x="3364374" y="53914"/>
            <a:ext cx="5720952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800" b="0" i="0" u="none" strike="noStrike" cap="none" dirty="0" smtClean="0">
                <a:solidFill>
                  <a:schemeClr val="accent4"/>
                </a:solidFill>
                <a:latin typeface="華康儷粗圓" panose="020F0709000000000000" pitchFamily="49" charset="-120"/>
                <a:ea typeface="華康儷粗圓" panose="020F0709000000000000" pitchFamily="49" charset="-120"/>
                <a:sym typeface="Arial"/>
              </a:rPr>
              <a:t>   崇明國中生涯發展教育推廣活動</a:t>
            </a:r>
            <a:endParaRPr sz="2800" b="0" i="0" u="none" strike="noStrike" cap="none" dirty="0">
              <a:solidFill>
                <a:schemeClr val="accent4"/>
              </a:solidFill>
              <a:latin typeface="華康儷粗圓" panose="020F0709000000000000" pitchFamily="49" charset="-120"/>
              <a:ea typeface="華康儷粗圓" panose="020F0709000000000000" pitchFamily="49" charset="-120"/>
              <a:sym typeface="Arial"/>
            </a:endParaRPr>
          </a:p>
        </p:txBody>
      </p:sp>
      <p:sp>
        <p:nvSpPr>
          <p:cNvPr id="3" name="Google Shape;727;p47"/>
          <p:cNvSpPr txBox="1"/>
          <p:nvPr/>
        </p:nvSpPr>
        <p:spPr>
          <a:xfrm>
            <a:off x="6804248" y="1284113"/>
            <a:ext cx="720080" cy="4680520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zh-TW" altLang="en-US" sz="2800" dirty="0">
                <a:sym typeface="Arial"/>
              </a:rPr>
              <a:t>家長職業達人講座</a:t>
            </a:r>
            <a:endParaRPr sz="2800" dirty="0">
              <a:solidFill>
                <a:srgbClr val="C00000"/>
              </a:solidFill>
              <a:sym typeface="Arial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764704"/>
            <a:ext cx="5559423" cy="571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95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IMG_6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4005064"/>
            <a:ext cx="2736304" cy="20522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Google Shape;588;p37"/>
          <p:cNvSpPr/>
          <p:nvPr/>
        </p:nvSpPr>
        <p:spPr>
          <a:xfrm flipH="1">
            <a:off x="3364374" y="53914"/>
            <a:ext cx="5720952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800" b="0" i="0" u="none" strike="noStrike" cap="none" dirty="0" smtClean="0">
                <a:solidFill>
                  <a:schemeClr val="accent4"/>
                </a:solidFill>
                <a:latin typeface="華康儷粗圓" panose="020F0709000000000000" pitchFamily="49" charset="-120"/>
                <a:ea typeface="華康儷粗圓" panose="020F0709000000000000" pitchFamily="49" charset="-120"/>
                <a:sym typeface="Arial"/>
              </a:rPr>
              <a:t>   崇明國中生涯發展教育推廣活動</a:t>
            </a:r>
            <a:endParaRPr sz="2800" b="0" i="0" u="none" strike="noStrike" cap="none" dirty="0">
              <a:solidFill>
                <a:schemeClr val="accent4"/>
              </a:solidFill>
              <a:latin typeface="華康儷粗圓" panose="020F0709000000000000" pitchFamily="49" charset="-120"/>
              <a:ea typeface="華康儷粗圓" panose="020F0709000000000000" pitchFamily="49" charset="-120"/>
              <a:sym typeface="Arial"/>
            </a:endParaRPr>
          </a:p>
        </p:txBody>
      </p:sp>
      <p:sp>
        <p:nvSpPr>
          <p:cNvPr id="3" name="Google Shape;727;p47"/>
          <p:cNvSpPr txBox="1"/>
          <p:nvPr/>
        </p:nvSpPr>
        <p:spPr>
          <a:xfrm>
            <a:off x="395536" y="836712"/>
            <a:ext cx="5572476" cy="864096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ym typeface="Arial"/>
              </a:rPr>
              <a:t>在地產業參訪</a:t>
            </a:r>
            <a:r>
              <a:rPr lang="en-US" altLang="zh-TW" sz="2800" dirty="0" smtClean="0">
                <a:sym typeface="Arial"/>
              </a:rPr>
              <a:t>-</a:t>
            </a:r>
            <a:r>
              <a:rPr lang="zh-TW" altLang="en-US" sz="2800" dirty="0" smtClean="0">
                <a:sym typeface="Arial"/>
              </a:rPr>
              <a:t>黑橋牌香腸博物館、虹泰水凝膠觀光工廠</a:t>
            </a:r>
            <a:endParaRPr sz="2800" dirty="0">
              <a:solidFill>
                <a:srgbClr val="C00000"/>
              </a:solidFill>
              <a:sym typeface="Arial"/>
            </a:endParaRPr>
          </a:p>
        </p:txBody>
      </p:sp>
      <p:pic>
        <p:nvPicPr>
          <p:cNvPr id="4" name="圖片 3" descr="20211209黑橋牌_211209_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844824"/>
            <a:ext cx="2911872" cy="1637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 descr="20211209黑橋牌_211209_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022812"/>
            <a:ext cx="345638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IMG_61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2348880"/>
            <a:ext cx="2879304" cy="2159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 descr="IMG_62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1268760"/>
            <a:ext cx="2651787" cy="198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9097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8;p37"/>
          <p:cNvSpPr/>
          <p:nvPr/>
        </p:nvSpPr>
        <p:spPr>
          <a:xfrm flipH="1">
            <a:off x="3364374" y="53914"/>
            <a:ext cx="5720952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800" b="0" i="0" u="none" strike="noStrike" cap="none" dirty="0" smtClean="0">
                <a:solidFill>
                  <a:schemeClr val="accent4"/>
                </a:solidFill>
                <a:latin typeface="華康儷粗圓" panose="020F0709000000000000" pitchFamily="49" charset="-120"/>
                <a:ea typeface="華康儷粗圓" panose="020F0709000000000000" pitchFamily="49" charset="-120"/>
                <a:sym typeface="Arial"/>
              </a:rPr>
              <a:t>   崇明國中生涯發展教育推廣活動</a:t>
            </a:r>
            <a:endParaRPr sz="2800" b="0" i="0" u="none" strike="noStrike" cap="none" dirty="0">
              <a:solidFill>
                <a:schemeClr val="accent4"/>
              </a:solidFill>
              <a:latin typeface="華康儷粗圓" panose="020F0709000000000000" pitchFamily="49" charset="-120"/>
              <a:ea typeface="華康儷粗圓" panose="020F0709000000000000" pitchFamily="49" charset="-120"/>
              <a:sym typeface="Arial"/>
            </a:endParaRPr>
          </a:p>
        </p:txBody>
      </p:sp>
      <p:sp>
        <p:nvSpPr>
          <p:cNvPr id="3" name="Google Shape;727;p47"/>
          <p:cNvSpPr txBox="1"/>
          <p:nvPr/>
        </p:nvSpPr>
        <p:spPr>
          <a:xfrm>
            <a:off x="395536" y="836712"/>
            <a:ext cx="8136904" cy="864096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ym typeface="Arial"/>
              </a:rPr>
              <a:t>辦理</a:t>
            </a:r>
            <a:r>
              <a:rPr lang="zh-TW" altLang="en-US" sz="2800" dirty="0" smtClean="0">
                <a:sym typeface="Arial"/>
              </a:rPr>
              <a:t>生涯</a:t>
            </a:r>
            <a:r>
              <a:rPr lang="zh-TW" altLang="en-US" sz="2800" dirty="0">
                <a:sym typeface="Arial"/>
              </a:rPr>
              <a:t>發展教育專題講座、各職群介紹講座、綜合高中宣導講座</a:t>
            </a:r>
            <a:endParaRPr sz="2800" dirty="0">
              <a:solidFill>
                <a:srgbClr val="C00000"/>
              </a:solidFill>
              <a:sym typeface="Arial"/>
            </a:endParaRPr>
          </a:p>
        </p:txBody>
      </p:sp>
      <p:pic>
        <p:nvPicPr>
          <p:cNvPr id="4" name="圖片 3" descr="20211018與生涯抉擇-崇明國中講座_211018_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916832"/>
            <a:ext cx="3131840" cy="2347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217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988840"/>
            <a:ext cx="2780501" cy="1564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 descr="IMG_51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3933056"/>
            <a:ext cx="2987824" cy="2240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 descr="S__73973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3933056"/>
            <a:ext cx="2843808" cy="2132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8930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8;p37"/>
          <p:cNvSpPr/>
          <p:nvPr/>
        </p:nvSpPr>
        <p:spPr>
          <a:xfrm flipH="1">
            <a:off x="3364374" y="53914"/>
            <a:ext cx="5720952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800" b="0" i="0" u="none" strike="noStrike" cap="none" dirty="0" smtClean="0">
                <a:solidFill>
                  <a:schemeClr val="accent4"/>
                </a:solidFill>
                <a:latin typeface="華康儷粗圓" panose="020F0709000000000000" pitchFamily="49" charset="-120"/>
                <a:ea typeface="華康儷粗圓" panose="020F0709000000000000" pitchFamily="49" charset="-120"/>
                <a:sym typeface="Arial"/>
              </a:rPr>
              <a:t>   崇明國中生涯發展教育推廣活動</a:t>
            </a:r>
            <a:endParaRPr sz="2800" b="0" i="0" u="none" strike="noStrike" cap="none" dirty="0">
              <a:solidFill>
                <a:schemeClr val="accent4"/>
              </a:solidFill>
              <a:latin typeface="華康儷粗圓" panose="020F0709000000000000" pitchFamily="49" charset="-120"/>
              <a:ea typeface="華康儷粗圓" panose="020F0709000000000000" pitchFamily="49" charset="-120"/>
              <a:sym typeface="Arial"/>
            </a:endParaRPr>
          </a:p>
        </p:txBody>
      </p:sp>
      <p:sp>
        <p:nvSpPr>
          <p:cNvPr id="3" name="Google Shape;727;p47"/>
          <p:cNvSpPr txBox="1"/>
          <p:nvPr/>
        </p:nvSpPr>
        <p:spPr>
          <a:xfrm>
            <a:off x="395536" y="836712"/>
            <a:ext cx="4176464" cy="52321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 smtClean="0"/>
              <a:t>邀請</a:t>
            </a:r>
            <a:r>
              <a:rPr lang="zh-TW" altLang="en-US" sz="2800" dirty="0"/>
              <a:t>高中職到校設展</a:t>
            </a:r>
            <a:endParaRPr sz="2800" dirty="0">
              <a:solidFill>
                <a:srgbClr val="C00000"/>
              </a:solidFill>
              <a:sym typeface="Arial"/>
            </a:endParaRPr>
          </a:p>
        </p:txBody>
      </p:sp>
      <p:pic>
        <p:nvPicPr>
          <p:cNvPr id="5" name="圖片 4" descr="IMG_20200429_142501.jpg"/>
          <p:cNvPicPr>
            <a:picLocks noChangeAspect="1"/>
          </p:cNvPicPr>
          <p:nvPr/>
        </p:nvPicPr>
        <p:blipFill>
          <a:blip r:embed="rId2" cstate="print"/>
          <a:srcRect r="12025" b="13529"/>
          <a:stretch>
            <a:fillRect/>
          </a:stretch>
        </p:blipFill>
        <p:spPr>
          <a:xfrm>
            <a:off x="2555776" y="3232355"/>
            <a:ext cx="3485423" cy="2409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IMG_20200420_1107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295131"/>
            <a:ext cx="3360929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圖片 6" descr="IMG_20200318_1418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547049"/>
            <a:ext cx="3096344" cy="232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539552" y="568783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sz="24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邀請職校設展，動態體驗、靜態賞析，讓同學接觸不同職群，探索不同領域</a:t>
            </a:r>
            <a:r>
              <a:rPr lang="zh-TW" altLang="zh-TW" sz="24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6115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8;p37"/>
          <p:cNvSpPr/>
          <p:nvPr/>
        </p:nvSpPr>
        <p:spPr>
          <a:xfrm flipH="1">
            <a:off x="3364374" y="53914"/>
            <a:ext cx="5720952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800" b="0" i="0" u="none" strike="noStrike" cap="none" dirty="0" smtClean="0">
                <a:solidFill>
                  <a:schemeClr val="accent4"/>
                </a:solidFill>
                <a:latin typeface="華康儷粗圓" panose="020F0709000000000000" pitchFamily="49" charset="-120"/>
                <a:ea typeface="華康儷粗圓" panose="020F0709000000000000" pitchFamily="49" charset="-120"/>
                <a:sym typeface="Arial"/>
              </a:rPr>
              <a:t>   崇明國中生涯發展教育推廣活動</a:t>
            </a:r>
            <a:endParaRPr sz="2800" b="0" i="0" u="none" strike="noStrike" cap="none" dirty="0">
              <a:solidFill>
                <a:schemeClr val="accent4"/>
              </a:solidFill>
              <a:latin typeface="華康儷粗圓" panose="020F0709000000000000" pitchFamily="49" charset="-120"/>
              <a:ea typeface="華康儷粗圓" panose="020F0709000000000000" pitchFamily="49" charset="-120"/>
              <a:sym typeface="Arial"/>
            </a:endParaRPr>
          </a:p>
        </p:txBody>
      </p:sp>
      <p:sp>
        <p:nvSpPr>
          <p:cNvPr id="3" name="Google Shape;727;p47"/>
          <p:cNvSpPr txBox="1"/>
          <p:nvPr/>
        </p:nvSpPr>
        <p:spPr>
          <a:xfrm>
            <a:off x="395536" y="836712"/>
            <a:ext cx="2664296" cy="52321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ym typeface="Arial"/>
              </a:rPr>
              <a:t>升學博覽會</a:t>
            </a:r>
            <a:endParaRPr sz="2800" dirty="0">
              <a:solidFill>
                <a:srgbClr val="C00000"/>
              </a:solidFill>
              <a:sym typeface="Arial"/>
            </a:endParaRPr>
          </a:p>
        </p:txBody>
      </p:sp>
      <p:pic>
        <p:nvPicPr>
          <p:cNvPr id="4" name="圖片 3" descr="IMG_20190222_091337.jpg"/>
          <p:cNvPicPr>
            <a:picLocks noChangeAspect="1"/>
          </p:cNvPicPr>
          <p:nvPr/>
        </p:nvPicPr>
        <p:blipFill>
          <a:blip r:embed="rId2" cstate="print"/>
          <a:srcRect t="22700" r="6688" b="12201"/>
          <a:stretch>
            <a:fillRect/>
          </a:stretch>
        </p:blipFill>
        <p:spPr>
          <a:xfrm>
            <a:off x="395536" y="1556792"/>
            <a:ext cx="4954320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 descr="IMG_20190222_102444.jpg"/>
          <p:cNvPicPr>
            <a:picLocks noChangeAspect="1"/>
          </p:cNvPicPr>
          <p:nvPr/>
        </p:nvPicPr>
        <p:blipFill>
          <a:blip r:embed="rId3" cstate="print"/>
          <a:srcRect t="33200"/>
          <a:stretch>
            <a:fillRect/>
          </a:stretch>
        </p:blipFill>
        <p:spPr>
          <a:xfrm>
            <a:off x="3851920" y="4005064"/>
            <a:ext cx="5040560" cy="25253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 descr="IMG_20190222_1036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437112"/>
            <a:ext cx="2747797" cy="2060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IMG_20190222_0932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1484784"/>
            <a:ext cx="3131840" cy="234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8159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8;p37"/>
          <p:cNvSpPr/>
          <p:nvPr/>
        </p:nvSpPr>
        <p:spPr>
          <a:xfrm flipH="1">
            <a:off x="3364374" y="53914"/>
            <a:ext cx="5720952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800" b="0" i="0" u="none" strike="noStrike" cap="none" dirty="0" smtClean="0">
                <a:solidFill>
                  <a:schemeClr val="accent4"/>
                </a:solidFill>
                <a:latin typeface="華康儷粗圓" panose="020F0709000000000000" pitchFamily="49" charset="-120"/>
                <a:ea typeface="華康儷粗圓" panose="020F0709000000000000" pitchFamily="49" charset="-120"/>
                <a:sym typeface="Arial"/>
              </a:rPr>
              <a:t>   崇明國中生涯發展教育推廣活動</a:t>
            </a:r>
            <a:endParaRPr sz="2800" b="0" i="0" u="none" strike="noStrike" cap="none" dirty="0">
              <a:solidFill>
                <a:schemeClr val="accent4"/>
              </a:solidFill>
              <a:latin typeface="華康儷粗圓" panose="020F0709000000000000" pitchFamily="49" charset="-120"/>
              <a:ea typeface="華康儷粗圓" panose="020F0709000000000000" pitchFamily="49" charset="-120"/>
              <a:sym typeface="Arial"/>
            </a:endParaRPr>
          </a:p>
        </p:txBody>
      </p:sp>
      <p:sp>
        <p:nvSpPr>
          <p:cNvPr id="3" name="Google Shape;727;p47"/>
          <p:cNvSpPr txBox="1"/>
          <p:nvPr/>
        </p:nvSpPr>
        <p:spPr>
          <a:xfrm>
            <a:off x="395536" y="836712"/>
            <a:ext cx="5572476" cy="52321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ym typeface="Arial"/>
              </a:rPr>
              <a:t>一年級校外教學</a:t>
            </a:r>
            <a:endParaRPr sz="2800" dirty="0">
              <a:solidFill>
                <a:srgbClr val="C00000"/>
              </a:solidFill>
              <a:sym typeface="Arial"/>
            </a:endParaRPr>
          </a:p>
        </p:txBody>
      </p:sp>
      <p:pic>
        <p:nvPicPr>
          <p:cNvPr id="4" name="圖片 3" descr="LINE_ALBUM_102_211210_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700808"/>
            <a:ext cx="2695848" cy="2021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 descr="IMG_46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2564904"/>
            <a:ext cx="2171733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LINE_ALBUM_106_211210_73.jpg"/>
          <p:cNvPicPr>
            <a:picLocks noChangeAspect="1"/>
          </p:cNvPicPr>
          <p:nvPr/>
        </p:nvPicPr>
        <p:blipFill>
          <a:blip r:embed="rId4" cstate="print"/>
          <a:srcRect b="16701"/>
          <a:stretch>
            <a:fillRect/>
          </a:stretch>
        </p:blipFill>
        <p:spPr>
          <a:xfrm>
            <a:off x="611560" y="3933056"/>
            <a:ext cx="2138542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 descr="LINE_ALBUM_111_211210_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005064"/>
            <a:ext cx="3055888" cy="2291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 descr="LINE_ALBUM_114_211210_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908720"/>
            <a:ext cx="1979712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 descr="LINE_ALBUM_117_211210_57_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1700808"/>
            <a:ext cx="2840833" cy="2132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圖片 12" descr="LINE_ALBUM_118_211210_3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0232" y="4581128"/>
            <a:ext cx="1978424" cy="1484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574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8;p37"/>
          <p:cNvSpPr/>
          <p:nvPr/>
        </p:nvSpPr>
        <p:spPr>
          <a:xfrm flipH="1">
            <a:off x="3364374" y="53914"/>
            <a:ext cx="5720952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800" b="0" i="0" u="none" strike="noStrike" cap="none" dirty="0" smtClean="0">
                <a:solidFill>
                  <a:schemeClr val="accent4"/>
                </a:solidFill>
                <a:latin typeface="華康儷粗圓" panose="020F0709000000000000" pitchFamily="49" charset="-120"/>
                <a:ea typeface="華康儷粗圓" panose="020F0709000000000000" pitchFamily="49" charset="-120"/>
                <a:sym typeface="Arial"/>
              </a:rPr>
              <a:t>   崇明國中生涯發展教育推廣活動</a:t>
            </a:r>
            <a:endParaRPr sz="2800" b="0" i="0" u="none" strike="noStrike" cap="none" dirty="0">
              <a:solidFill>
                <a:schemeClr val="accent4"/>
              </a:solidFill>
              <a:latin typeface="華康儷粗圓" panose="020F0709000000000000" pitchFamily="49" charset="-120"/>
              <a:ea typeface="華康儷粗圓" panose="020F0709000000000000" pitchFamily="49" charset="-120"/>
              <a:sym typeface="Arial"/>
            </a:endParaRPr>
          </a:p>
        </p:txBody>
      </p:sp>
      <p:sp>
        <p:nvSpPr>
          <p:cNvPr id="3" name="Google Shape;727;p47"/>
          <p:cNvSpPr txBox="1"/>
          <p:nvPr/>
        </p:nvSpPr>
        <p:spPr>
          <a:xfrm>
            <a:off x="578136" y="836712"/>
            <a:ext cx="5572476" cy="52321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ym typeface="Arial"/>
              </a:rPr>
              <a:t>高中職均質化活動</a:t>
            </a:r>
            <a:endParaRPr sz="2800" dirty="0">
              <a:solidFill>
                <a:srgbClr val="C00000"/>
              </a:solidFill>
              <a:sym typeface="Arial"/>
            </a:endParaRPr>
          </a:p>
        </p:txBody>
      </p:sp>
      <p:pic>
        <p:nvPicPr>
          <p:cNvPr id="4" name="圖片 3" descr="DSC022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2304256" cy="172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683568" y="357301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德光高中學術試探</a:t>
            </a:r>
            <a:endParaRPr lang="zh-TW" altLang="en-US" dirty="0"/>
          </a:p>
        </p:txBody>
      </p:sp>
      <p:pic>
        <p:nvPicPr>
          <p:cNvPr id="6" name="圖片 5" descr="1512451711052.jpg"/>
          <p:cNvPicPr>
            <a:picLocks noChangeAspect="1"/>
          </p:cNvPicPr>
          <p:nvPr/>
        </p:nvPicPr>
        <p:blipFill>
          <a:blip r:embed="rId3" cstate="print"/>
          <a:srcRect l="17719" b="-2374"/>
          <a:stretch>
            <a:fillRect/>
          </a:stretch>
        </p:blipFill>
        <p:spPr>
          <a:xfrm>
            <a:off x="3131840" y="1556792"/>
            <a:ext cx="267513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方塊 6"/>
          <p:cNvSpPr txBox="1"/>
          <p:nvPr/>
        </p:nvSpPr>
        <p:spPr>
          <a:xfrm>
            <a:off x="3419872" y="350100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台南女中學術試探</a:t>
            </a:r>
            <a:endParaRPr lang="zh-TW" altLang="en-US" dirty="0"/>
          </a:p>
        </p:txBody>
      </p:sp>
      <p:pic>
        <p:nvPicPr>
          <p:cNvPr id="8" name="圖片 7" descr="20190529台南海事與亞洲餐旅參訪_190530_00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149080"/>
            <a:ext cx="2267744" cy="1700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文字方塊 8"/>
          <p:cNvSpPr txBox="1"/>
          <p:nvPr/>
        </p:nvSpPr>
        <p:spPr>
          <a:xfrm>
            <a:off x="539552" y="602128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台南海事職涯試探</a:t>
            </a:r>
            <a:endParaRPr lang="zh-TW" altLang="en-US" dirty="0"/>
          </a:p>
        </p:txBody>
      </p:sp>
      <p:pic>
        <p:nvPicPr>
          <p:cNvPr id="11" name="圖片 10" descr="2139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149080"/>
            <a:ext cx="2376264" cy="178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文字方塊 11"/>
          <p:cNvSpPr txBox="1"/>
          <p:nvPr/>
        </p:nvSpPr>
        <p:spPr>
          <a:xfrm>
            <a:off x="3203848" y="609329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敏惠醫專職涯試探</a:t>
            </a:r>
            <a:endParaRPr lang="zh-TW" altLang="en-US" dirty="0"/>
          </a:p>
        </p:txBody>
      </p:sp>
      <p:pic>
        <p:nvPicPr>
          <p:cNvPr id="13" name="圖片 12" descr="IMG_20191017_141245.jpg"/>
          <p:cNvPicPr>
            <a:picLocks noChangeAspect="1"/>
          </p:cNvPicPr>
          <p:nvPr/>
        </p:nvPicPr>
        <p:blipFill>
          <a:blip r:embed="rId6" cstate="print"/>
          <a:srcRect t="28249"/>
          <a:stretch>
            <a:fillRect/>
          </a:stretch>
        </p:blipFill>
        <p:spPr>
          <a:xfrm>
            <a:off x="5940152" y="4005064"/>
            <a:ext cx="2123728" cy="20325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4" name="文字方塊 13"/>
          <p:cNvSpPr txBox="1"/>
          <p:nvPr/>
        </p:nvSpPr>
        <p:spPr>
          <a:xfrm>
            <a:off x="5940152" y="609329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南大附中職涯試探</a:t>
            </a:r>
            <a:endParaRPr lang="zh-TW" altLang="en-US" dirty="0"/>
          </a:p>
        </p:txBody>
      </p:sp>
      <p:pic>
        <p:nvPicPr>
          <p:cNvPr id="15" name="圖片 14" descr="均質化_171207_00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8" y="1772816"/>
            <a:ext cx="2540024" cy="1429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文字方塊 15"/>
          <p:cNvSpPr txBox="1"/>
          <p:nvPr/>
        </p:nvSpPr>
        <p:spPr>
          <a:xfrm>
            <a:off x="6300192" y="34290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南寧高中學術試探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2328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8;p37"/>
          <p:cNvSpPr/>
          <p:nvPr/>
        </p:nvSpPr>
        <p:spPr>
          <a:xfrm flipH="1">
            <a:off x="3364374" y="53914"/>
            <a:ext cx="5720952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800" b="0" i="0" u="none" strike="noStrike" cap="none" dirty="0" smtClean="0">
                <a:solidFill>
                  <a:schemeClr val="accent4"/>
                </a:solidFill>
                <a:latin typeface="華康儷粗圓" panose="020F0709000000000000" pitchFamily="49" charset="-120"/>
                <a:ea typeface="華康儷粗圓" panose="020F0709000000000000" pitchFamily="49" charset="-120"/>
                <a:sym typeface="Arial"/>
              </a:rPr>
              <a:t>   崇明國中生涯發展教育推廣活動</a:t>
            </a:r>
            <a:endParaRPr sz="2800" b="0" i="0" u="none" strike="noStrike" cap="none" dirty="0">
              <a:solidFill>
                <a:schemeClr val="accent4"/>
              </a:solidFill>
              <a:latin typeface="華康儷粗圓" panose="020F0709000000000000" pitchFamily="49" charset="-120"/>
              <a:ea typeface="華康儷粗圓" panose="020F0709000000000000" pitchFamily="49" charset="-120"/>
              <a:sym typeface="Arial"/>
            </a:endParaRPr>
          </a:p>
        </p:txBody>
      </p:sp>
      <p:sp>
        <p:nvSpPr>
          <p:cNvPr id="3" name="Google Shape;727;p47"/>
          <p:cNvSpPr txBox="1"/>
          <p:nvPr/>
        </p:nvSpPr>
        <p:spPr>
          <a:xfrm>
            <a:off x="578136" y="836712"/>
            <a:ext cx="4137880" cy="52321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ym typeface="Arial"/>
              </a:rPr>
              <a:t>抽離式技藝教育課程</a:t>
            </a:r>
            <a:endParaRPr sz="2800" dirty="0">
              <a:solidFill>
                <a:srgbClr val="C00000"/>
              </a:solidFill>
              <a:sym typeface="Arial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0" y="1722082"/>
            <a:ext cx="2579997" cy="19354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5" y="3861048"/>
            <a:ext cx="2617701" cy="19351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89" y="1681978"/>
            <a:ext cx="2815389" cy="197553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2" r="6593"/>
          <a:stretch/>
        </p:blipFill>
        <p:spPr>
          <a:xfrm>
            <a:off x="3131590" y="3780732"/>
            <a:ext cx="2801987" cy="201545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641771"/>
            <a:ext cx="2688873" cy="201574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r="18222"/>
          <a:stretch/>
        </p:blipFill>
        <p:spPr>
          <a:xfrm>
            <a:off x="6156176" y="3778564"/>
            <a:ext cx="2682328" cy="197522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98949" y="5874840"/>
            <a:ext cx="7467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家政美髮美容、餐旅、食品、設計、商業管理、電機電子、動力機械、藝術職群、醫護、</a:t>
            </a:r>
            <a:r>
              <a:rPr lang="en-US" altLang="zh-TW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zh-TW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等，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讓同學試探性向，發揮潛能。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0492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>
          <a:xfrm>
            <a:off x="938758" y="182961"/>
            <a:ext cx="8316416" cy="553695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36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學生國三下重要整理：第</a:t>
            </a:r>
            <a:r>
              <a:rPr lang="en-US" altLang="zh-TW" sz="36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18-23</a:t>
            </a:r>
            <a:r>
              <a:rPr lang="zh-TW" altLang="en-US" sz="36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頁</a:t>
            </a:r>
          </a:p>
        </p:txBody>
      </p:sp>
      <p:sp>
        <p:nvSpPr>
          <p:cNvPr id="3072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dirty="0" smtClean="0"/>
          </a:p>
        </p:txBody>
      </p:sp>
      <p:sp>
        <p:nvSpPr>
          <p:cNvPr id="5" name="Google Shape;832;p52"/>
          <p:cNvSpPr txBox="1"/>
          <p:nvPr/>
        </p:nvSpPr>
        <p:spPr>
          <a:xfrm>
            <a:off x="938758" y="895371"/>
            <a:ext cx="3443023" cy="52321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dirty="0">
                <a:sym typeface="Arial"/>
              </a:rPr>
              <a:t>四、生涯統整面面觀</a:t>
            </a:r>
            <a:endParaRPr dirty="0">
              <a:sym typeface="Arial"/>
            </a:endParaRPr>
          </a:p>
        </p:txBody>
      </p:sp>
      <p:pic>
        <p:nvPicPr>
          <p:cNvPr id="6" name="Google Shape;826;p52"/>
          <p:cNvPicPr preferRelativeResize="0"/>
          <p:nvPr/>
        </p:nvPicPr>
        <p:blipFill rotWithShape="1">
          <a:blip r:embed="rId3" cstate="print">
            <a:alphaModFix/>
          </a:blip>
          <a:srcRect l="7298" t="4494" r="5016" b="7894"/>
          <a:stretch/>
        </p:blipFill>
        <p:spPr>
          <a:xfrm>
            <a:off x="4518695" y="1705519"/>
            <a:ext cx="3816424" cy="4935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Google Shape;827;p52"/>
          <p:cNvPicPr preferRelativeResize="0"/>
          <p:nvPr/>
        </p:nvPicPr>
        <p:blipFill rotWithShape="1">
          <a:blip r:embed="rId4" cstate="print">
            <a:alphaModFix/>
          </a:blip>
          <a:srcRect l="4787" t="4312" r="4502" b="8630"/>
          <a:stretch/>
        </p:blipFill>
        <p:spPr>
          <a:xfrm>
            <a:off x="354512" y="1700808"/>
            <a:ext cx="3926802" cy="49052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Google Shape;828;p52"/>
          <p:cNvSpPr/>
          <p:nvPr/>
        </p:nvSpPr>
        <p:spPr>
          <a:xfrm>
            <a:off x="4610149" y="3205521"/>
            <a:ext cx="4645025" cy="2858503"/>
          </a:xfrm>
          <a:prstGeom prst="wedgeEllipseCallout">
            <a:avLst>
              <a:gd name="adj1" fmla="val 30074"/>
              <a:gd name="adj2" fmla="val -62361"/>
            </a:avLst>
          </a:prstGeom>
          <a:solidFill>
            <a:srgbClr val="FFFF99"/>
          </a:solidFill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國三時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孩子可以把「國中學生生涯</a:t>
            </a: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發展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紀錄手冊」內的自我認識、學習表現、心理測驗等資料進行彙整</a:t>
            </a: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，</a:t>
            </a:r>
            <a:endParaRPr lang="en-US" altLang="zh-TW" sz="2000" b="1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與師長及父母深入討論，進行升學選校的初步規劃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。</a:t>
            </a:r>
            <a:endParaRPr sz="1200" b="0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9" name="Google Shape;829;p52"/>
          <p:cNvSpPr/>
          <p:nvPr/>
        </p:nvSpPr>
        <p:spPr>
          <a:xfrm>
            <a:off x="7959725" y="1098831"/>
            <a:ext cx="1184275" cy="1463675"/>
          </a:xfrm>
          <a:prstGeom prst="rect">
            <a:avLst/>
          </a:prstGeom>
          <a:blipFill rotWithShape="1">
            <a:blip r:embed="rId5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560;p35"/>
          <p:cNvSpPr/>
          <p:nvPr/>
        </p:nvSpPr>
        <p:spPr>
          <a:xfrm rot="10800000" flipH="1">
            <a:off x="195262" y="278351"/>
            <a:ext cx="4470235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" name="Google Shape;545;p35"/>
          <p:cNvSpPr/>
          <p:nvPr/>
        </p:nvSpPr>
        <p:spPr>
          <a:xfrm>
            <a:off x="1797050" y="1431925"/>
            <a:ext cx="5513388" cy="3889375"/>
          </a:xfrm>
          <a:prstGeom prst="rect">
            <a:avLst/>
          </a:prstGeom>
          <a:blipFill rotWithShape="1">
            <a:blip r:embed="rId2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" name="Google Shape;546;p35"/>
          <p:cNvSpPr/>
          <p:nvPr/>
        </p:nvSpPr>
        <p:spPr>
          <a:xfrm>
            <a:off x="135473" y="6449060"/>
            <a:ext cx="5832475" cy="408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>
              <a:buSzPts val="1200"/>
            </a:pPr>
            <a:r>
              <a:rPr lang="zh-TW" sz="12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資料來源</a:t>
            </a:r>
            <a:r>
              <a:rPr lang="zh-TW" sz="18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：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http://career.cpshs.hcc.edu.tw/bin/home.php</a:t>
            </a:r>
            <a:endParaRPr sz="1400" b="1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4" name="Google Shape;550;p35"/>
          <p:cNvGrpSpPr/>
          <p:nvPr/>
        </p:nvGrpSpPr>
        <p:grpSpPr>
          <a:xfrm>
            <a:off x="7398847" y="4229911"/>
            <a:ext cx="1619251" cy="769439"/>
            <a:chOff x="0" y="0"/>
            <a:chExt cx="1619250" cy="769437"/>
          </a:xfrm>
        </p:grpSpPr>
        <p:sp>
          <p:nvSpPr>
            <p:cNvPr id="5" name="Google Shape;551;p35"/>
            <p:cNvSpPr/>
            <p:nvPr/>
          </p:nvSpPr>
          <p:spPr>
            <a:xfrm>
              <a:off x="0" y="0"/>
              <a:ext cx="1619250" cy="762000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6" name="Google Shape;552;p35"/>
            <p:cNvSpPr/>
            <p:nvPr/>
          </p:nvSpPr>
          <p:spPr>
            <a:xfrm>
              <a:off x="0" y="0"/>
              <a:ext cx="1619250" cy="76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None/>
              </a:pPr>
              <a:r>
                <a:rPr lang="zh-TW" sz="2200" b="1" i="0" u="none" strike="noStrike" cap="none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教育與職業</a:t>
              </a:r>
              <a:endParaRPr sz="32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Arial"/>
                <a:buNone/>
              </a:pPr>
              <a:r>
                <a:rPr lang="zh-TW" sz="2200" b="1" i="0" u="none" strike="noStrike" cap="none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資料的提供</a:t>
              </a:r>
              <a:endParaRPr sz="1800" b="1" i="0" u="none" strike="noStrike" cap="none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</p:grpSp>
      <p:grpSp>
        <p:nvGrpSpPr>
          <p:cNvPr id="7" name="Google Shape;553;p35"/>
          <p:cNvGrpSpPr/>
          <p:nvPr/>
        </p:nvGrpSpPr>
        <p:grpSpPr>
          <a:xfrm>
            <a:off x="195262" y="4170362"/>
            <a:ext cx="1619251" cy="769439"/>
            <a:chOff x="0" y="0"/>
            <a:chExt cx="1619250" cy="769437"/>
          </a:xfrm>
        </p:grpSpPr>
        <p:sp>
          <p:nvSpPr>
            <p:cNvPr id="8" name="Google Shape;554;p35"/>
            <p:cNvSpPr/>
            <p:nvPr/>
          </p:nvSpPr>
          <p:spPr>
            <a:xfrm>
              <a:off x="0" y="0"/>
              <a:ext cx="1619250" cy="762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9" name="Google Shape;555;p35"/>
            <p:cNvSpPr/>
            <p:nvPr/>
          </p:nvSpPr>
          <p:spPr>
            <a:xfrm>
              <a:off x="0" y="0"/>
              <a:ext cx="1619250" cy="76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300"/>
                </a:buClr>
                <a:buSzPts val="2200"/>
                <a:buFont typeface="Arial"/>
                <a:buNone/>
              </a:pPr>
              <a:r>
                <a:rPr lang="zh-TW" sz="2200" b="1" i="0" u="none" strike="noStrike" cap="none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個人與環境關係的協調</a:t>
              </a:r>
              <a:endParaRPr sz="2200" b="1" i="0" u="none" strike="noStrike" cap="none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</p:grpSp>
      <p:sp>
        <p:nvSpPr>
          <p:cNvPr id="10" name="Google Shape;559;p35"/>
          <p:cNvSpPr/>
          <p:nvPr/>
        </p:nvSpPr>
        <p:spPr>
          <a:xfrm>
            <a:off x="431848" y="5321300"/>
            <a:ext cx="8347720" cy="1107996"/>
          </a:xfrm>
          <a:prstGeom prst="rect">
            <a:avLst/>
          </a:prstGeom>
          <a:solidFill>
            <a:srgbClr val="F7E1F8"/>
          </a:solidFill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200"/>
              <a:buFont typeface="Arial"/>
              <a:buNone/>
            </a:pPr>
            <a:r>
              <a:rPr lang="zh-TW" sz="2200" b="1" i="0" u="none" strike="noStrike" cap="none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教師及家長可以幫助孩子多元試探並瞭解自己的性向、興趣和能力，再參考學校老師的建議、收集相關資訊，並與孩子深入討論，較能規劃適合孩子的生涯進路。</a:t>
            </a:r>
            <a:endParaRPr sz="2200" b="1" i="0" u="none" strike="noStrike" cap="none" dirty="0">
              <a:solidFill>
                <a:srgbClr val="660033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1" name="Google Shape;561;p35"/>
          <p:cNvSpPr txBox="1"/>
          <p:nvPr/>
        </p:nvSpPr>
        <p:spPr>
          <a:xfrm>
            <a:off x="195262" y="323929"/>
            <a:ext cx="4410446" cy="5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</a:pPr>
            <a:r>
              <a:rPr lang="zh-TW" sz="3200" b="1" i="0" u="none" strike="noStrike" cap="none" dirty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如何進行適性生涯規劃</a:t>
            </a:r>
            <a:endParaRPr sz="3200" b="1" i="0" u="none" strike="noStrike" cap="none" dirty="0">
              <a:solidFill>
                <a:srgbClr val="003366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053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dirty="0" smtClean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7323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353540" y="3356992"/>
            <a:ext cx="7205662" cy="3263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773238"/>
            <a:ext cx="8172450" cy="3733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576" y="2459633"/>
            <a:ext cx="7992889" cy="4018495"/>
          </a:xfrm>
          <a:noFill/>
        </p:spPr>
      </p:pic>
      <p:sp>
        <p:nvSpPr>
          <p:cNvPr id="5" name="Google Shape;861;p54"/>
          <p:cNvSpPr txBox="1"/>
          <p:nvPr/>
        </p:nvSpPr>
        <p:spPr>
          <a:xfrm>
            <a:off x="680761" y="1051414"/>
            <a:ext cx="7924581" cy="937425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sz="2800" dirty="0" smtClean="0">
                <a:solidFill>
                  <a:srgbClr val="0070C0"/>
                </a:solidFill>
              </a:rPr>
              <a:t>此</a:t>
            </a:r>
            <a:r>
              <a:rPr lang="zh-TW" altLang="en-US" sz="2800" dirty="0">
                <a:solidFill>
                  <a:srgbClr val="0070C0"/>
                </a:solidFill>
              </a:rPr>
              <a:t>規畫書除為超額比序參考依據，也用於申請實用技能學程。</a:t>
            </a:r>
          </a:p>
          <a:p>
            <a:endParaRPr dirty="0">
              <a:sym typeface="Arial"/>
            </a:endParaRPr>
          </a:p>
        </p:txBody>
      </p:sp>
      <p:sp>
        <p:nvSpPr>
          <p:cNvPr id="6" name="Google Shape;833;p52"/>
          <p:cNvSpPr/>
          <p:nvPr/>
        </p:nvSpPr>
        <p:spPr>
          <a:xfrm flipH="1">
            <a:off x="1187624" y="270917"/>
            <a:ext cx="6048672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800"/>
            </a:pPr>
            <a:r>
              <a:rPr lang="zh-TW" altLang="en-US" sz="3200" b="1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   升學</a:t>
            </a:r>
            <a:r>
              <a:rPr lang="zh-TW" altLang="en-US" sz="3200" b="1" dirty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抉擇的工具：生涯規劃書</a:t>
            </a:r>
            <a:endParaRPr sz="3200" b="0" i="0" u="none" strike="noStrike" cap="none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68741" y="200369"/>
            <a:ext cx="7005464" cy="3639635"/>
          </a:xfr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840004"/>
            <a:ext cx="4884198" cy="2668955"/>
          </a:xfrm>
          <a:prstGeom prst="rect">
            <a:avLst/>
          </a:prstGeom>
          <a:noFill/>
        </p:spPr>
      </p:pic>
      <p:sp>
        <p:nvSpPr>
          <p:cNvPr id="3" name="Google Shape;857;p54"/>
          <p:cNvSpPr/>
          <p:nvPr/>
        </p:nvSpPr>
        <p:spPr>
          <a:xfrm>
            <a:off x="179512" y="3573016"/>
            <a:ext cx="3455641" cy="2664296"/>
          </a:xfrm>
          <a:prstGeom prst="wedgeEllipseCallout">
            <a:avLst>
              <a:gd name="adj1" fmla="val 40313"/>
              <a:gd name="adj2" fmla="val 43060"/>
            </a:avLst>
          </a:prstGeom>
          <a:solidFill>
            <a:srgbClr val="CCECFF"/>
          </a:solidFill>
          <a:ln w="38100" cap="flat" cmpd="sng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lvl="0">
              <a:buClr>
                <a:srgbClr val="000000"/>
              </a:buClr>
              <a:buSzPts val="550"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　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參考生涯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發展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紀錄手冊資料，親師生一起討論，依據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孩子學習表現、專長、興趣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等，並且考量想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升讀學校的入學條件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，初步完成個人升學規劃。</a:t>
            </a:r>
            <a:endParaRPr sz="1200" b="0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" name="Google Shape;855;p54"/>
          <p:cNvSpPr/>
          <p:nvPr/>
        </p:nvSpPr>
        <p:spPr>
          <a:xfrm>
            <a:off x="2987452" y="5085184"/>
            <a:ext cx="1295401" cy="1670050"/>
          </a:xfrm>
          <a:prstGeom prst="rect">
            <a:avLst/>
          </a:prstGeom>
          <a:blipFill rotWithShape="1">
            <a:blip r:embed="rId5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70374" y="2420888"/>
            <a:ext cx="7239000" cy="3802063"/>
          </a:xfrm>
          <a:noFill/>
        </p:spPr>
      </p:pic>
      <p:sp>
        <p:nvSpPr>
          <p:cNvPr id="4" name="Google Shape;833;p52"/>
          <p:cNvSpPr/>
          <p:nvPr/>
        </p:nvSpPr>
        <p:spPr>
          <a:xfrm flipH="1">
            <a:off x="1187624" y="270917"/>
            <a:ext cx="6048672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800"/>
            </a:pPr>
            <a:r>
              <a:rPr lang="en-US" altLang="zh-TW" sz="3200" b="1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    The last step of </a:t>
            </a:r>
            <a:r>
              <a:rPr lang="zh-TW" altLang="en-US" sz="3200" b="1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生涯</a:t>
            </a:r>
            <a:r>
              <a:rPr lang="zh-TW" altLang="en-US" sz="3200" b="1" dirty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規劃書</a:t>
            </a:r>
            <a:endParaRPr sz="3200" b="0" i="0" u="none" strike="noStrike" cap="none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" name="Google Shape;861;p54"/>
          <p:cNvSpPr txBox="1"/>
          <p:nvPr/>
        </p:nvSpPr>
        <p:spPr>
          <a:xfrm>
            <a:off x="827584" y="1052736"/>
            <a:ext cx="7924581" cy="937425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sz="2800" dirty="0">
                <a:solidFill>
                  <a:srgbClr val="0070C0"/>
                </a:solidFill>
              </a:rPr>
              <a:t>生涯規劃書</a:t>
            </a:r>
            <a:r>
              <a:rPr lang="en-US" altLang="zh-TW" sz="2800" dirty="0">
                <a:solidFill>
                  <a:srgbClr val="0070C0"/>
                </a:solidFill>
              </a:rPr>
              <a:t>-</a:t>
            </a:r>
            <a:r>
              <a:rPr lang="zh-TW" altLang="en-US" sz="2800" dirty="0">
                <a:solidFill>
                  <a:srgbClr val="0070C0"/>
                </a:solidFill>
              </a:rPr>
              <a:t>最後由</a:t>
            </a:r>
            <a:r>
              <a:rPr lang="zh-TW" altLang="en-US" sz="2800" dirty="0">
                <a:solidFill>
                  <a:srgbClr val="FF0000"/>
                </a:solidFill>
              </a:rPr>
              <a:t>家長、導師、輔導老師</a:t>
            </a:r>
            <a:r>
              <a:rPr lang="zh-TW" altLang="en-US" sz="2800" dirty="0">
                <a:solidFill>
                  <a:srgbClr val="0070C0"/>
                </a:solidFill>
              </a:rPr>
              <a:t>進行評估勾選並簽章</a:t>
            </a:r>
            <a:endParaRPr dirty="0"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43808" y="1485222"/>
            <a:ext cx="5819080" cy="2778178"/>
          </a:xfr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123804"/>
            <a:ext cx="6440534" cy="2708920"/>
          </a:xfrm>
          <a:prstGeom prst="rect">
            <a:avLst/>
          </a:prstGeom>
          <a:noFill/>
        </p:spPr>
      </p:pic>
      <p:sp>
        <p:nvSpPr>
          <p:cNvPr id="5" name="Google Shape;833;p52"/>
          <p:cNvSpPr/>
          <p:nvPr/>
        </p:nvSpPr>
        <p:spPr>
          <a:xfrm flipH="1">
            <a:off x="1115616" y="116632"/>
            <a:ext cx="6552728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800"/>
            </a:pPr>
            <a:r>
              <a:rPr lang="en-US" altLang="zh-TW" sz="3200" b="1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   </a:t>
            </a:r>
            <a:r>
              <a:rPr lang="zh-TW" altLang="en-US" sz="3200" b="1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六、學生生涯發展歷程相關紀錄</a:t>
            </a:r>
            <a:endParaRPr lang="en-US" altLang="zh-TW" sz="3200" b="1" dirty="0" smtClean="0">
              <a:solidFill>
                <a:srgbClr val="C00000"/>
              </a:solidFill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</p:txBody>
      </p:sp>
      <p:sp>
        <p:nvSpPr>
          <p:cNvPr id="6" name="Google Shape;861;p54"/>
          <p:cNvSpPr txBox="1"/>
          <p:nvPr/>
        </p:nvSpPr>
        <p:spPr>
          <a:xfrm>
            <a:off x="899592" y="774013"/>
            <a:ext cx="7924581" cy="937425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45700" tIns="45700" rIns="45700" bIns="45700" anchor="t" anchorCtr="0">
            <a:noAutofit/>
          </a:bodyPr>
          <a:lstStyle>
            <a:defPPr>
              <a:defRPr lang="zh-CN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200" b="1" i="0" u="none" strike="noStrike" cap="none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sz="2800" dirty="0">
                <a:solidFill>
                  <a:srgbClr val="0070C0"/>
                </a:solidFill>
              </a:rPr>
              <a:t>學生三年國中生活與導師及輔導老師的諮詢紀錄，鼓勵學生多主動與老師諮詢</a:t>
            </a:r>
            <a:endParaRPr dirty="0"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文字方塊 3"/>
          <p:cNvSpPr txBox="1">
            <a:spLocks noChangeArrowheads="1"/>
          </p:cNvSpPr>
          <p:nvPr/>
        </p:nvSpPr>
        <p:spPr bwMode="auto">
          <a:xfrm>
            <a:off x="899592" y="940077"/>
            <a:ext cx="71287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500" b="1" dirty="0" smtClean="0">
                <a:solidFill>
                  <a:srgbClr val="FFC000"/>
                </a:solidFill>
              </a:rPr>
              <a:t>★ ★ ★ ★ ★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家長</a:t>
            </a:r>
            <a:r>
              <a:rPr lang="zh-TW" altLang="en-US" sz="2800" b="1" dirty="0">
                <a:solidFill>
                  <a:srgbClr val="FF0000"/>
                </a:solidFill>
              </a:rPr>
              <a:t>於每年</a:t>
            </a:r>
            <a:r>
              <a:rPr lang="en-US" altLang="zh-TW" sz="2800" b="1" dirty="0">
                <a:solidFill>
                  <a:srgbClr val="FF0000"/>
                </a:solidFill>
              </a:rPr>
              <a:t>5</a:t>
            </a:r>
            <a:r>
              <a:rPr lang="zh-TW" altLang="en-US" sz="2800" b="1" dirty="0">
                <a:solidFill>
                  <a:srgbClr val="FF0000"/>
                </a:solidFill>
              </a:rPr>
              <a:t>月份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填寫</a:t>
            </a:r>
            <a:r>
              <a:rPr lang="zh-TW" altLang="en-US" sz="2500" b="1" dirty="0" smtClean="0">
                <a:solidFill>
                  <a:srgbClr val="FFC000"/>
                </a:solidFill>
              </a:rPr>
              <a:t>★ ★ ★ ★ ★</a:t>
            </a:r>
            <a:endParaRPr lang="zh-TW" altLang="en-US" sz="2500" b="1" dirty="0">
              <a:solidFill>
                <a:srgbClr val="FF0000"/>
              </a:solidFill>
            </a:endParaRPr>
          </a:p>
        </p:txBody>
      </p:sp>
      <p:pic>
        <p:nvPicPr>
          <p:cNvPr id="6" name="Google Shape;868;p55"/>
          <p:cNvPicPr preferRelativeResize="0"/>
          <p:nvPr/>
        </p:nvPicPr>
        <p:blipFill rotWithShape="1">
          <a:blip r:embed="rId3" cstate="print">
            <a:alphaModFix/>
          </a:blip>
          <a:srcRect l="6700" t="4050" r="4858" b="8889"/>
          <a:stretch/>
        </p:blipFill>
        <p:spPr>
          <a:xfrm>
            <a:off x="1150722" y="1621170"/>
            <a:ext cx="4285374" cy="5089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Google Shape;870;p55"/>
          <p:cNvSpPr/>
          <p:nvPr/>
        </p:nvSpPr>
        <p:spPr>
          <a:xfrm>
            <a:off x="5220072" y="1916832"/>
            <a:ext cx="3473574" cy="2684520"/>
          </a:xfrm>
          <a:prstGeom prst="wedgeEllipseCallout">
            <a:avLst>
              <a:gd name="adj1" fmla="val 17169"/>
              <a:gd name="adj2" fmla="val 65113"/>
            </a:avLst>
          </a:prstGeom>
          <a:solidFill>
            <a:srgbClr val="CCECFF"/>
          </a:solidFill>
          <a:ln w="38100" cap="flat" cmpd="sng">
            <a:solidFill>
              <a:srgbClr val="00B0F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l" defTabSz="10763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　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請爸媽仔細看完孩子的各項紀錄，找時間與孩子聊聊、寫下自己對孩子生涯規劃的想法，</a:t>
            </a:r>
            <a:endParaRPr lang="en-US" altLang="zh-TW" sz="2000" b="1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marR="0" lvl="0" indent="0" algn="l" defTabSz="10763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sz="2000" b="1" i="0" u="sng" strike="noStrike" cap="none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不要只有簽名喔！</a:t>
            </a:r>
            <a:endParaRPr sz="2000" b="0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8" name="Google Shape;871;p55"/>
          <p:cNvSpPr/>
          <p:nvPr/>
        </p:nvSpPr>
        <p:spPr>
          <a:xfrm>
            <a:off x="7668344" y="4592680"/>
            <a:ext cx="1320800" cy="1670050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0" name="Google Shape;833;p52"/>
          <p:cNvSpPr/>
          <p:nvPr/>
        </p:nvSpPr>
        <p:spPr>
          <a:xfrm flipH="1">
            <a:off x="1115616" y="116632"/>
            <a:ext cx="3312368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>
              <a:buClr>
                <a:srgbClr val="000000"/>
              </a:buClr>
              <a:buSzPts val="1800"/>
            </a:pPr>
            <a:r>
              <a:rPr lang="en-US" altLang="zh-TW" sz="3200" b="1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   (</a:t>
            </a:r>
            <a:r>
              <a:rPr lang="zh-TW" altLang="en-US" sz="3200" b="1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三</a:t>
            </a:r>
            <a:r>
              <a:rPr lang="en-US" altLang="zh-TW" sz="3200" b="1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)</a:t>
            </a:r>
            <a:r>
              <a:rPr lang="zh-TW" altLang="en-US" sz="3200" b="1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家長的話</a:t>
            </a:r>
            <a:endParaRPr lang="en-US" altLang="zh-TW" sz="3200" b="1" dirty="0" smtClean="0">
              <a:solidFill>
                <a:srgbClr val="C00000"/>
              </a:solidFill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99" r="6521"/>
          <a:stretch/>
        </p:blipFill>
        <p:spPr>
          <a:xfrm>
            <a:off x="7463733" y="4509120"/>
            <a:ext cx="1680267" cy="2229451"/>
          </a:xfrm>
          <a:prstGeom prst="rect">
            <a:avLst/>
          </a:prstGeom>
        </p:spPr>
      </p:pic>
      <p:sp>
        <p:nvSpPr>
          <p:cNvPr id="40" name="文本框 9"/>
          <p:cNvSpPr txBox="1"/>
          <p:nvPr/>
        </p:nvSpPr>
        <p:spPr>
          <a:xfrm>
            <a:off x="5960334" y="-177723"/>
            <a:ext cx="2512311" cy="131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6000" b="1" dirty="0" smtClean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小提醒</a:t>
            </a:r>
            <a:endParaRPr lang="zh-CN" altLang="en-US" sz="6000" b="1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grpSp>
        <p:nvGrpSpPr>
          <p:cNvPr id="5" name="群組 4"/>
          <p:cNvGrpSpPr/>
          <p:nvPr/>
        </p:nvGrpSpPr>
        <p:grpSpPr>
          <a:xfrm rot="541648">
            <a:off x="-143108" y="180769"/>
            <a:ext cx="5526222" cy="1514041"/>
            <a:chOff x="-103188" y="4249236"/>
            <a:chExt cx="9605963" cy="3812312"/>
          </a:xfrm>
        </p:grpSpPr>
        <p:sp>
          <p:nvSpPr>
            <p:cNvPr id="41" name="Freeform 5"/>
            <p:cNvSpPr>
              <a:spLocks/>
            </p:cNvSpPr>
            <p:nvPr/>
          </p:nvSpPr>
          <p:spPr bwMode="auto">
            <a:xfrm rot="680677">
              <a:off x="-103188" y="4249236"/>
              <a:ext cx="9605963" cy="3563938"/>
            </a:xfrm>
            <a:custGeom>
              <a:avLst/>
              <a:gdLst>
                <a:gd name="connsiteX0" fmla="*/ 1611 w 2895"/>
                <a:gd name="connsiteY0" fmla="*/ 694 h 1082"/>
                <a:gd name="connsiteX1" fmla="*/ 1740 w 2895"/>
                <a:gd name="connsiteY1" fmla="*/ 588 h 1082"/>
                <a:gd name="connsiteX2" fmla="*/ 2389 w 2895"/>
                <a:gd name="connsiteY2" fmla="*/ 402 h 1082"/>
                <a:gd name="connsiteX3" fmla="*/ 2895 w 2895"/>
                <a:gd name="connsiteY3" fmla="*/ 415 h 1082"/>
                <a:gd name="connsiteX4" fmla="*/ 2878 w 2895"/>
                <a:gd name="connsiteY4" fmla="*/ 424 h 1082"/>
                <a:gd name="connsiteX5" fmla="*/ 2878 w 2895"/>
                <a:gd name="connsiteY5" fmla="*/ 424 h 1082"/>
                <a:gd name="connsiteX6" fmla="*/ 2449 w 2895"/>
                <a:gd name="connsiteY6" fmla="*/ 382 h 1082"/>
                <a:gd name="connsiteX7" fmla="*/ 2801 w 2895"/>
                <a:gd name="connsiteY7" fmla="*/ 0 h 1082"/>
                <a:gd name="connsiteX8" fmla="*/ 2474 w 2895"/>
                <a:gd name="connsiteY8" fmla="*/ 344 h 1082"/>
                <a:gd name="connsiteX9" fmla="*/ 2137 w 2895"/>
                <a:gd name="connsiteY9" fmla="*/ 312 h 1082"/>
                <a:gd name="connsiteX10" fmla="*/ 1711 w 2895"/>
                <a:gd name="connsiteY10" fmla="*/ 545 h 1082"/>
                <a:gd name="connsiteX11" fmla="*/ 1609 w 2895"/>
                <a:gd name="connsiteY11" fmla="*/ 619 h 1082"/>
                <a:gd name="connsiteX12" fmla="*/ 1353 w 2895"/>
                <a:gd name="connsiteY12" fmla="*/ 675 h 1082"/>
                <a:gd name="connsiteX13" fmla="*/ 893 w 2895"/>
                <a:gd name="connsiteY13" fmla="*/ 585 h 1082"/>
                <a:gd name="connsiteX14" fmla="*/ 6 w 2895"/>
                <a:gd name="connsiteY14" fmla="*/ 676 h 1082"/>
                <a:gd name="connsiteX15" fmla="*/ 0 w 2895"/>
                <a:gd name="connsiteY15" fmla="*/ 681 h 1082"/>
                <a:gd name="connsiteX16" fmla="*/ 0 w 2895"/>
                <a:gd name="connsiteY16" fmla="*/ 1070 h 1082"/>
                <a:gd name="connsiteX17" fmla="*/ 56 w 2895"/>
                <a:gd name="connsiteY17" fmla="*/ 908 h 1082"/>
                <a:gd name="connsiteX18" fmla="*/ 325 w 2895"/>
                <a:gd name="connsiteY18" fmla="*/ 673 h 1082"/>
                <a:gd name="connsiteX19" fmla="*/ 973 w 2895"/>
                <a:gd name="connsiteY19" fmla="*/ 702 h 1082"/>
                <a:gd name="connsiteX20" fmla="*/ 1124 w 2895"/>
                <a:gd name="connsiteY20" fmla="*/ 846 h 1082"/>
                <a:gd name="connsiteX21" fmla="*/ 1294 w 2895"/>
                <a:gd name="connsiteY21" fmla="*/ 896 h 1082"/>
                <a:gd name="connsiteX22" fmla="*/ 1550 w 2895"/>
                <a:gd name="connsiteY22" fmla="*/ 906 h 1082"/>
                <a:gd name="connsiteX23" fmla="*/ 1647 w 2895"/>
                <a:gd name="connsiteY23" fmla="*/ 1021 h 1082"/>
                <a:gd name="connsiteX24" fmla="*/ 1850 w 2895"/>
                <a:gd name="connsiteY24" fmla="*/ 1065 h 1082"/>
                <a:gd name="connsiteX25" fmla="*/ 1594 w 2895"/>
                <a:gd name="connsiteY25" fmla="*/ 892 h 1082"/>
                <a:gd name="connsiteX26" fmla="*/ 1752 w 2895"/>
                <a:gd name="connsiteY26" fmla="*/ 953 h 1082"/>
                <a:gd name="connsiteX27" fmla="*/ 2137 w 2895"/>
                <a:gd name="connsiteY27" fmla="*/ 855 h 1082"/>
                <a:gd name="connsiteX28" fmla="*/ 1744 w 2895"/>
                <a:gd name="connsiteY28" fmla="*/ 913 h 1082"/>
                <a:gd name="connsiteX29" fmla="*/ 1617 w 2895"/>
                <a:gd name="connsiteY29" fmla="*/ 837 h 1082"/>
                <a:gd name="connsiteX30" fmla="*/ 1456 w 2895"/>
                <a:gd name="connsiteY30" fmla="*/ 829 h 1082"/>
                <a:gd name="connsiteX31" fmla="*/ 954 w 2895"/>
                <a:gd name="connsiteY31" fmla="*/ 697 h 1082"/>
                <a:gd name="connsiteX32" fmla="*/ 1611 w 2895"/>
                <a:gd name="connsiteY32" fmla="*/ 694 h 1082"/>
                <a:gd name="connsiteX0" fmla="*/ 1611 w 2895"/>
                <a:gd name="connsiteY0" fmla="*/ 694 h 1082"/>
                <a:gd name="connsiteX1" fmla="*/ 1740 w 2895"/>
                <a:gd name="connsiteY1" fmla="*/ 588 h 1082"/>
                <a:gd name="connsiteX2" fmla="*/ 2389 w 2895"/>
                <a:gd name="connsiteY2" fmla="*/ 402 h 1082"/>
                <a:gd name="connsiteX3" fmla="*/ 2895 w 2895"/>
                <a:gd name="connsiteY3" fmla="*/ 415 h 1082"/>
                <a:gd name="connsiteX4" fmla="*/ 2878 w 2895"/>
                <a:gd name="connsiteY4" fmla="*/ 424 h 1082"/>
                <a:gd name="connsiteX5" fmla="*/ 2878 w 2895"/>
                <a:gd name="connsiteY5" fmla="*/ 424 h 1082"/>
                <a:gd name="connsiteX6" fmla="*/ 2449 w 2895"/>
                <a:gd name="connsiteY6" fmla="*/ 382 h 1082"/>
                <a:gd name="connsiteX7" fmla="*/ 2801 w 2895"/>
                <a:gd name="connsiteY7" fmla="*/ 0 h 1082"/>
                <a:gd name="connsiteX8" fmla="*/ 2474 w 2895"/>
                <a:gd name="connsiteY8" fmla="*/ 344 h 1082"/>
                <a:gd name="connsiteX9" fmla="*/ 2137 w 2895"/>
                <a:gd name="connsiteY9" fmla="*/ 312 h 1082"/>
                <a:gd name="connsiteX10" fmla="*/ 1711 w 2895"/>
                <a:gd name="connsiteY10" fmla="*/ 545 h 1082"/>
                <a:gd name="connsiteX11" fmla="*/ 1609 w 2895"/>
                <a:gd name="connsiteY11" fmla="*/ 619 h 1082"/>
                <a:gd name="connsiteX12" fmla="*/ 1353 w 2895"/>
                <a:gd name="connsiteY12" fmla="*/ 675 h 1082"/>
                <a:gd name="connsiteX13" fmla="*/ 893 w 2895"/>
                <a:gd name="connsiteY13" fmla="*/ 585 h 1082"/>
                <a:gd name="connsiteX14" fmla="*/ 6 w 2895"/>
                <a:gd name="connsiteY14" fmla="*/ 676 h 1082"/>
                <a:gd name="connsiteX15" fmla="*/ 0 w 2895"/>
                <a:gd name="connsiteY15" fmla="*/ 681 h 1082"/>
                <a:gd name="connsiteX16" fmla="*/ 0 w 2895"/>
                <a:gd name="connsiteY16" fmla="*/ 1070 h 1082"/>
                <a:gd name="connsiteX17" fmla="*/ 56 w 2895"/>
                <a:gd name="connsiteY17" fmla="*/ 908 h 1082"/>
                <a:gd name="connsiteX18" fmla="*/ 325 w 2895"/>
                <a:gd name="connsiteY18" fmla="*/ 673 h 1082"/>
                <a:gd name="connsiteX19" fmla="*/ 973 w 2895"/>
                <a:gd name="connsiteY19" fmla="*/ 702 h 1082"/>
                <a:gd name="connsiteX20" fmla="*/ 1294 w 2895"/>
                <a:gd name="connsiteY20" fmla="*/ 896 h 1082"/>
                <a:gd name="connsiteX21" fmla="*/ 1550 w 2895"/>
                <a:gd name="connsiteY21" fmla="*/ 906 h 1082"/>
                <a:gd name="connsiteX22" fmla="*/ 1647 w 2895"/>
                <a:gd name="connsiteY22" fmla="*/ 1021 h 1082"/>
                <a:gd name="connsiteX23" fmla="*/ 1850 w 2895"/>
                <a:gd name="connsiteY23" fmla="*/ 1065 h 1082"/>
                <a:gd name="connsiteX24" fmla="*/ 1594 w 2895"/>
                <a:gd name="connsiteY24" fmla="*/ 892 h 1082"/>
                <a:gd name="connsiteX25" fmla="*/ 1752 w 2895"/>
                <a:gd name="connsiteY25" fmla="*/ 953 h 1082"/>
                <a:gd name="connsiteX26" fmla="*/ 2137 w 2895"/>
                <a:gd name="connsiteY26" fmla="*/ 855 h 1082"/>
                <a:gd name="connsiteX27" fmla="*/ 1744 w 2895"/>
                <a:gd name="connsiteY27" fmla="*/ 913 h 1082"/>
                <a:gd name="connsiteX28" fmla="*/ 1617 w 2895"/>
                <a:gd name="connsiteY28" fmla="*/ 837 h 1082"/>
                <a:gd name="connsiteX29" fmla="*/ 1456 w 2895"/>
                <a:gd name="connsiteY29" fmla="*/ 829 h 1082"/>
                <a:gd name="connsiteX30" fmla="*/ 954 w 2895"/>
                <a:gd name="connsiteY30" fmla="*/ 697 h 1082"/>
                <a:gd name="connsiteX31" fmla="*/ 1611 w 2895"/>
                <a:gd name="connsiteY31" fmla="*/ 694 h 1082"/>
                <a:gd name="connsiteX0" fmla="*/ 1611 w 2895"/>
                <a:gd name="connsiteY0" fmla="*/ 694 h 1082"/>
                <a:gd name="connsiteX1" fmla="*/ 1740 w 2895"/>
                <a:gd name="connsiteY1" fmla="*/ 588 h 1082"/>
                <a:gd name="connsiteX2" fmla="*/ 2389 w 2895"/>
                <a:gd name="connsiteY2" fmla="*/ 402 h 1082"/>
                <a:gd name="connsiteX3" fmla="*/ 2895 w 2895"/>
                <a:gd name="connsiteY3" fmla="*/ 415 h 1082"/>
                <a:gd name="connsiteX4" fmla="*/ 2878 w 2895"/>
                <a:gd name="connsiteY4" fmla="*/ 424 h 1082"/>
                <a:gd name="connsiteX5" fmla="*/ 2878 w 2895"/>
                <a:gd name="connsiteY5" fmla="*/ 424 h 1082"/>
                <a:gd name="connsiteX6" fmla="*/ 2449 w 2895"/>
                <a:gd name="connsiteY6" fmla="*/ 382 h 1082"/>
                <a:gd name="connsiteX7" fmla="*/ 2801 w 2895"/>
                <a:gd name="connsiteY7" fmla="*/ 0 h 1082"/>
                <a:gd name="connsiteX8" fmla="*/ 2474 w 2895"/>
                <a:gd name="connsiteY8" fmla="*/ 344 h 1082"/>
                <a:gd name="connsiteX9" fmla="*/ 2137 w 2895"/>
                <a:gd name="connsiteY9" fmla="*/ 312 h 1082"/>
                <a:gd name="connsiteX10" fmla="*/ 1711 w 2895"/>
                <a:gd name="connsiteY10" fmla="*/ 545 h 1082"/>
                <a:gd name="connsiteX11" fmla="*/ 1609 w 2895"/>
                <a:gd name="connsiteY11" fmla="*/ 619 h 1082"/>
                <a:gd name="connsiteX12" fmla="*/ 1353 w 2895"/>
                <a:gd name="connsiteY12" fmla="*/ 675 h 1082"/>
                <a:gd name="connsiteX13" fmla="*/ 893 w 2895"/>
                <a:gd name="connsiteY13" fmla="*/ 585 h 1082"/>
                <a:gd name="connsiteX14" fmla="*/ 6 w 2895"/>
                <a:gd name="connsiteY14" fmla="*/ 676 h 1082"/>
                <a:gd name="connsiteX15" fmla="*/ 0 w 2895"/>
                <a:gd name="connsiteY15" fmla="*/ 681 h 1082"/>
                <a:gd name="connsiteX16" fmla="*/ 0 w 2895"/>
                <a:gd name="connsiteY16" fmla="*/ 1070 h 1082"/>
                <a:gd name="connsiteX17" fmla="*/ 56 w 2895"/>
                <a:gd name="connsiteY17" fmla="*/ 908 h 1082"/>
                <a:gd name="connsiteX18" fmla="*/ 325 w 2895"/>
                <a:gd name="connsiteY18" fmla="*/ 673 h 1082"/>
                <a:gd name="connsiteX19" fmla="*/ 973 w 2895"/>
                <a:gd name="connsiteY19" fmla="*/ 702 h 1082"/>
                <a:gd name="connsiteX20" fmla="*/ 1550 w 2895"/>
                <a:gd name="connsiteY20" fmla="*/ 906 h 1082"/>
                <a:gd name="connsiteX21" fmla="*/ 1647 w 2895"/>
                <a:gd name="connsiteY21" fmla="*/ 1021 h 1082"/>
                <a:gd name="connsiteX22" fmla="*/ 1850 w 2895"/>
                <a:gd name="connsiteY22" fmla="*/ 1065 h 1082"/>
                <a:gd name="connsiteX23" fmla="*/ 1594 w 2895"/>
                <a:gd name="connsiteY23" fmla="*/ 892 h 1082"/>
                <a:gd name="connsiteX24" fmla="*/ 1752 w 2895"/>
                <a:gd name="connsiteY24" fmla="*/ 953 h 1082"/>
                <a:gd name="connsiteX25" fmla="*/ 2137 w 2895"/>
                <a:gd name="connsiteY25" fmla="*/ 855 h 1082"/>
                <a:gd name="connsiteX26" fmla="*/ 1744 w 2895"/>
                <a:gd name="connsiteY26" fmla="*/ 913 h 1082"/>
                <a:gd name="connsiteX27" fmla="*/ 1617 w 2895"/>
                <a:gd name="connsiteY27" fmla="*/ 837 h 1082"/>
                <a:gd name="connsiteX28" fmla="*/ 1456 w 2895"/>
                <a:gd name="connsiteY28" fmla="*/ 829 h 1082"/>
                <a:gd name="connsiteX29" fmla="*/ 954 w 2895"/>
                <a:gd name="connsiteY29" fmla="*/ 697 h 1082"/>
                <a:gd name="connsiteX30" fmla="*/ 1611 w 2895"/>
                <a:gd name="connsiteY30" fmla="*/ 694 h 1082"/>
                <a:gd name="connsiteX0" fmla="*/ 1611 w 2895"/>
                <a:gd name="connsiteY0" fmla="*/ 694 h 1082"/>
                <a:gd name="connsiteX1" fmla="*/ 1740 w 2895"/>
                <a:gd name="connsiteY1" fmla="*/ 588 h 1082"/>
                <a:gd name="connsiteX2" fmla="*/ 2389 w 2895"/>
                <a:gd name="connsiteY2" fmla="*/ 402 h 1082"/>
                <a:gd name="connsiteX3" fmla="*/ 2895 w 2895"/>
                <a:gd name="connsiteY3" fmla="*/ 415 h 1082"/>
                <a:gd name="connsiteX4" fmla="*/ 2878 w 2895"/>
                <a:gd name="connsiteY4" fmla="*/ 424 h 1082"/>
                <a:gd name="connsiteX5" fmla="*/ 2878 w 2895"/>
                <a:gd name="connsiteY5" fmla="*/ 424 h 1082"/>
                <a:gd name="connsiteX6" fmla="*/ 2449 w 2895"/>
                <a:gd name="connsiteY6" fmla="*/ 382 h 1082"/>
                <a:gd name="connsiteX7" fmla="*/ 2801 w 2895"/>
                <a:gd name="connsiteY7" fmla="*/ 0 h 1082"/>
                <a:gd name="connsiteX8" fmla="*/ 2474 w 2895"/>
                <a:gd name="connsiteY8" fmla="*/ 344 h 1082"/>
                <a:gd name="connsiteX9" fmla="*/ 2137 w 2895"/>
                <a:gd name="connsiteY9" fmla="*/ 312 h 1082"/>
                <a:gd name="connsiteX10" fmla="*/ 1711 w 2895"/>
                <a:gd name="connsiteY10" fmla="*/ 545 h 1082"/>
                <a:gd name="connsiteX11" fmla="*/ 1609 w 2895"/>
                <a:gd name="connsiteY11" fmla="*/ 619 h 1082"/>
                <a:gd name="connsiteX12" fmla="*/ 1353 w 2895"/>
                <a:gd name="connsiteY12" fmla="*/ 675 h 1082"/>
                <a:gd name="connsiteX13" fmla="*/ 893 w 2895"/>
                <a:gd name="connsiteY13" fmla="*/ 585 h 1082"/>
                <a:gd name="connsiteX14" fmla="*/ 6 w 2895"/>
                <a:gd name="connsiteY14" fmla="*/ 676 h 1082"/>
                <a:gd name="connsiteX15" fmla="*/ 0 w 2895"/>
                <a:gd name="connsiteY15" fmla="*/ 681 h 1082"/>
                <a:gd name="connsiteX16" fmla="*/ 0 w 2895"/>
                <a:gd name="connsiteY16" fmla="*/ 1070 h 1082"/>
                <a:gd name="connsiteX17" fmla="*/ 56 w 2895"/>
                <a:gd name="connsiteY17" fmla="*/ 908 h 1082"/>
                <a:gd name="connsiteX18" fmla="*/ 325 w 2895"/>
                <a:gd name="connsiteY18" fmla="*/ 673 h 1082"/>
                <a:gd name="connsiteX19" fmla="*/ 973 w 2895"/>
                <a:gd name="connsiteY19" fmla="*/ 702 h 1082"/>
                <a:gd name="connsiteX20" fmla="*/ 1550 w 2895"/>
                <a:gd name="connsiteY20" fmla="*/ 906 h 1082"/>
                <a:gd name="connsiteX21" fmla="*/ 1647 w 2895"/>
                <a:gd name="connsiteY21" fmla="*/ 1021 h 1082"/>
                <a:gd name="connsiteX22" fmla="*/ 1850 w 2895"/>
                <a:gd name="connsiteY22" fmla="*/ 1065 h 1082"/>
                <a:gd name="connsiteX23" fmla="*/ 1594 w 2895"/>
                <a:gd name="connsiteY23" fmla="*/ 892 h 1082"/>
                <a:gd name="connsiteX24" fmla="*/ 1752 w 2895"/>
                <a:gd name="connsiteY24" fmla="*/ 953 h 1082"/>
                <a:gd name="connsiteX25" fmla="*/ 2137 w 2895"/>
                <a:gd name="connsiteY25" fmla="*/ 855 h 1082"/>
                <a:gd name="connsiteX26" fmla="*/ 1744 w 2895"/>
                <a:gd name="connsiteY26" fmla="*/ 913 h 1082"/>
                <a:gd name="connsiteX27" fmla="*/ 1617 w 2895"/>
                <a:gd name="connsiteY27" fmla="*/ 837 h 1082"/>
                <a:gd name="connsiteX28" fmla="*/ 954 w 2895"/>
                <a:gd name="connsiteY28" fmla="*/ 697 h 1082"/>
                <a:gd name="connsiteX29" fmla="*/ 1611 w 2895"/>
                <a:gd name="connsiteY29" fmla="*/ 694 h 1082"/>
                <a:gd name="connsiteX0" fmla="*/ 1611 w 2895"/>
                <a:gd name="connsiteY0" fmla="*/ 694 h 1082"/>
                <a:gd name="connsiteX1" fmla="*/ 1740 w 2895"/>
                <a:gd name="connsiteY1" fmla="*/ 588 h 1082"/>
                <a:gd name="connsiteX2" fmla="*/ 2389 w 2895"/>
                <a:gd name="connsiteY2" fmla="*/ 402 h 1082"/>
                <a:gd name="connsiteX3" fmla="*/ 2895 w 2895"/>
                <a:gd name="connsiteY3" fmla="*/ 415 h 1082"/>
                <a:gd name="connsiteX4" fmla="*/ 2878 w 2895"/>
                <a:gd name="connsiteY4" fmla="*/ 424 h 1082"/>
                <a:gd name="connsiteX5" fmla="*/ 2878 w 2895"/>
                <a:gd name="connsiteY5" fmla="*/ 424 h 1082"/>
                <a:gd name="connsiteX6" fmla="*/ 2449 w 2895"/>
                <a:gd name="connsiteY6" fmla="*/ 382 h 1082"/>
                <a:gd name="connsiteX7" fmla="*/ 2801 w 2895"/>
                <a:gd name="connsiteY7" fmla="*/ 0 h 1082"/>
                <a:gd name="connsiteX8" fmla="*/ 2474 w 2895"/>
                <a:gd name="connsiteY8" fmla="*/ 344 h 1082"/>
                <a:gd name="connsiteX9" fmla="*/ 2137 w 2895"/>
                <a:gd name="connsiteY9" fmla="*/ 312 h 1082"/>
                <a:gd name="connsiteX10" fmla="*/ 1711 w 2895"/>
                <a:gd name="connsiteY10" fmla="*/ 545 h 1082"/>
                <a:gd name="connsiteX11" fmla="*/ 1609 w 2895"/>
                <a:gd name="connsiteY11" fmla="*/ 619 h 1082"/>
                <a:gd name="connsiteX12" fmla="*/ 1353 w 2895"/>
                <a:gd name="connsiteY12" fmla="*/ 675 h 1082"/>
                <a:gd name="connsiteX13" fmla="*/ 893 w 2895"/>
                <a:gd name="connsiteY13" fmla="*/ 585 h 1082"/>
                <a:gd name="connsiteX14" fmla="*/ 6 w 2895"/>
                <a:gd name="connsiteY14" fmla="*/ 676 h 1082"/>
                <a:gd name="connsiteX15" fmla="*/ 0 w 2895"/>
                <a:gd name="connsiteY15" fmla="*/ 681 h 1082"/>
                <a:gd name="connsiteX16" fmla="*/ 0 w 2895"/>
                <a:gd name="connsiteY16" fmla="*/ 1070 h 1082"/>
                <a:gd name="connsiteX17" fmla="*/ 56 w 2895"/>
                <a:gd name="connsiteY17" fmla="*/ 908 h 1082"/>
                <a:gd name="connsiteX18" fmla="*/ 325 w 2895"/>
                <a:gd name="connsiteY18" fmla="*/ 673 h 1082"/>
                <a:gd name="connsiteX19" fmla="*/ 973 w 2895"/>
                <a:gd name="connsiteY19" fmla="*/ 702 h 1082"/>
                <a:gd name="connsiteX20" fmla="*/ 1550 w 2895"/>
                <a:gd name="connsiteY20" fmla="*/ 906 h 1082"/>
                <a:gd name="connsiteX21" fmla="*/ 1647 w 2895"/>
                <a:gd name="connsiteY21" fmla="*/ 1021 h 1082"/>
                <a:gd name="connsiteX22" fmla="*/ 1850 w 2895"/>
                <a:gd name="connsiteY22" fmla="*/ 1065 h 1082"/>
                <a:gd name="connsiteX23" fmla="*/ 1594 w 2895"/>
                <a:gd name="connsiteY23" fmla="*/ 892 h 1082"/>
                <a:gd name="connsiteX24" fmla="*/ 1752 w 2895"/>
                <a:gd name="connsiteY24" fmla="*/ 953 h 1082"/>
                <a:gd name="connsiteX25" fmla="*/ 2137 w 2895"/>
                <a:gd name="connsiteY25" fmla="*/ 855 h 1082"/>
                <a:gd name="connsiteX26" fmla="*/ 1744 w 2895"/>
                <a:gd name="connsiteY26" fmla="*/ 913 h 1082"/>
                <a:gd name="connsiteX27" fmla="*/ 1617 w 2895"/>
                <a:gd name="connsiteY27" fmla="*/ 837 h 1082"/>
                <a:gd name="connsiteX28" fmla="*/ 1617 w 2895"/>
                <a:gd name="connsiteY28" fmla="*/ 834 h 1082"/>
                <a:gd name="connsiteX29" fmla="*/ 954 w 2895"/>
                <a:gd name="connsiteY29" fmla="*/ 697 h 1082"/>
                <a:gd name="connsiteX30" fmla="*/ 1611 w 2895"/>
                <a:gd name="connsiteY30" fmla="*/ 694 h 1082"/>
                <a:gd name="connsiteX0" fmla="*/ 1611 w 2895"/>
                <a:gd name="connsiteY0" fmla="*/ 694 h 1082"/>
                <a:gd name="connsiteX1" fmla="*/ 1740 w 2895"/>
                <a:gd name="connsiteY1" fmla="*/ 588 h 1082"/>
                <a:gd name="connsiteX2" fmla="*/ 2389 w 2895"/>
                <a:gd name="connsiteY2" fmla="*/ 402 h 1082"/>
                <a:gd name="connsiteX3" fmla="*/ 2895 w 2895"/>
                <a:gd name="connsiteY3" fmla="*/ 415 h 1082"/>
                <a:gd name="connsiteX4" fmla="*/ 2878 w 2895"/>
                <a:gd name="connsiteY4" fmla="*/ 424 h 1082"/>
                <a:gd name="connsiteX5" fmla="*/ 2878 w 2895"/>
                <a:gd name="connsiteY5" fmla="*/ 424 h 1082"/>
                <a:gd name="connsiteX6" fmla="*/ 2449 w 2895"/>
                <a:gd name="connsiteY6" fmla="*/ 382 h 1082"/>
                <a:gd name="connsiteX7" fmla="*/ 2801 w 2895"/>
                <a:gd name="connsiteY7" fmla="*/ 0 h 1082"/>
                <a:gd name="connsiteX8" fmla="*/ 2474 w 2895"/>
                <a:gd name="connsiteY8" fmla="*/ 344 h 1082"/>
                <a:gd name="connsiteX9" fmla="*/ 2137 w 2895"/>
                <a:gd name="connsiteY9" fmla="*/ 312 h 1082"/>
                <a:gd name="connsiteX10" fmla="*/ 1711 w 2895"/>
                <a:gd name="connsiteY10" fmla="*/ 545 h 1082"/>
                <a:gd name="connsiteX11" fmla="*/ 1609 w 2895"/>
                <a:gd name="connsiteY11" fmla="*/ 619 h 1082"/>
                <a:gd name="connsiteX12" fmla="*/ 1353 w 2895"/>
                <a:gd name="connsiteY12" fmla="*/ 675 h 1082"/>
                <a:gd name="connsiteX13" fmla="*/ 893 w 2895"/>
                <a:gd name="connsiteY13" fmla="*/ 585 h 1082"/>
                <a:gd name="connsiteX14" fmla="*/ 6 w 2895"/>
                <a:gd name="connsiteY14" fmla="*/ 676 h 1082"/>
                <a:gd name="connsiteX15" fmla="*/ 0 w 2895"/>
                <a:gd name="connsiteY15" fmla="*/ 681 h 1082"/>
                <a:gd name="connsiteX16" fmla="*/ 0 w 2895"/>
                <a:gd name="connsiteY16" fmla="*/ 1070 h 1082"/>
                <a:gd name="connsiteX17" fmla="*/ 56 w 2895"/>
                <a:gd name="connsiteY17" fmla="*/ 908 h 1082"/>
                <a:gd name="connsiteX18" fmla="*/ 325 w 2895"/>
                <a:gd name="connsiteY18" fmla="*/ 673 h 1082"/>
                <a:gd name="connsiteX19" fmla="*/ 973 w 2895"/>
                <a:gd name="connsiteY19" fmla="*/ 702 h 1082"/>
                <a:gd name="connsiteX20" fmla="*/ 1550 w 2895"/>
                <a:gd name="connsiteY20" fmla="*/ 906 h 1082"/>
                <a:gd name="connsiteX21" fmla="*/ 1647 w 2895"/>
                <a:gd name="connsiteY21" fmla="*/ 1021 h 1082"/>
                <a:gd name="connsiteX22" fmla="*/ 1850 w 2895"/>
                <a:gd name="connsiteY22" fmla="*/ 1065 h 1082"/>
                <a:gd name="connsiteX23" fmla="*/ 1594 w 2895"/>
                <a:gd name="connsiteY23" fmla="*/ 892 h 1082"/>
                <a:gd name="connsiteX24" fmla="*/ 1752 w 2895"/>
                <a:gd name="connsiteY24" fmla="*/ 953 h 1082"/>
                <a:gd name="connsiteX25" fmla="*/ 2137 w 2895"/>
                <a:gd name="connsiteY25" fmla="*/ 855 h 1082"/>
                <a:gd name="connsiteX26" fmla="*/ 1744 w 2895"/>
                <a:gd name="connsiteY26" fmla="*/ 913 h 1082"/>
                <a:gd name="connsiteX27" fmla="*/ 1617 w 2895"/>
                <a:gd name="connsiteY27" fmla="*/ 837 h 1082"/>
                <a:gd name="connsiteX28" fmla="*/ 954 w 2895"/>
                <a:gd name="connsiteY28" fmla="*/ 697 h 1082"/>
                <a:gd name="connsiteX29" fmla="*/ 1611 w 2895"/>
                <a:gd name="connsiteY29" fmla="*/ 694 h 1082"/>
                <a:gd name="connsiteX0" fmla="*/ 1617 w 2895"/>
                <a:gd name="connsiteY0" fmla="*/ 837 h 1082"/>
                <a:gd name="connsiteX1" fmla="*/ 954 w 2895"/>
                <a:gd name="connsiteY1" fmla="*/ 697 h 1082"/>
                <a:gd name="connsiteX2" fmla="*/ 1611 w 2895"/>
                <a:gd name="connsiteY2" fmla="*/ 694 h 1082"/>
                <a:gd name="connsiteX3" fmla="*/ 1740 w 2895"/>
                <a:gd name="connsiteY3" fmla="*/ 588 h 1082"/>
                <a:gd name="connsiteX4" fmla="*/ 2389 w 2895"/>
                <a:gd name="connsiteY4" fmla="*/ 402 h 1082"/>
                <a:gd name="connsiteX5" fmla="*/ 2895 w 2895"/>
                <a:gd name="connsiteY5" fmla="*/ 415 h 1082"/>
                <a:gd name="connsiteX6" fmla="*/ 2878 w 2895"/>
                <a:gd name="connsiteY6" fmla="*/ 424 h 1082"/>
                <a:gd name="connsiteX7" fmla="*/ 2878 w 2895"/>
                <a:gd name="connsiteY7" fmla="*/ 424 h 1082"/>
                <a:gd name="connsiteX8" fmla="*/ 2449 w 2895"/>
                <a:gd name="connsiteY8" fmla="*/ 382 h 1082"/>
                <a:gd name="connsiteX9" fmla="*/ 2801 w 2895"/>
                <a:gd name="connsiteY9" fmla="*/ 0 h 1082"/>
                <a:gd name="connsiteX10" fmla="*/ 2474 w 2895"/>
                <a:gd name="connsiteY10" fmla="*/ 344 h 1082"/>
                <a:gd name="connsiteX11" fmla="*/ 2137 w 2895"/>
                <a:gd name="connsiteY11" fmla="*/ 312 h 1082"/>
                <a:gd name="connsiteX12" fmla="*/ 1711 w 2895"/>
                <a:gd name="connsiteY12" fmla="*/ 545 h 1082"/>
                <a:gd name="connsiteX13" fmla="*/ 1609 w 2895"/>
                <a:gd name="connsiteY13" fmla="*/ 619 h 1082"/>
                <a:gd name="connsiteX14" fmla="*/ 1353 w 2895"/>
                <a:gd name="connsiteY14" fmla="*/ 675 h 1082"/>
                <a:gd name="connsiteX15" fmla="*/ 893 w 2895"/>
                <a:gd name="connsiteY15" fmla="*/ 585 h 1082"/>
                <a:gd name="connsiteX16" fmla="*/ 6 w 2895"/>
                <a:gd name="connsiteY16" fmla="*/ 676 h 1082"/>
                <a:gd name="connsiteX17" fmla="*/ 0 w 2895"/>
                <a:gd name="connsiteY17" fmla="*/ 681 h 1082"/>
                <a:gd name="connsiteX18" fmla="*/ 0 w 2895"/>
                <a:gd name="connsiteY18" fmla="*/ 1070 h 1082"/>
                <a:gd name="connsiteX19" fmla="*/ 56 w 2895"/>
                <a:gd name="connsiteY19" fmla="*/ 908 h 1082"/>
                <a:gd name="connsiteX20" fmla="*/ 325 w 2895"/>
                <a:gd name="connsiteY20" fmla="*/ 673 h 1082"/>
                <a:gd name="connsiteX21" fmla="*/ 973 w 2895"/>
                <a:gd name="connsiteY21" fmla="*/ 702 h 1082"/>
                <a:gd name="connsiteX22" fmla="*/ 1550 w 2895"/>
                <a:gd name="connsiteY22" fmla="*/ 906 h 1082"/>
                <a:gd name="connsiteX23" fmla="*/ 1647 w 2895"/>
                <a:gd name="connsiteY23" fmla="*/ 1021 h 1082"/>
                <a:gd name="connsiteX24" fmla="*/ 1850 w 2895"/>
                <a:gd name="connsiteY24" fmla="*/ 1065 h 1082"/>
                <a:gd name="connsiteX25" fmla="*/ 1594 w 2895"/>
                <a:gd name="connsiteY25" fmla="*/ 892 h 1082"/>
                <a:gd name="connsiteX26" fmla="*/ 1752 w 2895"/>
                <a:gd name="connsiteY26" fmla="*/ 953 h 1082"/>
                <a:gd name="connsiteX27" fmla="*/ 2137 w 2895"/>
                <a:gd name="connsiteY27" fmla="*/ 855 h 1082"/>
                <a:gd name="connsiteX28" fmla="*/ 1782 w 2895"/>
                <a:gd name="connsiteY28" fmla="*/ 951 h 1082"/>
                <a:gd name="connsiteX0" fmla="*/ 954 w 2895"/>
                <a:gd name="connsiteY0" fmla="*/ 697 h 1082"/>
                <a:gd name="connsiteX1" fmla="*/ 1611 w 2895"/>
                <a:gd name="connsiteY1" fmla="*/ 694 h 1082"/>
                <a:gd name="connsiteX2" fmla="*/ 1740 w 2895"/>
                <a:gd name="connsiteY2" fmla="*/ 588 h 1082"/>
                <a:gd name="connsiteX3" fmla="*/ 2389 w 2895"/>
                <a:gd name="connsiteY3" fmla="*/ 402 h 1082"/>
                <a:gd name="connsiteX4" fmla="*/ 2895 w 2895"/>
                <a:gd name="connsiteY4" fmla="*/ 415 h 1082"/>
                <a:gd name="connsiteX5" fmla="*/ 2878 w 2895"/>
                <a:gd name="connsiteY5" fmla="*/ 424 h 1082"/>
                <a:gd name="connsiteX6" fmla="*/ 2878 w 2895"/>
                <a:gd name="connsiteY6" fmla="*/ 424 h 1082"/>
                <a:gd name="connsiteX7" fmla="*/ 2449 w 2895"/>
                <a:gd name="connsiteY7" fmla="*/ 382 h 1082"/>
                <a:gd name="connsiteX8" fmla="*/ 2801 w 2895"/>
                <a:gd name="connsiteY8" fmla="*/ 0 h 1082"/>
                <a:gd name="connsiteX9" fmla="*/ 2474 w 2895"/>
                <a:gd name="connsiteY9" fmla="*/ 344 h 1082"/>
                <a:gd name="connsiteX10" fmla="*/ 2137 w 2895"/>
                <a:gd name="connsiteY10" fmla="*/ 312 h 1082"/>
                <a:gd name="connsiteX11" fmla="*/ 1711 w 2895"/>
                <a:gd name="connsiteY11" fmla="*/ 545 h 1082"/>
                <a:gd name="connsiteX12" fmla="*/ 1609 w 2895"/>
                <a:gd name="connsiteY12" fmla="*/ 619 h 1082"/>
                <a:gd name="connsiteX13" fmla="*/ 1353 w 2895"/>
                <a:gd name="connsiteY13" fmla="*/ 675 h 1082"/>
                <a:gd name="connsiteX14" fmla="*/ 893 w 2895"/>
                <a:gd name="connsiteY14" fmla="*/ 585 h 1082"/>
                <a:gd name="connsiteX15" fmla="*/ 6 w 2895"/>
                <a:gd name="connsiteY15" fmla="*/ 676 h 1082"/>
                <a:gd name="connsiteX16" fmla="*/ 0 w 2895"/>
                <a:gd name="connsiteY16" fmla="*/ 681 h 1082"/>
                <a:gd name="connsiteX17" fmla="*/ 0 w 2895"/>
                <a:gd name="connsiteY17" fmla="*/ 1070 h 1082"/>
                <a:gd name="connsiteX18" fmla="*/ 56 w 2895"/>
                <a:gd name="connsiteY18" fmla="*/ 908 h 1082"/>
                <a:gd name="connsiteX19" fmla="*/ 325 w 2895"/>
                <a:gd name="connsiteY19" fmla="*/ 673 h 1082"/>
                <a:gd name="connsiteX20" fmla="*/ 973 w 2895"/>
                <a:gd name="connsiteY20" fmla="*/ 702 h 1082"/>
                <a:gd name="connsiteX21" fmla="*/ 1550 w 2895"/>
                <a:gd name="connsiteY21" fmla="*/ 906 h 1082"/>
                <a:gd name="connsiteX22" fmla="*/ 1647 w 2895"/>
                <a:gd name="connsiteY22" fmla="*/ 1021 h 1082"/>
                <a:gd name="connsiteX23" fmla="*/ 1850 w 2895"/>
                <a:gd name="connsiteY23" fmla="*/ 1065 h 1082"/>
                <a:gd name="connsiteX24" fmla="*/ 1594 w 2895"/>
                <a:gd name="connsiteY24" fmla="*/ 892 h 1082"/>
                <a:gd name="connsiteX25" fmla="*/ 1752 w 2895"/>
                <a:gd name="connsiteY25" fmla="*/ 953 h 1082"/>
                <a:gd name="connsiteX26" fmla="*/ 2137 w 2895"/>
                <a:gd name="connsiteY26" fmla="*/ 855 h 1082"/>
                <a:gd name="connsiteX27" fmla="*/ 1782 w 2895"/>
                <a:gd name="connsiteY27" fmla="*/ 951 h 1082"/>
                <a:gd name="connsiteX0" fmla="*/ 954 w 2895"/>
                <a:gd name="connsiteY0" fmla="*/ 697 h 1082"/>
                <a:gd name="connsiteX1" fmla="*/ 1611 w 2895"/>
                <a:gd name="connsiteY1" fmla="*/ 694 h 1082"/>
                <a:gd name="connsiteX2" fmla="*/ 1740 w 2895"/>
                <a:gd name="connsiteY2" fmla="*/ 588 h 1082"/>
                <a:gd name="connsiteX3" fmla="*/ 2389 w 2895"/>
                <a:gd name="connsiteY3" fmla="*/ 402 h 1082"/>
                <a:gd name="connsiteX4" fmla="*/ 2895 w 2895"/>
                <a:gd name="connsiteY4" fmla="*/ 415 h 1082"/>
                <a:gd name="connsiteX5" fmla="*/ 2878 w 2895"/>
                <a:gd name="connsiteY5" fmla="*/ 424 h 1082"/>
                <a:gd name="connsiteX6" fmla="*/ 2878 w 2895"/>
                <a:gd name="connsiteY6" fmla="*/ 424 h 1082"/>
                <a:gd name="connsiteX7" fmla="*/ 2449 w 2895"/>
                <a:gd name="connsiteY7" fmla="*/ 382 h 1082"/>
                <a:gd name="connsiteX8" fmla="*/ 2801 w 2895"/>
                <a:gd name="connsiteY8" fmla="*/ 0 h 1082"/>
                <a:gd name="connsiteX9" fmla="*/ 2474 w 2895"/>
                <a:gd name="connsiteY9" fmla="*/ 344 h 1082"/>
                <a:gd name="connsiteX10" fmla="*/ 2137 w 2895"/>
                <a:gd name="connsiteY10" fmla="*/ 312 h 1082"/>
                <a:gd name="connsiteX11" fmla="*/ 1711 w 2895"/>
                <a:gd name="connsiteY11" fmla="*/ 545 h 1082"/>
                <a:gd name="connsiteX12" fmla="*/ 1609 w 2895"/>
                <a:gd name="connsiteY12" fmla="*/ 619 h 1082"/>
                <a:gd name="connsiteX13" fmla="*/ 1353 w 2895"/>
                <a:gd name="connsiteY13" fmla="*/ 675 h 1082"/>
                <a:gd name="connsiteX14" fmla="*/ 893 w 2895"/>
                <a:gd name="connsiteY14" fmla="*/ 585 h 1082"/>
                <a:gd name="connsiteX15" fmla="*/ 6 w 2895"/>
                <a:gd name="connsiteY15" fmla="*/ 676 h 1082"/>
                <a:gd name="connsiteX16" fmla="*/ 0 w 2895"/>
                <a:gd name="connsiteY16" fmla="*/ 681 h 1082"/>
                <a:gd name="connsiteX17" fmla="*/ 0 w 2895"/>
                <a:gd name="connsiteY17" fmla="*/ 1070 h 1082"/>
                <a:gd name="connsiteX18" fmla="*/ 56 w 2895"/>
                <a:gd name="connsiteY18" fmla="*/ 908 h 1082"/>
                <a:gd name="connsiteX19" fmla="*/ 325 w 2895"/>
                <a:gd name="connsiteY19" fmla="*/ 673 h 1082"/>
                <a:gd name="connsiteX20" fmla="*/ 973 w 2895"/>
                <a:gd name="connsiteY20" fmla="*/ 702 h 1082"/>
                <a:gd name="connsiteX21" fmla="*/ 1550 w 2895"/>
                <a:gd name="connsiteY21" fmla="*/ 906 h 1082"/>
                <a:gd name="connsiteX22" fmla="*/ 1647 w 2895"/>
                <a:gd name="connsiteY22" fmla="*/ 1021 h 1082"/>
                <a:gd name="connsiteX23" fmla="*/ 1850 w 2895"/>
                <a:gd name="connsiteY23" fmla="*/ 1065 h 1082"/>
                <a:gd name="connsiteX24" fmla="*/ 1752 w 2895"/>
                <a:gd name="connsiteY24" fmla="*/ 953 h 1082"/>
                <a:gd name="connsiteX25" fmla="*/ 2137 w 2895"/>
                <a:gd name="connsiteY25" fmla="*/ 855 h 1082"/>
                <a:gd name="connsiteX26" fmla="*/ 1782 w 2895"/>
                <a:gd name="connsiteY26" fmla="*/ 951 h 1082"/>
                <a:gd name="connsiteX0" fmla="*/ 954 w 2895"/>
                <a:gd name="connsiteY0" fmla="*/ 697 h 1082"/>
                <a:gd name="connsiteX1" fmla="*/ 1611 w 2895"/>
                <a:gd name="connsiteY1" fmla="*/ 694 h 1082"/>
                <a:gd name="connsiteX2" fmla="*/ 1740 w 2895"/>
                <a:gd name="connsiteY2" fmla="*/ 588 h 1082"/>
                <a:gd name="connsiteX3" fmla="*/ 2389 w 2895"/>
                <a:gd name="connsiteY3" fmla="*/ 402 h 1082"/>
                <a:gd name="connsiteX4" fmla="*/ 2895 w 2895"/>
                <a:gd name="connsiteY4" fmla="*/ 415 h 1082"/>
                <a:gd name="connsiteX5" fmla="*/ 2878 w 2895"/>
                <a:gd name="connsiteY5" fmla="*/ 424 h 1082"/>
                <a:gd name="connsiteX6" fmla="*/ 2878 w 2895"/>
                <a:gd name="connsiteY6" fmla="*/ 424 h 1082"/>
                <a:gd name="connsiteX7" fmla="*/ 2449 w 2895"/>
                <a:gd name="connsiteY7" fmla="*/ 382 h 1082"/>
                <a:gd name="connsiteX8" fmla="*/ 2801 w 2895"/>
                <a:gd name="connsiteY8" fmla="*/ 0 h 1082"/>
                <a:gd name="connsiteX9" fmla="*/ 2474 w 2895"/>
                <a:gd name="connsiteY9" fmla="*/ 344 h 1082"/>
                <a:gd name="connsiteX10" fmla="*/ 2137 w 2895"/>
                <a:gd name="connsiteY10" fmla="*/ 312 h 1082"/>
                <a:gd name="connsiteX11" fmla="*/ 1711 w 2895"/>
                <a:gd name="connsiteY11" fmla="*/ 545 h 1082"/>
                <a:gd name="connsiteX12" fmla="*/ 1609 w 2895"/>
                <a:gd name="connsiteY12" fmla="*/ 619 h 1082"/>
                <a:gd name="connsiteX13" fmla="*/ 1353 w 2895"/>
                <a:gd name="connsiteY13" fmla="*/ 675 h 1082"/>
                <a:gd name="connsiteX14" fmla="*/ 893 w 2895"/>
                <a:gd name="connsiteY14" fmla="*/ 585 h 1082"/>
                <a:gd name="connsiteX15" fmla="*/ 6 w 2895"/>
                <a:gd name="connsiteY15" fmla="*/ 676 h 1082"/>
                <a:gd name="connsiteX16" fmla="*/ 0 w 2895"/>
                <a:gd name="connsiteY16" fmla="*/ 681 h 1082"/>
                <a:gd name="connsiteX17" fmla="*/ 0 w 2895"/>
                <a:gd name="connsiteY17" fmla="*/ 1070 h 1082"/>
                <a:gd name="connsiteX18" fmla="*/ 56 w 2895"/>
                <a:gd name="connsiteY18" fmla="*/ 908 h 1082"/>
                <a:gd name="connsiteX19" fmla="*/ 325 w 2895"/>
                <a:gd name="connsiteY19" fmla="*/ 673 h 1082"/>
                <a:gd name="connsiteX20" fmla="*/ 973 w 2895"/>
                <a:gd name="connsiteY20" fmla="*/ 702 h 1082"/>
                <a:gd name="connsiteX21" fmla="*/ 1647 w 2895"/>
                <a:gd name="connsiteY21" fmla="*/ 1021 h 1082"/>
                <a:gd name="connsiteX22" fmla="*/ 1850 w 2895"/>
                <a:gd name="connsiteY22" fmla="*/ 1065 h 1082"/>
                <a:gd name="connsiteX23" fmla="*/ 1752 w 2895"/>
                <a:gd name="connsiteY23" fmla="*/ 953 h 1082"/>
                <a:gd name="connsiteX24" fmla="*/ 2137 w 2895"/>
                <a:gd name="connsiteY24" fmla="*/ 855 h 1082"/>
                <a:gd name="connsiteX25" fmla="*/ 1782 w 2895"/>
                <a:gd name="connsiteY25" fmla="*/ 951 h 1082"/>
                <a:gd name="connsiteX0" fmla="*/ 954 w 2895"/>
                <a:gd name="connsiteY0" fmla="*/ 697 h 1070"/>
                <a:gd name="connsiteX1" fmla="*/ 1611 w 2895"/>
                <a:gd name="connsiteY1" fmla="*/ 694 h 1070"/>
                <a:gd name="connsiteX2" fmla="*/ 1740 w 2895"/>
                <a:gd name="connsiteY2" fmla="*/ 588 h 1070"/>
                <a:gd name="connsiteX3" fmla="*/ 2389 w 2895"/>
                <a:gd name="connsiteY3" fmla="*/ 402 h 1070"/>
                <a:gd name="connsiteX4" fmla="*/ 2895 w 2895"/>
                <a:gd name="connsiteY4" fmla="*/ 415 h 1070"/>
                <a:gd name="connsiteX5" fmla="*/ 2878 w 2895"/>
                <a:gd name="connsiteY5" fmla="*/ 424 h 1070"/>
                <a:gd name="connsiteX6" fmla="*/ 2878 w 2895"/>
                <a:gd name="connsiteY6" fmla="*/ 424 h 1070"/>
                <a:gd name="connsiteX7" fmla="*/ 2449 w 2895"/>
                <a:gd name="connsiteY7" fmla="*/ 382 h 1070"/>
                <a:gd name="connsiteX8" fmla="*/ 2801 w 2895"/>
                <a:gd name="connsiteY8" fmla="*/ 0 h 1070"/>
                <a:gd name="connsiteX9" fmla="*/ 2474 w 2895"/>
                <a:gd name="connsiteY9" fmla="*/ 344 h 1070"/>
                <a:gd name="connsiteX10" fmla="*/ 2137 w 2895"/>
                <a:gd name="connsiteY10" fmla="*/ 312 h 1070"/>
                <a:gd name="connsiteX11" fmla="*/ 1711 w 2895"/>
                <a:gd name="connsiteY11" fmla="*/ 545 h 1070"/>
                <a:gd name="connsiteX12" fmla="*/ 1609 w 2895"/>
                <a:gd name="connsiteY12" fmla="*/ 619 h 1070"/>
                <a:gd name="connsiteX13" fmla="*/ 1353 w 2895"/>
                <a:gd name="connsiteY13" fmla="*/ 675 h 1070"/>
                <a:gd name="connsiteX14" fmla="*/ 893 w 2895"/>
                <a:gd name="connsiteY14" fmla="*/ 585 h 1070"/>
                <a:gd name="connsiteX15" fmla="*/ 6 w 2895"/>
                <a:gd name="connsiteY15" fmla="*/ 676 h 1070"/>
                <a:gd name="connsiteX16" fmla="*/ 0 w 2895"/>
                <a:gd name="connsiteY16" fmla="*/ 681 h 1070"/>
                <a:gd name="connsiteX17" fmla="*/ 0 w 2895"/>
                <a:gd name="connsiteY17" fmla="*/ 1070 h 1070"/>
                <a:gd name="connsiteX18" fmla="*/ 56 w 2895"/>
                <a:gd name="connsiteY18" fmla="*/ 908 h 1070"/>
                <a:gd name="connsiteX19" fmla="*/ 325 w 2895"/>
                <a:gd name="connsiteY19" fmla="*/ 673 h 1070"/>
                <a:gd name="connsiteX20" fmla="*/ 973 w 2895"/>
                <a:gd name="connsiteY20" fmla="*/ 702 h 1070"/>
                <a:gd name="connsiteX21" fmla="*/ 1850 w 2895"/>
                <a:gd name="connsiteY21" fmla="*/ 1065 h 1070"/>
                <a:gd name="connsiteX22" fmla="*/ 1752 w 2895"/>
                <a:gd name="connsiteY22" fmla="*/ 953 h 1070"/>
                <a:gd name="connsiteX23" fmla="*/ 2137 w 2895"/>
                <a:gd name="connsiteY23" fmla="*/ 855 h 1070"/>
                <a:gd name="connsiteX24" fmla="*/ 1782 w 2895"/>
                <a:gd name="connsiteY24" fmla="*/ 951 h 1070"/>
                <a:gd name="connsiteX0" fmla="*/ 954 w 2895"/>
                <a:gd name="connsiteY0" fmla="*/ 697 h 1091"/>
                <a:gd name="connsiteX1" fmla="*/ 1611 w 2895"/>
                <a:gd name="connsiteY1" fmla="*/ 694 h 1091"/>
                <a:gd name="connsiteX2" fmla="*/ 1740 w 2895"/>
                <a:gd name="connsiteY2" fmla="*/ 588 h 1091"/>
                <a:gd name="connsiteX3" fmla="*/ 2389 w 2895"/>
                <a:gd name="connsiteY3" fmla="*/ 402 h 1091"/>
                <a:gd name="connsiteX4" fmla="*/ 2895 w 2895"/>
                <a:gd name="connsiteY4" fmla="*/ 415 h 1091"/>
                <a:gd name="connsiteX5" fmla="*/ 2878 w 2895"/>
                <a:gd name="connsiteY5" fmla="*/ 424 h 1091"/>
                <a:gd name="connsiteX6" fmla="*/ 2878 w 2895"/>
                <a:gd name="connsiteY6" fmla="*/ 424 h 1091"/>
                <a:gd name="connsiteX7" fmla="*/ 2449 w 2895"/>
                <a:gd name="connsiteY7" fmla="*/ 382 h 1091"/>
                <a:gd name="connsiteX8" fmla="*/ 2801 w 2895"/>
                <a:gd name="connsiteY8" fmla="*/ 0 h 1091"/>
                <a:gd name="connsiteX9" fmla="*/ 2474 w 2895"/>
                <a:gd name="connsiteY9" fmla="*/ 344 h 1091"/>
                <a:gd name="connsiteX10" fmla="*/ 2137 w 2895"/>
                <a:gd name="connsiteY10" fmla="*/ 312 h 1091"/>
                <a:gd name="connsiteX11" fmla="*/ 1711 w 2895"/>
                <a:gd name="connsiteY11" fmla="*/ 545 h 1091"/>
                <a:gd name="connsiteX12" fmla="*/ 1609 w 2895"/>
                <a:gd name="connsiteY12" fmla="*/ 619 h 1091"/>
                <a:gd name="connsiteX13" fmla="*/ 1353 w 2895"/>
                <a:gd name="connsiteY13" fmla="*/ 675 h 1091"/>
                <a:gd name="connsiteX14" fmla="*/ 893 w 2895"/>
                <a:gd name="connsiteY14" fmla="*/ 585 h 1091"/>
                <a:gd name="connsiteX15" fmla="*/ 6 w 2895"/>
                <a:gd name="connsiteY15" fmla="*/ 676 h 1091"/>
                <a:gd name="connsiteX16" fmla="*/ 0 w 2895"/>
                <a:gd name="connsiteY16" fmla="*/ 681 h 1091"/>
                <a:gd name="connsiteX17" fmla="*/ 0 w 2895"/>
                <a:gd name="connsiteY17" fmla="*/ 1070 h 1091"/>
                <a:gd name="connsiteX18" fmla="*/ 56 w 2895"/>
                <a:gd name="connsiteY18" fmla="*/ 908 h 1091"/>
                <a:gd name="connsiteX19" fmla="*/ 325 w 2895"/>
                <a:gd name="connsiteY19" fmla="*/ 673 h 1091"/>
                <a:gd name="connsiteX20" fmla="*/ 973 w 2895"/>
                <a:gd name="connsiteY20" fmla="*/ 702 h 1091"/>
                <a:gd name="connsiteX21" fmla="*/ 1850 w 2895"/>
                <a:gd name="connsiteY21" fmla="*/ 1065 h 1091"/>
                <a:gd name="connsiteX22" fmla="*/ 2137 w 2895"/>
                <a:gd name="connsiteY22" fmla="*/ 855 h 1091"/>
                <a:gd name="connsiteX23" fmla="*/ 1782 w 2895"/>
                <a:gd name="connsiteY23" fmla="*/ 951 h 1091"/>
                <a:gd name="connsiteX0" fmla="*/ 954 w 2895"/>
                <a:gd name="connsiteY0" fmla="*/ 697 h 1091"/>
                <a:gd name="connsiteX1" fmla="*/ 1611 w 2895"/>
                <a:gd name="connsiteY1" fmla="*/ 694 h 1091"/>
                <a:gd name="connsiteX2" fmla="*/ 1740 w 2895"/>
                <a:gd name="connsiteY2" fmla="*/ 588 h 1091"/>
                <a:gd name="connsiteX3" fmla="*/ 2389 w 2895"/>
                <a:gd name="connsiteY3" fmla="*/ 402 h 1091"/>
                <a:gd name="connsiteX4" fmla="*/ 2895 w 2895"/>
                <a:gd name="connsiteY4" fmla="*/ 415 h 1091"/>
                <a:gd name="connsiteX5" fmla="*/ 2878 w 2895"/>
                <a:gd name="connsiteY5" fmla="*/ 424 h 1091"/>
                <a:gd name="connsiteX6" fmla="*/ 2878 w 2895"/>
                <a:gd name="connsiteY6" fmla="*/ 424 h 1091"/>
                <a:gd name="connsiteX7" fmla="*/ 2449 w 2895"/>
                <a:gd name="connsiteY7" fmla="*/ 382 h 1091"/>
                <a:gd name="connsiteX8" fmla="*/ 2801 w 2895"/>
                <a:gd name="connsiteY8" fmla="*/ 0 h 1091"/>
                <a:gd name="connsiteX9" fmla="*/ 2474 w 2895"/>
                <a:gd name="connsiteY9" fmla="*/ 344 h 1091"/>
                <a:gd name="connsiteX10" fmla="*/ 2137 w 2895"/>
                <a:gd name="connsiteY10" fmla="*/ 312 h 1091"/>
                <a:gd name="connsiteX11" fmla="*/ 1711 w 2895"/>
                <a:gd name="connsiteY11" fmla="*/ 545 h 1091"/>
                <a:gd name="connsiteX12" fmla="*/ 1609 w 2895"/>
                <a:gd name="connsiteY12" fmla="*/ 619 h 1091"/>
                <a:gd name="connsiteX13" fmla="*/ 1353 w 2895"/>
                <a:gd name="connsiteY13" fmla="*/ 675 h 1091"/>
                <a:gd name="connsiteX14" fmla="*/ 893 w 2895"/>
                <a:gd name="connsiteY14" fmla="*/ 585 h 1091"/>
                <a:gd name="connsiteX15" fmla="*/ 6 w 2895"/>
                <a:gd name="connsiteY15" fmla="*/ 676 h 1091"/>
                <a:gd name="connsiteX16" fmla="*/ 0 w 2895"/>
                <a:gd name="connsiteY16" fmla="*/ 681 h 1091"/>
                <a:gd name="connsiteX17" fmla="*/ 0 w 2895"/>
                <a:gd name="connsiteY17" fmla="*/ 1070 h 1091"/>
                <a:gd name="connsiteX18" fmla="*/ 56 w 2895"/>
                <a:gd name="connsiteY18" fmla="*/ 908 h 1091"/>
                <a:gd name="connsiteX19" fmla="*/ 325 w 2895"/>
                <a:gd name="connsiteY19" fmla="*/ 673 h 1091"/>
                <a:gd name="connsiteX20" fmla="*/ 973 w 2895"/>
                <a:gd name="connsiteY20" fmla="*/ 702 h 1091"/>
                <a:gd name="connsiteX21" fmla="*/ 1850 w 2895"/>
                <a:gd name="connsiteY21" fmla="*/ 1065 h 1091"/>
                <a:gd name="connsiteX22" fmla="*/ 2137 w 2895"/>
                <a:gd name="connsiteY22" fmla="*/ 855 h 1091"/>
                <a:gd name="connsiteX0" fmla="*/ 954 w 2895"/>
                <a:gd name="connsiteY0" fmla="*/ 697 h 1091"/>
                <a:gd name="connsiteX1" fmla="*/ 1611 w 2895"/>
                <a:gd name="connsiteY1" fmla="*/ 694 h 1091"/>
                <a:gd name="connsiteX2" fmla="*/ 1740 w 2895"/>
                <a:gd name="connsiteY2" fmla="*/ 588 h 1091"/>
                <a:gd name="connsiteX3" fmla="*/ 2389 w 2895"/>
                <a:gd name="connsiteY3" fmla="*/ 402 h 1091"/>
                <a:gd name="connsiteX4" fmla="*/ 2895 w 2895"/>
                <a:gd name="connsiteY4" fmla="*/ 415 h 1091"/>
                <a:gd name="connsiteX5" fmla="*/ 2878 w 2895"/>
                <a:gd name="connsiteY5" fmla="*/ 424 h 1091"/>
                <a:gd name="connsiteX6" fmla="*/ 2878 w 2895"/>
                <a:gd name="connsiteY6" fmla="*/ 424 h 1091"/>
                <a:gd name="connsiteX7" fmla="*/ 2449 w 2895"/>
                <a:gd name="connsiteY7" fmla="*/ 382 h 1091"/>
                <a:gd name="connsiteX8" fmla="*/ 2801 w 2895"/>
                <a:gd name="connsiteY8" fmla="*/ 0 h 1091"/>
                <a:gd name="connsiteX9" fmla="*/ 2474 w 2895"/>
                <a:gd name="connsiteY9" fmla="*/ 344 h 1091"/>
                <a:gd name="connsiteX10" fmla="*/ 2137 w 2895"/>
                <a:gd name="connsiteY10" fmla="*/ 312 h 1091"/>
                <a:gd name="connsiteX11" fmla="*/ 1711 w 2895"/>
                <a:gd name="connsiteY11" fmla="*/ 545 h 1091"/>
                <a:gd name="connsiteX12" fmla="*/ 1609 w 2895"/>
                <a:gd name="connsiteY12" fmla="*/ 619 h 1091"/>
                <a:gd name="connsiteX13" fmla="*/ 1353 w 2895"/>
                <a:gd name="connsiteY13" fmla="*/ 675 h 1091"/>
                <a:gd name="connsiteX14" fmla="*/ 893 w 2895"/>
                <a:gd name="connsiteY14" fmla="*/ 585 h 1091"/>
                <a:gd name="connsiteX15" fmla="*/ 6 w 2895"/>
                <a:gd name="connsiteY15" fmla="*/ 676 h 1091"/>
                <a:gd name="connsiteX16" fmla="*/ 0 w 2895"/>
                <a:gd name="connsiteY16" fmla="*/ 681 h 1091"/>
                <a:gd name="connsiteX17" fmla="*/ 0 w 2895"/>
                <a:gd name="connsiteY17" fmla="*/ 1070 h 1091"/>
                <a:gd name="connsiteX18" fmla="*/ 56 w 2895"/>
                <a:gd name="connsiteY18" fmla="*/ 908 h 1091"/>
                <a:gd name="connsiteX19" fmla="*/ 325 w 2895"/>
                <a:gd name="connsiteY19" fmla="*/ 673 h 1091"/>
                <a:gd name="connsiteX20" fmla="*/ 973 w 2895"/>
                <a:gd name="connsiteY20" fmla="*/ 702 h 1091"/>
                <a:gd name="connsiteX21" fmla="*/ 1850 w 2895"/>
                <a:gd name="connsiteY21" fmla="*/ 1065 h 1091"/>
                <a:gd name="connsiteX22" fmla="*/ 2139 w 2895"/>
                <a:gd name="connsiteY22" fmla="*/ 850 h 1091"/>
                <a:gd name="connsiteX0" fmla="*/ 954 w 2895"/>
                <a:gd name="connsiteY0" fmla="*/ 697 h 1070"/>
                <a:gd name="connsiteX1" fmla="*/ 1611 w 2895"/>
                <a:gd name="connsiteY1" fmla="*/ 694 h 1070"/>
                <a:gd name="connsiteX2" fmla="*/ 1740 w 2895"/>
                <a:gd name="connsiteY2" fmla="*/ 588 h 1070"/>
                <a:gd name="connsiteX3" fmla="*/ 2389 w 2895"/>
                <a:gd name="connsiteY3" fmla="*/ 402 h 1070"/>
                <a:gd name="connsiteX4" fmla="*/ 2895 w 2895"/>
                <a:gd name="connsiteY4" fmla="*/ 415 h 1070"/>
                <a:gd name="connsiteX5" fmla="*/ 2878 w 2895"/>
                <a:gd name="connsiteY5" fmla="*/ 424 h 1070"/>
                <a:gd name="connsiteX6" fmla="*/ 2878 w 2895"/>
                <a:gd name="connsiteY6" fmla="*/ 424 h 1070"/>
                <a:gd name="connsiteX7" fmla="*/ 2449 w 2895"/>
                <a:gd name="connsiteY7" fmla="*/ 382 h 1070"/>
                <a:gd name="connsiteX8" fmla="*/ 2801 w 2895"/>
                <a:gd name="connsiteY8" fmla="*/ 0 h 1070"/>
                <a:gd name="connsiteX9" fmla="*/ 2474 w 2895"/>
                <a:gd name="connsiteY9" fmla="*/ 344 h 1070"/>
                <a:gd name="connsiteX10" fmla="*/ 2137 w 2895"/>
                <a:gd name="connsiteY10" fmla="*/ 312 h 1070"/>
                <a:gd name="connsiteX11" fmla="*/ 1711 w 2895"/>
                <a:gd name="connsiteY11" fmla="*/ 545 h 1070"/>
                <a:gd name="connsiteX12" fmla="*/ 1609 w 2895"/>
                <a:gd name="connsiteY12" fmla="*/ 619 h 1070"/>
                <a:gd name="connsiteX13" fmla="*/ 1353 w 2895"/>
                <a:gd name="connsiteY13" fmla="*/ 675 h 1070"/>
                <a:gd name="connsiteX14" fmla="*/ 893 w 2895"/>
                <a:gd name="connsiteY14" fmla="*/ 585 h 1070"/>
                <a:gd name="connsiteX15" fmla="*/ 6 w 2895"/>
                <a:gd name="connsiteY15" fmla="*/ 676 h 1070"/>
                <a:gd name="connsiteX16" fmla="*/ 0 w 2895"/>
                <a:gd name="connsiteY16" fmla="*/ 681 h 1070"/>
                <a:gd name="connsiteX17" fmla="*/ 0 w 2895"/>
                <a:gd name="connsiteY17" fmla="*/ 1070 h 1070"/>
                <a:gd name="connsiteX18" fmla="*/ 56 w 2895"/>
                <a:gd name="connsiteY18" fmla="*/ 908 h 1070"/>
                <a:gd name="connsiteX19" fmla="*/ 325 w 2895"/>
                <a:gd name="connsiteY19" fmla="*/ 673 h 1070"/>
                <a:gd name="connsiteX20" fmla="*/ 973 w 2895"/>
                <a:gd name="connsiteY20" fmla="*/ 702 h 1070"/>
                <a:gd name="connsiteX21" fmla="*/ 1850 w 2895"/>
                <a:gd name="connsiteY21" fmla="*/ 1065 h 1070"/>
                <a:gd name="connsiteX0" fmla="*/ 954 w 2895"/>
                <a:gd name="connsiteY0" fmla="*/ 697 h 1070"/>
                <a:gd name="connsiteX1" fmla="*/ 1611 w 2895"/>
                <a:gd name="connsiteY1" fmla="*/ 694 h 1070"/>
                <a:gd name="connsiteX2" fmla="*/ 1740 w 2895"/>
                <a:gd name="connsiteY2" fmla="*/ 588 h 1070"/>
                <a:gd name="connsiteX3" fmla="*/ 2389 w 2895"/>
                <a:gd name="connsiteY3" fmla="*/ 402 h 1070"/>
                <a:gd name="connsiteX4" fmla="*/ 2895 w 2895"/>
                <a:gd name="connsiteY4" fmla="*/ 415 h 1070"/>
                <a:gd name="connsiteX5" fmla="*/ 2878 w 2895"/>
                <a:gd name="connsiteY5" fmla="*/ 424 h 1070"/>
                <a:gd name="connsiteX6" fmla="*/ 2878 w 2895"/>
                <a:gd name="connsiteY6" fmla="*/ 424 h 1070"/>
                <a:gd name="connsiteX7" fmla="*/ 2449 w 2895"/>
                <a:gd name="connsiteY7" fmla="*/ 382 h 1070"/>
                <a:gd name="connsiteX8" fmla="*/ 2801 w 2895"/>
                <a:gd name="connsiteY8" fmla="*/ 0 h 1070"/>
                <a:gd name="connsiteX9" fmla="*/ 2474 w 2895"/>
                <a:gd name="connsiteY9" fmla="*/ 344 h 1070"/>
                <a:gd name="connsiteX10" fmla="*/ 2137 w 2895"/>
                <a:gd name="connsiteY10" fmla="*/ 312 h 1070"/>
                <a:gd name="connsiteX11" fmla="*/ 1711 w 2895"/>
                <a:gd name="connsiteY11" fmla="*/ 545 h 1070"/>
                <a:gd name="connsiteX12" fmla="*/ 1609 w 2895"/>
                <a:gd name="connsiteY12" fmla="*/ 619 h 1070"/>
                <a:gd name="connsiteX13" fmla="*/ 1353 w 2895"/>
                <a:gd name="connsiteY13" fmla="*/ 675 h 1070"/>
                <a:gd name="connsiteX14" fmla="*/ 893 w 2895"/>
                <a:gd name="connsiteY14" fmla="*/ 585 h 1070"/>
                <a:gd name="connsiteX15" fmla="*/ 6 w 2895"/>
                <a:gd name="connsiteY15" fmla="*/ 676 h 1070"/>
                <a:gd name="connsiteX16" fmla="*/ 0 w 2895"/>
                <a:gd name="connsiteY16" fmla="*/ 681 h 1070"/>
                <a:gd name="connsiteX17" fmla="*/ 0 w 2895"/>
                <a:gd name="connsiteY17" fmla="*/ 1070 h 1070"/>
                <a:gd name="connsiteX18" fmla="*/ 56 w 2895"/>
                <a:gd name="connsiteY18" fmla="*/ 908 h 1070"/>
                <a:gd name="connsiteX19" fmla="*/ 325 w 2895"/>
                <a:gd name="connsiteY19" fmla="*/ 673 h 1070"/>
                <a:gd name="connsiteX20" fmla="*/ 973 w 2895"/>
                <a:gd name="connsiteY20" fmla="*/ 702 h 1070"/>
                <a:gd name="connsiteX21" fmla="*/ 976 w 2895"/>
                <a:gd name="connsiteY21" fmla="*/ 718 h 1070"/>
                <a:gd name="connsiteX0" fmla="*/ 954 w 2895"/>
                <a:gd name="connsiteY0" fmla="*/ 697 h 1070"/>
                <a:gd name="connsiteX1" fmla="*/ 1611 w 2895"/>
                <a:gd name="connsiteY1" fmla="*/ 694 h 1070"/>
                <a:gd name="connsiteX2" fmla="*/ 1740 w 2895"/>
                <a:gd name="connsiteY2" fmla="*/ 588 h 1070"/>
                <a:gd name="connsiteX3" fmla="*/ 2389 w 2895"/>
                <a:gd name="connsiteY3" fmla="*/ 402 h 1070"/>
                <a:gd name="connsiteX4" fmla="*/ 2895 w 2895"/>
                <a:gd name="connsiteY4" fmla="*/ 415 h 1070"/>
                <a:gd name="connsiteX5" fmla="*/ 2878 w 2895"/>
                <a:gd name="connsiteY5" fmla="*/ 424 h 1070"/>
                <a:gd name="connsiteX6" fmla="*/ 2878 w 2895"/>
                <a:gd name="connsiteY6" fmla="*/ 424 h 1070"/>
                <a:gd name="connsiteX7" fmla="*/ 2449 w 2895"/>
                <a:gd name="connsiteY7" fmla="*/ 382 h 1070"/>
                <a:gd name="connsiteX8" fmla="*/ 2801 w 2895"/>
                <a:gd name="connsiteY8" fmla="*/ 0 h 1070"/>
                <a:gd name="connsiteX9" fmla="*/ 2474 w 2895"/>
                <a:gd name="connsiteY9" fmla="*/ 344 h 1070"/>
                <a:gd name="connsiteX10" fmla="*/ 2137 w 2895"/>
                <a:gd name="connsiteY10" fmla="*/ 312 h 1070"/>
                <a:gd name="connsiteX11" fmla="*/ 1711 w 2895"/>
                <a:gd name="connsiteY11" fmla="*/ 545 h 1070"/>
                <a:gd name="connsiteX12" fmla="*/ 1609 w 2895"/>
                <a:gd name="connsiteY12" fmla="*/ 619 h 1070"/>
                <a:gd name="connsiteX13" fmla="*/ 1353 w 2895"/>
                <a:gd name="connsiteY13" fmla="*/ 675 h 1070"/>
                <a:gd name="connsiteX14" fmla="*/ 893 w 2895"/>
                <a:gd name="connsiteY14" fmla="*/ 585 h 1070"/>
                <a:gd name="connsiteX15" fmla="*/ 6 w 2895"/>
                <a:gd name="connsiteY15" fmla="*/ 676 h 1070"/>
                <a:gd name="connsiteX16" fmla="*/ 0 w 2895"/>
                <a:gd name="connsiteY16" fmla="*/ 681 h 1070"/>
                <a:gd name="connsiteX17" fmla="*/ 0 w 2895"/>
                <a:gd name="connsiteY17" fmla="*/ 1070 h 1070"/>
                <a:gd name="connsiteX18" fmla="*/ 56 w 2895"/>
                <a:gd name="connsiteY18" fmla="*/ 908 h 1070"/>
                <a:gd name="connsiteX19" fmla="*/ 325 w 2895"/>
                <a:gd name="connsiteY19" fmla="*/ 673 h 1070"/>
                <a:gd name="connsiteX20" fmla="*/ 973 w 2895"/>
                <a:gd name="connsiteY20" fmla="*/ 702 h 1070"/>
                <a:gd name="connsiteX0" fmla="*/ 954 w 2895"/>
                <a:gd name="connsiteY0" fmla="*/ 697 h 1070"/>
                <a:gd name="connsiteX1" fmla="*/ 1611 w 2895"/>
                <a:gd name="connsiteY1" fmla="*/ 694 h 1070"/>
                <a:gd name="connsiteX2" fmla="*/ 1740 w 2895"/>
                <a:gd name="connsiteY2" fmla="*/ 588 h 1070"/>
                <a:gd name="connsiteX3" fmla="*/ 2389 w 2895"/>
                <a:gd name="connsiteY3" fmla="*/ 402 h 1070"/>
                <a:gd name="connsiteX4" fmla="*/ 2895 w 2895"/>
                <a:gd name="connsiteY4" fmla="*/ 415 h 1070"/>
                <a:gd name="connsiteX5" fmla="*/ 2878 w 2895"/>
                <a:gd name="connsiteY5" fmla="*/ 424 h 1070"/>
                <a:gd name="connsiteX6" fmla="*/ 2878 w 2895"/>
                <a:gd name="connsiteY6" fmla="*/ 424 h 1070"/>
                <a:gd name="connsiteX7" fmla="*/ 2449 w 2895"/>
                <a:gd name="connsiteY7" fmla="*/ 382 h 1070"/>
                <a:gd name="connsiteX8" fmla="*/ 2801 w 2895"/>
                <a:gd name="connsiteY8" fmla="*/ 0 h 1070"/>
                <a:gd name="connsiteX9" fmla="*/ 2474 w 2895"/>
                <a:gd name="connsiteY9" fmla="*/ 344 h 1070"/>
                <a:gd name="connsiteX10" fmla="*/ 2137 w 2895"/>
                <a:gd name="connsiteY10" fmla="*/ 312 h 1070"/>
                <a:gd name="connsiteX11" fmla="*/ 1711 w 2895"/>
                <a:gd name="connsiteY11" fmla="*/ 545 h 1070"/>
                <a:gd name="connsiteX12" fmla="*/ 1609 w 2895"/>
                <a:gd name="connsiteY12" fmla="*/ 619 h 1070"/>
                <a:gd name="connsiteX13" fmla="*/ 1353 w 2895"/>
                <a:gd name="connsiteY13" fmla="*/ 675 h 1070"/>
                <a:gd name="connsiteX14" fmla="*/ 893 w 2895"/>
                <a:gd name="connsiteY14" fmla="*/ 585 h 1070"/>
                <a:gd name="connsiteX15" fmla="*/ 6 w 2895"/>
                <a:gd name="connsiteY15" fmla="*/ 676 h 1070"/>
                <a:gd name="connsiteX16" fmla="*/ 0 w 2895"/>
                <a:gd name="connsiteY16" fmla="*/ 681 h 1070"/>
                <a:gd name="connsiteX17" fmla="*/ 0 w 2895"/>
                <a:gd name="connsiteY17" fmla="*/ 1070 h 1070"/>
                <a:gd name="connsiteX18" fmla="*/ 123 w 2895"/>
                <a:gd name="connsiteY18" fmla="*/ 890 h 1070"/>
                <a:gd name="connsiteX19" fmla="*/ 325 w 2895"/>
                <a:gd name="connsiteY19" fmla="*/ 673 h 1070"/>
                <a:gd name="connsiteX20" fmla="*/ 973 w 2895"/>
                <a:gd name="connsiteY20" fmla="*/ 702 h 1070"/>
                <a:gd name="connsiteX0" fmla="*/ 954 w 2895"/>
                <a:gd name="connsiteY0" fmla="*/ 697 h 1077"/>
                <a:gd name="connsiteX1" fmla="*/ 1611 w 2895"/>
                <a:gd name="connsiteY1" fmla="*/ 694 h 1077"/>
                <a:gd name="connsiteX2" fmla="*/ 1740 w 2895"/>
                <a:gd name="connsiteY2" fmla="*/ 588 h 1077"/>
                <a:gd name="connsiteX3" fmla="*/ 2389 w 2895"/>
                <a:gd name="connsiteY3" fmla="*/ 402 h 1077"/>
                <a:gd name="connsiteX4" fmla="*/ 2895 w 2895"/>
                <a:gd name="connsiteY4" fmla="*/ 415 h 1077"/>
                <a:gd name="connsiteX5" fmla="*/ 2878 w 2895"/>
                <a:gd name="connsiteY5" fmla="*/ 424 h 1077"/>
                <a:gd name="connsiteX6" fmla="*/ 2878 w 2895"/>
                <a:gd name="connsiteY6" fmla="*/ 424 h 1077"/>
                <a:gd name="connsiteX7" fmla="*/ 2449 w 2895"/>
                <a:gd name="connsiteY7" fmla="*/ 382 h 1077"/>
                <a:gd name="connsiteX8" fmla="*/ 2801 w 2895"/>
                <a:gd name="connsiteY8" fmla="*/ 0 h 1077"/>
                <a:gd name="connsiteX9" fmla="*/ 2474 w 2895"/>
                <a:gd name="connsiteY9" fmla="*/ 344 h 1077"/>
                <a:gd name="connsiteX10" fmla="*/ 2137 w 2895"/>
                <a:gd name="connsiteY10" fmla="*/ 312 h 1077"/>
                <a:gd name="connsiteX11" fmla="*/ 1711 w 2895"/>
                <a:gd name="connsiteY11" fmla="*/ 545 h 1077"/>
                <a:gd name="connsiteX12" fmla="*/ 1609 w 2895"/>
                <a:gd name="connsiteY12" fmla="*/ 619 h 1077"/>
                <a:gd name="connsiteX13" fmla="*/ 1353 w 2895"/>
                <a:gd name="connsiteY13" fmla="*/ 675 h 1077"/>
                <a:gd name="connsiteX14" fmla="*/ 893 w 2895"/>
                <a:gd name="connsiteY14" fmla="*/ 585 h 1077"/>
                <a:gd name="connsiteX15" fmla="*/ 6 w 2895"/>
                <a:gd name="connsiteY15" fmla="*/ 676 h 1077"/>
                <a:gd name="connsiteX16" fmla="*/ 0 w 2895"/>
                <a:gd name="connsiteY16" fmla="*/ 681 h 1077"/>
                <a:gd name="connsiteX17" fmla="*/ 104 w 2895"/>
                <a:gd name="connsiteY17" fmla="*/ 1077 h 1077"/>
                <a:gd name="connsiteX18" fmla="*/ 123 w 2895"/>
                <a:gd name="connsiteY18" fmla="*/ 890 h 1077"/>
                <a:gd name="connsiteX19" fmla="*/ 325 w 2895"/>
                <a:gd name="connsiteY19" fmla="*/ 673 h 1077"/>
                <a:gd name="connsiteX20" fmla="*/ 973 w 2895"/>
                <a:gd name="connsiteY20" fmla="*/ 702 h 1077"/>
                <a:gd name="connsiteX0" fmla="*/ 950 w 2891"/>
                <a:gd name="connsiteY0" fmla="*/ 697 h 1077"/>
                <a:gd name="connsiteX1" fmla="*/ 1607 w 2891"/>
                <a:gd name="connsiteY1" fmla="*/ 694 h 1077"/>
                <a:gd name="connsiteX2" fmla="*/ 1736 w 2891"/>
                <a:gd name="connsiteY2" fmla="*/ 588 h 1077"/>
                <a:gd name="connsiteX3" fmla="*/ 2385 w 2891"/>
                <a:gd name="connsiteY3" fmla="*/ 402 h 1077"/>
                <a:gd name="connsiteX4" fmla="*/ 2891 w 2891"/>
                <a:gd name="connsiteY4" fmla="*/ 415 h 1077"/>
                <a:gd name="connsiteX5" fmla="*/ 2874 w 2891"/>
                <a:gd name="connsiteY5" fmla="*/ 424 h 1077"/>
                <a:gd name="connsiteX6" fmla="*/ 2874 w 2891"/>
                <a:gd name="connsiteY6" fmla="*/ 424 h 1077"/>
                <a:gd name="connsiteX7" fmla="*/ 2445 w 2891"/>
                <a:gd name="connsiteY7" fmla="*/ 382 h 1077"/>
                <a:gd name="connsiteX8" fmla="*/ 2797 w 2891"/>
                <a:gd name="connsiteY8" fmla="*/ 0 h 1077"/>
                <a:gd name="connsiteX9" fmla="*/ 2470 w 2891"/>
                <a:gd name="connsiteY9" fmla="*/ 344 h 1077"/>
                <a:gd name="connsiteX10" fmla="*/ 2133 w 2891"/>
                <a:gd name="connsiteY10" fmla="*/ 312 h 1077"/>
                <a:gd name="connsiteX11" fmla="*/ 1707 w 2891"/>
                <a:gd name="connsiteY11" fmla="*/ 545 h 1077"/>
                <a:gd name="connsiteX12" fmla="*/ 1605 w 2891"/>
                <a:gd name="connsiteY12" fmla="*/ 619 h 1077"/>
                <a:gd name="connsiteX13" fmla="*/ 1349 w 2891"/>
                <a:gd name="connsiteY13" fmla="*/ 675 h 1077"/>
                <a:gd name="connsiteX14" fmla="*/ 889 w 2891"/>
                <a:gd name="connsiteY14" fmla="*/ 585 h 1077"/>
                <a:gd name="connsiteX15" fmla="*/ 2 w 2891"/>
                <a:gd name="connsiteY15" fmla="*/ 676 h 1077"/>
                <a:gd name="connsiteX16" fmla="*/ 31 w 2891"/>
                <a:gd name="connsiteY16" fmla="*/ 669 h 1077"/>
                <a:gd name="connsiteX17" fmla="*/ 100 w 2891"/>
                <a:gd name="connsiteY17" fmla="*/ 1077 h 1077"/>
                <a:gd name="connsiteX18" fmla="*/ 119 w 2891"/>
                <a:gd name="connsiteY18" fmla="*/ 890 h 1077"/>
                <a:gd name="connsiteX19" fmla="*/ 321 w 2891"/>
                <a:gd name="connsiteY19" fmla="*/ 673 h 1077"/>
                <a:gd name="connsiteX20" fmla="*/ 969 w 2891"/>
                <a:gd name="connsiteY20" fmla="*/ 702 h 1077"/>
                <a:gd name="connsiteX0" fmla="*/ 928 w 2869"/>
                <a:gd name="connsiteY0" fmla="*/ 697 h 1077"/>
                <a:gd name="connsiteX1" fmla="*/ 1585 w 2869"/>
                <a:gd name="connsiteY1" fmla="*/ 694 h 1077"/>
                <a:gd name="connsiteX2" fmla="*/ 1714 w 2869"/>
                <a:gd name="connsiteY2" fmla="*/ 588 h 1077"/>
                <a:gd name="connsiteX3" fmla="*/ 2363 w 2869"/>
                <a:gd name="connsiteY3" fmla="*/ 402 h 1077"/>
                <a:gd name="connsiteX4" fmla="*/ 2869 w 2869"/>
                <a:gd name="connsiteY4" fmla="*/ 415 h 1077"/>
                <a:gd name="connsiteX5" fmla="*/ 2852 w 2869"/>
                <a:gd name="connsiteY5" fmla="*/ 424 h 1077"/>
                <a:gd name="connsiteX6" fmla="*/ 2852 w 2869"/>
                <a:gd name="connsiteY6" fmla="*/ 424 h 1077"/>
                <a:gd name="connsiteX7" fmla="*/ 2423 w 2869"/>
                <a:gd name="connsiteY7" fmla="*/ 382 h 1077"/>
                <a:gd name="connsiteX8" fmla="*/ 2775 w 2869"/>
                <a:gd name="connsiteY8" fmla="*/ 0 h 1077"/>
                <a:gd name="connsiteX9" fmla="*/ 2448 w 2869"/>
                <a:gd name="connsiteY9" fmla="*/ 344 h 1077"/>
                <a:gd name="connsiteX10" fmla="*/ 2111 w 2869"/>
                <a:gd name="connsiteY10" fmla="*/ 312 h 1077"/>
                <a:gd name="connsiteX11" fmla="*/ 1685 w 2869"/>
                <a:gd name="connsiteY11" fmla="*/ 545 h 1077"/>
                <a:gd name="connsiteX12" fmla="*/ 1583 w 2869"/>
                <a:gd name="connsiteY12" fmla="*/ 619 h 1077"/>
                <a:gd name="connsiteX13" fmla="*/ 1327 w 2869"/>
                <a:gd name="connsiteY13" fmla="*/ 675 h 1077"/>
                <a:gd name="connsiteX14" fmla="*/ 867 w 2869"/>
                <a:gd name="connsiteY14" fmla="*/ 585 h 1077"/>
                <a:gd name="connsiteX15" fmla="*/ 2 w 2869"/>
                <a:gd name="connsiteY15" fmla="*/ 603 h 1077"/>
                <a:gd name="connsiteX16" fmla="*/ 9 w 2869"/>
                <a:gd name="connsiteY16" fmla="*/ 669 h 1077"/>
                <a:gd name="connsiteX17" fmla="*/ 78 w 2869"/>
                <a:gd name="connsiteY17" fmla="*/ 1077 h 1077"/>
                <a:gd name="connsiteX18" fmla="*/ 97 w 2869"/>
                <a:gd name="connsiteY18" fmla="*/ 890 h 1077"/>
                <a:gd name="connsiteX19" fmla="*/ 299 w 2869"/>
                <a:gd name="connsiteY19" fmla="*/ 673 h 1077"/>
                <a:gd name="connsiteX20" fmla="*/ 947 w 2869"/>
                <a:gd name="connsiteY20" fmla="*/ 702 h 1077"/>
                <a:gd name="connsiteX0" fmla="*/ 966 w 2907"/>
                <a:gd name="connsiteY0" fmla="*/ 697 h 1077"/>
                <a:gd name="connsiteX1" fmla="*/ 1623 w 2907"/>
                <a:gd name="connsiteY1" fmla="*/ 694 h 1077"/>
                <a:gd name="connsiteX2" fmla="*/ 1752 w 2907"/>
                <a:gd name="connsiteY2" fmla="*/ 588 h 1077"/>
                <a:gd name="connsiteX3" fmla="*/ 2401 w 2907"/>
                <a:gd name="connsiteY3" fmla="*/ 402 h 1077"/>
                <a:gd name="connsiteX4" fmla="*/ 2907 w 2907"/>
                <a:gd name="connsiteY4" fmla="*/ 415 h 1077"/>
                <a:gd name="connsiteX5" fmla="*/ 2890 w 2907"/>
                <a:gd name="connsiteY5" fmla="*/ 424 h 1077"/>
                <a:gd name="connsiteX6" fmla="*/ 2890 w 2907"/>
                <a:gd name="connsiteY6" fmla="*/ 424 h 1077"/>
                <a:gd name="connsiteX7" fmla="*/ 2461 w 2907"/>
                <a:gd name="connsiteY7" fmla="*/ 382 h 1077"/>
                <a:gd name="connsiteX8" fmla="*/ 2813 w 2907"/>
                <a:gd name="connsiteY8" fmla="*/ 0 h 1077"/>
                <a:gd name="connsiteX9" fmla="*/ 2486 w 2907"/>
                <a:gd name="connsiteY9" fmla="*/ 344 h 1077"/>
                <a:gd name="connsiteX10" fmla="*/ 2149 w 2907"/>
                <a:gd name="connsiteY10" fmla="*/ 312 h 1077"/>
                <a:gd name="connsiteX11" fmla="*/ 1723 w 2907"/>
                <a:gd name="connsiteY11" fmla="*/ 545 h 1077"/>
                <a:gd name="connsiteX12" fmla="*/ 1621 w 2907"/>
                <a:gd name="connsiteY12" fmla="*/ 619 h 1077"/>
                <a:gd name="connsiteX13" fmla="*/ 1365 w 2907"/>
                <a:gd name="connsiteY13" fmla="*/ 675 h 1077"/>
                <a:gd name="connsiteX14" fmla="*/ 905 w 2907"/>
                <a:gd name="connsiteY14" fmla="*/ 585 h 1077"/>
                <a:gd name="connsiteX15" fmla="*/ 40 w 2907"/>
                <a:gd name="connsiteY15" fmla="*/ 603 h 1077"/>
                <a:gd name="connsiteX16" fmla="*/ 0 w 2907"/>
                <a:gd name="connsiteY16" fmla="*/ 579 h 1077"/>
                <a:gd name="connsiteX17" fmla="*/ 116 w 2907"/>
                <a:gd name="connsiteY17" fmla="*/ 1077 h 1077"/>
                <a:gd name="connsiteX18" fmla="*/ 135 w 2907"/>
                <a:gd name="connsiteY18" fmla="*/ 890 h 1077"/>
                <a:gd name="connsiteX19" fmla="*/ 337 w 2907"/>
                <a:gd name="connsiteY19" fmla="*/ 673 h 1077"/>
                <a:gd name="connsiteX20" fmla="*/ 985 w 2907"/>
                <a:gd name="connsiteY20" fmla="*/ 702 h 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07" h="1077">
                  <a:moveTo>
                    <a:pt x="966" y="697"/>
                  </a:moveTo>
                  <a:cubicBezTo>
                    <a:pt x="1108" y="727"/>
                    <a:pt x="1497" y="786"/>
                    <a:pt x="1623" y="694"/>
                  </a:cubicBezTo>
                  <a:cubicBezTo>
                    <a:pt x="1667" y="661"/>
                    <a:pt x="1708" y="623"/>
                    <a:pt x="1752" y="588"/>
                  </a:cubicBezTo>
                  <a:cubicBezTo>
                    <a:pt x="2134" y="287"/>
                    <a:pt x="2404" y="399"/>
                    <a:pt x="2401" y="402"/>
                  </a:cubicBezTo>
                  <a:cubicBezTo>
                    <a:pt x="2518" y="510"/>
                    <a:pt x="2782" y="511"/>
                    <a:pt x="2907" y="415"/>
                  </a:cubicBezTo>
                  <a:cubicBezTo>
                    <a:pt x="2901" y="418"/>
                    <a:pt x="2896" y="421"/>
                    <a:pt x="2890" y="424"/>
                  </a:cubicBezTo>
                  <a:lnTo>
                    <a:pt x="2890" y="424"/>
                  </a:lnTo>
                  <a:cubicBezTo>
                    <a:pt x="2776" y="484"/>
                    <a:pt x="2556" y="468"/>
                    <a:pt x="2461" y="382"/>
                  </a:cubicBezTo>
                  <a:cubicBezTo>
                    <a:pt x="2594" y="342"/>
                    <a:pt x="2774" y="142"/>
                    <a:pt x="2813" y="0"/>
                  </a:cubicBezTo>
                  <a:cubicBezTo>
                    <a:pt x="2769" y="128"/>
                    <a:pt x="2609" y="309"/>
                    <a:pt x="2486" y="344"/>
                  </a:cubicBezTo>
                  <a:cubicBezTo>
                    <a:pt x="2412" y="366"/>
                    <a:pt x="2258" y="334"/>
                    <a:pt x="2149" y="312"/>
                  </a:cubicBezTo>
                  <a:cubicBezTo>
                    <a:pt x="2096" y="307"/>
                    <a:pt x="1767" y="523"/>
                    <a:pt x="1723" y="545"/>
                  </a:cubicBezTo>
                  <a:cubicBezTo>
                    <a:pt x="1685" y="564"/>
                    <a:pt x="1653" y="593"/>
                    <a:pt x="1621" y="619"/>
                  </a:cubicBezTo>
                  <a:cubicBezTo>
                    <a:pt x="1544" y="679"/>
                    <a:pt x="1459" y="684"/>
                    <a:pt x="1365" y="675"/>
                  </a:cubicBezTo>
                  <a:cubicBezTo>
                    <a:pt x="1283" y="668"/>
                    <a:pt x="1017" y="609"/>
                    <a:pt x="905" y="585"/>
                  </a:cubicBezTo>
                  <a:cubicBezTo>
                    <a:pt x="892" y="585"/>
                    <a:pt x="333" y="356"/>
                    <a:pt x="40" y="603"/>
                  </a:cubicBezTo>
                  <a:cubicBezTo>
                    <a:pt x="38" y="604"/>
                    <a:pt x="2" y="577"/>
                    <a:pt x="0" y="579"/>
                  </a:cubicBezTo>
                  <a:cubicBezTo>
                    <a:pt x="35" y="711"/>
                    <a:pt x="81" y="945"/>
                    <a:pt x="116" y="1077"/>
                  </a:cubicBezTo>
                  <a:cubicBezTo>
                    <a:pt x="134" y="1022"/>
                    <a:pt x="114" y="942"/>
                    <a:pt x="135" y="890"/>
                  </a:cubicBezTo>
                  <a:cubicBezTo>
                    <a:pt x="183" y="773"/>
                    <a:pt x="185" y="695"/>
                    <a:pt x="337" y="673"/>
                  </a:cubicBezTo>
                  <a:cubicBezTo>
                    <a:pt x="561" y="641"/>
                    <a:pt x="765" y="673"/>
                    <a:pt x="985" y="702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783">
                <a:defRPr/>
              </a:pPr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43" name="Freeform 5"/>
            <p:cNvSpPr>
              <a:spLocks/>
            </p:cNvSpPr>
            <p:nvPr/>
          </p:nvSpPr>
          <p:spPr bwMode="auto">
            <a:xfrm rot="8375884">
              <a:off x="2192341" y="4379772"/>
              <a:ext cx="1883062" cy="1026422"/>
            </a:xfrm>
            <a:custGeom>
              <a:avLst/>
              <a:gdLst/>
              <a:ahLst/>
              <a:cxnLst>
                <a:cxn ang="0">
                  <a:pos x="325" y="0"/>
                </a:cxn>
                <a:cxn ang="0">
                  <a:pos x="0" y="143"/>
                </a:cxn>
                <a:cxn ang="0">
                  <a:pos x="323" y="277"/>
                </a:cxn>
                <a:cxn ang="0">
                  <a:pos x="641" y="132"/>
                </a:cxn>
                <a:cxn ang="0">
                  <a:pos x="325" y="0"/>
                </a:cxn>
              </a:cxnLst>
              <a:rect l="0" t="0" r="r" b="b"/>
              <a:pathLst>
                <a:path w="641" h="277">
                  <a:moveTo>
                    <a:pt x="325" y="0"/>
                  </a:moveTo>
                  <a:cubicBezTo>
                    <a:pt x="132" y="0"/>
                    <a:pt x="0" y="143"/>
                    <a:pt x="0" y="143"/>
                  </a:cubicBezTo>
                  <a:cubicBezTo>
                    <a:pt x="119" y="243"/>
                    <a:pt x="229" y="277"/>
                    <a:pt x="323" y="277"/>
                  </a:cubicBezTo>
                  <a:cubicBezTo>
                    <a:pt x="517" y="277"/>
                    <a:pt x="641" y="132"/>
                    <a:pt x="641" y="132"/>
                  </a:cubicBezTo>
                  <a:cubicBezTo>
                    <a:pt x="527" y="33"/>
                    <a:pt x="419" y="0"/>
                    <a:pt x="325" y="0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783">
                <a:defRPr/>
              </a:pPr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46" name="Freeform 5"/>
            <p:cNvSpPr>
              <a:spLocks/>
            </p:cNvSpPr>
            <p:nvPr/>
          </p:nvSpPr>
          <p:spPr bwMode="auto">
            <a:xfrm rot="7494101">
              <a:off x="4343835" y="5279621"/>
              <a:ext cx="2095500" cy="766218"/>
            </a:xfrm>
            <a:custGeom>
              <a:avLst/>
              <a:gdLst/>
              <a:ahLst/>
              <a:cxnLst>
                <a:cxn ang="0">
                  <a:pos x="325" y="0"/>
                </a:cxn>
                <a:cxn ang="0">
                  <a:pos x="0" y="143"/>
                </a:cxn>
                <a:cxn ang="0">
                  <a:pos x="323" y="277"/>
                </a:cxn>
                <a:cxn ang="0">
                  <a:pos x="641" y="132"/>
                </a:cxn>
                <a:cxn ang="0">
                  <a:pos x="325" y="0"/>
                </a:cxn>
              </a:cxnLst>
              <a:rect l="0" t="0" r="r" b="b"/>
              <a:pathLst>
                <a:path w="641" h="277">
                  <a:moveTo>
                    <a:pt x="325" y="0"/>
                  </a:moveTo>
                  <a:cubicBezTo>
                    <a:pt x="132" y="0"/>
                    <a:pt x="0" y="143"/>
                    <a:pt x="0" y="143"/>
                  </a:cubicBezTo>
                  <a:cubicBezTo>
                    <a:pt x="119" y="243"/>
                    <a:pt x="229" y="277"/>
                    <a:pt x="323" y="277"/>
                  </a:cubicBezTo>
                  <a:cubicBezTo>
                    <a:pt x="517" y="277"/>
                    <a:pt x="641" y="132"/>
                    <a:pt x="641" y="132"/>
                  </a:cubicBezTo>
                  <a:cubicBezTo>
                    <a:pt x="527" y="33"/>
                    <a:pt x="419" y="0"/>
                    <a:pt x="325" y="0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783">
                <a:defRPr/>
              </a:pPr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 rot="7358619">
              <a:off x="7157533" y="5048309"/>
              <a:ext cx="2031999" cy="601496"/>
            </a:xfrm>
            <a:custGeom>
              <a:avLst/>
              <a:gdLst/>
              <a:ahLst/>
              <a:cxnLst>
                <a:cxn ang="0">
                  <a:pos x="325" y="0"/>
                </a:cxn>
                <a:cxn ang="0">
                  <a:pos x="0" y="143"/>
                </a:cxn>
                <a:cxn ang="0">
                  <a:pos x="323" y="277"/>
                </a:cxn>
                <a:cxn ang="0">
                  <a:pos x="641" y="132"/>
                </a:cxn>
                <a:cxn ang="0">
                  <a:pos x="325" y="0"/>
                </a:cxn>
              </a:cxnLst>
              <a:rect l="0" t="0" r="r" b="b"/>
              <a:pathLst>
                <a:path w="641" h="277">
                  <a:moveTo>
                    <a:pt x="325" y="0"/>
                  </a:moveTo>
                  <a:cubicBezTo>
                    <a:pt x="132" y="0"/>
                    <a:pt x="0" y="143"/>
                    <a:pt x="0" y="143"/>
                  </a:cubicBezTo>
                  <a:cubicBezTo>
                    <a:pt x="119" y="243"/>
                    <a:pt x="229" y="277"/>
                    <a:pt x="323" y="277"/>
                  </a:cubicBezTo>
                  <a:cubicBezTo>
                    <a:pt x="517" y="277"/>
                    <a:pt x="641" y="132"/>
                    <a:pt x="641" y="132"/>
                  </a:cubicBezTo>
                  <a:cubicBezTo>
                    <a:pt x="527" y="33"/>
                    <a:pt x="419" y="0"/>
                    <a:pt x="325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783">
                <a:defRPr/>
              </a:pPr>
              <a:endParaRPr lang="en-US" sz="1350" baseline="-25000" dirty="0">
                <a:cs typeface="+mn-ea"/>
                <a:sym typeface="+mn-lt"/>
              </a:endParaRPr>
            </a:p>
          </p:txBody>
        </p:sp>
        <p:sp>
          <p:nvSpPr>
            <p:cNvPr id="52" name="Freeform 5"/>
            <p:cNvSpPr>
              <a:spLocks/>
            </p:cNvSpPr>
            <p:nvPr/>
          </p:nvSpPr>
          <p:spPr bwMode="auto">
            <a:xfrm rot="3380677">
              <a:off x="385394" y="6061932"/>
              <a:ext cx="2372768" cy="704365"/>
            </a:xfrm>
            <a:custGeom>
              <a:avLst/>
              <a:gdLst/>
              <a:ahLst/>
              <a:cxnLst>
                <a:cxn ang="0">
                  <a:pos x="325" y="0"/>
                </a:cxn>
                <a:cxn ang="0">
                  <a:pos x="0" y="143"/>
                </a:cxn>
                <a:cxn ang="0">
                  <a:pos x="323" y="277"/>
                </a:cxn>
                <a:cxn ang="0">
                  <a:pos x="641" y="132"/>
                </a:cxn>
                <a:cxn ang="0">
                  <a:pos x="325" y="0"/>
                </a:cxn>
              </a:cxnLst>
              <a:rect l="0" t="0" r="r" b="b"/>
              <a:pathLst>
                <a:path w="641" h="277">
                  <a:moveTo>
                    <a:pt x="325" y="0"/>
                  </a:moveTo>
                  <a:cubicBezTo>
                    <a:pt x="132" y="0"/>
                    <a:pt x="0" y="143"/>
                    <a:pt x="0" y="143"/>
                  </a:cubicBezTo>
                  <a:cubicBezTo>
                    <a:pt x="119" y="243"/>
                    <a:pt x="229" y="277"/>
                    <a:pt x="323" y="277"/>
                  </a:cubicBezTo>
                  <a:cubicBezTo>
                    <a:pt x="517" y="277"/>
                    <a:pt x="641" y="132"/>
                    <a:pt x="641" y="132"/>
                  </a:cubicBezTo>
                  <a:cubicBezTo>
                    <a:pt x="527" y="33"/>
                    <a:pt x="419" y="0"/>
                    <a:pt x="325" y="0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783">
                <a:defRPr/>
              </a:pPr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55" name="Freeform 5"/>
            <p:cNvSpPr>
              <a:spLocks/>
            </p:cNvSpPr>
            <p:nvPr/>
          </p:nvSpPr>
          <p:spPr bwMode="auto">
            <a:xfrm rot="3467410">
              <a:off x="2657545" y="6712899"/>
              <a:ext cx="2095500" cy="601798"/>
            </a:xfrm>
            <a:custGeom>
              <a:avLst/>
              <a:gdLst/>
              <a:ahLst/>
              <a:cxnLst>
                <a:cxn ang="0">
                  <a:pos x="325" y="0"/>
                </a:cxn>
                <a:cxn ang="0">
                  <a:pos x="0" y="143"/>
                </a:cxn>
                <a:cxn ang="0">
                  <a:pos x="323" y="277"/>
                </a:cxn>
                <a:cxn ang="0">
                  <a:pos x="641" y="132"/>
                </a:cxn>
                <a:cxn ang="0">
                  <a:pos x="325" y="0"/>
                </a:cxn>
              </a:cxnLst>
              <a:rect l="0" t="0" r="r" b="b"/>
              <a:pathLst>
                <a:path w="641" h="277">
                  <a:moveTo>
                    <a:pt x="325" y="0"/>
                  </a:moveTo>
                  <a:cubicBezTo>
                    <a:pt x="132" y="0"/>
                    <a:pt x="0" y="143"/>
                    <a:pt x="0" y="143"/>
                  </a:cubicBezTo>
                  <a:cubicBezTo>
                    <a:pt x="119" y="243"/>
                    <a:pt x="229" y="277"/>
                    <a:pt x="323" y="277"/>
                  </a:cubicBezTo>
                  <a:cubicBezTo>
                    <a:pt x="517" y="277"/>
                    <a:pt x="641" y="132"/>
                    <a:pt x="641" y="132"/>
                  </a:cubicBezTo>
                  <a:cubicBezTo>
                    <a:pt x="527" y="33"/>
                    <a:pt x="419" y="0"/>
                    <a:pt x="325" y="0"/>
                  </a:cubicBezTo>
                </a:path>
              </a:pathLst>
            </a:custGeom>
            <a:solidFill>
              <a:srgbClr val="5DB9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783">
                <a:defRPr/>
              </a:pPr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58" name="Freeform 5"/>
            <p:cNvSpPr>
              <a:spLocks/>
            </p:cNvSpPr>
            <p:nvPr/>
          </p:nvSpPr>
          <p:spPr bwMode="auto">
            <a:xfrm rot="2257082">
              <a:off x="6216651" y="6187576"/>
              <a:ext cx="2032000" cy="879475"/>
            </a:xfrm>
            <a:custGeom>
              <a:avLst/>
              <a:gdLst/>
              <a:ahLst/>
              <a:cxnLst>
                <a:cxn ang="0">
                  <a:pos x="325" y="0"/>
                </a:cxn>
                <a:cxn ang="0">
                  <a:pos x="0" y="143"/>
                </a:cxn>
                <a:cxn ang="0">
                  <a:pos x="323" y="277"/>
                </a:cxn>
                <a:cxn ang="0">
                  <a:pos x="641" y="132"/>
                </a:cxn>
                <a:cxn ang="0">
                  <a:pos x="325" y="0"/>
                </a:cxn>
              </a:cxnLst>
              <a:rect l="0" t="0" r="r" b="b"/>
              <a:pathLst>
                <a:path w="641" h="277">
                  <a:moveTo>
                    <a:pt x="325" y="0"/>
                  </a:moveTo>
                  <a:cubicBezTo>
                    <a:pt x="132" y="0"/>
                    <a:pt x="0" y="143"/>
                    <a:pt x="0" y="143"/>
                  </a:cubicBezTo>
                  <a:cubicBezTo>
                    <a:pt x="119" y="243"/>
                    <a:pt x="229" y="277"/>
                    <a:pt x="323" y="277"/>
                  </a:cubicBezTo>
                  <a:cubicBezTo>
                    <a:pt x="517" y="277"/>
                    <a:pt x="641" y="132"/>
                    <a:pt x="641" y="132"/>
                  </a:cubicBezTo>
                  <a:cubicBezTo>
                    <a:pt x="527" y="33"/>
                    <a:pt x="419" y="0"/>
                    <a:pt x="325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783">
                <a:defRPr/>
              </a:pPr>
              <a:endParaRPr lang="en-US" sz="1350">
                <a:cs typeface="+mn-ea"/>
                <a:sym typeface="+mn-lt"/>
              </a:endParaRPr>
            </a:p>
          </p:txBody>
        </p:sp>
      </p:grpSp>
      <p:sp>
        <p:nvSpPr>
          <p:cNvPr id="14" name="Rectangle 3"/>
          <p:cNvSpPr txBox="1">
            <a:spLocks/>
          </p:cNvSpPr>
          <p:nvPr/>
        </p:nvSpPr>
        <p:spPr>
          <a:xfrm>
            <a:off x="786903" y="1892455"/>
            <a:ext cx="6918990" cy="42008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學校做的是協助學生將他所學所看所探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加以記錄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，並且綜合所記錄的實質資料來呈現最後的建議。</a:t>
            </a:r>
          </a:p>
          <a:p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家長始終是最後佔大多數的決策者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，因此從國一就可以密切的進行親師溝通，了解升學管道以及孩子的生涯發展。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281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99" r="6521"/>
          <a:stretch/>
        </p:blipFill>
        <p:spPr>
          <a:xfrm>
            <a:off x="7389714" y="4058610"/>
            <a:ext cx="1680267" cy="2229451"/>
          </a:xfrm>
          <a:prstGeom prst="rect">
            <a:avLst/>
          </a:prstGeom>
        </p:spPr>
      </p:pic>
      <p:sp>
        <p:nvSpPr>
          <p:cNvPr id="40" name="文本框 9"/>
          <p:cNvSpPr txBox="1"/>
          <p:nvPr/>
        </p:nvSpPr>
        <p:spPr>
          <a:xfrm>
            <a:off x="395536" y="2060848"/>
            <a:ext cx="7219949" cy="3563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150000"/>
              </a:lnSpc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學校和家長最大的</a:t>
            </a:r>
            <a:r>
              <a:rPr lang="zh-TW" altLang="en-US" sz="60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心願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孩子進入理想學校，昂首向前，往人生夢想邁進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789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" y="2026787"/>
            <a:ext cx="1930804" cy="27568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54" y="2020707"/>
            <a:ext cx="2003971" cy="276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1"/>
          <a:stretch/>
        </p:blipFill>
        <p:spPr>
          <a:xfrm>
            <a:off x="3566758" y="1983315"/>
            <a:ext cx="1971637" cy="28003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2" name="Picture 2" descr="C:\Users\NTNU\Documents\My Screen Captures\中學學生生涯檔案教學指引封面＿完稿 - PDF-XChange View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"/>
          <a:stretch/>
        </p:blipFill>
        <p:spPr bwMode="auto">
          <a:xfrm>
            <a:off x="7147288" y="2019877"/>
            <a:ext cx="1923825" cy="27579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538;p34"/>
          <p:cNvSpPr/>
          <p:nvPr/>
        </p:nvSpPr>
        <p:spPr>
          <a:xfrm rot="10800000" flipH="1">
            <a:off x="185293" y="265206"/>
            <a:ext cx="8312789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" name="Google Shape;539;p34"/>
          <p:cNvSpPr txBox="1"/>
          <p:nvPr/>
        </p:nvSpPr>
        <p:spPr>
          <a:xfrm>
            <a:off x="185293" y="283150"/>
            <a:ext cx="7637715" cy="5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</a:pPr>
            <a:r>
              <a:rPr lang="zh-TW" altLang="en-US" sz="3200" b="1" i="0" u="none" strike="noStrike" cap="none" dirty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國教署出版國中生涯發展教育各項手冊</a:t>
            </a:r>
            <a:endParaRPr sz="3200" b="1" i="0" u="none" strike="noStrike" cap="none" dirty="0">
              <a:solidFill>
                <a:srgbClr val="003366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F0141AF-7E9A-4502-9347-EBA3EC119068}"/>
              </a:ext>
            </a:extLst>
          </p:cNvPr>
          <p:cNvSpPr/>
          <p:nvPr/>
        </p:nvSpPr>
        <p:spPr>
          <a:xfrm>
            <a:off x="19398" y="4930252"/>
            <a:ext cx="1809401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29778" algn="ctr">
              <a:buClr>
                <a:srgbClr val="0070C0"/>
              </a:buClr>
              <a:buSzPct val="85000"/>
            </a:pPr>
            <a:r>
              <a:rPr lang="zh-TW" altLang="en-US" b="1" dirty="0">
                <a:solidFill>
                  <a:srgbClr val="C7398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Arial" charset="0"/>
              </a:rPr>
              <a:t>學校行政</a:t>
            </a:r>
            <a:endParaRPr lang="en-US" altLang="zh-TW" b="1" dirty="0">
              <a:solidFill>
                <a:srgbClr val="C7398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  <a:sym typeface="Arial" charset="0"/>
            </a:endParaRPr>
          </a:p>
          <a:p>
            <a:pPr marL="129778">
              <a:buClr>
                <a:srgbClr val="0070C0"/>
              </a:buClr>
              <a:buSzPct val="85000"/>
            </a:pPr>
            <a:r>
              <a:rPr lang="zh-TW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Arial" charset="0"/>
              </a:rPr>
              <a:t>國民中學推動生涯發展教育工作手冊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F0141AF-7E9A-4502-9347-EBA3EC119068}"/>
              </a:ext>
            </a:extLst>
          </p:cNvPr>
          <p:cNvSpPr/>
          <p:nvPr/>
        </p:nvSpPr>
        <p:spPr>
          <a:xfrm>
            <a:off x="2337874" y="4930252"/>
            <a:ext cx="280695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29778" algn="ctr">
              <a:buClr>
                <a:srgbClr val="0070C0"/>
              </a:buClr>
              <a:buSzPct val="85000"/>
            </a:pPr>
            <a:r>
              <a:rPr lang="zh-TW" altLang="en-US" b="1" dirty="0">
                <a:solidFill>
                  <a:srgbClr val="C7398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Arial" charset="0"/>
              </a:rPr>
              <a:t>學生輔導</a:t>
            </a:r>
            <a:endParaRPr lang="en-US" altLang="zh-TW" b="1" dirty="0">
              <a:solidFill>
                <a:srgbClr val="C7398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  <a:sym typeface="Arial" charset="0"/>
            </a:endParaRPr>
          </a:p>
          <a:p>
            <a:pPr marL="129778">
              <a:buClr>
                <a:srgbClr val="0070C0"/>
              </a:buClr>
              <a:buSzPct val="85000"/>
            </a:pPr>
            <a:r>
              <a:rPr lang="zh-TW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Arial" charset="0"/>
              </a:rPr>
              <a:t>國中學生生涯發展紀錄手冊及國民中學學生生涯檔案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F0141AF-7E9A-4502-9347-EBA3EC119068}"/>
              </a:ext>
            </a:extLst>
          </p:cNvPr>
          <p:cNvSpPr/>
          <p:nvPr/>
        </p:nvSpPr>
        <p:spPr>
          <a:xfrm>
            <a:off x="5653904" y="4930251"/>
            <a:ext cx="157332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29778" algn="ctr">
              <a:buClr>
                <a:srgbClr val="0070C0"/>
              </a:buClr>
              <a:buSzPct val="85000"/>
            </a:pPr>
            <a:r>
              <a:rPr lang="zh-TW" altLang="en-US" b="1" dirty="0">
                <a:solidFill>
                  <a:srgbClr val="C7398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Arial" charset="0"/>
              </a:rPr>
              <a:t>親職知能</a:t>
            </a:r>
            <a:endParaRPr lang="en-US" altLang="zh-TW" b="1" dirty="0">
              <a:solidFill>
                <a:srgbClr val="C7398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  <a:sym typeface="Arial" charset="0"/>
            </a:endParaRPr>
          </a:p>
          <a:p>
            <a:pPr marL="129778">
              <a:buClr>
                <a:srgbClr val="0070C0"/>
              </a:buClr>
              <a:buSzPct val="85000"/>
            </a:pPr>
            <a:r>
              <a:rPr lang="zh-TW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Arial" charset="0"/>
              </a:rPr>
              <a:t>國中生涯發展教育家長手冊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F0141AF-7E9A-4502-9347-EBA3EC119068}"/>
              </a:ext>
            </a:extLst>
          </p:cNvPr>
          <p:cNvSpPr/>
          <p:nvPr/>
        </p:nvSpPr>
        <p:spPr>
          <a:xfrm>
            <a:off x="7497619" y="4974467"/>
            <a:ext cx="157349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29778" algn="ctr">
              <a:buClr>
                <a:srgbClr val="0070C0"/>
              </a:buClr>
              <a:buSzPct val="85000"/>
            </a:pPr>
            <a:r>
              <a:rPr lang="zh-TW" altLang="en-US" b="1" dirty="0">
                <a:solidFill>
                  <a:srgbClr val="C7398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Arial" charset="0"/>
              </a:rPr>
              <a:t>教師教學</a:t>
            </a:r>
            <a:endParaRPr lang="en-US" altLang="zh-TW" b="1" dirty="0">
              <a:solidFill>
                <a:srgbClr val="C7398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  <a:sym typeface="Arial" charset="0"/>
            </a:endParaRPr>
          </a:p>
          <a:p>
            <a:pPr marL="129778">
              <a:buClr>
                <a:srgbClr val="0070C0"/>
              </a:buClr>
              <a:buSzPct val="85000"/>
            </a:pPr>
            <a:r>
              <a:rPr lang="zh-TW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Arial" charset="0"/>
              </a:rPr>
              <a:t>國民中學學生生涯檔案教學指引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9D27020-5FAD-4657-9547-A1BFA68A138F}"/>
              </a:ext>
            </a:extLst>
          </p:cNvPr>
          <p:cNvSpPr/>
          <p:nvPr/>
        </p:nvSpPr>
        <p:spPr>
          <a:xfrm>
            <a:off x="74410" y="1528595"/>
            <a:ext cx="169937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29778">
              <a:buClr>
                <a:srgbClr val="0070C0"/>
              </a:buClr>
              <a:buSzPct val="85000"/>
            </a:pPr>
            <a:r>
              <a:rPr lang="zh-TW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Arial" charset="0"/>
              </a:rPr>
              <a:t>學校行政人員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5CE2800-1FC8-4028-9BD5-305771F0E452}"/>
              </a:ext>
            </a:extLst>
          </p:cNvPr>
          <p:cNvSpPr/>
          <p:nvPr/>
        </p:nvSpPr>
        <p:spPr>
          <a:xfrm>
            <a:off x="1828800" y="1528595"/>
            <a:ext cx="150625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29778">
              <a:buClr>
                <a:srgbClr val="0070C0"/>
              </a:buClr>
              <a:buSzPct val="85000"/>
            </a:pPr>
            <a:r>
              <a:rPr lang="zh-TW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Arial" charset="0"/>
              </a:rPr>
              <a:t>學生及家長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D084278-9612-4D5B-B9F3-8151FACA4B5B}"/>
              </a:ext>
            </a:extLst>
          </p:cNvPr>
          <p:cNvSpPr/>
          <p:nvPr/>
        </p:nvSpPr>
        <p:spPr>
          <a:xfrm>
            <a:off x="3700615" y="1528595"/>
            <a:ext cx="144421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29778">
              <a:buClr>
                <a:srgbClr val="0070C0"/>
              </a:buClr>
              <a:buSzPct val="85000"/>
            </a:pPr>
            <a:r>
              <a:rPr lang="zh-TW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Arial" charset="0"/>
              </a:rPr>
              <a:t>    學生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08286D8-EC1E-4323-A3D0-18AFC8033D36}"/>
              </a:ext>
            </a:extLst>
          </p:cNvPr>
          <p:cNvSpPr/>
          <p:nvPr/>
        </p:nvSpPr>
        <p:spPr>
          <a:xfrm>
            <a:off x="5703073" y="1528595"/>
            <a:ext cx="144421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29778">
              <a:buClr>
                <a:srgbClr val="0070C0"/>
              </a:buClr>
              <a:buSzPct val="85000"/>
            </a:pPr>
            <a:r>
              <a:rPr lang="zh-TW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Arial" charset="0"/>
              </a:rPr>
              <a:t>    家長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6FED238-766C-4804-A5C9-FAB6A26B3106}"/>
              </a:ext>
            </a:extLst>
          </p:cNvPr>
          <p:cNvSpPr/>
          <p:nvPr/>
        </p:nvSpPr>
        <p:spPr>
          <a:xfrm>
            <a:off x="7455386" y="1528595"/>
            <a:ext cx="144421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29778">
              <a:buClr>
                <a:srgbClr val="0070C0"/>
              </a:buClr>
              <a:buSzPct val="85000"/>
            </a:pPr>
            <a:r>
              <a:rPr lang="zh-TW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Arial" charset="0"/>
              </a:rPr>
              <a:t>    教師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C1CCECB-B371-404A-90DD-F99986D1E04C}"/>
              </a:ext>
            </a:extLst>
          </p:cNvPr>
          <p:cNvSpPr/>
          <p:nvPr/>
        </p:nvSpPr>
        <p:spPr>
          <a:xfrm>
            <a:off x="74410" y="1123403"/>
            <a:ext cx="169937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29778" algn="ctr">
              <a:buClr>
                <a:srgbClr val="0070C0"/>
              </a:buClr>
              <a:buSzPct val="85000"/>
            </a:pPr>
            <a:r>
              <a:rPr lang="zh-TW" altLang="en-US" b="1" dirty="0">
                <a:solidFill>
                  <a:srgbClr val="C7398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Arial" charset="0"/>
              </a:rPr>
              <a:t>使用對象：</a:t>
            </a:r>
            <a:endParaRPr lang="en-US" altLang="zh-TW" b="1" dirty="0">
              <a:solidFill>
                <a:srgbClr val="C7398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  <a:sym typeface="Arial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32" y="1989138"/>
            <a:ext cx="1989219" cy="278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70;p36"/>
          <p:cNvGrpSpPr/>
          <p:nvPr/>
        </p:nvGrpSpPr>
        <p:grpSpPr>
          <a:xfrm>
            <a:off x="3826716" y="1878919"/>
            <a:ext cx="5178136" cy="4156199"/>
            <a:chOff x="-40910" y="79935"/>
            <a:chExt cx="4931444" cy="4607461"/>
          </a:xfrm>
        </p:grpSpPr>
        <p:sp>
          <p:nvSpPr>
            <p:cNvPr id="3" name="Google Shape;571;p36"/>
            <p:cNvSpPr/>
            <p:nvPr/>
          </p:nvSpPr>
          <p:spPr>
            <a:xfrm>
              <a:off x="-40910" y="79935"/>
              <a:ext cx="4931444" cy="4607461"/>
            </a:xfrm>
            <a:prstGeom prst="roundRect">
              <a:avLst>
                <a:gd name="adj" fmla="val 3037"/>
              </a:avLst>
            </a:prstGeom>
            <a:solidFill>
              <a:srgbClr val="FFFFCC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4" name="Google Shape;572;p36"/>
            <p:cNvSpPr/>
            <p:nvPr/>
          </p:nvSpPr>
          <p:spPr>
            <a:xfrm>
              <a:off x="129217" y="215852"/>
              <a:ext cx="4591189" cy="4335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457200" marR="0" lvl="0" indent="-457200" algn="l" rtl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660033"/>
                </a:buClr>
                <a:buSzPts val="2800"/>
                <a:buFont typeface="Wingdings" panose="05000000000000000000" pitchFamily="2" charset="2"/>
                <a:buChar char="l"/>
              </a:pPr>
              <a:r>
                <a:rPr lang="zh-TW" sz="2500" b="1" i="0" u="none" strike="noStrike" cap="none" dirty="0">
                  <a:solidFill>
                    <a:srgbClr val="6600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協助孩子適性選擇的最佳幫手。</a:t>
              </a:r>
              <a:endParaRPr sz="2500" b="0" i="0" u="none" strike="noStrike" cap="none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  <a:p>
              <a:pPr marL="457200" marR="0" lvl="0" indent="-4572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60033"/>
                </a:buClr>
                <a:buSzPts val="2800"/>
                <a:buFont typeface="Wingdings" panose="05000000000000000000" pitchFamily="2" charset="2"/>
                <a:buChar char="l"/>
              </a:pPr>
              <a:r>
                <a:rPr lang="zh-TW" sz="2500" b="1" i="0" u="none" strike="noStrike" cap="none" dirty="0">
                  <a:solidFill>
                    <a:srgbClr val="6600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可幫助學生澄清個人的性向、興趣、價值觀，瞭解家人的期待，及自己的學習表現（會考、學習成就、社團、幹部、獎懲、職業試探結果等）比較適合哪一類學校及科別，做為升學選校參考。</a:t>
              </a:r>
              <a:endParaRPr sz="2500" b="1" i="0" u="none" strike="noStrike" cap="none" dirty="0">
                <a:solidFill>
                  <a:srgbClr val="6600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</p:grpSp>
      <p:sp>
        <p:nvSpPr>
          <p:cNvPr id="5" name="Google Shape;573;p36"/>
          <p:cNvSpPr/>
          <p:nvPr/>
        </p:nvSpPr>
        <p:spPr>
          <a:xfrm rot="10800000" flipH="1">
            <a:off x="193351" y="259555"/>
            <a:ext cx="5192978" cy="6194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0695" y="0"/>
                </a:lnTo>
                <a:lnTo>
                  <a:pt x="21600" y="10800"/>
                </a:lnTo>
                <a:lnTo>
                  <a:pt x="20695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3ED9E"/>
          </a:solidFill>
          <a:ln w="25400" cap="flat" cmpd="sng">
            <a:solidFill>
              <a:srgbClr val="366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6" name="Google Shape;577;p36"/>
          <p:cNvSpPr txBox="1"/>
          <p:nvPr/>
        </p:nvSpPr>
        <p:spPr>
          <a:xfrm>
            <a:off x="193351" y="361448"/>
            <a:ext cx="5035310" cy="51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國中學生生涯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發展紀</a:t>
            </a:r>
            <a:r>
              <a:rPr lang="zh-TW" sz="2400" b="1" i="0" u="none" strike="noStrike" cap="none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錄手冊</a:t>
            </a:r>
            <a:endParaRPr sz="2400" b="1" i="0" u="none" strike="noStrike" cap="none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3" y="1741632"/>
            <a:ext cx="3484127" cy="4803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89726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8244408" cy="940966"/>
          </a:xfrm>
        </p:spPr>
        <p:txBody>
          <a:bodyPr>
            <a:noAutofit/>
          </a:bodyPr>
          <a:lstStyle/>
          <a:p>
            <a:r>
              <a:rPr lang="zh-TW" altLang="en-US" sz="54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完成一個夢想需要</a:t>
            </a:r>
            <a:r>
              <a:rPr lang="en-US" altLang="zh-TW" sz="54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……</a:t>
            </a:r>
            <a:endParaRPr lang="zh-TW" altLang="en-US" sz="5400" dirty="0">
              <a:solidFill>
                <a:srgbClr val="C00000"/>
              </a:solidFill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899592" y="1484784"/>
            <a:ext cx="8064896" cy="4572000"/>
          </a:xfrm>
        </p:spPr>
        <p:txBody>
          <a:bodyPr>
            <a:noAutofit/>
          </a:bodyPr>
          <a:lstStyle/>
          <a:p>
            <a:pPr marL="82550" indent="26988">
              <a:buNone/>
            </a:pPr>
            <a:r>
              <a:rPr lang="zh-TW" altLang="en-US" sz="48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專業知識、閱讀、實務技能、信仰、力量、資金設備、創意、觀察力、進修、成功經驗分享、家人支持、同理心、態度、體能、人脈</a:t>
            </a:r>
            <a:r>
              <a:rPr lang="en-US" altLang="zh-TW" sz="48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……</a:t>
            </a:r>
            <a:endParaRPr lang="zh-TW" altLang="en-US" sz="4800" dirty="0"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54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所以國中階段應該</a:t>
            </a:r>
            <a:r>
              <a:rPr lang="en-US" altLang="zh-TW" sz="54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……</a:t>
            </a:r>
            <a:endParaRPr lang="zh-TW" altLang="en-US" sz="5400" dirty="0">
              <a:solidFill>
                <a:srgbClr val="C00000"/>
              </a:solidFill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938758" y="1481328"/>
            <a:ext cx="7881714" cy="4525963"/>
          </a:xfrm>
        </p:spPr>
        <p:txBody>
          <a:bodyPr>
            <a:noAutofit/>
          </a:bodyPr>
          <a:lstStyle/>
          <a:p>
            <a:r>
              <a:rPr lang="zh-TW" altLang="en-US" sz="48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各種試探與學習</a:t>
            </a:r>
            <a:endParaRPr lang="en-US" altLang="zh-TW" sz="4800" dirty="0" smtClean="0"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  <a:p>
            <a:r>
              <a:rPr lang="zh-TW" altLang="en-US" sz="48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發展自我認同，建立自我概念：我是一個什麼樣的人</a:t>
            </a:r>
            <a:endParaRPr lang="en-US" altLang="zh-TW" sz="4800" dirty="0" smtClean="0"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  <a:p>
            <a:r>
              <a:rPr lang="zh-TW" altLang="en-US" sz="48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試探並培養職業能力</a:t>
            </a:r>
            <a:endParaRPr lang="en-US" altLang="zh-TW" sz="4800" dirty="0" smtClean="0"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  <a:p>
            <a:r>
              <a:rPr lang="zh-TW" altLang="en-US" sz="48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草擬未來的生涯藍圖</a:t>
            </a:r>
            <a:endParaRPr lang="zh-TW" altLang="en-US" sz="4800" dirty="0"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828182" y="150931"/>
            <a:ext cx="7992888" cy="1492132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4400" dirty="0" smtClean="0">
                <a:solidFill>
                  <a:schemeClr val="accent4">
                    <a:lumMod val="75000"/>
                  </a:schemeClr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生涯教育的兩大工具：</a:t>
            </a:r>
            <a:r>
              <a:rPr lang="en-US" altLang="zh-TW" sz="4400" dirty="0" smtClean="0">
                <a:solidFill>
                  <a:schemeClr val="accent4">
                    <a:lumMod val="75000"/>
                  </a:schemeClr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/>
            </a:r>
            <a:br>
              <a:rPr lang="en-US" altLang="zh-TW" sz="4400" dirty="0" smtClean="0">
                <a:solidFill>
                  <a:schemeClr val="accent4">
                    <a:lumMod val="75000"/>
                  </a:schemeClr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</a:br>
            <a:r>
              <a:rPr lang="zh-TW" altLang="en-US" sz="4400" dirty="0" smtClean="0">
                <a:solidFill>
                  <a:schemeClr val="accent4">
                    <a:lumMod val="75000"/>
                  </a:schemeClr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生涯檔案與生涯發展紀綠手冊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476281"/>
              </p:ext>
            </p:extLst>
          </p:nvPr>
        </p:nvGraphicFramePr>
        <p:xfrm>
          <a:off x="539553" y="1643063"/>
          <a:ext cx="8064894" cy="3424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8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kern="100" dirty="0" smtClean="0"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Times New Roman"/>
                        </a:rPr>
                        <a:t>生涯發展紀錄</a:t>
                      </a:r>
                      <a:r>
                        <a:rPr lang="zh-TW" sz="2400" kern="100" dirty="0" smtClean="0"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Times New Roman"/>
                        </a:rPr>
                        <a:t>手冊</a:t>
                      </a:r>
                      <a:endParaRPr lang="zh-TW" sz="2400" kern="100" dirty="0">
                        <a:latin typeface="華康楷書體W5(P)" panose="03000500000000000000" pitchFamily="66" charset="-120"/>
                        <a:ea typeface="華康楷書體W5(P)" panose="03000500000000000000" pitchFamily="66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2400" b="1" kern="1200" dirty="0" smtClean="0">
                          <a:solidFill>
                            <a:schemeClr val="lt1"/>
                          </a:solidFill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+mn-cs"/>
                        </a:rPr>
                        <a:t>生涯檔案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1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b="1" u="sng" kern="100" dirty="0" smtClean="0"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Times New Roman"/>
                        </a:rPr>
                        <a:t>各項升學相關資料登錄</a:t>
                      </a:r>
                      <a:endParaRPr lang="zh-TW" sz="2400" kern="100" dirty="0">
                        <a:latin typeface="華康楷書體W5(P)" panose="03000500000000000000" pitchFamily="66" charset="-120"/>
                        <a:ea typeface="華康楷書體W5(P)" panose="03000500000000000000" pitchFamily="66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2400" b="1" kern="1200" dirty="0" smtClean="0">
                          <a:solidFill>
                            <a:schemeClr val="tx1"/>
                          </a:solidFill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+mn-cs"/>
                        </a:rPr>
                        <a:t>生涯課程及各項資料保存用</a:t>
                      </a:r>
                      <a:r>
                        <a:rPr kumimoji="0" lang="en-US" altLang="zh-TW" sz="2400" b="1" kern="1200" dirty="0" smtClean="0">
                          <a:solidFill>
                            <a:schemeClr val="tx1"/>
                          </a:solidFill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+mn-cs"/>
                        </a:rPr>
                        <a:t>(</a:t>
                      </a:r>
                      <a:r>
                        <a:rPr kumimoji="0" lang="zh-TW" altLang="en-US" sz="2400" b="1" kern="1200" dirty="0" smtClean="0">
                          <a:solidFill>
                            <a:schemeClr val="tx1"/>
                          </a:solidFill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+mn-cs"/>
                        </a:rPr>
                        <a:t>綜二</a:t>
                      </a:r>
                      <a:r>
                        <a:rPr kumimoji="0" lang="en-US" altLang="zh-TW" sz="2400" b="1" kern="1200" dirty="0" smtClean="0">
                          <a:solidFill>
                            <a:schemeClr val="tx1"/>
                          </a:solidFill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+mn-cs"/>
                        </a:rPr>
                        <a:t>-</a:t>
                      </a:r>
                      <a:r>
                        <a:rPr kumimoji="0" lang="zh-TW" altLang="en-US" sz="2400" b="1" kern="1200" dirty="0" smtClean="0">
                          <a:solidFill>
                            <a:schemeClr val="tx1"/>
                          </a:solidFill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+mn-cs"/>
                        </a:rPr>
                        <a:t>輔導活動為主</a:t>
                      </a:r>
                      <a:r>
                        <a:rPr kumimoji="0" lang="en-US" altLang="zh-TW" sz="2400" b="1" kern="1200" dirty="0" smtClean="0">
                          <a:solidFill>
                            <a:schemeClr val="tx1"/>
                          </a:solidFill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+mn-cs"/>
                        </a:rPr>
                        <a:t>)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華康楷書體W5(P)" panose="03000500000000000000" pitchFamily="66" charset="-120"/>
                        <a:ea typeface="華康楷書體W5(P)" panose="03000500000000000000" pitchFamily="66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40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Times New Roman"/>
                          <a:sym typeface="Wingdings"/>
                        </a:rPr>
                        <a:t></a:t>
                      </a:r>
                      <a:r>
                        <a:rPr lang="zh-TW" altLang="en-US" sz="2400" kern="100" dirty="0" smtClean="0"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Times New Roman"/>
                        </a:rPr>
                        <a:t>協助學生隨時登錄</a:t>
                      </a:r>
                      <a:endParaRPr lang="en-US" altLang="zh-TW" sz="2400" kern="100" dirty="0" smtClean="0">
                        <a:latin typeface="華康楷書體W5(P)" panose="03000500000000000000" pitchFamily="66" charset="-120"/>
                        <a:ea typeface="華康楷書體W5(P)" panose="03000500000000000000" pitchFamily="66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Times New Roman"/>
                        </a:rPr>
                        <a:t>(</a:t>
                      </a:r>
                      <a:r>
                        <a:rPr lang="zh-TW" altLang="en-US" sz="2400" kern="100" dirty="0" smtClean="0"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Times New Roman"/>
                        </a:rPr>
                        <a:t>十二年國教</a:t>
                      </a:r>
                      <a:r>
                        <a:rPr lang="zh-TW" altLang="en-US" sz="2400" b="1" u="sng" kern="100" dirty="0" smtClean="0"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Times New Roman"/>
                          <a:hlinkClick r:id="rId3" action="ppaction://hlinkfile"/>
                        </a:rPr>
                        <a:t>超額比序</a:t>
                      </a:r>
                      <a:r>
                        <a:rPr lang="zh-TW" altLang="en-US" sz="2400" kern="100" dirty="0" smtClean="0"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Times New Roman"/>
                        </a:rPr>
                        <a:t>資料</a:t>
                      </a:r>
                      <a:r>
                        <a:rPr lang="en-US" altLang="zh-TW" sz="2400" kern="100" dirty="0" smtClean="0"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Times New Roman"/>
                        </a:rPr>
                        <a:t>)</a:t>
                      </a:r>
                      <a:endParaRPr lang="zh-TW" altLang="en-US" sz="2400" kern="100" dirty="0" smtClean="0">
                        <a:latin typeface="華康楷書體W5(P)" panose="03000500000000000000" pitchFamily="66" charset="-120"/>
                        <a:ea typeface="華康楷書體W5(P)" panose="03000500000000000000" pitchFamily="66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Times New Roman"/>
                          <a:sym typeface="Wingdings"/>
                        </a:rPr>
                        <a:t></a:t>
                      </a:r>
                      <a:r>
                        <a:rPr lang="zh-TW" altLang="en-US" sz="2400" kern="100" dirty="0" smtClean="0"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Times New Roman"/>
                        </a:rPr>
                        <a:t>進行檢核</a:t>
                      </a:r>
                      <a:endParaRPr lang="en-US" altLang="zh-TW" sz="2400" kern="100" dirty="0" smtClean="0">
                        <a:latin typeface="華康楷書體W5(P)" panose="03000500000000000000" pitchFamily="66" charset="-120"/>
                        <a:ea typeface="華康楷書體W5(P)" panose="03000500000000000000" pitchFamily="66" charset="-120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kern="100" dirty="0" smtClean="0"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Times New Roman"/>
                          <a:sym typeface="Wingdings"/>
                        </a:rPr>
                        <a:t></a:t>
                      </a:r>
                      <a:r>
                        <a:rPr lang="zh-TW" altLang="en-US" sz="2400" kern="100" dirty="0" smtClean="0"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Times New Roman"/>
                          <a:sym typeface="Wingdings"/>
                        </a:rPr>
                        <a:t>升學進路輔導</a:t>
                      </a:r>
                      <a:endParaRPr lang="zh-TW" sz="2400" kern="100" dirty="0">
                        <a:latin typeface="華康楷書體W5(P)" panose="03000500000000000000" pitchFamily="66" charset="-120"/>
                        <a:ea typeface="華康楷書體W5(P)" panose="03000500000000000000" pitchFamily="66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kern="1200" dirty="0" smtClean="0">
                          <a:solidFill>
                            <a:schemeClr val="dk1"/>
                          </a:solidFill>
                          <a:latin typeface="華康楷書體W5(P)" panose="03000500000000000000" pitchFamily="66" charset="-120"/>
                          <a:ea typeface="華康楷書體W5(P)" panose="03000500000000000000" pitchFamily="66" charset="-120"/>
                          <a:cs typeface="+mn-cs"/>
                        </a:rPr>
                        <a:t>學生本人於輔導活動課程使用，並置入個人重要心理測驗、學習單、個人獎狀等原始資料，平常可置放於教室置物櫃</a:t>
                      </a:r>
                      <a:endParaRPr lang="zh-TW" altLang="en-US" sz="2400" dirty="0">
                        <a:latin typeface="華康楷書體W5(P)" panose="03000500000000000000" pitchFamily="66" charset="-120"/>
                        <a:ea typeface="華康楷書體W5(P)" panose="03000500000000000000" pitchFamily="66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向下箭號 4"/>
          <p:cNvSpPr/>
          <p:nvPr/>
        </p:nvSpPr>
        <p:spPr>
          <a:xfrm>
            <a:off x="4211960" y="5085184"/>
            <a:ext cx="642937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354" name="文字方塊 5"/>
          <p:cNvSpPr txBox="1">
            <a:spLocks noChangeArrowheads="1"/>
          </p:cNvSpPr>
          <p:nvPr/>
        </p:nvSpPr>
        <p:spPr bwMode="auto">
          <a:xfrm>
            <a:off x="647056" y="5661248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2800" dirty="0">
                <a:solidFill>
                  <a:srgbClr val="7030A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協助學生自我覺察、生涯覺察、生涯探索與進路選擇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938758" y="49188"/>
            <a:ext cx="7881714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協助學生認識自我</a:t>
            </a:r>
            <a:r>
              <a:rPr lang="en-US" altLang="zh-TW" sz="28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-</a:t>
            </a:r>
            <a:r>
              <a:rPr lang="zh-TW" altLang="en-US" sz="2800" dirty="0" smtClean="0">
                <a:solidFill>
                  <a:srgbClr val="C00000"/>
                </a:solidFill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學生每學期開學後填寫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Google Shape;583;p37"/>
          <p:cNvPicPr preferRelativeResize="0"/>
          <p:nvPr/>
        </p:nvPicPr>
        <p:blipFill rotWithShape="1">
          <a:blip r:embed="rId3" cstate="print">
            <a:alphaModFix/>
          </a:blip>
          <a:srcRect l="6008" t="4467" r="4289" b="10130"/>
          <a:stretch/>
        </p:blipFill>
        <p:spPr>
          <a:xfrm>
            <a:off x="2887726" y="605803"/>
            <a:ext cx="5939746" cy="60829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矩形圖說文字 3"/>
          <p:cNvSpPr/>
          <p:nvPr/>
        </p:nvSpPr>
        <p:spPr>
          <a:xfrm>
            <a:off x="683786" y="908720"/>
            <a:ext cx="2016006" cy="2511178"/>
          </a:xfrm>
          <a:prstGeom prst="wedgeRectCallout">
            <a:avLst>
              <a:gd name="adj1" fmla="val 95043"/>
              <a:gd name="adj2" fmla="val -11933"/>
            </a:avLst>
          </a:prstGeom>
          <a:ln w="38100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000" dirty="0" smtClean="0">
                <a:latin typeface="華康楷書體W5(P)" panose="03000500000000000000" pitchFamily="66" charset="-120"/>
                <a:ea typeface="華康楷書體W5(P)" panose="03000500000000000000" pitchFamily="66" charset="-120"/>
              </a:rPr>
              <a:t>菱形記號代表不同的興趣類型，依序是實用型、研究型、藝術 型、社會型、企業型、事務型。</a:t>
            </a:r>
            <a:endParaRPr lang="zh-TW" altLang="en-US" sz="2000" dirty="0">
              <a:latin typeface="華康楷書體W5(P)" panose="03000500000000000000" pitchFamily="66" charset="-120"/>
              <a:ea typeface="華康楷書體W5(P)" panose="03000500000000000000" pitchFamily="66" charset="-120"/>
            </a:endParaRPr>
          </a:p>
        </p:txBody>
      </p:sp>
      <p:sp>
        <p:nvSpPr>
          <p:cNvPr id="7" name="Google Shape;585;p37"/>
          <p:cNvSpPr/>
          <p:nvPr/>
        </p:nvSpPr>
        <p:spPr>
          <a:xfrm>
            <a:off x="683330" y="4644371"/>
            <a:ext cx="1289050" cy="1552575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8" name="Google Shape;586;p37"/>
          <p:cNvSpPr/>
          <p:nvPr/>
        </p:nvSpPr>
        <p:spPr>
          <a:xfrm>
            <a:off x="1619672" y="5705139"/>
            <a:ext cx="3802444" cy="983615"/>
          </a:xfrm>
          <a:prstGeom prst="wedgeEllipseCallout">
            <a:avLst>
              <a:gd name="adj1" fmla="val -37011"/>
              <a:gd name="adj2" fmla="val -55050"/>
            </a:avLst>
          </a:prstGeom>
          <a:solidFill>
            <a:srgbClr val="FFFF99"/>
          </a:solidFill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000" tIns="18000" rIns="18000" bIns="18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   </a:t>
            </a:r>
            <a:r>
              <a:rPr lang="zh-TW" sz="2000" b="1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幫助學生釐清自己的人格特質、興趣、專長。</a:t>
            </a:r>
            <a:endParaRPr sz="1200" b="0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第一PPT，www.1ppt.com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CC9C6B0DD0B58B4A979AD1BD6237763F" ma:contentTypeVersion="0" ma:contentTypeDescription="建立新的文件。" ma:contentTypeScope="" ma:versionID="f0af6507f4116a77ab66ef1447ac3d3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d6edddc00996549d4a35e321cdf2d9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7002DF-3C3D-4E06-9973-1A1DAB4B4A69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A247A9A-ECC2-4EC4-930D-4EDA1F9006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330460D-6378-4F55-951A-40675B2119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571</TotalTime>
  <Words>1719</Words>
  <Application>Microsoft Office PowerPoint</Application>
  <PresentationFormat>如螢幕大小 (4:3)</PresentationFormat>
  <Paragraphs>163</Paragraphs>
  <Slides>38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38</vt:i4>
      </vt:variant>
    </vt:vector>
  </HeadingPairs>
  <TitlesOfParts>
    <vt:vector size="61" baseType="lpstr">
      <vt:lpstr>等线</vt:lpstr>
      <vt:lpstr>Microsoft YaHei</vt:lpstr>
      <vt:lpstr>宋体</vt:lpstr>
      <vt:lpstr>华文琥珀</vt:lpstr>
      <vt:lpstr>华文中宋</vt:lpstr>
      <vt:lpstr>華康中圓體</vt:lpstr>
      <vt:lpstr>華康唐風隸</vt:lpstr>
      <vt:lpstr>華康楷書體W5(P)</vt:lpstr>
      <vt:lpstr>華康儷粗圓</vt:lpstr>
      <vt:lpstr>微軟正黑體</vt:lpstr>
      <vt:lpstr>新細明體</vt:lpstr>
      <vt:lpstr>標楷體</vt:lpstr>
      <vt:lpstr>Arial</vt:lpstr>
      <vt:lpstr>Calibri</vt:lpstr>
      <vt:lpstr>Calibri Light</vt:lpstr>
      <vt:lpstr>Gill Sans MT</vt:lpstr>
      <vt:lpstr>Impact</vt:lpstr>
      <vt:lpstr>Times New Roman</vt:lpstr>
      <vt:lpstr>Verdana</vt:lpstr>
      <vt:lpstr>Wingdings</vt:lpstr>
      <vt:lpstr>Wingdings 3</vt:lpstr>
      <vt:lpstr>Badge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完成一個夢想需要……</vt:lpstr>
      <vt:lpstr>所以國中階段應該……</vt:lpstr>
      <vt:lpstr>生涯教育的兩大工具： 生涯檔案與生涯發展紀綠手冊</vt:lpstr>
      <vt:lpstr>協助學生認識自我-學生每學期開學後填寫</vt:lpstr>
      <vt:lpstr>透過家人分享，對職業的瞭解讓學生參考：生涯的影響因素會如何影響自己的決定</vt:lpstr>
      <vt:lpstr>輔導室安排各項心理測驗協助學生自我探索</vt:lpstr>
      <vt:lpstr>輔導室利用各項心理測驗協助學生自我探索</vt:lpstr>
      <vt:lpstr>PowerPoint 簡報</vt:lpstr>
      <vt:lpstr>其他測驗：協助學生了解自己的生活狀況</vt:lpstr>
      <vt:lpstr>學習成果及特殊表現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學生國三下重要整理：第18-23頁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Uesr</dc:creator>
  <cp:lastModifiedBy>Windows 使用者</cp:lastModifiedBy>
  <cp:revision>63</cp:revision>
  <dcterms:created xsi:type="dcterms:W3CDTF">2015-08-25T09:19:15Z</dcterms:created>
  <dcterms:modified xsi:type="dcterms:W3CDTF">2022-01-05T06:26:26Z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0x010100CC9C6B0DD0B58B4A979AD1BD6237763F</vt:lpwstr>
  </property>
</Properties>
</file>