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7" r:id="rId2"/>
    <p:sldMasterId id="2147483696" r:id="rId3"/>
    <p:sldMasterId id="2147483720" r:id="rId4"/>
  </p:sldMasterIdLst>
  <p:notesMasterIdLst>
    <p:notesMasterId r:id="rId83"/>
  </p:notesMasterIdLst>
  <p:sldIdLst>
    <p:sldId id="542" r:id="rId5"/>
    <p:sldId id="274" r:id="rId6"/>
    <p:sldId id="273" r:id="rId7"/>
    <p:sldId id="553" r:id="rId8"/>
    <p:sldId id="554" r:id="rId9"/>
    <p:sldId id="555" r:id="rId10"/>
    <p:sldId id="556" r:id="rId11"/>
    <p:sldId id="557" r:id="rId12"/>
    <p:sldId id="558" r:id="rId13"/>
    <p:sldId id="559" r:id="rId14"/>
    <p:sldId id="560" r:id="rId15"/>
    <p:sldId id="561" r:id="rId16"/>
    <p:sldId id="562" r:id="rId17"/>
    <p:sldId id="563" r:id="rId18"/>
    <p:sldId id="564" r:id="rId19"/>
    <p:sldId id="565" r:id="rId20"/>
    <p:sldId id="567" r:id="rId21"/>
    <p:sldId id="566" r:id="rId22"/>
    <p:sldId id="568" r:id="rId23"/>
    <p:sldId id="569" r:id="rId24"/>
    <p:sldId id="570" r:id="rId25"/>
    <p:sldId id="571" r:id="rId26"/>
    <p:sldId id="573" r:id="rId27"/>
    <p:sldId id="572" r:id="rId28"/>
    <p:sldId id="576" r:id="rId29"/>
    <p:sldId id="575" r:id="rId30"/>
    <p:sldId id="578" r:id="rId31"/>
    <p:sldId id="579" r:id="rId32"/>
    <p:sldId id="577" r:id="rId33"/>
    <p:sldId id="574" r:id="rId34"/>
    <p:sldId id="580" r:id="rId35"/>
    <p:sldId id="581" r:id="rId36"/>
    <p:sldId id="582" r:id="rId37"/>
    <p:sldId id="583" r:id="rId38"/>
    <p:sldId id="584" r:id="rId39"/>
    <p:sldId id="585" r:id="rId40"/>
    <p:sldId id="586" r:id="rId41"/>
    <p:sldId id="587" r:id="rId42"/>
    <p:sldId id="588" r:id="rId43"/>
    <p:sldId id="589" r:id="rId44"/>
    <p:sldId id="590" r:id="rId45"/>
    <p:sldId id="591" r:id="rId46"/>
    <p:sldId id="592" r:id="rId47"/>
    <p:sldId id="277" r:id="rId48"/>
    <p:sldId id="276" r:id="rId49"/>
    <p:sldId id="275" r:id="rId50"/>
    <p:sldId id="263" r:id="rId51"/>
    <p:sldId id="264" r:id="rId52"/>
    <p:sldId id="265" r:id="rId53"/>
    <p:sldId id="266" r:id="rId54"/>
    <p:sldId id="267" r:id="rId55"/>
    <p:sldId id="268" r:id="rId56"/>
    <p:sldId id="269" r:id="rId57"/>
    <p:sldId id="270" r:id="rId58"/>
    <p:sldId id="271" r:id="rId59"/>
    <p:sldId id="544" r:id="rId60"/>
    <p:sldId id="593" r:id="rId61"/>
    <p:sldId id="594" r:id="rId62"/>
    <p:sldId id="595" r:id="rId63"/>
    <p:sldId id="596" r:id="rId64"/>
    <p:sldId id="597" r:id="rId65"/>
    <p:sldId id="598" r:id="rId66"/>
    <p:sldId id="599" r:id="rId67"/>
    <p:sldId id="281" r:id="rId68"/>
    <p:sldId id="282" r:id="rId69"/>
    <p:sldId id="600" r:id="rId70"/>
    <p:sldId id="601" r:id="rId71"/>
    <p:sldId id="602" r:id="rId72"/>
    <p:sldId id="603" r:id="rId73"/>
    <p:sldId id="604" r:id="rId74"/>
    <p:sldId id="605" r:id="rId75"/>
    <p:sldId id="606" r:id="rId76"/>
    <p:sldId id="607" r:id="rId77"/>
    <p:sldId id="608" r:id="rId78"/>
    <p:sldId id="609" r:id="rId79"/>
    <p:sldId id="610" r:id="rId80"/>
    <p:sldId id="611" r:id="rId81"/>
    <p:sldId id="612" r:id="rId8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B026C7-8FD7-4F62-81F2-CC649FB52ABC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3B42A48-0B1D-4E31-96EE-AA5CBD229544}">
      <dgm:prSet phldrT="[文字]"/>
      <dgm:spPr/>
      <dgm:t>
        <a:bodyPr/>
        <a:lstStyle/>
        <a:p>
          <a:r>
            <a:rPr lang="zh-TW" altLang="en-US" dirty="0"/>
            <a:t>教學組</a:t>
          </a:r>
        </a:p>
      </dgm:t>
    </dgm:pt>
    <dgm:pt modelId="{5B76AE58-D0CB-42ED-B487-1D4F819B67EA}" type="parTrans" cxnId="{B5354853-08B6-4AEA-B685-50B8A4CCF9EF}">
      <dgm:prSet/>
      <dgm:spPr/>
      <dgm:t>
        <a:bodyPr/>
        <a:lstStyle/>
        <a:p>
          <a:endParaRPr lang="zh-TW" altLang="en-US"/>
        </a:p>
      </dgm:t>
    </dgm:pt>
    <dgm:pt modelId="{9D78B823-3E27-4E0D-8919-E97E7951C942}" type="sibTrans" cxnId="{B5354853-08B6-4AEA-B685-50B8A4CCF9EF}">
      <dgm:prSet/>
      <dgm:spPr/>
      <dgm:t>
        <a:bodyPr/>
        <a:lstStyle/>
        <a:p>
          <a:endParaRPr lang="zh-TW" altLang="en-US"/>
        </a:p>
      </dgm:t>
    </dgm:pt>
    <dgm:pt modelId="{BAA091C7-C1E6-455E-AB24-8635D3BB2E93}">
      <dgm:prSet phldrT="[文字]"/>
      <dgm:spPr/>
      <dgm:t>
        <a:bodyPr/>
        <a:lstStyle/>
        <a:p>
          <a:r>
            <a:rPr lang="zh-TW" altLang="en-US" dirty="0"/>
            <a:t>設備組</a:t>
          </a:r>
        </a:p>
      </dgm:t>
    </dgm:pt>
    <dgm:pt modelId="{70BDD8C5-734D-4DF3-9920-B3CD15C62BD9}" type="parTrans" cxnId="{E48F1369-3E39-449E-8A14-8B0A9909B391}">
      <dgm:prSet/>
      <dgm:spPr/>
      <dgm:t>
        <a:bodyPr/>
        <a:lstStyle/>
        <a:p>
          <a:endParaRPr lang="zh-TW" altLang="en-US"/>
        </a:p>
      </dgm:t>
    </dgm:pt>
    <dgm:pt modelId="{544499B3-024D-4B70-8054-437FA78CDAEC}" type="sibTrans" cxnId="{E48F1369-3E39-449E-8A14-8B0A9909B391}">
      <dgm:prSet/>
      <dgm:spPr/>
      <dgm:t>
        <a:bodyPr/>
        <a:lstStyle/>
        <a:p>
          <a:endParaRPr lang="zh-TW" altLang="en-US"/>
        </a:p>
      </dgm:t>
    </dgm:pt>
    <dgm:pt modelId="{ED038B17-3747-4AB1-B495-BD8B43896055}">
      <dgm:prSet phldrT="[文字]"/>
      <dgm:spPr/>
      <dgm:t>
        <a:bodyPr/>
        <a:lstStyle/>
        <a:p>
          <a:r>
            <a:rPr lang="zh-TW" altLang="en-US" dirty="0"/>
            <a:t>資訊組</a:t>
          </a:r>
        </a:p>
      </dgm:t>
    </dgm:pt>
    <dgm:pt modelId="{351CD8B4-9CCC-4002-8C6C-7E1E59EC4F06}" type="parTrans" cxnId="{0EEB174C-676D-4AA3-AAB4-BAA66C2C386B}">
      <dgm:prSet/>
      <dgm:spPr/>
      <dgm:t>
        <a:bodyPr/>
        <a:lstStyle/>
        <a:p>
          <a:endParaRPr lang="zh-TW" altLang="en-US"/>
        </a:p>
      </dgm:t>
    </dgm:pt>
    <dgm:pt modelId="{C61DADAB-771A-46BB-993D-466F94FE58EA}" type="sibTrans" cxnId="{0EEB174C-676D-4AA3-AAB4-BAA66C2C386B}">
      <dgm:prSet/>
      <dgm:spPr/>
      <dgm:t>
        <a:bodyPr/>
        <a:lstStyle/>
        <a:p>
          <a:endParaRPr lang="zh-TW" altLang="en-US"/>
        </a:p>
      </dgm:t>
    </dgm:pt>
    <dgm:pt modelId="{E790B095-7F24-4E28-B69B-B86599934849}">
      <dgm:prSet phldrT="[文字]"/>
      <dgm:spPr/>
      <dgm:t>
        <a:bodyPr/>
        <a:lstStyle/>
        <a:p>
          <a:r>
            <a:rPr lang="zh-TW" altLang="en-US" dirty="0"/>
            <a:t>圖書館</a:t>
          </a:r>
        </a:p>
      </dgm:t>
    </dgm:pt>
    <dgm:pt modelId="{353DFCB7-4E0F-4271-8C04-19CCB07C3AF1}" type="parTrans" cxnId="{EACB2876-2D13-4458-BDCA-58D971E5BE58}">
      <dgm:prSet/>
      <dgm:spPr/>
      <dgm:t>
        <a:bodyPr/>
        <a:lstStyle/>
        <a:p>
          <a:endParaRPr lang="zh-TW" altLang="en-US"/>
        </a:p>
      </dgm:t>
    </dgm:pt>
    <dgm:pt modelId="{B39BFF7B-D15B-4DC0-8CF8-DEA87A0EB302}" type="sibTrans" cxnId="{EACB2876-2D13-4458-BDCA-58D971E5BE58}">
      <dgm:prSet/>
      <dgm:spPr/>
      <dgm:t>
        <a:bodyPr/>
        <a:lstStyle/>
        <a:p>
          <a:endParaRPr lang="zh-TW" altLang="en-US"/>
        </a:p>
      </dgm:t>
    </dgm:pt>
    <dgm:pt modelId="{2ACFBEEF-6FA9-44E6-976C-9CADAB636FE3}">
      <dgm:prSet phldrT="[文字]"/>
      <dgm:spPr/>
      <dgm:t>
        <a:bodyPr/>
        <a:lstStyle/>
        <a:p>
          <a:r>
            <a:rPr lang="zh-TW" altLang="en-US" dirty="0"/>
            <a:t>註冊組</a:t>
          </a:r>
        </a:p>
      </dgm:t>
    </dgm:pt>
    <dgm:pt modelId="{12AE8E00-EC73-44F5-ACA8-EC33D437753E}" type="parTrans" cxnId="{15A64B15-8030-4051-BFAA-B6EB237BA9B9}">
      <dgm:prSet/>
      <dgm:spPr/>
      <dgm:t>
        <a:bodyPr/>
        <a:lstStyle/>
        <a:p>
          <a:endParaRPr lang="zh-TW" altLang="en-US"/>
        </a:p>
      </dgm:t>
    </dgm:pt>
    <dgm:pt modelId="{F34A3EEF-8D2D-473D-9336-6931934AFE3C}" type="sibTrans" cxnId="{15A64B15-8030-4051-BFAA-B6EB237BA9B9}">
      <dgm:prSet/>
      <dgm:spPr/>
      <dgm:t>
        <a:bodyPr/>
        <a:lstStyle/>
        <a:p>
          <a:endParaRPr lang="zh-TW" altLang="en-US"/>
        </a:p>
      </dgm:t>
    </dgm:pt>
    <dgm:pt modelId="{889128E9-79B3-41F6-A8A1-0D93464B5598}" type="pres">
      <dgm:prSet presAssocID="{56B026C7-8FD7-4F62-81F2-CC649FB52AB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3E49E31-45EB-4A07-93C4-9A2735B807FD}" type="pres">
      <dgm:prSet presAssocID="{56B026C7-8FD7-4F62-81F2-CC649FB52ABC}" presName="cycle" presStyleCnt="0"/>
      <dgm:spPr/>
    </dgm:pt>
    <dgm:pt modelId="{96AEC4FF-2320-4327-BC2C-05C5CE2AD332}" type="pres">
      <dgm:prSet presAssocID="{63B42A48-0B1D-4E31-96EE-AA5CBD229544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D3924D-0863-4B89-A73F-41AE181CEFB6}" type="pres">
      <dgm:prSet presAssocID="{9D78B823-3E27-4E0D-8919-E97E7951C942}" presName="sibTransFirstNode" presStyleLbl="bgShp" presStyleIdx="0" presStyleCnt="1"/>
      <dgm:spPr/>
      <dgm:t>
        <a:bodyPr/>
        <a:lstStyle/>
        <a:p>
          <a:endParaRPr lang="zh-TW" altLang="en-US"/>
        </a:p>
      </dgm:t>
    </dgm:pt>
    <dgm:pt modelId="{7CA0970C-8A01-44C3-B2BC-64AB890267B2}" type="pres">
      <dgm:prSet presAssocID="{BAA091C7-C1E6-455E-AB24-8635D3BB2E93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F607F9-C8E1-490E-9022-23D5B4CA1C6E}" type="pres">
      <dgm:prSet presAssocID="{ED038B17-3747-4AB1-B495-BD8B43896055}" presName="nodeFollowingNodes" presStyleLbl="node1" presStyleIdx="2" presStyleCnt="5" custRadScaleRad="89891" custRadScaleInc="-305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BFB0FB-0F2C-419F-BE55-8D25CCDE7755}" type="pres">
      <dgm:prSet presAssocID="{E790B095-7F24-4E28-B69B-B86599934849}" presName="nodeFollowingNodes" presStyleLbl="node1" presStyleIdx="3" presStyleCnt="5" custRadScaleRad="97063" custRadScaleInc="2983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06464C-24AE-4270-8435-33EAF32E3586}" type="pres">
      <dgm:prSet presAssocID="{2ACFBEEF-6FA9-44E6-976C-9CADAB636FE3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690026C-2479-4B9C-86D7-1083EEB3F258}" type="presOf" srcId="{63B42A48-0B1D-4E31-96EE-AA5CBD229544}" destId="{96AEC4FF-2320-4327-BC2C-05C5CE2AD332}" srcOrd="0" destOrd="0" presId="urn:microsoft.com/office/officeart/2005/8/layout/cycle3"/>
    <dgm:cxn modelId="{918C73BF-59AA-4DE0-B194-476B7A9B0AF8}" type="presOf" srcId="{E790B095-7F24-4E28-B69B-B86599934849}" destId="{9CBFB0FB-0F2C-419F-BE55-8D25CCDE7755}" srcOrd="0" destOrd="0" presId="urn:microsoft.com/office/officeart/2005/8/layout/cycle3"/>
    <dgm:cxn modelId="{A4EA8127-D4BC-4D6B-BADD-CB4CEAE212FC}" type="presOf" srcId="{56B026C7-8FD7-4F62-81F2-CC649FB52ABC}" destId="{889128E9-79B3-41F6-A8A1-0D93464B5598}" srcOrd="0" destOrd="0" presId="urn:microsoft.com/office/officeart/2005/8/layout/cycle3"/>
    <dgm:cxn modelId="{EACB2876-2D13-4458-BDCA-58D971E5BE58}" srcId="{56B026C7-8FD7-4F62-81F2-CC649FB52ABC}" destId="{E790B095-7F24-4E28-B69B-B86599934849}" srcOrd="3" destOrd="0" parTransId="{353DFCB7-4E0F-4271-8C04-19CCB07C3AF1}" sibTransId="{B39BFF7B-D15B-4DC0-8CF8-DEA87A0EB302}"/>
    <dgm:cxn modelId="{A0EDB213-6CC9-485A-8715-31A70180EAF3}" type="presOf" srcId="{BAA091C7-C1E6-455E-AB24-8635D3BB2E93}" destId="{7CA0970C-8A01-44C3-B2BC-64AB890267B2}" srcOrd="0" destOrd="0" presId="urn:microsoft.com/office/officeart/2005/8/layout/cycle3"/>
    <dgm:cxn modelId="{E48F1369-3E39-449E-8A14-8B0A9909B391}" srcId="{56B026C7-8FD7-4F62-81F2-CC649FB52ABC}" destId="{BAA091C7-C1E6-455E-AB24-8635D3BB2E93}" srcOrd="1" destOrd="0" parTransId="{70BDD8C5-734D-4DF3-9920-B3CD15C62BD9}" sibTransId="{544499B3-024D-4B70-8054-437FA78CDAEC}"/>
    <dgm:cxn modelId="{15A64B15-8030-4051-BFAA-B6EB237BA9B9}" srcId="{56B026C7-8FD7-4F62-81F2-CC649FB52ABC}" destId="{2ACFBEEF-6FA9-44E6-976C-9CADAB636FE3}" srcOrd="4" destOrd="0" parTransId="{12AE8E00-EC73-44F5-ACA8-EC33D437753E}" sibTransId="{F34A3EEF-8D2D-473D-9336-6931934AFE3C}"/>
    <dgm:cxn modelId="{C23ACDFC-26A8-4368-887B-DD6DACB3EF94}" type="presOf" srcId="{9D78B823-3E27-4E0D-8919-E97E7951C942}" destId="{2CD3924D-0863-4B89-A73F-41AE181CEFB6}" srcOrd="0" destOrd="0" presId="urn:microsoft.com/office/officeart/2005/8/layout/cycle3"/>
    <dgm:cxn modelId="{6CB0EF3F-7148-4378-8265-6433F25910BD}" type="presOf" srcId="{ED038B17-3747-4AB1-B495-BD8B43896055}" destId="{1AF607F9-C8E1-490E-9022-23D5B4CA1C6E}" srcOrd="0" destOrd="0" presId="urn:microsoft.com/office/officeart/2005/8/layout/cycle3"/>
    <dgm:cxn modelId="{32675F78-5ACF-43EC-B30B-4097331C8F38}" type="presOf" srcId="{2ACFBEEF-6FA9-44E6-976C-9CADAB636FE3}" destId="{F206464C-24AE-4270-8435-33EAF32E3586}" srcOrd="0" destOrd="0" presId="urn:microsoft.com/office/officeart/2005/8/layout/cycle3"/>
    <dgm:cxn modelId="{B5354853-08B6-4AEA-B685-50B8A4CCF9EF}" srcId="{56B026C7-8FD7-4F62-81F2-CC649FB52ABC}" destId="{63B42A48-0B1D-4E31-96EE-AA5CBD229544}" srcOrd="0" destOrd="0" parTransId="{5B76AE58-D0CB-42ED-B487-1D4F819B67EA}" sibTransId="{9D78B823-3E27-4E0D-8919-E97E7951C942}"/>
    <dgm:cxn modelId="{0EEB174C-676D-4AA3-AAB4-BAA66C2C386B}" srcId="{56B026C7-8FD7-4F62-81F2-CC649FB52ABC}" destId="{ED038B17-3747-4AB1-B495-BD8B43896055}" srcOrd="2" destOrd="0" parTransId="{351CD8B4-9CCC-4002-8C6C-7E1E59EC4F06}" sibTransId="{C61DADAB-771A-46BB-993D-466F94FE58EA}"/>
    <dgm:cxn modelId="{E40A3F8C-2E2F-4A63-93E2-7EE441E338D0}" type="presParOf" srcId="{889128E9-79B3-41F6-A8A1-0D93464B5598}" destId="{F3E49E31-45EB-4A07-93C4-9A2735B807FD}" srcOrd="0" destOrd="0" presId="urn:microsoft.com/office/officeart/2005/8/layout/cycle3"/>
    <dgm:cxn modelId="{73ED537F-E50F-487E-B547-17436E04EEA4}" type="presParOf" srcId="{F3E49E31-45EB-4A07-93C4-9A2735B807FD}" destId="{96AEC4FF-2320-4327-BC2C-05C5CE2AD332}" srcOrd="0" destOrd="0" presId="urn:microsoft.com/office/officeart/2005/8/layout/cycle3"/>
    <dgm:cxn modelId="{7216A71C-4567-487B-852A-38E7C017C4AA}" type="presParOf" srcId="{F3E49E31-45EB-4A07-93C4-9A2735B807FD}" destId="{2CD3924D-0863-4B89-A73F-41AE181CEFB6}" srcOrd="1" destOrd="0" presId="urn:microsoft.com/office/officeart/2005/8/layout/cycle3"/>
    <dgm:cxn modelId="{052130DB-035A-4173-BF2D-EFC7A665A58F}" type="presParOf" srcId="{F3E49E31-45EB-4A07-93C4-9A2735B807FD}" destId="{7CA0970C-8A01-44C3-B2BC-64AB890267B2}" srcOrd="2" destOrd="0" presId="urn:microsoft.com/office/officeart/2005/8/layout/cycle3"/>
    <dgm:cxn modelId="{9A8CFDA3-9ADF-44BE-B732-67532EF274DF}" type="presParOf" srcId="{F3E49E31-45EB-4A07-93C4-9A2735B807FD}" destId="{1AF607F9-C8E1-490E-9022-23D5B4CA1C6E}" srcOrd="3" destOrd="0" presId="urn:microsoft.com/office/officeart/2005/8/layout/cycle3"/>
    <dgm:cxn modelId="{5D1E9223-0E11-4517-A8FE-C1CA6784B7DF}" type="presParOf" srcId="{F3E49E31-45EB-4A07-93C4-9A2735B807FD}" destId="{9CBFB0FB-0F2C-419F-BE55-8D25CCDE7755}" srcOrd="4" destOrd="0" presId="urn:microsoft.com/office/officeart/2005/8/layout/cycle3"/>
    <dgm:cxn modelId="{8E9FA6DC-2496-4C7A-BF16-DFB344B6A21A}" type="presParOf" srcId="{F3E49E31-45EB-4A07-93C4-9A2735B807FD}" destId="{F206464C-24AE-4270-8435-33EAF32E3586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3924D-0863-4B89-A73F-41AE181CEFB6}">
      <dsp:nvSpPr>
        <dsp:cNvPr id="0" name=""/>
        <dsp:cNvSpPr/>
      </dsp:nvSpPr>
      <dsp:spPr>
        <a:xfrm>
          <a:off x="1000553" y="-26407"/>
          <a:ext cx="4586120" cy="4586120"/>
        </a:xfrm>
        <a:prstGeom prst="circularArrow">
          <a:avLst>
            <a:gd name="adj1" fmla="val 5544"/>
            <a:gd name="adj2" fmla="val 330680"/>
            <a:gd name="adj3" fmla="val 13802509"/>
            <a:gd name="adj4" fmla="val 17369806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AEC4FF-2320-4327-BC2C-05C5CE2AD332}">
      <dsp:nvSpPr>
        <dsp:cNvPr id="0" name=""/>
        <dsp:cNvSpPr/>
      </dsp:nvSpPr>
      <dsp:spPr>
        <a:xfrm>
          <a:off x="2232195" y="933"/>
          <a:ext cx="2122836" cy="10614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100" kern="1200" dirty="0"/>
            <a:t>教學組</a:t>
          </a:r>
        </a:p>
      </dsp:txBody>
      <dsp:txXfrm>
        <a:off x="2284009" y="52747"/>
        <a:ext cx="2019208" cy="957790"/>
      </dsp:txXfrm>
    </dsp:sp>
    <dsp:sp modelId="{7CA0970C-8A01-44C3-B2BC-64AB890267B2}">
      <dsp:nvSpPr>
        <dsp:cNvPr id="0" name=""/>
        <dsp:cNvSpPr/>
      </dsp:nvSpPr>
      <dsp:spPr>
        <a:xfrm>
          <a:off x="4092177" y="1352290"/>
          <a:ext cx="2122836" cy="10614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100" kern="1200" dirty="0"/>
            <a:t>設備組</a:t>
          </a:r>
        </a:p>
      </dsp:txBody>
      <dsp:txXfrm>
        <a:off x="4143991" y="1404104"/>
        <a:ext cx="2019208" cy="957790"/>
      </dsp:txXfrm>
    </dsp:sp>
    <dsp:sp modelId="{1AF607F9-C8E1-490E-9022-23D5B4CA1C6E}">
      <dsp:nvSpPr>
        <dsp:cNvPr id="0" name=""/>
        <dsp:cNvSpPr/>
      </dsp:nvSpPr>
      <dsp:spPr>
        <a:xfrm>
          <a:off x="3660020" y="2982246"/>
          <a:ext cx="2122836" cy="10614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100" kern="1200" dirty="0"/>
            <a:t>資訊組</a:t>
          </a:r>
        </a:p>
      </dsp:txBody>
      <dsp:txXfrm>
        <a:off x="3711834" y="3034060"/>
        <a:ext cx="2019208" cy="957790"/>
      </dsp:txXfrm>
    </dsp:sp>
    <dsp:sp modelId="{9CBFB0FB-0F2C-419F-BE55-8D25CCDE7755}">
      <dsp:nvSpPr>
        <dsp:cNvPr id="0" name=""/>
        <dsp:cNvSpPr/>
      </dsp:nvSpPr>
      <dsp:spPr>
        <a:xfrm>
          <a:off x="698351" y="3074993"/>
          <a:ext cx="2122836" cy="10614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100" kern="1200" dirty="0"/>
            <a:t>圖書館</a:t>
          </a:r>
        </a:p>
      </dsp:txBody>
      <dsp:txXfrm>
        <a:off x="750165" y="3126807"/>
        <a:ext cx="2019208" cy="957790"/>
      </dsp:txXfrm>
    </dsp:sp>
    <dsp:sp modelId="{F206464C-24AE-4270-8435-33EAF32E3586}">
      <dsp:nvSpPr>
        <dsp:cNvPr id="0" name=""/>
        <dsp:cNvSpPr/>
      </dsp:nvSpPr>
      <dsp:spPr>
        <a:xfrm>
          <a:off x="372212" y="1352290"/>
          <a:ext cx="2122836" cy="10614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100" kern="1200" dirty="0"/>
            <a:t>註冊組</a:t>
          </a:r>
        </a:p>
      </dsp:txBody>
      <dsp:txXfrm>
        <a:off x="424026" y="1404104"/>
        <a:ext cx="2019208" cy="957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74B1-B99F-4A59-B613-8A8187E5635C}" type="datetimeFigureOut">
              <a:rPr lang="zh-TW" altLang="en-US" smtClean="0"/>
              <a:t>2022/8/25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5B14E-EEB2-4EEC-84BD-D1DE8D04E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326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45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03837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17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13759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34778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28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360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32546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1461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8810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49119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718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884396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96904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5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351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2A4D96-267C-C791-2DE9-38D79277A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20FD5AB-4205-6FCF-638B-179C87A4ED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C013AE8-BBE2-CC65-B62B-6A52A7CB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C2222FB-6D1A-250D-FF41-A365D241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69ADA0C-781D-5CA8-152A-7BFD4AF39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51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3D9863-AE01-1FC6-9985-F04D82F0A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7C0092-C6C4-85FA-EB64-55F139896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79579EF-BD95-31E0-C45C-18569EF3D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059BC24-1A8E-5DC8-09F3-B84E0A73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19A4235-0BB5-9A1B-29FE-A15AA234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25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74C30B-370F-F3C3-FF40-D378151A7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95E0A3B-DD6F-E9D7-F941-506109513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A30B545-BFDA-8030-5129-4DCEE2E53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9D2C77-0B5A-C736-EF99-DC0474F90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2142BF7-FE52-60F9-0788-5B87E067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3018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535264-CE76-341D-4CB5-3188E160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E4F632-9DF4-7999-45BD-845A6D99A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5AFB308-4D0D-AAFD-0977-D8E852292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53130C0-4403-6AF3-D0D9-81908C4C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C7D2854-E421-070E-60EF-1F6C57F7E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740630B-12BC-BF90-068E-BC95B30A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6680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8F1664-9763-2E4F-2CFE-B388787D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42E2C7-D99C-5121-67FE-E46DBFFE5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E962B77-AB39-955A-A874-A6FF1C2BB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C8300D7-4B91-54BE-EAAD-8007432A4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0751BE3-4D75-E1C0-088B-37A3EAC630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E81607E-B46B-3CDC-1CBF-D02ABCB7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5AB3DF6-6193-334F-566D-93EAEB17A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B42E86A-9F96-DACD-1B94-DB7D35188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03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ECE64E-7619-4492-4B17-4ACCA036D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EF62562-C19E-31E2-B516-2F77019D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094466F-BB5E-65FA-6A28-1B8E268B0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D8C07D-2F0E-44B4-E3E6-D08E61D4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828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FE8B686-9231-7056-18C6-8799FA6EC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84AEBBB-7FD2-7CFD-CA11-557B5EAF5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46DAF1B-62DA-D02E-81D3-174BEF0C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021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9CA8E6-8A9D-0D47-5FE3-F57317013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E17D91-3AC7-70A7-1C15-5677B2037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86AD0E7-F0F7-4159-39D3-7F2FC9679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43A445F-9E32-B8E6-82C0-0B00DF5B9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7E84CD5-168A-A17C-1768-09843E84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413D7E2-5859-2509-AA8E-E077932B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68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D26613-E080-B195-2C8A-DACBBE45C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4B4A1D7-1370-90BA-266C-62E3B35F9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32C453A-B057-FBAA-87BA-8E28EA666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57A4453-205A-9FA3-D5EA-3807FE6A8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5D805A2-F829-A169-79B6-5AF083AB8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F9FDC3A-A943-B999-B194-88E37E97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0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53D9D3-6787-CE4A-A718-D471736B1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3718EBA-965D-9279-57BD-86C7AE99C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6DCE333-D711-A073-B05F-EB2711531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053EB3C-DEA6-78B1-F121-DC50EC3C1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FA8D15-B58A-4F4B-CA02-F1297146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231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057954A-F526-5D73-4E13-697F2C68F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1446680-BF32-E0FA-6451-FFBC083C4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6B5480C-4963-BBCE-2F0F-480CF615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C522831-87B4-E84C-50A2-E4B4B8B8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CAFFFE-01CF-145C-20A8-668E3606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08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99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34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43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69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14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59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4794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1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2990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08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46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8/25/2022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10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1767FE8-A518-63DE-2E4F-226A8D4C2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A6086B-F58A-6605-7D4D-C5298404F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999392D-C86C-88B9-FC2D-C43CE5AE56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007D534-FDCD-0DD8-99FF-578B5A23F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0396CF-50B6-0D84-5D94-CA940DB59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13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38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E7AD91-72D5-4A59-A0E5-9388AF9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教務處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  新生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DE307D1-5C52-4DBD-9DB0-01B77F143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674E64B-187D-490C-AA38-D54D36C2C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9" t="3115" r="13239" b="21184"/>
          <a:stretch/>
        </p:blipFill>
        <p:spPr>
          <a:xfrm>
            <a:off x="1614772" y="1221838"/>
            <a:ext cx="8150009" cy="53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1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354C30-3397-BD56-0D50-DCB022B0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D74AD8-8F4F-C7ED-B88C-996187FAF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C534DE5-E56D-41CD-F097-7141A4107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155" y="0"/>
            <a:ext cx="7316221" cy="6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6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BED8A8-3115-038E-CCDE-D81ED6356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2440372-C7FE-F7F6-1C8B-0D9E78492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DF6544A-3984-7765-D2D4-B6ECC552E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452" y="413895"/>
            <a:ext cx="9392961" cy="6335009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3C26DB67-8712-C463-5F87-638B3A370DBD}"/>
              </a:ext>
            </a:extLst>
          </p:cNvPr>
          <p:cNvSpPr/>
          <p:nvPr/>
        </p:nvSpPr>
        <p:spPr>
          <a:xfrm>
            <a:off x="9102775" y="340670"/>
            <a:ext cx="2081693" cy="156633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3194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A6CCC6-58EF-2624-38A8-0BEBF6DF6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6CBFEF-9F48-44FB-CEA2-020DA7986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2217F2B-89B0-5603-03C6-7C47E9A4B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284" y="115967"/>
            <a:ext cx="6849431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17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E361E4-F2E1-4A3E-724A-2C8A3ABA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3649CE-45F1-5993-FD71-70D6ED89E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9CA6464-FCAC-E446-C895-2C1858CAD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196" y="236631"/>
            <a:ext cx="7516274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56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5ECD74-2789-AF35-76E3-64C72462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32F04A-BAAC-8BDD-0F4B-8D8CCF4EA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06F2403-FA96-5142-9D15-A648F0E1F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64" y="199096"/>
            <a:ext cx="11507806" cy="6658904"/>
          </a:xfrm>
          <a:prstGeom prst="rect">
            <a:avLst/>
          </a:prstGeom>
        </p:spPr>
      </p:pic>
      <p:sp>
        <p:nvSpPr>
          <p:cNvPr id="7" name="矩形: 圓角 5">
            <a:extLst>
              <a:ext uri="{FF2B5EF4-FFF2-40B4-BE49-F238E27FC236}">
                <a16:creationId xmlns:a16="http://schemas.microsoft.com/office/drawing/2014/main" id="{3C26DB67-8712-C463-5F87-638B3A370DBD}"/>
              </a:ext>
            </a:extLst>
          </p:cNvPr>
          <p:cNvSpPr/>
          <p:nvPr/>
        </p:nvSpPr>
        <p:spPr>
          <a:xfrm>
            <a:off x="10110307" y="0"/>
            <a:ext cx="2081693" cy="156633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0906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A7424-54E0-18BD-2A90-2114BEDC2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5A52AD-D16D-42E1-9D8C-22EFDE90B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6F96D71-98A7-4219-02C3-34482E858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951" y="347423"/>
            <a:ext cx="7935432" cy="61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64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834B12-86FC-9F49-849A-76AC1977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3D0B1F-2F25-59AB-37AF-5A0B2E77E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0052B8A-5791-9F81-2748-EAEC068B5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709" y="214055"/>
            <a:ext cx="9545382" cy="6420746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3C26DB67-8712-C463-5F87-638B3A370DBD}"/>
              </a:ext>
            </a:extLst>
          </p:cNvPr>
          <p:cNvSpPr/>
          <p:nvPr/>
        </p:nvSpPr>
        <p:spPr>
          <a:xfrm>
            <a:off x="9187601" y="85460"/>
            <a:ext cx="2081693" cy="156633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1546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553767-78EC-53CE-80B5-21B43517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1FCE0E-29A1-C1B2-7F23-4E1CE83C4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31DB27C-B79A-FF24-D67B-28E092DE2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189" y="233107"/>
            <a:ext cx="9583487" cy="6382641"/>
          </a:xfrm>
          <a:prstGeom prst="rect">
            <a:avLst/>
          </a:prstGeom>
        </p:spPr>
      </p:pic>
      <p:sp>
        <p:nvSpPr>
          <p:cNvPr id="7" name="矩形: 圓角 5">
            <a:extLst>
              <a:ext uri="{FF2B5EF4-FFF2-40B4-BE49-F238E27FC236}">
                <a16:creationId xmlns:a16="http://schemas.microsoft.com/office/drawing/2014/main" id="{3C26DB67-8712-C463-5F87-638B3A370DBD}"/>
              </a:ext>
            </a:extLst>
          </p:cNvPr>
          <p:cNvSpPr/>
          <p:nvPr/>
        </p:nvSpPr>
        <p:spPr>
          <a:xfrm>
            <a:off x="9298924" y="0"/>
            <a:ext cx="2081693" cy="156633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496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5586C2-B73E-35FD-377E-C4AC98E0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168802-FD6D-BD79-7F33-286D2CF5B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D112483-DAEB-F8AD-00AE-58FDE99C7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35" y="404390"/>
            <a:ext cx="9707330" cy="6049219"/>
          </a:xfrm>
          <a:prstGeom prst="rect">
            <a:avLst/>
          </a:prstGeom>
        </p:spPr>
      </p:pic>
      <p:sp>
        <p:nvSpPr>
          <p:cNvPr id="7" name="矩形: 圓角 5">
            <a:extLst>
              <a:ext uri="{FF2B5EF4-FFF2-40B4-BE49-F238E27FC236}">
                <a16:creationId xmlns:a16="http://schemas.microsoft.com/office/drawing/2014/main" id="{3C26DB67-8712-C463-5F87-638B3A370DBD}"/>
              </a:ext>
            </a:extLst>
          </p:cNvPr>
          <p:cNvSpPr/>
          <p:nvPr/>
        </p:nvSpPr>
        <p:spPr>
          <a:xfrm>
            <a:off x="9474174" y="191823"/>
            <a:ext cx="2081693" cy="156633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2385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8E7DD3-FA99-9BAF-B259-8D3234869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5FB7EC-5C29-8323-7C60-271AD7918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12F478A-A764-E1F6-CBA7-6E860941F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135" y="111708"/>
            <a:ext cx="9345329" cy="6820852"/>
          </a:xfrm>
          <a:prstGeom prst="rect">
            <a:avLst/>
          </a:prstGeom>
        </p:spPr>
      </p:pic>
      <p:sp>
        <p:nvSpPr>
          <p:cNvPr id="7" name="矩形: 圓角 5">
            <a:extLst>
              <a:ext uri="{FF2B5EF4-FFF2-40B4-BE49-F238E27FC236}">
                <a16:creationId xmlns:a16="http://schemas.microsoft.com/office/drawing/2014/main" id="{3C26DB67-8712-C463-5F87-638B3A370DBD}"/>
              </a:ext>
            </a:extLst>
          </p:cNvPr>
          <p:cNvSpPr/>
          <p:nvPr/>
        </p:nvSpPr>
        <p:spPr>
          <a:xfrm>
            <a:off x="9187601" y="85460"/>
            <a:ext cx="2081693" cy="156633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1013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4C52DA-3E25-4F71-9374-9D804A82A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教務處 行政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大樓二樓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773631-AE67-4049-A9A4-B72C3723D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8C98A68-E07D-45DA-B0E2-BF32FF505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10" y="1606550"/>
            <a:ext cx="9531980" cy="536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5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A46281-0DD3-6984-CE46-38E19BA1F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BBB5E8-EB6F-B5B0-4623-004F05D0E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7559ACF-BEC9-7E7D-7553-35350DBAA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88" y="205498"/>
            <a:ext cx="6677957" cy="62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19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3BC524-057C-DABC-94D5-9D176B3EB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A4BC1B-6F88-7FF8-9BF0-970C75458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7D7A082-21BB-0B37-D8C2-A33706D2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56" y="147179"/>
            <a:ext cx="9764488" cy="6563641"/>
          </a:xfrm>
          <a:prstGeom prst="rect">
            <a:avLst/>
          </a:prstGeom>
        </p:spPr>
      </p:pic>
      <p:sp>
        <p:nvSpPr>
          <p:cNvPr id="7" name="矩形: 圓角 5">
            <a:extLst>
              <a:ext uri="{FF2B5EF4-FFF2-40B4-BE49-F238E27FC236}">
                <a16:creationId xmlns:a16="http://schemas.microsoft.com/office/drawing/2014/main" id="{3C26DB67-8712-C463-5F87-638B3A370DBD}"/>
              </a:ext>
            </a:extLst>
          </p:cNvPr>
          <p:cNvSpPr/>
          <p:nvPr/>
        </p:nvSpPr>
        <p:spPr>
          <a:xfrm>
            <a:off x="9187601" y="85460"/>
            <a:ext cx="2081693" cy="156633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3489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CB1D64-58C9-9E07-8857-FDB825055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F5BBC9-4D87-045A-82A7-EA82C4483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5C4EF88-8652-1B4C-D42C-0D380CCEC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065" y="365125"/>
            <a:ext cx="7878359" cy="64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36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D8C285-7EDA-B1FC-5826-6E95A977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AEE988-8277-85F7-8EBA-A829947D8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58F1F5-491C-A36A-197A-8A75A06D2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391" y="151942"/>
            <a:ext cx="5325218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20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9EC275-5C46-3CB3-C475-BD5ED02D6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A25B1C-A388-A397-1B55-DBD5C030D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1F5F731-8F74-12BB-45F2-73B27C61D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02" y="137653"/>
            <a:ext cx="11250595" cy="6582694"/>
          </a:xfrm>
          <a:prstGeom prst="rect">
            <a:avLst/>
          </a:prstGeom>
        </p:spPr>
      </p:pic>
      <p:sp>
        <p:nvSpPr>
          <p:cNvPr id="7" name="矩形: 圓角 5">
            <a:extLst>
              <a:ext uri="{FF2B5EF4-FFF2-40B4-BE49-F238E27FC236}">
                <a16:creationId xmlns:a16="http://schemas.microsoft.com/office/drawing/2014/main" id="{3C26DB67-8712-C463-5F87-638B3A370DBD}"/>
              </a:ext>
            </a:extLst>
          </p:cNvPr>
          <p:cNvSpPr/>
          <p:nvPr/>
        </p:nvSpPr>
        <p:spPr>
          <a:xfrm>
            <a:off x="9639604" y="0"/>
            <a:ext cx="2081693" cy="156633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958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9DF2C9-8FFF-7B76-B36D-AEBF011F6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50469F-7EF2-6440-21E3-8EB6B70B0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3CC5735-91FE-981A-84C6-F5CE611D0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15" y="371048"/>
            <a:ext cx="8021169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51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3A1AAF-D133-3799-C464-CD3B1D470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D85E635-3780-A271-C817-4199F6517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3ED8E54-0081-0B71-8F08-9496960B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46" y="356759"/>
            <a:ext cx="8468907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51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CFD41B-CAF6-5FC6-D0A3-59B34685D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C45C38-B3F1-1A03-B2FB-D17B67F78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C98327B-9EED-6E7F-F542-5825EBE03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809" y="209100"/>
            <a:ext cx="8640381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65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F7E1DC-220E-63B9-2077-187A69D5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A0A576-8A5A-7E8F-4FA9-4D5B076C8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72E36CA-4990-DB7A-AE1C-0CA34CB24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13" y="232916"/>
            <a:ext cx="10917174" cy="6392167"/>
          </a:xfrm>
          <a:prstGeom prst="rect">
            <a:avLst/>
          </a:prstGeom>
        </p:spPr>
      </p:pic>
      <p:sp>
        <p:nvSpPr>
          <p:cNvPr id="7" name="矩形: 圓角 5">
            <a:extLst>
              <a:ext uri="{FF2B5EF4-FFF2-40B4-BE49-F238E27FC236}">
                <a16:creationId xmlns:a16="http://schemas.microsoft.com/office/drawing/2014/main" id="{3C26DB67-8712-C463-5F87-638B3A370DBD}"/>
              </a:ext>
            </a:extLst>
          </p:cNvPr>
          <p:cNvSpPr/>
          <p:nvPr/>
        </p:nvSpPr>
        <p:spPr>
          <a:xfrm>
            <a:off x="9673681" y="124354"/>
            <a:ext cx="2081693" cy="156633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2929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1F14B4-2E6F-F5E9-310C-302531C41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E1DD6F-9C30-0B12-A843-DFE410264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869090B-54B5-F4FD-F45F-254A4A03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047" y="499653"/>
            <a:ext cx="7563906" cy="58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4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2"/>
          <a:srcRect l="20575" r="10595" b="37195"/>
          <a:stretch/>
        </p:blipFill>
        <p:spPr>
          <a:xfrm>
            <a:off x="6361344" y="3468031"/>
            <a:ext cx="1861474" cy="240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F4D6725-C240-47E6-BE80-6FBFA2E20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A2170F2-0EF3-45F2-AAFD-50C2B9A22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33" t="25387" r="38779" b="25595"/>
          <a:stretch/>
        </p:blipFill>
        <p:spPr>
          <a:xfrm rot="733609">
            <a:off x="7333754" y="126923"/>
            <a:ext cx="2173853" cy="3361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590BF7B-F521-4FA4-9652-0F79DA3435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68" t="6975" r="29961" b="44461"/>
          <a:stretch/>
        </p:blipFill>
        <p:spPr>
          <a:xfrm rot="290290">
            <a:off x="9724806" y="625478"/>
            <a:ext cx="1844893" cy="2416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D66726E-4119-4F2F-8A80-5A0231FCAA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20066" r="30562" b="30383"/>
          <a:stretch/>
        </p:blipFill>
        <p:spPr>
          <a:xfrm rot="872206">
            <a:off x="10171725" y="2561286"/>
            <a:ext cx="1858439" cy="265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4AD8A19-9177-44A8-A08B-95FB901EE6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8694" b="51883"/>
          <a:stretch/>
        </p:blipFill>
        <p:spPr>
          <a:xfrm rot="21404264">
            <a:off x="8365063" y="3338853"/>
            <a:ext cx="1933881" cy="3023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/>
          <a:srcRect l="10198" r="18239" b="14268"/>
          <a:stretch/>
        </p:blipFill>
        <p:spPr>
          <a:xfrm>
            <a:off x="5393182" y="291138"/>
            <a:ext cx="1827199" cy="2919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6200525-F502-4731-8EA1-7D3403247B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25" r="7926" b="20681"/>
          <a:stretch/>
        </p:blipFill>
        <p:spPr>
          <a:xfrm>
            <a:off x="246563" y="2370549"/>
            <a:ext cx="2041339" cy="3287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5E5EBD7-1325-4669-8FBF-2B87FDC5BD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658" b="14184"/>
          <a:stretch/>
        </p:blipFill>
        <p:spPr>
          <a:xfrm rot="503348">
            <a:off x="2083400" y="2845644"/>
            <a:ext cx="1970172" cy="3177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0"/>
          <a:srcRect l="14136" r="18699" b="45279"/>
          <a:stretch/>
        </p:blipFill>
        <p:spPr>
          <a:xfrm>
            <a:off x="4186772" y="3026921"/>
            <a:ext cx="2044542" cy="2501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1774A50-6CC0-2F74-1E6E-ECE4412FEC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6157" y="407494"/>
            <a:ext cx="2214667" cy="2503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F321CB8-37C5-F277-D8E1-FB02371F08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1851" y="-94459"/>
            <a:ext cx="1920539" cy="2503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287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FD638F-4F32-E5D3-EF62-02FC9DEED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E59A58-05D7-1B98-1DAF-EE3367443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2AF5A9C-6425-5880-985D-57F039761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809" y="413916"/>
            <a:ext cx="8640381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1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A5B254-BC31-C964-F27F-6FA7154D1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F22B0A-495A-EEF3-7982-59C0DC508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35802E9-59EC-EAEF-38F9-45042256C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13" y="275785"/>
            <a:ext cx="11098174" cy="6306430"/>
          </a:xfrm>
          <a:prstGeom prst="rect">
            <a:avLst/>
          </a:prstGeom>
        </p:spPr>
      </p:pic>
      <p:sp>
        <p:nvSpPr>
          <p:cNvPr id="7" name="矩形: 圓角 5">
            <a:extLst>
              <a:ext uri="{FF2B5EF4-FFF2-40B4-BE49-F238E27FC236}">
                <a16:creationId xmlns:a16="http://schemas.microsoft.com/office/drawing/2014/main" id="{3C26DB67-8712-C463-5F87-638B3A370DBD}"/>
              </a:ext>
            </a:extLst>
          </p:cNvPr>
          <p:cNvSpPr/>
          <p:nvPr/>
        </p:nvSpPr>
        <p:spPr>
          <a:xfrm>
            <a:off x="9563394" y="124354"/>
            <a:ext cx="2081693" cy="156633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97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C08E7B-CF80-AC07-CADA-3D769AC97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F74259-C663-17FB-3EDF-225D15615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9051152-029B-8988-D717-809DB3283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258" y="485364"/>
            <a:ext cx="7411484" cy="588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68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C6AD62-D59B-4110-4ECE-6D4C2A6DC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4A06FCF-25D6-3DFD-715F-14E4BFE6B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6A73A2C-0520-5A24-E8F4-3CE896017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337" y="109074"/>
            <a:ext cx="6449325" cy="66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84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C9F429-5C76-B0DC-97DF-7DBFE79D1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5A03F89-371F-471D-958D-FFD1C18CE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38850F1-555F-03FF-4EC4-6158A0732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309" y="742575"/>
            <a:ext cx="8821381" cy="53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53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B70619-8B5C-3115-A3DB-DC77EE0E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A1808A-E7D5-C4A8-7B4B-17EE24FE5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7F9AF80-A86B-0905-2191-CF2356CFF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84" y="232916"/>
            <a:ext cx="7573432" cy="63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80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B70619-8B5C-3115-A3DB-DC77EE0E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A1808A-E7D5-C4A8-7B4B-17EE24FE5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7F9AF80-A86B-0905-2191-CF2356CFF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84" y="232916"/>
            <a:ext cx="7573432" cy="63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47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0EAA2E-8646-91F2-A985-8E5A853A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B219DD-E75F-411D-0C86-55FF6513D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F18B093-5C8C-839E-5CE3-9EBEDBEFA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61" y="609206"/>
            <a:ext cx="9688277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86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913494-FD55-F952-7F24-DD36BB35C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450004-03B5-A7E4-2CF3-E51E8835A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7F34233-19F8-2937-35B2-04E313300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967" y="251969"/>
            <a:ext cx="9612066" cy="6354062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87B0EB4B-E950-223F-A220-5D79A751D72D}"/>
              </a:ext>
            </a:extLst>
          </p:cNvPr>
          <p:cNvSpPr/>
          <p:nvPr/>
        </p:nvSpPr>
        <p:spPr>
          <a:xfrm>
            <a:off x="9709037" y="124354"/>
            <a:ext cx="2081693" cy="15663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428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C0439A-64E6-862F-D429-DAC92204F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163994-6DD8-1003-4DBF-B7B1FC65B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0593458-1179-90E9-6918-422841F20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8" y="294837"/>
            <a:ext cx="7983064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5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37E6C9-F570-41C1-75CB-E2C56C99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84AEF6-7C32-8CFF-EFB5-2A48936F6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4148022-4204-64DE-B2CD-75521D26C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7" y="603425"/>
            <a:ext cx="10178748" cy="548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86A2E4-8596-5250-E219-2F37B7B8F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F19830-733A-0AEE-A599-6D9374794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26A7D7-A45C-BC6B-E283-4018F25A1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46" y="399627"/>
            <a:ext cx="8287907" cy="60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48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63ED1B-417E-F84E-569A-CC636A41F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EED4FE-0BF2-61EF-0661-50087D9C2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F6707D0-816B-9669-50B1-EE03E6BDD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916" y="366285"/>
            <a:ext cx="6754168" cy="61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38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2158D2-205F-1BEE-0D49-39B4B93F1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FF93305-6BB9-BF54-16AA-ADEE0B6E8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8BAFCA7-79A0-B650-BD5A-FE37DCF9F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67" y="1456267"/>
            <a:ext cx="9389118" cy="369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013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7EFD72-35D0-2DB0-B08E-16D2C205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67D1FC-01EE-B07F-68B8-3BE22E0AB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8307C95-02AA-EEC8-257D-6AF495F73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176" y="93132"/>
            <a:ext cx="9019823" cy="6764867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97B78551-4722-4019-4DCA-C2D5ACCD02B3}"/>
              </a:ext>
            </a:extLst>
          </p:cNvPr>
          <p:cNvSpPr/>
          <p:nvPr/>
        </p:nvSpPr>
        <p:spPr>
          <a:xfrm>
            <a:off x="0" y="4479636"/>
            <a:ext cx="7019636" cy="1260524"/>
          </a:xfrm>
          <a:prstGeom prst="roundRect">
            <a:avLst/>
          </a:prstGeom>
          <a:solidFill>
            <a:schemeClr val="accent4">
              <a:lumMod val="75000"/>
              <a:alpha val="72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歡迎來到崇明國中</a:t>
            </a:r>
          </a:p>
        </p:txBody>
      </p:sp>
    </p:spTree>
    <p:extLst>
      <p:ext uri="{BB962C8B-B14F-4D97-AF65-F5344CB8AC3E}">
        <p14:creationId xmlns:p14="http://schemas.microsoft.com/office/powerpoint/2010/main" val="167561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4D6725-C240-47E6-BE80-6FBFA2E20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32893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教務主任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蔡宗榮老師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2D1B7196-A69F-49DA-9C07-B3DE4CD16B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8964781"/>
              </p:ext>
            </p:extLst>
          </p:nvPr>
        </p:nvGraphicFramePr>
        <p:xfrm>
          <a:off x="3868738" y="1383692"/>
          <a:ext cx="6587227" cy="4601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CDD97686-0386-FB2E-8D03-759887DFA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321" y="1383692"/>
            <a:ext cx="2094778" cy="2730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744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A3C162-0B69-4F2C-9201-F817E0C6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8606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資訊組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李蕙珍老師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972EEA-0FED-4F07-B09B-430C03787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834" y="314119"/>
            <a:ext cx="8115953" cy="6051511"/>
          </a:xfrm>
        </p:spPr>
        <p:txBody>
          <a:bodyPr>
            <a:noAutofit/>
          </a:bodyPr>
          <a:lstStyle/>
          <a:p>
            <a:r>
              <a:rPr lang="en-US" altLang="zh-TW" sz="2400" dirty="0"/>
              <a:t>1.</a:t>
            </a:r>
            <a:r>
              <a:rPr lang="zh-TW" altLang="en-US" sz="2400" dirty="0"/>
              <a:t>資訊設備維護：資訊設備若有損壞者，請資訊股長前來資訊組報修，或請導師上本校資訊設備報修系統填報。若資訊器材判定為人為損壞者，需照價賠償。</a:t>
            </a:r>
            <a:r>
              <a:rPr lang="en-US" altLang="zh-TW" sz="2400" dirty="0"/>
              <a:t>(</a:t>
            </a:r>
            <a:r>
              <a:rPr lang="zh-TW" altLang="en-US" sz="2400" dirty="0"/>
              <a:t>資訊器材包含電腦主機、電腦螢幕、音響、投影機、滑鼠、鍵盤、電腦櫃門鎖等。投影布幕及電視機壞掉請至總務處報修處理</a:t>
            </a:r>
          </a:p>
          <a:p>
            <a:r>
              <a:rPr lang="en-US" altLang="zh-TW" sz="2400" dirty="0"/>
              <a:t>2.</a:t>
            </a:r>
            <a:r>
              <a:rPr lang="zh-TW" altLang="en-US" sz="2400" dirty="0"/>
              <a:t>十二年國教多元學習表現帳號的查詢及密碼的重設：部分同學若已在國小階段設定帳號及密碼，可延續到國中階段使用。密碼無法查詢，只能重設辦理。</a:t>
            </a:r>
          </a:p>
          <a:p>
            <a:r>
              <a:rPr lang="en-US" altLang="zh-TW" sz="2400" dirty="0"/>
              <a:t>3.</a:t>
            </a:r>
            <a:r>
              <a:rPr lang="zh-TW" altLang="en-US" sz="2400" dirty="0"/>
              <a:t>電腦課程：一年級每個禮拜有安排一節資訊科技課，上課地點為科學大樓二樓電腦教室。請同學務必遵守電腦教室規定，如脫鞋進入、不帶水、飲料及食物進入、不上社群網站、不利用電腦課玩線上遊戲、妥善使用電腦設備等規定。</a:t>
            </a:r>
          </a:p>
          <a:p>
            <a:r>
              <a:rPr lang="en-US" altLang="zh-TW" sz="2400" dirty="0"/>
              <a:t>4.</a:t>
            </a:r>
            <a:r>
              <a:rPr lang="zh-TW" altLang="en-US" sz="2400" dirty="0"/>
              <a:t>資訊競賽：如電腦</a:t>
            </a:r>
            <a:r>
              <a:rPr lang="en-US" altLang="zh-TW" sz="2400" dirty="0"/>
              <a:t>Scratch</a:t>
            </a:r>
            <a:r>
              <a:rPr lang="zh-TW" altLang="en-US" sz="2400" dirty="0"/>
              <a:t>程式競賽等，請同學多加留心比賽訊息。</a:t>
            </a:r>
          </a:p>
          <a:p>
            <a:r>
              <a:rPr lang="en-US" altLang="zh-TW" sz="2400" dirty="0"/>
              <a:t>5.</a:t>
            </a:r>
            <a:r>
              <a:rPr lang="zh-TW" altLang="en-US" sz="2400" dirty="0"/>
              <a:t>學校網頁管理：本校網頁為</a:t>
            </a:r>
            <a:r>
              <a:rPr lang="en-US" altLang="zh-TW" sz="2400" dirty="0"/>
              <a:t>(http://www.cmjh.tn.edu.tw/)</a:t>
            </a:r>
            <a:r>
              <a:rPr lang="zh-TW" altLang="en-US" sz="2400" dirty="0"/>
              <a:t>，相關訊息均會刊登在學校網頁上，請同學多加利用查看</a:t>
            </a:r>
            <a:endParaRPr lang="en-US" altLang="zh-TW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7BBB7AE-8139-48F0-AFE8-3B004D760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829" y="238916"/>
            <a:ext cx="2274005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A3C162-0B69-4F2C-9201-F817E0C6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5274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設備組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吳政芳老師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972EEA-0FED-4F07-B09B-430C03787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7575" y="776185"/>
            <a:ext cx="7754163" cy="5120640"/>
          </a:xfrm>
        </p:spPr>
        <p:txBody>
          <a:bodyPr>
            <a:noAutofit/>
          </a:bodyPr>
          <a:lstStyle/>
          <a:p>
            <a:r>
              <a:rPr lang="en-US" altLang="zh-TW" sz="2400" dirty="0"/>
              <a:t>1.</a:t>
            </a:r>
            <a:r>
              <a:rPr lang="zh-TW" altLang="en-US" sz="2400" dirty="0"/>
              <a:t>晨讀活動：學校於開學後會擇定部分週別的禮拜五辦理晨讀相關活動，晨讀教材為中學生報及圖書館箱書。該週別若無特別安排晨讀活動，請同學自行攜帶課外書籍或先到圖書館借書。</a:t>
            </a:r>
          </a:p>
          <a:p>
            <a:r>
              <a:rPr lang="en-US" altLang="zh-TW" sz="2400" dirty="0"/>
              <a:t>2.</a:t>
            </a:r>
            <a:r>
              <a:rPr lang="zh-TW" altLang="en-US" sz="2400" dirty="0"/>
              <a:t>圖書館管理：圖書館在本校行政大樓四樓，利用學生證進行借書，在尚未拿到學生證前，可先以學號告知志工媽媽進行借書，每人上限借閱三本、每本可借閱十四天，請同學多加利用。</a:t>
            </a:r>
          </a:p>
          <a:p>
            <a:r>
              <a:rPr lang="en-US" altLang="zh-TW" sz="2400" dirty="0"/>
              <a:t>3.</a:t>
            </a:r>
            <a:r>
              <a:rPr lang="zh-TW" altLang="en-US" sz="2400" dirty="0"/>
              <a:t>教科書發放：同學領到教科書後，若發現有破損等情況，請於開學後一週內至教務處設備組更換。若教科書於日後遺失需重新購買者，請至四樓圖書館辦理。</a:t>
            </a:r>
          </a:p>
          <a:p>
            <a:r>
              <a:rPr lang="en-US" altLang="zh-TW" sz="2400" dirty="0"/>
              <a:t>4.</a:t>
            </a:r>
            <a:r>
              <a:rPr lang="zh-TW" altLang="en-US" sz="2400" dirty="0"/>
              <a:t>臺南市科展</a:t>
            </a:r>
            <a:r>
              <a:rPr lang="en-US" altLang="zh-TW" sz="2400" dirty="0"/>
              <a:t>(</a:t>
            </a:r>
            <a:r>
              <a:rPr lang="zh-TW" altLang="en-US" sz="2400" dirty="0"/>
              <a:t>每年寒假報名</a:t>
            </a:r>
            <a:r>
              <a:rPr lang="en-US" altLang="zh-TW" sz="2400" dirty="0"/>
              <a:t>)</a:t>
            </a:r>
            <a:r>
              <a:rPr lang="zh-TW" altLang="en-US" sz="2400" dirty="0"/>
              <a:t>及臺南市獨立研究</a:t>
            </a:r>
            <a:r>
              <a:rPr lang="en-US" altLang="zh-TW" sz="2400" dirty="0"/>
              <a:t>(</a:t>
            </a:r>
            <a:r>
              <a:rPr lang="zh-TW" altLang="en-US" sz="2400" dirty="0"/>
              <a:t>每年</a:t>
            </a:r>
            <a:r>
              <a:rPr lang="en-US" altLang="zh-TW" sz="2400" dirty="0"/>
              <a:t>9</a:t>
            </a:r>
            <a:r>
              <a:rPr lang="zh-TW" altLang="en-US" sz="2400" dirty="0"/>
              <a:t>月辦理報名</a:t>
            </a:r>
            <a:r>
              <a:rPr lang="en-US" altLang="zh-TW" sz="2400" dirty="0"/>
              <a:t>)</a:t>
            </a:r>
          </a:p>
          <a:p>
            <a:r>
              <a:rPr lang="en-US" altLang="zh-TW" sz="2400" dirty="0"/>
              <a:t>5.</a:t>
            </a:r>
            <a:r>
              <a:rPr lang="zh-TW" altLang="en-US" sz="2400" dirty="0"/>
              <a:t>專科教室管理：請同學進入專科教室時</a:t>
            </a:r>
            <a:r>
              <a:rPr lang="en-US" altLang="zh-TW" sz="2400" dirty="0"/>
              <a:t>(</a:t>
            </a:r>
            <a:r>
              <a:rPr lang="zh-TW" altLang="en-US" sz="2400" dirty="0"/>
              <a:t>如生物實驗室、理化實驗室及生科教室等</a:t>
            </a:r>
            <a:r>
              <a:rPr lang="en-US" altLang="zh-TW" sz="2400" dirty="0"/>
              <a:t>)</a:t>
            </a:r>
            <a:r>
              <a:rPr lang="zh-TW" altLang="en-US" sz="2400" dirty="0"/>
              <a:t>，務必遵守專科教室使用規定，並遵守老師指示妥善使用上課器材。</a:t>
            </a:r>
          </a:p>
          <a:p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08FFA3C-A279-2EF8-08CC-A85D255FC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0" y="696155"/>
            <a:ext cx="2759776" cy="3119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79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37250" y="752536"/>
            <a:ext cx="7766936" cy="1079029"/>
          </a:xfrm>
        </p:spPr>
        <p:txBody>
          <a:bodyPr/>
          <a:lstStyle/>
          <a:p>
            <a:pPr algn="l"/>
            <a:r>
              <a:rPr lang="zh-TW" altLang="en-US" dirty="0"/>
              <a:t>教學組報告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026933" y="1892776"/>
            <a:ext cx="7766936" cy="3029236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/>
              <a:t>甘偉杰老師</a:t>
            </a:r>
            <a:endParaRPr lang="en-US" altLang="zh-TW" sz="3600" dirty="0"/>
          </a:p>
          <a:p>
            <a:pPr algn="l"/>
            <a:r>
              <a:rPr lang="zh-TW" altLang="en-US" sz="3600" dirty="0"/>
              <a:t>李姿霖老師</a:t>
            </a:r>
            <a:endParaRPr lang="en-US" altLang="zh-TW" sz="3600" dirty="0"/>
          </a:p>
          <a:p>
            <a:pPr algn="l"/>
            <a:r>
              <a:rPr lang="zh-TW" altLang="en-US" sz="3600" dirty="0"/>
              <a:t>余佳凌老師</a:t>
            </a:r>
            <a:endParaRPr lang="en-US" altLang="zh-TW" sz="3600" dirty="0"/>
          </a:p>
          <a:p>
            <a:pPr algn="l"/>
            <a:r>
              <a:rPr lang="zh-TW" altLang="en-US" sz="3600" dirty="0"/>
              <a:t>童文志老師</a:t>
            </a:r>
            <a:endParaRPr lang="en-US" altLang="zh-TW" sz="36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70EB8DA-DAF9-485B-B5E0-2C1985436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9378">
            <a:off x="7607550" y="949340"/>
            <a:ext cx="2661617" cy="344537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10198" r="18239" b="14268"/>
          <a:stretch/>
        </p:blipFill>
        <p:spPr>
          <a:xfrm>
            <a:off x="5558808" y="1011245"/>
            <a:ext cx="2278906" cy="3641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20575" r="10595" b="37195"/>
          <a:stretch/>
        </p:blipFill>
        <p:spPr>
          <a:xfrm>
            <a:off x="7932395" y="4050833"/>
            <a:ext cx="1861474" cy="240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/>
          <a:srcRect l="14136" r="18699" b="45279"/>
          <a:stretch/>
        </p:blipFill>
        <p:spPr>
          <a:xfrm>
            <a:off x="5757823" y="3609723"/>
            <a:ext cx="2044542" cy="2501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77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b="1" dirty="0"/>
              <a:t>作業檢查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526" y="1270000"/>
            <a:ext cx="10453728" cy="3880773"/>
          </a:xfrm>
        </p:spPr>
        <p:txBody>
          <a:bodyPr>
            <a:noAutofit/>
          </a:bodyPr>
          <a:lstStyle/>
          <a:p>
            <a:pPr lvl="0"/>
            <a:r>
              <a:rPr lang="zh-TW" altLang="zh-TW" sz="3600" dirty="0"/>
              <a:t>每學期在第二次段考完後辦理作業檢查，檢查科目分別為：國文、英語、數學、自然、社會（包含地理、歷史、公民）以及作文，以各科習作為檢查內容，作文必須完成四篇。</a:t>
            </a:r>
            <a:endParaRPr lang="en-US" altLang="zh-TW" sz="3600" dirty="0"/>
          </a:p>
          <a:p>
            <a:pPr lvl="0"/>
            <a:r>
              <a:rPr lang="zh-TW" altLang="zh-TW" sz="3600" dirty="0"/>
              <a:t>教務處會從每班每科中抽三個號碼進行檢查，若經檢查未通過者（如：進度沒完成、沒給老師批閱等），必須在三天內補交作業至教務處。</a:t>
            </a:r>
            <a:endParaRPr lang="en-US" altLang="zh-TW" sz="3600" dirty="0"/>
          </a:p>
          <a:p>
            <a:pPr lvl="0"/>
            <a:r>
              <a:rPr lang="zh-TW" altLang="zh-TW" sz="3600" dirty="0"/>
              <a:t>未補交者以校規警告予以懲處。</a:t>
            </a:r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32968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b="1" dirty="0"/>
              <a:t>競賽舉辦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59428"/>
            <a:ext cx="10743874" cy="3880773"/>
          </a:xfrm>
        </p:spPr>
        <p:txBody>
          <a:bodyPr>
            <a:normAutofit/>
          </a:bodyPr>
          <a:lstStyle/>
          <a:p>
            <a:pPr lvl="0"/>
            <a:r>
              <a:rPr lang="zh-TW" altLang="zh-TW" sz="3600" dirty="0"/>
              <a:t>包含語文（國語文、英語文及本土語言）、數學競賽及地理知識競賽，請同學針對自己適合的項目報名參加。</a:t>
            </a:r>
            <a:endParaRPr lang="en-US" altLang="zh-TW" sz="3600" dirty="0"/>
          </a:p>
          <a:p>
            <a:pPr lvl="0"/>
            <a:r>
              <a:rPr lang="zh-TW" altLang="zh-TW" sz="3600" dirty="0"/>
              <a:t>市級比賽的參賽人選，會以校內各初賽項目中的第一名同學為優先徵詢推薦報名的對象。</a:t>
            </a:r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9524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D2BBCF-BC5C-316B-1E91-E9F29C68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132A3E-708D-04A2-85F8-E66A1FB33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8B813B2-FA77-BEC5-DFB1-1DA775F24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042" y="27622"/>
            <a:ext cx="7821116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50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/>
              <a:t>(</a:t>
            </a:r>
            <a:r>
              <a:rPr lang="zh-TW" altLang="zh-TW" b="1" dirty="0"/>
              <a:t>一</a:t>
            </a:r>
            <a:r>
              <a:rPr lang="en-US" altLang="zh-TW" b="1" dirty="0"/>
              <a:t>)</a:t>
            </a:r>
            <a:r>
              <a:rPr lang="zh-TW" altLang="zh-TW" b="1" dirty="0"/>
              <a:t>校內競賽</a:t>
            </a:r>
            <a:r>
              <a:rPr lang="en-US" altLang="zh-TW" b="1" dirty="0"/>
              <a:t>(</a:t>
            </a:r>
            <a:r>
              <a:rPr lang="zh-TW" altLang="zh-TW" b="1" dirty="0"/>
              <a:t>預計本學期辦理</a:t>
            </a:r>
            <a:r>
              <a:rPr lang="en-US" altLang="zh-TW" b="1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3904" y="1624258"/>
            <a:ext cx="10453728" cy="3880773"/>
          </a:xfrm>
        </p:spPr>
        <p:txBody>
          <a:bodyPr>
            <a:noAutofit/>
          </a:bodyPr>
          <a:lstStyle/>
          <a:p>
            <a:pPr lvl="0"/>
            <a:r>
              <a:rPr lang="zh-TW" altLang="zh-TW" sz="2400" dirty="0"/>
              <a:t>國語文競賽：國語朗讀、國語演說、字音字形、寫字、作文</a:t>
            </a:r>
          </a:p>
          <a:p>
            <a:pPr lvl="0"/>
            <a:r>
              <a:rPr lang="zh-TW" altLang="zh-TW" sz="2400" dirty="0"/>
              <a:t>英語文競賽：英語演說、英語說故事、英語團唱、英語讀劇</a:t>
            </a:r>
          </a:p>
          <a:p>
            <a:pPr lvl="0"/>
            <a:r>
              <a:rPr lang="zh-TW" altLang="zh-TW" sz="2400" dirty="0"/>
              <a:t>本土語言競賽：包含閩南語、客家語及原住民族語，項目有朗讀、演說、字音字形</a:t>
            </a:r>
          </a:p>
          <a:p>
            <a:pPr lvl="0"/>
            <a:r>
              <a:rPr lang="zh-TW" altLang="zh-TW" sz="2400" dirty="0"/>
              <a:t>數學競賽：本學期</a:t>
            </a:r>
            <a:r>
              <a:rPr lang="en-US" altLang="zh-TW" sz="2400" dirty="0"/>
              <a:t>10</a:t>
            </a:r>
            <a:r>
              <a:rPr lang="zh-TW" altLang="zh-TW" sz="2400" dirty="0"/>
              <a:t>月辦理校內初賽，依規定比例參加臺南市複賽</a:t>
            </a:r>
          </a:p>
          <a:p>
            <a:pPr lvl="0"/>
            <a:r>
              <a:rPr lang="zh-TW" altLang="zh-TW" sz="2400" dirty="0"/>
              <a:t>地理知識競賽：本學期</a:t>
            </a:r>
            <a:r>
              <a:rPr lang="en-US" altLang="zh-TW" sz="2400" dirty="0"/>
              <a:t>9</a:t>
            </a:r>
            <a:r>
              <a:rPr lang="zh-TW" altLang="zh-TW" sz="2400" dirty="0"/>
              <a:t>月辦理校內初賽，依比例參加臺南市複賽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766108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/>
              <a:t>(</a:t>
            </a:r>
            <a:r>
              <a:rPr lang="zh-TW" altLang="zh-TW" b="1" dirty="0"/>
              <a:t>二</a:t>
            </a:r>
            <a:r>
              <a:rPr lang="en-US" altLang="zh-TW" b="1" dirty="0"/>
              <a:t>)</a:t>
            </a:r>
            <a:r>
              <a:rPr lang="zh-TW" altLang="zh-TW" b="1" dirty="0"/>
              <a:t>市級比賽（均為超額比序競賽加分的項目）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2160589"/>
            <a:ext cx="9152466" cy="3880773"/>
          </a:xfrm>
        </p:spPr>
        <p:txBody>
          <a:bodyPr>
            <a:noAutofit/>
          </a:bodyPr>
          <a:lstStyle/>
          <a:p>
            <a:pPr lvl="0"/>
            <a:r>
              <a:rPr lang="zh-TW" altLang="zh-TW" sz="2000" dirty="0"/>
              <a:t>臺南市語文競賽</a:t>
            </a:r>
            <a:r>
              <a:rPr lang="en-US" altLang="zh-TW" sz="2000" dirty="0"/>
              <a:t>(</a:t>
            </a:r>
            <a:r>
              <a:rPr lang="zh-TW" altLang="zh-TW" sz="2000" dirty="0"/>
              <a:t>每年</a:t>
            </a:r>
            <a:r>
              <a:rPr lang="en-US" altLang="zh-TW" sz="2000" dirty="0"/>
              <a:t>7-8</a:t>
            </a:r>
            <a:r>
              <a:rPr lang="zh-TW" altLang="zh-TW" sz="2000" dirty="0"/>
              <a:t>月報名，</a:t>
            </a:r>
            <a:r>
              <a:rPr lang="en-US" altLang="zh-TW" sz="2000" dirty="0"/>
              <a:t>9-10</a:t>
            </a:r>
            <a:r>
              <a:rPr lang="zh-TW" altLang="zh-TW" sz="2000" dirty="0"/>
              <a:t>月進行初賽和決賽</a:t>
            </a:r>
            <a:r>
              <a:rPr lang="en-US" altLang="zh-TW" sz="2000" dirty="0"/>
              <a:t>)</a:t>
            </a:r>
            <a:endParaRPr lang="zh-TW" altLang="zh-TW" sz="2000" dirty="0"/>
          </a:p>
          <a:p>
            <a:pPr lvl="0"/>
            <a:r>
              <a:rPr lang="zh-TW" altLang="zh-TW" sz="2000" dirty="0"/>
              <a:t>臺南市數學競賽</a:t>
            </a:r>
            <a:r>
              <a:rPr lang="en-US" altLang="zh-TW" sz="2000" dirty="0"/>
              <a:t>(</a:t>
            </a:r>
            <a:r>
              <a:rPr lang="zh-TW" altLang="zh-TW" sz="2000" dirty="0"/>
              <a:t>每年</a:t>
            </a:r>
            <a:r>
              <a:rPr lang="en-US" altLang="zh-TW" sz="2000" dirty="0"/>
              <a:t>11-12</a:t>
            </a:r>
            <a:r>
              <a:rPr lang="zh-TW" altLang="zh-TW" sz="2000" dirty="0"/>
              <a:t>月辦理複賽和決賽</a:t>
            </a:r>
            <a:r>
              <a:rPr lang="en-US" altLang="zh-TW" sz="2000" dirty="0"/>
              <a:t>)</a:t>
            </a:r>
            <a:endParaRPr lang="zh-TW" altLang="zh-TW" sz="2000" dirty="0"/>
          </a:p>
          <a:p>
            <a:pPr lvl="0"/>
            <a:r>
              <a:rPr lang="zh-TW" altLang="zh-TW" sz="2000" dirty="0"/>
              <a:t>臺南市小小解說員競賽</a:t>
            </a:r>
            <a:r>
              <a:rPr lang="en-US" altLang="zh-TW" sz="2000" dirty="0"/>
              <a:t>(</a:t>
            </a:r>
            <a:r>
              <a:rPr lang="zh-TW" altLang="zh-TW" sz="2000" dirty="0"/>
              <a:t>預計</a:t>
            </a:r>
            <a:r>
              <a:rPr lang="en-US" altLang="zh-TW" sz="2000" dirty="0"/>
              <a:t>110/10/20</a:t>
            </a:r>
            <a:r>
              <a:rPr lang="zh-TW" altLang="zh-TW" sz="2000" dirty="0"/>
              <a:t>進行比賽，校內初賽時程另行公告</a:t>
            </a:r>
            <a:r>
              <a:rPr lang="en-US" altLang="zh-TW" sz="2000" dirty="0"/>
              <a:t>)</a:t>
            </a:r>
            <a:endParaRPr lang="zh-TW" altLang="zh-TW" sz="2000" dirty="0"/>
          </a:p>
          <a:p>
            <a:pPr lvl="0"/>
            <a:r>
              <a:rPr lang="zh-TW" altLang="zh-TW" sz="2000" dirty="0"/>
              <a:t>臺南市魔法語花一頁書比賽</a:t>
            </a:r>
            <a:r>
              <a:rPr lang="en-US" altLang="zh-TW" sz="2000" dirty="0"/>
              <a:t>(</a:t>
            </a:r>
            <a:r>
              <a:rPr lang="zh-TW" altLang="zh-TW" sz="2000" dirty="0"/>
              <a:t>預計</a:t>
            </a:r>
            <a:r>
              <a:rPr lang="en-US" altLang="zh-TW" sz="2000" dirty="0"/>
              <a:t>110/11/9</a:t>
            </a:r>
            <a:r>
              <a:rPr lang="zh-TW" altLang="zh-TW" sz="2000" dirty="0"/>
              <a:t>前繳件，校內繳件時程另行公告</a:t>
            </a:r>
            <a:r>
              <a:rPr lang="en-US" altLang="zh-TW" sz="2000" dirty="0"/>
              <a:t>)</a:t>
            </a:r>
            <a:endParaRPr lang="zh-TW" altLang="zh-TW" sz="2000" dirty="0"/>
          </a:p>
          <a:p>
            <a:pPr lvl="0"/>
            <a:r>
              <a:rPr lang="zh-TW" altLang="zh-TW" sz="2000" dirty="0"/>
              <a:t>臺南市母語日微電影比賽</a:t>
            </a:r>
            <a:r>
              <a:rPr lang="en-US" altLang="zh-TW" sz="2000" dirty="0"/>
              <a:t>(</a:t>
            </a:r>
            <a:r>
              <a:rPr lang="zh-TW" altLang="zh-TW" sz="2000" dirty="0"/>
              <a:t>預計</a:t>
            </a:r>
            <a:r>
              <a:rPr lang="en-US" altLang="zh-TW" sz="2000" dirty="0"/>
              <a:t>110/10/12</a:t>
            </a:r>
            <a:r>
              <a:rPr lang="zh-TW" altLang="zh-TW" sz="2000" dirty="0"/>
              <a:t>前繳件，校內繳件時程另行公告</a:t>
            </a:r>
            <a:r>
              <a:rPr lang="en-US" altLang="zh-TW" sz="2000" dirty="0"/>
              <a:t>)</a:t>
            </a:r>
            <a:endParaRPr lang="zh-TW" altLang="zh-TW" sz="2000" dirty="0"/>
          </a:p>
          <a:p>
            <a:pPr lvl="0"/>
            <a:r>
              <a:rPr lang="zh-TW" altLang="zh-TW" sz="2000" dirty="0"/>
              <a:t>臺南市英語文競賽</a:t>
            </a:r>
            <a:r>
              <a:rPr lang="en-US" altLang="zh-TW" sz="2000" dirty="0"/>
              <a:t>(</a:t>
            </a:r>
            <a:r>
              <a:rPr lang="zh-TW" altLang="zh-TW" sz="2000" dirty="0"/>
              <a:t>每年</a:t>
            </a:r>
            <a:r>
              <a:rPr lang="en-US" altLang="zh-TW" sz="2000" dirty="0"/>
              <a:t>12</a:t>
            </a:r>
            <a:r>
              <a:rPr lang="zh-TW" altLang="zh-TW" sz="2000" dirty="0"/>
              <a:t>月初辦理決賽</a:t>
            </a:r>
            <a:r>
              <a:rPr lang="en-US" altLang="zh-TW" sz="2000" dirty="0"/>
              <a:t>)</a:t>
            </a:r>
            <a:endParaRPr lang="zh-TW" altLang="zh-TW" sz="2000" dirty="0"/>
          </a:p>
          <a:p>
            <a:pPr lvl="0"/>
            <a:r>
              <a:rPr lang="zh-TW" altLang="zh-TW" sz="2000" dirty="0"/>
              <a:t>臺南市市長盃語文競賽</a:t>
            </a:r>
            <a:r>
              <a:rPr lang="en-US" altLang="zh-TW" sz="2000" dirty="0"/>
              <a:t>(</a:t>
            </a:r>
            <a:r>
              <a:rPr lang="zh-TW" altLang="zh-TW" sz="2000" dirty="0"/>
              <a:t>每年</a:t>
            </a:r>
            <a:r>
              <a:rPr lang="en-US" altLang="zh-TW" sz="2000" dirty="0"/>
              <a:t>4</a:t>
            </a:r>
            <a:r>
              <a:rPr lang="zh-TW" altLang="zh-TW" sz="2000" dirty="0"/>
              <a:t>月辦理決賽</a:t>
            </a:r>
            <a:r>
              <a:rPr lang="en-US" altLang="zh-TW" sz="2000" dirty="0"/>
              <a:t>)</a:t>
            </a:r>
            <a:endParaRPr lang="zh-TW" altLang="zh-TW" sz="2000" dirty="0"/>
          </a:p>
          <a:p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68483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b="1" dirty="0"/>
              <a:t>段考安排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zh-TW" sz="3600" dirty="0"/>
              <a:t>每學期安排三次段考，科目為國文、英文</a:t>
            </a:r>
            <a:r>
              <a:rPr lang="en-US" altLang="zh-TW" sz="3600" dirty="0"/>
              <a:t>(</a:t>
            </a:r>
            <a:r>
              <a:rPr lang="zh-TW" altLang="zh-TW" sz="3600" dirty="0"/>
              <a:t>包含英聽</a:t>
            </a:r>
            <a:r>
              <a:rPr lang="en-US" altLang="zh-TW" sz="3600" dirty="0"/>
              <a:t>)</a:t>
            </a:r>
            <a:r>
              <a:rPr lang="zh-TW" altLang="zh-TW" sz="3600" dirty="0"/>
              <a:t>、數學、生物及社會</a:t>
            </a:r>
            <a:r>
              <a:rPr lang="en-US" altLang="zh-TW" sz="3600" dirty="0"/>
              <a:t>(</a:t>
            </a:r>
            <a:r>
              <a:rPr lang="zh-TW" altLang="zh-TW" sz="3600" dirty="0"/>
              <a:t>歷史、地理及公民三科安排在同一節課進行測驗</a:t>
            </a:r>
            <a:r>
              <a:rPr lang="en-US" altLang="zh-TW" sz="3600" dirty="0"/>
              <a:t>)</a:t>
            </a:r>
            <a:r>
              <a:rPr lang="zh-TW" altLang="zh-TW" sz="3600" dirty="0"/>
              <a:t>，考試範圍會提前公告，時程以行事曆正式版為主。</a:t>
            </a:r>
            <a:endParaRPr lang="en-US" altLang="zh-TW" sz="3600" dirty="0"/>
          </a:p>
          <a:p>
            <a:pPr lvl="0"/>
            <a:r>
              <a:rPr lang="zh-TW" altLang="zh-TW" sz="3600" dirty="0"/>
              <a:t>請同學儘早準備。</a:t>
            </a:r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133923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/>
              <a:t>週末資優社團開辦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3" y="2160589"/>
            <a:ext cx="9820681" cy="3880773"/>
          </a:xfrm>
        </p:spPr>
        <p:txBody>
          <a:bodyPr>
            <a:normAutofit/>
          </a:bodyPr>
          <a:lstStyle/>
          <a:p>
            <a:pPr lvl="0"/>
            <a:r>
              <a:rPr lang="zh-TW" altLang="zh-TW" sz="3600" dirty="0"/>
              <a:t>預計第一次段考完後，將於星期六上午開辦資優社團，課程包含英語檢定、數學、國語文</a:t>
            </a:r>
            <a:r>
              <a:rPr lang="zh-TW" altLang="en-US" sz="3600" dirty="0"/>
              <a:t>。</a:t>
            </a:r>
            <a:endParaRPr lang="zh-TW" altLang="zh-TW" sz="3600" dirty="0"/>
          </a:p>
          <a:p>
            <a:endParaRPr lang="en-US" altLang="zh-TW" sz="3600" dirty="0"/>
          </a:p>
          <a:p>
            <a:r>
              <a:rPr lang="zh-TW" altLang="en-US" sz="3600" dirty="0"/>
              <a:t>第一次段考前會發放意願調查表，請同學參考段考成績後</a:t>
            </a:r>
            <a:r>
              <a:rPr lang="zh-TW" altLang="zh-TW" sz="3600" dirty="0"/>
              <a:t>，踴躍報名參加。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012572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/>
              <a:t>英文聽力活動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zh-TW" altLang="zh-TW" sz="3600" dirty="0"/>
              <a:t>每週二早自修會辦理英文聽力活動，教材為「</a:t>
            </a:r>
            <a:r>
              <a:rPr lang="en-US" altLang="zh-TW" sz="3600" dirty="0"/>
              <a:t>9</a:t>
            </a:r>
            <a:r>
              <a:rPr lang="zh-TW" altLang="zh-TW" sz="3600" dirty="0"/>
              <a:t>月份大家說英語」雜誌</a:t>
            </a:r>
            <a:r>
              <a:rPr lang="en-US" altLang="zh-TW" sz="3600" dirty="0"/>
              <a:t>(</a:t>
            </a:r>
            <a:r>
              <a:rPr lang="zh-TW" altLang="zh-TW" sz="3600" dirty="0"/>
              <a:t>可自行購買或校內班級團購</a:t>
            </a:r>
            <a:r>
              <a:rPr lang="en-US" altLang="zh-TW" sz="3600" dirty="0"/>
              <a:t>)</a:t>
            </a:r>
            <a:r>
              <a:rPr lang="zh-TW" altLang="zh-TW" sz="3600" dirty="0"/>
              <a:t>。上下學期各會辦理二次形成性評量，以瞭解各位學習狀況。</a:t>
            </a:r>
          </a:p>
          <a:p>
            <a:r>
              <a:rPr lang="zh-TW" altLang="en-US" sz="3600" dirty="0"/>
              <a:t>上／下學期（期中與期末）不同學期各別辦理２次，共４次。</a:t>
            </a:r>
          </a:p>
        </p:txBody>
      </p:sp>
    </p:spTree>
    <p:extLst>
      <p:ext uri="{BB962C8B-B14F-4D97-AF65-F5344CB8AC3E}">
        <p14:creationId xmlns:p14="http://schemas.microsoft.com/office/powerpoint/2010/main" val="25737875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/>
              <a:t>學習扶助課程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5110" y="1545128"/>
            <a:ext cx="10031697" cy="3880773"/>
          </a:xfrm>
        </p:spPr>
        <p:txBody>
          <a:bodyPr>
            <a:noAutofit/>
          </a:bodyPr>
          <a:lstStyle/>
          <a:p>
            <a:pPr lvl="0"/>
            <a:r>
              <a:rPr lang="zh-TW" altLang="zh-TW" sz="3600" dirty="0"/>
              <a:t>依照教育部規定，會有部分同學參加教育部</a:t>
            </a:r>
            <a:r>
              <a:rPr lang="zh-TW" altLang="en-US" sz="3600" dirty="0"/>
              <a:t>學習扶助</a:t>
            </a:r>
            <a:r>
              <a:rPr lang="zh-TW" altLang="zh-TW" sz="3600" dirty="0"/>
              <a:t>施測</a:t>
            </a:r>
            <a:r>
              <a:rPr lang="en-US" altLang="zh-TW" sz="3600" dirty="0"/>
              <a:t>(</a:t>
            </a:r>
            <a:r>
              <a:rPr lang="zh-TW" altLang="zh-TW" sz="3600" dirty="0"/>
              <a:t>施測科目為國文、英文及數學三科</a:t>
            </a:r>
            <a:r>
              <a:rPr lang="en-US" altLang="zh-TW" sz="3600" dirty="0"/>
              <a:t>)</a:t>
            </a:r>
            <a:r>
              <a:rPr lang="zh-TW" altLang="zh-TW" sz="3600" dirty="0"/>
              <a:t>。</a:t>
            </a:r>
            <a:endParaRPr lang="en-US" altLang="zh-TW" sz="3600" dirty="0"/>
          </a:p>
          <a:p>
            <a:pPr lvl="0"/>
            <a:r>
              <a:rPr lang="zh-TW" altLang="zh-TW" sz="3600" dirty="0"/>
              <a:t>此項</a:t>
            </a:r>
            <a:r>
              <a:rPr lang="zh-TW" altLang="en-US" sz="3600" dirty="0"/>
              <a:t>學習扶助</a:t>
            </a:r>
            <a:r>
              <a:rPr lang="zh-TW" altLang="zh-TW" sz="3600" dirty="0"/>
              <a:t>施測成績不列入同學的畢業成績中，僅作為瞭解同學學習狀況之依據。</a:t>
            </a:r>
            <a:endParaRPr lang="en-US" altLang="zh-TW" sz="3600" dirty="0"/>
          </a:p>
          <a:p>
            <a:pPr lvl="0"/>
            <a:r>
              <a:rPr lang="zh-TW" altLang="zh-TW" sz="3600" dirty="0"/>
              <a:t>若</a:t>
            </a:r>
            <a:r>
              <a:rPr lang="zh-TW" altLang="en-US" sz="3600" dirty="0"/>
              <a:t>學習扶助</a:t>
            </a:r>
            <a:r>
              <a:rPr lang="zh-TW" altLang="zh-TW" sz="3600" dirty="0"/>
              <a:t>施測結果未達</a:t>
            </a:r>
            <a:r>
              <a:rPr lang="en-US" altLang="zh-TW" sz="3600" dirty="0"/>
              <a:t>60</a:t>
            </a:r>
            <a:r>
              <a:rPr lang="zh-TW" altLang="zh-TW" sz="3600" dirty="0"/>
              <a:t>分者，可優先報名參加校方日後開設的</a:t>
            </a:r>
            <a:r>
              <a:rPr lang="zh-TW" altLang="en-US" sz="3600" dirty="0"/>
              <a:t>學習扶助</a:t>
            </a:r>
            <a:r>
              <a:rPr lang="zh-TW" altLang="zh-TW" sz="3600" dirty="0"/>
              <a:t>課程班，原則上會利用每週早自修或第九節時間進行上課。</a:t>
            </a:r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6023307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9600" dirty="0"/>
              <a:t>註冊組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5E5EBD7-1325-4669-8FBF-2B87FDC5B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58" b="14184"/>
          <a:stretch/>
        </p:blipFill>
        <p:spPr>
          <a:xfrm rot="503348">
            <a:off x="5800712" y="975545"/>
            <a:ext cx="2546653" cy="4107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964" y="1981807"/>
            <a:ext cx="3283666" cy="40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94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z="6600" dirty="0"/>
              <a:t>學生證</a:t>
            </a:r>
            <a:endParaRPr lang="zh-TW" altLang="en-US" sz="6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預計開學後兩周由班長領回</a:t>
            </a:r>
            <a:endParaRPr lang="en-US" altLang="zh-TW" sz="4800" dirty="0" smtClean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zh-TW" altLang="en-US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本屆採用紙本</a:t>
            </a:r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學生證，請同學要收好</a:t>
            </a:r>
            <a:endParaRPr lang="zh-TW" altLang="zh-TW" sz="4800" dirty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799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dirty="0" smtClean="0"/>
              <a:t>段考</a:t>
            </a:r>
            <a:endParaRPr lang="zh-TW" altLang="en-US" sz="6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校排前</a:t>
            </a:r>
            <a:r>
              <a:rPr lang="en-US" altLang="zh-TW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50</a:t>
            </a:r>
            <a:r>
              <a:rPr lang="zh-TW" altLang="en-US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名與校長共用榮譽</a:t>
            </a:r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早餐</a:t>
            </a:r>
            <a:endParaRPr lang="en-US" altLang="zh-TW" sz="4800" dirty="0" smtClean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一</a:t>
            </a:r>
            <a:r>
              <a:rPr lang="zh-TW" altLang="en-US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年級到三年級共</a:t>
            </a:r>
            <a:r>
              <a:rPr lang="en-US" altLang="zh-TW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17</a:t>
            </a:r>
            <a:r>
              <a:rPr lang="zh-TW" altLang="en-US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次段</a:t>
            </a:r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考</a:t>
            </a:r>
            <a:endParaRPr lang="en-US" altLang="zh-TW" sz="4800" dirty="0" smtClean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en-US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17</a:t>
            </a:r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次挑戰成功領取獎金</a:t>
            </a:r>
            <a:r>
              <a:rPr lang="en-US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1500</a:t>
            </a:r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元</a:t>
            </a:r>
            <a:endParaRPr lang="en-US" altLang="zh-TW" sz="4800" dirty="0" smtClean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畢業典禮授獎</a:t>
            </a:r>
            <a:r>
              <a:rPr lang="zh-TW" altLang="en-US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，歡迎挑戰收集</a:t>
            </a:r>
          </a:p>
        </p:txBody>
      </p:sp>
    </p:spTree>
    <p:extLst>
      <p:ext uri="{BB962C8B-B14F-4D97-AF65-F5344CB8AC3E}">
        <p14:creationId xmlns:p14="http://schemas.microsoft.com/office/powerpoint/2010/main" val="225830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dirty="0" smtClean="0"/>
              <a:t>成績系統</a:t>
            </a:r>
            <a:endParaRPr lang="zh-TW" altLang="en-US" sz="6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9400" y="2247611"/>
            <a:ext cx="11314019" cy="3636511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哪裡找成績</a:t>
            </a:r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系統</a:t>
            </a:r>
            <a:endParaRPr lang="en-US" altLang="zh-TW" sz="4800" dirty="0" smtClean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endParaRPr lang="en-US" altLang="zh-TW" sz="4800" dirty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如何登入成績系統</a:t>
            </a:r>
            <a:endParaRPr lang="en-US" altLang="zh-TW" sz="4800" dirty="0" smtClean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zh-TW" altLang="en-US" sz="3200" dirty="0" smtClean="0"/>
              <a:t>  </a:t>
            </a:r>
            <a:r>
              <a:rPr lang="zh-TW" altLang="zh-TW" sz="3200" dirty="0" smtClean="0"/>
              <a:t>帳號</a:t>
            </a:r>
            <a:r>
              <a:rPr lang="zh-TW" altLang="zh-TW" sz="3200" dirty="0"/>
              <a:t>：學號</a:t>
            </a:r>
          </a:p>
          <a:p>
            <a:r>
              <a:rPr lang="zh-TW" altLang="en-US" sz="3200" dirty="0" smtClean="0"/>
              <a:t>  </a:t>
            </a:r>
            <a:r>
              <a:rPr lang="zh-TW" altLang="zh-TW" sz="3200" dirty="0" smtClean="0"/>
              <a:t>密碼</a:t>
            </a:r>
            <a:r>
              <a:rPr lang="zh-TW" altLang="zh-TW" sz="3200" dirty="0"/>
              <a:t>：學生身份證字號</a:t>
            </a:r>
            <a:r>
              <a:rPr lang="en-US" altLang="zh-TW" sz="3200" dirty="0"/>
              <a:t>(</a:t>
            </a:r>
            <a:r>
              <a:rPr lang="zh-TW" altLang="zh-TW" sz="3200" dirty="0"/>
              <a:t>英文大寫</a:t>
            </a:r>
            <a:r>
              <a:rPr lang="en-US" altLang="zh-TW" sz="3200" dirty="0"/>
              <a:t>)</a:t>
            </a:r>
            <a:endParaRPr lang="zh-TW" altLang="en-US" sz="7200" dirty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/>
          </p:nvPr>
        </p:nvGraphicFramePr>
        <p:xfrm>
          <a:off x="6995520" y="855299"/>
          <a:ext cx="4961965" cy="278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點陣圖影像" r:id="rId3" imgW="3191320" imgH="1800476" progId="Paint.Picture">
                  <p:embed/>
                </p:oleObj>
              </mc:Choice>
              <mc:Fallback>
                <p:oleObj name="點陣圖影像" r:id="rId3" imgW="3191320" imgH="1800476" progId="Paint.Picture">
                  <p:embed/>
                  <p:pic>
                    <p:nvPicPr>
                      <p:cNvPr id="5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5520" y="855299"/>
                        <a:ext cx="4961965" cy="2784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420032" y="3832411"/>
            <a:ext cx="155396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7" name="物件 6"/>
          <p:cNvGraphicFramePr>
            <a:graphicFrameLocks noChangeAspect="1"/>
          </p:cNvGraphicFramePr>
          <p:nvPr>
            <p:extLst/>
          </p:nvPr>
        </p:nvGraphicFramePr>
        <p:xfrm>
          <a:off x="6995520" y="3822611"/>
          <a:ext cx="4953253" cy="2840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點陣圖影像" r:id="rId5" imgW="4580952" imgH="2638095" progId="Paint.Picture">
                  <p:embed/>
                </p:oleObj>
              </mc:Choice>
              <mc:Fallback>
                <p:oleObj name="點陣圖影像" r:id="rId5" imgW="4580952" imgH="2638095" progId="Paint.Picture">
                  <p:embed/>
                  <p:pic>
                    <p:nvPicPr>
                      <p:cNvPr id="7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5520" y="3822611"/>
                        <a:ext cx="4953253" cy="28408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21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287838-8B93-D1B7-74A3-1AF524211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F45013-A0DA-26B2-CEE3-DD584A61E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69571D-2BDF-FEE2-6612-EBE0F1A2B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67" y="189819"/>
            <a:ext cx="6759554" cy="62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22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z="6600" dirty="0"/>
              <a:t>系統成績內容說明</a:t>
            </a:r>
            <a:endParaRPr lang="zh-TW" altLang="en-US" sz="6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多元成績</a:t>
            </a:r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評量</a:t>
            </a:r>
            <a:endParaRPr lang="en-US" altLang="zh-TW" sz="4800" dirty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endParaRPr lang="zh-TW" altLang="en-US" sz="4800" dirty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1724297" y="4309314"/>
          <a:ext cx="9836332" cy="1943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3919">
                  <a:extLst>
                    <a:ext uri="{9D8B030D-6E8A-4147-A177-3AD203B41FA5}">
                      <a16:colId xmlns:a16="http://schemas.microsoft.com/office/drawing/2014/main" val="843269887"/>
                    </a:ext>
                  </a:extLst>
                </a:gridCol>
                <a:gridCol w="866416">
                  <a:extLst>
                    <a:ext uri="{9D8B030D-6E8A-4147-A177-3AD203B41FA5}">
                      <a16:colId xmlns:a16="http://schemas.microsoft.com/office/drawing/2014/main" val="4083293970"/>
                    </a:ext>
                  </a:extLst>
                </a:gridCol>
                <a:gridCol w="4048012">
                  <a:extLst>
                    <a:ext uri="{9D8B030D-6E8A-4147-A177-3AD203B41FA5}">
                      <a16:colId xmlns:a16="http://schemas.microsoft.com/office/drawing/2014/main" val="3471265114"/>
                    </a:ext>
                  </a:extLst>
                </a:gridCol>
                <a:gridCol w="2272569">
                  <a:extLst>
                    <a:ext uri="{9D8B030D-6E8A-4147-A177-3AD203B41FA5}">
                      <a16:colId xmlns:a16="http://schemas.microsoft.com/office/drawing/2014/main" val="2123990297"/>
                    </a:ext>
                  </a:extLst>
                </a:gridCol>
                <a:gridCol w="1595416">
                  <a:extLst>
                    <a:ext uri="{9D8B030D-6E8A-4147-A177-3AD203B41FA5}">
                      <a16:colId xmlns:a16="http://schemas.microsoft.com/office/drawing/2014/main" val="2249538126"/>
                    </a:ext>
                  </a:extLst>
                </a:gridCol>
              </a:tblGrid>
              <a:tr h="64785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領域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課程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>
                          <a:effectLst/>
                        </a:rPr>
                        <a:t>平時</a:t>
                      </a:r>
                      <a:r>
                        <a:rPr lang="en-US" sz="2800" kern="100">
                          <a:effectLst/>
                        </a:rPr>
                        <a:t>(50%)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>
                          <a:effectLst/>
                        </a:rPr>
                        <a:t>定期</a:t>
                      </a:r>
                      <a:r>
                        <a:rPr lang="en-US" sz="2800" kern="100">
                          <a:effectLst/>
                        </a:rPr>
                        <a:t>(50%)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27507"/>
                  </a:ext>
                </a:extLst>
              </a:tr>
              <a:tr h="12957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可包含紙筆測驗、實作、學習態度 由各領域自訂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紙筆</a:t>
                      </a:r>
                      <a:r>
                        <a:rPr lang="en-US" sz="2800" kern="100" dirty="0">
                          <a:effectLst/>
                        </a:rPr>
                        <a:t>(</a:t>
                      </a:r>
                      <a:r>
                        <a:rPr lang="zh-TW" sz="2800" kern="100" dirty="0">
                          <a:effectLst/>
                        </a:rPr>
                        <a:t>段考</a:t>
                      </a:r>
                      <a:r>
                        <a:rPr lang="en-US" sz="2800" kern="100" dirty="0">
                          <a:effectLst/>
                        </a:rPr>
                        <a:t>)</a:t>
                      </a:r>
                      <a:endParaRPr lang="zh-TW" sz="2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80%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多元測驗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20%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0268737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179115" y="1417637"/>
            <a:ext cx="1990625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/>
          </p:nvPr>
        </p:nvGraphicFramePr>
        <p:xfrm>
          <a:off x="6179115" y="1512127"/>
          <a:ext cx="5381514" cy="2409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點陣圖影像" r:id="rId3" imgW="3828571" imgH="1724266" progId="Paint.Picture">
                  <p:embed/>
                </p:oleObj>
              </mc:Choice>
              <mc:Fallback>
                <p:oleObj name="點陣圖影像" r:id="rId3" imgW="3828571" imgH="1724266" progId="Paint.Picture">
                  <p:embed/>
                  <p:pic>
                    <p:nvPicPr>
                      <p:cNvPr id="6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9115" y="1512127"/>
                        <a:ext cx="5381514" cy="24099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31885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dirty="0"/>
              <a:t>畢業證書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424" y="2444355"/>
            <a:ext cx="10554574" cy="3636511"/>
          </a:xfrm>
        </p:spPr>
        <p:txBody>
          <a:bodyPr/>
          <a:lstStyle/>
          <a:p>
            <a:r>
              <a:rPr lang="zh-TW" altLang="zh-TW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八大領域要四大領域及格 </a:t>
            </a:r>
            <a:endParaRPr lang="en-US" altLang="zh-TW" sz="4800" dirty="0" smtClean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zh-TW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若</a:t>
            </a:r>
            <a:r>
              <a:rPr lang="zh-TW" altLang="zh-TW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不符合</a:t>
            </a:r>
            <a:r>
              <a:rPr lang="zh-TW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資格則</a:t>
            </a:r>
            <a:r>
              <a:rPr lang="zh-TW" altLang="zh-TW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無法領取</a:t>
            </a:r>
            <a:r>
              <a:rPr lang="zh-TW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畢業證書</a:t>
            </a:r>
            <a:endParaRPr lang="zh-TW" altLang="zh-TW" sz="4800" dirty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76831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z="6600" dirty="0"/>
              <a:t>畢業成績</a:t>
            </a:r>
            <a:endParaRPr lang="zh-TW" altLang="en-US" sz="6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14655" y="2627235"/>
            <a:ext cx="10554574" cy="3636511"/>
          </a:xfrm>
        </p:spPr>
        <p:txBody>
          <a:bodyPr>
            <a:normAutofit lnSpcReduction="10000"/>
          </a:bodyPr>
          <a:lstStyle/>
          <a:p>
            <a:r>
              <a:rPr lang="zh-TW" altLang="zh-TW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市長獎等</a:t>
            </a:r>
            <a:r>
              <a:rPr lang="zh-TW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獎項採</a:t>
            </a:r>
            <a:r>
              <a:rPr lang="zh-TW" altLang="zh-TW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計八大</a:t>
            </a:r>
            <a:r>
              <a:rPr lang="zh-TW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領域</a:t>
            </a:r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平均</a:t>
            </a:r>
            <a:r>
              <a:rPr lang="zh-TW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合計</a:t>
            </a:r>
            <a:endParaRPr lang="en-US" altLang="zh-TW" sz="4800" dirty="0" smtClean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zh-TW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請</a:t>
            </a:r>
            <a:r>
              <a:rPr lang="zh-TW" altLang="zh-TW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注意不是只有考科</a:t>
            </a:r>
            <a:r>
              <a:rPr lang="zh-TW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科目</a:t>
            </a:r>
            <a:endParaRPr lang="en-US" altLang="zh-TW" sz="4800" dirty="0" smtClean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語文數學自然社會綜合健體藝文科技</a:t>
            </a:r>
            <a:endParaRPr lang="en-US" altLang="zh-TW" sz="4800" dirty="0" smtClean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新修訂</a:t>
            </a:r>
            <a:r>
              <a:rPr lang="en-US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-</a:t>
            </a:r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語文領域</a:t>
            </a:r>
            <a:r>
              <a:rPr lang="en-US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:</a:t>
            </a:r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國文</a:t>
            </a:r>
            <a:r>
              <a:rPr lang="en-US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5</a:t>
            </a:r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英文</a:t>
            </a:r>
            <a:r>
              <a:rPr lang="en-US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3</a:t>
            </a:r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本土</a:t>
            </a:r>
            <a:r>
              <a:rPr lang="en-US" altLang="zh-TW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1</a:t>
            </a:r>
            <a:endParaRPr lang="zh-TW" altLang="zh-TW" sz="4800" dirty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endParaRPr lang="zh-TW" altLang="en-US" sz="4800" b="1" dirty="0"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40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dirty="0"/>
              <a:t>三年級</a:t>
            </a:r>
            <a:r>
              <a:rPr lang="zh-TW" altLang="en-US" sz="6600" dirty="0" smtClean="0"/>
              <a:t>升學</a:t>
            </a:r>
            <a:endParaRPr lang="zh-TW" altLang="en-US" sz="6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800" dirty="0" smtClean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等</a:t>
            </a:r>
            <a:r>
              <a:rPr lang="zh-TW" altLang="en-US" sz="4800" dirty="0"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你們快長大再告訴你們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83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DFE540-8B3A-49EC-A3FE-6A20D64C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4A554D-5C5B-4A5F-A671-AE29B666C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1635B7A-2B88-4BE1-B001-61174F748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72" r="31522" b="8771"/>
          <a:stretch/>
        </p:blipFill>
        <p:spPr>
          <a:xfrm>
            <a:off x="0" y="0"/>
            <a:ext cx="12191999" cy="721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0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F963DA-A6CB-4608-ADF8-7C61BE512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E9D8E2-BF23-4853-A6AB-401774E7F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8739F2B-4AAB-43DB-B58B-BACCC955E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62" r="45613" b="43765"/>
          <a:stretch/>
        </p:blipFill>
        <p:spPr>
          <a:xfrm>
            <a:off x="-125114" y="1005906"/>
            <a:ext cx="12366024" cy="528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0" y="409153"/>
            <a:ext cx="7163800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3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47" y="385337"/>
            <a:ext cx="7382905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5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00" y="552048"/>
            <a:ext cx="7525800" cy="57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955" y="27622"/>
            <a:ext cx="6906589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1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86D796-645C-E2BD-80DB-020066CF9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21BFDF-3B1C-B43B-33FE-23595C2B1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3845083-303D-EBDD-2CA9-53BCBE532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133" y="593999"/>
            <a:ext cx="5798183" cy="56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44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00" y="552048"/>
            <a:ext cx="7525800" cy="575390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072" y="799733"/>
            <a:ext cx="9535856" cy="52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6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00" y="552048"/>
            <a:ext cx="7525800" cy="575390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389" y="271022"/>
            <a:ext cx="7497221" cy="63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00" y="552048"/>
            <a:ext cx="7525800" cy="575390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072" y="799733"/>
            <a:ext cx="9535856" cy="525853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098" y="666364"/>
            <a:ext cx="9335803" cy="55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2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00" y="552048"/>
            <a:ext cx="7525800" cy="575390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072" y="799733"/>
            <a:ext cx="9535856" cy="525853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783" y="399627"/>
            <a:ext cx="8116433" cy="60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072" y="437747"/>
            <a:ext cx="8811855" cy="59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2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87" y="361522"/>
            <a:ext cx="9850225" cy="61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2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76" y="537376"/>
            <a:ext cx="7325747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2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76" y="537376"/>
            <a:ext cx="7325747" cy="563958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414" y="742575"/>
            <a:ext cx="9831172" cy="53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1975" y="19272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熟能生巧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3644900"/>
            <a:ext cx="10515600" cy="14319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8800" dirty="0" smtClean="0"/>
              <a:t>Practice makes perfect</a:t>
            </a:r>
            <a:endParaRPr lang="zh-TW" altLang="en-US" sz="8800" dirty="0"/>
          </a:p>
        </p:txBody>
      </p:sp>
    </p:spTree>
    <p:extLst>
      <p:ext uri="{BB962C8B-B14F-4D97-AF65-F5344CB8AC3E}">
        <p14:creationId xmlns:p14="http://schemas.microsoft.com/office/powerpoint/2010/main" val="35246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8F83FC-90B1-B902-07B2-0DF6B5C60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813923-359D-E77A-5BB8-E013D2CA5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D842D2D-7928-A0A3-8A63-33A1DF420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32" y="609600"/>
            <a:ext cx="9760961" cy="5914953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52811EF7-6173-8730-C2E6-7ACF7B639D01}"/>
              </a:ext>
            </a:extLst>
          </p:cNvPr>
          <p:cNvSpPr/>
          <p:nvPr/>
        </p:nvSpPr>
        <p:spPr>
          <a:xfrm>
            <a:off x="9204375" y="340670"/>
            <a:ext cx="2081693" cy="156633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215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B039AB-9364-C3A8-3AEB-827BEBA2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B22496-4EF6-71EC-C642-43DFEA1B2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E608F51-13A5-BF1C-BB34-29BF50C42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31" y="109265"/>
            <a:ext cx="8154538" cy="66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425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至理名言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TM03457503[[fn=至理名言]]</Template>
  <TotalTime>636</TotalTime>
  <Words>1403</Words>
  <Application>Microsoft Office PowerPoint</Application>
  <PresentationFormat>寬螢幕</PresentationFormat>
  <Paragraphs>100</Paragraphs>
  <Slides>78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4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78</vt:i4>
      </vt:variant>
    </vt:vector>
  </HeadingPairs>
  <TitlesOfParts>
    <vt:vector size="95" baseType="lpstr">
      <vt:lpstr>華康正顏楷體W7</vt:lpstr>
      <vt:lpstr>微軟正黑體</vt:lpstr>
      <vt:lpstr>新細明體</vt:lpstr>
      <vt:lpstr>標楷體</vt:lpstr>
      <vt:lpstr>Arial</vt:lpstr>
      <vt:lpstr>Calibri</vt:lpstr>
      <vt:lpstr>Calibri Light</vt:lpstr>
      <vt:lpstr>Century Gothic</vt:lpstr>
      <vt:lpstr>Times New Roman</vt:lpstr>
      <vt:lpstr>Trebuchet MS</vt:lpstr>
      <vt:lpstr>Wingdings 2</vt:lpstr>
      <vt:lpstr>Wingdings 3</vt:lpstr>
      <vt:lpstr>至理名言</vt:lpstr>
      <vt:lpstr>多面向</vt:lpstr>
      <vt:lpstr>Office 佈景主題</vt:lpstr>
      <vt:lpstr>1_Office 佈景主題</vt:lpstr>
      <vt:lpstr>點陣圖影像</vt:lpstr>
      <vt:lpstr>教務處重點  新生訓練  </vt:lpstr>
      <vt:lpstr>教務處 行政大樓二樓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 教務主任 蔡宗榮老師 </vt:lpstr>
      <vt:lpstr>    資訊組 李蕙珍老師</vt:lpstr>
      <vt:lpstr>    設備組 吳政芳老師</vt:lpstr>
      <vt:lpstr>教學組報告</vt:lpstr>
      <vt:lpstr>作業檢查</vt:lpstr>
      <vt:lpstr>競賽舉辦</vt:lpstr>
      <vt:lpstr>(一)校內競賽(預計本學期辦理)</vt:lpstr>
      <vt:lpstr>(二)市級比賽（均為超額比序競賽加分的項目）</vt:lpstr>
      <vt:lpstr>段考安排</vt:lpstr>
      <vt:lpstr>週末資優社團開辦</vt:lpstr>
      <vt:lpstr>英文聽力活動</vt:lpstr>
      <vt:lpstr>學習扶助課程</vt:lpstr>
      <vt:lpstr>註冊組</vt:lpstr>
      <vt:lpstr>學生證</vt:lpstr>
      <vt:lpstr>段考</vt:lpstr>
      <vt:lpstr>成績系統</vt:lpstr>
      <vt:lpstr>系統成績內容說明</vt:lpstr>
      <vt:lpstr>畢業證書</vt:lpstr>
      <vt:lpstr>畢業成績</vt:lpstr>
      <vt:lpstr>三年級升學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熟能生巧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註冊組</dc:title>
  <dc:creator>Windows 使用者</dc:creator>
  <cp:lastModifiedBy>Windows 使用者</cp:lastModifiedBy>
  <cp:revision>75</cp:revision>
  <dcterms:created xsi:type="dcterms:W3CDTF">2019-08-22T00:48:08Z</dcterms:created>
  <dcterms:modified xsi:type="dcterms:W3CDTF">2022-08-25T02:04:16Z</dcterms:modified>
</cp:coreProperties>
</file>