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可画榜书" panose="02020500000000000000" charset="-120"/>
      <p:regular r:id="rId9"/>
    </p:embeddedFont>
    <p:embeddedFont>
      <p:font typeface="標楷體" panose="03000509000000000000" pitchFamily="65" charset="-12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eague Spartan" panose="02020500000000000000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DAC5E-49D7-4A61-8C98-E0F4EA6F63F3}" type="datetimeFigureOut">
              <a:rPr lang="zh-TW" altLang="en-US" smtClean="0"/>
              <a:t>2023/9/8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0010E-CFFF-46B6-B9BA-8B32844A07C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122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0010E-CFFF-46B6-B9BA-8B32844A07C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37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51638" y="2594376"/>
            <a:ext cx="5384724" cy="538472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5081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240188" y="3022209"/>
            <a:ext cx="11807623" cy="449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74"/>
              </a:lnSpc>
            </a:pPr>
            <a:r>
              <a:rPr lang="en-US" sz="9499" dirty="0">
                <a:solidFill>
                  <a:srgbClr val="000000"/>
                </a:solidFill>
                <a:latin typeface="League Spartan"/>
              </a:rPr>
              <a:t>2023</a:t>
            </a:r>
          </a:p>
          <a:p>
            <a:pPr algn="ctr">
              <a:lnSpc>
                <a:spcPts val="11874"/>
              </a:lnSpc>
            </a:pPr>
            <a:r>
              <a:rPr lang="en-US" sz="9499" dirty="0" err="1">
                <a:solidFill>
                  <a:srgbClr val="000000"/>
                </a:solidFill>
                <a:ea typeface="可画榜书"/>
              </a:rPr>
              <a:t>訪台教育交流</a:t>
            </a:r>
            <a:endParaRPr lang="en-US" sz="9499" dirty="0">
              <a:solidFill>
                <a:srgbClr val="000000"/>
              </a:solidFill>
              <a:ea typeface="可画榜书"/>
            </a:endParaRPr>
          </a:p>
          <a:p>
            <a:pPr algn="ctr">
              <a:lnSpc>
                <a:spcPts val="11874"/>
              </a:lnSpc>
            </a:pPr>
            <a:r>
              <a:rPr lang="en-US" sz="9499" dirty="0" err="1">
                <a:solidFill>
                  <a:srgbClr val="000000"/>
                </a:solidFill>
                <a:ea typeface="可画榜书"/>
              </a:rPr>
              <a:t>接待家庭招募說明會</a:t>
            </a:r>
            <a:endParaRPr lang="en-US" sz="9499" dirty="0">
              <a:solidFill>
                <a:srgbClr val="000000"/>
              </a:solidFill>
              <a:ea typeface="可画榜书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0" y="9112575"/>
            <a:ext cx="18288000" cy="1514800"/>
            <a:chOff x="0" y="0"/>
            <a:chExt cx="25599768" cy="2019734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5599768" cy="201973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58684" y="670947"/>
              <a:ext cx="24282400" cy="3534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81"/>
                </a:lnSpc>
              </a:pPr>
              <a:r>
                <a:rPr lang="zh-TW" altLang="en-US" sz="3000" spc="569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華藝漢語、全球華語文教育發展協會、樹人醫護管理專科學校應用日語科 共同合辦</a:t>
              </a:r>
              <a:endParaRPr lang="en-US" altLang="zh-TW" sz="3000" spc="569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520143" y="638569"/>
            <a:ext cx="9247713" cy="633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5"/>
              </a:lnSpc>
            </a:pPr>
            <a:r>
              <a:rPr lang="en-US" sz="3668" spc="733">
                <a:solidFill>
                  <a:srgbClr val="000000"/>
                </a:solidFill>
                <a:ea typeface="可画榜书"/>
              </a:rPr>
              <a:t>北星学園女子中学高等学校</a:t>
            </a:r>
          </a:p>
        </p:txBody>
      </p:sp>
      <p:sp>
        <p:nvSpPr>
          <p:cNvPr id="9" name="AutoShape 9"/>
          <p:cNvSpPr/>
          <p:nvPr/>
        </p:nvSpPr>
        <p:spPr>
          <a:xfrm>
            <a:off x="7083362" y="1389743"/>
            <a:ext cx="4121275" cy="72827"/>
          </a:xfrm>
          <a:prstGeom prst="rect">
            <a:avLst/>
          </a:prstGeom>
          <a:solidFill>
            <a:srgbClr val="000000"/>
          </a:solid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94606" y="-1015030"/>
            <a:ext cx="14731066" cy="3653466"/>
          </a:xfrm>
          <a:prstGeom prst="rect">
            <a:avLst/>
          </a:prstGeom>
          <a:solidFill>
            <a:srgbClr val="242742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40219" y="-1640905"/>
            <a:ext cx="5339232" cy="533921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062" r="-3163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578644" y="6196377"/>
            <a:ext cx="3331597" cy="4264444"/>
          </a:xfrm>
          <a:custGeom>
            <a:avLst/>
            <a:gdLst/>
            <a:ahLst/>
            <a:cxnLst/>
            <a:rect l="l" t="t" r="r" b="b"/>
            <a:pathLst>
              <a:path w="3331597" h="4264444">
                <a:moveTo>
                  <a:pt x="0" y="0"/>
                </a:moveTo>
                <a:lnTo>
                  <a:pt x="3331597" y="0"/>
                </a:lnTo>
                <a:lnTo>
                  <a:pt x="3331597" y="4264444"/>
                </a:lnTo>
                <a:lnTo>
                  <a:pt x="0" y="4264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78984" y="982661"/>
            <a:ext cx="1319570" cy="1389021"/>
          </a:xfrm>
          <a:custGeom>
            <a:avLst/>
            <a:gdLst/>
            <a:ahLst/>
            <a:cxnLst/>
            <a:rect l="l" t="t" r="r" b="b"/>
            <a:pathLst>
              <a:path w="1319570" h="1389021">
                <a:moveTo>
                  <a:pt x="0" y="0"/>
                </a:moveTo>
                <a:lnTo>
                  <a:pt x="1319570" y="0"/>
                </a:lnTo>
                <a:lnTo>
                  <a:pt x="1319570" y="1389021"/>
                </a:lnTo>
                <a:lnTo>
                  <a:pt x="0" y="1389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62981" y="2951529"/>
            <a:ext cx="12670882" cy="7058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3537" lvl="1" indent="-406769">
              <a:lnSpc>
                <a:spcPts val="9420"/>
              </a:lnSpc>
              <a:buFont typeface="Arial"/>
              <a:buChar char="•"/>
            </a:pPr>
            <a:r>
              <a:rPr lang="zh-TW" altLang="en-US" sz="3768" spc="188" dirty="0">
                <a:solidFill>
                  <a:srgbClr val="000000"/>
                </a:solidFill>
                <a:ea typeface="可画榜书"/>
              </a:rPr>
              <a:t>華藝漢語、</a:t>
            </a:r>
            <a:r>
              <a:rPr lang="en-US" sz="3768" spc="188" dirty="0" err="1">
                <a:solidFill>
                  <a:srgbClr val="000000"/>
                </a:solidFill>
                <a:ea typeface="可画榜书"/>
              </a:rPr>
              <a:t>全球華語文教育發展協會</a:t>
            </a:r>
            <a:r>
              <a:rPr lang="zh-TW" altLang="en-US" sz="3768" spc="188" dirty="0">
                <a:solidFill>
                  <a:srgbClr val="000000"/>
                </a:solidFill>
                <a:ea typeface="可画榜书"/>
              </a:rPr>
              <a:t>、</a:t>
            </a:r>
            <a:br>
              <a:rPr lang="en-US" altLang="zh-TW" sz="3768" spc="188" dirty="0">
                <a:solidFill>
                  <a:srgbClr val="000000"/>
                </a:solidFill>
                <a:ea typeface="可画榜书"/>
              </a:rPr>
            </a:br>
            <a:r>
              <a:rPr lang="zh-TW" altLang="en-US" sz="3768" spc="188" dirty="0">
                <a:solidFill>
                  <a:srgbClr val="000000"/>
                </a:solidFill>
                <a:ea typeface="可画榜书"/>
              </a:rPr>
              <a:t>樹人醫護管理專科學校應用日語科共同合辦</a:t>
            </a:r>
            <a:endParaRPr lang="en-US" sz="3768" spc="188" dirty="0">
              <a:solidFill>
                <a:srgbClr val="000000"/>
              </a:solidFill>
              <a:ea typeface="可画榜书"/>
            </a:endParaRPr>
          </a:p>
          <a:p>
            <a:pPr marL="813537" lvl="1" indent="-406769">
              <a:lnSpc>
                <a:spcPts val="9420"/>
              </a:lnSpc>
              <a:buFont typeface="Arial"/>
              <a:buChar char="•"/>
            </a:pPr>
            <a:r>
              <a:rPr lang="en-US" sz="3768" spc="188" dirty="0" err="1">
                <a:solidFill>
                  <a:srgbClr val="000000"/>
                </a:solidFill>
                <a:ea typeface="可画榜书"/>
              </a:rPr>
              <a:t>交流時間</a:t>
            </a:r>
            <a:r>
              <a:rPr lang="en-US" sz="3768" spc="188" dirty="0">
                <a:solidFill>
                  <a:srgbClr val="000000"/>
                </a:solidFill>
                <a:ea typeface="可画榜书"/>
              </a:rPr>
              <a:t>: 10/27 (五)~10/29 (日)</a:t>
            </a:r>
          </a:p>
          <a:p>
            <a:pPr marL="813537" lvl="1" indent="-406769">
              <a:lnSpc>
                <a:spcPts val="9420"/>
              </a:lnSpc>
              <a:buFont typeface="Arial"/>
              <a:buChar char="•"/>
            </a:pPr>
            <a:r>
              <a:rPr lang="en-US" sz="3768" spc="188" dirty="0" err="1">
                <a:solidFill>
                  <a:srgbClr val="000000"/>
                </a:solidFill>
                <a:ea typeface="可画榜书"/>
              </a:rPr>
              <a:t>訪台學生為北星學園女子中學高等學校</a:t>
            </a:r>
            <a:endParaRPr lang="en-US" sz="3768" spc="188" dirty="0">
              <a:solidFill>
                <a:srgbClr val="000000"/>
              </a:solidFill>
              <a:ea typeface="可画榜书"/>
            </a:endParaRPr>
          </a:p>
          <a:p>
            <a:pPr>
              <a:lnSpc>
                <a:spcPts val="9420"/>
              </a:lnSpc>
            </a:pPr>
            <a:r>
              <a:rPr lang="en-US" sz="3768" spc="188" dirty="0">
                <a:solidFill>
                  <a:srgbClr val="000000"/>
                </a:solidFill>
                <a:latin typeface="可画榜书"/>
              </a:rPr>
              <a:t>    高二51位女學生</a:t>
            </a:r>
          </a:p>
          <a:p>
            <a:pPr marL="813537" lvl="1" indent="-406769" algn="l">
              <a:lnSpc>
                <a:spcPts val="9420"/>
              </a:lnSpc>
              <a:buFont typeface="Arial"/>
              <a:buChar char="•"/>
            </a:pPr>
            <a:r>
              <a:rPr lang="en-US" sz="3768" spc="188" dirty="0" err="1">
                <a:solidFill>
                  <a:srgbClr val="000000"/>
                </a:solidFill>
                <a:ea typeface="可画榜书"/>
              </a:rPr>
              <a:t>一天交流活動，住宿接待家庭兩晚</a:t>
            </a:r>
            <a:endParaRPr lang="en-US" sz="3768" spc="188" dirty="0">
              <a:solidFill>
                <a:srgbClr val="000000"/>
              </a:solidFill>
              <a:ea typeface="可画榜书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5579727" y="7744609"/>
            <a:ext cx="2708273" cy="2542391"/>
          </a:xfrm>
          <a:custGeom>
            <a:avLst/>
            <a:gdLst/>
            <a:ahLst/>
            <a:cxnLst/>
            <a:rect l="l" t="t" r="r" b="b"/>
            <a:pathLst>
              <a:path w="2708273" h="2542391">
                <a:moveTo>
                  <a:pt x="0" y="0"/>
                </a:moveTo>
                <a:lnTo>
                  <a:pt x="2708273" y="0"/>
                </a:lnTo>
                <a:lnTo>
                  <a:pt x="2708273" y="2542391"/>
                </a:lnTo>
                <a:lnTo>
                  <a:pt x="0" y="2542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685566" y="827757"/>
            <a:ext cx="7426993" cy="154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77"/>
              </a:lnSpc>
            </a:pPr>
            <a:r>
              <a:rPr lang="en-US" sz="8862">
                <a:solidFill>
                  <a:srgbClr val="FFFFFF"/>
                </a:solidFill>
                <a:ea typeface="可画榜书"/>
              </a:rPr>
              <a:t>計畫介紹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0804" y="-564430"/>
            <a:ext cx="5006655" cy="11415861"/>
          </a:xfrm>
          <a:prstGeom prst="rect">
            <a:avLst/>
          </a:prstGeom>
          <a:solidFill>
            <a:srgbClr val="242742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70804" y="3939420"/>
            <a:ext cx="5318902" cy="531888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r="-57057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>
            <a:off x="-164749" y="9258300"/>
            <a:ext cx="18617498" cy="1053641"/>
          </a:xfrm>
          <a:prstGeom prst="rect">
            <a:avLst/>
          </a:prstGeom>
          <a:solidFill>
            <a:srgbClr val="D50816"/>
          </a:solidFill>
        </p:spPr>
      </p:sp>
      <p:sp>
        <p:nvSpPr>
          <p:cNvPr id="6" name="TextBox 6"/>
          <p:cNvSpPr txBox="1"/>
          <p:nvPr/>
        </p:nvSpPr>
        <p:spPr>
          <a:xfrm>
            <a:off x="6657686" y="1705438"/>
            <a:ext cx="10906365" cy="717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173" lvl="1" indent="-353587" algn="just">
              <a:lnSpc>
                <a:spcPts val="6354"/>
              </a:lnSpc>
              <a:buFont typeface="Arial"/>
              <a:buChar char="•"/>
            </a:pPr>
            <a:r>
              <a:rPr lang="en-US" sz="3275" spc="163">
                <a:solidFill>
                  <a:srgbClr val="000000"/>
                </a:solidFill>
                <a:ea typeface="可画榜书"/>
              </a:rPr>
              <a:t>北星學園女子中學高等學校。</a:t>
            </a:r>
          </a:p>
          <a:p>
            <a:pPr marL="707173" lvl="1" indent="-353587" algn="just">
              <a:lnSpc>
                <a:spcPts val="6354"/>
              </a:lnSpc>
              <a:buFont typeface="Arial"/>
              <a:buChar char="•"/>
            </a:pPr>
            <a:r>
              <a:rPr lang="en-US" sz="3275" spc="163">
                <a:solidFill>
                  <a:srgbClr val="000000"/>
                </a:solidFill>
                <a:ea typeface="可画榜书"/>
              </a:rPr>
              <a:t>學校位於日本北海道札幌市。</a:t>
            </a:r>
          </a:p>
          <a:p>
            <a:pPr marL="707173" lvl="1" indent="-353587" algn="just">
              <a:lnSpc>
                <a:spcPts val="6354"/>
              </a:lnSpc>
              <a:buFont typeface="Arial"/>
              <a:buChar char="•"/>
            </a:pPr>
            <a:r>
              <a:rPr lang="en-US" sz="3275" spc="163">
                <a:solidFill>
                  <a:srgbClr val="000000"/>
                </a:solidFill>
                <a:ea typeface="可画榜书"/>
              </a:rPr>
              <a:t>是一所女子私立高級中學。</a:t>
            </a:r>
          </a:p>
          <a:p>
            <a:pPr marL="707173" lvl="1" indent="-353587" algn="just">
              <a:lnSpc>
                <a:spcPts val="6354"/>
              </a:lnSpc>
              <a:buFont typeface="Arial"/>
              <a:buChar char="•"/>
            </a:pPr>
            <a:r>
              <a:rPr lang="en-US" sz="3275" spc="163">
                <a:solidFill>
                  <a:srgbClr val="000000"/>
                </a:solidFill>
                <a:ea typeface="可画榜书"/>
              </a:rPr>
              <a:t>由一名美國女性傳教士薩拉史密斯於1887年創校，至今已經136年的歷史，以基督教精神為基礎的“英語教育”和“心靈教育”為中心。</a:t>
            </a:r>
          </a:p>
          <a:p>
            <a:pPr marL="707173" lvl="1" indent="-353587" algn="just">
              <a:lnSpc>
                <a:spcPts val="6354"/>
              </a:lnSpc>
              <a:buFont typeface="Arial"/>
              <a:buChar char="•"/>
            </a:pPr>
            <a:r>
              <a:rPr lang="en-US" sz="3275" spc="163">
                <a:solidFill>
                  <a:srgbClr val="000000"/>
                </a:solidFill>
                <a:ea typeface="可画榜书"/>
              </a:rPr>
              <a:t>學校百年來秉持著薩拉史密斯的教育理念，並重視每個人的品格，以及教授各個領域的有用知識， 掌握各種有用的知識。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31507" y="323099"/>
            <a:ext cx="8773106" cy="119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79"/>
              </a:lnSpc>
            </a:pPr>
            <a:r>
              <a:rPr lang="en-US" sz="6863" spc="343">
                <a:solidFill>
                  <a:srgbClr val="000000"/>
                </a:solidFill>
                <a:ea typeface="可画榜书"/>
              </a:rPr>
              <a:t>日本學校介紹</a:t>
            </a:r>
          </a:p>
        </p:txBody>
      </p:sp>
      <p:sp>
        <p:nvSpPr>
          <p:cNvPr id="9" name="AutoShape 9"/>
          <p:cNvSpPr/>
          <p:nvPr/>
        </p:nvSpPr>
        <p:spPr>
          <a:xfrm>
            <a:off x="6968523" y="1517766"/>
            <a:ext cx="6270335" cy="88629"/>
          </a:xfrm>
          <a:prstGeom prst="rect">
            <a:avLst/>
          </a:prstGeom>
          <a:solidFill>
            <a:srgbClr val="D50816"/>
          </a:solid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021714" y="-222776"/>
            <a:ext cx="4821997" cy="11479068"/>
          </a:xfrm>
          <a:prstGeom prst="rect">
            <a:avLst/>
          </a:prstGeom>
          <a:solidFill>
            <a:srgbClr val="242742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526506" y="0"/>
            <a:ext cx="5317204" cy="5317183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04665" r="-45922" b="-30619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>
            <a:off x="-527022" y="9223563"/>
            <a:ext cx="19342043" cy="1518614"/>
          </a:xfrm>
          <a:prstGeom prst="rect">
            <a:avLst/>
          </a:prstGeom>
          <a:solidFill>
            <a:srgbClr val="D50816"/>
          </a:solidFill>
        </p:spPr>
      </p:sp>
      <p:sp>
        <p:nvSpPr>
          <p:cNvPr id="6" name="AutoShape 6"/>
          <p:cNvSpPr/>
          <p:nvPr/>
        </p:nvSpPr>
        <p:spPr>
          <a:xfrm>
            <a:off x="1264032" y="1261204"/>
            <a:ext cx="6270335" cy="88629"/>
          </a:xfrm>
          <a:prstGeom prst="rect">
            <a:avLst/>
          </a:prstGeom>
          <a:solidFill>
            <a:srgbClr val="D50816"/>
          </a:solidFill>
        </p:spPr>
      </p:sp>
      <p:sp>
        <p:nvSpPr>
          <p:cNvPr id="7" name="TextBox 7"/>
          <p:cNvSpPr txBox="1"/>
          <p:nvPr/>
        </p:nvSpPr>
        <p:spPr>
          <a:xfrm>
            <a:off x="1028700" y="1335741"/>
            <a:ext cx="10470682" cy="777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接待時間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: 10/27(五)~10/29(日)</a:t>
            </a: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共兩晚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。</a:t>
            </a:r>
          </a:p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以本校高一至高三女學生為優先錄取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。</a:t>
            </a:r>
          </a:p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若本校男同學欲參與接待，家中必須有國一至高三之姊妹同住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。</a:t>
            </a:r>
          </a:p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提供三餐給日本學生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。</a:t>
            </a:r>
          </a:p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周末為家庭日，接待家庭可自行安排活動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。</a:t>
            </a:r>
          </a:p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須提供獨立房間給日本學生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。</a:t>
            </a:r>
          </a:p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若是共享房間，須提供學生個人床位，以及同住者必須為女生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。</a:t>
            </a:r>
          </a:p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接送日本學生盡量以汽車或大眾運輸為交通工具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。</a:t>
            </a:r>
          </a:p>
          <a:p>
            <a:pPr marL="647757" lvl="1" indent="-323878" algn="just">
              <a:lnSpc>
                <a:spcPts val="5100"/>
              </a:lnSpc>
              <a:buFont typeface="Arial"/>
              <a:buChar char="•"/>
            </a:pP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注意接待的學生有無特殊注意的事項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(</a:t>
            </a:r>
            <a:r>
              <a:rPr lang="en-US" sz="3000" spc="150" dirty="0" err="1">
                <a:solidFill>
                  <a:srgbClr val="000000"/>
                </a:solidFill>
                <a:ea typeface="可画榜书"/>
              </a:rPr>
              <a:t>例如食物過敏或動物過敏等</a:t>
            </a:r>
            <a:r>
              <a:rPr lang="en-US" sz="3000" spc="150" dirty="0">
                <a:solidFill>
                  <a:srgbClr val="000000"/>
                </a:solidFill>
                <a:ea typeface="可画榜书"/>
              </a:rPr>
              <a:t>)。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4032" y="66531"/>
            <a:ext cx="7426993" cy="119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78"/>
              </a:lnSpc>
            </a:pPr>
            <a:r>
              <a:rPr lang="en-US" sz="6862" dirty="0" err="1">
                <a:solidFill>
                  <a:srgbClr val="000000"/>
                </a:solidFill>
                <a:ea typeface="可画榜书"/>
              </a:rPr>
              <a:t>接待家庭須知</a:t>
            </a:r>
            <a:endParaRPr lang="en-US" sz="6862" dirty="0">
              <a:solidFill>
                <a:srgbClr val="000000"/>
              </a:solidFill>
              <a:ea typeface="可画榜书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63028" y="-327402"/>
            <a:ext cx="5472385" cy="11415861"/>
          </a:xfrm>
          <a:prstGeom prst="rect">
            <a:avLst/>
          </a:prstGeom>
          <a:solidFill>
            <a:srgbClr val="242742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63028" y="3519599"/>
            <a:ext cx="5706908" cy="570688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5922" r="-45922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>
            <a:off x="-424309" y="9226484"/>
            <a:ext cx="19041807" cy="1515693"/>
          </a:xfrm>
          <a:prstGeom prst="rect">
            <a:avLst/>
          </a:prstGeom>
          <a:solidFill>
            <a:srgbClr val="D50816"/>
          </a:solidFill>
        </p:spPr>
      </p:sp>
      <p:sp>
        <p:nvSpPr>
          <p:cNvPr id="6" name="Freeform 6"/>
          <p:cNvSpPr/>
          <p:nvPr/>
        </p:nvSpPr>
        <p:spPr>
          <a:xfrm>
            <a:off x="7084322" y="2171163"/>
            <a:ext cx="3794572" cy="3766113"/>
          </a:xfrm>
          <a:custGeom>
            <a:avLst/>
            <a:gdLst/>
            <a:ahLst/>
            <a:cxnLst/>
            <a:rect l="l" t="t" r="r" b="b"/>
            <a:pathLst>
              <a:path w="3794572" h="3766113">
                <a:moveTo>
                  <a:pt x="0" y="0"/>
                </a:moveTo>
                <a:lnTo>
                  <a:pt x="3794572" y="0"/>
                </a:lnTo>
                <a:lnTo>
                  <a:pt x="3794572" y="3766113"/>
                </a:lnTo>
                <a:lnTo>
                  <a:pt x="0" y="3766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402085" y="355163"/>
            <a:ext cx="7947890" cy="1194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78"/>
              </a:lnSpc>
            </a:pPr>
            <a:r>
              <a:rPr lang="en-US" sz="6862">
                <a:solidFill>
                  <a:srgbClr val="000000"/>
                </a:solidFill>
                <a:ea typeface="可画榜书"/>
              </a:rPr>
              <a:t>完成擔任接待家庭</a:t>
            </a:r>
          </a:p>
        </p:txBody>
      </p:sp>
      <p:sp>
        <p:nvSpPr>
          <p:cNvPr id="8" name="AutoShape 8"/>
          <p:cNvSpPr/>
          <p:nvPr/>
        </p:nvSpPr>
        <p:spPr>
          <a:xfrm>
            <a:off x="7402085" y="1549837"/>
            <a:ext cx="8134961" cy="72827"/>
          </a:xfrm>
          <a:prstGeom prst="rect">
            <a:avLst/>
          </a:prstGeom>
          <a:solidFill>
            <a:srgbClr val="D50816"/>
          </a:solidFill>
        </p:spPr>
      </p:sp>
      <p:sp>
        <p:nvSpPr>
          <p:cNvPr id="9" name="Freeform 9"/>
          <p:cNvSpPr/>
          <p:nvPr/>
        </p:nvSpPr>
        <p:spPr>
          <a:xfrm>
            <a:off x="15892031" y="6682070"/>
            <a:ext cx="1259485" cy="2544413"/>
          </a:xfrm>
          <a:custGeom>
            <a:avLst/>
            <a:gdLst/>
            <a:ahLst/>
            <a:cxnLst/>
            <a:rect l="l" t="t" r="r" b="b"/>
            <a:pathLst>
              <a:path w="1259485" h="2544413">
                <a:moveTo>
                  <a:pt x="0" y="0"/>
                </a:moveTo>
                <a:lnTo>
                  <a:pt x="1259484" y="0"/>
                </a:lnTo>
                <a:lnTo>
                  <a:pt x="1259484" y="2544414"/>
                </a:lnTo>
                <a:lnTo>
                  <a:pt x="0" y="2544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939720" y="6650254"/>
            <a:ext cx="1016440" cy="2576230"/>
          </a:xfrm>
          <a:custGeom>
            <a:avLst/>
            <a:gdLst/>
            <a:ahLst/>
            <a:cxnLst/>
            <a:rect l="l" t="t" r="r" b="b"/>
            <a:pathLst>
              <a:path w="1016440" h="2576230">
                <a:moveTo>
                  <a:pt x="0" y="0"/>
                </a:moveTo>
                <a:lnTo>
                  <a:pt x="1016440" y="0"/>
                </a:lnTo>
                <a:lnTo>
                  <a:pt x="1016440" y="2576230"/>
                </a:lnTo>
                <a:lnTo>
                  <a:pt x="0" y="25762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395504" y="3008120"/>
            <a:ext cx="9414761" cy="190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4031" lvl="1">
              <a:lnSpc>
                <a:spcPts val="7780"/>
              </a:lnSpc>
            </a:pPr>
            <a:r>
              <a:rPr lang="en-US" sz="4576" spc="228" dirty="0" err="1">
                <a:solidFill>
                  <a:srgbClr val="000000"/>
                </a:solidFill>
                <a:ea typeface="可画榜书"/>
              </a:rPr>
              <a:t>獲得全球華語文教育發展協會國際志工證書乙張</a:t>
            </a:r>
            <a:endParaRPr lang="en-US" sz="4576" spc="228" dirty="0">
              <a:solidFill>
                <a:srgbClr val="000000"/>
              </a:solidFill>
              <a:ea typeface="可画榜书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402085" y="6873419"/>
            <a:ext cx="9414761" cy="196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8063" lvl="1" indent="-494032">
              <a:lnSpc>
                <a:spcPts val="7780"/>
              </a:lnSpc>
              <a:buFont typeface="Arial"/>
              <a:buChar char="•"/>
            </a:pPr>
            <a:r>
              <a:rPr lang="en-US" sz="4576" spc="228" dirty="0" err="1">
                <a:solidFill>
                  <a:srgbClr val="000000"/>
                </a:solidFill>
                <a:ea typeface="可画榜书"/>
              </a:rPr>
              <a:t>獨一無二的國際交流經驗</a:t>
            </a:r>
            <a:endParaRPr lang="en-US" sz="4576" spc="228" dirty="0">
              <a:solidFill>
                <a:srgbClr val="000000"/>
              </a:solidFill>
              <a:ea typeface="可画榜书"/>
            </a:endParaRPr>
          </a:p>
          <a:p>
            <a:pPr marL="988063" lvl="1" indent="-494032" algn="l">
              <a:lnSpc>
                <a:spcPts val="7780"/>
              </a:lnSpc>
              <a:buFont typeface="Arial"/>
              <a:buChar char="•"/>
            </a:pPr>
            <a:r>
              <a:rPr lang="en-US" sz="4576" spc="228" dirty="0" err="1">
                <a:solidFill>
                  <a:srgbClr val="000000"/>
                </a:solidFill>
                <a:ea typeface="可画榜书"/>
              </a:rPr>
              <a:t>結交外國朋友</a:t>
            </a:r>
            <a:endParaRPr lang="en-US" sz="4576" spc="228" dirty="0">
              <a:solidFill>
                <a:srgbClr val="000000"/>
              </a:solidFill>
              <a:ea typeface="可画榜书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214412" y="2213912"/>
            <a:ext cx="5859175" cy="585917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D5081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431753" y="3423511"/>
            <a:ext cx="11424493" cy="3125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4"/>
              </a:lnSpc>
            </a:pPr>
            <a:r>
              <a:rPr lang="en-US" sz="8567" spc="428">
                <a:solidFill>
                  <a:srgbClr val="000000"/>
                </a:solidFill>
                <a:ea typeface="可画榜书"/>
              </a:rPr>
              <a:t>感謝大家的聆聽</a:t>
            </a:r>
          </a:p>
          <a:p>
            <a:pPr algn="ctr">
              <a:lnSpc>
                <a:spcPts val="11994"/>
              </a:lnSpc>
              <a:spcBef>
                <a:spcPct val="0"/>
              </a:spcBef>
            </a:pPr>
            <a:r>
              <a:rPr lang="en-US" sz="8567" spc="428">
                <a:solidFill>
                  <a:srgbClr val="000000"/>
                </a:solidFill>
                <a:ea typeface="可画榜书"/>
              </a:rPr>
              <a:t>ありがとうございます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45301" y="9015265"/>
            <a:ext cx="18978599" cy="1514800"/>
            <a:chOff x="-1" y="-156400"/>
            <a:chExt cx="25304799" cy="2019734"/>
          </a:xfrm>
        </p:grpSpPr>
        <p:sp>
          <p:nvSpPr>
            <p:cNvPr id="6" name="AutoShape 6"/>
            <p:cNvSpPr/>
            <p:nvPr/>
          </p:nvSpPr>
          <p:spPr>
            <a:xfrm>
              <a:off x="-1" y="-156400"/>
              <a:ext cx="25304799" cy="2019734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273198" y="697014"/>
              <a:ext cx="22758399" cy="3129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81"/>
                </a:lnSpc>
              </a:pPr>
              <a:endParaRPr lang="en-US" altLang="zh-TW" sz="1600" spc="569" dirty="0">
                <a:solidFill>
                  <a:srgbClr val="FFFFFF"/>
                </a:solidFill>
                <a:latin typeface="League Spartan Bold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140</Words>
  <Application>Microsoft Office PowerPoint</Application>
  <PresentationFormat>自訂</PresentationFormat>
  <Paragraphs>34</Paragraphs>
  <Slides>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3" baseType="lpstr">
      <vt:lpstr>Arial</vt:lpstr>
      <vt:lpstr>可画榜书</vt:lpstr>
      <vt:lpstr>Calibri</vt:lpstr>
      <vt:lpstr>League Spartan</vt:lpstr>
      <vt:lpstr>標楷體</vt:lpstr>
      <vt:lpstr>League Spartan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北星學園女子高校接待家庭說明簡報</dc:title>
  <cp:lastModifiedBy>user</cp:lastModifiedBy>
  <cp:revision>4</cp:revision>
  <dcterms:created xsi:type="dcterms:W3CDTF">2006-08-16T00:00:00Z</dcterms:created>
  <dcterms:modified xsi:type="dcterms:W3CDTF">2023-09-08T02:11:42Z</dcterms:modified>
  <dc:identifier>DAFqQk3iLG8</dc:identifier>
</cp:coreProperties>
</file>