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7" r:id="rId11"/>
    <p:sldId id="268" r:id="rId12"/>
    <p:sldId id="270" r:id="rId13"/>
    <p:sldId id="269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0322" y="2597921"/>
            <a:ext cx="8144134" cy="1508857"/>
          </a:xfrm>
        </p:spPr>
        <p:txBody>
          <a:bodyPr/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人生第一個十字路口：</a:t>
            </a:r>
            <a:b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高中、高職、五專的抉擇</a:t>
            </a:r>
            <a:endParaRPr lang="zh-TW" altLang="en-US" sz="5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樹人醫專招生中心  李天豪主任</a:t>
            </a:r>
          </a:p>
        </p:txBody>
      </p:sp>
    </p:spTree>
    <p:extLst>
      <p:ext uri="{BB962C8B-B14F-4D97-AF65-F5344CB8AC3E}">
        <p14:creationId xmlns:p14="http://schemas.microsoft.com/office/powerpoint/2010/main" val="378246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證照到手，希望無窮</a:t>
            </a: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3C7DC-88BC-41C7-8548-258839BDBFA9}" type="slidenum">
              <a:rPr lang="zh-TW" altLang="en-US" sz="1100">
                <a:solidFill>
                  <a:srgbClr val="79C1D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100">
              <a:solidFill>
                <a:srgbClr val="79C1D5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111094"/>
            <a:ext cx="6010542" cy="65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1094"/>
            <a:ext cx="5962116" cy="6563171"/>
          </a:xfrm>
          <a:noFill/>
        </p:spPr>
      </p:pic>
    </p:spTree>
    <p:extLst>
      <p:ext uri="{BB962C8B-B14F-4D97-AF65-F5344CB8AC3E}">
        <p14:creationId xmlns:p14="http://schemas.microsoft.com/office/powerpoint/2010/main" val="92693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25603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4241B-54FC-4D7D-B57F-65C578066999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33" y="128186"/>
            <a:ext cx="5959267" cy="6554625"/>
          </a:xfrm>
          <a:noFill/>
        </p:spPr>
      </p:pic>
      <p:pic>
        <p:nvPicPr>
          <p:cNvPr id="25605" name="圖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186"/>
            <a:ext cx="5970662" cy="65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2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585448" y="827927"/>
            <a:ext cx="6911975" cy="941387"/>
          </a:xfrm>
        </p:spPr>
        <p:txBody>
          <a:bodyPr/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技術士技能檢定證照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985B5-CB8D-4178-B7E4-F0C026350A72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61525"/>
              </p:ext>
            </p:extLst>
          </p:nvPr>
        </p:nvGraphicFramePr>
        <p:xfrm>
          <a:off x="430198" y="2119356"/>
          <a:ext cx="11371544" cy="4480440"/>
        </p:xfrm>
        <a:graphic>
          <a:graphicData uri="http://schemas.openxmlformats.org/drawingml/2006/table">
            <a:tbl>
              <a:tblPr/>
              <a:tblGrid>
                <a:gridCol w="2842886">
                  <a:extLst>
                    <a:ext uri="{9D8B030D-6E8A-4147-A177-3AD203B41FA5}">
                      <a16:colId xmlns:a16="http://schemas.microsoft.com/office/drawing/2014/main" val="2183883032"/>
                    </a:ext>
                  </a:extLst>
                </a:gridCol>
                <a:gridCol w="2862796">
                  <a:extLst>
                    <a:ext uri="{9D8B030D-6E8A-4147-A177-3AD203B41FA5}">
                      <a16:colId xmlns:a16="http://schemas.microsoft.com/office/drawing/2014/main" val="2891823975"/>
                    </a:ext>
                  </a:extLst>
                </a:gridCol>
                <a:gridCol w="2589376">
                  <a:extLst>
                    <a:ext uri="{9D8B030D-6E8A-4147-A177-3AD203B41FA5}">
                      <a16:colId xmlns:a16="http://schemas.microsoft.com/office/drawing/2014/main" val="1464076718"/>
                    </a:ext>
                  </a:extLst>
                </a:gridCol>
                <a:gridCol w="3076486">
                  <a:extLst>
                    <a:ext uri="{9D8B030D-6E8A-4147-A177-3AD203B41FA5}">
                      <a16:colId xmlns:a16="http://schemas.microsoft.com/office/drawing/2014/main" val="760779036"/>
                    </a:ext>
                  </a:extLst>
                </a:gridCol>
              </a:tblGrid>
              <a:tr h="61963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證照職類：甲、乙、丙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06385"/>
                  </a:ext>
                </a:extLst>
              </a:tr>
              <a:tr h="1006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</a:t>
                      </a:r>
                      <a:endParaRPr kumimoji="0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機械加工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</a:t>
                      </a:r>
                      <a:endParaRPr kumimoji="0" lang="en-US" altLang="zh-TW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設備修護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焊接配管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62177"/>
                  </a:ext>
                </a:extLst>
              </a:tr>
              <a:tr h="542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51729"/>
                  </a:ext>
                </a:extLst>
              </a:tr>
              <a:tr h="542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美容美髮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商業服務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餐旅服務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23250"/>
                  </a:ext>
                </a:extLst>
              </a:tr>
              <a:tr h="542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電子儀表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服飾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印刷製版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75891"/>
                  </a:ext>
                </a:extLst>
              </a:tr>
              <a:tr h="542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2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4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國家考試證照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專技高普考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263376"/>
              </p:ext>
            </p:extLst>
          </p:nvPr>
        </p:nvGraphicFramePr>
        <p:xfrm>
          <a:off x="418743" y="2336800"/>
          <a:ext cx="112548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045">
                  <a:extLst>
                    <a:ext uri="{9D8B030D-6E8A-4147-A177-3AD203B41FA5}">
                      <a16:colId xmlns:a16="http://schemas.microsoft.com/office/drawing/2014/main" val="3906752901"/>
                    </a:ext>
                  </a:extLst>
                </a:gridCol>
                <a:gridCol w="9040767">
                  <a:extLst>
                    <a:ext uri="{9D8B030D-6E8A-4147-A177-3AD203B41FA5}">
                      <a16:colId xmlns:a16="http://schemas.microsoft.com/office/drawing/2014/main" val="2615791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7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律師、社會工作師、會計師、不動產</a:t>
                      </a: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80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醫師、藥師、護理師、物理治療師、職能治療師、牙體技術師、驗光師、醫用放射師、心理師、語言治療師、獸醫師</a:t>
                      </a: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4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建築師、專利師、工程技師、水產技師、園藝技師、林業技師、測量技師</a:t>
                      </a:r>
                      <a:r>
                        <a:rPr lang="en-US" altLang="zh-TW" sz="3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3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8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35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71" y="106348"/>
            <a:ext cx="12000135" cy="6653564"/>
          </a:xfrm>
        </p:spPr>
      </p:pic>
    </p:spTree>
    <p:extLst>
      <p:ext uri="{BB962C8B-B14F-4D97-AF65-F5344CB8AC3E}">
        <p14:creationId xmlns:p14="http://schemas.microsoft.com/office/powerpoint/2010/main" val="33319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亞東醫院護理部業務概況簡介- PDF 免费下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79" y="123439"/>
            <a:ext cx="11975683" cy="6640789"/>
          </a:xfrm>
          <a:noFill/>
        </p:spPr>
      </p:pic>
    </p:spTree>
    <p:extLst>
      <p:ext uri="{BB962C8B-B14F-4D97-AF65-F5344CB8AC3E}">
        <p14:creationId xmlns:p14="http://schemas.microsoft.com/office/powerpoint/2010/main" val="158000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國中畢業生，該如何入門專業呢？</a:t>
            </a:r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099" y="2110812"/>
            <a:ext cx="11793195" cy="4606182"/>
          </a:xfrm>
        </p:spPr>
      </p:pic>
      <p:sp>
        <p:nvSpPr>
          <p:cNvPr id="5" name="矩形 4"/>
          <p:cNvSpPr/>
          <p:nvPr/>
        </p:nvSpPr>
        <p:spPr>
          <a:xfrm>
            <a:off x="9614019" y="3623417"/>
            <a:ext cx="1683521" cy="110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</a:p>
        </p:txBody>
      </p:sp>
      <p:sp>
        <p:nvSpPr>
          <p:cNvPr id="6" name="矩形 5"/>
          <p:cNvSpPr/>
          <p:nvPr/>
        </p:nvSpPr>
        <p:spPr>
          <a:xfrm>
            <a:off x="5690075" y="5502067"/>
            <a:ext cx="1683521" cy="110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</a:p>
        </p:txBody>
      </p:sp>
      <p:sp>
        <p:nvSpPr>
          <p:cNvPr id="7" name="矩形 6"/>
          <p:cNvSpPr/>
          <p:nvPr/>
        </p:nvSpPr>
        <p:spPr>
          <a:xfrm>
            <a:off x="826094" y="4725824"/>
            <a:ext cx="1683521" cy="110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</a:p>
        </p:txBody>
      </p:sp>
    </p:spTree>
    <p:extLst>
      <p:ext uri="{BB962C8B-B14F-4D97-AF65-F5344CB8AC3E}">
        <p14:creationId xmlns:p14="http://schemas.microsoft.com/office/powerpoint/2010/main" val="127542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25011" r="12263" b="14943"/>
          <a:stretch>
            <a:fillRect/>
          </a:stretch>
        </p:blipFill>
        <p:spPr bwMode="auto">
          <a:xfrm>
            <a:off x="188007" y="179462"/>
            <a:ext cx="11853017" cy="64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投影片編號版面配置區 3"/>
          <p:cNvSpPr txBox="1">
            <a:spLocks/>
          </p:cNvSpPr>
          <p:nvPr/>
        </p:nvSpPr>
        <p:spPr bwMode="auto">
          <a:xfrm>
            <a:off x="10064750" y="6308726"/>
            <a:ext cx="476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072DE5E-3C64-4717-A70E-3186AC4AEA4F}" type="slidenum">
              <a:rPr lang="en-US" altLang="zh-TW" sz="2000" b="1" u="sng">
                <a:solidFill>
                  <a:srgbClr val="40404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2000" b="1" u="sng">
              <a:solidFill>
                <a:srgbClr val="40404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9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入學管道多元，成績不是唯一。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：早早立定志向，豐富自己的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kumimoji="1"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科大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入學依據。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：畢業即就業，考取和大學畢業同等專業證照；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5+2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5+3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學制，</a:t>
            </a:r>
            <a:r>
              <a:rPr kumimoji="1"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專業與學歷兼具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8676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4C6D47-90A3-4C87-8A3D-C276EF4D8539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10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哪些適合讀高中讀大學？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367469" y="2196269"/>
            <a:ext cx="10125907" cy="441884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特定專業領域只有大學有：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醫師、心理師、律師、法律政治、公共行政、公共衛生、生物科技、基礎科學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以上專業領域</a:t>
            </a:r>
            <a:r>
              <a:rPr lang="zh-TW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入學門檻相對高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高中學甚麼？國、英、數、自然、社會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現在成績不錯的讀起來才會事半功倍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F0405-E1BD-4B29-993A-255495906714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35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畢業歌盤點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青青校樹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的年代：緬懷師恩。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一生一起走：向友情致敬。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到了</a:t>
            </a:r>
            <a:r>
              <a:rPr kumimoji="1" lang="zh-TW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風箏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：要飛得理直氣壯。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展開翅膀，迎風啟程。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kumimoji="1"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要飛去哪裡呢</a:t>
            </a:r>
            <a:r>
              <a:rPr kumimoji="1"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…???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1" y="2336873"/>
            <a:ext cx="3175536" cy="29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鼓勵對基本學科有興趣且成績不錯的同學選擇高中，勇敢追夢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eaLnBrk="1" hangingPunct="1"/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抗壓能力要培養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，人外有人啊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教學現場：一年級開學後不久的轉學詢問電話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endParaRPr kumimoji="1" lang="zh-TW" altLang="en-US" dirty="0"/>
          </a:p>
        </p:txBody>
      </p:sp>
      <p:sp>
        <p:nvSpPr>
          <p:cNvPr id="30724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02F3D-8CA7-4BA3-9C1A-A72277DD10F4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6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其他的選擇：技職體系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680320" y="2126909"/>
            <a:ext cx="10326663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書讀不好，人生就黑白？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及早確定志向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及早學習一技之長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及早做好職涯規劃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除了上述領域，其他專業在技職體系中皆有對應類科。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技能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b="1" dirty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r>
              <a:rPr lang="en-US" altLang="zh-TW" sz="4800" b="1" dirty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800" b="1" dirty="0">
                <a:solidFill>
                  <a:srgbClr val="CC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  <a:endParaRPr lang="en-US" altLang="zh-TW" sz="4800" b="1" dirty="0">
              <a:solidFill>
                <a:srgbClr val="CC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原來，我可以！</a:t>
            </a: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8EE2F-F1EF-4C7B-88E3-AF4C40215B75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734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534172" y="827927"/>
            <a:ext cx="6911975" cy="94138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五專職群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321397" y="2336873"/>
            <a:ext cx="9613861" cy="3599316"/>
          </a:xfrm>
        </p:spPr>
        <p:txBody>
          <a:bodyPr/>
          <a:lstStyle/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C0C0BF-0E85-41C4-8758-6502994DE271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89117"/>
              </p:ext>
            </p:extLst>
          </p:nvPr>
        </p:nvGraphicFramePr>
        <p:xfrm>
          <a:off x="321397" y="2336873"/>
          <a:ext cx="11562209" cy="4157930"/>
        </p:xfrm>
        <a:graphic>
          <a:graphicData uri="http://schemas.openxmlformats.org/drawingml/2006/table">
            <a:tbl>
              <a:tblPr/>
              <a:tblGrid>
                <a:gridCol w="2890552">
                  <a:extLst>
                    <a:ext uri="{9D8B030D-6E8A-4147-A177-3AD203B41FA5}">
                      <a16:colId xmlns:a16="http://schemas.microsoft.com/office/drawing/2014/main" val="3801792476"/>
                    </a:ext>
                  </a:extLst>
                </a:gridCol>
                <a:gridCol w="2855565">
                  <a:extLst>
                    <a:ext uri="{9D8B030D-6E8A-4147-A177-3AD203B41FA5}">
                      <a16:colId xmlns:a16="http://schemas.microsoft.com/office/drawing/2014/main" val="3981734703"/>
                    </a:ext>
                  </a:extLst>
                </a:gridCol>
                <a:gridCol w="2925540">
                  <a:extLst>
                    <a:ext uri="{9D8B030D-6E8A-4147-A177-3AD203B41FA5}">
                      <a16:colId xmlns:a16="http://schemas.microsoft.com/office/drawing/2014/main" val="3596738934"/>
                    </a:ext>
                  </a:extLst>
                </a:gridCol>
                <a:gridCol w="2890552">
                  <a:extLst>
                    <a:ext uri="{9D8B030D-6E8A-4147-A177-3AD203B41FA5}">
                      <a16:colId xmlns:a16="http://schemas.microsoft.com/office/drawing/2014/main" val="371360876"/>
                    </a:ext>
                  </a:extLst>
                </a:gridCol>
              </a:tblGrid>
              <a:tr h="82760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五專職群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019619"/>
                  </a:ext>
                </a:extLst>
              </a:tr>
              <a:tr h="848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醫事技術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復健醫學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護理助產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老人照顧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68505"/>
                  </a:ext>
                </a:extLst>
              </a:tr>
              <a:tr h="827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文創設計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49563"/>
                  </a:ext>
                </a:extLst>
              </a:tr>
              <a:tr h="826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電機電子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商業管理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工程科技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8572"/>
                  </a:ext>
                </a:extLst>
              </a:tr>
              <a:tr h="827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4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4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15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五專學制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跟台大一樣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享受教育部的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高額教育補助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跟台大一樣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博士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等級的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專業師資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取得國考證照，可以用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同等學力考研究所</a:t>
            </a:r>
            <a:endParaRPr lang="en-US" altLang="zh-TW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9575" indent="-409575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部分科除外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非國考科系，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工作滿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年可考研究所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29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國內、外實習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非建教課程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有薪水！！！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參加展翅計畫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翻轉生活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五專專屬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！！！</a:t>
            </a:r>
            <a:endParaRPr lang="en-US" altLang="zh-TW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專業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+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學歷，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5+2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，輕易開啟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斜槓人生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~</a:t>
            </a: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與高職相同系科，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較為深廣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的學習內容。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8.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彎道超車，進入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醫事專業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的最低門檻。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01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幼保科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嬰幼兒照護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幼教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兒童產業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美保科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美容</a:t>
            </a:r>
            <a:r>
              <a:rPr lang="en-US" altLang="zh-TW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醫美</a:t>
            </a:r>
            <a:r>
              <a:rPr lang="en-US" altLang="zh-TW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妝品</a:t>
            </a:r>
            <a:r>
              <a:rPr lang="en-US" altLang="zh-TW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健體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</a:t>
            </a:r>
            <a:r>
              <a:rPr lang="en-US" alt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餐旅</a:t>
            </a:r>
            <a:r>
              <a:rPr lang="en-US" alt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翻譯</a:t>
            </a:r>
            <a:r>
              <a:rPr lang="en-US" altLang="zh-TW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資管科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資處</a:t>
            </a:r>
            <a:r>
              <a:rPr lang="en-US" altLang="zh-TW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</a:t>
            </a:r>
            <a:r>
              <a:rPr lang="en-US" altLang="zh-TW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資工</a:t>
            </a:r>
            <a:r>
              <a:rPr lang="en-US" altLang="zh-TW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119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誰適合選擇高職？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33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國英數理化社會等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共同學科不強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對自己的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興趣還沒有很明確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，三年之後還有另一次選擇的機會。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可以趁現在先了解各類別的學習內容、未來職業發展等資訊，列出三個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不排斥的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科別作為目標。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技藝課程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技藝競賽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中找到方向。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南工、南商、南海、曾文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家商、農工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、亞洲南英、慈幼、育德等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883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誰適合選擇五專？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國英數理化社會等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共同學科不強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對自己的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興趣已經很明確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畢業後直接進入職場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家裡急需經濟援助，需要一份穩定的工作。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學業成績普普但最後一張學歷想要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彎道超車，及早卡位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醫護專業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醫護管理專科學校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樹人、南護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南台、輔英、華醫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外語大學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文藻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餐旅大學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高餐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093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如何進入五專就讀？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6992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優先免試入學</a:t>
            </a:r>
            <a:endParaRPr lang="en-US" altLang="zh-TW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indent="-720725">
              <a:buNone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5/23-5/27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集體報名、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6/2-6/14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志願選填、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6/16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放榜、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前報到完畢。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indent="-720725">
              <a:buNone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全國一區，可選填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聯合免試入學</a:t>
            </a:r>
            <a:endParaRPr lang="en-US" altLang="zh-TW" sz="3600" b="1" dirty="0">
              <a:solidFill>
                <a:schemeClr val="accent5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6/23-7/4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報名、</a:t>
            </a:r>
            <a:r>
              <a:rPr lang="en-US" altLang="zh-TW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7/13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現場登記分發。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北、中、南可各報名一所學校、撕榜。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11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不要讓孩子輸在起跑點</a:t>
            </a: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80321" y="2157815"/>
            <a:ext cx="9728457" cy="3431136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不單是指成績、指學習才藝，更重要的是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及早認識自己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多方嘗試，表現自己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優勢為何？能力為何？興趣為何？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聽聽自己內心的聲音。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39B77-0C12-4FE5-A72E-98BBAC661984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99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思考一下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26" y="2694812"/>
            <a:ext cx="2295144" cy="3310128"/>
          </a:xfrm>
        </p:spPr>
      </p:pic>
      <p:sp>
        <p:nvSpPr>
          <p:cNvPr id="6" name="橢圓 5"/>
          <p:cNvSpPr/>
          <p:nvPr/>
        </p:nvSpPr>
        <p:spPr>
          <a:xfrm>
            <a:off x="264920" y="2281727"/>
            <a:ext cx="4247259" cy="18715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為何要求孩子讀書呢？</a:t>
            </a:r>
          </a:p>
        </p:txBody>
      </p:sp>
      <p:sp>
        <p:nvSpPr>
          <p:cNvPr id="7" name="橢圓 6"/>
          <p:cNvSpPr/>
          <p:nvPr/>
        </p:nvSpPr>
        <p:spPr>
          <a:xfrm>
            <a:off x="331862" y="4213076"/>
            <a:ext cx="4247259" cy="18715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好的工作？</a:t>
            </a:r>
          </a:p>
        </p:txBody>
      </p:sp>
      <p:sp>
        <p:nvSpPr>
          <p:cNvPr id="8" name="橢圓 7"/>
          <p:cNvSpPr/>
          <p:nvPr/>
        </p:nvSpPr>
        <p:spPr>
          <a:xfrm>
            <a:off x="7288139" y="3294403"/>
            <a:ext cx="4247259" cy="187152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如何才能找到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好的工作？</a:t>
            </a:r>
          </a:p>
        </p:txBody>
      </p:sp>
    </p:spTree>
    <p:extLst>
      <p:ext uri="{BB962C8B-B14F-4D97-AF65-F5344CB8AC3E}">
        <p14:creationId xmlns:p14="http://schemas.microsoft.com/office/powerpoint/2010/main" val="167036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410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當然，在校成績仍要自我要求。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不論選擇，全力以赴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多方收集資料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：簡章、宣傳單、官方網站、影片、實地參訪。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由你來選學校，不是學校來選你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endParaRPr kumimoji="1" lang="zh-TW" altLang="en-US" dirty="0"/>
          </a:p>
        </p:txBody>
      </p:sp>
      <p:sp>
        <p:nvSpPr>
          <p:cNvPr id="46084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DABB12-446E-422D-97ED-4A0B34397F92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286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別忘了孩子滿滿成就感的那一刻</a:t>
            </a:r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320" y="2080427"/>
            <a:ext cx="9719911" cy="4642652"/>
          </a:xfrm>
        </p:spPr>
      </p:pic>
    </p:spTree>
    <p:extLst>
      <p:ext uri="{BB962C8B-B14F-4D97-AF65-F5344CB8AC3E}">
        <p14:creationId xmlns:p14="http://schemas.microsoft.com/office/powerpoint/2010/main" val="55265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  感謝聆聽</a:t>
            </a:r>
            <a:endParaRPr lang="zh-TW" altLang="en-US" sz="5000" b="1" dirty="0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321" y="2110811"/>
            <a:ext cx="9677182" cy="4557846"/>
          </a:xfrm>
        </p:spPr>
      </p:pic>
    </p:spTree>
    <p:extLst>
      <p:ext uri="{BB962C8B-B14F-4D97-AF65-F5344CB8AC3E}">
        <p14:creationId xmlns:p14="http://schemas.microsoft.com/office/powerpoint/2010/main" val="383214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環境改變想法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7694557" cy="408956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出生率與死亡率的死亡交叉。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高齡化社會，平均每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4.5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位工作人口撫養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位老人。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2040</a:t>
            </a:r>
            <a:r>
              <a:rPr kumimoji="1"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，平均</a:t>
            </a:r>
            <a:r>
              <a:rPr kumimoji="1"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kumimoji="1"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位工作人口撫養</a:t>
            </a:r>
            <a:r>
              <a:rPr kumimoji="1"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位老人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買車？買房？儲蓄？保險？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好的工作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kumimoji="1" lang="zh-TW" altLang="en-US" sz="3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能夠照顧自己與家庭的職業</a:t>
            </a:r>
            <a:r>
              <a:rPr kumimoji="1"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95" y="2336873"/>
            <a:ext cx="3136306" cy="38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8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時光匆匆，就業市場也變化匆匆</a:t>
            </a:r>
            <a:endParaRPr lang="zh-TW" altLang="en-US" sz="5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9667" y="3392679"/>
            <a:ext cx="5016382" cy="2543509"/>
          </a:xfrm>
        </p:spPr>
        <p:txBody>
          <a:bodyPr/>
          <a:lstStyle/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不久後的未來，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kumimoji="1"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的工作項目都將被</a:t>
            </a:r>
            <a:r>
              <a:rPr kumimoji="1"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取代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5" y="2336873"/>
            <a:ext cx="4552379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7411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1731A-0DE6-46D8-BF74-DC1202AA456A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7412" name="Picture 2" descr="ETC計算方式出爐，高公局公佈國道計程費率| U-CAR新聞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31" y="79700"/>
            <a:ext cx="6838562" cy="3663357"/>
          </a:xfrm>
          <a:noFill/>
        </p:spPr>
      </p:pic>
      <p:pic>
        <p:nvPicPr>
          <p:cNvPr id="17413" name="Picture 4" descr="高速公路紀念票回數票168發一路發96年僅8張連號| 蝦皮購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7208" r="6396" b="11711"/>
          <a:stretch>
            <a:fillRect/>
          </a:stretch>
        </p:blipFill>
        <p:spPr bwMode="auto">
          <a:xfrm>
            <a:off x="83531" y="3810818"/>
            <a:ext cx="68385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2016/1/4更新)~無e-Tag繳費方法懶人包- Mobil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30" y="79700"/>
            <a:ext cx="5056132" cy="66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9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8435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EC5D9-2CCA-4210-B20F-DB880F444B5D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2" descr="南臺最新消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7" y="131647"/>
            <a:ext cx="5080248" cy="4064338"/>
          </a:xfrm>
          <a:noFill/>
        </p:spPr>
      </p:pic>
      <p:pic>
        <p:nvPicPr>
          <p:cNvPr id="18437" name="Picture 4" descr="富研智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r="40956"/>
          <a:stretch>
            <a:fillRect/>
          </a:stretch>
        </p:blipFill>
        <p:spPr bwMode="auto">
          <a:xfrm>
            <a:off x="113507" y="4255806"/>
            <a:ext cx="5080248" cy="249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有恆為AI 成功之本】現在的無人商店根本是個假議題，要普及是有前提的！ - IN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21" y="131647"/>
            <a:ext cx="6834726" cy="66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3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9459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423FCD-1260-440D-92FE-A1A205AC7E78}" type="slidenum">
              <a:rPr lang="zh-TW" altLang="en-US" sz="1100">
                <a:solidFill>
                  <a:srgbClr val="79C1D5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100">
              <a:solidFill>
                <a:srgbClr val="79C1D5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2" descr="黃達夫／達文西手術浮報案透露了兩個重要的醫療問題| 黃達夫| 名人| 元氣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33" y="74940"/>
            <a:ext cx="11978473" cy="6686167"/>
          </a:xfrm>
          <a:noFill/>
        </p:spPr>
      </p:pic>
    </p:spTree>
    <p:extLst>
      <p:ext uri="{BB962C8B-B14F-4D97-AF65-F5344CB8AC3E}">
        <p14:creationId xmlns:p14="http://schemas.microsoft.com/office/powerpoint/2010/main" val="335948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專業是現在</a:t>
            </a:r>
            <a:r>
              <a:rPr kumimoji="1"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未來的趨勢</a:t>
            </a:r>
            <a:endParaRPr lang="zh-TW" altLang="en-US" sz="5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是專業的指標。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而且，有一項專業可能不夠，而要嘗試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跨專業、跨職群、跨場域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的斜槓人生。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互動的溫度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人脈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是機器無可取代。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在職進修、終身學習</a:t>
            </a:r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勢在必行了。</a:t>
            </a:r>
            <a:endParaRPr kumimoji="1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052706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165</TotalTime>
  <Words>1206</Words>
  <Application>Microsoft Office PowerPoint</Application>
  <PresentationFormat>寬螢幕</PresentationFormat>
  <Paragraphs>154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微軟正黑體</vt:lpstr>
      <vt:lpstr>Arial</vt:lpstr>
      <vt:lpstr>Calibri</vt:lpstr>
      <vt:lpstr>Trebuchet MS</vt:lpstr>
      <vt:lpstr>柏林</vt:lpstr>
      <vt:lpstr>人生第一個十字路口： 高中、高職、五專的抉擇</vt:lpstr>
      <vt:lpstr>畢業歌盤點</vt:lpstr>
      <vt:lpstr>思考一下</vt:lpstr>
      <vt:lpstr>環境改變想法</vt:lpstr>
      <vt:lpstr>時光匆匆，就業市場也變化匆匆</vt:lpstr>
      <vt:lpstr>PowerPoint 簡報</vt:lpstr>
      <vt:lpstr>PowerPoint 簡報</vt:lpstr>
      <vt:lpstr>PowerPoint 簡報</vt:lpstr>
      <vt:lpstr>專業是現在/未來的趨勢</vt:lpstr>
      <vt:lpstr>證照到手，希望無窮</vt:lpstr>
      <vt:lpstr>PowerPoint 簡報</vt:lpstr>
      <vt:lpstr>技術士技能檢定證照</vt:lpstr>
      <vt:lpstr>國家考試證照(專技高普考)</vt:lpstr>
      <vt:lpstr>PowerPoint 簡報</vt:lpstr>
      <vt:lpstr>PowerPoint 簡報</vt:lpstr>
      <vt:lpstr>國中畢業生，該如何入門專業呢？</vt:lpstr>
      <vt:lpstr>PowerPoint 簡報</vt:lpstr>
      <vt:lpstr>PowerPoint 簡報</vt:lpstr>
      <vt:lpstr>哪些適合讀高中讀大學？</vt:lpstr>
      <vt:lpstr>PowerPoint 簡報</vt:lpstr>
      <vt:lpstr>其他的選擇：技職體系</vt:lpstr>
      <vt:lpstr>五專職群</vt:lpstr>
      <vt:lpstr>五專學制8大特色</vt:lpstr>
      <vt:lpstr>PowerPoint 簡報</vt:lpstr>
      <vt:lpstr>PowerPoint 簡報</vt:lpstr>
      <vt:lpstr>誰適合選擇高職？</vt:lpstr>
      <vt:lpstr>誰適合選擇五專？</vt:lpstr>
      <vt:lpstr>如何進入五專就讀？</vt:lpstr>
      <vt:lpstr>不要讓孩子輸在起跑點</vt:lpstr>
      <vt:lpstr>PowerPoint 簡報</vt:lpstr>
      <vt:lpstr>別忘了孩子滿滿成就感的那一刻</vt:lpstr>
      <vt:lpstr>簡報完畢  感謝聆聽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人生第一個十字路口： 高中、高職、五專的抉擇</dc:title>
  <dc:creator>Windows 使用者</dc:creator>
  <cp:lastModifiedBy>tnlisa60</cp:lastModifiedBy>
  <cp:revision>19</cp:revision>
  <dcterms:created xsi:type="dcterms:W3CDTF">2022-01-04T05:40:03Z</dcterms:created>
  <dcterms:modified xsi:type="dcterms:W3CDTF">2022-01-08T00:50:50Z</dcterms:modified>
</cp:coreProperties>
</file>