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6" r:id="rId2"/>
    <p:sldId id="313" r:id="rId3"/>
    <p:sldId id="351" r:id="rId4"/>
    <p:sldId id="354" r:id="rId5"/>
    <p:sldId id="356" r:id="rId6"/>
    <p:sldId id="350" r:id="rId7"/>
    <p:sldId id="353" r:id="rId8"/>
    <p:sldId id="281" r:id="rId9"/>
    <p:sldId id="357" r:id="rId10"/>
    <p:sldId id="361" r:id="rId11"/>
    <p:sldId id="360" r:id="rId12"/>
    <p:sldId id="359" r:id="rId13"/>
    <p:sldId id="363" r:id="rId14"/>
    <p:sldId id="364" r:id="rId15"/>
    <p:sldId id="362" r:id="rId16"/>
    <p:sldId id="355" r:id="rId17"/>
    <p:sldId id="365" r:id="rId18"/>
    <p:sldId id="366" r:id="rId19"/>
    <p:sldId id="337" r:id="rId20"/>
    <p:sldId id="339" r:id="rId21"/>
    <p:sldId id="340" r:id="rId22"/>
    <p:sldId id="304" r:id="rId23"/>
    <p:sldId id="341" r:id="rId24"/>
    <p:sldId id="301" r:id="rId25"/>
    <p:sldId id="343" r:id="rId26"/>
    <p:sldId id="332" r:id="rId27"/>
    <p:sldId id="344" r:id="rId28"/>
    <p:sldId id="342" r:id="rId29"/>
    <p:sldId id="347" r:id="rId30"/>
    <p:sldId id="345" r:id="rId31"/>
    <p:sldId id="348" r:id="rId32"/>
    <p:sldId id="346" r:id="rId33"/>
    <p:sldId id="303" r:id="rId34"/>
    <p:sldId id="349" r:id="rId35"/>
    <p:sldId id="367" r:id="rId36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5068"/>
    <a:srgbClr val="FCFCFC"/>
    <a:srgbClr val="555464"/>
    <a:srgbClr val="4B49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58" y="1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E15B64-E4DE-4EAC-A2FC-B55A9121DB9A}" type="datetimeFigureOut">
              <a:rPr lang="zh-TW" altLang="en-US" smtClean="0"/>
              <a:t>2020/10/13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33DF3B-2DEB-45B8-A956-E811AB736C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58438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052239-6C6F-472F-B175-F0FADCEE2BD3}" type="datetimeFigureOut">
              <a:rPr lang="en-US" smtClean="0"/>
              <a:t>10/13/2020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FF5570-FE69-4FDF-99DA-8CDE436443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055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42ADB-7D30-4CDA-A166-333DE990463F}" type="datetimeFigureOut">
              <a:rPr lang="en-US" smtClean="0"/>
              <a:t>10/13/2020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D5614-B734-4280-8F57-1D4947433C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598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42ADB-7D30-4CDA-A166-333DE990463F}" type="datetimeFigureOut">
              <a:rPr lang="en-US" smtClean="0"/>
              <a:t>10/13/2020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D5614-B734-4280-8F57-1D4947433C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1871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42ADB-7D30-4CDA-A166-333DE990463F}" type="datetimeFigureOut">
              <a:rPr lang="en-US" smtClean="0"/>
              <a:t>10/13/2020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D5614-B734-4280-8F57-1D4947433C9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619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42ADB-7D30-4CDA-A166-333DE990463F}" type="datetimeFigureOut">
              <a:rPr lang="en-US" smtClean="0"/>
              <a:t>10/13/2020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D5614-B734-4280-8F57-1D4947433C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218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42ADB-7D30-4CDA-A166-333DE990463F}" type="datetimeFigureOut">
              <a:rPr lang="en-US" smtClean="0"/>
              <a:t>10/13/2020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D5614-B734-4280-8F57-1D4947433C9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467545" y="160479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467544" y="1508787"/>
            <a:ext cx="82089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Test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384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42ADB-7D30-4CDA-A166-333DE990463F}" type="datetimeFigureOut">
              <a:rPr lang="en-US" smtClean="0"/>
              <a:t>10/13/2020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D5614-B734-4280-8F57-1D4947433C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581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42ADB-7D30-4CDA-A166-333DE990463F}" type="datetimeFigureOut">
              <a:rPr lang="en-US" smtClean="0"/>
              <a:t>10/13/2020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D5614-B734-4280-8F57-1D4947433C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871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42ADB-7D30-4CDA-A166-333DE990463F}" type="datetimeFigureOut">
              <a:rPr lang="en-US" smtClean="0"/>
              <a:t>10/13/2020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D5614-B734-4280-8F57-1D4947433C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041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4"/>
            <a:ext cx="2057400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4"/>
            <a:ext cx="601980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42ADB-7D30-4CDA-A166-333DE990463F}" type="datetimeFigureOut">
              <a:rPr lang="en-US" smtClean="0"/>
              <a:t>10/13/2020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D5614-B734-4280-8F57-1D4947433C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192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F42ADB-7D30-4CDA-A166-333DE990463F}" type="datetimeFigureOut">
              <a:rPr lang="en-US" smtClean="0"/>
              <a:t>10/13/2020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0D5614-B734-4280-8F57-1D4947433C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316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6" r:id="rId6"/>
    <p:sldLayoutId id="2147483657" r:id="rId7"/>
    <p:sldLayoutId id="2147483658" r:id="rId8"/>
    <p:sldLayoutId id="2147483659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b="0" kern="1200">
          <a:solidFill>
            <a:schemeClr val="tx1">
              <a:lumMod val="65000"/>
              <a:lumOff val="35000"/>
            </a:schemeClr>
          </a:solidFill>
          <a:latin typeface="Source Sans Pro Light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bg1">
              <a:lumMod val="6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200" kern="1200">
          <a:solidFill>
            <a:schemeClr val="bg1">
              <a:lumMod val="6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bg1">
              <a:lumMod val="6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050" kern="1200">
          <a:solidFill>
            <a:schemeClr val="bg1">
              <a:lumMod val="6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050" kern="1200">
          <a:solidFill>
            <a:schemeClr val="bg1">
              <a:lumMod val="6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tw.appledaily.com/headline/20180407/RKA2FZIX4RSVCLWLRZPPG2MSOI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omany.net/read/article/14444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mte.ntut.edu.tw/p/412-1028-10752.php?Lang=zh-tw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pmedia.mg/news_info.php?SerialNo=61677" TargetMode="External"/><Relationship Id="rId2" Type="http://schemas.openxmlformats.org/officeDocument/2006/relationships/hyperlink" Target="https://mte.ntut.edu.tw/p/412-1028-10752.php?Lang=zh-tw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omany.net/read/article/14444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3.fsvs.ks.edu.tw/files/11-1001-565.php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mte.ntut.edu.tw/p/412-1028-10752.php?Lang=zh-tw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mte.ntut.edu.tw/p/412-1028-10752.php?Lang=zh-tw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newslens.com/feature/gendereducation20/133784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newslens.com/feature/gendereducation20/133784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newslens.com/feature/gendereducation20/133784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&#38712;&#20940;&#32773;&#30340;&#21578;&#30333;%20&#25918;&#28779;&#65306;&#12300;&#23565;&#19981;&#36215;&#65292;&#30070;&#26178;&#30340;&#25105;&#32570;&#20047;&#21191;&#27683;&#12301;.mp4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mypaper.pchome.com.tw/miss33lin/post/1372020563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geea.org.tw/gender/lgbt/4358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1742" y="4090021"/>
            <a:ext cx="4158330" cy="707886"/>
          </a:xfrm>
        </p:spPr>
        <p:txBody>
          <a:bodyPr wrap="square">
            <a:spAutoFit/>
          </a:bodyPr>
          <a:lstStyle/>
          <a:p>
            <a:r>
              <a:rPr lang="zh-TW" altLang="en-US" sz="4000" b="1" dirty="0" smtClean="0">
                <a:solidFill>
                  <a:schemeClr val="bg1">
                    <a:lumMod val="50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性 </a:t>
            </a:r>
            <a:r>
              <a:rPr lang="en-US" altLang="zh-TW" sz="4000" b="1" dirty="0" smtClean="0">
                <a:solidFill>
                  <a:schemeClr val="bg1">
                    <a:lumMod val="50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/</a:t>
            </a:r>
            <a:r>
              <a:rPr lang="zh-TW" altLang="en-US" sz="4000" b="1" dirty="0" smtClean="0">
                <a:solidFill>
                  <a:schemeClr val="bg1">
                    <a:lumMod val="50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 別鬧了</a:t>
            </a:r>
            <a:endParaRPr lang="en-US" sz="4000" b="1" dirty="0">
              <a:solidFill>
                <a:schemeClr val="bg1">
                  <a:lumMod val="50000"/>
                </a:schemeClr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1759" y="4834356"/>
            <a:ext cx="4590378" cy="307777"/>
          </a:xfrm>
        </p:spPr>
        <p:txBody>
          <a:bodyPr>
            <a:spAutoFit/>
          </a:bodyPr>
          <a:lstStyle/>
          <a:p>
            <a:pPr algn="l"/>
            <a:r>
              <a:rPr lang="zh-TW" altLang="en-US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勵馨基金會倡議專員</a:t>
            </a:r>
            <a:endParaRPr lang="en-US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161776" y="5240138"/>
            <a:ext cx="4490344" cy="55420"/>
            <a:chOff x="2055030" y="1463669"/>
            <a:chExt cx="2304256" cy="544908"/>
          </a:xfrm>
        </p:grpSpPr>
        <p:sp>
          <p:nvSpPr>
            <p:cNvPr id="5" name="Rectangle 4"/>
            <p:cNvSpPr/>
            <p:nvPr/>
          </p:nvSpPr>
          <p:spPr>
            <a:xfrm>
              <a:off x="2055030" y="1463670"/>
              <a:ext cx="576064" cy="54490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631094" y="1463670"/>
              <a:ext cx="576064" cy="54490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207158" y="1463669"/>
              <a:ext cx="576064" cy="54490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783222" y="1463670"/>
              <a:ext cx="576064" cy="54490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397" y="2444169"/>
            <a:ext cx="3811348" cy="2544075"/>
          </a:xfrm>
          <a:prstGeom prst="rect">
            <a:avLst/>
          </a:prstGeom>
        </p:spPr>
      </p:pic>
      <p:sp>
        <p:nvSpPr>
          <p:cNvPr id="10" name="文本框 51">
            <a:extLst>
              <a:ext uri="{FF2B5EF4-FFF2-40B4-BE49-F238E27FC236}">
                <a16:creationId xmlns:lc="http://schemas.openxmlformats.org/drawingml/2006/lockedCanvas" xmlns="" xmlns:a16="http://schemas.microsoft.com/office/drawing/2014/main" id="{D5783824-1293-4FCE-94BC-95AADE5B5C34}"/>
              </a:ext>
            </a:extLst>
          </p:cNvPr>
          <p:cNvSpPr txBox="1"/>
          <p:nvPr/>
        </p:nvSpPr>
        <p:spPr>
          <a:xfrm>
            <a:off x="-161815" y="5476032"/>
            <a:ext cx="9334424" cy="984879"/>
          </a:xfrm>
          <a:prstGeom prst="rect">
            <a:avLst/>
          </a:prstGeom>
          <a:noFill/>
        </p:spPr>
        <p:txBody>
          <a:bodyPr wrap="square" lIns="121915" tIns="60957" rIns="121915" bIns="60957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zh-TW" altLang="en-US" sz="2800" b="1" spc="300" dirty="0" smtClean="0">
                <a:solidFill>
                  <a:srgbClr val="7030A0"/>
                </a:solidFill>
                <a:latin typeface="Arial"/>
                <a:ea typeface="微软雅黑"/>
                <a:sym typeface="Arial"/>
              </a:rPr>
              <a:t>臺南市政府教育局學生輔導諮商中心</a:t>
            </a:r>
            <a:endParaRPr lang="en-US" altLang="zh-TW" sz="2800" b="1" spc="300" dirty="0" smtClean="0">
              <a:solidFill>
                <a:srgbClr val="7030A0"/>
              </a:solidFill>
              <a:latin typeface="Arial"/>
              <a:ea typeface="微软雅黑"/>
              <a:sym typeface="Arial"/>
            </a:endParaRPr>
          </a:p>
          <a:p>
            <a:pPr algn="ctr">
              <a:defRPr/>
            </a:pPr>
            <a:r>
              <a:rPr lang="zh-TW" altLang="en-US" sz="2800" b="1" dirty="0" smtClean="0">
                <a:solidFill>
                  <a:srgbClr val="7030A0"/>
                </a:solidFill>
                <a:latin typeface="Arial"/>
                <a:ea typeface="微软雅黑"/>
                <a:sym typeface="Arial"/>
              </a:rPr>
              <a:t>資料提供</a:t>
            </a:r>
            <a:r>
              <a:rPr lang="en-US" altLang="zh-TW" sz="2800" b="1" dirty="0" smtClean="0">
                <a:solidFill>
                  <a:srgbClr val="7030A0"/>
                </a:solidFill>
                <a:latin typeface="Arial"/>
                <a:ea typeface="微软雅黑"/>
                <a:sym typeface="Arial"/>
              </a:rPr>
              <a:t>:</a:t>
            </a:r>
            <a:r>
              <a:rPr lang="zh-TW" altLang="en-US" sz="2800" b="1" dirty="0" smtClean="0">
                <a:solidFill>
                  <a:srgbClr val="7030A0"/>
                </a:solidFill>
                <a:latin typeface="Arial"/>
                <a:ea typeface="微软雅黑"/>
              </a:rPr>
              <a:t>勵</a:t>
            </a:r>
            <a:r>
              <a:rPr lang="zh-TW" altLang="en-US" sz="2800" b="1" dirty="0">
                <a:solidFill>
                  <a:srgbClr val="7030A0"/>
                </a:solidFill>
                <a:latin typeface="Arial"/>
                <a:ea typeface="微软雅黑"/>
              </a:rPr>
              <a:t>馨基金會公民對話部倡議組</a:t>
            </a:r>
            <a:endParaRPr lang="zh-CN" altLang="en-US" sz="2800" b="1" dirty="0">
              <a:solidFill>
                <a:srgbClr val="7030A0"/>
              </a:solidFill>
              <a:latin typeface="Arial"/>
              <a:ea typeface="微软雅黑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80568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398" y="2636912"/>
            <a:ext cx="9144000" cy="274896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611560" y="44624"/>
            <a:ext cx="8229600" cy="780685"/>
          </a:xfrm>
        </p:spPr>
        <p:txBody>
          <a:bodyPr/>
          <a:lstStyle/>
          <a:p>
            <a:r>
              <a:rPr lang="zh-TW" altLang="en-US" sz="40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 </a:t>
            </a:r>
            <a:r>
              <a:rPr lang="en-US" altLang="zh-TW" sz="40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 </a:t>
            </a:r>
            <a:r>
              <a:rPr lang="zh-TW" altLang="en-US" sz="40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別與</a:t>
            </a:r>
            <a:r>
              <a:rPr lang="zh-TW" altLang="en-US" sz="4000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性騷擾 </a:t>
            </a:r>
            <a:r>
              <a:rPr lang="en-US" altLang="zh-TW" sz="30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–</a:t>
            </a:r>
            <a:r>
              <a:rPr lang="zh-TW" altLang="en-US" sz="30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數字統計</a:t>
            </a:r>
            <a:endParaRPr lang="en-US" sz="3000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980728"/>
            <a:ext cx="6096000" cy="5514975"/>
          </a:xfrm>
          <a:prstGeom prst="rect">
            <a:avLst/>
          </a:prstGeom>
        </p:spPr>
      </p:pic>
      <p:sp>
        <p:nvSpPr>
          <p:cNvPr id="5" name="向下箭號 4"/>
          <p:cNvSpPr/>
          <p:nvPr/>
        </p:nvSpPr>
        <p:spPr>
          <a:xfrm rot="3382360">
            <a:off x="2376080" y="4473162"/>
            <a:ext cx="394956" cy="471870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向下箭號 6"/>
          <p:cNvSpPr/>
          <p:nvPr/>
        </p:nvSpPr>
        <p:spPr>
          <a:xfrm rot="3382360">
            <a:off x="5692226" y="2610288"/>
            <a:ext cx="394956" cy="480945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向下箭號 7"/>
          <p:cNvSpPr/>
          <p:nvPr/>
        </p:nvSpPr>
        <p:spPr>
          <a:xfrm>
            <a:off x="6516216" y="2924943"/>
            <a:ext cx="415694" cy="405657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1324035" y="6579457"/>
            <a:ext cx="6200294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TW" altLang="en-US" sz="1200" dirty="0" smtClean="0">
                <a:solidFill>
                  <a:schemeClr val="tx2"/>
                </a:solidFill>
              </a:rPr>
              <a:t>取自蘋果即時</a:t>
            </a:r>
            <a:r>
              <a:rPr lang="en-US" altLang="zh-TW" sz="1200" dirty="0" smtClean="0">
                <a:solidFill>
                  <a:schemeClr val="tx2"/>
                </a:solidFill>
                <a:hlinkClick r:id="rId3"/>
              </a:rPr>
              <a:t>https</a:t>
            </a:r>
            <a:r>
              <a:rPr lang="en-US" altLang="zh-TW" sz="1200" dirty="0">
                <a:solidFill>
                  <a:schemeClr val="tx2"/>
                </a:solidFill>
                <a:hlinkClick r:id="rId3"/>
              </a:rPr>
              <a:t>://tw.appledaily.com/headline/20180407/RKA2FZIX4RSVCLWLRZPPG2MSOI</a:t>
            </a:r>
            <a:r>
              <a:rPr lang="en-US" altLang="zh-TW" sz="1200" dirty="0" smtClean="0">
                <a:solidFill>
                  <a:schemeClr val="tx2"/>
                </a:solidFill>
                <a:hlinkClick r:id="rId3"/>
              </a:rPr>
              <a:t>/</a:t>
            </a:r>
            <a:endParaRPr lang="zh-TW" alt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271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276872"/>
            <a:ext cx="9144000" cy="274896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80685"/>
          </a:xfrm>
        </p:spPr>
        <p:txBody>
          <a:bodyPr/>
          <a:lstStyle/>
          <a:p>
            <a:r>
              <a:rPr lang="zh-TW" altLang="en-US" sz="40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 </a:t>
            </a:r>
            <a:r>
              <a:rPr lang="en-US" altLang="zh-TW" sz="40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 </a:t>
            </a:r>
            <a:r>
              <a:rPr lang="zh-TW" altLang="en-US" sz="40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別與</a:t>
            </a:r>
            <a:r>
              <a:rPr lang="zh-TW" altLang="en-US" sz="4000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性騷擾</a:t>
            </a:r>
            <a:endParaRPr lang="en-US" sz="3000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018" y="1412776"/>
            <a:ext cx="8064896" cy="4536504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424957" y="6272504"/>
            <a:ext cx="529003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2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取自性別</a:t>
            </a:r>
            <a:r>
              <a:rPr lang="zh-TW" altLang="en-US" sz="1200" dirty="0" smtClean="0">
                <a:solidFill>
                  <a:schemeClr val="tx2">
                    <a:lumMod val="50000"/>
                  </a:schemeClr>
                </a:solidFill>
                <a:latin typeface="+mn-ea"/>
              </a:rPr>
              <a:t>力網頁</a:t>
            </a:r>
            <a:r>
              <a:rPr lang="en-US" altLang="zh-TW" sz="1200" dirty="0" smtClean="0">
                <a:solidFill>
                  <a:schemeClr val="tx2">
                    <a:lumMod val="50000"/>
                  </a:schemeClr>
                </a:solidFill>
                <a:latin typeface="+mn-ea"/>
              </a:rPr>
              <a:t>-</a:t>
            </a:r>
            <a:r>
              <a:rPr lang="zh-TW" altLang="en-US" sz="12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中山女中性騷擾</a:t>
            </a:r>
            <a:r>
              <a:rPr lang="zh-TW" altLang="en-US" sz="1200" dirty="0" smtClean="0">
                <a:solidFill>
                  <a:schemeClr val="tx2">
                    <a:lumMod val="50000"/>
                  </a:schemeClr>
                </a:solidFill>
                <a:latin typeface="+mn-ea"/>
              </a:rPr>
              <a:t>事件 </a:t>
            </a:r>
            <a:r>
              <a:rPr lang="en-US" altLang="zh-TW" sz="1200" dirty="0" smtClean="0">
                <a:solidFill>
                  <a:schemeClr val="tx2">
                    <a:lumMod val="50000"/>
                  </a:schemeClr>
                </a:solidFill>
                <a:latin typeface="+mn-ea"/>
                <a:hlinkClick r:id="rId3"/>
              </a:rPr>
              <a:t>https</a:t>
            </a:r>
            <a:r>
              <a:rPr lang="en-US" altLang="zh-TW" sz="1200" dirty="0">
                <a:solidFill>
                  <a:schemeClr val="tx2">
                    <a:lumMod val="50000"/>
                  </a:schemeClr>
                </a:solidFill>
                <a:latin typeface="+mn-ea"/>
                <a:hlinkClick r:id="rId3"/>
              </a:rPr>
              <a:t>://</a:t>
            </a:r>
            <a:r>
              <a:rPr lang="en-US" altLang="zh-TW" sz="1200" dirty="0" smtClean="0">
                <a:solidFill>
                  <a:schemeClr val="tx2">
                    <a:lumMod val="50000"/>
                  </a:schemeClr>
                </a:solidFill>
                <a:latin typeface="+mn-ea"/>
                <a:hlinkClick r:id="rId3"/>
              </a:rPr>
              <a:t>womany.net/read/article/14444</a:t>
            </a:r>
            <a:endParaRPr lang="zh-TW" altLang="en-US" sz="1200" dirty="0">
              <a:solidFill>
                <a:schemeClr val="tx2">
                  <a:lumMod val="50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27354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196752"/>
            <a:ext cx="9144000" cy="7920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5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常</a:t>
            </a:r>
            <a:r>
              <a:rPr lang="zh-TW" altLang="en-US" sz="25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見</a:t>
            </a:r>
            <a:r>
              <a:rPr lang="zh-TW" altLang="en-US" sz="25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的校園性騷擾類型 </a:t>
            </a:r>
            <a:r>
              <a:rPr lang="en-US" altLang="zh-TW" sz="25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–</a:t>
            </a:r>
            <a:r>
              <a:rPr lang="zh-TW" altLang="en-US" sz="25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en-US" sz="15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摘自邱意婷諮商心理師</a:t>
            </a:r>
            <a:endParaRPr lang="en-US" sz="1500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611560" y="44624"/>
            <a:ext cx="8229600" cy="780685"/>
          </a:xfrm>
        </p:spPr>
        <p:txBody>
          <a:bodyPr/>
          <a:lstStyle/>
          <a:p>
            <a:r>
              <a:rPr lang="zh-TW" altLang="en-US" sz="40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 </a:t>
            </a:r>
            <a:r>
              <a:rPr lang="en-US" altLang="zh-TW" sz="40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 </a:t>
            </a:r>
            <a:r>
              <a:rPr lang="zh-TW" altLang="en-US" sz="40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別與</a:t>
            </a:r>
            <a:r>
              <a:rPr lang="zh-TW" altLang="en-US" sz="4000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性騷擾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7" y="2132856"/>
            <a:ext cx="9144000" cy="3802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56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398" y="2276872"/>
            <a:ext cx="9115602" cy="331236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23528" y="620688"/>
            <a:ext cx="8229600" cy="780685"/>
          </a:xfrm>
        </p:spPr>
        <p:txBody>
          <a:bodyPr/>
          <a:lstStyle/>
          <a:p>
            <a:r>
              <a:rPr lang="zh-TW" altLang="en-US" sz="40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 </a:t>
            </a:r>
            <a:r>
              <a:rPr lang="en-US" altLang="zh-TW" sz="40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 </a:t>
            </a:r>
            <a:r>
              <a:rPr lang="zh-TW" altLang="en-US" sz="40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別與</a:t>
            </a:r>
            <a:r>
              <a:rPr lang="zh-TW" altLang="en-US" sz="4000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性騷擾</a:t>
            </a:r>
            <a:r>
              <a:rPr lang="en-US" altLang="zh-TW" sz="30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0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測驗題</a:t>
            </a:r>
            <a:endParaRPr lang="en-US" sz="3000" b="1" dirty="0">
              <a:solidFill>
                <a:schemeClr val="tx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331640" y="2708920"/>
            <a:ext cx="66247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chemeClr val="tx2">
                    <a:lumMod val="50000"/>
                  </a:schemeClr>
                </a:solidFill>
              </a:rPr>
              <a:t>【</a:t>
            </a:r>
            <a:r>
              <a:rPr lang="zh-TW" altLang="en-US" dirty="0">
                <a:solidFill>
                  <a:schemeClr val="tx2">
                    <a:lumMod val="50000"/>
                  </a:schemeClr>
                </a:solidFill>
              </a:rPr>
              <a:t>性騷擾是非題</a:t>
            </a:r>
            <a:r>
              <a:rPr lang="en-US" altLang="zh-TW" dirty="0">
                <a:solidFill>
                  <a:schemeClr val="tx2">
                    <a:lumMod val="50000"/>
                  </a:schemeClr>
                </a:solidFill>
              </a:rPr>
              <a:t>】</a:t>
            </a:r>
          </a:p>
          <a:p>
            <a:r>
              <a:rPr lang="en-US" altLang="zh-TW" dirty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r>
              <a:rPr lang="zh-TW" altLang="en-US" dirty="0">
                <a:solidFill>
                  <a:schemeClr val="tx2">
                    <a:lumMod val="50000"/>
                  </a:schemeClr>
                </a:solidFill>
              </a:rPr>
              <a:t>做做看，檢查你的性騷擾觀念是否正確</a:t>
            </a:r>
            <a:r>
              <a:rPr lang="en-US" altLang="zh-TW" dirty="0">
                <a:solidFill>
                  <a:schemeClr val="tx2">
                    <a:lumMod val="50000"/>
                  </a:schemeClr>
                </a:solidFill>
              </a:rPr>
              <a:t>…</a:t>
            </a:r>
          </a:p>
          <a:p>
            <a:r>
              <a:rPr lang="en-US" altLang="zh-TW" dirty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r>
              <a:rPr lang="en-US" altLang="zh-TW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 ( </a:t>
            </a:r>
            <a:r>
              <a:rPr lang="zh-TW" altLang="en-US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 </a:t>
            </a:r>
            <a:r>
              <a:rPr lang="zh-TW" altLang="en-US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因為女生行為不檢、衣著暴露，才會引來性騷擾。</a:t>
            </a:r>
          </a:p>
          <a:p>
            <a:r>
              <a:rPr lang="en-US" altLang="zh-TW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 </a:t>
            </a:r>
            <a:r>
              <a:rPr lang="en-US" altLang="zh-TW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 </a:t>
            </a:r>
            <a:r>
              <a:rPr lang="zh-TW" altLang="en-US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因為女生沒有當場拒絕或反抗，所以不能算是性騷擾。</a:t>
            </a:r>
          </a:p>
          <a:p>
            <a:r>
              <a:rPr lang="en-US" altLang="zh-TW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3. </a:t>
            </a:r>
            <a:r>
              <a:rPr lang="en-US" altLang="zh-TW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 </a:t>
            </a:r>
            <a:r>
              <a:rPr lang="zh-TW" altLang="en-US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男性沒有可能被性騷擾。</a:t>
            </a:r>
          </a:p>
          <a:p>
            <a:r>
              <a:rPr lang="en-US" altLang="zh-TW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4. </a:t>
            </a:r>
            <a:r>
              <a:rPr lang="en-US" altLang="zh-TW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 </a:t>
            </a:r>
            <a:r>
              <a:rPr lang="zh-TW" altLang="en-US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申訴人都是為了報復或其他動機才出面申訴的。</a:t>
            </a:r>
          </a:p>
          <a:p>
            <a:r>
              <a:rPr lang="en-US" altLang="zh-TW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5. </a:t>
            </a:r>
            <a:r>
              <a:rPr lang="en-US" altLang="zh-TW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 </a:t>
            </a:r>
            <a:r>
              <a:rPr lang="zh-TW" altLang="en-US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性騷擾的加害人都是少數病態的男人。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3023320" y="5882788"/>
            <a:ext cx="6120680" cy="27699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1200" dirty="0" smtClean="0">
                <a:solidFill>
                  <a:schemeClr val="tx2">
                    <a:lumMod val="50000"/>
                  </a:schemeClr>
                </a:solidFill>
              </a:rPr>
              <a:t>取自台北科技大學軍訓處網頁 </a:t>
            </a:r>
            <a:r>
              <a:rPr lang="en-US" altLang="zh-TW" sz="1200" dirty="0" smtClean="0">
                <a:solidFill>
                  <a:schemeClr val="tx2">
                    <a:lumMod val="50000"/>
                  </a:schemeClr>
                </a:solidFill>
                <a:hlinkClick r:id="rId2"/>
              </a:rPr>
              <a:t>https</a:t>
            </a:r>
            <a:r>
              <a:rPr lang="en-US" altLang="zh-TW" sz="1200" dirty="0">
                <a:solidFill>
                  <a:schemeClr val="tx2">
                    <a:lumMod val="50000"/>
                  </a:schemeClr>
                </a:solidFill>
                <a:hlinkClick r:id="rId2"/>
              </a:rPr>
              <a:t>://</a:t>
            </a:r>
            <a:r>
              <a:rPr lang="en-US" altLang="zh-TW" sz="1200" dirty="0" smtClean="0">
                <a:solidFill>
                  <a:schemeClr val="tx2">
                    <a:lumMod val="50000"/>
                  </a:schemeClr>
                </a:solidFill>
                <a:hlinkClick r:id="rId2"/>
              </a:rPr>
              <a:t>mte.ntut.edu.tw/p/412-1028-10752.php?Lang=zh-tw</a:t>
            </a:r>
            <a:endParaRPr lang="zh-TW" altLang="en-US" sz="12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55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087489"/>
            <a:ext cx="9144000" cy="53285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2840" y="264762"/>
            <a:ext cx="8229600" cy="780685"/>
          </a:xfrm>
        </p:spPr>
        <p:txBody>
          <a:bodyPr/>
          <a:lstStyle/>
          <a:p>
            <a:r>
              <a:rPr lang="zh-TW" altLang="en-US" sz="40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 </a:t>
            </a:r>
            <a:r>
              <a:rPr lang="en-US" altLang="zh-TW" sz="40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 </a:t>
            </a:r>
            <a:r>
              <a:rPr lang="zh-TW" altLang="en-US" sz="40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別與</a:t>
            </a:r>
            <a:r>
              <a:rPr lang="zh-TW" altLang="en-US" sz="4000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性騷擾 </a:t>
            </a:r>
            <a:r>
              <a:rPr lang="en-US" altLang="zh-TW" sz="30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–</a:t>
            </a:r>
            <a:r>
              <a:rPr lang="zh-TW" altLang="en-US" sz="30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案例</a:t>
            </a:r>
            <a:endParaRPr lang="en-US" sz="3000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467544" y="1337267"/>
            <a:ext cx="806489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-</a:t>
            </a:r>
            <a:r>
              <a:rPr lang="zh-TW" altLang="en-US" dirty="0" smtClean="0"/>
              <a:t> </a:t>
            </a:r>
            <a:r>
              <a:rPr lang="zh-TW" altLang="en-US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</a:t>
            </a:r>
            <a:r>
              <a:rPr lang="zh-TW" altLang="en-US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鳳與系上的某位</a:t>
            </a:r>
            <a:r>
              <a:rPr lang="en-US" altLang="zh-TW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S</a:t>
            </a:r>
            <a:r>
              <a:rPr lang="zh-TW" altLang="en-US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學長才見過一兩次面。某次在與</a:t>
            </a:r>
            <a:r>
              <a:rPr lang="en-US" altLang="zh-TW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S</a:t>
            </a:r>
            <a:r>
              <a:rPr lang="zh-TW" altLang="en-US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學長談及課業問題的時候，</a:t>
            </a:r>
            <a:r>
              <a:rPr lang="en-US" altLang="zh-TW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S</a:t>
            </a:r>
            <a:r>
              <a:rPr lang="zh-TW" altLang="en-US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學長話峰一轉，就談及和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性、身體有關</a:t>
            </a:r>
            <a:r>
              <a:rPr lang="zh-TW" altLang="en-US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的話題，不但猜測起小鳳的三圍，還詢問小鳳有沒有性經驗。小鳳覺得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錯愕又不舒服</a:t>
            </a:r>
            <a:r>
              <a:rPr lang="zh-TW" altLang="en-US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，只想趕快逃開。 </a:t>
            </a:r>
            <a:endParaRPr lang="en-US" altLang="zh-TW" dirty="0" smtClean="0">
              <a:solidFill>
                <a:schemeClr val="tx2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>
              <a:solidFill>
                <a:schemeClr val="tx2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佳</a:t>
            </a:r>
            <a:r>
              <a:rPr lang="zh-TW" altLang="en-US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佳班上的一位男同學常會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開低級的玩笑</a:t>
            </a:r>
            <a:r>
              <a:rPr lang="zh-TW" altLang="en-US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。佳佳說：「像上次我們在喝芭樂汁，他就說，</a:t>
            </a:r>
            <a:r>
              <a:rPr lang="en-US" altLang="zh-TW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『</a:t>
            </a:r>
            <a:r>
              <a:rPr lang="zh-TW" altLang="en-US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ㄟ，你們喝的那個很像精液喔～</a:t>
            </a:r>
            <a:r>
              <a:rPr lang="en-US" altLang="zh-TW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』</a:t>
            </a:r>
            <a:r>
              <a:rPr lang="zh-TW" altLang="en-US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還有一次我們辦活動，椅子不夠坐，他就對一個女生說，</a:t>
            </a:r>
            <a:r>
              <a:rPr lang="en-US" altLang="zh-TW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『</a:t>
            </a:r>
            <a:r>
              <a:rPr lang="zh-TW" altLang="en-US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要不要坐我大腿上啊？</a:t>
            </a:r>
            <a:r>
              <a:rPr lang="en-US" altLang="zh-TW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』</a:t>
            </a:r>
            <a:r>
              <a:rPr lang="zh-TW" altLang="en-US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真的讓人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覺得很討厭、很噁心</a:t>
            </a:r>
            <a:r>
              <a:rPr lang="zh-TW" altLang="en-US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endParaRPr lang="en-US" altLang="zh-TW" dirty="0" smtClean="0">
              <a:solidFill>
                <a:schemeClr val="tx2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>
              <a:solidFill>
                <a:schemeClr val="tx2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阿</a:t>
            </a:r>
            <a:r>
              <a:rPr lang="zh-TW" altLang="en-US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明常在球場打球。一次打完球在場邊休息時，一個一直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盯著他身體看</a:t>
            </a:r>
            <a:r>
              <a:rPr lang="zh-TW" altLang="en-US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的女生對他說：「唉攸，你這看起來應該很好用喔</a:t>
            </a:r>
            <a:r>
              <a:rPr lang="en-US" altLang="zh-TW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r>
              <a:rPr lang="zh-TW" altLang="en-US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」阿明嚇了一跳，完全不知道該怎麼反應，但是身邊的男同學露出一副「你賺到了」的詭異笑容及哨聲，讓阿明把自己的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不舒服</a:t>
            </a:r>
            <a:r>
              <a:rPr lang="zh-TW" altLang="en-US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硬生生的吞了下去。</a:t>
            </a:r>
            <a:endParaRPr lang="en-US" altLang="zh-TW" dirty="0" smtClean="0">
              <a:solidFill>
                <a:schemeClr val="tx2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>
              <a:solidFill>
                <a:schemeClr val="tx2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2018</a:t>
            </a:r>
            <a:r>
              <a:rPr lang="zh-TW" altLang="en-US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年，人本教育基金會接獲家長投訴，某教練在體操訓練時，脱學生褲子、用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手戳學生屁股、體罰學生</a:t>
            </a:r>
            <a:r>
              <a:rPr lang="zh-TW" altLang="en-US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。經調查小組訪談家長及該教練時，教練坦承行為，卻否認性騷擾，僅表示跟學生鬧著玩，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3023320" y="6388359"/>
            <a:ext cx="612068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TW" altLang="en-US" sz="1200" dirty="0" smtClean="0">
                <a:solidFill>
                  <a:schemeClr val="tx2">
                    <a:lumMod val="50000"/>
                  </a:schemeClr>
                </a:solidFill>
              </a:rPr>
              <a:t>取自台北科技大學軍訓處網頁 </a:t>
            </a:r>
            <a:r>
              <a:rPr lang="en-US" altLang="zh-TW" sz="1200" dirty="0" smtClean="0">
                <a:solidFill>
                  <a:schemeClr val="tx2">
                    <a:lumMod val="50000"/>
                  </a:schemeClr>
                </a:solidFill>
                <a:hlinkClick r:id="rId2"/>
              </a:rPr>
              <a:t>https</a:t>
            </a:r>
            <a:r>
              <a:rPr lang="en-US" altLang="zh-TW" sz="1200" dirty="0">
                <a:solidFill>
                  <a:schemeClr val="tx2">
                    <a:lumMod val="50000"/>
                  </a:schemeClr>
                </a:solidFill>
                <a:hlinkClick r:id="rId2"/>
              </a:rPr>
              <a:t>://</a:t>
            </a:r>
            <a:r>
              <a:rPr lang="en-US" altLang="zh-TW" sz="1200" dirty="0" smtClean="0">
                <a:solidFill>
                  <a:schemeClr val="tx2">
                    <a:lumMod val="50000"/>
                  </a:schemeClr>
                </a:solidFill>
                <a:hlinkClick r:id="rId2"/>
              </a:rPr>
              <a:t>mte.ntut.edu.tw/p/412-1028-10752.php?Lang=zh-tw</a:t>
            </a:r>
            <a:endParaRPr lang="en-US" altLang="zh-TW" sz="12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zh-TW" altLang="en-US" sz="1200" dirty="0" smtClean="0">
                <a:solidFill>
                  <a:schemeClr val="tx2">
                    <a:lumMod val="50000"/>
                  </a:schemeClr>
                </a:solidFill>
              </a:rPr>
              <a:t>         上報網頁 </a:t>
            </a:r>
            <a:r>
              <a:rPr lang="en-US" altLang="zh-TW" sz="1200" dirty="0">
                <a:solidFill>
                  <a:schemeClr val="tx2">
                    <a:lumMod val="50000"/>
                  </a:schemeClr>
                </a:solidFill>
                <a:hlinkClick r:id="rId3"/>
              </a:rPr>
              <a:t>https://</a:t>
            </a:r>
            <a:r>
              <a:rPr lang="en-US" altLang="zh-TW" sz="1200" dirty="0" smtClean="0">
                <a:solidFill>
                  <a:schemeClr val="tx2">
                    <a:lumMod val="50000"/>
                  </a:schemeClr>
                </a:solidFill>
                <a:hlinkClick r:id="rId3"/>
              </a:rPr>
              <a:t>www.upmedia.mg/news_info.php?SerialNo=61677</a:t>
            </a:r>
            <a:endParaRPr lang="zh-TW" altLang="en-US" sz="12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68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442973"/>
            <a:ext cx="9144000" cy="475252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37524" y="332656"/>
            <a:ext cx="8229600" cy="780685"/>
          </a:xfrm>
        </p:spPr>
        <p:txBody>
          <a:bodyPr/>
          <a:lstStyle/>
          <a:p>
            <a:r>
              <a:rPr lang="zh-TW" altLang="en-US" sz="40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 </a:t>
            </a:r>
            <a:r>
              <a:rPr lang="en-US" altLang="zh-TW" sz="40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 </a:t>
            </a:r>
            <a:r>
              <a:rPr lang="zh-TW" altLang="en-US" sz="40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別與</a:t>
            </a:r>
            <a:r>
              <a:rPr lang="zh-TW" altLang="en-US" sz="4000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性騷擾 </a:t>
            </a:r>
            <a:r>
              <a:rPr lang="en-US" altLang="zh-TW" sz="30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–</a:t>
            </a:r>
            <a:r>
              <a:rPr lang="zh-TW" altLang="en-US" sz="30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迷思</a:t>
            </a:r>
            <a:endParaRPr lang="en-US" sz="3000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275860" y="1612410"/>
            <a:ext cx="8352928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zh-TW" altLang="en-US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關於受害者 </a:t>
            </a:r>
            <a:r>
              <a:rPr lang="en-US" altLang="zh-TW" b="1" dirty="0" smtClean="0">
                <a:solidFill>
                  <a:schemeClr val="tx2">
                    <a:lumMod val="50000"/>
                  </a:schemeClr>
                </a:solidFill>
              </a:rPr>
              <a:t>:</a:t>
            </a:r>
            <a:r>
              <a:rPr lang="zh-TW" altLang="en-US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zh-TW" altLang="en-US" sz="2000" b="1" dirty="0" smtClean="0">
                <a:solidFill>
                  <a:srgbClr val="C00000"/>
                </a:solidFill>
                <a:latin typeface="Arial Black" panose="020B0A04020102020204" pitchFamily="34" charset="0"/>
                <a:ea typeface="07NikumaruFont" panose="02000900000000000000" pitchFamily="50" charset="-128"/>
              </a:rPr>
              <a:t>ㄋㄧ ˇ</a:t>
            </a:r>
            <a:r>
              <a:rPr lang="zh-TW" altLang="en-US" b="1" dirty="0" smtClean="0">
                <a:solidFill>
                  <a:srgbClr val="C00000"/>
                </a:solidFill>
                <a:latin typeface="Arial Black" panose="020B0A04020102020204" pitchFamily="34" charset="0"/>
                <a:ea typeface="07NikumaruFont" panose="02000900000000000000" pitchFamily="50" charset="-128"/>
              </a:rPr>
              <a:t> </a:t>
            </a:r>
            <a:r>
              <a:rPr lang="zh-TW" altLang="en-US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要</a:t>
            </a:r>
            <a:r>
              <a:rPr lang="zh-TW" altLang="en-US" b="1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懂得保護</a:t>
            </a:r>
            <a:r>
              <a:rPr lang="zh-TW" altLang="en-US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自己</a:t>
            </a:r>
            <a:endParaRPr lang="en-US" altLang="zh-TW" b="1" dirty="0" smtClean="0">
              <a:solidFill>
                <a:schemeClr val="tx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AutoNum type="arabicPeriod"/>
            </a:pPr>
            <a:endParaRPr lang="en-US" altLang="zh-TW" b="1" dirty="0" smtClean="0">
              <a:solidFill>
                <a:schemeClr val="tx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zh-TW" altLang="en-US" dirty="0" smtClean="0">
                <a:solidFill>
                  <a:schemeClr val="tx2">
                    <a:lumMod val="50000"/>
                  </a:schemeClr>
                </a:solidFill>
              </a:rPr>
              <a:t>      </a:t>
            </a:r>
            <a:r>
              <a:rPr lang="en-US" altLang="zh-TW" dirty="0" smtClean="0">
                <a:solidFill>
                  <a:schemeClr val="tx2">
                    <a:lumMod val="50000"/>
                  </a:schemeClr>
                </a:solidFill>
              </a:rPr>
              <a:t>-</a:t>
            </a:r>
            <a:r>
              <a:rPr lang="zh-TW" alt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altLang="zh-TW" dirty="0" smtClean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lang="zh-TW" altLang="en-US" sz="16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事實是</a:t>
            </a:r>
            <a:r>
              <a:rPr lang="en-US" altLang="zh-TW" sz="16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1600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假定了女性是必然的受害者，男性是必然的加害者，總是對</a:t>
            </a:r>
            <a:r>
              <a:rPr lang="zh-TW" altLang="en-US" sz="16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女性</a:t>
            </a:r>
            <a:r>
              <a:rPr lang="en-US" altLang="zh-TW" sz="16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	</a:t>
            </a:r>
            <a:r>
              <a:rPr lang="zh-TW" altLang="en-US" sz="16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溫情喊話，行</a:t>
            </a:r>
            <a:r>
              <a:rPr lang="zh-TW" altLang="en-US" sz="1600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訓斥之實，諸如「妳要懂得保護自己」、「妳要注意</a:t>
            </a:r>
            <a:r>
              <a:rPr lang="zh-TW" altLang="en-US" sz="16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自身安全</a:t>
            </a:r>
            <a:r>
              <a:rPr lang="zh-TW" altLang="en-US" sz="1600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r>
              <a:rPr lang="zh-TW" altLang="en-US" sz="16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16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	</a:t>
            </a:r>
            <a:r>
              <a:rPr lang="zh-TW" altLang="en-US" sz="16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en-US" sz="1600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妳該</a:t>
            </a:r>
            <a:r>
              <a:rPr lang="zh-TW" altLang="en-US" sz="16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懂得</a:t>
            </a:r>
            <a:r>
              <a:rPr lang="zh-TW" altLang="en-US" sz="1600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拿捏距離」、「妳不該讓人摸妳」。看不見深受</a:t>
            </a:r>
            <a:r>
              <a:rPr lang="zh-TW" altLang="en-US" sz="16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性騷擾</a:t>
            </a:r>
            <a:r>
              <a:rPr lang="zh-TW" altLang="en-US" sz="1600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所苦，</a:t>
            </a:r>
            <a:r>
              <a:rPr lang="zh-TW" altLang="en-US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無法</a:t>
            </a:r>
            <a:r>
              <a:rPr lang="zh-TW" altLang="en-US" sz="1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說</a:t>
            </a:r>
            <a:r>
              <a:rPr lang="en-US" altLang="zh-TW" sz="1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zh-TW" altLang="en-US" sz="1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出口</a:t>
            </a:r>
            <a:r>
              <a:rPr lang="zh-TW" altLang="en-US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sz="1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男孩</a:t>
            </a:r>
            <a:r>
              <a:rPr lang="zh-TW" altLang="en-US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們</a:t>
            </a:r>
            <a:r>
              <a:rPr lang="zh-TW" altLang="en-US" sz="1600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；看不見性騷擾事件後，反覆指責與</a:t>
            </a:r>
            <a:r>
              <a:rPr lang="zh-TW" altLang="en-US" sz="1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檢討</a:t>
            </a:r>
            <a:r>
              <a:rPr lang="zh-TW" altLang="en-US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自己</a:t>
            </a:r>
            <a:r>
              <a:rPr lang="zh-TW" altLang="en-US" sz="1600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的受害者們；</a:t>
            </a:r>
            <a:r>
              <a:rPr lang="zh-TW" altLang="en-US" sz="16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看不見</a:t>
            </a:r>
            <a:r>
              <a:rPr lang="en-US" altLang="zh-TW" sz="16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	</a:t>
            </a:r>
            <a:r>
              <a:rPr lang="zh-TW" altLang="en-US" sz="16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切身</a:t>
            </a:r>
            <a:r>
              <a:rPr lang="zh-TW" altLang="en-US" sz="1600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en-US" sz="16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疼</a:t>
            </a:r>
            <a:r>
              <a:rPr lang="en-US" altLang="zh-TW" sz="16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	</a:t>
            </a:r>
            <a:r>
              <a:rPr lang="zh-TW" altLang="en-US" sz="16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痛</a:t>
            </a:r>
            <a:r>
              <a:rPr lang="zh-TW" altLang="en-US" sz="1600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與校園的黑暗</a:t>
            </a:r>
            <a:r>
              <a:rPr lang="zh-TW" altLang="en-US" sz="16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en-US" altLang="zh-TW" sz="16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6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性別壓迫、性別權力</a:t>
            </a:r>
            <a:r>
              <a:rPr lang="en-US" altLang="zh-TW" sz="16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endParaRPr lang="en-US" altLang="zh-TW" sz="1600" dirty="0" smtClean="0">
              <a:solidFill>
                <a:schemeClr val="tx2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16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16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en-US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關於加害者的迷思 </a:t>
            </a:r>
            <a:r>
              <a:rPr lang="en-US" altLang="zh-TW" sz="16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16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16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加害</a:t>
            </a:r>
            <a:r>
              <a:rPr lang="zh-TW" altLang="en-US" sz="1600" b="1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者只是一時衝動或是臨時</a:t>
            </a:r>
            <a:r>
              <a:rPr lang="zh-TW" altLang="en-US" sz="16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失控、</a:t>
            </a:r>
            <a:endParaRPr lang="en-US" altLang="zh-TW" sz="1600" b="1" dirty="0" smtClean="0">
              <a:solidFill>
                <a:schemeClr val="tx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600" b="1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6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                加害</a:t>
            </a:r>
            <a:r>
              <a:rPr lang="zh-TW" altLang="en-US" sz="1600" b="1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者是因被對方引誘與挑逗，才有此</a:t>
            </a:r>
            <a:r>
              <a:rPr lang="zh-TW" altLang="en-US" sz="16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為、</a:t>
            </a:r>
            <a:endParaRPr lang="en-US" altLang="zh-TW" sz="1600" b="1" dirty="0" smtClean="0">
              <a:solidFill>
                <a:schemeClr val="tx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600" b="1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6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                加害</a:t>
            </a:r>
            <a:r>
              <a:rPr lang="zh-TW" altLang="en-US" sz="1600" b="1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者需要生理發洩，很可憐，無法控制</a:t>
            </a:r>
            <a:r>
              <a:rPr lang="zh-TW" altLang="en-US" sz="16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自己。</a:t>
            </a:r>
            <a:endParaRPr lang="en-US" altLang="zh-TW" sz="1600" b="1" dirty="0" smtClean="0">
              <a:solidFill>
                <a:schemeClr val="tx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1600" b="1" dirty="0" smtClean="0">
              <a:solidFill>
                <a:schemeClr val="tx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600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16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en-US" altLang="zh-TW" sz="16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16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16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	</a:t>
            </a:r>
            <a:r>
              <a:rPr lang="zh-TW" altLang="en-US" sz="16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事實是</a:t>
            </a:r>
            <a:r>
              <a:rPr lang="en-US" altLang="zh-TW" sz="16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1600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根據</a:t>
            </a:r>
            <a:r>
              <a:rPr lang="zh-TW" altLang="en-US" sz="1600" u="sng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反性別暴力資源網</a:t>
            </a:r>
            <a:r>
              <a:rPr lang="zh-TW" altLang="en-US" sz="1600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的整理，半數以上的性騷擾案，</a:t>
            </a:r>
            <a:r>
              <a:rPr lang="zh-TW" altLang="en-US" sz="16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是</a:t>
            </a:r>
            <a:r>
              <a:rPr lang="zh-TW" altLang="en-US" sz="1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預謀</a:t>
            </a:r>
            <a:r>
              <a:rPr lang="zh-TW" altLang="en-US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策劃</a:t>
            </a:r>
            <a:r>
              <a:rPr lang="zh-TW" altLang="en-US" sz="1600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16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</a:t>
            </a:r>
            <a:r>
              <a:rPr lang="en-US" altLang="zh-TW" sz="16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	</a:t>
            </a:r>
            <a:r>
              <a:rPr lang="zh-TW" altLang="en-US" sz="16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意</a:t>
            </a:r>
            <a:r>
              <a:rPr lang="zh-TW" altLang="en-US" sz="1600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地挑選下手對象，並經謹慎試探；加害者並非一時慾望失控或生理需求，</a:t>
            </a:r>
            <a:r>
              <a:rPr lang="zh-TW" altLang="en-US" sz="16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而是</a:t>
            </a:r>
            <a:r>
              <a:rPr lang="en-US" altLang="zh-TW" sz="16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	</a:t>
            </a:r>
            <a:r>
              <a:rPr lang="zh-TW" altLang="en-US" sz="16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看透</a:t>
            </a:r>
            <a:r>
              <a:rPr lang="zh-TW" altLang="en-US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身份優勢，行權力不對等</a:t>
            </a:r>
            <a:r>
              <a:rPr lang="zh-TW" altLang="en-US" sz="1600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之暴力，並知道自己能夠輕易脫罪</a:t>
            </a:r>
            <a:r>
              <a:rPr lang="en-US" altLang="zh-TW" sz="16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zh-TW" altLang="en-US" sz="16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他</a:t>
            </a:r>
            <a:r>
              <a:rPr lang="zh-TW" altLang="en-US" sz="1600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知道，</a:t>
            </a:r>
            <a:r>
              <a:rPr lang="zh-TW" altLang="en-US" sz="16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性</a:t>
            </a:r>
            <a:r>
              <a:rPr lang="en-US" altLang="zh-TW" sz="16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	</a:t>
            </a:r>
            <a:r>
              <a:rPr lang="zh-TW" altLang="en-US" sz="16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騷擾</a:t>
            </a:r>
            <a:r>
              <a:rPr lang="zh-TW" altLang="en-US" sz="1600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定義不明，立案困難，受害者難有證據指控與申訴，不是被視為反應過度</a:t>
            </a:r>
            <a:r>
              <a:rPr lang="zh-TW" altLang="en-US" sz="16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sz="16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	</a:t>
            </a:r>
            <a:r>
              <a:rPr lang="zh-TW" altLang="en-US" sz="16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就是</a:t>
            </a:r>
            <a:r>
              <a:rPr lang="zh-TW" altLang="en-US" sz="1600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刻意設局</a:t>
            </a:r>
            <a:r>
              <a:rPr lang="zh-TW" altLang="en-US" sz="16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，只要</a:t>
            </a:r>
            <a:r>
              <a:rPr lang="zh-TW" altLang="en-US" sz="1600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否認到底，或是反向指責，終將輕微懲處，甚至不了了之。</a:t>
            </a:r>
            <a:endParaRPr lang="en-US" altLang="zh-TW" sz="1600" dirty="0">
              <a:solidFill>
                <a:schemeClr val="tx2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1600" dirty="0">
              <a:solidFill>
                <a:schemeClr val="tx2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endParaRPr lang="en-US" altLang="zh-TW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>
              <a:buAutoNum type="arabicPeriod"/>
            </a:pPr>
            <a:endParaRPr lang="zh-TW" alt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853962" y="6381557"/>
            <a:ext cx="529003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2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取自性別</a:t>
            </a:r>
            <a:r>
              <a:rPr lang="zh-TW" altLang="en-US" sz="1200" dirty="0" smtClean="0">
                <a:solidFill>
                  <a:schemeClr val="tx2">
                    <a:lumMod val="50000"/>
                  </a:schemeClr>
                </a:solidFill>
                <a:latin typeface="+mn-ea"/>
              </a:rPr>
              <a:t>力網頁</a:t>
            </a:r>
            <a:r>
              <a:rPr lang="en-US" altLang="zh-TW" sz="1200" dirty="0" smtClean="0">
                <a:solidFill>
                  <a:schemeClr val="tx2">
                    <a:lumMod val="50000"/>
                  </a:schemeClr>
                </a:solidFill>
                <a:latin typeface="+mn-ea"/>
              </a:rPr>
              <a:t>-</a:t>
            </a:r>
            <a:r>
              <a:rPr lang="zh-TW" altLang="en-US" sz="12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中山女中性騷擾</a:t>
            </a:r>
            <a:r>
              <a:rPr lang="zh-TW" altLang="en-US" sz="1200" dirty="0" smtClean="0">
                <a:solidFill>
                  <a:schemeClr val="tx2">
                    <a:lumMod val="50000"/>
                  </a:schemeClr>
                </a:solidFill>
                <a:latin typeface="+mn-ea"/>
              </a:rPr>
              <a:t>事件 </a:t>
            </a:r>
            <a:r>
              <a:rPr lang="en-US" altLang="zh-TW" sz="1200" dirty="0" smtClean="0">
                <a:solidFill>
                  <a:schemeClr val="tx2">
                    <a:lumMod val="50000"/>
                  </a:schemeClr>
                </a:solidFill>
                <a:latin typeface="+mn-ea"/>
                <a:hlinkClick r:id="rId2"/>
              </a:rPr>
              <a:t>https</a:t>
            </a:r>
            <a:r>
              <a:rPr lang="en-US" altLang="zh-TW" sz="1200" dirty="0">
                <a:solidFill>
                  <a:schemeClr val="tx2">
                    <a:lumMod val="50000"/>
                  </a:schemeClr>
                </a:solidFill>
                <a:latin typeface="+mn-ea"/>
                <a:hlinkClick r:id="rId2"/>
              </a:rPr>
              <a:t>://</a:t>
            </a:r>
            <a:r>
              <a:rPr lang="en-US" altLang="zh-TW" sz="1200" dirty="0" smtClean="0">
                <a:solidFill>
                  <a:schemeClr val="tx2">
                    <a:lumMod val="50000"/>
                  </a:schemeClr>
                </a:solidFill>
                <a:latin typeface="+mn-ea"/>
                <a:hlinkClick r:id="rId2"/>
              </a:rPr>
              <a:t>womany.net/read/article/14444</a:t>
            </a:r>
            <a:endParaRPr lang="zh-TW" altLang="en-US" sz="1200" dirty="0">
              <a:solidFill>
                <a:schemeClr val="tx2">
                  <a:lumMod val="50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81335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988840"/>
            <a:ext cx="9144000" cy="14528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性騷擾，不是反應過度，也不該無傷大雅</a:t>
            </a:r>
            <a:endParaRPr lang="en-US" sz="3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95320" y="620688"/>
            <a:ext cx="8229600" cy="780685"/>
          </a:xfrm>
        </p:spPr>
        <p:txBody>
          <a:bodyPr/>
          <a:lstStyle/>
          <a:p>
            <a:r>
              <a:rPr lang="zh-TW" altLang="en-US" sz="40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 </a:t>
            </a:r>
            <a:r>
              <a:rPr lang="en-US" altLang="zh-TW" sz="40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 </a:t>
            </a:r>
            <a:r>
              <a:rPr lang="zh-TW" altLang="en-US" sz="40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別與</a:t>
            </a:r>
            <a:r>
              <a:rPr lang="zh-TW" altLang="en-US" sz="4000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性騷擾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1403648" y="4149080"/>
            <a:ext cx="662473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雖然性騷擾對身體沒有實質的傷害，但是對正在學習信任、身體自主、兩性相處、是非判斷的學生，卻可能造成</a:t>
            </a:r>
            <a:r>
              <a:rPr lang="zh-TW" alt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永久的心理傷痕</a:t>
            </a:r>
            <a:r>
              <a:rPr lang="zh-TW" altLang="en-US" sz="16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1600" b="1" dirty="0" smtClean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1600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6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被</a:t>
            </a:r>
            <a:r>
              <a:rPr lang="zh-TW" altLang="en-US" sz="16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性騷擾者甚至可能會有所謂「</a:t>
            </a:r>
            <a:r>
              <a:rPr lang="zh-TW" alt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被騷擾症候群</a:t>
            </a:r>
            <a:r>
              <a:rPr lang="zh-TW" altLang="en-US" sz="16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」，感覺沮喪、自卑、焦慮、孤立無援，沒有安全感，導致學習情緒低落，上課注意力無法集中，無故曠課或中途輟學，不再信任任何師長，甚至出現失眠、頭痛、暈厥等身體轉化症狀。</a:t>
            </a:r>
            <a:endParaRPr lang="en-US" altLang="zh-TW" sz="1600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1600" dirty="0">
              <a:solidFill>
                <a:schemeClr val="tx2"/>
              </a:solidFill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3707904" y="6453336"/>
            <a:ext cx="4608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dirty="0" smtClean="0">
                <a:solidFill>
                  <a:schemeClr val="tx2">
                    <a:lumMod val="50000"/>
                  </a:schemeClr>
                </a:solidFill>
              </a:rPr>
              <a:t>取自鳳山高職網頁  </a:t>
            </a:r>
            <a:r>
              <a:rPr lang="en-US" altLang="zh-TW" sz="1200" dirty="0" smtClean="0">
                <a:hlinkClick r:id="rId2"/>
              </a:rPr>
              <a:t>http</a:t>
            </a:r>
            <a:r>
              <a:rPr lang="en-US" altLang="zh-TW" sz="1200" dirty="0">
                <a:hlinkClick r:id="rId2"/>
              </a:rPr>
              <a:t>://w3.fsvs.ks.edu.tw/files/11-1001-565.php</a:t>
            </a:r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394115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318" y="2132856"/>
            <a:ext cx="9115602" cy="37444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85598" y="764704"/>
            <a:ext cx="8229600" cy="780685"/>
          </a:xfrm>
        </p:spPr>
        <p:txBody>
          <a:bodyPr/>
          <a:lstStyle/>
          <a:p>
            <a:r>
              <a:rPr lang="zh-TW" altLang="en-US" sz="40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 </a:t>
            </a:r>
            <a:r>
              <a:rPr lang="en-US" altLang="zh-TW" sz="40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 </a:t>
            </a:r>
            <a:r>
              <a:rPr lang="zh-TW" altLang="en-US" sz="40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別與</a:t>
            </a:r>
            <a:r>
              <a:rPr lang="zh-TW" altLang="en-US" sz="4000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性騷擾 </a:t>
            </a:r>
            <a:r>
              <a:rPr lang="en-US" altLang="zh-TW" sz="30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–</a:t>
            </a:r>
            <a:r>
              <a:rPr lang="zh-TW" altLang="en-US" sz="30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當事人求助</a:t>
            </a:r>
            <a:endParaRPr lang="en-US" sz="3000" b="1" dirty="0">
              <a:solidFill>
                <a:schemeClr val="tx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1080727" y="2564904"/>
            <a:ext cx="705678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en-US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確定</a:t>
            </a:r>
            <a:r>
              <a:rPr lang="zh-TW" altLang="en-US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自己的感覺，不論對方是善意、無意還是惡意的騷擾，只要</a:t>
            </a:r>
            <a:r>
              <a:rPr lang="zh-TW" altLang="en-US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妳</a:t>
            </a:r>
            <a:r>
              <a:rPr lang="en-US" altLang="zh-TW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你讓對方知道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妳</a:t>
            </a: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你覺得不舒服</a:t>
            </a:r>
            <a:r>
              <a:rPr lang="zh-TW" altLang="en-US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，對方就應該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尊重妳</a:t>
            </a: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你的感受</a:t>
            </a:r>
            <a:r>
              <a:rPr lang="zh-TW" altLang="en-US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。當然，妳</a:t>
            </a:r>
            <a:r>
              <a:rPr lang="en-US" altLang="zh-TW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你可以判斷狀況，視情況選擇是要勇敢大聲地説「不」，或是婉轉告知對方；是要直接做出反抗，或是請求旁人協助。</a:t>
            </a:r>
          </a:p>
          <a:p>
            <a:r>
              <a:rPr lang="zh-TW" altLang="en-US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　</a:t>
            </a:r>
          </a:p>
          <a:p>
            <a:r>
              <a:rPr lang="zh-TW" altLang="en-US" b="1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</a:t>
            </a:r>
            <a:r>
              <a:rPr lang="zh-TW" altLang="en-US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騷擾</a:t>
            </a:r>
            <a:r>
              <a:rPr lang="zh-TW" altLang="en-US" b="1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的言語或行為還是繼續在發生，你可以選擇這樣做：</a:t>
            </a:r>
          </a:p>
          <a:p>
            <a:r>
              <a:rPr lang="zh-TW" altLang="en-US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</a:p>
          <a:p>
            <a:r>
              <a:rPr lang="en-US" altLang="zh-TW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en-US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告訴</a:t>
            </a:r>
            <a:r>
              <a:rPr lang="zh-TW" altLang="en-US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自己信任的人，尋求心理上的支持與其他支援。</a:t>
            </a:r>
          </a:p>
          <a:p>
            <a:r>
              <a:rPr lang="en-US" altLang="zh-TW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en-US" altLang="zh-TW" b="1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盡可能</a:t>
            </a:r>
            <a:r>
              <a:rPr lang="zh-TW" altLang="en-US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詳細地記錄事情發生的經過，以助於未來提出申訴証據之用。</a:t>
            </a:r>
          </a:p>
          <a:p>
            <a:r>
              <a:rPr lang="en-US" altLang="zh-TW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  </a:t>
            </a:r>
            <a:r>
              <a:rPr lang="zh-TW" altLang="en-US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向</a:t>
            </a:r>
            <a:r>
              <a:rPr lang="zh-TW" altLang="en-US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學校提出申訴，學校會透過「性別平等教育委員會」，負責處理校園性騷擾問題，並提供給受害人必要的協助。</a:t>
            </a:r>
          </a:p>
        </p:txBody>
      </p:sp>
      <p:sp>
        <p:nvSpPr>
          <p:cNvPr id="4" name="矩形 3"/>
          <p:cNvSpPr/>
          <p:nvPr/>
        </p:nvSpPr>
        <p:spPr>
          <a:xfrm>
            <a:off x="2936505" y="6187740"/>
            <a:ext cx="61926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1200" dirty="0">
                <a:solidFill>
                  <a:srgbClr val="3F3F3F">
                    <a:lumMod val="50000"/>
                  </a:srgbClr>
                </a:solidFill>
              </a:rPr>
              <a:t>取自台北科技大學軍訓處網頁 </a:t>
            </a:r>
            <a:r>
              <a:rPr lang="en-US" altLang="zh-TW" sz="1200" dirty="0">
                <a:solidFill>
                  <a:srgbClr val="3F3F3F">
                    <a:lumMod val="50000"/>
                  </a:srgbClr>
                </a:solidFill>
                <a:hlinkClick r:id="rId2"/>
              </a:rPr>
              <a:t>https://mte.ntut.edu.tw/p/412-1028-10752.php?Lang=zh-tw</a:t>
            </a:r>
            <a:endParaRPr lang="en-US" altLang="zh-TW" sz="1200" dirty="0">
              <a:solidFill>
                <a:srgbClr val="3F3F3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943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318" y="1484784"/>
            <a:ext cx="9092682" cy="453650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251520" y="332656"/>
            <a:ext cx="8229600" cy="780685"/>
          </a:xfrm>
        </p:spPr>
        <p:txBody>
          <a:bodyPr/>
          <a:lstStyle/>
          <a:p>
            <a:r>
              <a:rPr lang="zh-TW" altLang="en-US" sz="40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 </a:t>
            </a:r>
            <a:r>
              <a:rPr lang="en-US" altLang="zh-TW" sz="40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 </a:t>
            </a:r>
            <a:r>
              <a:rPr lang="zh-TW" altLang="en-US" sz="40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別與</a:t>
            </a:r>
            <a:r>
              <a:rPr lang="zh-TW" altLang="en-US" sz="4000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性騷擾 </a:t>
            </a:r>
            <a:r>
              <a:rPr lang="en-US" altLang="zh-TW" sz="30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–</a:t>
            </a:r>
            <a:r>
              <a:rPr lang="zh-TW" altLang="en-US" sz="30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旁觀者的行動</a:t>
            </a:r>
            <a:endParaRPr lang="en-US" sz="3000" b="1" dirty="0">
              <a:solidFill>
                <a:schemeClr val="tx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581844" y="1628800"/>
            <a:ext cx="803163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不要</a:t>
            </a:r>
            <a:r>
              <a:rPr lang="zh-TW" altLang="en-US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成為情境中的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共犯</a:t>
            </a:r>
            <a:r>
              <a:rPr lang="zh-TW" altLang="en-US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solidFill>
                <a:schemeClr val="tx2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742950" lvl="1" indent="-285750">
              <a:buFontTx/>
              <a:buChar char="-"/>
            </a:pPr>
            <a:r>
              <a:rPr lang="zh-TW" altLang="en-US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例如</a:t>
            </a:r>
            <a:r>
              <a:rPr lang="zh-TW" altLang="en-US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當有人針對在場者的身體特徵開黃腔，因而讓當事 人不舒服時，我們不應該為了怕「破壞氣氛」而跟著起閧，甚至可以出面制止騷擾者的言語及行為</a:t>
            </a:r>
            <a:r>
              <a:rPr lang="zh-TW" altLang="en-US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solidFill>
                <a:schemeClr val="tx2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742950" lvl="1" indent="-285750">
              <a:buFontTx/>
              <a:buChar char="-"/>
            </a:pPr>
            <a:r>
              <a:rPr lang="zh-TW" altLang="en-US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最</a:t>
            </a:r>
            <a:r>
              <a:rPr lang="zh-TW" altLang="en-US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重要的是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不要</a:t>
            </a:r>
            <a:r>
              <a:rPr lang="zh-TW" altLang="en-US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落入「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責怪受害者</a:t>
            </a:r>
            <a:r>
              <a:rPr lang="zh-TW" altLang="en-US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」的迷思中，質疑受害者的特 質與行為，或是懐疑受害者的認定標準，畢竟每個人都有不同的身體界線與感覺，我們應該給予信任與支持。　</a:t>
            </a:r>
          </a:p>
          <a:p>
            <a:r>
              <a:rPr lang="zh-TW" altLang="en-US" dirty="0">
                <a:solidFill>
                  <a:srgbClr val="3F3F3F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</a:p>
          <a:p>
            <a:pPr marL="285750" indent="-285750">
              <a:buFontTx/>
              <a:buChar char="-"/>
            </a:pPr>
            <a:r>
              <a:rPr lang="zh-TW" altLang="en-US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做</a:t>
            </a:r>
            <a:r>
              <a:rPr lang="zh-TW" altLang="en-US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一個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聆聽者</a:t>
            </a:r>
            <a:r>
              <a:rPr lang="zh-TW" altLang="en-US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，給予他／她支持與瞭解，必要時幫忙他／她一起制止騷擾者的行為</a:t>
            </a:r>
            <a:r>
              <a:rPr lang="zh-TW" altLang="en-US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solidFill>
                <a:schemeClr val="tx2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buFontTx/>
              <a:buChar char="-"/>
            </a:pPr>
            <a:r>
              <a:rPr lang="zh-TW" altLang="en-US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提供他／她求助的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資源與管道</a:t>
            </a:r>
            <a:r>
              <a:rPr lang="zh-TW" altLang="en-US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，例如學校的教官室、健康及諮商中心、信任的師長或社區的諮商中心等</a:t>
            </a:r>
            <a:r>
              <a:rPr lang="zh-TW" altLang="en-US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dirty="0">
              <a:solidFill>
                <a:schemeClr val="tx2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buFontTx/>
              <a:buChar char="-"/>
            </a:pPr>
            <a:r>
              <a:rPr lang="zh-TW" altLang="en-US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以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檢舉人的身份</a:t>
            </a:r>
            <a:r>
              <a:rPr lang="zh-TW" altLang="en-US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向學校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提出申訴</a:t>
            </a:r>
            <a:r>
              <a:rPr lang="zh-TW" altLang="en-US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，讓學校的「性別平等教育委員會」處理，提供受害人必要的協助。</a:t>
            </a:r>
          </a:p>
          <a:p>
            <a:pPr marL="285750" indent="-285750">
              <a:buFontTx/>
              <a:buChar char="-"/>
            </a:pPr>
            <a:endParaRPr lang="en-US" altLang="zh-TW" dirty="0" smtClean="0">
              <a:solidFill>
                <a:schemeClr val="tx2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951312" y="6254231"/>
            <a:ext cx="61926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1200" dirty="0">
                <a:solidFill>
                  <a:srgbClr val="3F3F3F">
                    <a:lumMod val="50000"/>
                  </a:srgbClr>
                </a:solidFill>
              </a:rPr>
              <a:t>取自台北科技大學軍訓處網頁 </a:t>
            </a:r>
            <a:r>
              <a:rPr lang="en-US" altLang="zh-TW" sz="1200" dirty="0">
                <a:solidFill>
                  <a:srgbClr val="3F3F3F">
                    <a:lumMod val="50000"/>
                  </a:srgbClr>
                </a:solidFill>
                <a:hlinkClick r:id="rId2"/>
              </a:rPr>
              <a:t>https://mte.ntut.edu.tw/p/412-1028-10752.php?Lang=zh-tw</a:t>
            </a:r>
            <a:endParaRPr lang="en-US" altLang="zh-TW" sz="1200" dirty="0">
              <a:solidFill>
                <a:srgbClr val="3F3F3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516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760160"/>
            <a:ext cx="9144000" cy="274896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5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zh-TW" altLang="en-US" sz="2500" b="1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陽剛</a:t>
            </a:r>
            <a:r>
              <a:rPr lang="en-US" altLang="zh-TW" sz="2500" b="1" dirty="0" err="1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v.s</a:t>
            </a:r>
            <a:r>
              <a:rPr lang="zh-TW" altLang="en-US" sz="2500" b="1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陰柔</a:t>
            </a:r>
            <a:r>
              <a:rPr lang="zh-TW" altLang="en-US" sz="25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500" b="1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500" b="1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男強</a:t>
            </a:r>
            <a:r>
              <a:rPr lang="en-US" altLang="zh-TW" sz="2500" b="1" dirty="0" err="1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v.s</a:t>
            </a:r>
            <a:r>
              <a:rPr lang="zh-TW" altLang="en-US" sz="2500" b="1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女弱</a:t>
            </a:r>
            <a:endParaRPr lang="en-US" altLang="zh-TW" sz="2500" b="1" dirty="0" smtClean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 smtClean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0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zh-TW" altLang="en-US" sz="20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父權社會 </a:t>
            </a:r>
            <a:r>
              <a:rPr lang="en-US" altLang="zh-TW" sz="20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–</a:t>
            </a:r>
            <a:r>
              <a:rPr lang="zh-TW" altLang="en-US" sz="20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陽剛特質</a:t>
            </a:r>
            <a:r>
              <a:rPr lang="zh-TW" altLang="en-US" sz="2000" b="1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–</a:t>
            </a:r>
            <a:r>
              <a:rPr lang="zh-TW" altLang="en-US" sz="20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男孩要像個男人 </a:t>
            </a:r>
            <a:r>
              <a:rPr lang="en-US" altLang="zh-TW" sz="20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–</a:t>
            </a:r>
            <a:r>
              <a:rPr lang="zh-TW" altLang="en-US" sz="20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積極維護男子氣概</a:t>
            </a:r>
            <a:r>
              <a:rPr lang="zh-TW" altLang="en-US" sz="2000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sz="2000" dirty="0" smtClean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000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zh-TW" altLang="en-US" sz="2000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→</a:t>
            </a:r>
            <a:r>
              <a:rPr lang="zh-TW" altLang="en-US" sz="25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大欺小、強欺弱</a:t>
            </a:r>
            <a:endParaRPr lang="en-US" altLang="zh-TW" sz="25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sz="25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0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zh-TW" altLang="en-US" sz="20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爭風吃醋、爭奇鬥艷 </a:t>
            </a:r>
            <a:r>
              <a:rPr lang="en-US" altLang="zh-TW" sz="20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–</a:t>
            </a:r>
            <a:r>
              <a:rPr lang="zh-TW" altLang="en-US" sz="20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女性證明魅力、性吸引力 </a:t>
            </a:r>
            <a:r>
              <a:rPr lang="en-US" altLang="zh-TW" sz="20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–</a:t>
            </a:r>
            <a:r>
              <a:rPr lang="zh-TW" altLang="en-US" sz="20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積極符應女性特質 </a:t>
            </a:r>
            <a:endParaRPr lang="en-US" altLang="zh-TW" sz="2000" b="1" dirty="0" smtClean="0">
              <a:solidFill>
                <a:schemeClr val="tx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zh-TW" altLang="en-US" sz="2000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→</a:t>
            </a:r>
            <a:r>
              <a:rPr lang="zh-TW" altLang="en-US" sz="25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關係霸凌 </a:t>
            </a:r>
            <a:r>
              <a:rPr lang="en-US" altLang="zh-TW" sz="25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–</a:t>
            </a:r>
            <a:r>
              <a:rPr lang="zh-TW" altLang="en-US" sz="25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性別化的敵意展現</a:t>
            </a:r>
            <a:endParaRPr lang="en-US" sz="25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115616" y="4941168"/>
            <a:ext cx="5250220" cy="1159736"/>
          </a:xfrm>
          <a:prstGeom prst="rect">
            <a:avLst/>
          </a:prstGeom>
          <a:noFill/>
        </p:spPr>
        <p:txBody>
          <a:bodyPr wrap="square" rIns="144000" bIns="36000" numCol="1" spcCol="360000" rtlCol="0">
            <a:spAutoFit/>
          </a:bodyPr>
          <a:lstStyle/>
          <a:p>
            <a:pPr algn="just"/>
            <a:r>
              <a:rPr lang="zh-TW" altLang="en-US" sz="1500" dirty="0" smtClean="0">
                <a:solidFill>
                  <a:schemeClr val="tx2">
                    <a:lumMod val="50000"/>
                  </a:schemeClr>
                </a:solidFill>
              </a:rPr>
              <a:t>霸凌案件跟性別氣質的養成密切相關，稱之為</a:t>
            </a:r>
            <a:r>
              <a:rPr lang="zh-TW" altLang="en-US" sz="2000" b="1" dirty="0">
                <a:solidFill>
                  <a:schemeClr val="tx2">
                    <a:lumMod val="50000"/>
                  </a:schemeClr>
                </a:solidFill>
              </a:rPr>
              <a:t>「性霸凌」（</a:t>
            </a:r>
            <a:r>
              <a:rPr lang="en-US" altLang="zh-TW" sz="2000" b="1" dirty="0">
                <a:solidFill>
                  <a:schemeClr val="tx2">
                    <a:lumMod val="50000"/>
                  </a:schemeClr>
                </a:solidFill>
              </a:rPr>
              <a:t>sexual bullying</a:t>
            </a:r>
            <a:r>
              <a:rPr lang="zh-TW" altLang="en-US" sz="2000" b="1" dirty="0">
                <a:solidFill>
                  <a:schemeClr val="tx2">
                    <a:lumMod val="50000"/>
                  </a:schemeClr>
                </a:solidFill>
              </a:rPr>
              <a:t>）</a:t>
            </a:r>
            <a:r>
              <a:rPr lang="zh-TW" altLang="en-US" sz="2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。</a:t>
            </a:r>
            <a:r>
              <a:rPr lang="en-US" altLang="zh-TW" sz="1500" dirty="0" smtClean="0">
                <a:solidFill>
                  <a:schemeClr val="tx2">
                    <a:lumMod val="50000"/>
                  </a:schemeClr>
                </a:solidFill>
              </a:rPr>
              <a:t>2011</a:t>
            </a:r>
            <a:r>
              <a:rPr lang="zh-TW" altLang="en-US" sz="1500" dirty="0" smtClean="0">
                <a:solidFill>
                  <a:schemeClr val="tx2">
                    <a:lumMod val="50000"/>
                  </a:schemeClr>
                </a:solidFill>
              </a:rPr>
              <a:t>年，教育部修</a:t>
            </a:r>
            <a:r>
              <a:rPr lang="zh-TW" altLang="en-US" sz="1500" dirty="0">
                <a:solidFill>
                  <a:schemeClr val="tx2">
                    <a:lumMod val="50000"/>
                  </a:schemeClr>
                </a:solidFill>
              </a:rPr>
              <a:t>法將「性霸凌</a:t>
            </a:r>
            <a:r>
              <a:rPr lang="zh-TW" altLang="en-US" sz="1500" dirty="0" smtClean="0">
                <a:solidFill>
                  <a:schemeClr val="tx2">
                    <a:lumMod val="50000"/>
                  </a:schemeClr>
                </a:solidFill>
              </a:rPr>
              <a:t>」納入</a:t>
            </a:r>
            <a:r>
              <a:rPr lang="en-US" altLang="zh-TW" sz="1500" dirty="0">
                <a:solidFill>
                  <a:schemeClr val="tx2">
                    <a:lumMod val="50000"/>
                  </a:schemeClr>
                </a:solidFill>
              </a:rPr>
              <a:t>《</a:t>
            </a:r>
            <a:r>
              <a:rPr lang="zh-TW" altLang="en-US" sz="1500" dirty="0">
                <a:solidFill>
                  <a:schemeClr val="tx2">
                    <a:lumMod val="50000"/>
                  </a:schemeClr>
                </a:solidFill>
              </a:rPr>
              <a:t>性別平等教育法</a:t>
            </a:r>
            <a:r>
              <a:rPr lang="en-US" altLang="zh-TW" sz="1500" dirty="0">
                <a:solidFill>
                  <a:schemeClr val="tx2">
                    <a:lumMod val="50000"/>
                  </a:schemeClr>
                </a:solidFill>
              </a:rPr>
              <a:t>》</a:t>
            </a:r>
            <a:r>
              <a:rPr lang="zh-TW" altLang="en-US" sz="1500" dirty="0">
                <a:solidFill>
                  <a:schemeClr val="tx2">
                    <a:lumMod val="50000"/>
                  </a:schemeClr>
                </a:solidFill>
              </a:rPr>
              <a:t>第</a:t>
            </a:r>
            <a:r>
              <a:rPr lang="en-US" altLang="zh-TW" sz="1500" dirty="0">
                <a:solidFill>
                  <a:schemeClr val="tx2">
                    <a:lumMod val="50000"/>
                  </a:schemeClr>
                </a:solidFill>
              </a:rPr>
              <a:t>2</a:t>
            </a:r>
            <a:r>
              <a:rPr lang="zh-TW" altLang="en-US" sz="1500" dirty="0">
                <a:solidFill>
                  <a:schemeClr val="tx2">
                    <a:lumMod val="50000"/>
                  </a:schemeClr>
                </a:solidFill>
              </a:rPr>
              <a:t>條，並於同年</a:t>
            </a:r>
            <a:r>
              <a:rPr lang="en-US" altLang="zh-TW" sz="1500" dirty="0">
                <a:solidFill>
                  <a:schemeClr val="tx2">
                    <a:lumMod val="50000"/>
                  </a:schemeClr>
                </a:solidFill>
              </a:rPr>
              <a:t>11</a:t>
            </a:r>
            <a:r>
              <a:rPr lang="zh-TW" altLang="en-US" sz="1500" dirty="0">
                <a:solidFill>
                  <a:schemeClr val="tx2">
                    <a:lumMod val="50000"/>
                  </a:schemeClr>
                </a:solidFill>
              </a:rPr>
              <a:t>月實施。自此，性霸凌與性侵害、性騷擾並列校園防治的三大事件。</a:t>
            </a:r>
            <a:endParaRPr lang="en-US" sz="15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95320" y="620688"/>
            <a:ext cx="8229600" cy="780685"/>
          </a:xfrm>
        </p:spPr>
        <p:txBody>
          <a:bodyPr/>
          <a:lstStyle/>
          <a:p>
            <a:r>
              <a:rPr lang="zh-TW" altLang="en-US" sz="40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 </a:t>
            </a:r>
            <a:r>
              <a:rPr lang="en-US" altLang="zh-TW" sz="40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 </a:t>
            </a:r>
            <a:r>
              <a:rPr lang="zh-TW" altLang="en-US" sz="40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別與</a:t>
            </a:r>
            <a:r>
              <a:rPr lang="zh-TW" altLang="en-US" sz="4000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性霸凌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圓角矩形圖說文字 2"/>
          <p:cNvSpPr/>
          <p:nvPr/>
        </p:nvSpPr>
        <p:spPr>
          <a:xfrm>
            <a:off x="6804248" y="4893465"/>
            <a:ext cx="2232248" cy="792088"/>
          </a:xfrm>
          <a:prstGeom prst="wedgeRoundRectCallout">
            <a:avLst>
              <a:gd name="adj1" fmla="val -67165"/>
              <a:gd name="adj2" fmla="val -9748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多元性別遭受</a:t>
            </a:r>
            <a:r>
              <a:rPr lang="zh-TW" altLang="en-US" sz="25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性霸凌</a:t>
            </a:r>
            <a:r>
              <a:rPr lang="zh-TW" altLang="en-US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機率更高</a:t>
            </a:r>
            <a:endParaRPr lang="zh-TW" altLang="en-US" b="1" dirty="0">
              <a:solidFill>
                <a:schemeClr val="tx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Rectangle 17"/>
          <p:cNvSpPr/>
          <p:nvPr/>
        </p:nvSpPr>
        <p:spPr>
          <a:xfrm>
            <a:off x="4608004" y="6532952"/>
            <a:ext cx="4392488" cy="276999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fontAlgn="base"/>
            <a:r>
              <a:rPr lang="zh-TW" altLang="en-US" sz="1200" dirty="0">
                <a:solidFill>
                  <a:srgbClr val="3F3F3F">
                    <a:lumMod val="50000"/>
                  </a:srgbClr>
                </a:solidFill>
                <a:latin typeface="+mn-ea"/>
              </a:rPr>
              <a:t>參考</a:t>
            </a:r>
            <a:r>
              <a:rPr lang="zh-TW" altLang="en-US" sz="1200" dirty="0" smtClean="0">
                <a:solidFill>
                  <a:srgbClr val="3F3F3F">
                    <a:lumMod val="50000"/>
                  </a:srgbClr>
                </a:solidFill>
                <a:latin typeface="+mn-ea"/>
              </a:rPr>
              <a:t>「多元性別特質與校園中的性</a:t>
            </a:r>
            <a:r>
              <a:rPr lang="en-US" altLang="zh-TW" sz="1200" dirty="0" smtClean="0">
                <a:solidFill>
                  <a:srgbClr val="3F3F3F">
                    <a:lumMod val="50000"/>
                  </a:srgbClr>
                </a:solidFill>
                <a:latin typeface="+mn-ea"/>
              </a:rPr>
              <a:t>/</a:t>
            </a:r>
            <a:r>
              <a:rPr lang="zh-TW" altLang="en-US" sz="1200" dirty="0" smtClean="0">
                <a:solidFill>
                  <a:srgbClr val="3F3F3F">
                    <a:lumMod val="50000"/>
                  </a:srgbClr>
                </a:solidFill>
                <a:latin typeface="+mn-ea"/>
              </a:rPr>
              <a:t>別霸凌事件」游美惠老師</a:t>
            </a:r>
            <a:endParaRPr lang="en-US" sz="1200" dirty="0">
              <a:solidFill>
                <a:srgbClr val="3F3F3F">
                  <a:lumMod val="50000"/>
                </a:srgb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33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411760" y="1897860"/>
            <a:ext cx="4823471" cy="780685"/>
          </a:xfrm>
        </p:spPr>
        <p:txBody>
          <a:bodyPr>
            <a:normAutofit/>
          </a:bodyPr>
          <a:lstStyle/>
          <a:p>
            <a:r>
              <a:rPr lang="zh-TW" altLang="en-US" sz="40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專講大綱</a:t>
            </a:r>
            <a:endParaRPr lang="en-US" sz="4000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411760" y="3140968"/>
            <a:ext cx="4176463" cy="2667841"/>
          </a:xfrm>
          <a:prstGeom prst="rect">
            <a:avLst/>
          </a:prstGeom>
          <a:noFill/>
        </p:spPr>
        <p:txBody>
          <a:bodyPr wrap="square" rIns="144000" bIns="36000" numCol="1" spcCol="360000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zh-TW" altLang="en-US" sz="24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生活中的陽剛與陰柔</a:t>
            </a:r>
            <a:endParaRPr lang="en-US" altLang="zh-TW" sz="2400" b="1" dirty="0" smtClean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 algn="just">
              <a:buFontTx/>
              <a:buChar char="-"/>
            </a:pPr>
            <a:r>
              <a:rPr lang="zh-TW" altLang="en-US" sz="24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性別特質與校園性平</a:t>
            </a:r>
            <a:endParaRPr lang="en-US" altLang="zh-TW" sz="2400" b="1" dirty="0" smtClean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 algn="just">
              <a:buFontTx/>
              <a:buChar char="-"/>
            </a:pPr>
            <a:r>
              <a:rPr lang="zh-TW" altLang="en-US" sz="24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認識校園性騷擾與性霸凌</a:t>
            </a:r>
            <a:endParaRPr lang="en-US" altLang="zh-TW" sz="2400" b="1" dirty="0" smtClean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 algn="just">
              <a:buFontTx/>
              <a:buChar char="-"/>
            </a:pPr>
            <a:r>
              <a:rPr lang="zh-TW" altLang="en-US" sz="24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 </a:t>
            </a:r>
            <a:r>
              <a:rPr lang="en-US" altLang="zh-TW" sz="24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4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別與性騷擾</a:t>
            </a:r>
            <a:endParaRPr lang="en-US" altLang="zh-TW" sz="2400" b="1" dirty="0" smtClean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 algn="just">
              <a:buFontTx/>
              <a:buChar char="-"/>
            </a:pPr>
            <a:r>
              <a:rPr lang="zh-TW" altLang="en-US" sz="24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多元性別與性霸凌</a:t>
            </a:r>
            <a:endParaRPr lang="en-US" altLang="zh-TW" sz="2400" b="1" dirty="0" smtClean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 algn="just">
              <a:buFontTx/>
              <a:buChar char="-"/>
            </a:pPr>
            <a:r>
              <a:rPr lang="zh-TW" altLang="en-US" sz="24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旁觀者的行動</a:t>
            </a:r>
            <a:endParaRPr lang="en-US" altLang="zh-TW" sz="2400" b="1" dirty="0" smtClean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 algn="just">
              <a:buFontTx/>
              <a:buChar char="-"/>
            </a:pPr>
            <a:endParaRPr lang="en-US" sz="2400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-7252" y="2288203"/>
            <a:ext cx="2094778" cy="55420"/>
            <a:chOff x="2055030" y="1463669"/>
            <a:chExt cx="2304256" cy="544908"/>
          </a:xfrm>
        </p:grpSpPr>
        <p:sp>
          <p:nvSpPr>
            <p:cNvPr id="7" name="Rectangle 6"/>
            <p:cNvSpPr/>
            <p:nvPr/>
          </p:nvSpPr>
          <p:spPr>
            <a:xfrm>
              <a:off x="2055030" y="1463670"/>
              <a:ext cx="576064" cy="54490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631094" y="1463670"/>
              <a:ext cx="576064" cy="54490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207158" y="1463669"/>
              <a:ext cx="576064" cy="54490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783222" y="1463670"/>
              <a:ext cx="576064" cy="54490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873993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760160"/>
            <a:ext cx="9144000" cy="24150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500" b="1" dirty="0" smtClean="0">
                <a:solidFill>
                  <a:schemeClr val="bg2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權力傾斜</a:t>
            </a:r>
            <a:endParaRPr lang="en-US" altLang="zh-TW" sz="2500" b="1" dirty="0" smtClean="0">
              <a:solidFill>
                <a:schemeClr val="bg2">
                  <a:lumMod val="1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solidFill>
                  <a:schemeClr val="bg2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en-US" altLang="zh-TW" dirty="0" smtClean="0">
                <a:solidFill>
                  <a:schemeClr val="bg2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dirty="0" smtClean="0">
                <a:solidFill>
                  <a:schemeClr val="bg2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是</a:t>
            </a:r>
            <a:r>
              <a:rPr lang="zh-TW" altLang="en-US" dirty="0">
                <a:solidFill>
                  <a:schemeClr val="bg2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造成性霸凌的</a:t>
            </a:r>
            <a:r>
              <a:rPr lang="zh-TW" altLang="en-US" dirty="0" smtClean="0">
                <a:solidFill>
                  <a:schemeClr val="bg2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養分 </a:t>
            </a:r>
            <a:r>
              <a:rPr lang="en-US" altLang="zh-TW" dirty="0" smtClean="0">
                <a:solidFill>
                  <a:schemeClr val="bg2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solidFill>
                  <a:schemeClr val="bg2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個人的體型、力氣、能力、 外表、種族、族群</a:t>
            </a:r>
            <a:r>
              <a:rPr lang="zh-TW" altLang="en-US" dirty="0" smtClean="0">
                <a:solidFill>
                  <a:schemeClr val="bg2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endParaRPr lang="en-US" altLang="zh-TW" dirty="0" smtClean="0">
              <a:solidFill>
                <a:schemeClr val="bg2">
                  <a:lumMod val="1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solidFill>
                  <a:schemeClr val="bg2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dirty="0" smtClean="0">
                <a:solidFill>
                  <a:schemeClr val="bg2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階級</a:t>
            </a:r>
            <a:r>
              <a:rPr lang="zh-TW" altLang="en-US" dirty="0">
                <a:solidFill>
                  <a:schemeClr val="bg2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、性或性別差異等</a:t>
            </a:r>
            <a:r>
              <a:rPr lang="en-US" altLang="zh-TW" dirty="0" smtClean="0">
                <a:solidFill>
                  <a:schemeClr val="bg2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endParaRPr lang="en-US" altLang="zh-TW" dirty="0" smtClean="0">
              <a:solidFill>
                <a:schemeClr val="bg2">
                  <a:lumMod val="1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b="1" dirty="0" smtClean="0">
                <a:solidFill>
                  <a:schemeClr val="bg2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en-US" altLang="zh-TW" b="1" dirty="0" smtClean="0">
                <a:solidFill>
                  <a:schemeClr val="bg2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b="1" dirty="0" smtClean="0">
                <a:solidFill>
                  <a:schemeClr val="bg2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dirty="0" smtClean="0">
                <a:solidFill>
                  <a:schemeClr val="bg2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性</a:t>
            </a:r>
            <a:r>
              <a:rPr lang="zh-TW" altLang="en-US" dirty="0">
                <a:solidFill>
                  <a:schemeClr val="bg2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霸凌是因為個人之性或性別，在肢體或非肢體上所遭致的霸凌行為</a:t>
            </a:r>
            <a:r>
              <a:rPr lang="zh-TW" altLang="en-US" dirty="0" smtClean="0">
                <a:solidFill>
                  <a:schemeClr val="bg2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solidFill>
                <a:schemeClr val="bg2">
                  <a:lumMod val="1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b="1" dirty="0">
                <a:solidFill>
                  <a:schemeClr val="bg2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b="1" dirty="0" smtClean="0">
                <a:solidFill>
                  <a:schemeClr val="bg2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</a:t>
            </a:r>
            <a:r>
              <a:rPr lang="zh-TW" altLang="en-US" b="1" u="sng" dirty="0" smtClean="0">
                <a:solidFill>
                  <a:schemeClr val="bg2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性</a:t>
            </a:r>
            <a:r>
              <a:rPr lang="zh-TW" altLang="en-US" b="1" u="sng" dirty="0">
                <a:solidFill>
                  <a:schemeClr val="bg2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或性別被用來作為一種武器</a:t>
            </a:r>
            <a:r>
              <a:rPr lang="zh-TW" altLang="en-US" dirty="0">
                <a:solidFill>
                  <a:schemeClr val="bg2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。它可能當面發生，也可能在背後或</a:t>
            </a:r>
            <a:r>
              <a:rPr lang="zh-TW" altLang="en-US" dirty="0" smtClean="0">
                <a:solidFill>
                  <a:schemeClr val="bg2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運用</a:t>
            </a:r>
            <a:endParaRPr lang="en-US" altLang="zh-TW" dirty="0" smtClean="0">
              <a:solidFill>
                <a:schemeClr val="bg2">
                  <a:lumMod val="1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solidFill>
                  <a:schemeClr val="bg2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dirty="0" smtClean="0">
                <a:solidFill>
                  <a:schemeClr val="bg2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科技</a:t>
            </a:r>
            <a:r>
              <a:rPr lang="zh-TW" altLang="en-US" dirty="0">
                <a:solidFill>
                  <a:schemeClr val="bg2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的方式進行</a:t>
            </a:r>
            <a:r>
              <a:rPr lang="zh-TW" altLang="en-US" dirty="0" smtClean="0">
                <a:solidFill>
                  <a:schemeClr val="bg2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dirty="0">
              <a:solidFill>
                <a:schemeClr val="bg2">
                  <a:lumMod val="1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475656" y="4544522"/>
            <a:ext cx="3168352" cy="1375180"/>
          </a:xfrm>
          <a:prstGeom prst="rect">
            <a:avLst/>
          </a:prstGeom>
          <a:noFill/>
        </p:spPr>
        <p:txBody>
          <a:bodyPr wrap="square" rIns="144000" bIns="36000" numCol="1" spcCol="360000" rtlCol="0">
            <a:spAutoFit/>
          </a:bodyPr>
          <a:lstStyle/>
          <a:p>
            <a:pPr algn="just"/>
            <a:r>
              <a:rPr lang="zh-TW" altLang="en-US" sz="1600" dirty="0" smtClean="0">
                <a:solidFill>
                  <a:schemeClr val="bg2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霸凌 </a:t>
            </a:r>
            <a:r>
              <a:rPr lang="en-US" altLang="zh-TW" sz="1600" dirty="0" smtClean="0">
                <a:solidFill>
                  <a:schemeClr val="bg2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1600" dirty="0" smtClean="0">
                <a:solidFill>
                  <a:schemeClr val="bg2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曝露在</a:t>
            </a:r>
            <a:r>
              <a:rPr lang="zh-TW" altLang="en-US" sz="2000" b="1" dirty="0" smtClean="0">
                <a:solidFill>
                  <a:schemeClr val="bg2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長期、重複性</a:t>
            </a:r>
            <a:r>
              <a:rPr lang="zh-TW" altLang="en-US" sz="1600" dirty="0" smtClean="0">
                <a:solidFill>
                  <a:schemeClr val="bg2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的負面行為中，霸凌者可能是一個人，也可能是一群人。型式 </a:t>
            </a:r>
            <a:r>
              <a:rPr lang="en-US" altLang="zh-TW" sz="1600" dirty="0" smtClean="0">
                <a:solidFill>
                  <a:schemeClr val="bg2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 </a:t>
            </a:r>
            <a:r>
              <a:rPr lang="zh-TW" altLang="en-US" sz="1600" dirty="0" smtClean="0">
                <a:solidFill>
                  <a:schemeClr val="bg2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肢體上、言語上、非直接 </a:t>
            </a:r>
            <a:r>
              <a:rPr lang="en-US" altLang="zh-TW" sz="1600" dirty="0" smtClean="0">
                <a:solidFill>
                  <a:schemeClr val="bg2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600" dirty="0" smtClean="0">
                <a:solidFill>
                  <a:schemeClr val="bg2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散佈、孤立、網路</a:t>
            </a:r>
            <a:r>
              <a:rPr lang="en-US" altLang="zh-TW" sz="1600" dirty="0" smtClean="0">
                <a:solidFill>
                  <a:schemeClr val="bg2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sz="1600" dirty="0" smtClean="0">
              <a:solidFill>
                <a:schemeClr val="bg2">
                  <a:lumMod val="1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80685"/>
          </a:xfrm>
        </p:spPr>
        <p:txBody>
          <a:bodyPr/>
          <a:lstStyle/>
          <a:p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校園</a:t>
            </a:r>
            <a:r>
              <a:rPr lang="zh-TW" altLang="en-US" sz="4000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性霸凌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直線圖說文字 2 2"/>
          <p:cNvSpPr/>
          <p:nvPr/>
        </p:nvSpPr>
        <p:spPr>
          <a:xfrm>
            <a:off x="5848468" y="4293096"/>
            <a:ext cx="2808312" cy="144016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31129"/>
              <a:gd name="adj6" fmla="val -387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霸凌的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連續性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重複性</a:t>
            </a:r>
            <a:r>
              <a:rPr lang="zh-TW" altLang="en-US" dirty="0" smtClean="0"/>
              <a:t>來自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「系統權力的濫用」，因此被霸凌者很難抵抗。</a:t>
            </a:r>
            <a:endParaRPr lang="zh-TW" altLang="en-US" dirty="0"/>
          </a:p>
        </p:txBody>
      </p:sp>
      <p:sp>
        <p:nvSpPr>
          <p:cNvPr id="6" name="Rectangle 17"/>
          <p:cNvSpPr/>
          <p:nvPr/>
        </p:nvSpPr>
        <p:spPr>
          <a:xfrm>
            <a:off x="4355976" y="6381328"/>
            <a:ext cx="4680520" cy="276999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fontAlgn="base"/>
            <a:r>
              <a:rPr lang="zh-TW" altLang="en-US" sz="1200" dirty="0">
                <a:solidFill>
                  <a:srgbClr val="3F3F3F">
                    <a:lumMod val="50000"/>
                  </a:srgbClr>
                </a:solidFill>
                <a:latin typeface="+mn-ea"/>
              </a:rPr>
              <a:t>參考</a:t>
            </a:r>
            <a:r>
              <a:rPr lang="zh-TW" altLang="en-US" sz="1200" dirty="0" smtClean="0">
                <a:solidFill>
                  <a:srgbClr val="3F3F3F">
                    <a:lumMod val="50000"/>
                  </a:srgbClr>
                </a:solidFill>
                <a:latin typeface="+mn-ea"/>
              </a:rPr>
              <a:t>「校園霸凌、性霸凌與性騷擾之概念釐清與討論」李淑菁老師</a:t>
            </a:r>
            <a:endParaRPr lang="en-US" sz="1200" dirty="0">
              <a:solidFill>
                <a:srgbClr val="3F3F3F">
                  <a:lumMod val="50000"/>
                </a:srgb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04037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760160"/>
            <a:ext cx="9144000" cy="30369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zh-TW" altLang="en-US" dirty="0">
                <a:solidFill>
                  <a:schemeClr val="bg2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dirty="0" smtClean="0">
                <a:solidFill>
                  <a:schemeClr val="bg2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性</a:t>
            </a:r>
            <a:r>
              <a:rPr lang="zh-TW" altLang="en-US" dirty="0">
                <a:solidFill>
                  <a:schemeClr val="bg2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霸凌具體行為包括</a:t>
            </a:r>
            <a:r>
              <a:rPr lang="zh-TW" altLang="en-US" dirty="0" smtClean="0">
                <a:solidFill>
                  <a:schemeClr val="bg2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endParaRPr lang="en-US" altLang="zh-TW" dirty="0" smtClean="0">
              <a:solidFill>
                <a:schemeClr val="bg2">
                  <a:lumMod val="1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fontAlgn="base"/>
            <a:endParaRPr lang="zh-TW" altLang="en-US" dirty="0">
              <a:solidFill>
                <a:schemeClr val="bg2">
                  <a:lumMod val="1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 fontAlgn="base">
              <a:buFont typeface="+mj-lt"/>
              <a:buAutoNum type="arabicPeriod"/>
            </a:pPr>
            <a:r>
              <a:rPr lang="zh-TW" altLang="en-US" dirty="0" smtClean="0">
                <a:solidFill>
                  <a:schemeClr val="bg2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用</a:t>
            </a:r>
            <a:r>
              <a:rPr lang="zh-TW" altLang="en-US" dirty="0">
                <a:solidFill>
                  <a:schemeClr val="bg2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一些字眼來影射某人的</a:t>
            </a:r>
            <a:r>
              <a:rPr lang="zh-TW" altLang="en-US" b="1" dirty="0">
                <a:solidFill>
                  <a:schemeClr val="bg2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性傾向</a:t>
            </a:r>
            <a:r>
              <a:rPr lang="zh-TW" altLang="en-US" dirty="0">
                <a:solidFill>
                  <a:schemeClr val="bg2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，以達到羞辱的</a:t>
            </a:r>
            <a:r>
              <a:rPr lang="zh-TW" altLang="en-US" dirty="0" smtClean="0">
                <a:solidFill>
                  <a:schemeClr val="bg2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目的</a:t>
            </a:r>
            <a:endParaRPr lang="en-US" altLang="zh-TW" dirty="0" smtClean="0">
              <a:solidFill>
                <a:schemeClr val="bg2">
                  <a:lumMod val="1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 fontAlgn="base"/>
            <a:r>
              <a:rPr lang="zh-TW" altLang="en-US" dirty="0">
                <a:solidFill>
                  <a:schemeClr val="bg2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dirty="0" smtClean="0">
                <a:solidFill>
                  <a:schemeClr val="bg2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（</a:t>
            </a:r>
            <a:r>
              <a:rPr lang="zh-TW" altLang="en-US" dirty="0">
                <a:solidFill>
                  <a:schemeClr val="bg2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例如用「</a:t>
            </a:r>
            <a:r>
              <a:rPr lang="en-US" altLang="zh-TW" dirty="0">
                <a:solidFill>
                  <a:schemeClr val="bg2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gay</a:t>
            </a:r>
            <a:r>
              <a:rPr lang="zh-TW" altLang="en-US" dirty="0">
                <a:solidFill>
                  <a:schemeClr val="bg2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」來形容某人或某事物，意味這是不好的）</a:t>
            </a:r>
            <a:r>
              <a:rPr lang="zh-TW" altLang="en-US" dirty="0" smtClean="0">
                <a:solidFill>
                  <a:schemeClr val="bg2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；</a:t>
            </a:r>
            <a:endParaRPr lang="zh-TW" altLang="en-US" dirty="0">
              <a:solidFill>
                <a:schemeClr val="bg2">
                  <a:lumMod val="1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 fontAlgn="base">
              <a:buFont typeface="+mj-lt"/>
              <a:buAutoNum type="arabicPeriod"/>
            </a:pPr>
            <a:r>
              <a:rPr lang="zh-TW" altLang="en-US" dirty="0" smtClean="0">
                <a:solidFill>
                  <a:schemeClr val="bg2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用具</a:t>
            </a:r>
            <a:r>
              <a:rPr lang="zh-TW" altLang="en-US" dirty="0">
                <a:solidFill>
                  <a:schemeClr val="bg2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性意涵的話來汙辱某人（例如用公車形容跟許多男人上床的女人）；</a:t>
            </a:r>
          </a:p>
          <a:p>
            <a:pPr lvl="1" fontAlgn="base">
              <a:buFont typeface="+mj-lt"/>
              <a:buAutoNum type="arabicPeriod"/>
            </a:pPr>
            <a:r>
              <a:rPr lang="zh-TW" altLang="en-US" dirty="0" smtClean="0">
                <a:solidFill>
                  <a:schemeClr val="bg2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使用</a:t>
            </a:r>
            <a:r>
              <a:rPr lang="zh-TW" altLang="en-US" dirty="0">
                <a:solidFill>
                  <a:schemeClr val="bg2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威脅的言語或笑話，造成對方的恐懼（例如開玩笑說要強暴某人）；</a:t>
            </a:r>
          </a:p>
          <a:p>
            <a:pPr lvl="1" fontAlgn="base">
              <a:buFont typeface="+mj-lt"/>
              <a:buAutoNum type="arabicPeriod"/>
            </a:pPr>
            <a:r>
              <a:rPr lang="zh-TW" altLang="en-US" dirty="0" smtClean="0">
                <a:solidFill>
                  <a:schemeClr val="bg2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閒聊</a:t>
            </a:r>
            <a:r>
              <a:rPr lang="zh-TW" altLang="en-US" dirty="0">
                <a:solidFill>
                  <a:schemeClr val="bg2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中散布有關某人性生活或性傾向的謠言（包括塗鴉）；</a:t>
            </a:r>
          </a:p>
          <a:p>
            <a:pPr lvl="1" fontAlgn="base">
              <a:buFont typeface="+mj-lt"/>
              <a:buAutoNum type="arabicPeriod"/>
            </a:pPr>
            <a:r>
              <a:rPr lang="zh-TW" altLang="en-US" dirty="0" smtClean="0">
                <a:solidFill>
                  <a:schemeClr val="bg2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讓</a:t>
            </a:r>
            <a:r>
              <a:rPr lang="zh-TW" altLang="en-US" dirty="0">
                <a:solidFill>
                  <a:schemeClr val="bg2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別人感覺不舒服的碰觸；</a:t>
            </a:r>
          </a:p>
          <a:p>
            <a:pPr lvl="1" fontAlgn="base">
              <a:buFont typeface="+mj-lt"/>
              <a:buAutoNum type="arabicPeriod"/>
            </a:pPr>
            <a:r>
              <a:rPr lang="zh-TW" altLang="en-US" dirty="0" smtClean="0">
                <a:solidFill>
                  <a:schemeClr val="bg2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碰</a:t>
            </a:r>
            <a:r>
              <a:rPr lang="zh-TW" altLang="en-US" dirty="0">
                <a:solidFill>
                  <a:schemeClr val="bg2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觸別人不喜被碰觸的身體部分。</a:t>
            </a:r>
            <a:endParaRPr lang="zh-TW" altLang="en-US" b="0" i="0" dirty="0">
              <a:solidFill>
                <a:schemeClr val="bg2">
                  <a:lumMod val="10000"/>
                </a:schemeClr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763688" y="5301208"/>
            <a:ext cx="5688632" cy="1236680"/>
          </a:xfrm>
          <a:prstGeom prst="rect">
            <a:avLst/>
          </a:prstGeom>
          <a:noFill/>
        </p:spPr>
        <p:txBody>
          <a:bodyPr wrap="square" rIns="144000" bIns="36000" numCol="1" spcCol="360000" rtlCol="0">
            <a:spAutoFit/>
          </a:bodyPr>
          <a:lstStyle/>
          <a:p>
            <a:pPr algn="just"/>
            <a:r>
              <a:rPr lang="zh-TW" altLang="en-US" sz="1500" dirty="0" smtClean="0">
                <a:solidFill>
                  <a:schemeClr val="bg2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校園性罷凌防治</a:t>
            </a:r>
            <a:r>
              <a:rPr lang="zh-TW" altLang="en-US" sz="1500" dirty="0">
                <a:solidFill>
                  <a:schemeClr val="bg2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手冊中並列舉實際案例，</a:t>
            </a:r>
            <a:r>
              <a:rPr lang="zh-TW" altLang="en-US" sz="1500" dirty="0" smtClean="0">
                <a:solidFill>
                  <a:schemeClr val="bg2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像是</a:t>
            </a:r>
            <a:r>
              <a:rPr lang="en-US" altLang="zh-TW" sz="1500" dirty="0" smtClean="0">
                <a:solidFill>
                  <a:schemeClr val="bg2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</a:p>
          <a:p>
            <a:pPr algn="just"/>
            <a:r>
              <a:rPr lang="zh-TW" altLang="en-US" sz="1500" dirty="0" smtClean="0">
                <a:solidFill>
                  <a:schemeClr val="bg2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嘲笑</a:t>
            </a:r>
            <a:r>
              <a:rPr lang="zh-TW" altLang="en-US" sz="1500" dirty="0">
                <a:solidFill>
                  <a:schemeClr val="bg2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女同學胸部平坦像「飛機場」（</a:t>
            </a:r>
            <a:r>
              <a:rPr lang="zh-TW" altLang="en-US" sz="1500" b="1" dirty="0">
                <a:solidFill>
                  <a:schemeClr val="bg2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性別特徵</a:t>
            </a:r>
            <a:r>
              <a:rPr lang="zh-TW" altLang="en-US" sz="1500" dirty="0">
                <a:solidFill>
                  <a:schemeClr val="bg2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r>
              <a:rPr lang="zh-TW" altLang="en-US" sz="1500" dirty="0" smtClean="0">
                <a:solidFill>
                  <a:schemeClr val="bg2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endParaRPr lang="en-US" altLang="zh-TW" sz="1500" dirty="0" smtClean="0">
              <a:solidFill>
                <a:schemeClr val="bg2">
                  <a:lumMod val="1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1500" dirty="0" smtClean="0">
                <a:solidFill>
                  <a:schemeClr val="bg2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批評</a:t>
            </a:r>
            <a:r>
              <a:rPr lang="zh-TW" altLang="en-US" sz="1500" dirty="0">
                <a:solidFill>
                  <a:schemeClr val="bg2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穿著中性的女同學「像男人、會交不到男朋友」（</a:t>
            </a:r>
            <a:r>
              <a:rPr lang="zh-TW" altLang="en-US" sz="1500" b="1" dirty="0">
                <a:solidFill>
                  <a:schemeClr val="bg2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性別特質</a:t>
            </a:r>
            <a:r>
              <a:rPr lang="zh-TW" altLang="en-US" sz="1500" dirty="0" smtClean="0">
                <a:solidFill>
                  <a:schemeClr val="bg2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en-US" altLang="zh-TW" sz="1500" dirty="0" smtClean="0">
              <a:solidFill>
                <a:schemeClr val="bg2">
                  <a:lumMod val="1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1500" dirty="0" smtClean="0">
                <a:solidFill>
                  <a:schemeClr val="bg2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得知</a:t>
            </a:r>
            <a:r>
              <a:rPr lang="zh-TW" altLang="en-US" sz="1500" dirty="0">
                <a:solidFill>
                  <a:schemeClr val="bg2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男同學喜歡男生後罵「死</a:t>
            </a:r>
            <a:r>
              <a:rPr lang="en-US" altLang="zh-TW" sz="1500" dirty="0">
                <a:solidFill>
                  <a:schemeClr val="bg2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gay</a:t>
            </a:r>
            <a:r>
              <a:rPr lang="zh-TW" altLang="en-US" sz="1500" dirty="0">
                <a:solidFill>
                  <a:schemeClr val="bg2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」、「肛交男」（</a:t>
            </a:r>
            <a:r>
              <a:rPr lang="zh-TW" altLang="en-US" sz="1500" b="1" dirty="0">
                <a:solidFill>
                  <a:schemeClr val="bg2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性傾向</a:t>
            </a:r>
            <a:r>
              <a:rPr lang="zh-TW" altLang="en-US" sz="1500" dirty="0" smtClean="0">
                <a:solidFill>
                  <a:schemeClr val="bg2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en-US" altLang="zh-TW" sz="1500" dirty="0" smtClean="0">
              <a:solidFill>
                <a:schemeClr val="bg2">
                  <a:lumMod val="1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1500" dirty="0" smtClean="0">
                <a:solidFill>
                  <a:schemeClr val="bg2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對著</a:t>
            </a:r>
            <a:r>
              <a:rPr lang="zh-TW" altLang="en-US" sz="1500" dirty="0">
                <a:solidFill>
                  <a:schemeClr val="bg2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喜歡穿女裝的男同學罵「變態、不男不女」（</a:t>
            </a:r>
            <a:r>
              <a:rPr lang="zh-TW" altLang="en-US" sz="1500" b="1" dirty="0">
                <a:solidFill>
                  <a:schemeClr val="bg2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性別認同</a:t>
            </a:r>
            <a:r>
              <a:rPr lang="zh-TW" altLang="en-US" sz="1500" dirty="0" smtClean="0">
                <a:solidFill>
                  <a:schemeClr val="bg2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en-US" sz="1500" dirty="0" smtClean="0">
              <a:solidFill>
                <a:schemeClr val="bg2">
                  <a:lumMod val="1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Title 19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80685"/>
          </a:xfrm>
        </p:spPr>
        <p:txBody>
          <a:bodyPr/>
          <a:lstStyle/>
          <a:p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校園</a:t>
            </a:r>
            <a:r>
              <a:rPr lang="zh-TW" altLang="en-US" sz="4000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性霸凌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Rectangle 17"/>
          <p:cNvSpPr/>
          <p:nvPr/>
        </p:nvSpPr>
        <p:spPr>
          <a:xfrm>
            <a:off x="4463480" y="4528673"/>
            <a:ext cx="4680520" cy="276999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fontAlgn="base"/>
            <a:r>
              <a:rPr lang="zh-TW" altLang="en-US" sz="1200" dirty="0" smtClean="0">
                <a:solidFill>
                  <a:srgbClr val="3F3F3F">
                    <a:lumMod val="50000"/>
                  </a:srgbClr>
                </a:solidFill>
                <a:latin typeface="+mn-ea"/>
              </a:rPr>
              <a:t>摘</a:t>
            </a:r>
            <a:r>
              <a:rPr lang="zh-TW" altLang="en-US" sz="1200" dirty="0">
                <a:solidFill>
                  <a:srgbClr val="3F3F3F">
                    <a:lumMod val="50000"/>
                  </a:srgbClr>
                </a:solidFill>
                <a:latin typeface="+mn-ea"/>
              </a:rPr>
              <a:t>自</a:t>
            </a:r>
            <a:r>
              <a:rPr lang="zh-TW" altLang="en-US" sz="1200" dirty="0" smtClean="0">
                <a:solidFill>
                  <a:srgbClr val="3F3F3F">
                    <a:lumMod val="50000"/>
                  </a:srgbClr>
                </a:solidFill>
                <a:latin typeface="+mn-ea"/>
              </a:rPr>
              <a:t>「校園霸凌、性霸凌與性騷擾之概念釐清與討論」李淑菁老師</a:t>
            </a:r>
            <a:endParaRPr lang="en-US" sz="1200" dirty="0">
              <a:solidFill>
                <a:srgbClr val="3F3F3F">
                  <a:lumMod val="50000"/>
                </a:srgbClr>
              </a:solidFill>
              <a:latin typeface="+mn-ea"/>
            </a:endParaRPr>
          </a:p>
        </p:txBody>
      </p:sp>
      <p:sp>
        <p:nvSpPr>
          <p:cNvPr id="6" name="Rectangle 17"/>
          <p:cNvSpPr/>
          <p:nvPr/>
        </p:nvSpPr>
        <p:spPr>
          <a:xfrm>
            <a:off x="6803740" y="6581001"/>
            <a:ext cx="2206691" cy="276999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fontAlgn="base"/>
            <a:r>
              <a:rPr lang="zh-TW" altLang="en-US" sz="1200" dirty="0" smtClean="0">
                <a:solidFill>
                  <a:srgbClr val="3F3F3F">
                    <a:lumMod val="50000"/>
                  </a:srgbClr>
                </a:solidFill>
                <a:latin typeface="+mn-ea"/>
              </a:rPr>
              <a:t>摘自「校園性霸凌防治手冊」</a:t>
            </a:r>
            <a:endParaRPr lang="en-US" sz="1200" dirty="0">
              <a:solidFill>
                <a:srgbClr val="3F3F3F">
                  <a:lumMod val="50000"/>
                </a:srgb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27507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 flipH="1">
            <a:off x="0" y="1066486"/>
            <a:ext cx="9144000" cy="5280447"/>
          </a:xfrm>
          <a:prstGeom prst="rect">
            <a:avLst/>
          </a:prstGeom>
          <a:solidFill>
            <a:srgbClr val="5250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3"/>
          <p:cNvSpPr>
            <a:spLocks noGrp="1"/>
          </p:cNvSpPr>
          <p:nvPr>
            <p:ph type="title"/>
          </p:nvPr>
        </p:nvSpPr>
        <p:spPr>
          <a:xfrm>
            <a:off x="1764221" y="133947"/>
            <a:ext cx="5635064" cy="709713"/>
          </a:xfrm>
        </p:spPr>
        <p:txBody>
          <a:bodyPr>
            <a:noAutofit/>
          </a:bodyPr>
          <a:lstStyle/>
          <a:p>
            <a:pPr algn="ctr"/>
            <a:r>
              <a:rPr lang="zh-TW" altLang="en-US" sz="36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從統計認識</a:t>
            </a:r>
            <a:r>
              <a:rPr lang="zh-TW" altLang="en-US" sz="3600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</a:t>
            </a:r>
            <a:r>
              <a:rPr lang="zh-TW" altLang="en-US" sz="36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霸凌</a:t>
            </a:r>
            <a:endParaRPr lang="en-US" sz="3600" b="1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134327" y="335457"/>
            <a:ext cx="316281" cy="316835"/>
            <a:chOff x="2609260" y="2989019"/>
            <a:chExt cx="475253" cy="475253"/>
          </a:xfrm>
        </p:grpSpPr>
        <p:sp>
          <p:nvSpPr>
            <p:cNvPr id="25" name="Oval 24"/>
            <p:cNvSpPr/>
            <p:nvPr/>
          </p:nvSpPr>
          <p:spPr>
            <a:xfrm>
              <a:off x="2609260" y="2989019"/>
              <a:ext cx="475253" cy="47525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2752030" y="3120652"/>
              <a:ext cx="189738" cy="196776"/>
            </a:xfrm>
            <a:custGeom>
              <a:avLst/>
              <a:gdLst>
                <a:gd name="T0" fmla="*/ 103 w 274"/>
                <a:gd name="T1" fmla="*/ 284 h 284"/>
                <a:gd name="T2" fmla="*/ 80 w 274"/>
                <a:gd name="T3" fmla="*/ 273 h 284"/>
                <a:gd name="T4" fmla="*/ 9 w 274"/>
                <a:gd name="T5" fmla="*/ 178 h 284"/>
                <a:gd name="T6" fmla="*/ 14 w 274"/>
                <a:gd name="T7" fmla="*/ 139 h 284"/>
                <a:gd name="T8" fmla="*/ 53 w 274"/>
                <a:gd name="T9" fmla="*/ 145 h 284"/>
                <a:gd name="T10" fmla="*/ 100 w 274"/>
                <a:gd name="T11" fmla="*/ 207 h 284"/>
                <a:gd name="T12" fmla="*/ 219 w 274"/>
                <a:gd name="T13" fmla="*/ 17 h 284"/>
                <a:gd name="T14" fmla="*/ 257 w 274"/>
                <a:gd name="T15" fmla="*/ 8 h 284"/>
                <a:gd name="T16" fmla="*/ 266 w 274"/>
                <a:gd name="T17" fmla="*/ 47 h 284"/>
                <a:gd name="T18" fmla="*/ 126 w 274"/>
                <a:gd name="T19" fmla="*/ 271 h 284"/>
                <a:gd name="T20" fmla="*/ 104 w 274"/>
                <a:gd name="T21" fmla="*/ 284 h 284"/>
                <a:gd name="T22" fmla="*/ 103 w 274"/>
                <a:gd name="T23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4" h="284">
                  <a:moveTo>
                    <a:pt x="103" y="284"/>
                  </a:moveTo>
                  <a:cubicBezTo>
                    <a:pt x="94" y="284"/>
                    <a:pt x="86" y="280"/>
                    <a:pt x="80" y="273"/>
                  </a:cubicBezTo>
                  <a:cubicBezTo>
                    <a:pt x="9" y="178"/>
                    <a:pt x="9" y="178"/>
                    <a:pt x="9" y="178"/>
                  </a:cubicBezTo>
                  <a:cubicBezTo>
                    <a:pt x="0" y="166"/>
                    <a:pt x="2" y="149"/>
                    <a:pt x="14" y="139"/>
                  </a:cubicBezTo>
                  <a:cubicBezTo>
                    <a:pt x="27" y="130"/>
                    <a:pt x="44" y="133"/>
                    <a:pt x="53" y="145"/>
                  </a:cubicBezTo>
                  <a:cubicBezTo>
                    <a:pt x="100" y="207"/>
                    <a:pt x="100" y="207"/>
                    <a:pt x="100" y="207"/>
                  </a:cubicBezTo>
                  <a:cubicBezTo>
                    <a:pt x="219" y="17"/>
                    <a:pt x="219" y="17"/>
                    <a:pt x="219" y="17"/>
                  </a:cubicBezTo>
                  <a:cubicBezTo>
                    <a:pt x="227" y="4"/>
                    <a:pt x="244" y="0"/>
                    <a:pt x="257" y="8"/>
                  </a:cubicBezTo>
                  <a:cubicBezTo>
                    <a:pt x="270" y="16"/>
                    <a:pt x="274" y="33"/>
                    <a:pt x="266" y="47"/>
                  </a:cubicBezTo>
                  <a:cubicBezTo>
                    <a:pt x="126" y="271"/>
                    <a:pt x="126" y="271"/>
                    <a:pt x="126" y="271"/>
                  </a:cubicBezTo>
                  <a:cubicBezTo>
                    <a:pt x="121" y="279"/>
                    <a:pt x="113" y="283"/>
                    <a:pt x="104" y="284"/>
                  </a:cubicBezTo>
                  <a:cubicBezTo>
                    <a:pt x="104" y="284"/>
                    <a:pt x="103" y="284"/>
                    <a:pt x="103" y="28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856" y="1059611"/>
            <a:ext cx="5287322" cy="5287322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258165" y="1813883"/>
            <a:ext cx="272587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洪菊吟</a:t>
            </a:r>
            <a:r>
              <a:rPr lang="zh-TW" altLang="en-US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老師</a:t>
            </a:r>
            <a:r>
              <a:rPr lang="en-US" altLang="zh-TW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</a:p>
          <a:p>
            <a:endParaRPr lang="en-US" altLang="zh-TW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Tx/>
              <a:buChar char="-"/>
            </a:pPr>
            <a:r>
              <a:rPr lang="zh-TW" altLang="en-US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數字變多，比較</a:t>
            </a:r>
            <a:r>
              <a:rPr lang="zh-TW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貼切的說法是</a:t>
            </a:r>
            <a:r>
              <a:rPr lang="zh-TW" altLang="en-US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性霸凌</a:t>
            </a:r>
            <a:r>
              <a:rPr lang="en-US" altLang="zh-TW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TW" altLang="en-US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被看見</a:t>
            </a:r>
            <a:r>
              <a:rPr lang="en-US" altLang="zh-TW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  <a:r>
              <a:rPr lang="zh-TW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zh-TW" altLang="en-US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以前以為是學生</a:t>
            </a:r>
            <a:r>
              <a:rPr lang="zh-TW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或小孩之間的打打鬧鬧</a:t>
            </a:r>
            <a:r>
              <a:rPr lang="zh-TW" altLang="en-US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，現在大家</a:t>
            </a:r>
            <a:r>
              <a:rPr lang="zh-TW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會意識到有些行為其實是（性）霸凌</a:t>
            </a:r>
            <a:r>
              <a:rPr lang="zh-TW" altLang="en-US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Tx/>
              <a:buChar char="-"/>
            </a:pPr>
            <a:endParaRPr lang="en-US" altLang="zh-TW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Tx/>
              <a:buChar char="-"/>
            </a:pPr>
            <a:r>
              <a:rPr lang="zh-TW" altLang="en-US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下課後</a:t>
            </a:r>
            <a:r>
              <a:rPr lang="zh-TW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網路遊戲衍伸的網路關係霸凌</a:t>
            </a:r>
            <a:endParaRPr lang="en-US" altLang="zh-TW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3297560" y="6525344"/>
            <a:ext cx="57913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dirty="0" smtClean="0">
                <a:solidFill>
                  <a:schemeClr val="tx2">
                    <a:lumMod val="50000"/>
                  </a:schemeClr>
                </a:solidFill>
              </a:rPr>
              <a:t>取自關鍵評論網頁  </a:t>
            </a:r>
            <a:r>
              <a:rPr lang="en-US" altLang="zh-TW" sz="1200" dirty="0" smtClean="0">
                <a:hlinkClick r:id="rId3"/>
              </a:rPr>
              <a:t>https</a:t>
            </a:r>
            <a:r>
              <a:rPr lang="en-US" altLang="zh-TW" sz="1200" dirty="0">
                <a:hlinkClick r:id="rId3"/>
              </a:rPr>
              <a:t>://www.thenewslens.com/feature/gendereducation20/133784</a:t>
            </a:r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947499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 flipH="1">
            <a:off x="-33655" y="1066486"/>
            <a:ext cx="9144000" cy="5280447"/>
          </a:xfrm>
          <a:prstGeom prst="rect">
            <a:avLst/>
          </a:prstGeom>
          <a:solidFill>
            <a:srgbClr val="5250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13"/>
          <p:cNvSpPr>
            <a:spLocks noGrp="1"/>
          </p:cNvSpPr>
          <p:nvPr>
            <p:ph type="title"/>
          </p:nvPr>
        </p:nvSpPr>
        <p:spPr>
          <a:xfrm>
            <a:off x="1764221" y="133947"/>
            <a:ext cx="5635064" cy="709713"/>
          </a:xfrm>
        </p:spPr>
        <p:txBody>
          <a:bodyPr>
            <a:noAutofit/>
          </a:bodyPr>
          <a:lstStyle/>
          <a:p>
            <a:pPr algn="ctr"/>
            <a:r>
              <a:rPr lang="zh-TW" altLang="en-US" sz="36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從統計認識</a:t>
            </a:r>
            <a:r>
              <a:rPr lang="zh-TW" altLang="en-US" sz="3600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</a:t>
            </a:r>
            <a:r>
              <a:rPr lang="zh-TW" altLang="en-US" sz="36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霸凌</a:t>
            </a:r>
            <a:endParaRPr lang="en-US" sz="3600" b="1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134327" y="335457"/>
            <a:ext cx="316281" cy="316835"/>
            <a:chOff x="2609260" y="2989019"/>
            <a:chExt cx="475253" cy="475253"/>
          </a:xfrm>
        </p:grpSpPr>
        <p:sp>
          <p:nvSpPr>
            <p:cNvPr id="25" name="Oval 24"/>
            <p:cNvSpPr/>
            <p:nvPr/>
          </p:nvSpPr>
          <p:spPr>
            <a:xfrm>
              <a:off x="2609260" y="2989019"/>
              <a:ext cx="475253" cy="47525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2752030" y="3120652"/>
              <a:ext cx="189738" cy="196776"/>
            </a:xfrm>
            <a:custGeom>
              <a:avLst/>
              <a:gdLst>
                <a:gd name="T0" fmla="*/ 103 w 274"/>
                <a:gd name="T1" fmla="*/ 284 h 284"/>
                <a:gd name="T2" fmla="*/ 80 w 274"/>
                <a:gd name="T3" fmla="*/ 273 h 284"/>
                <a:gd name="T4" fmla="*/ 9 w 274"/>
                <a:gd name="T5" fmla="*/ 178 h 284"/>
                <a:gd name="T6" fmla="*/ 14 w 274"/>
                <a:gd name="T7" fmla="*/ 139 h 284"/>
                <a:gd name="T8" fmla="*/ 53 w 274"/>
                <a:gd name="T9" fmla="*/ 145 h 284"/>
                <a:gd name="T10" fmla="*/ 100 w 274"/>
                <a:gd name="T11" fmla="*/ 207 h 284"/>
                <a:gd name="T12" fmla="*/ 219 w 274"/>
                <a:gd name="T13" fmla="*/ 17 h 284"/>
                <a:gd name="T14" fmla="*/ 257 w 274"/>
                <a:gd name="T15" fmla="*/ 8 h 284"/>
                <a:gd name="T16" fmla="*/ 266 w 274"/>
                <a:gd name="T17" fmla="*/ 47 h 284"/>
                <a:gd name="T18" fmla="*/ 126 w 274"/>
                <a:gd name="T19" fmla="*/ 271 h 284"/>
                <a:gd name="T20" fmla="*/ 104 w 274"/>
                <a:gd name="T21" fmla="*/ 284 h 284"/>
                <a:gd name="T22" fmla="*/ 103 w 274"/>
                <a:gd name="T23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4" h="284">
                  <a:moveTo>
                    <a:pt x="103" y="284"/>
                  </a:moveTo>
                  <a:cubicBezTo>
                    <a:pt x="94" y="284"/>
                    <a:pt x="86" y="280"/>
                    <a:pt x="80" y="273"/>
                  </a:cubicBezTo>
                  <a:cubicBezTo>
                    <a:pt x="9" y="178"/>
                    <a:pt x="9" y="178"/>
                    <a:pt x="9" y="178"/>
                  </a:cubicBezTo>
                  <a:cubicBezTo>
                    <a:pt x="0" y="166"/>
                    <a:pt x="2" y="149"/>
                    <a:pt x="14" y="139"/>
                  </a:cubicBezTo>
                  <a:cubicBezTo>
                    <a:pt x="27" y="130"/>
                    <a:pt x="44" y="133"/>
                    <a:pt x="53" y="145"/>
                  </a:cubicBezTo>
                  <a:cubicBezTo>
                    <a:pt x="100" y="207"/>
                    <a:pt x="100" y="207"/>
                    <a:pt x="100" y="207"/>
                  </a:cubicBezTo>
                  <a:cubicBezTo>
                    <a:pt x="219" y="17"/>
                    <a:pt x="219" y="17"/>
                    <a:pt x="219" y="17"/>
                  </a:cubicBezTo>
                  <a:cubicBezTo>
                    <a:pt x="227" y="4"/>
                    <a:pt x="244" y="0"/>
                    <a:pt x="257" y="8"/>
                  </a:cubicBezTo>
                  <a:cubicBezTo>
                    <a:pt x="270" y="16"/>
                    <a:pt x="274" y="33"/>
                    <a:pt x="266" y="47"/>
                  </a:cubicBezTo>
                  <a:cubicBezTo>
                    <a:pt x="126" y="271"/>
                    <a:pt x="126" y="271"/>
                    <a:pt x="126" y="271"/>
                  </a:cubicBezTo>
                  <a:cubicBezTo>
                    <a:pt x="121" y="279"/>
                    <a:pt x="113" y="283"/>
                    <a:pt x="104" y="284"/>
                  </a:cubicBezTo>
                  <a:cubicBezTo>
                    <a:pt x="104" y="284"/>
                    <a:pt x="103" y="284"/>
                    <a:pt x="103" y="28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5C5C5C"/>
                </a:solidFill>
              </a:endParaRPr>
            </a:p>
          </p:txBody>
        </p:sp>
      </p:grpSp>
      <p:sp>
        <p:nvSpPr>
          <p:cNvPr id="3" name="文字方塊 2"/>
          <p:cNvSpPr txBox="1"/>
          <p:nvPr/>
        </p:nvSpPr>
        <p:spPr>
          <a:xfrm>
            <a:off x="258165" y="2708920"/>
            <a:ext cx="27258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珊</a:t>
            </a:r>
            <a:r>
              <a:rPr lang="zh-TW" altLang="en-US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珊</a:t>
            </a:r>
            <a:r>
              <a:rPr lang="zh-TW" altLang="en-US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老師</a:t>
            </a:r>
            <a:r>
              <a:rPr lang="en-US" altLang="zh-TW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</a:p>
          <a:p>
            <a:endParaRPr lang="en-US" altLang="zh-TW" dirty="0" smtClean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Tx/>
              <a:buChar char="-"/>
            </a:pPr>
            <a:r>
              <a:rPr lang="zh-TW" altLang="en-US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</a:t>
            </a:r>
            <a:r>
              <a:rPr lang="zh-TW" altLang="en-US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侵害或性騷擾案件以生理女性較多，</a:t>
            </a:r>
            <a:r>
              <a:rPr lang="zh-TW" altLang="en-US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但性</a:t>
            </a:r>
            <a:r>
              <a:rPr lang="zh-TW" altLang="en-US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霸凌受害者多數是</a:t>
            </a:r>
            <a:r>
              <a:rPr lang="zh-TW" altLang="en-US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男性</a:t>
            </a:r>
            <a:r>
              <a:rPr lang="zh-TW" altLang="en-US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856" y="1100729"/>
            <a:ext cx="5256584" cy="5256584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3297560" y="6525344"/>
            <a:ext cx="57913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dirty="0" smtClean="0">
                <a:solidFill>
                  <a:schemeClr val="tx2">
                    <a:lumMod val="50000"/>
                  </a:schemeClr>
                </a:solidFill>
              </a:rPr>
              <a:t>取自關鍵評論網頁  </a:t>
            </a:r>
            <a:r>
              <a:rPr lang="en-US" altLang="zh-TW" sz="1200" dirty="0" smtClean="0">
                <a:hlinkClick r:id="rId3"/>
              </a:rPr>
              <a:t>https</a:t>
            </a:r>
            <a:r>
              <a:rPr lang="en-US" altLang="zh-TW" sz="1200" dirty="0">
                <a:hlinkClick r:id="rId3"/>
              </a:rPr>
              <a:t>://www.thenewslens.com/feature/gendereducation20/133784</a:t>
            </a:r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545048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28184" y="1817337"/>
            <a:ext cx="2915816" cy="45809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itle 13"/>
          <p:cNvSpPr txBox="1">
            <a:spLocks/>
          </p:cNvSpPr>
          <p:nvPr/>
        </p:nvSpPr>
        <p:spPr>
          <a:xfrm>
            <a:off x="6444208" y="3645024"/>
            <a:ext cx="2240240" cy="7097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那些</a:t>
            </a:r>
            <a:endParaRPr lang="en-US" altLang="zh-TW" sz="3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30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「娘娘腔」</a:t>
            </a:r>
            <a:endParaRPr lang="en-US" altLang="zh-TW" sz="3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3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的男孩</a:t>
            </a:r>
            <a:endParaRPr lang="en-US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716016" y="6516406"/>
            <a:ext cx="4320480" cy="276999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fontAlgn="base"/>
            <a:r>
              <a:rPr lang="zh-TW" altLang="en-US" sz="1200" dirty="0" smtClean="0">
                <a:solidFill>
                  <a:schemeClr val="tx2">
                    <a:lumMod val="50000"/>
                  </a:schemeClr>
                </a:solidFill>
                <a:latin typeface="+mn-ea"/>
              </a:rPr>
              <a:t>摘自「多元性別特質與校園中的性</a:t>
            </a:r>
            <a:r>
              <a:rPr lang="en-US" altLang="zh-TW" sz="1200" dirty="0" smtClean="0">
                <a:solidFill>
                  <a:schemeClr val="tx2">
                    <a:lumMod val="50000"/>
                  </a:schemeClr>
                </a:solidFill>
                <a:latin typeface="+mn-ea"/>
              </a:rPr>
              <a:t>/</a:t>
            </a:r>
            <a:r>
              <a:rPr lang="zh-TW" altLang="en-US" sz="1200" dirty="0" smtClean="0">
                <a:solidFill>
                  <a:schemeClr val="tx2">
                    <a:lumMod val="50000"/>
                  </a:schemeClr>
                </a:solidFill>
                <a:latin typeface="+mn-ea"/>
              </a:rPr>
              <a:t>別霸凌事件」游美惠老師</a:t>
            </a:r>
            <a:endParaRPr lang="en-US" sz="1200" dirty="0">
              <a:solidFill>
                <a:schemeClr val="tx2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817337"/>
            <a:ext cx="6228184" cy="458094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itle 19"/>
          <p:cNvSpPr txBox="1">
            <a:spLocks/>
          </p:cNvSpPr>
          <p:nvPr/>
        </p:nvSpPr>
        <p:spPr>
          <a:xfrm>
            <a:off x="395320" y="692696"/>
            <a:ext cx="8229600" cy="7806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多元性別與</a:t>
            </a:r>
            <a:r>
              <a:rPr lang="zh-TW" altLang="en-US" sz="4000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性霸凌 </a:t>
            </a:r>
            <a:r>
              <a:rPr lang="en-US" altLang="zh-TW" sz="30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–</a:t>
            </a:r>
            <a:r>
              <a:rPr lang="zh-TW" altLang="en-US" sz="30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案例討論 </a:t>
            </a:r>
            <a:r>
              <a:rPr lang="en-US" altLang="zh-TW" sz="30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</a:t>
            </a:r>
            <a:r>
              <a:rPr lang="zh-TW" altLang="en-US" sz="30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endParaRPr lang="en-US" sz="3000" b="1" dirty="0">
              <a:solidFill>
                <a:schemeClr val="tx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316660" y="2214982"/>
            <a:ext cx="56166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在我高中的時候，有一位男同學因為他比較有女性的特質，</a:t>
            </a:r>
            <a:r>
              <a:rPr lang="zh-TW" altLang="en-US" sz="16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也就是一般</a:t>
            </a:r>
            <a:r>
              <a:rPr lang="zh-TW" altLang="en-US" sz="1600" b="1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人稱的「娘娘腔」，常常因此被欺負或嘲笑。班上另外一個男</a:t>
            </a:r>
            <a:r>
              <a:rPr lang="zh-TW" altLang="en-US" sz="16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同學</a:t>
            </a:r>
            <a:r>
              <a:rPr lang="zh-TW" altLang="en-US" sz="1600" b="1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，常常故意在大家面前學他的說話口氣和動作，當然他學的</a:t>
            </a:r>
            <a:r>
              <a:rPr lang="zh-TW" altLang="en-US" sz="16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非常誇張</a:t>
            </a:r>
            <a:r>
              <a:rPr lang="zh-TW" altLang="en-US" sz="1600" b="1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。大家就會大聲的笑，也沒有人會去注意他是不是會因此</a:t>
            </a:r>
            <a:r>
              <a:rPr lang="zh-TW" altLang="en-US" sz="16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受到傷害</a:t>
            </a:r>
            <a:r>
              <a:rPr lang="zh-TW" altLang="en-US" sz="1600" b="1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。因為大家抱著看好戲的態度去笑他，助長了那個欺負他的</a:t>
            </a:r>
            <a:r>
              <a:rPr lang="zh-TW" altLang="en-US" sz="16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人更</a:t>
            </a:r>
            <a:r>
              <a:rPr lang="zh-TW" altLang="en-US" sz="1600" b="1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肆無忌憚的欺負他。⋯⋯大部分的人就會在旁邊一直笑。我</a:t>
            </a:r>
            <a:r>
              <a:rPr lang="zh-TW" altLang="en-US" sz="16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記得有</a:t>
            </a:r>
            <a:r>
              <a:rPr lang="zh-TW" altLang="en-US" sz="1600" b="1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一次，那個常欺負他的男同學，就在黑板上寫類似他是娘娘腔</a:t>
            </a:r>
            <a:r>
              <a:rPr lang="zh-TW" altLang="en-US" sz="16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之類</a:t>
            </a:r>
            <a:r>
              <a:rPr lang="zh-TW" altLang="en-US" sz="1600" b="1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的，然後又寫「如果把那句話擦掉的人，會生孩子沒屁眼」，我當</a:t>
            </a:r>
          </a:p>
          <a:p>
            <a:r>
              <a:rPr lang="zh-TW" altLang="en-US" sz="1600" b="1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場就去把那句話擦掉了。他其實是一個很認真的人，上課認真，</a:t>
            </a:r>
            <a:r>
              <a:rPr lang="zh-TW" altLang="en-US" sz="16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做事情</a:t>
            </a:r>
            <a:r>
              <a:rPr lang="zh-TW" altLang="en-US" sz="1600" b="1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也很小心，如果是他該做的事，就會很盡心的去做好。這樣</a:t>
            </a:r>
            <a:r>
              <a:rPr lang="zh-TW" altLang="en-US" sz="16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的一</a:t>
            </a:r>
            <a:r>
              <a:rPr lang="zh-TW" altLang="en-US" sz="1600" b="1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個人，難道只是因為他有女性特質，就要被欺負嗎？我後來跟</a:t>
            </a:r>
            <a:r>
              <a:rPr lang="zh-TW" altLang="en-US" sz="16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他還</a:t>
            </a:r>
            <a:r>
              <a:rPr lang="zh-TW" altLang="en-US" sz="1600" b="1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不錯，他告訴我，他後來根本不想來上學，甚至他想要轉學。</a:t>
            </a:r>
            <a:r>
              <a:rPr lang="zh-TW" altLang="en-US" sz="16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而且</a:t>
            </a:r>
            <a:r>
              <a:rPr lang="zh-TW" altLang="en-US" sz="1600" b="1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他對事情的看法都非常悲觀。不過他後來考上○○大學的</a:t>
            </a:r>
            <a:r>
              <a:rPr lang="zh-TW" altLang="en-US" sz="16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音樂系</a:t>
            </a:r>
            <a:r>
              <a:rPr lang="zh-TW" altLang="en-US" sz="1600" b="1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，現在也過的還不錯。</a:t>
            </a:r>
          </a:p>
        </p:txBody>
      </p:sp>
    </p:spTree>
    <p:extLst>
      <p:ext uri="{BB962C8B-B14F-4D97-AF65-F5344CB8AC3E}">
        <p14:creationId xmlns:p14="http://schemas.microsoft.com/office/powerpoint/2010/main" val="1452004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28184" y="1817337"/>
            <a:ext cx="2915816" cy="45809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Title 13"/>
          <p:cNvSpPr txBox="1">
            <a:spLocks/>
          </p:cNvSpPr>
          <p:nvPr/>
        </p:nvSpPr>
        <p:spPr>
          <a:xfrm>
            <a:off x="6444208" y="3645024"/>
            <a:ext cx="2240240" cy="7097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那些</a:t>
            </a:r>
            <a:endParaRPr lang="en-US" altLang="zh-TW" sz="30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3000" b="1" i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3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「娘娘腔」</a:t>
            </a:r>
            <a:endParaRPr lang="en-US" altLang="zh-TW" sz="30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30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3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的男孩</a:t>
            </a:r>
            <a:endParaRPr lang="en-US" sz="3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751512" y="6524958"/>
            <a:ext cx="4392488" cy="276999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fontAlgn="base"/>
            <a:r>
              <a:rPr lang="zh-TW" altLang="en-US" sz="1200" dirty="0" smtClean="0">
                <a:solidFill>
                  <a:srgbClr val="3F3F3F">
                    <a:lumMod val="50000"/>
                  </a:srgbClr>
                </a:solidFill>
                <a:latin typeface="+mn-ea"/>
              </a:rPr>
              <a:t>摘自「多元性別特質與校園中的性</a:t>
            </a:r>
            <a:r>
              <a:rPr lang="en-US" altLang="zh-TW" sz="1200" dirty="0" smtClean="0">
                <a:solidFill>
                  <a:srgbClr val="3F3F3F">
                    <a:lumMod val="50000"/>
                  </a:srgbClr>
                </a:solidFill>
                <a:latin typeface="+mn-ea"/>
              </a:rPr>
              <a:t>/</a:t>
            </a:r>
            <a:r>
              <a:rPr lang="zh-TW" altLang="en-US" sz="1200" dirty="0" smtClean="0">
                <a:solidFill>
                  <a:srgbClr val="3F3F3F">
                    <a:lumMod val="50000"/>
                  </a:srgbClr>
                </a:solidFill>
                <a:latin typeface="+mn-ea"/>
              </a:rPr>
              <a:t>別霸凌事件」游美惠老師</a:t>
            </a:r>
            <a:endParaRPr lang="en-US" sz="1200" dirty="0">
              <a:solidFill>
                <a:srgbClr val="3F3F3F">
                  <a:lumMod val="50000"/>
                </a:srgbClr>
              </a:solidFill>
              <a:latin typeface="+mn-e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817337"/>
            <a:ext cx="6228184" cy="458094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Title 19"/>
          <p:cNvSpPr txBox="1">
            <a:spLocks/>
          </p:cNvSpPr>
          <p:nvPr/>
        </p:nvSpPr>
        <p:spPr>
          <a:xfrm>
            <a:off x="395320" y="692696"/>
            <a:ext cx="8229600" cy="7806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zh-TW" altLang="en-US" sz="4000" b="1" dirty="0" smtClean="0">
                <a:solidFill>
                  <a:srgbClr val="5C5C5C">
                    <a:lumMod val="65000"/>
                    <a:lumOff val="3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多元性別與</a:t>
            </a:r>
            <a:r>
              <a:rPr lang="zh-TW" altLang="en-US" sz="4000" b="1" dirty="0" smtClean="0">
                <a:solidFill>
                  <a:srgbClr val="84CBC5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性霸凌 </a:t>
            </a:r>
            <a:r>
              <a:rPr lang="en-US" altLang="zh-TW" sz="30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– </a:t>
            </a:r>
            <a:r>
              <a:rPr lang="zh-TW" altLang="en-US" sz="3000" b="1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案例討論 </a:t>
            </a:r>
            <a:r>
              <a:rPr lang="en-US" altLang="zh-TW" sz="30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II</a:t>
            </a:r>
            <a:endParaRPr lang="en-US" sz="3000" b="1" dirty="0">
              <a:solidFill>
                <a:schemeClr val="tx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323363" y="1968761"/>
            <a:ext cx="5616624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dirty="0">
                <a:solidFill>
                  <a:srgbClr val="3F3F3F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國中階段可說是最混亂了，班上的素質參差不齊。我的班級裡就</a:t>
            </a:r>
            <a:r>
              <a:rPr lang="zh-TW" altLang="en-US" sz="1600" b="1" dirty="0" smtClean="0">
                <a:solidFill>
                  <a:srgbClr val="3F3F3F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有傳說</a:t>
            </a:r>
            <a:r>
              <a:rPr lang="zh-TW" altLang="en-US" sz="1600" b="1" dirty="0">
                <a:solidFill>
                  <a:srgbClr val="3F3F3F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是混幫派的同學，一群都是人高馬大，壯碩的不得了。在班</a:t>
            </a:r>
            <a:r>
              <a:rPr lang="zh-TW" altLang="en-US" sz="1600" b="1" dirty="0" smtClean="0">
                <a:solidFill>
                  <a:srgbClr val="3F3F3F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上真的</a:t>
            </a:r>
            <a:r>
              <a:rPr lang="zh-TW" altLang="en-US" sz="1600" b="1" dirty="0">
                <a:solidFill>
                  <a:srgbClr val="3F3F3F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是老大，⋯⋯他們就是這樣的一群人，我常常聽到他們說</a:t>
            </a:r>
            <a:r>
              <a:rPr lang="zh-TW" altLang="en-US" sz="1600" b="1" dirty="0" smtClean="0">
                <a:solidFill>
                  <a:srgbClr val="3F3F3F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今天又</a:t>
            </a:r>
            <a:r>
              <a:rPr lang="zh-TW" altLang="en-US" sz="1600" b="1" dirty="0">
                <a:solidFill>
                  <a:srgbClr val="3F3F3F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打打誰、看誰不爽之類的，所以都是敬而遠之。也是不知道</a:t>
            </a:r>
            <a:r>
              <a:rPr lang="zh-TW" altLang="en-US" sz="1600" b="1" dirty="0" smtClean="0">
                <a:solidFill>
                  <a:srgbClr val="3F3F3F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什麼時候</a:t>
            </a:r>
            <a:r>
              <a:rPr lang="zh-TW" altLang="en-US" sz="1600" b="1" dirty="0">
                <a:solidFill>
                  <a:srgbClr val="3F3F3F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開始，班上一位瘦小的男生被盯上了，他的家裡似乎經濟</a:t>
            </a:r>
            <a:r>
              <a:rPr lang="zh-TW" altLang="en-US" sz="1600" b="1" dirty="0" smtClean="0">
                <a:solidFill>
                  <a:srgbClr val="3F3F3F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不錯</a:t>
            </a:r>
            <a:r>
              <a:rPr lang="zh-TW" altLang="en-US" sz="1600" b="1" dirty="0">
                <a:solidFill>
                  <a:srgbClr val="3F3F3F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，本身又很乖，不過常跟我們女生在一起，他的講話聲音又柔</a:t>
            </a:r>
            <a:r>
              <a:rPr lang="zh-TW" altLang="en-US" sz="1600" b="1" dirty="0" smtClean="0">
                <a:solidFill>
                  <a:srgbClr val="3F3F3F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又弱</a:t>
            </a:r>
            <a:r>
              <a:rPr lang="zh-TW" altLang="en-US" sz="1600" b="1" dirty="0">
                <a:solidFill>
                  <a:srgbClr val="3F3F3F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，常被人叫他是「娘娘腔」。有一次，回家路上看他被攔住，</a:t>
            </a:r>
            <a:r>
              <a:rPr lang="zh-TW" altLang="en-US" sz="1600" b="1" dirty="0" smtClean="0">
                <a:solidFill>
                  <a:srgbClr val="3F3F3F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一陣扭打</a:t>
            </a:r>
            <a:r>
              <a:rPr lang="zh-TW" altLang="en-US" sz="1600" b="1" dirty="0">
                <a:solidFill>
                  <a:srgbClr val="3F3F3F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，我跟一群班上女生根本就不敢上前阻止，告知老師又怕</a:t>
            </a:r>
            <a:r>
              <a:rPr lang="zh-TW" altLang="en-US" sz="1600" b="1" dirty="0" smtClean="0">
                <a:solidFill>
                  <a:srgbClr val="3F3F3F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日後如果</a:t>
            </a:r>
            <a:r>
              <a:rPr lang="zh-TW" altLang="en-US" sz="1600" b="1" dirty="0">
                <a:solidFill>
                  <a:srgbClr val="3F3F3F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被他們查到，反而向我們報復，所以只是眼睜睜的看他鼻青臉</a:t>
            </a:r>
          </a:p>
          <a:p>
            <a:r>
              <a:rPr lang="zh-TW" altLang="en-US" sz="1600" b="1" dirty="0">
                <a:solidFill>
                  <a:srgbClr val="3F3F3F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腫。第二天，他就沒有來學校了。再次來似乎是一個禮拜後了，</a:t>
            </a:r>
            <a:r>
              <a:rPr lang="zh-TW" altLang="en-US" sz="1600" b="1" dirty="0" smtClean="0">
                <a:solidFill>
                  <a:srgbClr val="3F3F3F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這件</a:t>
            </a:r>
            <a:r>
              <a:rPr lang="zh-TW" altLang="en-US" sz="1600" b="1" dirty="0">
                <a:solidFill>
                  <a:srgbClr val="3F3F3F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事好像也鬧上了訓導處，這些大哥級似乎也只是被記了大過，</a:t>
            </a:r>
            <a:r>
              <a:rPr lang="zh-TW" altLang="en-US" sz="1600" b="1" dirty="0" smtClean="0">
                <a:solidFill>
                  <a:srgbClr val="3F3F3F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他們</a:t>
            </a:r>
            <a:r>
              <a:rPr lang="zh-TW" altLang="en-US" sz="1600" b="1" dirty="0">
                <a:solidFill>
                  <a:srgbClr val="3F3F3F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好像也無關痛養。之後是越來越嚴重，大家也都不敢跟他講話</a:t>
            </a:r>
            <a:r>
              <a:rPr lang="zh-TW" altLang="en-US" sz="1600" b="1" dirty="0" smtClean="0">
                <a:solidFill>
                  <a:srgbClr val="3F3F3F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，當然</a:t>
            </a:r>
            <a:r>
              <a:rPr lang="zh-TW" altLang="en-US" sz="1600" b="1" dirty="0">
                <a:solidFill>
                  <a:srgbClr val="3F3F3F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沒有人願意挺出來幫助他。我看他都是一直在忍耐，但導師</a:t>
            </a:r>
            <a:r>
              <a:rPr lang="zh-TW" altLang="en-US" sz="1600" b="1" dirty="0" smtClean="0">
                <a:solidFill>
                  <a:srgbClr val="3F3F3F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的處理方式</a:t>
            </a:r>
            <a:r>
              <a:rPr lang="zh-TW" altLang="en-US" sz="1600" b="1" dirty="0">
                <a:solidFill>
                  <a:srgbClr val="3F3F3F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只是打那些同學。他們被打以後還是不斷的欺負他，</a:t>
            </a:r>
            <a:r>
              <a:rPr lang="zh-TW" altLang="en-US" sz="1600" b="1" dirty="0" smtClean="0">
                <a:solidFill>
                  <a:srgbClr val="3F3F3F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甚至越</a:t>
            </a:r>
            <a:r>
              <a:rPr lang="zh-TW" altLang="en-US" sz="1600" b="1" dirty="0">
                <a:solidFill>
                  <a:srgbClr val="3F3F3F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來嚴重。最後，他就轉學了，畢業後聽聞他已經離開臺灣到</a:t>
            </a:r>
            <a:r>
              <a:rPr lang="zh-TW" altLang="en-US" sz="1600" b="1" dirty="0" smtClean="0">
                <a:solidFill>
                  <a:srgbClr val="3F3F3F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外國去</a:t>
            </a:r>
            <a:r>
              <a:rPr lang="zh-TW" altLang="en-US" sz="1600" b="1" dirty="0">
                <a:solidFill>
                  <a:srgbClr val="3F3F3F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求學了⋯⋯</a:t>
            </a:r>
          </a:p>
        </p:txBody>
      </p:sp>
    </p:spTree>
    <p:extLst>
      <p:ext uri="{BB962C8B-B14F-4D97-AF65-F5344CB8AC3E}">
        <p14:creationId xmlns:p14="http://schemas.microsoft.com/office/powerpoint/2010/main" val="3367586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Straight Connector 53"/>
          <p:cNvCxnSpPr/>
          <p:nvPr/>
        </p:nvCxnSpPr>
        <p:spPr>
          <a:xfrm>
            <a:off x="2448971" y="1962213"/>
            <a:ext cx="0" cy="383501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755576" y="2132856"/>
            <a:ext cx="2592288" cy="2952328"/>
            <a:chOff x="575409" y="1481438"/>
            <a:chExt cx="1375625" cy="1455574"/>
          </a:xfrm>
        </p:grpSpPr>
        <p:sp>
          <p:nvSpPr>
            <p:cNvPr id="2" name="Rectangle 1"/>
            <p:cNvSpPr/>
            <p:nvPr/>
          </p:nvSpPr>
          <p:spPr>
            <a:xfrm>
              <a:off x="575409" y="1481438"/>
              <a:ext cx="1368152" cy="136815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500" b="1" dirty="0" smtClean="0">
                  <a:solidFill>
                    <a:schemeClr val="tx2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性霸凌</a:t>
              </a:r>
              <a:endParaRPr lang="en-US" altLang="zh-TW" sz="25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zh-TW" altLang="en-US" sz="2500" b="1" dirty="0" smtClean="0">
                  <a:solidFill>
                    <a:schemeClr val="tx2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與</a:t>
              </a:r>
              <a:endParaRPr lang="en-US" altLang="zh-TW" sz="25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zh-TW" altLang="en-US" sz="2500" b="1" dirty="0" smtClean="0">
                  <a:solidFill>
                    <a:schemeClr val="tx2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「恐懼同性戀」</a:t>
              </a:r>
              <a:endParaRPr lang="en-US" altLang="zh-TW" sz="25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en-US" sz="2500" b="1" dirty="0" smtClean="0">
                  <a:solidFill>
                    <a:schemeClr val="tx2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homophobia</a:t>
              </a:r>
              <a:endParaRPr lang="en-US" sz="2500" b="1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575409" y="2876157"/>
              <a:ext cx="1375625" cy="60855"/>
              <a:chOff x="2055030" y="1463669"/>
              <a:chExt cx="2304256" cy="544908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2055030" y="1463670"/>
                <a:ext cx="576064" cy="5449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2631094" y="1463670"/>
                <a:ext cx="576064" cy="5449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3207158" y="1463669"/>
                <a:ext cx="576064" cy="5449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3783222" y="1463670"/>
                <a:ext cx="576064" cy="5449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</p:grpSp>
      </p:grpSp>
      <p:sp>
        <p:nvSpPr>
          <p:cNvPr id="88" name="Content Placeholder 2"/>
          <p:cNvSpPr>
            <a:spLocks noGrp="1"/>
          </p:cNvSpPr>
          <p:nvPr>
            <p:ph idx="1"/>
          </p:nvPr>
        </p:nvSpPr>
        <p:spPr>
          <a:xfrm>
            <a:off x="3851920" y="2062059"/>
            <a:ext cx="4176464" cy="37363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2000" dirty="0" smtClean="0">
                <a:solidFill>
                  <a:schemeClr val="tx2">
                    <a:lumMod val="50000"/>
                  </a:schemeClr>
                </a:solidFill>
              </a:rPr>
              <a:t>游美惠老師：</a:t>
            </a:r>
            <a:endParaRPr lang="en-US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Tx/>
              <a:buChar char="-"/>
            </a:pPr>
            <a:endParaRPr lang="en-US" altLang="zh-TW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Tx/>
              <a:buChar char="-"/>
            </a:pPr>
            <a:r>
              <a:rPr lang="zh-TW" altLang="en-US" sz="2000" dirty="0" smtClean="0">
                <a:solidFill>
                  <a:schemeClr val="tx2">
                    <a:lumMod val="50000"/>
                  </a:schemeClr>
                </a:solidFill>
              </a:rPr>
              <a:t>將</a:t>
            </a:r>
            <a:r>
              <a:rPr lang="zh-TW" altLang="en-US" sz="1800" dirty="0" smtClean="0">
                <a:solidFill>
                  <a:schemeClr val="tx2">
                    <a:lumMod val="50000"/>
                  </a:schemeClr>
                </a:solidFill>
              </a:rPr>
              <a:t>陰柔男生與同性戀身份連結</a:t>
            </a:r>
            <a:endParaRPr lang="en-US" altLang="zh-TW" sz="180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Tx/>
              <a:buChar char="-"/>
            </a:pPr>
            <a:r>
              <a:rPr lang="zh-TW" altLang="en-US" sz="1800" dirty="0">
                <a:solidFill>
                  <a:schemeClr val="tx2">
                    <a:lumMod val="50000"/>
                  </a:schemeClr>
                </a:solidFill>
              </a:rPr>
              <a:t>異性戀中心視同性戀為不正常而加以排擠、</a:t>
            </a:r>
            <a:r>
              <a:rPr lang="zh-TW" altLang="en-US" sz="1800" dirty="0" smtClean="0">
                <a:solidFill>
                  <a:schemeClr val="tx2">
                    <a:lumMod val="50000"/>
                  </a:schemeClr>
                </a:solidFill>
              </a:rPr>
              <a:t>歧視。</a:t>
            </a:r>
            <a:endParaRPr lang="en-US" altLang="zh-TW" sz="180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Tx/>
              <a:buChar char="-"/>
            </a:pPr>
            <a:r>
              <a:rPr lang="zh-TW" altLang="en-US" sz="1800" dirty="0" smtClean="0">
                <a:solidFill>
                  <a:schemeClr val="tx2">
                    <a:lumMod val="50000"/>
                  </a:schemeClr>
                </a:solidFill>
              </a:rPr>
              <a:t>陰</a:t>
            </a:r>
            <a:r>
              <a:rPr lang="zh-TW" altLang="en-US" sz="1800" dirty="0">
                <a:solidFill>
                  <a:schemeClr val="tx2">
                    <a:lumMod val="50000"/>
                  </a:schemeClr>
                </a:solidFill>
              </a:rPr>
              <a:t>柔男性受此偏見所苦，遭受</a:t>
            </a:r>
            <a:r>
              <a:rPr lang="zh-TW" altLang="en-US" sz="1800" dirty="0" smtClean="0">
                <a:solidFill>
                  <a:schemeClr val="tx2">
                    <a:lumMod val="50000"/>
                  </a:schemeClr>
                </a:solidFill>
              </a:rPr>
              <a:t>霸凌。</a:t>
            </a:r>
            <a:endParaRPr lang="en-US" altLang="zh-TW" sz="180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Tx/>
              <a:buChar char="-"/>
            </a:pPr>
            <a:r>
              <a:rPr lang="zh-TW" altLang="en-US" sz="1800" dirty="0" smtClean="0">
                <a:solidFill>
                  <a:schemeClr val="tx2">
                    <a:lumMod val="50000"/>
                  </a:schemeClr>
                </a:solidFill>
              </a:rPr>
              <a:t>當「同性戀」的性身份認同成為羞辱他人的攻擊用詞，便會助長校園霸凌發生。</a:t>
            </a:r>
            <a:endParaRPr lang="en-US" altLang="zh-TW" sz="18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altLang="zh-TW" sz="18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0" name="Title 19"/>
          <p:cNvSpPr txBox="1">
            <a:spLocks/>
          </p:cNvSpPr>
          <p:nvPr/>
        </p:nvSpPr>
        <p:spPr>
          <a:xfrm>
            <a:off x="395320" y="692696"/>
            <a:ext cx="8229600" cy="7806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zh-TW" altLang="en-US" sz="4000" b="1" dirty="0" smtClean="0">
                <a:solidFill>
                  <a:srgbClr val="5C5C5C">
                    <a:lumMod val="65000"/>
                    <a:lumOff val="3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多元性別與</a:t>
            </a:r>
            <a:r>
              <a:rPr lang="zh-TW" altLang="en-US" sz="4000" b="1" dirty="0" smtClean="0">
                <a:solidFill>
                  <a:srgbClr val="84CBC5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性霸凌  </a:t>
            </a:r>
            <a:endParaRPr lang="en-US" sz="4000" b="1" dirty="0">
              <a:solidFill>
                <a:srgbClr val="84CBC5">
                  <a:lumMod val="75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Rectangle 17"/>
          <p:cNvSpPr/>
          <p:nvPr/>
        </p:nvSpPr>
        <p:spPr>
          <a:xfrm>
            <a:off x="4211960" y="6409028"/>
            <a:ext cx="4320480" cy="276999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fontAlgn="base"/>
            <a:r>
              <a:rPr lang="zh-TW" altLang="en-US" sz="1200" dirty="0" smtClean="0">
                <a:solidFill>
                  <a:schemeClr val="tx2">
                    <a:lumMod val="50000"/>
                  </a:schemeClr>
                </a:solidFill>
                <a:latin typeface="+mn-ea"/>
              </a:rPr>
              <a:t>摘自「多元性別特質與校園中的性</a:t>
            </a:r>
            <a:r>
              <a:rPr lang="en-US" altLang="zh-TW" sz="1200" dirty="0" smtClean="0">
                <a:solidFill>
                  <a:schemeClr val="tx2">
                    <a:lumMod val="50000"/>
                  </a:schemeClr>
                </a:solidFill>
                <a:latin typeface="+mn-ea"/>
              </a:rPr>
              <a:t>/</a:t>
            </a:r>
            <a:r>
              <a:rPr lang="zh-TW" altLang="en-US" sz="1200" dirty="0" smtClean="0">
                <a:solidFill>
                  <a:schemeClr val="tx2">
                    <a:lumMod val="50000"/>
                  </a:schemeClr>
                </a:solidFill>
                <a:latin typeface="+mn-ea"/>
              </a:rPr>
              <a:t>別霸凌事件」游美惠老師</a:t>
            </a:r>
            <a:endParaRPr lang="en-US" sz="1200" dirty="0">
              <a:solidFill>
                <a:schemeClr val="tx2">
                  <a:lumMod val="50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06796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Straight Connector 53"/>
          <p:cNvCxnSpPr/>
          <p:nvPr/>
        </p:nvCxnSpPr>
        <p:spPr>
          <a:xfrm>
            <a:off x="2448971" y="1962213"/>
            <a:ext cx="0" cy="383501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827584" y="2060848"/>
            <a:ext cx="2736304" cy="3960440"/>
            <a:chOff x="575409" y="1481438"/>
            <a:chExt cx="1375625" cy="1455574"/>
          </a:xfrm>
        </p:grpSpPr>
        <p:sp>
          <p:nvSpPr>
            <p:cNvPr id="2" name="Rectangle 1"/>
            <p:cNvSpPr/>
            <p:nvPr/>
          </p:nvSpPr>
          <p:spPr>
            <a:xfrm>
              <a:off x="575409" y="1481438"/>
              <a:ext cx="1368152" cy="136815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500" b="1" dirty="0" smtClean="0">
                  <a:solidFill>
                    <a:srgbClr val="3F3F3F">
                      <a:lumMod val="50000"/>
                    </a:srgb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認識同志</a:t>
              </a:r>
              <a:endParaRPr lang="en-US" altLang="zh-TW" sz="2500" b="1" dirty="0" smtClean="0">
                <a:solidFill>
                  <a:srgbClr val="3F3F3F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zh-TW" altLang="en-US" sz="2500" b="1" dirty="0" smtClean="0">
                  <a:solidFill>
                    <a:srgbClr val="3F3F3F">
                      <a:lumMod val="50000"/>
                    </a:srgb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是教育</a:t>
              </a:r>
              <a:endParaRPr lang="en-US" altLang="zh-TW" sz="2500" b="1" dirty="0" smtClean="0">
                <a:solidFill>
                  <a:srgbClr val="3F3F3F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zh-TW" altLang="en-US" sz="2500" b="1" dirty="0" smtClean="0">
                  <a:solidFill>
                    <a:srgbClr val="3F3F3F">
                      <a:lumMod val="50000"/>
                    </a:srgb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善待每一個</a:t>
              </a:r>
              <a:endParaRPr lang="en-US" altLang="zh-TW" sz="2500" b="1" dirty="0" smtClean="0">
                <a:solidFill>
                  <a:srgbClr val="3F3F3F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zh-TW" altLang="en-US" sz="2500" b="1" dirty="0" smtClean="0">
                  <a:solidFill>
                    <a:srgbClr val="3F3F3F">
                      <a:lumMod val="50000"/>
                    </a:srgb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性別主體</a:t>
              </a:r>
              <a:endParaRPr lang="en-US" sz="2500" b="1" dirty="0">
                <a:solidFill>
                  <a:srgbClr val="3F3F3F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575409" y="2876157"/>
              <a:ext cx="1375625" cy="60855"/>
              <a:chOff x="2055030" y="1463669"/>
              <a:chExt cx="2304256" cy="544908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2055030" y="1463670"/>
                <a:ext cx="576064" cy="5449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2631094" y="1463670"/>
                <a:ext cx="576064" cy="5449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3207158" y="1463669"/>
                <a:ext cx="576064" cy="5449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3783222" y="1463670"/>
                <a:ext cx="576064" cy="5449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88" name="Content Placeholder 2"/>
          <p:cNvSpPr>
            <a:spLocks noGrp="1"/>
          </p:cNvSpPr>
          <p:nvPr>
            <p:ph idx="1"/>
          </p:nvPr>
        </p:nvSpPr>
        <p:spPr>
          <a:xfrm>
            <a:off x="3779912" y="2144625"/>
            <a:ext cx="4670540" cy="35550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1600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台灣性別平等教育協會：</a:t>
            </a:r>
            <a:endParaRPr lang="en-US" altLang="zh-TW" sz="1600" dirty="0" smtClean="0">
              <a:solidFill>
                <a:schemeClr val="tx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1600" dirty="0" smtClean="0">
              <a:solidFill>
                <a:schemeClr val="tx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Tx/>
              <a:buChar char="-"/>
            </a:pPr>
            <a:r>
              <a:rPr lang="zh-TW" altLang="en-US" sz="1600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校園</a:t>
            </a:r>
            <a:r>
              <a:rPr lang="zh-TW" altLang="en-US" sz="1600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霸凌事件中</a:t>
            </a:r>
            <a:r>
              <a:rPr lang="zh-TW" altLang="en-US" sz="1600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，不少</a:t>
            </a:r>
            <a:r>
              <a:rPr lang="zh-TW" altLang="en-US" sz="1600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案例都是因為性傾向或性別氣質而成為同儕嘲諷與欺凌的</a:t>
            </a:r>
            <a:r>
              <a:rPr lang="zh-TW" altLang="en-US" sz="1600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焦點。</a:t>
            </a:r>
            <a:endParaRPr lang="en-US" altLang="zh-TW" sz="1600" dirty="0" smtClean="0">
              <a:solidFill>
                <a:schemeClr val="tx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1600" dirty="0" smtClean="0">
              <a:solidFill>
                <a:schemeClr val="tx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Tx/>
              <a:buChar char="-"/>
            </a:pPr>
            <a:r>
              <a:rPr lang="zh-TW" altLang="en-US" sz="1600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同志</a:t>
            </a:r>
            <a:r>
              <a:rPr lang="zh-TW" altLang="en-US" sz="1600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教育就是反霸凌、反歧視、反壓迫同志的教育，與</a:t>
            </a:r>
            <a:r>
              <a:rPr lang="zh-TW" altLang="en-US" sz="1600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性別</a:t>
            </a:r>
            <a:r>
              <a:rPr lang="zh-TW" altLang="en-US" sz="1600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平等教育是不可分的</a:t>
            </a:r>
            <a:r>
              <a:rPr lang="zh-TW" altLang="en-US" sz="1600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1600" dirty="0" smtClean="0">
              <a:solidFill>
                <a:schemeClr val="tx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Tx/>
              <a:buChar char="-"/>
            </a:pPr>
            <a:endParaRPr lang="en-US" altLang="zh-TW" sz="1600" dirty="0" smtClean="0">
              <a:solidFill>
                <a:schemeClr val="tx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Tx/>
              <a:buChar char="-"/>
            </a:pPr>
            <a:r>
              <a:rPr lang="zh-TW" altLang="en-US" sz="1600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同志</a:t>
            </a:r>
            <a:r>
              <a:rPr lang="zh-TW" altLang="en-US" sz="1600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教育的落實，不僅提供學生</a:t>
            </a:r>
            <a:r>
              <a:rPr lang="zh-TW" altLang="en-US" sz="1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培力</a:t>
            </a:r>
            <a:r>
              <a:rPr lang="zh-TW" altLang="en-US" sz="1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性別敏感度</a:t>
            </a:r>
            <a:r>
              <a:rPr lang="zh-TW" altLang="en-US" sz="1600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的公民素養，更透過教育實踐來看見校園裡</a:t>
            </a:r>
            <a:r>
              <a:rPr lang="zh-TW" altLang="en-US" sz="1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同志</a:t>
            </a:r>
            <a:r>
              <a:rPr lang="zh-TW" altLang="en-US" sz="1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師生的</a:t>
            </a:r>
            <a:r>
              <a:rPr lang="zh-TW" altLang="en-US" sz="1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生命價值與基本人權</a:t>
            </a:r>
            <a:r>
              <a:rPr lang="zh-TW" altLang="en-US" sz="1600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1600" dirty="0" smtClean="0">
              <a:solidFill>
                <a:schemeClr val="tx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Tx/>
              <a:buChar char="-"/>
            </a:pPr>
            <a:endParaRPr lang="en-US" altLang="zh-TW" sz="1600" dirty="0" smtClean="0">
              <a:solidFill>
                <a:schemeClr val="tx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Tx/>
              <a:buChar char="-"/>
            </a:pPr>
            <a:r>
              <a:rPr lang="zh-TW" altLang="en-US" sz="1600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</a:t>
            </a:r>
            <a:r>
              <a:rPr lang="zh-TW" altLang="en-US" sz="1600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一個被看見與充分理解的學生，校園就少一個因恐同而衍生的性別霸</a:t>
            </a:r>
            <a:r>
              <a:rPr lang="zh-TW" altLang="en-US" sz="1600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凌！ </a:t>
            </a:r>
            <a:endParaRPr lang="en-US" altLang="zh-TW" sz="1600" dirty="0" smtClean="0">
              <a:solidFill>
                <a:schemeClr val="tx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0" name="Title 19"/>
          <p:cNvSpPr txBox="1">
            <a:spLocks/>
          </p:cNvSpPr>
          <p:nvPr/>
        </p:nvSpPr>
        <p:spPr>
          <a:xfrm>
            <a:off x="395320" y="692696"/>
            <a:ext cx="8229600" cy="7806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zh-TW" altLang="en-US" sz="4000" b="1" dirty="0" smtClean="0">
                <a:solidFill>
                  <a:srgbClr val="5C5C5C">
                    <a:lumMod val="65000"/>
                    <a:lumOff val="3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多元性別與</a:t>
            </a:r>
            <a:r>
              <a:rPr lang="zh-TW" altLang="en-US" sz="4000" b="1" dirty="0" smtClean="0">
                <a:solidFill>
                  <a:srgbClr val="84CBC5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性霸凌</a:t>
            </a:r>
            <a:endParaRPr lang="en-US" sz="4000" b="1" dirty="0">
              <a:solidFill>
                <a:srgbClr val="84CBC5">
                  <a:lumMod val="75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66635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84168" y="1800014"/>
            <a:ext cx="3059832" cy="45093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Title 13"/>
          <p:cNvSpPr txBox="1">
            <a:spLocks/>
          </p:cNvSpPr>
          <p:nvPr/>
        </p:nvSpPr>
        <p:spPr>
          <a:xfrm>
            <a:off x="6300192" y="3356992"/>
            <a:ext cx="2579808" cy="1285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旁觀者</a:t>
            </a:r>
            <a:endParaRPr lang="en-US" altLang="zh-TW" sz="30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sz="3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3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教師</a:t>
            </a:r>
            <a:endParaRPr lang="en-US" altLang="zh-TW" sz="30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30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3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同學</a:t>
            </a:r>
            <a:endParaRPr lang="en-US" sz="3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800015"/>
            <a:ext cx="6084168" cy="450930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Title 19"/>
          <p:cNvSpPr txBox="1">
            <a:spLocks/>
          </p:cNvSpPr>
          <p:nvPr/>
        </p:nvSpPr>
        <p:spPr>
          <a:xfrm>
            <a:off x="395320" y="692696"/>
            <a:ext cx="8229600" cy="7806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zh-TW" altLang="en-US" sz="4000" b="1" dirty="0" smtClean="0">
                <a:solidFill>
                  <a:srgbClr val="5C5C5C">
                    <a:lumMod val="65000"/>
                    <a:lumOff val="3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多元性別與</a:t>
            </a:r>
            <a:r>
              <a:rPr lang="zh-TW" altLang="en-US" sz="4000" b="1" dirty="0" smtClean="0">
                <a:solidFill>
                  <a:srgbClr val="84CBC5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性霸凌 </a:t>
            </a:r>
            <a:r>
              <a:rPr lang="en-US" altLang="zh-TW" sz="30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0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案例討論</a:t>
            </a:r>
            <a:r>
              <a:rPr lang="en-US" altLang="zh-TW" sz="30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III</a:t>
            </a:r>
            <a:r>
              <a:rPr lang="zh-TW" altLang="en-US" sz="30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endParaRPr lang="en-US" sz="3000" b="1" dirty="0">
              <a:solidFill>
                <a:schemeClr val="tx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Rectangle 17"/>
          <p:cNvSpPr/>
          <p:nvPr/>
        </p:nvSpPr>
        <p:spPr>
          <a:xfrm>
            <a:off x="4714784" y="6548033"/>
            <a:ext cx="4392488" cy="276999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fontAlgn="base"/>
            <a:r>
              <a:rPr lang="zh-TW" altLang="en-US" sz="1200" dirty="0" smtClean="0">
                <a:solidFill>
                  <a:srgbClr val="3F3F3F">
                    <a:lumMod val="50000"/>
                  </a:srgbClr>
                </a:solidFill>
                <a:latin typeface="+mn-ea"/>
              </a:rPr>
              <a:t>摘自「多元性別特質與校園中的性</a:t>
            </a:r>
            <a:r>
              <a:rPr lang="en-US" altLang="zh-TW" sz="1200" dirty="0" smtClean="0">
                <a:solidFill>
                  <a:srgbClr val="3F3F3F">
                    <a:lumMod val="50000"/>
                  </a:srgbClr>
                </a:solidFill>
                <a:latin typeface="+mn-ea"/>
              </a:rPr>
              <a:t>/</a:t>
            </a:r>
            <a:r>
              <a:rPr lang="zh-TW" altLang="en-US" sz="1200" dirty="0" smtClean="0">
                <a:solidFill>
                  <a:srgbClr val="3F3F3F">
                    <a:lumMod val="50000"/>
                  </a:srgbClr>
                </a:solidFill>
                <a:latin typeface="+mn-ea"/>
              </a:rPr>
              <a:t>別霸凌事件」游美惠老師</a:t>
            </a:r>
            <a:endParaRPr lang="en-US" sz="1200" dirty="0">
              <a:solidFill>
                <a:srgbClr val="3F3F3F">
                  <a:lumMod val="50000"/>
                </a:srgbClr>
              </a:solidFill>
              <a:latin typeface="+mn-ea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80917" y="2177229"/>
            <a:ext cx="5616624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700" b="1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「鍾姑娘！鍾姑娘！</a:t>
            </a:r>
            <a:r>
              <a:rPr lang="zh-TW" altLang="en-US" sz="17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en-US" altLang="zh-TW" sz="17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en-US" sz="17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原來是</a:t>
            </a:r>
            <a:r>
              <a:rPr lang="zh-TW" altLang="en-US" sz="1700" b="1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隔壁班的鍾姓同學又被幾個在學校裡帶頭的老大欺負著，鍾</a:t>
            </a:r>
            <a:r>
              <a:rPr lang="zh-TW" altLang="en-US" sz="17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同學雖然</a:t>
            </a:r>
            <a:r>
              <a:rPr lang="zh-TW" altLang="en-US" sz="1700" b="1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是位男性同學但是舉手投足跟女同學簡直沒兩樣，講話腔調</a:t>
            </a:r>
            <a:r>
              <a:rPr lang="zh-TW" altLang="en-US" sz="17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總會</a:t>
            </a:r>
            <a:r>
              <a:rPr lang="zh-TW" altLang="en-US" sz="1700" b="1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帶點女性特有撒嬌腔調，三不五時會翹起蓮花指，而且比較</a:t>
            </a:r>
            <a:r>
              <a:rPr lang="zh-TW" altLang="en-US" sz="17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喜歡從事</a:t>
            </a:r>
            <a:r>
              <a:rPr lang="zh-TW" altLang="en-US" sz="1700" b="1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一些文靜的活動，⋯⋯久而久之，他便因為他女性化的動作</a:t>
            </a:r>
            <a:r>
              <a:rPr lang="zh-TW" altLang="en-US" sz="17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而成為</a:t>
            </a:r>
            <a:r>
              <a:rPr lang="zh-TW" altLang="en-US" sz="1700" b="1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許多同學們眼中的笑柄。⋯⋯種種的怪異舉動使得他的人際關係一落千丈，他們班的女學生會冷眼看他，在他靠近的時候對他</a:t>
            </a:r>
            <a:r>
              <a:rPr lang="zh-TW" altLang="en-US" sz="17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做出</a:t>
            </a:r>
            <a:r>
              <a:rPr lang="zh-TW" altLang="en-US" sz="1700" b="1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厭惡的表情，每次什麼不好的事都會牽扯到他，而像班聚、同</a:t>
            </a:r>
            <a:r>
              <a:rPr lang="zh-TW" altLang="en-US" sz="17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樂會</a:t>
            </a:r>
            <a:r>
              <a:rPr lang="zh-TW" altLang="en-US" sz="1700" b="1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都會故意不跟他講，讓他沒辦法參加這些排擠他的舉動，男生</a:t>
            </a:r>
            <a:r>
              <a:rPr lang="zh-TW" altLang="en-US" sz="17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就更</a:t>
            </a:r>
            <a:r>
              <a:rPr lang="zh-TW" altLang="en-US" sz="1700" b="1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不用說了，動不動就藏他的東西，要不然就是拳腳相向，還</a:t>
            </a:r>
            <a:r>
              <a:rPr lang="zh-TW" altLang="en-US" sz="17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喜歡在</a:t>
            </a:r>
            <a:r>
              <a:rPr lang="zh-TW" altLang="en-US" sz="1700" b="1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他上廁所的時候圍在他旁邊看，想知道他到底有沒有小雞雞的</a:t>
            </a:r>
            <a:r>
              <a:rPr lang="zh-TW" altLang="en-US" sz="17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惡劣</a:t>
            </a:r>
            <a:r>
              <a:rPr lang="zh-TW" altLang="en-US" sz="1700" b="1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行徑，造成他之後都只會上大號用廁所，因為怕同學又會圍著</a:t>
            </a:r>
            <a:r>
              <a:rPr lang="zh-TW" altLang="en-US" sz="17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看他</a:t>
            </a:r>
            <a:r>
              <a:rPr lang="zh-TW" altLang="en-US" sz="1700" b="1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367441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84168" y="1800014"/>
            <a:ext cx="3059832" cy="45093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Title 13"/>
          <p:cNvSpPr txBox="1">
            <a:spLocks/>
          </p:cNvSpPr>
          <p:nvPr/>
        </p:nvSpPr>
        <p:spPr>
          <a:xfrm>
            <a:off x="6300192" y="3356992"/>
            <a:ext cx="2579808" cy="1285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旁觀者</a:t>
            </a:r>
            <a:endParaRPr lang="en-US" altLang="zh-TW" sz="30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sz="3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3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教師</a:t>
            </a:r>
            <a:endParaRPr lang="en-US" altLang="zh-TW" sz="30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30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3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同學</a:t>
            </a:r>
            <a:endParaRPr lang="en-US" sz="3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800015"/>
            <a:ext cx="6084168" cy="450930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Title 19"/>
          <p:cNvSpPr txBox="1">
            <a:spLocks/>
          </p:cNvSpPr>
          <p:nvPr/>
        </p:nvSpPr>
        <p:spPr>
          <a:xfrm>
            <a:off x="395320" y="692696"/>
            <a:ext cx="8229600" cy="7806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zh-TW" altLang="en-US" sz="4000" b="1" dirty="0" smtClean="0">
                <a:solidFill>
                  <a:srgbClr val="5C5C5C">
                    <a:lumMod val="65000"/>
                    <a:lumOff val="3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多元性別與</a:t>
            </a:r>
            <a:r>
              <a:rPr lang="zh-TW" altLang="en-US" sz="4000" b="1" dirty="0" smtClean="0">
                <a:solidFill>
                  <a:srgbClr val="84CBC5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性霸凌 </a:t>
            </a:r>
            <a:r>
              <a:rPr lang="en-US" altLang="zh-TW" sz="3000" b="1" dirty="0" smtClean="0">
                <a:solidFill>
                  <a:srgbClr val="3F3F3F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000" b="1" dirty="0" smtClean="0">
                <a:solidFill>
                  <a:srgbClr val="3F3F3F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案例討論</a:t>
            </a:r>
            <a:r>
              <a:rPr lang="en-US" altLang="zh-TW" sz="3000" b="1" dirty="0" smtClean="0">
                <a:solidFill>
                  <a:srgbClr val="3F3F3F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III</a:t>
            </a:r>
            <a:r>
              <a:rPr lang="zh-TW" altLang="en-US" sz="3000" b="1" dirty="0" smtClean="0">
                <a:solidFill>
                  <a:srgbClr val="3F3F3F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endParaRPr lang="en-US" sz="3000" b="1" dirty="0">
              <a:solidFill>
                <a:srgbClr val="3F3F3F">
                  <a:lumMod val="50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Rectangle 17"/>
          <p:cNvSpPr/>
          <p:nvPr/>
        </p:nvSpPr>
        <p:spPr>
          <a:xfrm>
            <a:off x="4788024" y="6497452"/>
            <a:ext cx="4248472" cy="276999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fontAlgn="base"/>
            <a:r>
              <a:rPr lang="zh-TW" altLang="en-US" sz="1200" dirty="0" smtClean="0">
                <a:solidFill>
                  <a:srgbClr val="3F3F3F">
                    <a:lumMod val="50000"/>
                  </a:srgbClr>
                </a:solidFill>
                <a:latin typeface="+mn-ea"/>
              </a:rPr>
              <a:t>摘自「多元性別特質與校園中的性</a:t>
            </a:r>
            <a:r>
              <a:rPr lang="en-US" altLang="zh-TW" sz="1200" dirty="0" smtClean="0">
                <a:solidFill>
                  <a:srgbClr val="3F3F3F">
                    <a:lumMod val="50000"/>
                  </a:srgbClr>
                </a:solidFill>
                <a:latin typeface="+mn-ea"/>
              </a:rPr>
              <a:t>/</a:t>
            </a:r>
            <a:r>
              <a:rPr lang="zh-TW" altLang="en-US" sz="1200" dirty="0" smtClean="0">
                <a:solidFill>
                  <a:srgbClr val="3F3F3F">
                    <a:lumMod val="50000"/>
                  </a:srgbClr>
                </a:solidFill>
                <a:latin typeface="+mn-ea"/>
              </a:rPr>
              <a:t>別霸凌事件」游美惠老師</a:t>
            </a:r>
            <a:endParaRPr lang="en-US" sz="1200" dirty="0">
              <a:solidFill>
                <a:srgbClr val="3F3F3F">
                  <a:lumMod val="50000"/>
                </a:srgbClr>
              </a:solidFill>
              <a:latin typeface="+mn-ea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58883" y="2238784"/>
            <a:ext cx="5616624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700" b="1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記得有一次，在下課的時候我往廁所的方向走去，看到一群人 圍在廁所</a:t>
            </a:r>
            <a:r>
              <a:rPr lang="zh-TW" altLang="en-US" sz="17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外面</a:t>
            </a:r>
            <a:r>
              <a:rPr lang="en-US" altLang="zh-TW" sz="17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en-US" sz="17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</a:t>
            </a:r>
            <a:r>
              <a:rPr lang="zh-TW" altLang="en-US" sz="1700" b="1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便探頭看廁所裡面究竟發 生了什麼事情</a:t>
            </a:r>
            <a:r>
              <a:rPr lang="zh-TW" altLang="en-US" sz="17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？一</a:t>
            </a:r>
            <a:r>
              <a:rPr lang="zh-TW" altLang="en-US" sz="1700" b="1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看之下原來是那幾個平時</a:t>
            </a:r>
            <a:r>
              <a:rPr lang="zh-TW" altLang="en-US" sz="17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愛欺負</a:t>
            </a:r>
            <a:r>
              <a:rPr lang="zh-TW" altLang="en-US" sz="1700" b="1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鍾同學的同學，竟在他上廁所的時候強行打開他廁所的門，</a:t>
            </a:r>
            <a:r>
              <a:rPr lang="zh-TW" altLang="en-US" sz="17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並手套</a:t>
            </a:r>
            <a:r>
              <a:rPr lang="zh-TW" altLang="en-US" sz="1700" b="1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塑膠袋揚言是要查驗他到底是男生還女生？而旁邊的圍觀的人 也都在大笑，更增加了那群同學們欺負他的興致，看著鍾同學</a:t>
            </a:r>
            <a:r>
              <a:rPr lang="zh-TW" altLang="en-US" sz="17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大聲的</a:t>
            </a:r>
            <a:r>
              <a:rPr lang="zh-TW" altLang="en-US" sz="1700" b="1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呼救和無助的眼神，我內心實</a:t>
            </a:r>
            <a:r>
              <a:rPr lang="zh-TW" alt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感不妥</a:t>
            </a:r>
            <a:r>
              <a:rPr lang="zh-TW" altLang="en-US" sz="1700" b="1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，但又看在場所有同學竟</a:t>
            </a:r>
            <a:r>
              <a:rPr lang="zh-TW" altLang="en-US" sz="17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沒有</a:t>
            </a:r>
            <a:r>
              <a:rPr lang="zh-TW" altLang="en-US" sz="1700" b="1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一個通知老師的樣子，我只好迅速默默的走離現場。事後我</a:t>
            </a:r>
            <a:r>
              <a:rPr lang="zh-TW" altLang="en-US" sz="17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雖然一直</a:t>
            </a:r>
            <a:r>
              <a:rPr lang="zh-TW" alt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猶豫</a:t>
            </a:r>
            <a:r>
              <a:rPr lang="zh-TW" altLang="en-US" sz="1700" b="1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到底該不該跟老師講，但是連我們的同學講起這件事</a:t>
            </a:r>
            <a:r>
              <a:rPr lang="zh-TW" altLang="en-US" sz="17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好像都</a:t>
            </a:r>
            <a:r>
              <a:rPr lang="zh-TW" altLang="en-US" sz="1700" b="1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講的很開心的樣子更加讓我</a:t>
            </a:r>
            <a:r>
              <a:rPr lang="zh-TW" alt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不敢</a:t>
            </a:r>
            <a:r>
              <a:rPr lang="zh-TW" altLang="en-US" sz="1700" b="1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跟老師講，就是怕會得罪那些</a:t>
            </a:r>
            <a:r>
              <a:rPr lang="zh-TW" altLang="en-US" sz="17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帶頭</a:t>
            </a:r>
            <a:r>
              <a:rPr lang="zh-TW" altLang="en-US" sz="1700" b="1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的學生。那件事情過了之後我便很少在看到鍾同學再來學校上課 了，根據同學輾轉得知好像已經轉學</a:t>
            </a:r>
            <a:r>
              <a:rPr lang="zh-TW" altLang="en-US" sz="17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了</a:t>
            </a:r>
            <a:r>
              <a:rPr lang="en-US" altLang="zh-TW" sz="17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endParaRPr lang="zh-TW" altLang="en-US" sz="1700" b="1" dirty="0">
              <a:solidFill>
                <a:schemeClr val="tx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68498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-12369"/>
            <a:ext cx="1794185" cy="2577273"/>
            <a:chOff x="0" y="-9277"/>
            <a:chExt cx="1829060" cy="2981039"/>
          </a:xfrm>
        </p:grpSpPr>
        <p:sp>
          <p:nvSpPr>
            <p:cNvPr id="2" name="Rectangle 1"/>
            <p:cNvSpPr/>
            <p:nvPr/>
          </p:nvSpPr>
          <p:spPr>
            <a:xfrm>
              <a:off x="0" y="-9277"/>
              <a:ext cx="1829060" cy="148610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0" y="1485653"/>
              <a:ext cx="1829060" cy="148610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584026" y="-607"/>
            <a:ext cx="1933226" cy="2565511"/>
            <a:chOff x="3656820" y="-456"/>
            <a:chExt cx="1830362" cy="2972217"/>
          </a:xfrm>
        </p:grpSpPr>
        <p:sp>
          <p:nvSpPr>
            <p:cNvPr id="7" name="Rectangle 6"/>
            <p:cNvSpPr/>
            <p:nvPr/>
          </p:nvSpPr>
          <p:spPr>
            <a:xfrm>
              <a:off x="3656820" y="-456"/>
              <a:ext cx="1829060" cy="148610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658122" y="1485652"/>
              <a:ext cx="1829060" cy="148610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492798" y="1"/>
            <a:ext cx="1860012" cy="2564904"/>
            <a:chOff x="5485879" y="-456"/>
            <a:chExt cx="1829061" cy="2972218"/>
          </a:xfrm>
        </p:grpSpPr>
        <p:sp>
          <p:nvSpPr>
            <p:cNvPr id="9" name="Rectangle 8"/>
            <p:cNvSpPr/>
            <p:nvPr/>
          </p:nvSpPr>
          <p:spPr>
            <a:xfrm>
              <a:off x="5485880" y="-456"/>
              <a:ext cx="1829060" cy="148610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485879" y="1485653"/>
              <a:ext cx="1829060" cy="148610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226211" y="-11016"/>
            <a:ext cx="1922103" cy="2565511"/>
            <a:chOff x="7314939" y="-456"/>
            <a:chExt cx="1829061" cy="2972218"/>
          </a:xfrm>
        </p:grpSpPr>
        <p:sp>
          <p:nvSpPr>
            <p:cNvPr id="29" name="Rectangle 28"/>
            <p:cNvSpPr/>
            <p:nvPr/>
          </p:nvSpPr>
          <p:spPr>
            <a:xfrm>
              <a:off x="7314940" y="-456"/>
              <a:ext cx="1829060" cy="148610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314939" y="1485653"/>
              <a:ext cx="1829060" cy="148610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726262" y="-12369"/>
            <a:ext cx="1968736" cy="2577274"/>
            <a:chOff x="5485879" y="-456"/>
            <a:chExt cx="1829061" cy="2972220"/>
          </a:xfrm>
        </p:grpSpPr>
        <p:sp>
          <p:nvSpPr>
            <p:cNvPr id="42" name="Rectangle 41"/>
            <p:cNvSpPr/>
            <p:nvPr/>
          </p:nvSpPr>
          <p:spPr>
            <a:xfrm>
              <a:off x="5485880" y="-456"/>
              <a:ext cx="1829060" cy="148611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5485879" y="1485654"/>
              <a:ext cx="1829060" cy="148611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46" name="Group 3"/>
          <p:cNvGrpSpPr/>
          <p:nvPr/>
        </p:nvGrpSpPr>
        <p:grpSpPr>
          <a:xfrm>
            <a:off x="1" y="4186579"/>
            <a:ext cx="1873172" cy="2661936"/>
            <a:chOff x="-20670" y="44089"/>
            <a:chExt cx="1862072" cy="2927675"/>
          </a:xfrm>
        </p:grpSpPr>
        <p:sp>
          <p:nvSpPr>
            <p:cNvPr id="47" name="Rectangle 1"/>
            <p:cNvSpPr/>
            <p:nvPr/>
          </p:nvSpPr>
          <p:spPr>
            <a:xfrm>
              <a:off x="-20670" y="44089"/>
              <a:ext cx="1862072" cy="148610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48" name="Rectangle 24"/>
            <p:cNvSpPr/>
            <p:nvPr/>
          </p:nvSpPr>
          <p:spPr>
            <a:xfrm>
              <a:off x="-20670" y="1485712"/>
              <a:ext cx="1825574" cy="148605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51" name="Group 40"/>
          <p:cNvGrpSpPr/>
          <p:nvPr/>
        </p:nvGrpSpPr>
        <p:grpSpPr>
          <a:xfrm>
            <a:off x="1803066" y="4188084"/>
            <a:ext cx="1782140" cy="2669916"/>
            <a:chOff x="5485879" y="-456"/>
            <a:chExt cx="1829061" cy="2972218"/>
          </a:xfrm>
        </p:grpSpPr>
        <p:sp>
          <p:nvSpPr>
            <p:cNvPr id="52" name="Rectangle 41"/>
            <p:cNvSpPr/>
            <p:nvPr/>
          </p:nvSpPr>
          <p:spPr>
            <a:xfrm>
              <a:off x="5485880" y="-456"/>
              <a:ext cx="1829060" cy="148610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53" name="Rectangle 42"/>
            <p:cNvSpPr/>
            <p:nvPr/>
          </p:nvSpPr>
          <p:spPr>
            <a:xfrm>
              <a:off x="5485879" y="1485653"/>
              <a:ext cx="1829060" cy="148610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56" name="Group 10"/>
          <p:cNvGrpSpPr/>
          <p:nvPr/>
        </p:nvGrpSpPr>
        <p:grpSpPr>
          <a:xfrm>
            <a:off x="3584026" y="4187477"/>
            <a:ext cx="1935768" cy="2670525"/>
            <a:chOff x="3656820" y="-456"/>
            <a:chExt cx="1830362" cy="2972220"/>
          </a:xfrm>
        </p:grpSpPr>
        <p:sp>
          <p:nvSpPr>
            <p:cNvPr id="57" name="Rectangle 6"/>
            <p:cNvSpPr/>
            <p:nvPr/>
          </p:nvSpPr>
          <p:spPr>
            <a:xfrm>
              <a:off x="3656820" y="-456"/>
              <a:ext cx="1829060" cy="148610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58" name="Rectangle 26"/>
            <p:cNvSpPr/>
            <p:nvPr/>
          </p:nvSpPr>
          <p:spPr>
            <a:xfrm>
              <a:off x="3658122" y="1485654"/>
              <a:ext cx="1829060" cy="148611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61" name="Group 11"/>
          <p:cNvGrpSpPr/>
          <p:nvPr/>
        </p:nvGrpSpPr>
        <p:grpSpPr>
          <a:xfrm>
            <a:off x="5515878" y="4196066"/>
            <a:ext cx="1855010" cy="2663310"/>
            <a:chOff x="5485879" y="-456"/>
            <a:chExt cx="1829061" cy="2972218"/>
          </a:xfrm>
        </p:grpSpPr>
        <p:sp>
          <p:nvSpPr>
            <p:cNvPr id="62" name="Rectangle 8"/>
            <p:cNvSpPr/>
            <p:nvPr/>
          </p:nvSpPr>
          <p:spPr>
            <a:xfrm>
              <a:off x="5485880" y="-456"/>
              <a:ext cx="1829060" cy="148610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63" name="Rectangle 27"/>
            <p:cNvSpPr/>
            <p:nvPr/>
          </p:nvSpPr>
          <p:spPr>
            <a:xfrm>
              <a:off x="5485879" y="1485653"/>
              <a:ext cx="1829060" cy="148610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66" name="Group 12"/>
          <p:cNvGrpSpPr/>
          <p:nvPr/>
        </p:nvGrpSpPr>
        <p:grpSpPr>
          <a:xfrm>
            <a:off x="7352810" y="4186578"/>
            <a:ext cx="1786788" cy="2682286"/>
            <a:chOff x="7314939" y="-456"/>
            <a:chExt cx="1829061" cy="2972218"/>
          </a:xfrm>
        </p:grpSpPr>
        <p:sp>
          <p:nvSpPr>
            <p:cNvPr id="67" name="Rectangle 28"/>
            <p:cNvSpPr/>
            <p:nvPr/>
          </p:nvSpPr>
          <p:spPr>
            <a:xfrm>
              <a:off x="7314940" y="-456"/>
              <a:ext cx="1829060" cy="148610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68" name="Rectangle 29"/>
            <p:cNvSpPr/>
            <p:nvPr/>
          </p:nvSpPr>
          <p:spPr>
            <a:xfrm>
              <a:off x="7314939" y="1485653"/>
              <a:ext cx="1829060" cy="148610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</p:grpSp>
      <p:sp>
        <p:nvSpPr>
          <p:cNvPr id="71" name="Title 19"/>
          <p:cNvSpPr>
            <a:spLocks noGrp="1"/>
          </p:cNvSpPr>
          <p:nvPr>
            <p:ph type="title"/>
          </p:nvPr>
        </p:nvSpPr>
        <p:spPr>
          <a:xfrm>
            <a:off x="465612" y="2882421"/>
            <a:ext cx="8229600" cy="1143000"/>
          </a:xfrm>
        </p:spPr>
        <p:txBody>
          <a:bodyPr/>
          <a:lstStyle/>
          <a:p>
            <a:pPr algn="ctr"/>
            <a:r>
              <a:rPr lang="zh-TW" altLang="en-US" sz="40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誰的</a:t>
            </a:r>
            <a:r>
              <a:rPr lang="zh-TW" altLang="en-US" sz="4000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男子氣概</a:t>
            </a:r>
            <a:r>
              <a:rPr lang="en-US" altLang="zh-TW" sz="4000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r>
              <a:rPr lang="zh-TW" altLang="en-US" sz="4000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40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誰的</a:t>
            </a:r>
            <a:r>
              <a:rPr lang="zh-TW" altLang="en-US" sz="4000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女性特質</a:t>
            </a:r>
            <a:r>
              <a:rPr lang="en-US" altLang="zh-TW" sz="4000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2" name="文字方塊 71"/>
          <p:cNvSpPr txBox="1"/>
          <p:nvPr/>
        </p:nvSpPr>
        <p:spPr>
          <a:xfrm>
            <a:off x="289365" y="1761175"/>
            <a:ext cx="1327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強勢支配的</a:t>
            </a:r>
          </a:p>
        </p:txBody>
      </p:sp>
      <p:sp>
        <p:nvSpPr>
          <p:cNvPr id="73" name="文字方塊 72"/>
          <p:cNvSpPr txBox="1"/>
          <p:nvPr/>
        </p:nvSpPr>
        <p:spPr>
          <a:xfrm>
            <a:off x="268638" y="520991"/>
            <a:ext cx="1302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愛小孩的</a:t>
            </a:r>
          </a:p>
        </p:txBody>
      </p:sp>
      <p:sp>
        <p:nvSpPr>
          <p:cNvPr id="74" name="文字方塊 73"/>
          <p:cNvSpPr txBox="1"/>
          <p:nvPr/>
        </p:nvSpPr>
        <p:spPr>
          <a:xfrm>
            <a:off x="2239028" y="514017"/>
            <a:ext cx="896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進取的</a:t>
            </a:r>
          </a:p>
        </p:txBody>
      </p:sp>
      <p:sp>
        <p:nvSpPr>
          <p:cNvPr id="75" name="文字方塊 74"/>
          <p:cNvSpPr txBox="1"/>
          <p:nvPr/>
        </p:nvSpPr>
        <p:spPr>
          <a:xfrm>
            <a:off x="2203039" y="1749934"/>
            <a:ext cx="1100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溫柔體貼</a:t>
            </a:r>
          </a:p>
        </p:txBody>
      </p:sp>
      <p:sp>
        <p:nvSpPr>
          <p:cNvPr id="76" name="文字方塊 75"/>
          <p:cNvSpPr txBox="1"/>
          <p:nvPr/>
        </p:nvSpPr>
        <p:spPr>
          <a:xfrm>
            <a:off x="3894379" y="1735920"/>
            <a:ext cx="1517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有同情心的</a:t>
            </a:r>
          </a:p>
        </p:txBody>
      </p:sp>
      <p:sp>
        <p:nvSpPr>
          <p:cNvPr id="77" name="文字方塊 76"/>
          <p:cNvSpPr txBox="1"/>
          <p:nvPr/>
        </p:nvSpPr>
        <p:spPr>
          <a:xfrm>
            <a:off x="4171567" y="532085"/>
            <a:ext cx="896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溫和的</a:t>
            </a:r>
          </a:p>
        </p:txBody>
      </p:sp>
      <p:sp>
        <p:nvSpPr>
          <p:cNvPr id="78" name="文字方塊 77"/>
          <p:cNvSpPr txBox="1"/>
          <p:nvPr/>
        </p:nvSpPr>
        <p:spPr>
          <a:xfrm>
            <a:off x="5541831" y="520991"/>
            <a:ext cx="1652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果斷不猶疑的</a:t>
            </a:r>
          </a:p>
        </p:txBody>
      </p:sp>
      <p:sp>
        <p:nvSpPr>
          <p:cNvPr id="79" name="文字方塊 78"/>
          <p:cNvSpPr txBox="1"/>
          <p:nvPr/>
        </p:nvSpPr>
        <p:spPr>
          <a:xfrm>
            <a:off x="5716633" y="1749934"/>
            <a:ext cx="1358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立場堅定的</a:t>
            </a:r>
          </a:p>
        </p:txBody>
      </p:sp>
      <p:sp>
        <p:nvSpPr>
          <p:cNvPr id="80" name="文字方塊 79"/>
          <p:cNvSpPr txBox="1"/>
          <p:nvPr/>
        </p:nvSpPr>
        <p:spPr>
          <a:xfrm>
            <a:off x="7433591" y="1718449"/>
            <a:ext cx="152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情感豐富的</a:t>
            </a:r>
          </a:p>
        </p:txBody>
      </p:sp>
      <p:sp>
        <p:nvSpPr>
          <p:cNvPr id="81" name="文字方塊 80"/>
          <p:cNvSpPr txBox="1"/>
          <p:nvPr/>
        </p:nvSpPr>
        <p:spPr>
          <a:xfrm>
            <a:off x="7214488" y="532085"/>
            <a:ext cx="1862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個性鮮明強烈的</a:t>
            </a:r>
          </a:p>
        </p:txBody>
      </p:sp>
      <p:sp>
        <p:nvSpPr>
          <p:cNvPr id="82" name="文字方塊 81"/>
          <p:cNvSpPr txBox="1"/>
          <p:nvPr/>
        </p:nvSpPr>
        <p:spPr>
          <a:xfrm>
            <a:off x="7874563" y="4725144"/>
            <a:ext cx="896665" cy="504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83" name="文字方塊 82"/>
          <p:cNvSpPr txBox="1"/>
          <p:nvPr/>
        </p:nvSpPr>
        <p:spPr>
          <a:xfrm>
            <a:off x="5693143" y="4759505"/>
            <a:ext cx="1560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有領導能力的</a:t>
            </a:r>
          </a:p>
        </p:txBody>
      </p:sp>
      <p:sp>
        <p:nvSpPr>
          <p:cNvPr id="84" name="文字方塊 83"/>
          <p:cNvSpPr txBox="1"/>
          <p:nvPr/>
        </p:nvSpPr>
        <p:spPr>
          <a:xfrm>
            <a:off x="5604061" y="5894624"/>
            <a:ext cx="1695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能平撫</a:t>
            </a:r>
            <a:r>
              <a:rPr lang="zh-TW" altLang="en-US" dirty="0" smtClean="0"/>
              <a:t>他人</a:t>
            </a:r>
            <a:endParaRPr lang="en-US" altLang="zh-TW" dirty="0" smtClean="0"/>
          </a:p>
          <a:p>
            <a:r>
              <a:rPr lang="zh-TW" altLang="en-US" dirty="0" smtClean="0"/>
              <a:t>情緒</a:t>
            </a:r>
            <a:r>
              <a:rPr lang="zh-TW" altLang="en-US" dirty="0"/>
              <a:t>的</a:t>
            </a:r>
          </a:p>
        </p:txBody>
      </p:sp>
      <p:sp>
        <p:nvSpPr>
          <p:cNvPr id="85" name="文字方塊 84"/>
          <p:cNvSpPr txBox="1"/>
          <p:nvPr/>
        </p:nvSpPr>
        <p:spPr>
          <a:xfrm>
            <a:off x="7819375" y="6077518"/>
            <a:ext cx="896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獨立的</a:t>
            </a:r>
          </a:p>
        </p:txBody>
      </p:sp>
      <p:sp>
        <p:nvSpPr>
          <p:cNvPr id="88" name="文字方塊 87"/>
          <p:cNvSpPr txBox="1"/>
          <p:nvPr/>
        </p:nvSpPr>
        <p:spPr>
          <a:xfrm>
            <a:off x="2263419" y="4698677"/>
            <a:ext cx="896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溫暖的</a:t>
            </a:r>
          </a:p>
        </p:txBody>
      </p:sp>
      <p:sp>
        <p:nvSpPr>
          <p:cNvPr id="89" name="文字方塊 88"/>
          <p:cNvSpPr txBox="1"/>
          <p:nvPr/>
        </p:nvSpPr>
        <p:spPr>
          <a:xfrm>
            <a:off x="3613190" y="4603217"/>
            <a:ext cx="1910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對他人的需求</a:t>
            </a:r>
            <a:endParaRPr lang="en-US" altLang="zh-TW" dirty="0"/>
          </a:p>
          <a:p>
            <a:r>
              <a:rPr lang="zh-TW" altLang="en-US" dirty="0"/>
              <a:t>很敏感</a:t>
            </a:r>
          </a:p>
        </p:txBody>
      </p:sp>
      <p:sp>
        <p:nvSpPr>
          <p:cNvPr id="90" name="文字方塊 89"/>
          <p:cNvSpPr txBox="1"/>
          <p:nvPr/>
        </p:nvSpPr>
        <p:spPr>
          <a:xfrm>
            <a:off x="1816472" y="6052980"/>
            <a:ext cx="1789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捍衛自己信念的</a:t>
            </a:r>
          </a:p>
        </p:txBody>
      </p:sp>
      <p:sp>
        <p:nvSpPr>
          <p:cNvPr id="91" name="文字方塊 90"/>
          <p:cNvSpPr txBox="1"/>
          <p:nvPr/>
        </p:nvSpPr>
        <p:spPr>
          <a:xfrm>
            <a:off x="3810387" y="6057178"/>
            <a:ext cx="1470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願意冒險的</a:t>
            </a:r>
          </a:p>
        </p:txBody>
      </p:sp>
      <p:sp>
        <p:nvSpPr>
          <p:cNvPr id="92" name="文字方塊 91"/>
          <p:cNvSpPr txBox="1"/>
          <p:nvPr/>
        </p:nvSpPr>
        <p:spPr>
          <a:xfrm>
            <a:off x="358899" y="4698677"/>
            <a:ext cx="1188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強有力的</a:t>
            </a:r>
          </a:p>
        </p:txBody>
      </p:sp>
      <p:sp>
        <p:nvSpPr>
          <p:cNvPr id="93" name="文字方塊 92"/>
          <p:cNvSpPr txBox="1"/>
          <p:nvPr/>
        </p:nvSpPr>
        <p:spPr>
          <a:xfrm>
            <a:off x="471472" y="6048474"/>
            <a:ext cx="896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/>
              <a:t>體貼的</a:t>
            </a:r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5273" y="4502045"/>
            <a:ext cx="879939" cy="884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097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84168" y="1800014"/>
            <a:ext cx="3059832" cy="45093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Title 13"/>
          <p:cNvSpPr txBox="1">
            <a:spLocks/>
          </p:cNvSpPr>
          <p:nvPr/>
        </p:nvSpPr>
        <p:spPr>
          <a:xfrm>
            <a:off x="6300192" y="3356992"/>
            <a:ext cx="2579808" cy="1285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旁觀者</a:t>
            </a:r>
            <a:endParaRPr lang="en-US" altLang="zh-TW" sz="30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sz="3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3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教師</a:t>
            </a:r>
            <a:endParaRPr lang="en-US" altLang="zh-TW" sz="30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30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3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同學</a:t>
            </a:r>
            <a:endParaRPr lang="en-US" sz="3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800014"/>
            <a:ext cx="6084168" cy="450930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Title 19"/>
          <p:cNvSpPr txBox="1">
            <a:spLocks/>
          </p:cNvSpPr>
          <p:nvPr/>
        </p:nvSpPr>
        <p:spPr>
          <a:xfrm>
            <a:off x="395320" y="692696"/>
            <a:ext cx="8229600" cy="7806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zh-TW" altLang="en-US" sz="4000" b="1" dirty="0" smtClean="0">
                <a:solidFill>
                  <a:srgbClr val="5C5C5C">
                    <a:lumMod val="65000"/>
                    <a:lumOff val="3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多元性別與</a:t>
            </a:r>
            <a:r>
              <a:rPr lang="zh-TW" altLang="en-US" sz="4000" b="1" dirty="0" smtClean="0">
                <a:solidFill>
                  <a:srgbClr val="84CBC5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性霸凌 </a:t>
            </a:r>
            <a:r>
              <a:rPr lang="en-US" altLang="zh-TW" sz="3000" b="1" dirty="0" smtClean="0">
                <a:solidFill>
                  <a:srgbClr val="3F3F3F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000" b="1" dirty="0" smtClean="0">
                <a:solidFill>
                  <a:srgbClr val="3F3F3F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案例討論 </a:t>
            </a:r>
            <a:r>
              <a:rPr lang="en-US" altLang="zh-TW" sz="3000" b="1" dirty="0" smtClean="0">
                <a:solidFill>
                  <a:srgbClr val="3F3F3F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IV</a:t>
            </a:r>
            <a:r>
              <a:rPr lang="zh-TW" altLang="en-US" sz="3000" b="1" dirty="0" smtClean="0">
                <a:solidFill>
                  <a:srgbClr val="3F3F3F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endParaRPr lang="en-US" sz="3000" b="1" dirty="0">
              <a:solidFill>
                <a:srgbClr val="3F3F3F">
                  <a:lumMod val="50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Rectangle 17"/>
          <p:cNvSpPr/>
          <p:nvPr/>
        </p:nvSpPr>
        <p:spPr>
          <a:xfrm>
            <a:off x="4727375" y="6485113"/>
            <a:ext cx="4392488" cy="276999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fontAlgn="base"/>
            <a:r>
              <a:rPr lang="zh-TW" altLang="en-US" sz="1200" dirty="0" smtClean="0">
                <a:solidFill>
                  <a:srgbClr val="3F3F3F">
                    <a:lumMod val="50000"/>
                  </a:srgbClr>
                </a:solidFill>
                <a:latin typeface="+mn-ea"/>
              </a:rPr>
              <a:t>摘自「多元性別特質與校園中的性</a:t>
            </a:r>
            <a:r>
              <a:rPr lang="en-US" altLang="zh-TW" sz="1200" dirty="0" smtClean="0">
                <a:solidFill>
                  <a:srgbClr val="3F3F3F">
                    <a:lumMod val="50000"/>
                  </a:srgbClr>
                </a:solidFill>
                <a:latin typeface="+mn-ea"/>
              </a:rPr>
              <a:t>/</a:t>
            </a:r>
            <a:r>
              <a:rPr lang="zh-TW" altLang="en-US" sz="1200" dirty="0" smtClean="0">
                <a:solidFill>
                  <a:srgbClr val="3F3F3F">
                    <a:lumMod val="50000"/>
                  </a:srgbClr>
                </a:solidFill>
                <a:latin typeface="+mn-ea"/>
              </a:rPr>
              <a:t>別霸凌事件」游美惠老師</a:t>
            </a:r>
            <a:endParaRPr lang="en-US" sz="1200" dirty="0">
              <a:solidFill>
                <a:srgbClr val="3F3F3F">
                  <a:lumMod val="50000"/>
                </a:srgbClr>
              </a:solidFill>
              <a:latin typeface="+mn-ea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481548" y="1915619"/>
            <a:ext cx="532859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從</a:t>
            </a:r>
            <a:r>
              <a:rPr lang="zh-TW" altLang="en-US" sz="1600" b="1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踏入音樂班開始，班上的男生就會分成兩區，一邊很娘，</a:t>
            </a:r>
            <a:r>
              <a:rPr lang="zh-TW" altLang="en-US" sz="16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一邊</a:t>
            </a:r>
            <a:r>
              <a:rPr lang="zh-TW" altLang="en-US" sz="1600" b="1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很 </a:t>
            </a:r>
            <a:r>
              <a:rPr lang="en-US" altLang="zh-TW" sz="1600" b="1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man</a:t>
            </a:r>
            <a:r>
              <a:rPr lang="zh-TW" altLang="en-US" sz="1600" b="1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，通常 </a:t>
            </a:r>
            <a:r>
              <a:rPr lang="en-US" altLang="zh-TW" sz="1600" b="1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man </a:t>
            </a:r>
            <a:r>
              <a:rPr lang="zh-TW" altLang="en-US" sz="1600" b="1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的那邊很愛欺負娘的那邊，像是上課就會用</a:t>
            </a:r>
            <a:r>
              <a:rPr lang="zh-TW" altLang="en-US" sz="16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言語</a:t>
            </a:r>
            <a:r>
              <a:rPr lang="zh-TW" altLang="en-US" sz="1600" b="1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嘲諷他們，笑他們很娘，沒有男子氣概，那時候也不覺得那些</a:t>
            </a:r>
            <a:r>
              <a:rPr lang="zh-TW" altLang="en-US" sz="16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男生</a:t>
            </a:r>
            <a:r>
              <a:rPr lang="zh-TW" altLang="en-US" sz="1600" b="1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被欺負，大家只是習以為常地跟著笑，現在想起來都覺得那</a:t>
            </a:r>
            <a:r>
              <a:rPr lang="zh-TW" altLang="en-US" sz="16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時候的</a:t>
            </a:r>
            <a:r>
              <a:rPr lang="zh-TW" altLang="en-US" sz="1600" b="1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我們很過分，沒幫忙就算了，還助紂為虐，⋯⋯那些自以為</a:t>
            </a:r>
            <a:r>
              <a:rPr lang="zh-TW" altLang="en-US" sz="16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很</a:t>
            </a:r>
            <a:r>
              <a:rPr lang="en-US" altLang="zh-TW" sz="16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man </a:t>
            </a:r>
            <a:r>
              <a:rPr lang="zh-TW" altLang="en-US" sz="1600" b="1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的男生，居然在班上很多人的時候，大聲嚷嚷說要幫那些</a:t>
            </a:r>
            <a:r>
              <a:rPr lang="zh-TW" altLang="en-US" sz="16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</a:t>
            </a:r>
            <a:r>
              <a:rPr lang="en-US" altLang="zh-TW" sz="16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man </a:t>
            </a:r>
            <a:r>
              <a:rPr lang="zh-TW" altLang="en-US" sz="1600" b="1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的男生驗明正身，就這樣開始玩起脫褲子遊戲，一開始我們</a:t>
            </a:r>
            <a:r>
              <a:rPr lang="zh-TW" altLang="en-US" sz="16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女生</a:t>
            </a:r>
            <a:r>
              <a:rPr lang="zh-TW" altLang="en-US" sz="1600" b="1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會見義勇為，上前去阻止，可是久了就</a:t>
            </a:r>
            <a:r>
              <a:rPr lang="zh-TW" alt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被洗腦</a:t>
            </a:r>
            <a:r>
              <a:rPr lang="zh-TW" altLang="en-US" sz="1600" b="1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成功，認為那</a:t>
            </a:r>
            <a:r>
              <a:rPr lang="zh-TW" altLang="en-US" sz="16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就是男生</a:t>
            </a:r>
            <a:r>
              <a:rPr lang="zh-TW" altLang="en-US" sz="1600" b="1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之間的遊戲，⋯⋯，到了二年級，情況越來越嚴重，那些</a:t>
            </a:r>
            <a:r>
              <a:rPr lang="zh-TW" altLang="en-US" sz="16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男生居然</a:t>
            </a:r>
            <a:r>
              <a:rPr lang="zh-TW" altLang="en-US" sz="1600" b="1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學起學長玩「阿魯巴」，因為畫面實在很有礙觀瞻，所以原本我們這些會見義勇為的女生，也變得</a:t>
            </a:r>
            <a:r>
              <a:rPr lang="zh-TW" alt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不敢看</a:t>
            </a:r>
            <a:r>
              <a:rPr lang="zh-TW" altLang="en-US" sz="1600" b="1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，最後大家都</a:t>
            </a:r>
            <a:r>
              <a:rPr lang="zh-TW" alt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裝做沒</a:t>
            </a:r>
            <a:r>
              <a:rPr lang="zh-TW" alt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看見</a:t>
            </a:r>
            <a:r>
              <a:rPr lang="zh-TW" altLang="en-US" sz="1600" b="1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，被欺負的男生就一直被欺負</a:t>
            </a:r>
            <a:r>
              <a:rPr lang="zh-TW" altLang="en-US" sz="16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TW" sz="16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en-US" sz="16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</a:t>
            </a:r>
            <a:r>
              <a:rPr lang="zh-TW" altLang="en-US" sz="1600" b="1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幾個就</a:t>
            </a:r>
            <a:r>
              <a:rPr lang="zh-TW" altLang="en-US" sz="16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會逃不出</a:t>
            </a:r>
            <a:r>
              <a:rPr lang="zh-TW" altLang="en-US" sz="1600" b="1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魔掌，只能「乖乖」地被</a:t>
            </a:r>
            <a:r>
              <a:rPr lang="zh-TW" altLang="en-US" sz="16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欺負</a:t>
            </a:r>
            <a:r>
              <a:rPr lang="en-US" altLang="zh-TW" sz="16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en-US" sz="16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但是</a:t>
            </a:r>
            <a:r>
              <a:rPr lang="zh-TW" altLang="en-US" sz="1600" b="1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那時候都只</a:t>
            </a:r>
            <a:r>
              <a:rPr lang="zh-TW" altLang="en-US" sz="16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覺得</a:t>
            </a:r>
            <a:r>
              <a:rPr lang="zh-TW" altLang="en-US" sz="1600" b="1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，我們這幾個瘦弱的女生幫得上什麼忙嗎？一定沒辦法，所以</a:t>
            </a:r>
            <a:r>
              <a:rPr lang="zh-TW" altLang="en-US" sz="16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只能</a:t>
            </a:r>
            <a:r>
              <a:rPr lang="zh-TW" alt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眼睜睜</a:t>
            </a:r>
            <a:r>
              <a:rPr lang="zh-TW" altLang="en-US" sz="1600" b="1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看著他們被欺負。</a:t>
            </a:r>
          </a:p>
          <a:p>
            <a:endParaRPr lang="zh-TW" altLang="en-US" sz="1600" b="1" dirty="0">
              <a:solidFill>
                <a:schemeClr val="tx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69079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84168" y="1812521"/>
            <a:ext cx="3059832" cy="45093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Title 13"/>
          <p:cNvSpPr txBox="1">
            <a:spLocks/>
          </p:cNvSpPr>
          <p:nvPr/>
        </p:nvSpPr>
        <p:spPr>
          <a:xfrm>
            <a:off x="6300192" y="3356992"/>
            <a:ext cx="2579808" cy="1285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旁觀者</a:t>
            </a:r>
            <a:endParaRPr lang="en-US" altLang="zh-TW" sz="30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sz="3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3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教師</a:t>
            </a:r>
            <a:endParaRPr lang="en-US" altLang="zh-TW" sz="30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30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3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同學</a:t>
            </a:r>
            <a:endParaRPr lang="en-US" sz="3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812521"/>
            <a:ext cx="6084168" cy="450930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Title 19"/>
          <p:cNvSpPr txBox="1">
            <a:spLocks/>
          </p:cNvSpPr>
          <p:nvPr/>
        </p:nvSpPr>
        <p:spPr>
          <a:xfrm>
            <a:off x="395320" y="692696"/>
            <a:ext cx="8229600" cy="7806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zh-TW" altLang="en-US" sz="4000" b="1" dirty="0" smtClean="0">
                <a:solidFill>
                  <a:srgbClr val="5C5C5C">
                    <a:lumMod val="65000"/>
                    <a:lumOff val="3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多元性別與</a:t>
            </a:r>
            <a:r>
              <a:rPr lang="zh-TW" altLang="en-US" sz="4000" b="1" dirty="0" smtClean="0">
                <a:solidFill>
                  <a:srgbClr val="84CBC5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性霸凌 </a:t>
            </a:r>
            <a:r>
              <a:rPr lang="en-US" altLang="zh-TW" sz="3000" b="1" dirty="0" smtClean="0">
                <a:solidFill>
                  <a:srgbClr val="3F3F3F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000" b="1" dirty="0" smtClean="0">
                <a:solidFill>
                  <a:srgbClr val="3F3F3F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案例討論 </a:t>
            </a:r>
            <a:r>
              <a:rPr lang="en-US" altLang="zh-TW" sz="3000" b="1" dirty="0" smtClean="0">
                <a:solidFill>
                  <a:srgbClr val="3F3F3F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V</a:t>
            </a:r>
            <a:r>
              <a:rPr lang="zh-TW" altLang="en-US" sz="3000" b="1" dirty="0" smtClean="0">
                <a:solidFill>
                  <a:srgbClr val="3F3F3F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endParaRPr lang="en-US" sz="3000" b="1" dirty="0">
              <a:solidFill>
                <a:srgbClr val="3F3F3F">
                  <a:lumMod val="50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Rectangle 17"/>
          <p:cNvSpPr/>
          <p:nvPr/>
        </p:nvSpPr>
        <p:spPr>
          <a:xfrm>
            <a:off x="4860032" y="6497452"/>
            <a:ext cx="4392488" cy="276999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fontAlgn="base"/>
            <a:r>
              <a:rPr lang="zh-TW" altLang="en-US" sz="1200" dirty="0" smtClean="0">
                <a:solidFill>
                  <a:srgbClr val="3F3F3F">
                    <a:lumMod val="50000"/>
                  </a:srgbClr>
                </a:solidFill>
                <a:latin typeface="+mn-ea"/>
              </a:rPr>
              <a:t>摘自「多元性別特質與校園中的性</a:t>
            </a:r>
            <a:r>
              <a:rPr lang="en-US" altLang="zh-TW" sz="1200" dirty="0" smtClean="0">
                <a:solidFill>
                  <a:srgbClr val="3F3F3F">
                    <a:lumMod val="50000"/>
                  </a:srgbClr>
                </a:solidFill>
                <a:latin typeface="+mn-ea"/>
              </a:rPr>
              <a:t>/</a:t>
            </a:r>
            <a:r>
              <a:rPr lang="zh-TW" altLang="en-US" sz="1200" dirty="0" smtClean="0">
                <a:solidFill>
                  <a:srgbClr val="3F3F3F">
                    <a:lumMod val="50000"/>
                  </a:srgbClr>
                </a:solidFill>
                <a:latin typeface="+mn-ea"/>
              </a:rPr>
              <a:t>別霸凌事件」游美惠老師</a:t>
            </a:r>
            <a:endParaRPr lang="en-US" sz="1200" dirty="0">
              <a:solidFill>
                <a:srgbClr val="3F3F3F">
                  <a:lumMod val="50000"/>
                </a:srgbClr>
              </a:solidFill>
              <a:latin typeface="+mn-ea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491576" y="2060848"/>
            <a:ext cx="532859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700" b="1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事件一開始只是些玩笑</a:t>
            </a:r>
            <a:r>
              <a:rPr lang="zh-TW" altLang="en-US" sz="17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TW" sz="17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en-US" sz="17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同學會</a:t>
            </a:r>
            <a:r>
              <a:rPr lang="zh-TW" altLang="en-US" sz="1700" b="1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嘲笑阿凱（受害者）的肥胖體型，而且阿凱個性完全</a:t>
            </a:r>
            <a:r>
              <a:rPr lang="zh-TW" altLang="en-US" sz="17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沒有</a:t>
            </a:r>
            <a:r>
              <a:rPr lang="zh-TW" altLang="en-US" sz="1700" b="1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攻擊性，有點媽媽性格，喜歡嘮叨，口才是他的強項，而班上</a:t>
            </a:r>
            <a:r>
              <a:rPr lang="zh-TW" altLang="en-US" sz="17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同學會</a:t>
            </a:r>
            <a:r>
              <a:rPr lang="zh-TW" altLang="en-US" sz="1700" b="1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把這項特質（喜歡嘮叨），視為不夠男子氣概、不具有陽剛</a:t>
            </a:r>
            <a:r>
              <a:rPr lang="zh-TW" altLang="en-US" sz="17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特質</a:t>
            </a:r>
            <a:r>
              <a:rPr lang="zh-TW" altLang="en-US" sz="1700" b="1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，阿凱面對這些玩笑話也是一笑置之，有時也會跟著</a:t>
            </a:r>
            <a:r>
              <a:rPr lang="zh-TW" altLang="en-US" sz="17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自嘲</a:t>
            </a:r>
            <a:r>
              <a:rPr lang="en-US" altLang="zh-TW" sz="17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  <a:r>
              <a:rPr lang="zh-TW" altLang="en-US" sz="1700" b="1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某一天阿</a:t>
            </a:r>
            <a:r>
              <a:rPr lang="zh-TW" altLang="en-US" sz="17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純把</a:t>
            </a:r>
            <a:r>
              <a:rPr lang="zh-TW" altLang="en-US" sz="1700" b="1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他壓在地上，開始脫他的制服，阿純的膝蓋壓在阿凱的手腕，</a:t>
            </a:r>
            <a:r>
              <a:rPr lang="zh-TW" altLang="en-US" sz="17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雙手</a:t>
            </a:r>
            <a:r>
              <a:rPr lang="zh-TW" altLang="en-US" sz="1700" b="1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在地上展開，而腹部被阿純坐著，一顆顆鈕扣開始被</a:t>
            </a:r>
            <a:r>
              <a:rPr lang="zh-TW" altLang="en-US" sz="17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解開</a:t>
            </a:r>
            <a:r>
              <a:rPr lang="en-US" altLang="zh-TW" sz="17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  <a:r>
              <a:rPr lang="zh-TW" altLang="en-US" sz="17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後來</a:t>
            </a:r>
            <a:r>
              <a:rPr lang="zh-TW" altLang="en-US" sz="1700" b="1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阿凱的褲子被完全脫下來了，因為</a:t>
            </a:r>
            <a:r>
              <a:rPr lang="zh-TW" altLang="en-US" sz="17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阿純</a:t>
            </a:r>
            <a:r>
              <a:rPr lang="zh-TW" altLang="en-US" sz="1700" b="1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開始有了些特定的助手，一起行動，阿凱四角褲外露躺在教室</a:t>
            </a:r>
            <a:r>
              <a:rPr lang="zh-TW" altLang="en-US" sz="17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後方</a:t>
            </a:r>
            <a:r>
              <a:rPr lang="zh-TW" altLang="en-US" sz="1700" b="1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的空地被阿純強壓著，走廊上也會有其他班級的同學看熱鬧，</a:t>
            </a:r>
            <a:r>
              <a:rPr lang="zh-TW" altLang="en-US" sz="17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只要</a:t>
            </a:r>
            <a:r>
              <a:rPr lang="zh-TW" altLang="en-US" sz="1700" b="1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zh-TW" alt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有老師經過</a:t>
            </a:r>
            <a:r>
              <a:rPr lang="zh-TW" altLang="en-US" sz="1700" b="1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，就會有人大喊通知：「老師來了！」大家</a:t>
            </a:r>
            <a:r>
              <a:rPr lang="zh-TW" altLang="en-US" sz="17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一哄而散</a:t>
            </a:r>
            <a:r>
              <a:rPr lang="zh-TW" altLang="en-US" sz="1700" b="1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，留下阿凱急忙的穿衣服和褲子，</a:t>
            </a:r>
            <a:r>
              <a:rPr lang="zh-TW" alt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老師不知道是沒看見或者</a:t>
            </a:r>
            <a:r>
              <a:rPr lang="zh-TW" alt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裝作沒看見</a:t>
            </a:r>
            <a:r>
              <a:rPr lang="en-US" altLang="zh-TW" sz="17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…..</a:t>
            </a:r>
            <a:endParaRPr lang="zh-TW" altLang="en-US" sz="17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4975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 flipH="1">
            <a:off x="4665" y="1368374"/>
            <a:ext cx="9144000" cy="2736304"/>
          </a:xfrm>
          <a:prstGeom prst="rect">
            <a:avLst/>
          </a:prstGeom>
          <a:solidFill>
            <a:srgbClr val="5250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84731" y="391064"/>
            <a:ext cx="8229600" cy="709713"/>
          </a:xfrm>
        </p:spPr>
        <p:txBody>
          <a:bodyPr>
            <a:noAutofit/>
          </a:bodyPr>
          <a:lstStyle/>
          <a:p>
            <a:r>
              <a:rPr lang="zh-TW" altLang="en-US" sz="40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旁觀者的行動</a:t>
            </a:r>
            <a:endParaRPr lang="en-US" sz="4000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851" y="1866210"/>
            <a:ext cx="317019" cy="317019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856994" y="1684904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同儕旁觀者，不管內心是膽怯、猶豫、掙扎或氣憤，均未積極採取行動，而老師則是「</a:t>
            </a:r>
            <a:r>
              <a:rPr lang="zh-TW" altLang="en-US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不知道是沒有看見或是裝作沒看見</a:t>
            </a: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</a:p>
        </p:txBody>
      </p:sp>
      <p:pic>
        <p:nvPicPr>
          <p:cNvPr id="25" name="圖片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181" y="2621575"/>
            <a:ext cx="317019" cy="317019"/>
          </a:xfrm>
          <a:prstGeom prst="rect">
            <a:avLst/>
          </a:prstGeom>
        </p:spPr>
      </p:pic>
      <p:sp>
        <p:nvSpPr>
          <p:cNvPr id="26" name="文字方塊 25"/>
          <p:cNvSpPr txBox="1"/>
          <p:nvPr/>
        </p:nvSpPr>
        <p:spPr>
          <a:xfrm>
            <a:off x="856994" y="2475996"/>
            <a:ext cx="7786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教育現場可能以「學生人緣不好」、「學生打鬧」、「開玩笑」為理由，而非以性霸凌來積極處理。</a:t>
            </a:r>
            <a:endParaRPr lang="zh-TW" altLang="en-US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7" name="圖片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181" y="3436430"/>
            <a:ext cx="317019" cy="317019"/>
          </a:xfrm>
          <a:prstGeom prst="rect">
            <a:avLst/>
          </a:prstGeom>
        </p:spPr>
      </p:pic>
      <p:sp>
        <p:nvSpPr>
          <p:cNvPr id="28" name="文字方塊 27"/>
          <p:cNvSpPr txBox="1"/>
          <p:nvPr/>
        </p:nvSpPr>
        <p:spPr>
          <a:xfrm>
            <a:off x="882101" y="3351430"/>
            <a:ext cx="7785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這類行為非「成長過程的必要之惡」，也非「惡作劇」，更非成長過程「必經之路」，這類的性霸凌常讓學生身心受創，需要被正視且善加處理。</a:t>
            </a:r>
            <a:endParaRPr lang="zh-TW" altLang="en-US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344593" y="4697007"/>
            <a:ext cx="6588732" cy="203132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1400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某陽剛女老師：「</a:t>
            </a:r>
            <a:r>
              <a:rPr lang="zh-TW" altLang="en-US" sz="1400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你們這麼柔弱文靜，出去（即離開學校之意）會被女生欺負」</a:t>
            </a:r>
            <a:r>
              <a:rPr lang="zh-TW" altLang="en-US" sz="1400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1400" dirty="0">
              <a:solidFill>
                <a:schemeClr val="tx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1400" dirty="0">
              <a:solidFill>
                <a:schemeClr val="tx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400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某</a:t>
            </a:r>
            <a:r>
              <a:rPr lang="zh-TW" altLang="en-US" sz="1400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陽剛</a:t>
            </a:r>
            <a:r>
              <a:rPr lang="zh-TW" altLang="en-US" sz="1400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女</a:t>
            </a:r>
            <a:r>
              <a:rPr lang="zh-TW" altLang="en-US" sz="1400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老師：「</a:t>
            </a:r>
            <a:r>
              <a:rPr lang="zh-TW" altLang="en-US" sz="1400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我是沒想到這些話會傷到別人，被別人形容為男人婆，我也沒有覺得受傷。但是啊，我不認同你的講法。我只是讓他們知道社會的現實，他以後出去一定會有更多人嘲笑他們。」</a:t>
            </a:r>
          </a:p>
          <a:p>
            <a:endParaRPr lang="zh-TW" altLang="en-US" sz="1400" dirty="0">
              <a:solidFill>
                <a:schemeClr val="tx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400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珊珊老師：「所以男生就一定要很</a:t>
            </a:r>
            <a:r>
              <a:rPr lang="en-US" altLang="zh-TW" sz="1400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man</a:t>
            </a:r>
            <a:r>
              <a:rPr lang="zh-TW" altLang="en-US" sz="1400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才能生存嗎？」</a:t>
            </a:r>
          </a:p>
          <a:p>
            <a:endParaRPr lang="zh-TW" altLang="en-US" sz="1400" dirty="0">
              <a:solidFill>
                <a:schemeClr val="tx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400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某陽剛女老師：「是啊，不然呢？」</a:t>
            </a:r>
          </a:p>
        </p:txBody>
      </p:sp>
      <p:sp>
        <p:nvSpPr>
          <p:cNvPr id="12" name="Rectangle 17"/>
          <p:cNvSpPr/>
          <p:nvPr/>
        </p:nvSpPr>
        <p:spPr>
          <a:xfrm>
            <a:off x="4493243" y="4158984"/>
            <a:ext cx="4320480" cy="276999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fontAlgn="base"/>
            <a:r>
              <a:rPr lang="zh-TW" altLang="en-US" sz="1200" dirty="0" smtClean="0">
                <a:solidFill>
                  <a:schemeClr val="tx2">
                    <a:lumMod val="50000"/>
                  </a:schemeClr>
                </a:solidFill>
                <a:latin typeface="+mn-ea"/>
              </a:rPr>
              <a:t>摘自「多元性別特質與校園中的性</a:t>
            </a:r>
            <a:r>
              <a:rPr lang="en-US" altLang="zh-TW" sz="1200" dirty="0" smtClean="0">
                <a:solidFill>
                  <a:schemeClr val="tx2">
                    <a:lumMod val="50000"/>
                  </a:schemeClr>
                </a:solidFill>
                <a:latin typeface="+mn-ea"/>
              </a:rPr>
              <a:t>/</a:t>
            </a:r>
            <a:r>
              <a:rPr lang="zh-TW" altLang="en-US" sz="1200" dirty="0" smtClean="0">
                <a:solidFill>
                  <a:schemeClr val="tx2">
                    <a:lumMod val="50000"/>
                  </a:schemeClr>
                </a:solidFill>
                <a:latin typeface="+mn-ea"/>
              </a:rPr>
              <a:t>別霸凌事件」游美惠老師</a:t>
            </a:r>
            <a:endParaRPr lang="en-US" sz="1200" dirty="0">
              <a:solidFill>
                <a:schemeClr val="tx2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6958203" y="5932427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dirty="0" smtClean="0">
                <a:solidFill>
                  <a:schemeClr val="tx2">
                    <a:lumMod val="50000"/>
                  </a:schemeClr>
                </a:solidFill>
              </a:rPr>
              <a:t>取自關鍵評論網頁  </a:t>
            </a:r>
            <a:r>
              <a:rPr lang="en-US" altLang="zh-TW" sz="1200" dirty="0" smtClean="0">
                <a:hlinkClick r:id="rId3"/>
              </a:rPr>
              <a:t>https</a:t>
            </a:r>
            <a:r>
              <a:rPr lang="en-US" altLang="zh-TW" sz="1200" dirty="0">
                <a:hlinkClick r:id="rId3"/>
              </a:rPr>
              <a:t>://www.thenewslens.com/feature/gendereducation20/133784</a:t>
            </a:r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242032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 flipH="1">
            <a:off x="0" y="2019396"/>
            <a:ext cx="9144000" cy="2669936"/>
          </a:xfrm>
          <a:prstGeom prst="rect">
            <a:avLst/>
          </a:prstGeom>
          <a:solidFill>
            <a:srgbClr val="5250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457200" y="695750"/>
            <a:ext cx="8229600" cy="709713"/>
          </a:xfrm>
        </p:spPr>
        <p:txBody>
          <a:bodyPr>
            <a:noAutofit/>
          </a:bodyPr>
          <a:lstStyle/>
          <a:p>
            <a:r>
              <a:rPr lang="zh-TW" altLang="en-US" sz="40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旁觀者的行動 </a:t>
            </a:r>
            <a:r>
              <a:rPr lang="en-US" altLang="zh-TW" sz="40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0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0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霸凌受害者的自白</a:t>
            </a:r>
            <a:endParaRPr lang="en-US" sz="3000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635" y="2420888"/>
            <a:ext cx="302565" cy="317019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677235" y="2338701"/>
            <a:ext cx="800956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chemeClr val="bg1"/>
                </a:solidFill>
              </a:rPr>
              <a:t>我</a:t>
            </a:r>
            <a:r>
              <a:rPr lang="zh-TW" altLang="en-US" b="1" dirty="0">
                <a:solidFill>
                  <a:schemeClr val="bg1"/>
                </a:solidFill>
              </a:rPr>
              <a:t>也是曾經是受到被排擠，被取笑的對象，我可以深深</a:t>
            </a:r>
            <a:r>
              <a:rPr lang="zh-TW" altLang="en-US" b="1" dirty="0" smtClean="0">
                <a:solidFill>
                  <a:schemeClr val="bg1"/>
                </a:solidFill>
              </a:rPr>
              <a:t>感受到</a:t>
            </a:r>
            <a:r>
              <a:rPr lang="zh-TW" altLang="en-US" b="1" dirty="0">
                <a:solidFill>
                  <a:schemeClr val="bg1"/>
                </a:solidFill>
              </a:rPr>
              <a:t>，那時候我的無助與無力，似乎沒有人願意對我伸出援手。</a:t>
            </a:r>
            <a:r>
              <a:rPr lang="zh-TW" altLang="en-US" b="1" dirty="0" smtClean="0">
                <a:solidFill>
                  <a:schemeClr val="bg1"/>
                </a:solidFill>
              </a:rPr>
              <a:t>終於</a:t>
            </a:r>
            <a:r>
              <a:rPr lang="zh-TW" altLang="en-US" b="1" dirty="0">
                <a:solidFill>
                  <a:schemeClr val="bg1"/>
                </a:solidFill>
              </a:rPr>
              <a:t>，在國中，我平復了這個遺憾，我對那個女同學伸出了援手。</a:t>
            </a:r>
            <a:r>
              <a:rPr lang="zh-TW" altLang="en-US" b="1" dirty="0" smtClean="0">
                <a:solidFill>
                  <a:schemeClr val="bg1"/>
                </a:solidFill>
              </a:rPr>
              <a:t>雖然</a:t>
            </a:r>
            <a:r>
              <a:rPr lang="zh-TW" altLang="en-US" b="1" dirty="0">
                <a:solidFill>
                  <a:schemeClr val="bg1"/>
                </a:solidFill>
              </a:rPr>
              <a:t>也許來的有點慢，但至少我做了。而且，重點是，我也影響了</a:t>
            </a:r>
            <a:r>
              <a:rPr lang="zh-TW" altLang="en-US" b="1" dirty="0" smtClean="0">
                <a:solidFill>
                  <a:schemeClr val="bg1"/>
                </a:solidFill>
              </a:rPr>
              <a:t>別人</a:t>
            </a:r>
            <a:r>
              <a:rPr lang="zh-TW" altLang="en-US" b="1" dirty="0">
                <a:solidFill>
                  <a:schemeClr val="bg1"/>
                </a:solidFill>
              </a:rPr>
              <a:t>，讓他們也有勇氣說出自己的看法，為那個女生打抱不平。而</a:t>
            </a:r>
            <a:r>
              <a:rPr lang="zh-TW" altLang="en-US" b="1" dirty="0" smtClean="0">
                <a:solidFill>
                  <a:schemeClr val="bg1"/>
                </a:solidFill>
              </a:rPr>
              <a:t>打抱不平</a:t>
            </a:r>
            <a:r>
              <a:rPr lang="zh-TW" altLang="en-US" b="1" dirty="0">
                <a:solidFill>
                  <a:schemeClr val="bg1"/>
                </a:solidFill>
              </a:rPr>
              <a:t>，似乎需要勇氣、也需要智慧。在這個社會裡，人人都</a:t>
            </a:r>
            <a:r>
              <a:rPr lang="zh-TW" altLang="en-US" b="1" dirty="0" smtClean="0">
                <a:solidFill>
                  <a:schemeClr val="bg1"/>
                </a:solidFill>
              </a:rPr>
              <a:t>自顧不暇</a:t>
            </a:r>
            <a:r>
              <a:rPr lang="zh-TW" altLang="en-US" b="1" dirty="0">
                <a:solidFill>
                  <a:schemeClr val="bg1"/>
                </a:solidFill>
              </a:rPr>
              <a:t>。我想大多的人，在做一切事情或決定時候，都還是以自身</a:t>
            </a:r>
            <a:r>
              <a:rPr lang="zh-TW" altLang="en-US" b="1" dirty="0" smtClean="0">
                <a:solidFill>
                  <a:schemeClr val="bg1"/>
                </a:solidFill>
              </a:rPr>
              <a:t>為出發點</a:t>
            </a:r>
            <a:r>
              <a:rPr lang="zh-TW" altLang="en-US" b="1" dirty="0">
                <a:solidFill>
                  <a:schemeClr val="bg1"/>
                </a:solidFill>
              </a:rPr>
              <a:t>。雖然聽來有點諷刺但卻是事實。</a:t>
            </a:r>
          </a:p>
        </p:txBody>
      </p:sp>
      <p:sp>
        <p:nvSpPr>
          <p:cNvPr id="23" name="Rectangle 17"/>
          <p:cNvSpPr/>
          <p:nvPr/>
        </p:nvSpPr>
        <p:spPr>
          <a:xfrm>
            <a:off x="4682017" y="5026266"/>
            <a:ext cx="4392488" cy="276999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fontAlgn="base"/>
            <a:r>
              <a:rPr lang="zh-TW" altLang="en-US" sz="1200" dirty="0" smtClean="0">
                <a:solidFill>
                  <a:srgbClr val="3F3F3F">
                    <a:lumMod val="50000"/>
                  </a:srgbClr>
                </a:solidFill>
                <a:latin typeface="+mn-ea"/>
              </a:rPr>
              <a:t>摘自「多元性別特質與校園中的性</a:t>
            </a:r>
            <a:r>
              <a:rPr lang="en-US" altLang="zh-TW" sz="1200" dirty="0" smtClean="0">
                <a:solidFill>
                  <a:srgbClr val="3F3F3F">
                    <a:lumMod val="50000"/>
                  </a:srgbClr>
                </a:solidFill>
                <a:latin typeface="+mn-ea"/>
              </a:rPr>
              <a:t>/</a:t>
            </a:r>
            <a:r>
              <a:rPr lang="zh-TW" altLang="en-US" sz="1200" dirty="0" smtClean="0">
                <a:solidFill>
                  <a:srgbClr val="3F3F3F">
                    <a:lumMod val="50000"/>
                  </a:srgbClr>
                </a:solidFill>
                <a:latin typeface="+mn-ea"/>
              </a:rPr>
              <a:t>別霸凌事件」游美惠老師</a:t>
            </a:r>
            <a:endParaRPr lang="en-US" sz="1200" dirty="0">
              <a:solidFill>
                <a:srgbClr val="3F3F3F">
                  <a:lumMod val="50000"/>
                </a:srgb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68935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 flipH="1">
            <a:off x="0" y="2060848"/>
            <a:ext cx="9144000" cy="2669936"/>
          </a:xfrm>
          <a:prstGeom prst="rect">
            <a:avLst/>
          </a:prstGeom>
          <a:solidFill>
            <a:srgbClr val="5250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5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hlinkClick r:id="rId2" action="ppaction://hlinkfile"/>
              </a:rPr>
              <a:t>影片 </a:t>
            </a:r>
            <a:r>
              <a:rPr lang="en-US" altLang="zh-TW" sz="25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hlinkClick r:id="rId2" action="ppaction://hlinkfile"/>
              </a:rPr>
              <a:t>: </a:t>
            </a:r>
            <a:r>
              <a:rPr lang="zh-TW" altLang="en-US" sz="25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hlinkClick r:id="rId2" action="ppaction://hlinkfile"/>
              </a:rPr>
              <a:t>對不起，當時的我缺乏勇氣</a:t>
            </a:r>
            <a:endParaRPr lang="en-US" sz="25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457200" y="695750"/>
            <a:ext cx="8229600" cy="709713"/>
          </a:xfrm>
        </p:spPr>
        <p:txBody>
          <a:bodyPr>
            <a:noAutofit/>
          </a:bodyPr>
          <a:lstStyle/>
          <a:p>
            <a:r>
              <a:rPr lang="zh-TW" altLang="en-US" sz="40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旁觀者的行動 </a:t>
            </a:r>
            <a:r>
              <a:rPr lang="en-US" altLang="zh-TW" sz="40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–</a:t>
            </a:r>
            <a:r>
              <a:rPr lang="zh-TW" altLang="en-US" sz="40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0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培養道德勇氣</a:t>
            </a:r>
            <a:endParaRPr lang="en-US" sz="3000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3237306"/>
            <a:ext cx="302565" cy="31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67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250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70369" y="2813492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zh-TW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終止</a:t>
            </a:r>
            <a:r>
              <a:rPr lang="zh-TW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性暴力</a:t>
            </a:r>
            <a:br>
              <a:rPr lang="zh-TW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創造性別公義的社會</a:t>
            </a:r>
            <a:br>
              <a:rPr lang="zh-TW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需要你我一同來努力！</a:t>
            </a:r>
            <a:r>
              <a:rPr lang="en-US" altLang="zh-TW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謝謝</a:t>
            </a:r>
            <a:r>
              <a:rPr lang="zh-TW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聆聽</a:t>
            </a:r>
            <a:r>
              <a:rPr lang="en-US" altLang="zh-TW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!!</a:t>
            </a:r>
            <a:r>
              <a:rPr lang="en-US" altLang="zh-TW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sz="4000" dirty="0" smtClean="0">
                <a:solidFill>
                  <a:schemeClr val="bg1"/>
                </a:solidFill>
              </a:rPr>
              <a:t> </a:t>
            </a:r>
            <a:endParaRPr lang="en-US" sz="4000" dirty="0">
              <a:solidFill>
                <a:schemeClr val="bg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6670" y="5445224"/>
            <a:ext cx="9022779" cy="1670492"/>
            <a:chOff x="333766" y="866520"/>
            <a:chExt cx="7670864" cy="1561214"/>
          </a:xfrm>
        </p:grpSpPr>
        <p:sp>
          <p:nvSpPr>
            <p:cNvPr id="7" name="Oval 6"/>
            <p:cNvSpPr/>
            <p:nvPr/>
          </p:nvSpPr>
          <p:spPr>
            <a:xfrm>
              <a:off x="4091797" y="1455626"/>
              <a:ext cx="504056" cy="50405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4644008" y="1707654"/>
              <a:ext cx="720080" cy="72008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5364088" y="1045536"/>
              <a:ext cx="936104" cy="93610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6538130" y="1261560"/>
              <a:ext cx="504056" cy="50405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7104530" y="866520"/>
              <a:ext cx="900100" cy="9001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3851920" y="1383618"/>
              <a:ext cx="144016" cy="14401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 rot="1351255">
              <a:off x="1265321" y="1497087"/>
              <a:ext cx="504056" cy="50405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 rot="1351255">
              <a:off x="1848888" y="1409861"/>
              <a:ext cx="900100" cy="9001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 rot="1351255">
              <a:off x="2870635" y="1230296"/>
              <a:ext cx="455011" cy="45501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 rot="1351255">
              <a:off x="3437209" y="1408665"/>
              <a:ext cx="227505" cy="22750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333766" y="1573764"/>
              <a:ext cx="144016" cy="14401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 rot="1351255">
              <a:off x="823699" y="1818304"/>
              <a:ext cx="412094" cy="4120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 rot="1351255">
              <a:off x="523227" y="1752675"/>
              <a:ext cx="227505" cy="22750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24" name="Title 13"/>
          <p:cNvSpPr txBox="1">
            <a:spLocks/>
          </p:cNvSpPr>
          <p:nvPr/>
        </p:nvSpPr>
        <p:spPr>
          <a:xfrm>
            <a:off x="734534" y="3429000"/>
            <a:ext cx="758705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/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72528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/>
          <p:cNvSpPr/>
          <p:nvPr/>
        </p:nvSpPr>
        <p:spPr>
          <a:xfrm flipH="1">
            <a:off x="0" y="1289036"/>
            <a:ext cx="9144000" cy="3909053"/>
          </a:xfrm>
          <a:prstGeom prst="rect">
            <a:avLst/>
          </a:prstGeom>
          <a:solidFill>
            <a:srgbClr val="5250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84" y="764704"/>
            <a:ext cx="2548705" cy="5609365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848" y="1722773"/>
            <a:ext cx="5400600" cy="3041580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1012353" y="2231162"/>
            <a:ext cx="15121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Siri ….</a:t>
            </a:r>
          </a:p>
          <a:p>
            <a:endParaRPr lang="en-US" altLang="zh-TW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請問一下，</a:t>
            </a:r>
            <a:endParaRPr lang="en-US" altLang="zh-TW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性別光譜</a:t>
            </a:r>
            <a:endParaRPr lang="en-US" altLang="zh-TW"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是甚麼</a:t>
            </a:r>
            <a:r>
              <a:rPr lang="en-US" altLang="zh-TW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5436096" y="4869293"/>
            <a:ext cx="1296144" cy="27699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1200" dirty="0" smtClean="0">
                <a:solidFill>
                  <a:schemeClr val="bg1"/>
                </a:solidFill>
              </a:rPr>
              <a:t>圖片取自網路</a:t>
            </a:r>
            <a:endParaRPr lang="zh-TW" alt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769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/>
          <p:cNvSpPr/>
          <p:nvPr/>
        </p:nvSpPr>
        <p:spPr>
          <a:xfrm flipH="1">
            <a:off x="0" y="764704"/>
            <a:ext cx="9144000" cy="3909053"/>
          </a:xfrm>
          <a:prstGeom prst="rect">
            <a:avLst/>
          </a:prstGeom>
          <a:solidFill>
            <a:srgbClr val="5250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在社會上，當我們談到性別，各種</a:t>
            </a:r>
            <a:r>
              <a:rPr lang="zh-TW" altLang="en-US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組合</a:t>
            </a:r>
            <a:endParaRPr lang="en-US" altLang="zh-TW" sz="25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都</a:t>
            </a:r>
            <a:r>
              <a:rPr lang="zh-TW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可能，也都存在</a:t>
            </a:r>
            <a:r>
              <a:rPr lang="zh-TW" alt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114" y="3662238"/>
            <a:ext cx="5305772" cy="30950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文字方塊 1"/>
          <p:cNvSpPr txBox="1"/>
          <p:nvPr/>
        </p:nvSpPr>
        <p:spPr>
          <a:xfrm>
            <a:off x="2093429" y="6465629"/>
            <a:ext cx="495714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" dirty="0" smtClean="0"/>
              <a:t>圖片取自網路</a:t>
            </a:r>
            <a:r>
              <a:rPr lang="en-US" altLang="zh-TW" sz="1200" dirty="0" smtClean="0">
                <a:hlinkClick r:id="rId3"/>
              </a:rPr>
              <a:t>http</a:t>
            </a:r>
            <a:r>
              <a:rPr lang="en-US" altLang="zh-TW" sz="1200" dirty="0">
                <a:hlinkClick r:id="rId3"/>
              </a:rPr>
              <a:t>://</a:t>
            </a:r>
            <a:r>
              <a:rPr lang="en-US" altLang="zh-TW" sz="1200" dirty="0" smtClean="0">
                <a:hlinkClick r:id="rId3"/>
              </a:rPr>
              <a:t>mypaper.pchome.com.tw/miss33lin/post/1372020563</a:t>
            </a:r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621875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627684"/>
            <a:ext cx="9144000" cy="24150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endParaRPr lang="en-US" dirty="0">
              <a:solidFill>
                <a:srgbClr val="FCFCFC">
                  <a:lumMod val="10000"/>
                </a:srgb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說說關於</a:t>
            </a:r>
            <a:r>
              <a:rPr lang="zh-TW" altLang="en-US" sz="4000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性別特質</a:t>
            </a:r>
            <a:r>
              <a:rPr lang="zh-TW" altLang="en-US" sz="40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的日</a:t>
            </a:r>
            <a:r>
              <a:rPr lang="zh-TW" altLang="en-US" sz="40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常</a:t>
            </a:r>
          </a:p>
        </p:txBody>
      </p:sp>
      <p:sp>
        <p:nvSpPr>
          <p:cNvPr id="5" name="直線圖說文字 1 4"/>
          <p:cNvSpPr/>
          <p:nvPr/>
        </p:nvSpPr>
        <p:spPr>
          <a:xfrm>
            <a:off x="1043608" y="2636912"/>
            <a:ext cx="2808312" cy="2088232"/>
          </a:xfrm>
          <a:prstGeom prst="borderCallout1">
            <a:avLst>
              <a:gd name="adj1" fmla="val 18750"/>
              <a:gd name="adj2" fmla="val -8333"/>
              <a:gd name="adj3" fmla="val -24392"/>
              <a:gd name="adj4" fmla="val -4760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</a:t>
            </a:r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生活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中</a:t>
            </a:r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，</a:t>
            </a:r>
            <a:endParaRPr lang="en-US" altLang="zh-TW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你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最常聽見別人怎麼說</a:t>
            </a:r>
            <a:r>
              <a:rPr lang="en-US" altLang="zh-TW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endParaRPr lang="en-US" altLang="zh-TW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altLang="zh-TW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男生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就應該</a:t>
            </a:r>
            <a:r>
              <a:rPr lang="en-US" altLang="zh-TW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……</a:t>
            </a:r>
          </a:p>
          <a:p>
            <a:pPr algn="ctr"/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女生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就應該</a:t>
            </a:r>
            <a:r>
              <a:rPr lang="en-US" altLang="zh-TW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……</a:t>
            </a:r>
          </a:p>
          <a:p>
            <a:pPr algn="ctr"/>
            <a:endParaRPr lang="en-US" altLang="zh-TW" dirty="0"/>
          </a:p>
        </p:txBody>
      </p:sp>
      <p:sp>
        <p:nvSpPr>
          <p:cNvPr id="6" name="直線圖說文字 3 5"/>
          <p:cNvSpPr/>
          <p:nvPr/>
        </p:nvSpPr>
        <p:spPr>
          <a:xfrm>
            <a:off x="4967536" y="1470264"/>
            <a:ext cx="3420888" cy="2030743"/>
          </a:xfrm>
          <a:prstGeom prst="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31644"/>
              <a:gd name="adj6" fmla="val -42895"/>
              <a:gd name="adj7" fmla="val 44441"/>
              <a:gd name="adj8" fmla="val -26240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</a:t>
            </a:r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當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你聽見這些說法的時候，你的想法是甚麼</a:t>
            </a:r>
            <a:r>
              <a:rPr lang="en-US" altLang="zh-TW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  <a:endParaRPr lang="en-US" altLang="zh-TW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當下的感受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是</a:t>
            </a:r>
            <a:r>
              <a:rPr lang="en-US" altLang="zh-TW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altLang="zh-TW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直線圖說文字 3 7"/>
          <p:cNvSpPr/>
          <p:nvPr/>
        </p:nvSpPr>
        <p:spPr>
          <a:xfrm>
            <a:off x="4499992" y="4367208"/>
            <a:ext cx="3312368" cy="2059185"/>
          </a:xfrm>
          <a:prstGeom prst="borderCallout3">
            <a:avLst>
              <a:gd name="adj1" fmla="val -27363"/>
              <a:gd name="adj2" fmla="val 4417"/>
              <a:gd name="adj3" fmla="val 23633"/>
              <a:gd name="adj4" fmla="val -8652"/>
              <a:gd name="adj5" fmla="val 43580"/>
              <a:gd name="adj6" fmla="val -14845"/>
              <a:gd name="adj7" fmla="val -15234"/>
              <a:gd name="adj8" fmla="val 1444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</a:t>
            </a:r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當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你聽見這些</a:t>
            </a:r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說法，</a:t>
            </a:r>
            <a:endParaRPr lang="en-US" altLang="zh-TW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有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否</a:t>
            </a:r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影響你怎麼看待自己</a:t>
            </a:r>
            <a:r>
              <a:rPr lang="en-US" altLang="zh-TW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或影響你怎麼看待別人</a:t>
            </a:r>
            <a:r>
              <a:rPr lang="en-US" altLang="zh-TW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altLang="zh-TW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687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 flipH="1">
            <a:off x="0" y="1"/>
            <a:ext cx="9144000" cy="6858000"/>
          </a:xfrm>
          <a:prstGeom prst="rect">
            <a:avLst/>
          </a:prstGeom>
          <a:solidFill>
            <a:srgbClr val="5250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447969" y="980728"/>
            <a:ext cx="3165474" cy="1143000"/>
          </a:xfrm>
        </p:spPr>
        <p:txBody>
          <a:bodyPr/>
          <a:lstStyle/>
          <a:p>
            <a:pPr algn="ctr"/>
            <a:r>
              <a:rPr lang="zh-TW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一個故事</a:t>
            </a:r>
            <a:endParaRPr lang="zh-TW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222" y="2607365"/>
            <a:ext cx="3172716" cy="19017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936" y="116632"/>
            <a:ext cx="4774802" cy="66011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文字方塊 1"/>
          <p:cNvSpPr txBox="1"/>
          <p:nvPr/>
        </p:nvSpPr>
        <p:spPr>
          <a:xfrm>
            <a:off x="615956" y="6021288"/>
            <a:ext cx="306724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TW" altLang="en-US" sz="1200" dirty="0" smtClean="0">
                <a:solidFill>
                  <a:schemeClr val="bg1"/>
                </a:solidFill>
              </a:rPr>
              <a:t>取自性別平等教育協會網站 </a:t>
            </a:r>
            <a:r>
              <a:rPr lang="en-US" altLang="zh-TW" sz="1200" dirty="0">
                <a:solidFill>
                  <a:schemeClr val="bg1"/>
                </a:solidFill>
                <a:hlinkClick r:id="rId4"/>
              </a:rPr>
              <a:t>https://www.tgeea.org.tw/gender/lgbt/4358</a:t>
            </a:r>
            <a:r>
              <a:rPr lang="en-US" altLang="zh-TW" sz="1200" dirty="0" smtClean="0">
                <a:solidFill>
                  <a:schemeClr val="bg1"/>
                </a:solidFill>
                <a:hlinkClick r:id="rId4"/>
              </a:rPr>
              <a:t>/</a:t>
            </a:r>
            <a:endParaRPr lang="zh-TW" alt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434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Straight Connector 53"/>
          <p:cNvCxnSpPr/>
          <p:nvPr/>
        </p:nvCxnSpPr>
        <p:spPr>
          <a:xfrm>
            <a:off x="2448971" y="1962213"/>
            <a:ext cx="0" cy="383501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4522479" y="1962213"/>
            <a:ext cx="0" cy="383501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6588224" y="1962213"/>
            <a:ext cx="0" cy="383501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1280225" y="2228526"/>
            <a:ext cx="3076867" cy="4468168"/>
            <a:chOff x="575409" y="1482031"/>
            <a:chExt cx="1375625" cy="1651031"/>
          </a:xfrm>
        </p:grpSpPr>
        <p:sp>
          <p:nvSpPr>
            <p:cNvPr id="77" name="Content Placeholder 2"/>
            <p:cNvSpPr txBox="1">
              <a:spLocks/>
            </p:cNvSpPr>
            <p:nvPr/>
          </p:nvSpPr>
          <p:spPr>
            <a:xfrm>
              <a:off x="579425" y="2956827"/>
              <a:ext cx="1368815" cy="17623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itchFamily="34" charset="0"/>
                <a:buNone/>
              </a:pPr>
              <a:r>
                <a:rPr lang="zh-TW" altLang="en-US" sz="2000" b="1" dirty="0" smtClean="0">
                  <a:solidFill>
                    <a:schemeClr val="tx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性騷</a:t>
              </a:r>
              <a:r>
                <a:rPr lang="zh-TW" altLang="en-US" sz="2000" b="1" dirty="0">
                  <a:solidFill>
                    <a:schemeClr val="tx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擾</a:t>
              </a:r>
              <a:endParaRPr lang="en-US" sz="20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575410" y="1482031"/>
              <a:ext cx="1368152" cy="136815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575409" y="2876157"/>
              <a:ext cx="1375625" cy="60855"/>
              <a:chOff x="2055030" y="1463669"/>
              <a:chExt cx="2304256" cy="544908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2055030" y="1463670"/>
                <a:ext cx="576064" cy="5449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2631094" y="1463670"/>
                <a:ext cx="576064" cy="5449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3207158" y="1463669"/>
                <a:ext cx="576064" cy="5449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3783222" y="1463670"/>
                <a:ext cx="576064" cy="5449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</p:grpSp>
      </p:grpSp>
      <p:grpSp>
        <p:nvGrpSpPr>
          <p:cNvPr id="70" name="Group 69"/>
          <p:cNvGrpSpPr/>
          <p:nvPr/>
        </p:nvGrpSpPr>
        <p:grpSpPr>
          <a:xfrm>
            <a:off x="4838544" y="2228526"/>
            <a:ext cx="2986915" cy="4843511"/>
            <a:chOff x="575409" y="1482031"/>
            <a:chExt cx="1375625" cy="1795748"/>
          </a:xfrm>
        </p:grpSpPr>
        <p:sp>
          <p:nvSpPr>
            <p:cNvPr id="72" name="Content Placeholder 2"/>
            <p:cNvSpPr txBox="1">
              <a:spLocks/>
            </p:cNvSpPr>
            <p:nvPr/>
          </p:nvSpPr>
          <p:spPr>
            <a:xfrm>
              <a:off x="579425" y="2956827"/>
              <a:ext cx="1368815" cy="32095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itchFamily="34" charset="0"/>
                <a:buNone/>
              </a:pPr>
              <a:r>
                <a:rPr lang="zh-TW" altLang="en-US" sz="2000" b="1" dirty="0" smtClean="0">
                  <a:solidFill>
                    <a:schemeClr val="tx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性霸凌</a:t>
              </a:r>
              <a:endParaRPr lang="en-US" sz="20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575410" y="1482031"/>
              <a:ext cx="1368152" cy="136815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grpSp>
          <p:nvGrpSpPr>
            <p:cNvPr id="91" name="Group 90"/>
            <p:cNvGrpSpPr/>
            <p:nvPr/>
          </p:nvGrpSpPr>
          <p:grpSpPr>
            <a:xfrm>
              <a:off x="575409" y="2876157"/>
              <a:ext cx="1375625" cy="60855"/>
              <a:chOff x="2055030" y="1463669"/>
              <a:chExt cx="2304256" cy="544908"/>
            </a:xfrm>
          </p:grpSpPr>
          <p:sp>
            <p:nvSpPr>
              <p:cNvPr id="93" name="Rectangle 92"/>
              <p:cNvSpPr/>
              <p:nvPr/>
            </p:nvSpPr>
            <p:spPr>
              <a:xfrm>
                <a:off x="2055030" y="1463670"/>
                <a:ext cx="576064" cy="5449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2631094" y="1463670"/>
                <a:ext cx="576064" cy="5449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3207158" y="1463669"/>
                <a:ext cx="576064" cy="5449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3783222" y="1463670"/>
                <a:ext cx="576064" cy="5449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</p:grpSp>
      </p:grp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258274" y="1212339"/>
            <a:ext cx="6550962" cy="83641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US" altLang="zh-TW" sz="25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25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性平教育法</a:t>
            </a:r>
            <a:r>
              <a:rPr lang="en-US" altLang="zh-TW" sz="25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25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</a:t>
            </a:r>
            <a:r>
              <a:rPr lang="zh-TW" altLang="en-US" sz="25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霸凌與性騷擾</a:t>
            </a:r>
            <a:r>
              <a:rPr lang="zh-TW" altLang="en-US" sz="25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r>
              <a:rPr lang="en-US" altLang="zh-TW" sz="25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5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5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zh-TW" altLang="en-US" sz="1800" dirty="0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根據</a:t>
            </a:r>
            <a:r>
              <a:rPr lang="zh-TW" altLang="en-US" sz="1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該法第</a:t>
            </a:r>
            <a:r>
              <a:rPr lang="en-US" altLang="zh-TW" sz="1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1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條第</a:t>
            </a:r>
            <a:r>
              <a:rPr lang="en-US" altLang="zh-TW" sz="1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sz="1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款及第</a:t>
            </a:r>
            <a:r>
              <a:rPr lang="en-US" altLang="zh-TW" sz="1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sz="1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款：</a:t>
            </a:r>
          </a:p>
        </p:txBody>
      </p:sp>
      <p:sp>
        <p:nvSpPr>
          <p:cNvPr id="4" name="矩形 3"/>
          <p:cNvSpPr/>
          <p:nvPr/>
        </p:nvSpPr>
        <p:spPr>
          <a:xfrm>
            <a:off x="1495639" y="2328095"/>
            <a:ext cx="264604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600" b="1" dirty="0" smtClean="0">
                <a:solidFill>
                  <a:schemeClr val="tx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符合下列情形</a:t>
            </a:r>
            <a:r>
              <a:rPr lang="zh-TW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之一</a:t>
            </a:r>
            <a:r>
              <a:rPr lang="zh-TW" altLang="en-US" sz="1600" b="1" dirty="0" smtClean="0">
                <a:solidFill>
                  <a:schemeClr val="tx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，且</a:t>
            </a:r>
            <a:r>
              <a:rPr lang="zh-TW" altLang="en-US" sz="1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未達</a:t>
            </a:r>
            <a:r>
              <a:rPr lang="zh-TW" altLang="en-US" sz="1600" b="1" dirty="0" smtClean="0">
                <a:solidFill>
                  <a:schemeClr val="tx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性侵害之程度者</a:t>
            </a:r>
            <a:r>
              <a:rPr lang="en-US" altLang="zh-TW" sz="1600" b="1" dirty="0" smtClean="0">
                <a:solidFill>
                  <a:schemeClr val="tx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endParaRPr lang="en-US" altLang="zh-TW" sz="1600" b="1" dirty="0" smtClean="0">
              <a:solidFill>
                <a:schemeClr val="tx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buFontTx/>
              <a:buChar char="-"/>
            </a:pPr>
            <a:r>
              <a:rPr lang="zh-TW" altLang="en-US" sz="1600" b="1" dirty="0" smtClean="0">
                <a:solidFill>
                  <a:schemeClr val="tx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以</a:t>
            </a:r>
            <a:r>
              <a:rPr lang="zh-TW" altLang="en-US" sz="1600" b="1" dirty="0">
                <a:solidFill>
                  <a:schemeClr val="tx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明示或暗示之方式，從事</a:t>
            </a:r>
            <a:r>
              <a:rPr lang="zh-TW" altLang="en-US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不受歡迎</a:t>
            </a:r>
            <a:r>
              <a:rPr lang="zh-TW" altLang="en-US" sz="1600" b="1" dirty="0">
                <a:solidFill>
                  <a:schemeClr val="tx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且具有</a:t>
            </a:r>
            <a:r>
              <a:rPr lang="zh-TW" altLang="en-US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性意味或性別歧視</a:t>
            </a:r>
            <a:r>
              <a:rPr lang="zh-TW" altLang="en-US" sz="1600" b="1" dirty="0">
                <a:solidFill>
                  <a:schemeClr val="tx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之</a:t>
            </a:r>
            <a:r>
              <a:rPr lang="zh-TW" altLang="en-US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言詞或行為</a:t>
            </a:r>
            <a:r>
              <a:rPr lang="zh-TW" altLang="en-US" sz="1600" b="1" dirty="0">
                <a:solidFill>
                  <a:schemeClr val="tx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，致影響他人之人格尊嚴、學習、或工作之機會或表現者</a:t>
            </a:r>
            <a:r>
              <a:rPr lang="zh-TW" altLang="en-US" sz="1600" b="1" dirty="0" smtClean="0">
                <a:solidFill>
                  <a:schemeClr val="tx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1600" b="1" dirty="0" smtClean="0">
              <a:solidFill>
                <a:schemeClr val="tx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buFontTx/>
              <a:buChar char="-"/>
            </a:pPr>
            <a:endParaRPr lang="zh-TW" altLang="en-US" sz="1600" b="1" dirty="0">
              <a:solidFill>
                <a:schemeClr val="tx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buFontTx/>
              <a:buChar char="-"/>
            </a:pPr>
            <a:r>
              <a:rPr lang="zh-TW" altLang="en-US" sz="1600" b="1" dirty="0" smtClean="0">
                <a:solidFill>
                  <a:schemeClr val="tx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以</a:t>
            </a:r>
            <a:r>
              <a:rPr lang="zh-TW" altLang="en-US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性或性別有關</a:t>
            </a:r>
            <a:r>
              <a:rPr lang="zh-TW" altLang="en-US" sz="1600" b="1" dirty="0">
                <a:solidFill>
                  <a:schemeClr val="tx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之行為，作為自己或他人獲得、喪失或減損其學習或工作有關權益之條件者</a:t>
            </a:r>
            <a:r>
              <a:rPr lang="zh-TW" altLang="en-US" sz="1600" b="1" dirty="0" smtClean="0">
                <a:solidFill>
                  <a:schemeClr val="tx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1600" b="1" dirty="0" smtClean="0">
              <a:solidFill>
                <a:schemeClr val="tx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buFontTx/>
              <a:buChar char="-"/>
            </a:pPr>
            <a:endParaRPr lang="zh-TW" altLang="en-US" sz="1600" dirty="0">
              <a:solidFill>
                <a:schemeClr val="tx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137120" y="3114566"/>
            <a:ext cx="237353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600" b="1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透過語言、肢體或其他暴力，對於他人之</a:t>
            </a:r>
            <a:r>
              <a:rPr lang="zh-TW" altLang="en-US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性別特徵、性別特質、性傾向或性別認同</a:t>
            </a:r>
            <a:r>
              <a:rPr lang="zh-TW" altLang="en-US" sz="1600" b="1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進行貶抑、攻擊或威脅之行為且非屬性騷擾者。</a:t>
            </a:r>
          </a:p>
        </p:txBody>
      </p:sp>
      <p:sp>
        <p:nvSpPr>
          <p:cNvPr id="25" name="Title 19"/>
          <p:cNvSpPr txBox="1">
            <a:spLocks/>
          </p:cNvSpPr>
          <p:nvPr/>
        </p:nvSpPr>
        <p:spPr>
          <a:xfrm>
            <a:off x="1125175" y="196151"/>
            <a:ext cx="6694217" cy="7806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zh-TW" altLang="en-US" sz="40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 </a:t>
            </a:r>
            <a:r>
              <a:rPr lang="en-US" altLang="zh-TW" sz="40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 </a:t>
            </a:r>
            <a:r>
              <a:rPr lang="zh-TW" altLang="en-US" sz="40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別與</a:t>
            </a:r>
            <a:r>
              <a:rPr lang="zh-TW" altLang="en-US" sz="4000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校園性平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橢圓形圖說文字 6"/>
          <p:cNvSpPr/>
          <p:nvPr/>
        </p:nvSpPr>
        <p:spPr>
          <a:xfrm>
            <a:off x="18458" y="2646741"/>
            <a:ext cx="1610678" cy="1453859"/>
          </a:xfrm>
          <a:prstGeom prst="wedgeEllipseCallout">
            <a:avLst>
              <a:gd name="adj1" fmla="val 40613"/>
              <a:gd name="adj2" fmla="val 465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500" dirty="0" smtClean="0"/>
              <a:t>1.</a:t>
            </a:r>
            <a:r>
              <a:rPr lang="zh-TW" altLang="en-US" sz="1500" dirty="0" smtClean="0"/>
              <a:t> 認定</a:t>
            </a:r>
            <a:r>
              <a:rPr lang="zh-TW" altLang="en-US" sz="1500" dirty="0"/>
              <a:t>標準是以「接受者的主觀感受」來</a:t>
            </a:r>
            <a:r>
              <a:rPr lang="zh-TW" altLang="en-US" sz="1500" dirty="0" smtClean="0"/>
              <a:t>定義</a:t>
            </a:r>
            <a:endParaRPr lang="en-US" altLang="zh-TW" sz="1500" dirty="0" smtClean="0"/>
          </a:p>
          <a:p>
            <a:pPr algn="ctr"/>
            <a:r>
              <a:rPr lang="en-US" altLang="zh-TW" sz="1500" dirty="0" smtClean="0"/>
              <a:t>2.</a:t>
            </a:r>
            <a:r>
              <a:rPr lang="zh-TW" altLang="en-US" sz="1500" dirty="0" smtClean="0"/>
              <a:t> 綜合評估</a:t>
            </a:r>
            <a:endParaRPr lang="zh-TW" altLang="en-US" sz="1500" dirty="0"/>
          </a:p>
        </p:txBody>
      </p:sp>
    </p:spTree>
    <p:extLst>
      <p:ext uri="{BB962C8B-B14F-4D97-AF65-F5344CB8AC3E}">
        <p14:creationId xmlns:p14="http://schemas.microsoft.com/office/powerpoint/2010/main" val="2538854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132856"/>
            <a:ext cx="9144000" cy="274896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0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zh-TW" altLang="en-US" sz="20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校園</a:t>
            </a:r>
            <a:r>
              <a:rPr lang="zh-TW" altLang="en-US" sz="2000" b="1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性侵害或性騷擾事件係</a:t>
            </a:r>
            <a:r>
              <a:rPr lang="zh-TW" altLang="en-US" sz="20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指 </a:t>
            </a:r>
            <a:r>
              <a:rPr lang="en-US" altLang="zh-TW" sz="20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20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sz="2000" b="1" dirty="0" smtClean="0">
              <a:solidFill>
                <a:schemeClr val="tx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000" b="1" dirty="0" smtClean="0">
              <a:solidFill>
                <a:schemeClr val="tx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0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zh-TW" altLang="en-US" sz="20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</a:t>
            </a:r>
            <a:r>
              <a:rPr lang="zh-TW" altLang="en-US" sz="2000" b="1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侵害或性騷擾</a:t>
            </a:r>
            <a:r>
              <a:rPr lang="zh-TW" alt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事件之一方為</a:t>
            </a:r>
            <a:r>
              <a:rPr lang="zh-TW" altLang="en-US" sz="2000" b="1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學校校長、</a:t>
            </a:r>
            <a:r>
              <a:rPr lang="zh-TW" altLang="en-US" sz="20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教師</a:t>
            </a:r>
            <a:r>
              <a:rPr lang="en-US" altLang="zh-TW" sz="20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教練</a:t>
            </a:r>
            <a:r>
              <a:rPr lang="en-US" altLang="zh-TW" sz="20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2000" b="1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職員</a:t>
            </a:r>
            <a:r>
              <a:rPr lang="zh-TW" altLang="en-US" sz="20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endParaRPr lang="en-US" altLang="zh-TW" sz="2000" b="1" dirty="0" smtClean="0">
              <a:solidFill>
                <a:schemeClr val="tx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0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zh-TW" altLang="en-US" sz="20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工友</a:t>
            </a:r>
            <a:r>
              <a:rPr lang="en-US" altLang="zh-TW" sz="20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替代役</a:t>
            </a:r>
            <a:r>
              <a:rPr lang="en-US" altLang="zh-TW" sz="20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zh-TW" altLang="en-US" sz="2000" b="1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</a:t>
            </a:r>
            <a:r>
              <a:rPr lang="zh-TW" altLang="en-US" sz="20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他方</a:t>
            </a:r>
            <a:r>
              <a:rPr lang="zh-TW" alt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為</a:t>
            </a:r>
            <a:r>
              <a:rPr lang="zh-TW" altLang="en-US" sz="2000" b="1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學生者</a:t>
            </a:r>
            <a:r>
              <a:rPr lang="zh-TW" altLang="en-US" sz="20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000" b="1" dirty="0" smtClean="0">
              <a:solidFill>
                <a:schemeClr val="tx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000" b="1" dirty="0">
              <a:solidFill>
                <a:schemeClr val="tx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0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zh-TW" altLang="en-US" sz="20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亦即</a:t>
            </a:r>
            <a:r>
              <a:rPr lang="zh-TW" altLang="en-US" sz="2000" b="1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事件之雙方</a:t>
            </a:r>
            <a:r>
              <a:rPr lang="zh-TW" altLang="en-US" sz="20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當事人</a:t>
            </a:r>
            <a:endParaRPr lang="en-US" altLang="zh-TW" sz="2000" b="1" dirty="0" smtClean="0">
              <a:solidFill>
                <a:schemeClr val="tx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zh-TW" alt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皆</a:t>
            </a:r>
            <a:r>
              <a:rPr lang="zh-TW" alt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為校園所管轄</a:t>
            </a:r>
            <a:r>
              <a:rPr lang="zh-TW" altLang="en-US" sz="2000" b="1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之教職員工及學生（不論是否同出一校）。</a:t>
            </a:r>
            <a:endParaRPr lang="en-US" sz="2000" b="1" dirty="0">
              <a:solidFill>
                <a:schemeClr val="tx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95320" y="620688"/>
            <a:ext cx="8229600" cy="780685"/>
          </a:xfrm>
        </p:spPr>
        <p:txBody>
          <a:bodyPr/>
          <a:lstStyle/>
          <a:p>
            <a:r>
              <a:rPr lang="zh-TW" altLang="en-US" sz="40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 </a:t>
            </a:r>
            <a:r>
              <a:rPr lang="en-US" altLang="zh-TW" sz="40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 </a:t>
            </a:r>
            <a:r>
              <a:rPr lang="zh-TW" altLang="en-US" sz="40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別與</a:t>
            </a:r>
            <a:r>
              <a:rPr lang="zh-TW" altLang="en-US" sz="4000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性騷擾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3935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Mayas Theme Color">
      <a:dk1>
        <a:srgbClr val="5C5C5C"/>
      </a:dk1>
      <a:lt1>
        <a:sysClr val="window" lastClr="FFFFFF"/>
      </a:lt1>
      <a:dk2>
        <a:srgbClr val="3F3F3F"/>
      </a:dk2>
      <a:lt2>
        <a:srgbClr val="FCFCFC"/>
      </a:lt2>
      <a:accent1>
        <a:srgbClr val="1B6AA3"/>
      </a:accent1>
      <a:accent2>
        <a:srgbClr val="84CBC5"/>
      </a:accent2>
      <a:accent3>
        <a:srgbClr val="F8D35E"/>
      </a:accent3>
      <a:accent4>
        <a:srgbClr val="F47264"/>
      </a:accent4>
      <a:accent5>
        <a:srgbClr val="7CC8EC"/>
      </a:accent5>
      <a:accent6>
        <a:srgbClr val="868AD1"/>
      </a:accent6>
      <a:hlink>
        <a:srgbClr val="0000FF"/>
      </a:hlink>
      <a:folHlink>
        <a:srgbClr val="800080"/>
      </a:folHlink>
    </a:clrScheme>
    <a:fontScheme name="Mayas Fonts">
      <a:majorFont>
        <a:latin typeface="Source Sans Pro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3968</TotalTime>
  <Words>4307</Words>
  <Application>Microsoft Office PowerPoint</Application>
  <PresentationFormat>如螢幕大小 (4:3)</PresentationFormat>
  <Paragraphs>286</Paragraphs>
  <Slides>35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35</vt:i4>
      </vt:variant>
    </vt:vector>
  </HeadingPairs>
  <TitlesOfParts>
    <vt:vector size="46" baseType="lpstr">
      <vt:lpstr>07NikumaruFont</vt:lpstr>
      <vt:lpstr>微软雅黑</vt:lpstr>
      <vt:lpstr>華康中圓體</vt:lpstr>
      <vt:lpstr>微軟正黑體</vt:lpstr>
      <vt:lpstr>新細明體</vt:lpstr>
      <vt:lpstr>標楷體</vt:lpstr>
      <vt:lpstr>Arial</vt:lpstr>
      <vt:lpstr>Arial Black</vt:lpstr>
      <vt:lpstr>Calibri</vt:lpstr>
      <vt:lpstr>Source Sans Pro Light</vt:lpstr>
      <vt:lpstr>Office Theme</vt:lpstr>
      <vt:lpstr>性 / 別鬧了</vt:lpstr>
      <vt:lpstr>專講大綱</vt:lpstr>
      <vt:lpstr>誰的男子氣概? 誰的女性特質?</vt:lpstr>
      <vt:lpstr>PowerPoint 簡報</vt:lpstr>
      <vt:lpstr>PowerPoint 簡報</vt:lpstr>
      <vt:lpstr>說說關於性別特質的日常</vt:lpstr>
      <vt:lpstr>一個故事</vt:lpstr>
      <vt:lpstr>《性平教育法》性霸凌與性騷擾？     根據該法第2條第4款及第5款：</vt:lpstr>
      <vt:lpstr>性 / 別與性騷擾</vt:lpstr>
      <vt:lpstr>性 / 別與性騷擾 – 數字統計</vt:lpstr>
      <vt:lpstr>性 / 別與性騷擾</vt:lpstr>
      <vt:lpstr>性 / 別與性騷擾</vt:lpstr>
      <vt:lpstr>性 / 別與性騷擾-測驗題</vt:lpstr>
      <vt:lpstr>性 / 別與性騷擾 – 案例</vt:lpstr>
      <vt:lpstr>性 / 別與性騷擾 – 迷思</vt:lpstr>
      <vt:lpstr>性 / 別與性騷擾</vt:lpstr>
      <vt:lpstr>性 / 別與性騷擾 – 當事人求助</vt:lpstr>
      <vt:lpstr>性 / 別與性騷擾 – 旁觀者的行動</vt:lpstr>
      <vt:lpstr>性 / 別與性霸凌</vt:lpstr>
      <vt:lpstr>校園性霸凌</vt:lpstr>
      <vt:lpstr>校園性霸凌</vt:lpstr>
      <vt:lpstr>從統計認識性霸凌</vt:lpstr>
      <vt:lpstr>從統計認識性霸凌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旁觀者的行動</vt:lpstr>
      <vt:lpstr>旁觀者的行動 - 霸凌受害者的自白</vt:lpstr>
      <vt:lpstr>旁觀者的行動 – 培養道德勇氣</vt:lpstr>
      <vt:lpstr>終止性暴力  創造性別公義的社會 需要你我一同來努力！  謝謝聆聽 !!  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EAMEJIA</dc:creator>
  <cp:lastModifiedBy>User</cp:lastModifiedBy>
  <cp:revision>354</cp:revision>
  <cp:lastPrinted>2020-08-05T03:13:58Z</cp:lastPrinted>
  <dcterms:created xsi:type="dcterms:W3CDTF">2014-02-03T20:55:49Z</dcterms:created>
  <dcterms:modified xsi:type="dcterms:W3CDTF">2020-10-13T07:06:14Z</dcterms:modified>
</cp:coreProperties>
</file>