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4"/>
  </p:notesMasterIdLst>
  <p:handoutMasterIdLst>
    <p:handoutMasterId r:id="rId45"/>
  </p:handoutMasterIdLst>
  <p:sldIdLst>
    <p:sldId id="256" r:id="rId3"/>
    <p:sldId id="265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81" r:id="rId13"/>
    <p:sldId id="282" r:id="rId14"/>
    <p:sldId id="279" r:id="rId15"/>
    <p:sldId id="280" r:id="rId16"/>
    <p:sldId id="285" r:id="rId17"/>
    <p:sldId id="286" r:id="rId18"/>
    <p:sldId id="287" r:id="rId19"/>
    <p:sldId id="288" r:id="rId20"/>
    <p:sldId id="289" r:id="rId21"/>
    <p:sldId id="290" r:id="rId22"/>
    <p:sldId id="312" r:id="rId23"/>
    <p:sldId id="313" r:id="rId24"/>
    <p:sldId id="315" r:id="rId25"/>
    <p:sldId id="316" r:id="rId26"/>
    <p:sldId id="292" r:id="rId27"/>
    <p:sldId id="293" r:id="rId28"/>
    <p:sldId id="294" r:id="rId29"/>
    <p:sldId id="295" r:id="rId30"/>
    <p:sldId id="297" r:id="rId31"/>
    <p:sldId id="302" r:id="rId32"/>
    <p:sldId id="301" r:id="rId33"/>
    <p:sldId id="299" r:id="rId34"/>
    <p:sldId id="300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FD9D2DDA-69D8-473F-A583-B6774B31A77B}" type="datetimeFigureOut">
              <a:rPr lang="en-US" altLang="zh-TW"/>
              <a:t>1/11/2023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02392CCB-FF08-4D29-8DA3-E1FD86044808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66215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A01F6DFB-6833-46E4-B515-70E0D9178056}" type="datetimeFigureOut">
              <a:t>2023/1/11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958706C7-F2C3-48B6-8A22-C484D800B5D4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995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TW"/>
          </a:p>
        </p:txBody>
      </p:sp>
      <p:sp>
        <p:nvSpPr>
          <p:cNvPr id="10" name="矩形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TW"/>
          </a:p>
        </p:txBody>
      </p:sp>
      <p:sp>
        <p:nvSpPr>
          <p:cNvPr id="11" name="矩形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 latinLnBrk="0">
              <a:defRPr lang="zh-TW" sz="54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/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9857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/>
            </a:lvl7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2023/1/11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359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2023/1/11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2305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1424489" y="6489802"/>
            <a:ext cx="748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97733547-C233-4ECF-87BB-4C2671E03F78}" type="slidenum">
              <a:rPr lang="zh-TW" altLang="en-US" sz="1800" b="1" smtClean="0">
                <a:solidFill>
                  <a:srgbClr val="002060"/>
                </a:solidFill>
                <a:effectLst/>
              </a:rPr>
              <a:pPr algn="r"/>
              <a:t>‹#›</a:t>
            </a:fld>
            <a:endParaRPr lang="zh-TW" altLang="en-US" sz="1800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22" name="流程圖: 接點 21"/>
          <p:cNvSpPr/>
          <p:nvPr/>
        </p:nvSpPr>
        <p:spPr>
          <a:xfrm flipH="1">
            <a:off x="9256419" y="6399447"/>
            <a:ext cx="400804" cy="300604"/>
          </a:xfrm>
          <a:prstGeom prst="flowChartConnector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4" name="流程圖: 接點 23"/>
          <p:cNvSpPr/>
          <p:nvPr/>
        </p:nvSpPr>
        <p:spPr>
          <a:xfrm flipH="1">
            <a:off x="7284347" y="6475423"/>
            <a:ext cx="194519" cy="145889"/>
          </a:xfrm>
          <a:prstGeom prst="flowChartConnector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5" name="流程圖: 接點 24"/>
          <p:cNvSpPr/>
          <p:nvPr/>
        </p:nvSpPr>
        <p:spPr>
          <a:xfrm flipH="1">
            <a:off x="11115907" y="6347290"/>
            <a:ext cx="412461" cy="309347"/>
          </a:xfrm>
          <a:prstGeom prst="flowChartConnector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8" name="流程圖: 接點 7"/>
          <p:cNvSpPr/>
          <p:nvPr/>
        </p:nvSpPr>
        <p:spPr>
          <a:xfrm>
            <a:off x="5529985" y="6400756"/>
            <a:ext cx="400804" cy="300604"/>
          </a:xfrm>
          <a:prstGeom prst="flowChartConnector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0" name="流程圖: 接點 9"/>
          <p:cNvSpPr/>
          <p:nvPr/>
        </p:nvSpPr>
        <p:spPr>
          <a:xfrm>
            <a:off x="3061341" y="6348573"/>
            <a:ext cx="135664" cy="101748"/>
          </a:xfrm>
          <a:prstGeom prst="flowChartConnector">
            <a:avLst/>
          </a:prstGeom>
          <a:solidFill>
            <a:srgbClr val="F2F7F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1" name="流程圖: 接點 10"/>
          <p:cNvSpPr/>
          <p:nvPr/>
        </p:nvSpPr>
        <p:spPr>
          <a:xfrm>
            <a:off x="2432867" y="6193608"/>
            <a:ext cx="194519" cy="145889"/>
          </a:xfrm>
          <a:prstGeom prst="flowChartConnector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2" name="流程圖: 接點 11"/>
          <p:cNvSpPr/>
          <p:nvPr/>
        </p:nvSpPr>
        <p:spPr>
          <a:xfrm>
            <a:off x="124964" y="6266182"/>
            <a:ext cx="412461" cy="309346"/>
          </a:xfrm>
          <a:prstGeom prst="flowChartConnector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3" name="流程圖: 接點 12"/>
          <p:cNvSpPr/>
          <p:nvPr/>
        </p:nvSpPr>
        <p:spPr>
          <a:xfrm>
            <a:off x="1514634" y="6312739"/>
            <a:ext cx="194519" cy="145889"/>
          </a:xfrm>
          <a:prstGeom prst="flowChartConnector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8" name="流程圖: 接點 17"/>
          <p:cNvSpPr/>
          <p:nvPr/>
        </p:nvSpPr>
        <p:spPr>
          <a:xfrm>
            <a:off x="917737" y="6218151"/>
            <a:ext cx="172184" cy="129138"/>
          </a:xfrm>
          <a:prstGeom prst="flowChartConnector">
            <a:avLst/>
          </a:prstGeom>
          <a:noFill/>
          <a:ln w="1905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9" name="流程圖: 接點 18"/>
          <p:cNvSpPr/>
          <p:nvPr/>
        </p:nvSpPr>
        <p:spPr>
          <a:xfrm>
            <a:off x="3674736" y="6450349"/>
            <a:ext cx="264785" cy="198589"/>
          </a:xfrm>
          <a:prstGeom prst="flowChartConnector">
            <a:avLst/>
          </a:prstGeom>
          <a:noFill/>
          <a:ln w="19050">
            <a:solidFill>
              <a:srgbClr val="FF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0" name="流程圖: 接點 19"/>
          <p:cNvSpPr/>
          <p:nvPr/>
        </p:nvSpPr>
        <p:spPr>
          <a:xfrm>
            <a:off x="2308287" y="6426941"/>
            <a:ext cx="127984" cy="95988"/>
          </a:xfrm>
          <a:prstGeom prst="flowChartConnector">
            <a:avLst/>
          </a:prstGeom>
          <a:noFill/>
          <a:ln w="19050">
            <a:solidFill>
              <a:srgbClr val="FF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1" name="流程圖: 接點 20"/>
          <p:cNvSpPr/>
          <p:nvPr/>
        </p:nvSpPr>
        <p:spPr>
          <a:xfrm>
            <a:off x="4708456" y="6630524"/>
            <a:ext cx="117181" cy="87886"/>
          </a:xfrm>
          <a:prstGeom prst="flowChartConnector">
            <a:avLst/>
          </a:prstGeom>
          <a:noFill/>
          <a:ln w="1905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7" name="手繪多邊形 16"/>
          <p:cNvSpPr/>
          <p:nvPr/>
        </p:nvSpPr>
        <p:spPr>
          <a:xfrm>
            <a:off x="-21145" y="6250983"/>
            <a:ext cx="12191999" cy="357302"/>
          </a:xfrm>
          <a:custGeom>
            <a:avLst/>
            <a:gdLst>
              <a:gd name="connsiteX0" fmla="*/ 0 w 8088283"/>
              <a:gd name="connsiteY0" fmla="*/ 547567 h 1498477"/>
              <a:gd name="connsiteX1" fmla="*/ 1645920 w 8088283"/>
              <a:gd name="connsiteY1" fmla="*/ 40491 h 1498477"/>
              <a:gd name="connsiteX2" fmla="*/ 4272741 w 8088283"/>
              <a:gd name="connsiteY2" fmla="*/ 1495218 h 1498477"/>
              <a:gd name="connsiteX3" fmla="*/ 8088283 w 8088283"/>
              <a:gd name="connsiteY3" fmla="*/ 464440 h 1498477"/>
              <a:gd name="connsiteX4" fmla="*/ 8088283 w 8088283"/>
              <a:gd name="connsiteY4" fmla="*/ 464440 h 149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8283" h="1498477">
                <a:moveTo>
                  <a:pt x="0" y="547567"/>
                </a:moveTo>
                <a:cubicBezTo>
                  <a:pt x="466898" y="215058"/>
                  <a:pt x="933797" y="-117451"/>
                  <a:pt x="1645920" y="40491"/>
                </a:cubicBezTo>
                <a:cubicBezTo>
                  <a:pt x="2358044" y="198433"/>
                  <a:pt x="3199014" y="1424560"/>
                  <a:pt x="4272741" y="1495218"/>
                </a:cubicBezTo>
                <a:cubicBezTo>
                  <a:pt x="5346468" y="1565876"/>
                  <a:pt x="8088283" y="464440"/>
                  <a:pt x="8088283" y="464440"/>
                </a:cubicBezTo>
                <a:lnTo>
                  <a:pt x="8088283" y="46444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5" name="手繪多邊形 14"/>
          <p:cNvSpPr/>
          <p:nvPr/>
        </p:nvSpPr>
        <p:spPr>
          <a:xfrm>
            <a:off x="-21144" y="6383928"/>
            <a:ext cx="12191999" cy="220848"/>
          </a:xfrm>
          <a:custGeom>
            <a:avLst/>
            <a:gdLst>
              <a:gd name="connsiteX0" fmla="*/ 0 w 8088283"/>
              <a:gd name="connsiteY0" fmla="*/ 547567 h 1498477"/>
              <a:gd name="connsiteX1" fmla="*/ 1645920 w 8088283"/>
              <a:gd name="connsiteY1" fmla="*/ 40491 h 1498477"/>
              <a:gd name="connsiteX2" fmla="*/ 4272741 w 8088283"/>
              <a:gd name="connsiteY2" fmla="*/ 1495218 h 1498477"/>
              <a:gd name="connsiteX3" fmla="*/ 8088283 w 8088283"/>
              <a:gd name="connsiteY3" fmla="*/ 464440 h 1498477"/>
              <a:gd name="connsiteX4" fmla="*/ 8088283 w 8088283"/>
              <a:gd name="connsiteY4" fmla="*/ 464440 h 149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8283" h="1498477">
                <a:moveTo>
                  <a:pt x="0" y="547567"/>
                </a:moveTo>
                <a:cubicBezTo>
                  <a:pt x="466898" y="215058"/>
                  <a:pt x="933797" y="-117451"/>
                  <a:pt x="1645920" y="40491"/>
                </a:cubicBezTo>
                <a:cubicBezTo>
                  <a:pt x="2358044" y="198433"/>
                  <a:pt x="3199014" y="1424560"/>
                  <a:pt x="4272741" y="1495218"/>
                </a:cubicBezTo>
                <a:cubicBezTo>
                  <a:pt x="5346468" y="1565876"/>
                  <a:pt x="8088283" y="464440"/>
                  <a:pt x="8088283" y="464440"/>
                </a:cubicBezTo>
                <a:lnTo>
                  <a:pt x="8088283" y="46444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7" name="流程圖: 接點 26"/>
          <p:cNvSpPr/>
          <p:nvPr userDrawn="1"/>
        </p:nvSpPr>
        <p:spPr>
          <a:xfrm>
            <a:off x="10168281" y="6493267"/>
            <a:ext cx="127984" cy="95988"/>
          </a:xfrm>
          <a:prstGeom prst="flowChartConnector">
            <a:avLst/>
          </a:prstGeom>
          <a:noFill/>
          <a:ln w="19050">
            <a:solidFill>
              <a:srgbClr val="FF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8" name="流程圖: 接點 27"/>
          <p:cNvSpPr/>
          <p:nvPr userDrawn="1"/>
        </p:nvSpPr>
        <p:spPr>
          <a:xfrm>
            <a:off x="8119753" y="6673231"/>
            <a:ext cx="172184" cy="129138"/>
          </a:xfrm>
          <a:prstGeom prst="flowChartConnector">
            <a:avLst/>
          </a:prstGeom>
          <a:noFill/>
          <a:ln w="19050"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2" y="6212067"/>
            <a:ext cx="582495" cy="4368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矩形 28"/>
          <p:cNvSpPr/>
          <p:nvPr userDrawn="1"/>
        </p:nvSpPr>
        <p:spPr>
          <a:xfrm>
            <a:off x="0" y="1349"/>
            <a:ext cx="12192000" cy="484427"/>
          </a:xfrm>
          <a:prstGeom prst="rect">
            <a:avLst/>
          </a:prstGeom>
          <a:gradFill>
            <a:gsLst>
              <a:gs pos="100000">
                <a:srgbClr val="FFECDD"/>
              </a:gs>
              <a:gs pos="0">
                <a:srgbClr val="FFE3A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272183" y="59413"/>
            <a:ext cx="11602316" cy="36829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214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917737" y="882650"/>
            <a:ext cx="10515600" cy="435133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6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2023/1/11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217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gradFill rotWithShape="1">
          <a:gsLst>
            <a:gs pos="100000">
              <a:schemeClr val="accent1">
                <a:alpha val="80000"/>
              </a:schemeClr>
            </a:gs>
            <a:gs pos="0">
              <a:schemeClr val="accent1">
                <a:lumMod val="40000"/>
                <a:lumOff val="60000"/>
                <a:alpha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 latinLnBrk="0">
              <a:defRPr lang="zh-TW" sz="54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 latinLnBrk="0">
              <a:spcBef>
                <a:spcPts val="0"/>
              </a:spcBef>
              <a:buNone/>
              <a:defRPr lang="zh-TW"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2023/1/11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620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2023/1/11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6763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1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1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/>
              <a:t>
            </a:t>
            </a:r>
            <a:fld id="{0B277187-C200-495F-A386-621319EADA8F}" type="datetimeFigureOut">
              <a:t>2023/1/11</a:t>
            </a:fld>
            <a:r>
              <a:rPr lang="zh-TW"/>
              <a:t>
            </a:t>
            </a: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/>
              <a:t>
            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/>
              <a:t>
            </a:t>
            </a:r>
            <a:fld id="{FC749032-2A07-4AE8-BA90-74324CAE0C87}" type="slidenum">
              <a:t>‹#›</a:t>
            </a:fld>
            <a:r>
              <a:rPr lang="zh-TW"/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32543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2023/1/11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4129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矩形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  <p:sp>
          <p:nvSpPr>
            <p:cNvPr id="7" name="矩形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</p:grp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2023/1/11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954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矩形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  <p:sp>
          <p:nvSpPr>
            <p:cNvPr id="10" name="矩形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 latinLnBrk="0">
              <a:defRPr lang="zh-TW" sz="34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2023/1/11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393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矩形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  <p:sp>
          <p:nvSpPr>
            <p:cNvPr id="10" name="矩形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 latinLnBrk="0">
              <a:defRPr lang="zh-TW" sz="34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t>2023/1/11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1019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9000"/>
              </a:schemeClr>
            </a:gs>
            <a:gs pos="40000">
              <a:schemeClr val="accent1">
                <a:lumMod val="20000"/>
                <a:lumOff val="80000"/>
                <a:alpha val="66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矩形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/>
            </a:p>
          </p:txBody>
        </p:sp>
      </p:grp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900">
                <a:solidFill>
                  <a:schemeClr val="tx1"/>
                </a:solidFill>
              </a:defRPr>
            </a:lvl1pPr>
          </a:lstStyle>
          <a:p>
            <a:fld id="{0B277187-C200-495F-A386-621319EADA8F}" type="datetimeFigureOut">
              <a:pPr/>
              <a:t>2023/1/11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900">
                <a:solidFill>
                  <a:schemeClr val="tx1"/>
                </a:solidFill>
              </a:defRPr>
            </a:lvl1pPr>
          </a:lstStyle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9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8700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lang="zh-TW"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lang="zh-TW"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lang="zh-TW"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lang="zh-TW"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lang="zh-TW"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2492167" y="-210460"/>
            <a:ext cx="7207665" cy="1724092"/>
          </a:xfrm>
        </p:spPr>
        <p:txBody>
          <a:bodyPr/>
          <a:lstStyle/>
          <a:p>
            <a:r>
              <a:rPr lang="zh-TW" alt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五專升學進路簡介</a:t>
            </a:r>
            <a:endParaRPr lang="zh-TW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1295399" y="2123519"/>
            <a:ext cx="9601200" cy="914400"/>
          </a:xfrm>
        </p:spPr>
        <p:txBody>
          <a:bodyPr>
            <a:normAutofit/>
          </a:bodyPr>
          <a:lstStyle/>
          <a:p>
            <a:r>
              <a:rPr lang="zh-TW" altLang="en-US" sz="3200" b="1" dirty="0" smtClean="0"/>
              <a:t>樹人醫專護理科</a:t>
            </a:r>
            <a:r>
              <a:rPr lang="zh-TW" altLang="en-US" sz="3200" b="1" dirty="0"/>
              <a:t> </a:t>
            </a:r>
            <a:r>
              <a:rPr lang="zh-TW" altLang="en-US" sz="3200" b="1" dirty="0" smtClean="0"/>
              <a:t> 李天豪主任</a:t>
            </a:r>
            <a:endParaRPr lang="zh-TW" sz="3200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489" y="3225927"/>
            <a:ext cx="48768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1269" y="193894"/>
            <a:ext cx="9509760" cy="1233424"/>
          </a:xfrm>
        </p:spPr>
        <p:txBody>
          <a:bodyPr>
            <a:normAutofit/>
          </a:bodyPr>
          <a:lstStyle/>
          <a:p>
            <a:pPr algn="ctr"/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國家考試</a:t>
            </a:r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證照</a:t>
            </a:r>
            <a:r>
              <a:rPr lang="en-US" altLang="zh-TW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專技高普考</a:t>
            </a:r>
            <a:r>
              <a:rPr lang="en-US" altLang="zh-TW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2181091"/>
              </p:ext>
            </p:extLst>
          </p:nvPr>
        </p:nvGraphicFramePr>
        <p:xfrm>
          <a:off x="418743" y="1529697"/>
          <a:ext cx="11254812" cy="50133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14045">
                  <a:extLst>
                    <a:ext uri="{9D8B030D-6E8A-4147-A177-3AD203B41FA5}">
                      <a16:colId xmlns:a16="http://schemas.microsoft.com/office/drawing/2014/main" val="3906752901"/>
                    </a:ext>
                  </a:extLst>
                </a:gridCol>
                <a:gridCol w="9040767">
                  <a:extLst>
                    <a:ext uri="{9D8B030D-6E8A-4147-A177-3AD203B41FA5}">
                      <a16:colId xmlns:a16="http://schemas.microsoft.com/office/drawing/2014/main" val="2615791688"/>
                    </a:ext>
                  </a:extLst>
                </a:gridCol>
              </a:tblGrid>
              <a:tr h="762900"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類別</a:t>
                      </a:r>
                      <a:endParaRPr lang="zh-TW" altLang="en-US"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內容</a:t>
                      </a:r>
                      <a:endParaRPr lang="zh-TW" altLang="en-US"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471980"/>
                  </a:ext>
                </a:extLst>
              </a:tr>
              <a:tr h="762900"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社會類</a:t>
                      </a:r>
                      <a:endParaRPr lang="zh-TW" altLang="en-US"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律師、社會工作師、會計師、不動產</a:t>
                      </a:r>
                      <a:r>
                        <a:rPr lang="en-US" altLang="zh-TW" sz="3600" dirty="0" smtClean="0"/>
                        <a:t>…</a:t>
                      </a:r>
                      <a:endParaRPr lang="zh-TW" altLang="en-US"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804875"/>
                  </a:ext>
                </a:extLst>
              </a:tr>
              <a:tr h="2070728"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醫事類</a:t>
                      </a:r>
                      <a:endParaRPr lang="zh-TW" altLang="en-US"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醫師、藥師、護理師、物理治療師、職能治療師、牙體技術師、驗光師、醫用放射師、心理師、語言治療師、獸醫師</a:t>
                      </a:r>
                      <a:r>
                        <a:rPr lang="en-US" altLang="zh-TW" sz="3600" dirty="0" smtClean="0"/>
                        <a:t>…</a:t>
                      </a:r>
                      <a:endParaRPr lang="zh-TW" altLang="en-US"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945600"/>
                  </a:ext>
                </a:extLst>
              </a:tr>
              <a:tr h="1416815"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技術類</a:t>
                      </a:r>
                      <a:endParaRPr lang="zh-TW" altLang="en-US"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建築師、專利師、工程技師、水產技師、園藝技師、林業技師、測量技師</a:t>
                      </a:r>
                      <a:r>
                        <a:rPr lang="en-US" altLang="zh-TW" sz="3600" dirty="0" smtClean="0"/>
                        <a:t>…</a:t>
                      </a:r>
                      <a:endParaRPr lang="zh-TW" altLang="en-US"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484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03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7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0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4" descr="亞東醫院護理部業務概況簡介- PDF 免费下载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79" y="123439"/>
            <a:ext cx="11975683" cy="6640789"/>
          </a:xfrm>
          <a:noFill/>
        </p:spPr>
      </p:pic>
    </p:spTree>
    <p:extLst>
      <p:ext uri="{BB962C8B-B14F-4D97-AF65-F5344CB8AC3E}">
        <p14:creationId xmlns:p14="http://schemas.microsoft.com/office/powerpoint/2010/main" val="103710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71" y="106348"/>
            <a:ext cx="12000135" cy="6653564"/>
          </a:xfrm>
        </p:spPr>
      </p:pic>
    </p:spTree>
    <p:extLst>
      <p:ext uri="{BB962C8B-B14F-4D97-AF65-F5344CB8AC3E}">
        <p14:creationId xmlns:p14="http://schemas.microsoft.com/office/powerpoint/2010/main" val="1447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3862" y="467360"/>
            <a:ext cx="10109674" cy="123342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6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國中畢業生，該如何入門專業呢？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98" b="7526"/>
          <a:stretch/>
        </p:blipFill>
        <p:spPr>
          <a:xfrm>
            <a:off x="3857893" y="2695842"/>
            <a:ext cx="4260612" cy="3311851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3952875" y="3384135"/>
            <a:ext cx="200381" cy="196553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3196127" y="3050849"/>
            <a:ext cx="512748" cy="52983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942353" y="2076628"/>
            <a:ext cx="2033899" cy="205953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7845039" y="3896882"/>
            <a:ext cx="273466" cy="23073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8443245" y="3469593"/>
            <a:ext cx="649480" cy="632388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9263641" y="2461189"/>
            <a:ext cx="2401368" cy="235009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065555" y="2670205"/>
            <a:ext cx="1546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</a:t>
            </a:r>
            <a:r>
              <a:rPr lang="zh-TW" altLang="en-US" sz="4800" b="1" dirty="0" smtClean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4800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631110" y="3220736"/>
            <a:ext cx="1722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五專？</a:t>
            </a:r>
            <a:endParaRPr lang="zh-TW" altLang="en-US" sz="4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945443" y="4379193"/>
            <a:ext cx="200381" cy="196553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3160699" y="4546362"/>
            <a:ext cx="512748" cy="52983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998613" y="4271473"/>
            <a:ext cx="2033899" cy="205953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096889" y="4885742"/>
            <a:ext cx="1546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高職？</a:t>
            </a:r>
            <a:endParaRPr lang="zh-TW" altLang="en-US" sz="4800" b="1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53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t="25011" r="12263" b="14943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投影片編號版面配置區 3"/>
          <p:cNvSpPr txBox="1">
            <a:spLocks/>
          </p:cNvSpPr>
          <p:nvPr/>
        </p:nvSpPr>
        <p:spPr bwMode="auto">
          <a:xfrm>
            <a:off x="10064750" y="6308726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072DE5E-3C64-4717-A70E-3186AC4AEA4F}" type="slidenum">
              <a:rPr lang="en-US" altLang="zh-TW" sz="2000" b="1" u="sng">
                <a:solidFill>
                  <a:srgbClr val="40404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 algn="ctr">
                <a:spcBef>
                  <a:spcPct val="0"/>
                </a:spcBef>
                <a:buFontTx/>
                <a:buNone/>
              </a:pPr>
              <a:t>16</a:t>
            </a:fld>
            <a:endParaRPr lang="en-US" altLang="zh-TW" sz="2000" b="1" u="sng">
              <a:solidFill>
                <a:srgbClr val="40404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607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哪些適合讀高中讀大學？</a:t>
            </a: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666571" y="2196269"/>
            <a:ext cx="10468599" cy="4418844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特定專業領域只有大學有：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醫師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、牙醫師、心理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師、律師、法律政治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、生物科技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、基礎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科學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…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eaLnBrk="1" hangingPunct="1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以上專業領域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入學門檻相對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高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eaLnBrk="1" hangingPunct="1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高中學甚麼？國、英、數、自然、社會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你準備好了嗎？</a:t>
            </a:r>
            <a:endParaRPr lang="en-US" altLang="zh-TW" sz="3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8F0405-E1BD-4B29-993A-255495906714}" type="slidenum">
              <a:rPr lang="zh-TW" altLang="en-US" sz="1100">
                <a:solidFill>
                  <a:srgbClr val="79C1D5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zh-TW" altLang="en-US" sz="1100">
              <a:solidFill>
                <a:srgbClr val="79C1D5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61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smtClean="0"/>
          </a:p>
        </p:txBody>
      </p:sp>
      <p:sp>
        <p:nvSpPr>
          <p:cNvPr id="3072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鼓勵對基本學科有興趣且成績不錯的同學選擇高中，勇敢追夢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。</a:t>
            </a:r>
            <a:endParaRPr lang="en-US" altLang="zh-TW" sz="3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eaLnBrk="1" hangingPunct="1"/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抗壓能力要培養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，「同學都是怪物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教學現場：一年級開學後不久的轉學詢問電話</a:t>
            </a:r>
            <a:r>
              <a:rPr lang="zh-TW" altLang="en-US" sz="3600" dirty="0"/>
              <a:t>。</a:t>
            </a:r>
            <a:endParaRPr lang="en-US" altLang="zh-TW" sz="3600" dirty="0"/>
          </a:p>
          <a:p>
            <a:endParaRPr kumimoji="1" lang="zh-TW" altLang="en-US" dirty="0" smtClean="0"/>
          </a:p>
        </p:txBody>
      </p:sp>
      <p:sp>
        <p:nvSpPr>
          <p:cNvPr id="30724" name="投影片編號版面配置區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702F3D-8CA7-4BA3-9C1A-A72277DD10F4}" type="slidenum">
              <a:rPr lang="zh-TW" altLang="en-US" sz="1100">
                <a:solidFill>
                  <a:srgbClr val="79C1D5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zh-TW" altLang="en-US" sz="1100">
              <a:solidFill>
                <a:srgbClr val="79C1D5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413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00251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其他的選擇：技職體系</a:t>
            </a:r>
          </a:p>
        </p:txBody>
      </p:sp>
      <p:sp>
        <p:nvSpPr>
          <p:cNvPr id="22531" name="內容版面配置區 2"/>
          <p:cNvSpPr>
            <a:spLocks noGrp="1"/>
          </p:cNvSpPr>
          <p:nvPr>
            <p:ph idx="1"/>
          </p:nvPr>
        </p:nvSpPr>
        <p:spPr>
          <a:xfrm>
            <a:off x="680320" y="1965533"/>
            <a:ext cx="10326663" cy="4687338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書讀不好，人生就黑白？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及早確定志向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及早學習一技之長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及早做好職涯規劃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除了上述領域，其他專業在技職體系中皆有對應類科。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技能</a:t>
            </a:r>
            <a:r>
              <a:rPr lang="en-US" altLang="zh-TW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證照</a:t>
            </a:r>
            <a:r>
              <a:rPr lang="en-US" altLang="zh-TW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</a:t>
            </a:r>
            <a:endParaRPr lang="en-US" altLang="zh-TW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原來，我可以！</a:t>
            </a:r>
          </a:p>
        </p:txBody>
      </p:sp>
      <p:sp>
        <p:nvSpPr>
          <p:cNvPr id="3174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B8EE2F-F1EF-4C7B-88E3-AF4C40215B75}" type="slidenum">
              <a:rPr lang="zh-TW" altLang="en-US" sz="1100">
                <a:solidFill>
                  <a:srgbClr val="79C1D5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zh-TW" altLang="en-US" sz="1100">
              <a:solidFill>
                <a:srgbClr val="79C1D5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311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dirty="0"/>
          </a:p>
        </p:txBody>
      </p:sp>
      <p:sp>
        <p:nvSpPr>
          <p:cNvPr id="14" name="內容版面配置區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dirty="0"/>
              <a:t>在此新增第一個項目符號</a:t>
            </a:r>
          </a:p>
          <a:p>
            <a:r>
              <a:rPr lang="zh-TW" dirty="0"/>
              <a:t>在此新增第二個項目符號</a:t>
            </a:r>
          </a:p>
          <a:p>
            <a:r>
              <a:rPr lang="zh-TW" dirty="0"/>
              <a:t>在此新增第三個項目符號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418744" y="239283"/>
            <a:ext cx="6452075" cy="391397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85387" y="1768034"/>
            <a:ext cx="57598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zh-TW" altLang="en-US" sz="4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底為什麼要讀書啊？</a:t>
            </a:r>
            <a:endParaRPr lang="zh-TW" altLang="en-US" sz="4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534172" y="434820"/>
            <a:ext cx="11011196" cy="941387"/>
          </a:xfrm>
        </p:spPr>
        <p:txBody>
          <a:bodyPr>
            <a:normAutofit/>
          </a:bodyPr>
          <a:lstStyle/>
          <a:p>
            <a:pPr algn="ctr"/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五專職群</a:t>
            </a:r>
          </a:p>
        </p:txBody>
      </p:sp>
      <p:sp>
        <p:nvSpPr>
          <p:cNvPr id="35843" name="內容版面配置區 2"/>
          <p:cNvSpPr>
            <a:spLocks noGrp="1"/>
          </p:cNvSpPr>
          <p:nvPr>
            <p:ph idx="1"/>
          </p:nvPr>
        </p:nvSpPr>
        <p:spPr>
          <a:xfrm>
            <a:off x="321397" y="2336873"/>
            <a:ext cx="9613861" cy="3599316"/>
          </a:xfrm>
        </p:spPr>
        <p:txBody>
          <a:bodyPr/>
          <a:lstStyle/>
          <a:p>
            <a:pPr marL="0" indent="0">
              <a:buNone/>
            </a:pPr>
            <a:endParaRPr lang="en-US" altLang="zh-TW" smtClean="0"/>
          </a:p>
          <a:p>
            <a:pPr marL="0" indent="0">
              <a:buNone/>
            </a:pPr>
            <a:endParaRPr lang="zh-TW" altLang="en-US" smtClean="0"/>
          </a:p>
        </p:txBody>
      </p:sp>
      <p:sp>
        <p:nvSpPr>
          <p:cNvPr id="358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C0C0BF-0E85-41C4-8758-6502994DE271}" type="slidenum">
              <a:rPr lang="zh-TW" altLang="en-US" sz="1100">
                <a:solidFill>
                  <a:srgbClr val="79C1D5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zh-TW" altLang="en-US" sz="1100">
              <a:solidFill>
                <a:srgbClr val="79C1D5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872391"/>
              </p:ext>
            </p:extLst>
          </p:nvPr>
        </p:nvGraphicFramePr>
        <p:xfrm>
          <a:off x="321397" y="1674977"/>
          <a:ext cx="11562209" cy="4819826"/>
        </p:xfrm>
        <a:graphic>
          <a:graphicData uri="http://schemas.openxmlformats.org/drawingml/2006/table">
            <a:tbl>
              <a:tblPr/>
              <a:tblGrid>
                <a:gridCol w="2890552">
                  <a:extLst>
                    <a:ext uri="{9D8B030D-6E8A-4147-A177-3AD203B41FA5}">
                      <a16:colId xmlns:a16="http://schemas.microsoft.com/office/drawing/2014/main" val="3801792476"/>
                    </a:ext>
                  </a:extLst>
                </a:gridCol>
                <a:gridCol w="2855565">
                  <a:extLst>
                    <a:ext uri="{9D8B030D-6E8A-4147-A177-3AD203B41FA5}">
                      <a16:colId xmlns:a16="http://schemas.microsoft.com/office/drawing/2014/main" val="3981734703"/>
                    </a:ext>
                  </a:extLst>
                </a:gridCol>
                <a:gridCol w="2925540">
                  <a:extLst>
                    <a:ext uri="{9D8B030D-6E8A-4147-A177-3AD203B41FA5}">
                      <a16:colId xmlns:a16="http://schemas.microsoft.com/office/drawing/2014/main" val="3596738934"/>
                    </a:ext>
                  </a:extLst>
                </a:gridCol>
                <a:gridCol w="2890552">
                  <a:extLst>
                    <a:ext uri="{9D8B030D-6E8A-4147-A177-3AD203B41FA5}">
                      <a16:colId xmlns:a16="http://schemas.microsoft.com/office/drawing/2014/main" val="371360876"/>
                    </a:ext>
                  </a:extLst>
                </a:gridCol>
              </a:tblGrid>
              <a:tr h="959347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五專職群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019619"/>
                  </a:ext>
                </a:extLst>
              </a:tr>
              <a:tr h="9835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醫事技術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復健醫學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護理助產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老人照顧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468505"/>
                  </a:ext>
                </a:extLst>
              </a:tr>
              <a:tr h="9593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海事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文創設計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食品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家政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849563"/>
                  </a:ext>
                </a:extLst>
              </a:tr>
              <a:tr h="9582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電機電子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商業管理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餐旅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工程科技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28572"/>
                  </a:ext>
                </a:extLst>
              </a:tr>
              <a:tr h="9593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外語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4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4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26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77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4405" y="134074"/>
            <a:ext cx="9072971" cy="1011062"/>
          </a:xfrm>
        </p:spPr>
        <p:txBody>
          <a:bodyPr>
            <a:normAutofit/>
          </a:bodyPr>
          <a:lstStyle/>
          <a:p>
            <a:r>
              <a:rPr lang="zh-TW" altLang="en-US" sz="50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五專特色</a:t>
            </a:r>
            <a:r>
              <a:rPr lang="en-US" altLang="zh-TW" sz="50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教學面</a:t>
            </a:r>
            <a:r>
              <a:rPr lang="en-US" altLang="zh-TW" sz="50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C8C4C9DB-EE7C-4CCD-A467-1664AF40E740}"/>
              </a:ext>
            </a:extLst>
          </p:cNvPr>
          <p:cNvGrpSpPr/>
          <p:nvPr/>
        </p:nvGrpSpPr>
        <p:grpSpPr>
          <a:xfrm>
            <a:off x="938342" y="1212511"/>
            <a:ext cx="3496971" cy="4236912"/>
            <a:chOff x="-1111964" y="2041789"/>
            <a:chExt cx="5181421" cy="6965481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A9F09E20-AF1A-4E99-A748-6F1246881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1964" y="2041789"/>
              <a:ext cx="5181421" cy="4813972"/>
            </a:xfrm>
            <a:prstGeom prst="rect">
              <a:avLst/>
            </a:prstGeom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55E982DD-7626-49EC-8969-F9C47BDFD698}"/>
                </a:ext>
              </a:extLst>
            </p:cNvPr>
            <p:cNvSpPr txBox="1"/>
            <p:nvPr/>
          </p:nvSpPr>
          <p:spPr>
            <a:xfrm>
              <a:off x="-142160" y="6426750"/>
              <a:ext cx="3600401" cy="25805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2400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適性且多元</a:t>
              </a:r>
              <a:endParaRPr lang="en-US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24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【</a:t>
              </a:r>
              <a:r>
                <a:rPr lang="zh-TW" altLang="en-US" sz="24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啟發教育</a:t>
              </a:r>
              <a:r>
                <a:rPr lang="en-US" altLang="zh-TW" sz="2400" b="1" dirty="0" smtClean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】</a:t>
              </a:r>
            </a:p>
            <a:p>
              <a:pPr algn="ctr"/>
              <a:r>
                <a:rPr lang="en-US" altLang="zh-TW" sz="2400" b="1" dirty="0" smtClean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~</a:t>
              </a:r>
              <a:r>
                <a:rPr lang="zh-TW" alt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大學師資</a:t>
              </a:r>
              <a:r>
                <a:rPr lang="en-US" altLang="zh-TW" sz="2400" b="1" dirty="0" smtClean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~</a:t>
              </a:r>
            </a:p>
            <a:p>
              <a:pPr algn="ctr"/>
              <a:r>
                <a:rPr lang="en-US" altLang="zh-TW" sz="2400" b="1" dirty="0" smtClean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~</a:t>
              </a:r>
              <a:r>
                <a:rPr lang="zh-TW" alt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證照輔導</a:t>
              </a:r>
              <a:r>
                <a:rPr lang="en-US" altLang="zh-TW" sz="2400" b="1" dirty="0" smtClean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~</a:t>
              </a:r>
              <a:endParaRPr lang="zh-TW" altLang="en-US" sz="24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A80070B9-01AD-4FEC-B841-CA9ECDDC01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68" y="639605"/>
            <a:ext cx="4681728" cy="46817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3F8C61E-7751-4BBE-B203-20C018919FAB}"/>
              </a:ext>
            </a:extLst>
          </p:cNvPr>
          <p:cNvSpPr/>
          <p:nvPr/>
        </p:nvSpPr>
        <p:spPr>
          <a:xfrm>
            <a:off x="4959892" y="2631879"/>
            <a:ext cx="26468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培育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24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【</a:t>
            </a:r>
            <a:r>
              <a:rPr lang="zh-TW" altLang="zh-TW" sz="24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中級技術人力</a:t>
            </a:r>
            <a:r>
              <a:rPr lang="en-US" altLang="zh-TW" sz="24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】</a:t>
            </a:r>
          </a:p>
          <a:p>
            <a:pPr algn="ctr"/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重要管道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D695285-2BB7-4796-BA64-F2FCD00B0EFF}"/>
              </a:ext>
            </a:extLst>
          </p:cNvPr>
          <p:cNvGrpSpPr/>
          <p:nvPr/>
        </p:nvGrpSpPr>
        <p:grpSpPr>
          <a:xfrm>
            <a:off x="8043089" y="984890"/>
            <a:ext cx="3355787" cy="4463215"/>
            <a:chOff x="6309959" y="1881579"/>
            <a:chExt cx="2378732" cy="3616712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9814ECC7-D914-4766-AA0A-4013A7B0B7A6}"/>
                </a:ext>
              </a:extLst>
            </p:cNvPr>
            <p:cNvGrpSpPr/>
            <p:nvPr/>
          </p:nvGrpSpPr>
          <p:grpSpPr>
            <a:xfrm>
              <a:off x="6348834" y="1881579"/>
              <a:ext cx="2163596" cy="2207112"/>
              <a:chOff x="4808704" y="1228537"/>
              <a:chExt cx="3600400" cy="3672813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777003B7-84D7-4AF5-B802-85D0A1E3B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1705" y="1976493"/>
                <a:ext cx="3068032" cy="2924857"/>
              </a:xfrm>
              <a:prstGeom prst="rect">
                <a:avLst/>
              </a:prstGeom>
            </p:spPr>
          </p:pic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5C8D2764-FCCB-43D1-BFEE-49C305BB8940}"/>
                  </a:ext>
                </a:extLst>
              </p:cNvPr>
              <p:cNvSpPr txBox="1"/>
              <p:nvPr/>
            </p:nvSpPr>
            <p:spPr>
              <a:xfrm>
                <a:off x="4808704" y="1228537"/>
                <a:ext cx="3600400" cy="76824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TW" altLang="en-US" sz="24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A70D883-F7FE-490B-8456-008C737CDE7A}"/>
                </a:ext>
              </a:extLst>
            </p:cNvPr>
            <p:cNvSpPr txBox="1"/>
            <p:nvPr/>
          </p:nvSpPr>
          <p:spPr>
            <a:xfrm>
              <a:off x="6309959" y="3928631"/>
              <a:ext cx="237873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完整的</a:t>
              </a:r>
              <a:endParaRPr lang="en-US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24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【</a:t>
              </a:r>
              <a:r>
                <a:rPr lang="zh-TW" altLang="en-US" sz="24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實務課程</a:t>
              </a:r>
              <a:r>
                <a:rPr lang="en-US" altLang="zh-TW" sz="2400" b="1" dirty="0" smtClean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】</a:t>
              </a:r>
            </a:p>
            <a:p>
              <a:pPr algn="ctr"/>
              <a:r>
                <a:rPr lang="en-US" altLang="zh-TW" sz="24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~</a:t>
              </a:r>
              <a:r>
                <a:rPr lang="zh-TW" alt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實習累積實力</a:t>
              </a:r>
              <a:r>
                <a:rPr lang="en-US" altLang="zh-TW" sz="2400" b="1" dirty="0" smtClean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~</a:t>
              </a:r>
            </a:p>
            <a:p>
              <a:pPr algn="ctr"/>
              <a:endParaRPr lang="zh-TW" altLang="en-US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3C4BDE2-D777-4FD4-8F56-7ED8466555AD}"/>
              </a:ext>
            </a:extLst>
          </p:cNvPr>
          <p:cNvGrpSpPr/>
          <p:nvPr/>
        </p:nvGrpSpPr>
        <p:grpSpPr>
          <a:xfrm>
            <a:off x="3764659" y="4453261"/>
            <a:ext cx="5376823" cy="2423549"/>
            <a:chOff x="696504" y="5067727"/>
            <a:chExt cx="6928154" cy="1638002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FD5DEED9-91D9-42B0-8E78-0F2F2DF18BDC}"/>
                </a:ext>
              </a:extLst>
            </p:cNvPr>
            <p:cNvSpPr txBox="1"/>
            <p:nvPr/>
          </p:nvSpPr>
          <p:spPr>
            <a:xfrm>
              <a:off x="1367411" y="5067727"/>
              <a:ext cx="5551492" cy="16380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2400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肯做、實做、認真做</a:t>
              </a:r>
              <a:endParaRPr lang="en-US" altLang="zh-TW"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24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【</a:t>
              </a:r>
              <a:r>
                <a:rPr lang="zh-TW" altLang="en-US" sz="2400" b="1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做中學、學中做</a:t>
              </a:r>
              <a:r>
                <a:rPr lang="en-US" altLang="zh-TW" sz="2400" b="1" dirty="0" smtClean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】</a:t>
              </a:r>
            </a:p>
            <a:p>
              <a:pPr algn="ctr"/>
              <a:r>
                <a:rPr lang="en-US" altLang="zh-TW" sz="2400" b="1" dirty="0" smtClean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~</a:t>
              </a:r>
              <a:r>
                <a:rPr lang="zh-TW" alt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提早卡位、工作無憂</a:t>
              </a:r>
              <a:r>
                <a:rPr lang="en-US" altLang="zh-TW" sz="2400" b="1" dirty="0" smtClean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~</a:t>
              </a:r>
              <a:endParaRPr lang="zh-TW" altLang="en-US" sz="24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endParaRPr lang="zh-TW" altLang="en-US" sz="24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37FC49C8-B205-4ECF-895B-C4D53A78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52" b="89928" l="10000" r="94923">
                          <a14:foregroundMark x1="17385" y1="18825" x2="17385" y2="18825"/>
                          <a14:foregroundMark x1="20769" y1="23141" x2="20769" y2="23141"/>
                          <a14:foregroundMark x1="36923" y1="58873" x2="36923" y2="58873"/>
                          <a14:foregroundMark x1="38000" y1="64269" x2="38000" y2="642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04" y="5303814"/>
              <a:ext cx="1381691" cy="1016547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985F059F-3DBA-4F58-8B1C-99706D7F8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52" b="89928" l="10000" r="94923">
                          <a14:foregroundMark x1="17385" y1="18825" x2="17385" y2="18825"/>
                          <a14:foregroundMark x1="20769" y1="23141" x2="20769" y2="23141"/>
                          <a14:foregroundMark x1="36923" y1="58873" x2="36923" y2="58873"/>
                          <a14:foregroundMark x1="38000" y1="64269" x2="38000" y2="642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967" y="5330573"/>
              <a:ext cx="1381691" cy="989789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314836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7636" y="407540"/>
            <a:ext cx="9509760" cy="891421"/>
          </a:xfrm>
        </p:spPr>
        <p:txBody>
          <a:bodyPr>
            <a:normAutofit/>
          </a:bodyPr>
          <a:lstStyle/>
          <a:p>
            <a:r>
              <a:rPr lang="zh-TW" altLang="en-US" sz="5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五專特色</a:t>
            </a:r>
            <a:r>
              <a:rPr lang="en-US" altLang="zh-TW" sz="50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生涯規劃</a:t>
            </a:r>
            <a:r>
              <a:rPr lang="zh-TW" altLang="en-US" sz="50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</a:t>
            </a:r>
            <a:r>
              <a:rPr lang="en-US" altLang="zh-TW" sz="5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91269" y="1756152"/>
            <a:ext cx="9509760" cy="4127627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567" y="1901952"/>
            <a:ext cx="2060866" cy="3281378"/>
          </a:xfrm>
          <a:prstGeom prst="rect">
            <a:avLst/>
          </a:prstGeom>
        </p:spPr>
      </p:pic>
      <p:sp>
        <p:nvSpPr>
          <p:cNvPr id="5" name="向右箭號 4"/>
          <p:cNvSpPr/>
          <p:nvPr/>
        </p:nvSpPr>
        <p:spPr>
          <a:xfrm rot="10800000">
            <a:off x="3649054" y="3392680"/>
            <a:ext cx="1145136" cy="48711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>
            <a:off x="7397810" y="3392680"/>
            <a:ext cx="1045435" cy="48711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597637" y="1901952"/>
            <a:ext cx="2889048" cy="32813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升學：</a:t>
            </a:r>
            <a:endParaRPr lang="en-US" altLang="zh-TW" sz="4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200" dirty="0" smtClean="0"/>
          </a:p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研究所、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技、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插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二、三年級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8662871" y="1901952"/>
            <a:ext cx="3019229" cy="32813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考照</a:t>
            </a: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就業：</a:t>
            </a:r>
            <a:endParaRPr lang="en-US" altLang="zh-TW" sz="40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展翅計畫、</a:t>
            </a:r>
            <a:endParaRPr lang="en-US" altLang="zh-TW" sz="3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鼓勵就業專案、</a:t>
            </a:r>
            <a:endParaRPr lang="en-US" altLang="zh-TW" sz="3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進入職場</a:t>
            </a:r>
            <a:endParaRPr lang="en-US" altLang="zh-TW" sz="3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3200" dirty="0"/>
          </a:p>
        </p:txBody>
      </p:sp>
      <p:sp>
        <p:nvSpPr>
          <p:cNvPr id="13" name="圓角矩形 12"/>
          <p:cNvSpPr/>
          <p:nvPr/>
        </p:nvSpPr>
        <p:spPr>
          <a:xfrm>
            <a:off x="3601197" y="5366759"/>
            <a:ext cx="4794192" cy="8802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在職進修方案</a:t>
            </a:r>
            <a:endParaRPr lang="zh-TW" altLang="en-US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右彎箭號 13"/>
          <p:cNvSpPr/>
          <p:nvPr/>
        </p:nvSpPr>
        <p:spPr>
          <a:xfrm rot="10800000">
            <a:off x="8793622" y="5366759"/>
            <a:ext cx="1313774" cy="598205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右彎箭號 14"/>
          <p:cNvSpPr/>
          <p:nvPr/>
        </p:nvSpPr>
        <p:spPr>
          <a:xfrm rot="16200000">
            <a:off x="2177469" y="4858283"/>
            <a:ext cx="585386" cy="1465606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028154"/>
          </a:xfrm>
        </p:spPr>
        <p:txBody>
          <a:bodyPr>
            <a:normAutofit/>
          </a:bodyPr>
          <a:lstStyle/>
          <a:p>
            <a:pPr algn="ctr"/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何謂展翅</a:t>
            </a:r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  <a:r>
              <a:rPr lang="en-US" altLang="zh-TW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樹人護理為例</a:t>
            </a:r>
            <a:r>
              <a:rPr lang="en-US" altLang="zh-TW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4561" y="1825624"/>
            <a:ext cx="5349667" cy="4614729"/>
          </a:xfrm>
        </p:spPr>
        <p:txBody>
          <a:bodyPr>
            <a:normAutofit fontScale="92500" lnSpcReduction="20000"/>
          </a:bodyPr>
          <a:lstStyle/>
          <a:p>
            <a:pPr marL="85725" indent="-85725">
              <a:buNone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1-3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年級免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學費。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 indent="-85725">
              <a:buNone/>
            </a:pP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4-5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年級免學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雜費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 indent="-85725">
              <a:buNone/>
            </a:pP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10,000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元以上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津貼。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 indent="-85725">
              <a:buNone/>
            </a:pP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畢業直接取得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正職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工作。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 indent="-85725">
              <a:buNone/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履約</a:t>
            </a:r>
            <a:r>
              <a:rPr lang="en-US" altLang="zh-TW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不影響院內進修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年成功媒合</a:t>
            </a:r>
            <a:r>
              <a:rPr lang="en-US" altLang="zh-TW" sz="5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71</a:t>
            </a:r>
            <a:r>
              <a:rPr lang="zh-TW" altLang="en-US" sz="5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持續開拓合作醫院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181" t="24746" r="6015" b="4318"/>
          <a:stretch/>
        </p:blipFill>
        <p:spPr>
          <a:xfrm>
            <a:off x="5734228" y="1825625"/>
            <a:ext cx="5751320" cy="461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業界鼓勵就業</a:t>
            </a:r>
            <a:r>
              <a:rPr lang="zh-TW" altLang="en-US" sz="50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方案</a:t>
            </a:r>
            <a:r>
              <a:rPr lang="en-US" altLang="zh-TW" sz="50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護理為例</a:t>
            </a:r>
            <a:r>
              <a:rPr lang="en-US" altLang="zh-TW" sz="50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85" t="5368" r="4969" b="33081"/>
          <a:stretch/>
        </p:blipFill>
        <p:spPr>
          <a:xfrm>
            <a:off x="6689077" y="2102265"/>
            <a:ext cx="4452360" cy="393860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t="6013" r="1931" b="54907"/>
          <a:stretch/>
        </p:blipFill>
        <p:spPr>
          <a:xfrm>
            <a:off x="987853" y="2102265"/>
            <a:ext cx="5701224" cy="393860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007409" y="3204673"/>
            <a:ext cx="1059679" cy="307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161092" y="4760007"/>
            <a:ext cx="546930" cy="128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29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053791"/>
          </a:xfrm>
        </p:spPr>
        <p:txBody>
          <a:bodyPr>
            <a:normAutofit/>
          </a:bodyPr>
          <a:lstStyle/>
          <a:p>
            <a:pPr algn="ctr"/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比高職多了廣度和深度</a:t>
            </a:r>
            <a:endParaRPr lang="zh-TW" altLang="en-US" sz="5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41120" y="2119357"/>
            <a:ext cx="9509760" cy="3910222"/>
          </a:xfrm>
        </p:spPr>
        <p:txBody>
          <a:bodyPr/>
          <a:lstStyle/>
          <a:p>
            <a:pPr>
              <a:defRPr/>
            </a:pPr>
            <a:r>
              <a:rPr lang="zh-TW" altLang="en-US" sz="36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幼保</a:t>
            </a:r>
            <a:r>
              <a:rPr lang="zh-TW" altLang="en-US" sz="3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3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嬰幼兒照護</a:t>
            </a:r>
            <a:r>
              <a:rPr lang="en-US" altLang="zh-TW" sz="3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幼教</a:t>
            </a:r>
            <a:r>
              <a:rPr lang="en-US" altLang="zh-TW" sz="3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兒童產業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36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保科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36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美容</a:t>
            </a:r>
            <a:r>
              <a:rPr lang="en-US" altLang="zh-TW" sz="36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醫美</a:t>
            </a:r>
            <a:r>
              <a:rPr lang="en-US" altLang="zh-TW" sz="36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妝品</a:t>
            </a:r>
            <a:r>
              <a:rPr lang="en-US" altLang="zh-TW" sz="36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健體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外語</a:t>
            </a: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商業</a:t>
            </a:r>
            <a:r>
              <a:rPr lang="en-US" altLang="zh-TW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餐旅</a:t>
            </a:r>
            <a:r>
              <a:rPr lang="en-US" altLang="zh-TW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翻譯</a:t>
            </a:r>
            <a:r>
              <a:rPr lang="en-US" altLang="zh-TW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資管</a:t>
            </a:r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資處</a:t>
            </a:r>
            <a:r>
              <a:rPr lang="en-US" altLang="zh-TW" sz="36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程式設計</a:t>
            </a:r>
            <a:r>
              <a:rPr lang="en-US" altLang="zh-TW" sz="36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資工</a:t>
            </a:r>
            <a:r>
              <a:rPr lang="en-US" altLang="zh-TW" sz="36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商管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48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誰適合選擇高職？</a:t>
            </a:r>
            <a:endParaRPr lang="zh-TW" altLang="en-US" sz="5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1" y="1999716"/>
            <a:ext cx="10565944" cy="458054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國英數理化社會等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共同學科不強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對自己的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興趣還沒有很明確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，三年之後還有另一次選擇的機會。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可以趁現在先了解各類別的學習內容、未來職業發展等資訊，列出三個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不排斥的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科別作為目標。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技藝課程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技藝競賽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中找到方向。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雄商、南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雄工、成大附工、海青、三民、南水等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73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46869" y="151165"/>
            <a:ext cx="9509760" cy="1233424"/>
          </a:xfrm>
        </p:spPr>
        <p:txBody>
          <a:bodyPr>
            <a:normAutofit/>
          </a:bodyPr>
          <a:lstStyle/>
          <a:p>
            <a:pPr algn="ctr"/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誰適合</a:t>
            </a:r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</a:t>
            </a:r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5000" dirty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1" y="1700784"/>
            <a:ext cx="10642857" cy="4038852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國英數理化社會等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共同學科不強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對自己的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興趣已經很明確，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畢業後直接進入職場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家裡急需經濟援助，需要一份穩定的工作。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學業成績普普但最後一張學歷想要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彎道超車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，一圓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醫護專業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夢想。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醫護管理專科學校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南護、樹人、敏惠等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科技大學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高科大、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嘉藥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、輔英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外語大學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文藻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b="1" dirty="0">
                <a:solidFill>
                  <a:srgbClr val="92D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餐旅大學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高餐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168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01170"/>
          </a:xfrm>
        </p:spPr>
        <p:txBody>
          <a:bodyPr>
            <a:normAutofit/>
          </a:bodyPr>
          <a:lstStyle/>
          <a:p>
            <a:pPr algn="ctr"/>
            <a:r>
              <a:rPr lang="zh-TW" altLang="en-US" sz="50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五專入學管道</a:t>
            </a:r>
            <a:endParaRPr lang="zh-TW" altLang="en-US" sz="5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41120" y="1292290"/>
            <a:ext cx="9509760" cy="4602431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endParaRPr lang="en-US" altLang="zh-TW" dirty="0" smtClean="0"/>
          </a:p>
          <a:p>
            <a:pPr marL="4572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                                                                </a:t>
            </a:r>
            <a:r>
              <a:rPr lang="zh-TW" altLang="en-US" b="1" dirty="0" smtClean="0">
                <a:solidFill>
                  <a:srgbClr val="FF0000"/>
                </a:solidFill>
              </a:rPr>
              <a:t>取得會考成績後再報名各入學管道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en-US" altLang="zh-TW" dirty="0"/>
          </a:p>
          <a:p>
            <a:pPr marL="45720" indent="0">
              <a:buNone/>
            </a:pPr>
            <a:r>
              <a:rPr lang="zh-TW" altLang="en-US" dirty="0" smtClean="0"/>
              <a:t>                                                                             </a:t>
            </a:r>
            <a:r>
              <a:rPr lang="zh-TW" altLang="en-US" b="1" dirty="0" smtClean="0">
                <a:solidFill>
                  <a:srgbClr val="0070C0"/>
                </a:solidFill>
              </a:rPr>
              <a:t>報名後每位考生可填選</a:t>
            </a:r>
            <a:r>
              <a:rPr lang="en-US" altLang="zh-TW" b="1" dirty="0" smtClean="0">
                <a:solidFill>
                  <a:srgbClr val="0070C0"/>
                </a:solidFill>
              </a:rPr>
              <a:t>30</a:t>
            </a:r>
            <a:r>
              <a:rPr lang="zh-TW" altLang="en-US" b="1" dirty="0" smtClean="0">
                <a:solidFill>
                  <a:srgbClr val="0070C0"/>
                </a:solidFill>
              </a:rPr>
              <a:t>個志願校科</a:t>
            </a:r>
            <a:endParaRPr lang="en-US" altLang="zh-TW" b="1" dirty="0">
              <a:solidFill>
                <a:srgbClr val="0070C0"/>
              </a:solidFill>
            </a:endParaRPr>
          </a:p>
          <a:p>
            <a:pPr marL="45720" indent="0">
              <a:buNone/>
            </a:pPr>
            <a:endParaRPr lang="en-US" altLang="zh-TW" dirty="0"/>
          </a:p>
          <a:p>
            <a:pPr marL="4572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                                                                 </a:t>
            </a:r>
            <a:r>
              <a:rPr lang="zh-TW" altLang="en-US" b="1" dirty="0" smtClean="0">
                <a:solidFill>
                  <a:srgbClr val="00B050"/>
                </a:solidFill>
              </a:rPr>
              <a:t>北、中、南各選一所學校報名，依排序</a:t>
            </a:r>
            <a:endParaRPr lang="en-US" altLang="zh-TW" b="1" dirty="0" smtClean="0">
              <a:solidFill>
                <a:srgbClr val="00B050"/>
              </a:solidFill>
            </a:endParaRPr>
          </a:p>
          <a:p>
            <a:pPr marL="45720" indent="0">
              <a:buNone/>
            </a:pPr>
            <a:r>
              <a:rPr lang="zh-TW" altLang="en-US" b="1" dirty="0">
                <a:solidFill>
                  <a:srgbClr val="00B050"/>
                </a:solidFill>
              </a:rPr>
              <a:t> </a:t>
            </a:r>
            <a:r>
              <a:rPr lang="zh-TW" altLang="en-US" b="1" dirty="0" smtClean="0">
                <a:solidFill>
                  <a:srgbClr val="00B050"/>
                </a:solidFill>
              </a:rPr>
              <a:t>                                                                            有利程度選擇其中一所到現場撕榜選科</a:t>
            </a:r>
            <a:endParaRPr lang="en-US" altLang="zh-TW" b="1" dirty="0" smtClean="0">
              <a:solidFill>
                <a:srgbClr val="00B050"/>
              </a:solidFill>
            </a:endParaRPr>
          </a:p>
          <a:p>
            <a:pPr marL="45720" indent="0">
              <a:buNone/>
            </a:pPr>
            <a:endParaRPr lang="en-US" altLang="zh-TW" dirty="0"/>
          </a:p>
          <a:p>
            <a:pPr marL="45720" indent="0">
              <a:buNone/>
            </a:pPr>
            <a:r>
              <a:rPr lang="zh-TW" altLang="en-US" dirty="0" smtClean="0"/>
              <a:t>                                                                             </a:t>
            </a:r>
            <a:r>
              <a:rPr lang="zh-TW" altLang="en-US" b="1" dirty="0" smtClean="0"/>
              <a:t>若仍未錄取學校，可再針對尚有名額</a:t>
            </a:r>
            <a:endParaRPr lang="en-US" altLang="zh-TW" b="1" dirty="0" smtClean="0"/>
          </a:p>
          <a:p>
            <a:pPr marL="45720" indent="0">
              <a:buNone/>
            </a:pPr>
            <a:r>
              <a:rPr lang="zh-TW" altLang="en-US" b="1" dirty="0"/>
              <a:t> </a:t>
            </a:r>
            <a:r>
              <a:rPr lang="zh-TW" altLang="en-US" b="1" dirty="0" smtClean="0"/>
              <a:t>                                                                             學校報名</a:t>
            </a:r>
            <a:endParaRPr lang="en-US" altLang="zh-TW" b="1" dirty="0" smtClean="0"/>
          </a:p>
        </p:txBody>
      </p:sp>
      <p:sp>
        <p:nvSpPr>
          <p:cNvPr id="4" name="矩形 3"/>
          <p:cNvSpPr/>
          <p:nvPr/>
        </p:nvSpPr>
        <p:spPr>
          <a:xfrm>
            <a:off x="1529697" y="1533449"/>
            <a:ext cx="4349810" cy="683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529697" y="2663889"/>
            <a:ext cx="4349810" cy="7263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529697" y="3837059"/>
            <a:ext cx="4349810" cy="7691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529697" y="5031076"/>
            <a:ext cx="4349810" cy="7434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下箭號 10"/>
          <p:cNvSpPr/>
          <p:nvPr/>
        </p:nvSpPr>
        <p:spPr>
          <a:xfrm>
            <a:off x="3580688" y="2217112"/>
            <a:ext cx="341832" cy="4467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下箭號 12"/>
          <p:cNvSpPr/>
          <p:nvPr/>
        </p:nvSpPr>
        <p:spPr>
          <a:xfrm>
            <a:off x="3580688" y="3414042"/>
            <a:ext cx="371742" cy="4467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下箭號 13"/>
          <p:cNvSpPr/>
          <p:nvPr/>
        </p:nvSpPr>
        <p:spPr>
          <a:xfrm>
            <a:off x="3580688" y="4606181"/>
            <a:ext cx="384561" cy="4230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674976" y="2747606"/>
            <a:ext cx="4153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全國五專優先免試</a:t>
            </a:r>
            <a:endParaRPr lang="zh-TW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435693" y="3971890"/>
            <a:ext cx="4537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北、中、南區五專聯合免試</a:t>
            </a:r>
            <a:endParaRPr lang="zh-TW" altLang="en-US" sz="2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674976" y="1582893"/>
            <a:ext cx="4153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1435692" y="5165427"/>
            <a:ext cx="4537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免試續招</a:t>
            </a:r>
          </a:p>
        </p:txBody>
      </p:sp>
    </p:spTree>
    <p:extLst>
      <p:ext uri="{BB962C8B-B14F-4D97-AF65-F5344CB8AC3E}">
        <p14:creationId xmlns:p14="http://schemas.microsoft.com/office/powerpoint/2010/main" val="33108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12303" y="6246327"/>
            <a:ext cx="7886700" cy="552260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31F2CCE2-6030-4DD2-AA58-099A6E470197}"/>
              </a:ext>
            </a:extLst>
          </p:cNvPr>
          <p:cNvSpPr txBox="1">
            <a:spLocks/>
          </p:cNvSpPr>
          <p:nvPr/>
        </p:nvSpPr>
        <p:spPr>
          <a:xfrm>
            <a:off x="1992313" y="871671"/>
            <a:ext cx="8229600" cy="5041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學生</a:t>
            </a:r>
            <a:r>
              <a:rPr lang="zh-TW" altLang="en-US" b="1" dirty="0">
                <a:solidFill>
                  <a:srgbClr val="FF0000"/>
                </a:solidFill>
              </a:rPr>
              <a:t>可同時報名</a:t>
            </a:r>
            <a:r>
              <a:rPr lang="zh-TW" altLang="en-US" dirty="0"/>
              <a:t>高中高職及五專各不同入學管道，惟在不同管道皆有錄取時，</a:t>
            </a:r>
            <a:r>
              <a:rPr lang="zh-TW" altLang="en-US" b="1" dirty="0">
                <a:solidFill>
                  <a:srgbClr val="FF0000"/>
                </a:solidFill>
              </a:rPr>
              <a:t>僅能擇一</a:t>
            </a:r>
            <a:r>
              <a:rPr lang="zh-TW" altLang="en-US" dirty="0"/>
              <a:t>報到。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已在高中高職或五專之入學管道錄取並已完成報到手續者，若</a:t>
            </a:r>
            <a:r>
              <a:rPr lang="zh-TW" altLang="en-US" b="1" u="sng" dirty="0">
                <a:solidFill>
                  <a:srgbClr val="FF0000"/>
                </a:solidFill>
              </a:rPr>
              <a:t>未於簡章規定之期限前</a:t>
            </a:r>
            <a:r>
              <a:rPr lang="zh-TW" altLang="en-US" b="1" dirty="0">
                <a:solidFill>
                  <a:srgbClr val="FF0000"/>
                </a:solidFill>
              </a:rPr>
              <a:t>聲明放棄</a:t>
            </a:r>
            <a:r>
              <a:rPr lang="zh-TW" altLang="en-US" dirty="0"/>
              <a:t>錄取資格，</a:t>
            </a:r>
            <a:r>
              <a:rPr lang="zh-TW" altLang="en-US" b="1" u="sng" dirty="0">
                <a:solidFill>
                  <a:srgbClr val="FF0000"/>
                </a:solidFill>
              </a:rPr>
              <a:t>不可報名</a:t>
            </a:r>
            <a:r>
              <a:rPr lang="zh-TW" altLang="en-US" dirty="0"/>
              <a:t>後續之其他入學管道。</a:t>
            </a:r>
            <a:endParaRPr lang="en-US" altLang="zh-TW" dirty="0"/>
          </a:p>
        </p:txBody>
      </p:sp>
      <p:sp>
        <p:nvSpPr>
          <p:cNvPr id="5" name="向右箭號 2">
            <a:extLst>
              <a:ext uri="{FF2B5EF4-FFF2-40B4-BE49-F238E27FC236}">
                <a16:creationId xmlns:a16="http://schemas.microsoft.com/office/drawing/2014/main" id="{BFAA6EFA-606E-4606-A900-75C16D9883DD}"/>
              </a:ext>
            </a:extLst>
          </p:cNvPr>
          <p:cNvSpPr/>
          <p:nvPr/>
        </p:nvSpPr>
        <p:spPr bwMode="auto">
          <a:xfrm>
            <a:off x="4382541" y="2473444"/>
            <a:ext cx="2937595" cy="1224136"/>
          </a:xfrm>
          <a:prstGeom prst="rightArrow">
            <a:avLst>
              <a:gd name="adj1" fmla="val 50000"/>
              <a:gd name="adj2" fmla="val 143116"/>
            </a:avLst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rtlCol="0" anchor="ctr"/>
          <a:lstStyle/>
          <a:p>
            <a:pPr algn="ctr"/>
            <a:r>
              <a:rPr lang="zh-TW" alt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未依規定放棄</a:t>
            </a:r>
          </a:p>
        </p:txBody>
      </p:sp>
      <p:sp>
        <p:nvSpPr>
          <p:cNvPr id="6" name="圓角矩形 6">
            <a:extLst>
              <a:ext uri="{FF2B5EF4-FFF2-40B4-BE49-F238E27FC236}">
                <a16:creationId xmlns:a16="http://schemas.microsoft.com/office/drawing/2014/main" id="{F5DEFD05-1F88-4CA9-B683-64FB632E2CB4}"/>
              </a:ext>
            </a:extLst>
          </p:cNvPr>
          <p:cNvSpPr/>
          <p:nvPr/>
        </p:nvSpPr>
        <p:spPr bwMode="auto">
          <a:xfrm>
            <a:off x="7655670" y="2312541"/>
            <a:ext cx="2591519" cy="576064"/>
          </a:xfrm>
          <a:prstGeom prst="roundRect">
            <a:avLst/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</p:spPr>
        <p:txBody>
          <a:bodyPr rtlCol="0" anchor="ctr"/>
          <a:lstStyle/>
          <a:p>
            <a:pPr algn="ctr"/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各就學區免試入學</a:t>
            </a:r>
          </a:p>
        </p:txBody>
      </p:sp>
      <p:sp>
        <p:nvSpPr>
          <p:cNvPr id="7" name="圓角矩形 7">
            <a:extLst>
              <a:ext uri="{FF2B5EF4-FFF2-40B4-BE49-F238E27FC236}">
                <a16:creationId xmlns:a16="http://schemas.microsoft.com/office/drawing/2014/main" id="{4CDCFCA8-803A-4463-AC93-55D330AC2AE6}"/>
              </a:ext>
            </a:extLst>
          </p:cNvPr>
          <p:cNvSpPr/>
          <p:nvPr/>
        </p:nvSpPr>
        <p:spPr bwMode="auto">
          <a:xfrm>
            <a:off x="7655670" y="3368361"/>
            <a:ext cx="2591519" cy="576064"/>
          </a:xfrm>
          <a:prstGeom prst="roundRect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</p:spPr>
        <p:txBody>
          <a:bodyPr rtlCol="0" anchor="ctr"/>
          <a:lstStyle/>
          <a:p>
            <a:pPr algn="ctr"/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五專聯合免試入學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70ED1BA-77D1-4BCB-B487-B12F730CA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1872384"/>
            <a:ext cx="1573530" cy="2268812"/>
          </a:xfrm>
          <a:prstGeom prst="rect">
            <a:avLst/>
          </a:prstGeom>
        </p:spPr>
      </p:pic>
      <p:sp>
        <p:nvSpPr>
          <p:cNvPr id="9" name="乘號 8">
            <a:extLst>
              <a:ext uri="{FF2B5EF4-FFF2-40B4-BE49-F238E27FC236}">
                <a16:creationId xmlns:a16="http://schemas.microsoft.com/office/drawing/2014/main" id="{1F24DEEA-CCEE-4F63-8BD7-F16D42C98D06}"/>
              </a:ext>
            </a:extLst>
          </p:cNvPr>
          <p:cNvSpPr/>
          <p:nvPr/>
        </p:nvSpPr>
        <p:spPr bwMode="auto">
          <a:xfrm>
            <a:off x="6816080" y="1071397"/>
            <a:ext cx="4270696" cy="4071202"/>
          </a:xfrm>
          <a:prstGeom prst="mathMultiply">
            <a:avLst>
              <a:gd name="adj1" fmla="val 13674"/>
            </a:avLst>
          </a:prstGeom>
          <a:solidFill>
            <a:srgbClr val="FF0000">
              <a:alpha val="50196"/>
            </a:srgbClr>
          </a:solidFill>
          <a:ln w="9525">
            <a:noFill/>
            <a:round/>
            <a:headEnd/>
            <a:tailEnd type="triangle" w="med" len="med"/>
          </a:ln>
        </p:spPr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379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41120" y="2027138"/>
            <a:ext cx="9509760" cy="4127627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63" y="141006"/>
            <a:ext cx="3781514" cy="3781514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4016522" y="2309241"/>
            <a:ext cx="6725541" cy="37155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07123" y="3105184"/>
            <a:ext cx="597351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成績好，將來才能選擇實用的科系，才能找到</a:t>
            </a:r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好的工作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啊！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340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130551"/>
            <a:ext cx="9601200" cy="2800371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優先免試入學積分採計：</a:t>
            </a:r>
            <a:r>
              <a:rPr lang="en-US" altLang="zh-TW" sz="72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2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報名：</a:t>
            </a:r>
            <a:r>
              <a:rPr lang="en-US" altLang="zh-TW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5/22(</a:t>
            </a:r>
            <a:r>
              <a:rPr lang="zh-TW" altLang="en-US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)-5/26(</a:t>
            </a:r>
            <a:r>
              <a:rPr lang="zh-TW" altLang="en-US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志願選填：</a:t>
            </a:r>
            <a:r>
              <a:rPr lang="en-US" altLang="zh-TW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6/8(</a:t>
            </a:r>
            <a:r>
              <a:rPr lang="zh-TW" altLang="en-US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)-6/12(</a:t>
            </a:r>
            <a:r>
              <a:rPr lang="zh-TW" altLang="en-US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28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 rot="300000">
            <a:off x="3411475" y="1834166"/>
            <a:ext cx="5826529" cy="101566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積分採計至</a:t>
            </a:r>
            <a:r>
              <a:rPr lang="en-US" altLang="zh-TW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5/14</a:t>
            </a:r>
            <a:endParaRPr lang="zh-TW" altLang="en-US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94004" y="5657316"/>
            <a:ext cx="2333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國立、護理助產</a:t>
            </a:r>
            <a:endParaRPr lang="en-US" altLang="zh-TW" sz="2400" b="1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其他各校自訂</a:t>
            </a:r>
          </a:p>
        </p:txBody>
      </p:sp>
    </p:spTree>
    <p:extLst>
      <p:ext uri="{BB962C8B-B14F-4D97-AF65-F5344CB8AC3E}">
        <p14:creationId xmlns:p14="http://schemas.microsoft.com/office/powerpoint/2010/main" val="2304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57238"/>
          </a:xfrm>
        </p:spPr>
        <p:txBody>
          <a:bodyPr>
            <a:normAutofit/>
          </a:bodyPr>
          <a:lstStyle/>
          <a:p>
            <a:pPr algn="ctr"/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其中，服務學習表現積分：</a:t>
            </a:r>
            <a:endParaRPr lang="zh-TW" altLang="en-US" sz="5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9679" y="1490766"/>
            <a:ext cx="10061247" cy="4841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橢圓 8"/>
          <p:cNvSpPr/>
          <p:nvPr/>
        </p:nvSpPr>
        <p:spPr>
          <a:xfrm>
            <a:off x="7290784" y="4495087"/>
            <a:ext cx="3560096" cy="177752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902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8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橢圓 13"/>
          <p:cNvSpPr/>
          <p:nvPr/>
        </p:nvSpPr>
        <p:spPr>
          <a:xfrm>
            <a:off x="8260283" y="1230595"/>
            <a:ext cx="2148495" cy="76912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8332150" y="1999716"/>
            <a:ext cx="1962032" cy="69220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8465382" y="3837062"/>
            <a:ext cx="1828800" cy="14698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0" y="4435267"/>
            <a:ext cx="2170632" cy="14442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979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130551"/>
            <a:ext cx="9601200" cy="2808917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聯合免試入學積分採計：</a:t>
            </a:r>
            <a:r>
              <a:rPr lang="en-US" altLang="zh-TW" sz="72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2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報名：</a:t>
            </a:r>
            <a:r>
              <a:rPr lang="en-US" altLang="zh-TW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6/21(</a:t>
            </a:r>
            <a:r>
              <a:rPr lang="zh-TW" altLang="en-US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)-7/3(</a:t>
            </a:r>
            <a:r>
              <a:rPr lang="zh-TW" altLang="en-US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撕榜：</a:t>
            </a:r>
            <a:r>
              <a:rPr lang="en-US" altLang="zh-TW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7/12(</a:t>
            </a:r>
            <a:r>
              <a:rPr lang="zh-TW" altLang="en-US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5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483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 rot="300000">
            <a:off x="3770400" y="3078444"/>
            <a:ext cx="5826529" cy="101566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積分採計至</a:t>
            </a:r>
            <a:r>
              <a:rPr lang="en-US" altLang="zh-TW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5/14</a:t>
            </a:r>
            <a:endParaRPr lang="zh-TW" altLang="en-US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695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23055"/>
          </a:xfrm>
        </p:spPr>
        <p:txBody>
          <a:bodyPr>
            <a:normAutofit/>
          </a:bodyPr>
          <a:lstStyle/>
          <a:p>
            <a:pPr algn="ctr"/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其中</a:t>
            </a:r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服務學習</a:t>
            </a:r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</a:t>
            </a:r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en-US" sz="5000" dirty="0">
              <a:solidFill>
                <a:srgbClr val="7030A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998" y="1507857"/>
            <a:ext cx="9780882" cy="4474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橢圓 5"/>
          <p:cNvSpPr/>
          <p:nvPr/>
        </p:nvSpPr>
        <p:spPr>
          <a:xfrm>
            <a:off x="7229743" y="4520725"/>
            <a:ext cx="3392680" cy="127332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163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橢圓 9"/>
          <p:cNvSpPr/>
          <p:nvPr/>
        </p:nvSpPr>
        <p:spPr>
          <a:xfrm>
            <a:off x="6896456" y="1974079"/>
            <a:ext cx="2170632" cy="77766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6858000" y="2779520"/>
            <a:ext cx="2247544" cy="7157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529129" y="3845607"/>
            <a:ext cx="1196411" cy="9913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6896456" y="5033473"/>
            <a:ext cx="3255948" cy="8374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6896456" y="5870960"/>
            <a:ext cx="1239140" cy="70930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086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</a:t>
            </a:r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</a:t>
            </a:r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</a:t>
            </a:r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在起跑點</a:t>
            </a:r>
          </a:p>
        </p:txBody>
      </p:sp>
      <p:sp>
        <p:nvSpPr>
          <p:cNvPr id="45059" name="內容版面配置區 2"/>
          <p:cNvSpPr>
            <a:spLocks noGrp="1"/>
          </p:cNvSpPr>
          <p:nvPr>
            <p:ph idx="1"/>
          </p:nvPr>
        </p:nvSpPr>
        <p:spPr>
          <a:xfrm>
            <a:off x="680321" y="2157815"/>
            <a:ext cx="9728457" cy="3431136"/>
          </a:xfrm>
        </p:spPr>
        <p:txBody>
          <a:bodyPr/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不單是指成績、指學習才藝，更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重要的是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及早認識自己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多方嘗試，表現自己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優勢為何？能力為何？興趣為何？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聽聽自己內心的聲音。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0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B39B77-0C12-4FE5-A72E-98BBAC661984}" type="slidenum">
              <a:rPr lang="zh-TW" altLang="en-US" sz="1100">
                <a:solidFill>
                  <a:srgbClr val="79C1D5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zh-TW" altLang="en-US" sz="1100">
              <a:solidFill>
                <a:srgbClr val="79C1D5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021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smtClean="0"/>
          </a:p>
        </p:txBody>
      </p:sp>
      <p:sp>
        <p:nvSpPr>
          <p:cNvPr id="46083" name="內容版面配置區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04106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當然，在校成績仍要自我要求。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不論選擇，學習自律，全力以赴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多方收集資料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：簡章、宣傳單、官方網站、影片、實地參訪。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由你來選學校，不是學校來選你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None/>
            </a:pPr>
            <a:endParaRPr kumimoji="1" lang="zh-TW" altLang="en-US" dirty="0" smtClean="0"/>
          </a:p>
        </p:txBody>
      </p:sp>
      <p:sp>
        <p:nvSpPr>
          <p:cNvPr id="46084" name="投影片編號版面配置區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DABB12-446E-422D-97ED-4A0B34397F92}" type="slidenum">
              <a:rPr lang="zh-TW" altLang="en-US" sz="1100">
                <a:solidFill>
                  <a:srgbClr val="79C1D5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zh-TW" altLang="en-US" sz="1100">
              <a:solidFill>
                <a:srgbClr val="79C1D5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10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5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讀書是為了累積就業的能量</a:t>
            </a:r>
            <a:endParaRPr lang="zh-TW" altLang="en-US" sz="55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888" y="3286271"/>
            <a:ext cx="7678222" cy="257210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36036" y="1923832"/>
            <a:ext cx="10116226" cy="828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974079" y="1983333"/>
            <a:ext cx="9178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     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追求好成績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工作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 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成就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529128" y="1983333"/>
            <a:ext cx="23592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立定志向</a:t>
            </a:r>
            <a:endParaRPr lang="zh-TW" altLang="en-US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691073" y="1984359"/>
            <a:ext cx="606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</a:t>
            </a:r>
            <a:endParaRPr lang="zh-TW" altLang="en-US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90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6869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74330"/>
          </a:xfrm>
        </p:spPr>
        <p:txBody>
          <a:bodyPr>
            <a:normAutofit/>
          </a:bodyPr>
          <a:lstStyle/>
          <a:p>
            <a:pPr algn="ctr"/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簡報完畢  感謝聆聽</a:t>
            </a:r>
            <a:endParaRPr lang="zh-TW" altLang="en-US" sz="5000" b="1" dirty="0">
              <a:solidFill>
                <a:srgbClr val="7030A0"/>
              </a:solidFill>
            </a:endParaRPr>
          </a:p>
        </p:txBody>
      </p:sp>
      <p:pic>
        <p:nvPicPr>
          <p:cNvPr id="4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06" y="1341690"/>
            <a:ext cx="9255095" cy="5059110"/>
          </a:xfrm>
        </p:spPr>
      </p:pic>
    </p:spTree>
    <p:extLst>
      <p:ext uri="{BB962C8B-B14F-4D97-AF65-F5344CB8AC3E}">
        <p14:creationId xmlns:p14="http://schemas.microsoft.com/office/powerpoint/2010/main" val="406030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49809" y="116983"/>
            <a:ext cx="7087879" cy="1233424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學歷只是個過程</a:t>
            </a:r>
            <a:endParaRPr lang="zh-TW" altLang="en-US" sz="6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7616" y="1534355"/>
            <a:ext cx="7310073" cy="523391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210" y="629729"/>
            <a:ext cx="2786496" cy="39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9666" y="65707"/>
            <a:ext cx="9509760" cy="1233424"/>
          </a:xfrm>
        </p:spPr>
        <p:txBody>
          <a:bodyPr>
            <a:normAutofit/>
          </a:bodyPr>
          <a:lstStyle/>
          <a:p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就業壓力越來越大</a:t>
            </a:r>
            <a:endParaRPr lang="zh-TW" altLang="en-US" sz="5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2927" y="1538243"/>
            <a:ext cx="9049995" cy="425130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kumimoji="1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出生率與死亡率的死亡交叉。</a:t>
            </a:r>
            <a:endParaRPr kumimoji="1"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kumimoji="1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高齡化社會，平均每</a:t>
            </a:r>
            <a:r>
              <a:rPr kumimoji="1"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4.5</a:t>
            </a:r>
            <a:r>
              <a:rPr kumimoji="1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位工作人口撫養</a:t>
            </a:r>
            <a:r>
              <a:rPr kumimoji="1"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1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位老人。</a:t>
            </a:r>
            <a:endParaRPr kumimoji="1"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2040</a:t>
            </a:r>
            <a:r>
              <a:rPr kumimoji="1"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1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，平均</a:t>
            </a:r>
            <a:r>
              <a:rPr kumimoji="1"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kumimoji="1"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1"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位工作人口撫養</a:t>
            </a:r>
            <a:r>
              <a:rPr kumimoji="1"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1"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位老人</a:t>
            </a:r>
            <a:r>
              <a:rPr kumimoji="1"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kumimoji="1"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通貨膨脹。</a:t>
            </a:r>
            <a:endParaRPr kumimoji="1"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kumimoji="1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買車？買房？儲蓄？保險？</a:t>
            </a:r>
            <a:r>
              <a:rPr kumimoji="1"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>
              <a:lnSpc>
                <a:spcPct val="120000"/>
              </a:lnSpc>
            </a:pP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好的工作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kumimoji="1" lang="zh-TW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能夠照顧自己</a:t>
            </a:r>
            <a:r>
              <a:rPr kumimoji="1" lang="zh-TW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與家庭</a:t>
            </a:r>
            <a:r>
              <a:rPr kumimoji="1" lang="zh-TW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kumimoji="1" lang="zh-TW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職業</a:t>
            </a:r>
            <a:r>
              <a:rPr kumimoji="1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345" y="3157597"/>
            <a:ext cx="2404469" cy="295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4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74330"/>
          </a:xfrm>
        </p:spPr>
        <p:txBody>
          <a:bodyPr>
            <a:normAutofit/>
          </a:bodyPr>
          <a:lstStyle/>
          <a:p>
            <a:r>
              <a:rPr kumimoji="1"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時光匆匆，就業市場也變化匆匆</a:t>
            </a:r>
            <a:endParaRPr lang="zh-TW" altLang="en-US" sz="5000" b="1" dirty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72798" y="1904510"/>
            <a:ext cx="5016382" cy="4031678"/>
          </a:xfrm>
        </p:spPr>
        <p:txBody>
          <a:bodyPr/>
          <a:lstStyle/>
          <a:p>
            <a:r>
              <a:rPr kumimoji="1"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不久後的未來，</a:t>
            </a:r>
            <a:r>
              <a:rPr kumimoji="1" lang="zh-TW" altLang="en-US" sz="36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kumimoji="1" lang="en-US" altLang="zh-TW" sz="36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kumimoji="1" lang="zh-TW" altLang="en-US" sz="36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</a:t>
            </a:r>
            <a:r>
              <a:rPr kumimoji="1"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的工作項目都將被</a:t>
            </a:r>
            <a:r>
              <a:rPr kumimoji="1" lang="en-US" altLang="zh-TW" sz="36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kumimoji="1" lang="zh-TW" altLang="en-US" sz="36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取代</a:t>
            </a:r>
            <a:r>
              <a:rPr kumimoji="1"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傳統服務業備受挑戰。</a:t>
            </a:r>
            <a:endParaRPr kumimoji="1"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如何才能夠找到</a:t>
            </a:r>
            <a:r>
              <a:rPr kumimoji="1"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無法被取代的工作</a:t>
            </a:r>
            <a:r>
              <a:rPr kumimoji="1"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呢？</a:t>
            </a:r>
            <a:endParaRPr kumimoji="1"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1904510"/>
            <a:ext cx="4031678" cy="403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0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專業是現在</a:t>
            </a:r>
            <a:r>
              <a:rPr kumimoji="1"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未來的趨勢</a:t>
            </a:r>
            <a:endParaRPr lang="zh-TW" altLang="en-US" sz="5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證照</a:t>
            </a:r>
            <a:r>
              <a:rPr kumimoji="1"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是專業的指標。</a:t>
            </a:r>
            <a:endParaRPr kumimoji="1"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而且，有一項專業可能不夠，而要嘗試</a:t>
            </a:r>
            <a:r>
              <a:rPr kumimoji="1"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跨專業、跨職群、跨場域</a:t>
            </a:r>
            <a:r>
              <a:rPr kumimoji="1"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的斜槓人生。</a:t>
            </a:r>
            <a:endParaRPr kumimoji="1"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互動的溫度</a:t>
            </a:r>
            <a:r>
              <a:rPr kumimoji="1"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以及</a:t>
            </a:r>
            <a:r>
              <a:rPr kumimoji="1"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人脈</a:t>
            </a:r>
            <a:r>
              <a:rPr kumimoji="1"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是機器無可取代。</a:t>
            </a:r>
            <a:endParaRPr kumimoji="1"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在職進修、終身學習</a:t>
            </a:r>
            <a:r>
              <a:rPr kumimoji="1"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勢在必行了</a:t>
            </a:r>
            <a:r>
              <a:rPr kumimoji="1"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沒有一個</a:t>
            </a:r>
            <a:r>
              <a:rPr kumimoji="1"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專業養成是</a:t>
            </a:r>
            <a:r>
              <a:rPr kumimoji="1" lang="zh-TW" altLang="en-US" sz="7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舒服</a:t>
            </a:r>
            <a:r>
              <a:rPr kumimoji="1"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的。</a:t>
            </a:r>
            <a:endParaRPr kumimoji="1"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99006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671587" y="587186"/>
            <a:ext cx="10848825" cy="941387"/>
          </a:xfrm>
        </p:spPr>
        <p:txBody>
          <a:bodyPr>
            <a:normAutofit/>
          </a:bodyPr>
          <a:lstStyle/>
          <a:p>
            <a:pPr algn="ctr"/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</a:t>
            </a:r>
            <a:r>
              <a:rPr lang="zh-TW" altLang="en-US" sz="5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士技能檢定證照</a:t>
            </a:r>
            <a:endParaRPr lang="zh-TW" altLang="en-US" sz="5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smtClean="0"/>
          </a:p>
          <a:p>
            <a:pPr marL="0" indent="0">
              <a:buNone/>
            </a:pPr>
            <a:endParaRPr lang="zh-TW" altLang="en-US" smtClean="0"/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8985B5-CB8D-4178-B7E4-F0C026350A72}" type="slidenum">
              <a:rPr lang="zh-TW" altLang="en-US" sz="1100">
                <a:solidFill>
                  <a:srgbClr val="79C1D5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zh-TW" altLang="en-US" sz="1100">
              <a:solidFill>
                <a:srgbClr val="79C1D5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915018"/>
              </p:ext>
            </p:extLst>
          </p:nvPr>
        </p:nvGraphicFramePr>
        <p:xfrm>
          <a:off x="410228" y="1598065"/>
          <a:ext cx="11371544" cy="4614727"/>
        </p:xfrm>
        <a:graphic>
          <a:graphicData uri="http://schemas.openxmlformats.org/drawingml/2006/table">
            <a:tbl>
              <a:tblPr/>
              <a:tblGrid>
                <a:gridCol w="2842886">
                  <a:extLst>
                    <a:ext uri="{9D8B030D-6E8A-4147-A177-3AD203B41FA5}">
                      <a16:colId xmlns:a16="http://schemas.microsoft.com/office/drawing/2014/main" val="2183883032"/>
                    </a:ext>
                  </a:extLst>
                </a:gridCol>
                <a:gridCol w="2862796">
                  <a:extLst>
                    <a:ext uri="{9D8B030D-6E8A-4147-A177-3AD203B41FA5}">
                      <a16:colId xmlns:a16="http://schemas.microsoft.com/office/drawing/2014/main" val="2891823975"/>
                    </a:ext>
                  </a:extLst>
                </a:gridCol>
                <a:gridCol w="2589376">
                  <a:extLst>
                    <a:ext uri="{9D8B030D-6E8A-4147-A177-3AD203B41FA5}">
                      <a16:colId xmlns:a16="http://schemas.microsoft.com/office/drawing/2014/main" val="1464076718"/>
                    </a:ext>
                  </a:extLst>
                </a:gridCol>
                <a:gridCol w="3076486">
                  <a:extLst>
                    <a:ext uri="{9D8B030D-6E8A-4147-A177-3AD203B41FA5}">
                      <a16:colId xmlns:a16="http://schemas.microsoft.com/office/drawing/2014/main" val="760779036"/>
                    </a:ext>
                  </a:extLst>
                </a:gridCol>
              </a:tblGrid>
              <a:tr h="878995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證照職類：甲、乙、丙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506385"/>
                  </a:ext>
                </a:extLst>
              </a:tr>
              <a:tr h="14283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金屬</a:t>
                      </a:r>
                      <a:endParaRPr kumimoji="0" lang="en-US" altLang="zh-TW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機械加工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機械</a:t>
                      </a:r>
                      <a:endParaRPr kumimoji="0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設備修護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焊接配管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職業安全衛生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362177"/>
                  </a:ext>
                </a:extLst>
              </a:tr>
              <a:tr h="7691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電機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化工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食品加工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051729"/>
                  </a:ext>
                </a:extLst>
              </a:tr>
              <a:tr h="7691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農業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美容美髮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商業服務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餐旅服務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323250"/>
                  </a:ext>
                </a:extLst>
              </a:tr>
              <a:tr h="7691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電子儀表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營造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服飾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印刷製版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275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317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ded Design Yellow 16x9">
  <a:themeElements>
    <a:clrScheme name="Banded_Design_Yellow">
      <a:dk1>
        <a:srgbClr val="323232"/>
      </a:dk1>
      <a:lt1>
        <a:sysClr val="window" lastClr="FFFFFF"/>
      </a:lt1>
      <a:dk2>
        <a:srgbClr val="000000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_Design_Yellow_TP102900996" id="{AB4870CB-06BC-483D-898D-CB6E678212C7}" vid="{2ED2B3FE-BC13-4C0A-890E-57CB699DBA16}"/>
    </a:ext>
  </a:extLst>
</a:theme>
</file>

<file path=ppt/theme/theme2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66677B1-365E-411F-9971-C788BC2975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黃色橫紋設計簡報 (寬螢幕)</Template>
  <TotalTime>0</TotalTime>
  <Words>1336</Words>
  <Application>Microsoft Office PowerPoint</Application>
  <PresentationFormat>寬螢幕</PresentationFormat>
  <Paragraphs>196</Paragraphs>
  <Slides>41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0" baseType="lpstr">
      <vt:lpstr>Microsoft JhengHei UI</vt:lpstr>
      <vt:lpstr>微軟正黑體</vt:lpstr>
      <vt:lpstr>新細明體</vt:lpstr>
      <vt:lpstr>Arial</vt:lpstr>
      <vt:lpstr>Book Antiqua</vt:lpstr>
      <vt:lpstr>Calibri</vt:lpstr>
      <vt:lpstr>Times New Roman</vt:lpstr>
      <vt:lpstr>Wingdings</vt:lpstr>
      <vt:lpstr>Banded Design Yellow 16x9</vt:lpstr>
      <vt:lpstr>五專升學進路簡介</vt:lpstr>
      <vt:lpstr>PowerPoint 簡報</vt:lpstr>
      <vt:lpstr>PowerPoint 簡報</vt:lpstr>
      <vt:lpstr>讀書是為了累積就業的能量</vt:lpstr>
      <vt:lpstr>學歷只是個過程</vt:lpstr>
      <vt:lpstr>就業壓力越來越大</vt:lpstr>
      <vt:lpstr>時光匆匆，就業市場也變化匆匆</vt:lpstr>
      <vt:lpstr>專業是現在/未來的趨勢</vt:lpstr>
      <vt:lpstr>技術士技能檢定證照</vt:lpstr>
      <vt:lpstr>國家考試證照(專技高普考)</vt:lpstr>
      <vt:lpstr>PowerPoint 簡報</vt:lpstr>
      <vt:lpstr>PowerPoint 簡報</vt:lpstr>
      <vt:lpstr>PowerPoint 簡報</vt:lpstr>
      <vt:lpstr>PowerPoint 簡報</vt:lpstr>
      <vt:lpstr>國中畢業生，該如何入門專業呢？</vt:lpstr>
      <vt:lpstr>PowerPoint 簡報</vt:lpstr>
      <vt:lpstr>哪些適合讀高中讀大學？</vt:lpstr>
      <vt:lpstr>PowerPoint 簡報</vt:lpstr>
      <vt:lpstr>其他的選擇：技職體系</vt:lpstr>
      <vt:lpstr>五專職群</vt:lpstr>
      <vt:lpstr>五專特色(教學面)</vt:lpstr>
      <vt:lpstr>五專特色(生涯規劃面)</vt:lpstr>
      <vt:lpstr>何謂展翅計畫(樹人護理為例)</vt:lpstr>
      <vt:lpstr>業界鼓勵就業方案(護理為例)</vt:lpstr>
      <vt:lpstr>比高職多了廣度和深度</vt:lpstr>
      <vt:lpstr>誰適合選擇高職？</vt:lpstr>
      <vt:lpstr>誰適合選擇五專？</vt:lpstr>
      <vt:lpstr>五專入學管道</vt:lpstr>
      <vt:lpstr>PowerPoint 簡報</vt:lpstr>
      <vt:lpstr>優先免試入學積分採計： 報名：5/22(一)-5/26(五) 志願選填：6/8(四)-6/12(一)</vt:lpstr>
      <vt:lpstr>PowerPoint 簡報</vt:lpstr>
      <vt:lpstr>其中，服務學習表現積分：</vt:lpstr>
      <vt:lpstr>PowerPoint 簡報</vt:lpstr>
      <vt:lpstr>聯合免試入學積分採計： 報名：6/21(三)-7/3(一) 撕榜：7/12(三)</vt:lpstr>
      <vt:lpstr>PowerPoint 簡報</vt:lpstr>
      <vt:lpstr>其中，服務學習積分：</vt:lpstr>
      <vt:lpstr>PowerPoint 簡報</vt:lpstr>
      <vt:lpstr>不要讓自己輸在起跑點</vt:lpstr>
      <vt:lpstr>PowerPoint 簡報</vt:lpstr>
      <vt:lpstr>PowerPoint 簡報</vt:lpstr>
      <vt:lpstr>簡報完畢  感謝聆聽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2022-12-14T05:22:44Z</dcterms:created>
  <dcterms:modified xsi:type="dcterms:W3CDTF">2023-01-11T01:22:56Z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TC029009979991</vt:lpwstr>
  </property>
</Properties>
</file>