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8288000" cy="10287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rimo" panose="02020500000000000000" charset="0"/>
      <p:regular r:id="rId40"/>
      <p:bold r:id="rId41"/>
      <p:italic r:id="rId42"/>
      <p:boldItalic r:id="rId43"/>
    </p:embeddedFont>
    <p:embeddedFont>
      <p:font typeface="PMingLiu" panose="02020500000000000000" pitchFamily="18" charset="-120"/>
      <p:regular r:id="rId44"/>
    </p:embeddedFont>
    <p:embeddedFont>
      <p:font typeface="DM Sans" panose="02020500000000000000" charset="0"/>
      <p:regular r:id="rId45"/>
      <p:bold r:id="rId46"/>
      <p:italic r:id="rId47"/>
      <p:boldItalic r:id="rId48"/>
    </p:embeddedFont>
    <p:embeddedFont>
      <p:font typeface="DFKai-SB" panose="03000509000000000000" pitchFamily="65" charset="-120"/>
      <p:regular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Microsoft JhengHei" panose="020B0604030504040204" pitchFamily="34" charset="-120"/>
      <p:regular r:id="rId54"/>
      <p:bold r:id="rId55"/>
    </p:embeddedFont>
    <p:embeddedFont>
      <p:font typeface="Gaegu" panose="02020500000000000000" charset="0"/>
      <p:bold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CCBEvw7UI1QwsVVSIbAFoAAm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862CAD-4314-4C41-95C8-B85928540E6E}">
  <a:tblStyle styleId="{DB862CAD-4314-4C41-95C8-B85928540E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7AFA99-8712-41DA-8234-D54B292AD8E3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8" name="Google Shape;2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58" name="Google Shape;5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3" name="Google Shape;573;p27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74" name="Google Shape;574;p27:notes"/>
          <p:cNvSpPr txBox="1">
            <a:spLocks noGrp="1"/>
          </p:cNvSpPr>
          <p:nvPr>
            <p:ph type="sldNum" idx="12"/>
          </p:nvPr>
        </p:nvSpPr>
        <p:spPr>
          <a:xfrm>
            <a:off x="3840163" y="9429750"/>
            <a:ext cx="2936875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8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81" name="Google Shape;5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9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88" name="Google Shape;58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:notes"/>
          <p:cNvSpPr txBox="1">
            <a:spLocks noGrp="1"/>
          </p:cNvSpPr>
          <p:nvPr>
            <p:ph type="body" idx="1"/>
          </p:nvPr>
        </p:nvSpPr>
        <p:spPr>
          <a:xfrm>
            <a:off x="677863" y="4776788"/>
            <a:ext cx="5422900" cy="390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595" name="Google Shape;59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png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5.png"/><Relationship Id="rId10" Type="http://schemas.openxmlformats.org/officeDocument/2006/relationships/image" Target="../media/image8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5411031" y="2556506"/>
            <a:ext cx="8524434" cy="394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0" b="0" i="0" u="none" strike="noStrike" cap="none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會考</a:t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2817836" y="1850194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1536719" y="7572157"/>
            <a:ext cx="12398745" cy="2057509"/>
            <a:chOff x="0" y="0"/>
            <a:chExt cx="16531661" cy="2743345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 b="0" i="0" u="none" strike="noStrike" cap="none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12615423" y="8218606"/>
            <a:ext cx="4796360" cy="215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40" b="0" i="0" u="none" strike="noStrike" cap="none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40" b="0" i="0" u="none" strike="noStrike" cap="none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0"/>
          <p:cNvPicPr preferRelativeResize="0"/>
          <p:nvPr/>
        </p:nvPicPr>
        <p:blipFill rotWithShape="1">
          <a:blip r:embed="rId3">
            <a:alphaModFix/>
          </a:blip>
          <a:srcRect t="30171" b="30171"/>
          <a:stretch/>
        </p:blipFill>
        <p:spPr>
          <a:xfrm>
            <a:off x="0" y="0"/>
            <a:ext cx="18288001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0"/>
          <p:cNvPicPr preferRelativeResize="0"/>
          <p:nvPr/>
        </p:nvPicPr>
        <p:blipFill rotWithShape="1">
          <a:blip r:embed="rId4">
            <a:alphaModFix/>
          </a:blip>
          <a:srcRect r="74817"/>
          <a:stretch/>
        </p:blipFill>
        <p:spPr>
          <a:xfrm rot="5400000">
            <a:off x="13648905" y="-2518788"/>
            <a:ext cx="1359543" cy="843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88512" y="2972109"/>
            <a:ext cx="6242363" cy="596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57786">
            <a:off x="17463012" y="469387"/>
            <a:ext cx="1094220" cy="111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54731">
            <a:off x="9659770" y="2184004"/>
            <a:ext cx="1952335" cy="635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8334876">
            <a:off x="-43507" y="8801796"/>
            <a:ext cx="2789747" cy="91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910110">
            <a:off x="8874377" y="547628"/>
            <a:ext cx="1110611" cy="111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69907">
            <a:off x="17277784" y="9554662"/>
            <a:ext cx="634148" cy="63414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/>
          <p:nvPr/>
        </p:nvSpPr>
        <p:spPr>
          <a:xfrm>
            <a:off x="1028700" y="726918"/>
            <a:ext cx="8592708" cy="195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請注意  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跟孩子討論想要的管道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10797091" y="1237537"/>
            <a:ext cx="6462209" cy="87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崇明國中會陪著孩子升學</a:t>
            </a:r>
            <a:endParaRPr/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1685" y="3059247"/>
            <a:ext cx="6242363" cy="5969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44972"/>
            <a:ext cx="6242363" cy="596996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0"/>
          <p:cNvSpPr txBox="1"/>
          <p:nvPr/>
        </p:nvSpPr>
        <p:spPr>
          <a:xfrm>
            <a:off x="273015" y="3831050"/>
            <a:ext cx="5582353" cy="442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高中職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放榜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EX星期二</a:t>
            </a:r>
            <a:endParaRPr sz="8509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6391690" y="3831050"/>
            <a:ext cx="5582353" cy="442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五專聯免</a:t>
            </a:r>
            <a:endParaRPr sz="8509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放榜+報到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EX星期三</a:t>
            </a:r>
            <a:endParaRPr sz="8509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12427769" y="3753147"/>
            <a:ext cx="5582353" cy="4429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高中職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報到</a:t>
            </a:r>
            <a:endParaRPr sz="8509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9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EX星期四</a:t>
            </a:r>
            <a:endParaRPr sz="8509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145774" y="5936120"/>
            <a:ext cx="30579546" cy="1528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37862" y="1251650"/>
            <a:ext cx="13077480" cy="90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46152" y="6455612"/>
            <a:ext cx="2151064" cy="490906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1"/>
          <p:cNvSpPr/>
          <p:nvPr/>
        </p:nvSpPr>
        <p:spPr>
          <a:xfrm>
            <a:off x="1539577" y="1328868"/>
            <a:ext cx="8751898" cy="5861310"/>
          </a:xfrm>
          <a:custGeom>
            <a:avLst/>
            <a:gdLst/>
            <a:ahLst/>
            <a:cxnLst/>
            <a:rect l="l" t="t" r="r" b="b"/>
            <a:pathLst>
              <a:path w="1366503" h="915172" extrusionOk="0">
                <a:moveTo>
                  <a:pt x="1242043" y="915172"/>
                </a:moveTo>
                <a:lnTo>
                  <a:pt x="124460" y="915172"/>
                </a:lnTo>
                <a:cubicBezTo>
                  <a:pt x="55880" y="915172"/>
                  <a:pt x="0" y="859292"/>
                  <a:pt x="0" y="79071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242043" y="0"/>
                </a:lnTo>
                <a:cubicBezTo>
                  <a:pt x="1310623" y="0"/>
                  <a:pt x="1366503" y="55880"/>
                  <a:pt x="1366503" y="124460"/>
                </a:cubicBezTo>
                <a:lnTo>
                  <a:pt x="1366503" y="790712"/>
                </a:lnTo>
                <a:cubicBezTo>
                  <a:pt x="1366503" y="859292"/>
                  <a:pt x="1310623" y="915172"/>
                  <a:pt x="1242043" y="915172"/>
                </a:cubicBezTo>
                <a:close/>
              </a:path>
            </a:pathLst>
          </a:custGeom>
          <a:solidFill>
            <a:srgbClr val="FFD0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82741" y="3317981"/>
            <a:ext cx="6663910" cy="444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04400">
            <a:off x="16189820" y="650588"/>
            <a:ext cx="864175" cy="10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953414" flipH="1">
            <a:off x="414769" y="939184"/>
            <a:ext cx="895712" cy="107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9">
            <a:alphaModFix/>
          </a:blip>
          <a:srcRect t="604" b="603"/>
          <a:stretch/>
        </p:blipFill>
        <p:spPr>
          <a:xfrm>
            <a:off x="-942474" y="0"/>
            <a:ext cx="11604297" cy="779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3421" y="1708603"/>
            <a:ext cx="13077480" cy="903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041895" y="2112303"/>
            <a:ext cx="8840532" cy="589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610019" y="109116"/>
            <a:ext cx="7181718" cy="2439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347060" y="356206"/>
            <a:ext cx="5690524" cy="1945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2"/>
          <p:cNvSpPr txBox="1"/>
          <p:nvPr/>
        </p:nvSpPr>
        <p:spPr>
          <a:xfrm>
            <a:off x="4020228" y="2556506"/>
            <a:ext cx="10543851" cy="379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36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200" dirty="0" err="1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同分比序</a:t>
            </a:r>
            <a:endParaRPr sz="20600" dirty="0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3553436" y="1041969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2"/>
          <p:cNvSpPr txBox="1"/>
          <p:nvPr/>
        </p:nvSpPr>
        <p:spPr>
          <a:xfrm>
            <a:off x="12386530" y="8166150"/>
            <a:ext cx="5021827" cy="22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999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12"/>
          <p:cNvGrpSpPr/>
          <p:nvPr/>
        </p:nvGrpSpPr>
        <p:grpSpPr>
          <a:xfrm>
            <a:off x="1536719" y="7581346"/>
            <a:ext cx="12398745" cy="2057509"/>
            <a:chOff x="0" y="0"/>
            <a:chExt cx="16531661" cy="2743345"/>
          </a:xfrm>
        </p:grpSpPr>
        <p:pic>
          <p:nvPicPr>
            <p:cNvPr id="246" name="Google Shape;246;p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2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-24245"/>
            <a:ext cx="19728873" cy="1028057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15455358" y="9745064"/>
            <a:ext cx="54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3"/>
          <p:cNvSpPr txBox="1"/>
          <p:nvPr/>
        </p:nvSpPr>
        <p:spPr>
          <a:xfrm>
            <a:off x="4572000" y="8267700"/>
            <a:ext cx="50291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志工 高中職 五專都抓30小時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547894" y="289882"/>
            <a:ext cx="17258958" cy="9806618"/>
          </a:xfrm>
          <a:custGeom>
            <a:avLst/>
            <a:gdLst/>
            <a:ahLst/>
            <a:cxnLst/>
            <a:rect l="l" t="t" r="r" b="b"/>
            <a:pathLst>
              <a:path w="1065648" h="1507241" extrusionOk="0">
                <a:moveTo>
                  <a:pt x="1061838" y="1280040"/>
                </a:moveTo>
                <a:cubicBezTo>
                  <a:pt x="1061838" y="1214838"/>
                  <a:pt x="1065648" y="1148530"/>
                  <a:pt x="1059298" y="1083327"/>
                </a:cubicBezTo>
                <a:cubicBezTo>
                  <a:pt x="1051678" y="1040227"/>
                  <a:pt x="1040248" y="190380"/>
                  <a:pt x="1040248" y="147279"/>
                </a:cubicBezTo>
                <a:cubicBezTo>
                  <a:pt x="1037708" y="117441"/>
                  <a:pt x="1036438" y="86497"/>
                  <a:pt x="1033898" y="54610"/>
                </a:cubicBezTo>
                <a:cubicBezTo>
                  <a:pt x="1033898" y="44450"/>
                  <a:pt x="1032628" y="34290"/>
                  <a:pt x="1031358" y="21590"/>
                </a:cubicBezTo>
                <a:cubicBezTo>
                  <a:pt x="1021198" y="19050"/>
                  <a:pt x="1012308" y="17780"/>
                  <a:pt x="1002148" y="16510"/>
                </a:cubicBezTo>
                <a:cubicBezTo>
                  <a:pt x="996763" y="15240"/>
                  <a:pt x="992239" y="16510"/>
                  <a:pt x="988469" y="16510"/>
                </a:cubicBezTo>
                <a:cubicBezTo>
                  <a:pt x="969617" y="13970"/>
                  <a:pt x="950765" y="8890"/>
                  <a:pt x="931913" y="7620"/>
                </a:cubicBezTo>
                <a:cubicBezTo>
                  <a:pt x="896472" y="5080"/>
                  <a:pt x="860276" y="3810"/>
                  <a:pt x="824835" y="2540"/>
                </a:cubicBezTo>
                <a:cubicBezTo>
                  <a:pt x="812016" y="2540"/>
                  <a:pt x="798442" y="0"/>
                  <a:pt x="785623" y="0"/>
                </a:cubicBezTo>
                <a:cubicBezTo>
                  <a:pt x="754706" y="0"/>
                  <a:pt x="724543" y="1270"/>
                  <a:pt x="693626" y="1270"/>
                </a:cubicBezTo>
                <a:cubicBezTo>
                  <a:pt x="675528" y="1270"/>
                  <a:pt x="657431" y="3810"/>
                  <a:pt x="638579" y="3810"/>
                </a:cubicBezTo>
                <a:cubicBezTo>
                  <a:pt x="619727" y="5080"/>
                  <a:pt x="278132" y="7620"/>
                  <a:pt x="259280" y="7620"/>
                </a:cubicBezTo>
                <a:cubicBezTo>
                  <a:pt x="244199" y="7620"/>
                  <a:pt x="229118" y="6350"/>
                  <a:pt x="214036" y="7620"/>
                </a:cubicBezTo>
                <a:cubicBezTo>
                  <a:pt x="200463" y="8890"/>
                  <a:pt x="186135" y="11430"/>
                  <a:pt x="172562" y="12700"/>
                </a:cubicBezTo>
                <a:cubicBezTo>
                  <a:pt x="158235" y="15240"/>
                  <a:pt x="143907" y="16510"/>
                  <a:pt x="130334" y="19050"/>
                </a:cubicBezTo>
                <a:cubicBezTo>
                  <a:pt x="109974" y="21590"/>
                  <a:pt x="88860" y="24130"/>
                  <a:pt x="68500" y="27940"/>
                </a:cubicBezTo>
                <a:cubicBezTo>
                  <a:pt x="5643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025"/>
                  <a:pt x="10160" y="96443"/>
                  <a:pt x="8890" y="120756"/>
                </a:cubicBezTo>
                <a:cubicBezTo>
                  <a:pt x="7620" y="135123"/>
                  <a:pt x="8890" y="150595"/>
                  <a:pt x="7620" y="164962"/>
                </a:cubicBezTo>
                <a:cubicBezTo>
                  <a:pt x="0" y="237900"/>
                  <a:pt x="5080" y="1140794"/>
                  <a:pt x="7620" y="1214838"/>
                </a:cubicBezTo>
                <a:cubicBezTo>
                  <a:pt x="6350" y="1273410"/>
                  <a:pt x="11430" y="1330877"/>
                  <a:pt x="11430" y="1389449"/>
                </a:cubicBezTo>
                <a:cubicBezTo>
                  <a:pt x="11430" y="1417077"/>
                  <a:pt x="15240" y="1445810"/>
                  <a:pt x="7620" y="1476761"/>
                </a:cubicBezTo>
                <a:cubicBezTo>
                  <a:pt x="5080" y="1485651"/>
                  <a:pt x="10160" y="1492001"/>
                  <a:pt x="19050" y="1493271"/>
                </a:cubicBezTo>
                <a:cubicBezTo>
                  <a:pt x="29210" y="1494541"/>
                  <a:pt x="38100" y="1494541"/>
                  <a:pt x="48260" y="1494541"/>
                </a:cubicBezTo>
                <a:cubicBezTo>
                  <a:pt x="74533" y="1495811"/>
                  <a:pt x="98663" y="1495811"/>
                  <a:pt x="123547" y="1497081"/>
                </a:cubicBezTo>
                <a:cubicBezTo>
                  <a:pt x="137121" y="1498351"/>
                  <a:pt x="150694" y="1499621"/>
                  <a:pt x="163513" y="1500891"/>
                </a:cubicBezTo>
                <a:cubicBezTo>
                  <a:pt x="186135" y="1502161"/>
                  <a:pt x="208003" y="1502161"/>
                  <a:pt x="230626" y="1503431"/>
                </a:cubicBezTo>
                <a:cubicBezTo>
                  <a:pt x="239675" y="1503431"/>
                  <a:pt x="247969" y="1503431"/>
                  <a:pt x="257018" y="1502161"/>
                </a:cubicBezTo>
                <a:cubicBezTo>
                  <a:pt x="260789" y="1502161"/>
                  <a:pt x="265313" y="1500891"/>
                  <a:pt x="269083" y="1500891"/>
                </a:cubicBezTo>
                <a:cubicBezTo>
                  <a:pt x="284165" y="1502161"/>
                  <a:pt x="585794" y="1493271"/>
                  <a:pt x="600875" y="1494541"/>
                </a:cubicBezTo>
                <a:cubicBezTo>
                  <a:pt x="621989" y="1495811"/>
                  <a:pt x="680053" y="1495811"/>
                  <a:pt x="701167" y="1495811"/>
                </a:cubicBezTo>
                <a:cubicBezTo>
                  <a:pt x="709462" y="1495811"/>
                  <a:pt x="717002" y="1494541"/>
                  <a:pt x="725297" y="1494541"/>
                </a:cubicBezTo>
                <a:cubicBezTo>
                  <a:pt x="738870" y="1495811"/>
                  <a:pt x="752444" y="1497081"/>
                  <a:pt x="766017" y="1498351"/>
                </a:cubicBezTo>
                <a:cubicBezTo>
                  <a:pt x="795426" y="1500891"/>
                  <a:pt x="824081" y="1498351"/>
                  <a:pt x="853490" y="1502161"/>
                </a:cubicBezTo>
                <a:cubicBezTo>
                  <a:pt x="902504" y="1507241"/>
                  <a:pt x="952273" y="1500891"/>
                  <a:pt x="1002148" y="1505971"/>
                </a:cubicBezTo>
                <a:cubicBezTo>
                  <a:pt x="1022468" y="1507241"/>
                  <a:pt x="1042788" y="1505971"/>
                  <a:pt x="1065648" y="1505971"/>
                </a:cubicBezTo>
                <a:cubicBezTo>
                  <a:pt x="1065648" y="1481841"/>
                  <a:pt x="1065648" y="1469141"/>
                  <a:pt x="1065648" y="1446916"/>
                </a:cubicBezTo>
                <a:cubicBezTo>
                  <a:pt x="1064378" y="1390554"/>
                  <a:pt x="1061838" y="1337507"/>
                  <a:pt x="1061838" y="1280040"/>
                </a:cubicBezTo>
                <a:close/>
              </a:path>
            </a:pathLst>
          </a:custGeom>
          <a:solidFill>
            <a:srgbClr val="FEED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030297" y="-82477"/>
            <a:ext cx="4000806" cy="3155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14"/>
          <p:cNvGrpSpPr/>
          <p:nvPr/>
        </p:nvGrpSpPr>
        <p:grpSpPr>
          <a:xfrm>
            <a:off x="4917737" y="56081"/>
            <a:ext cx="9005445" cy="11051801"/>
            <a:chOff x="720" y="5089"/>
            <a:chExt cx="12531" cy="14158"/>
          </a:xfrm>
        </p:grpSpPr>
        <p:pic>
          <p:nvPicPr>
            <p:cNvPr id="262" name="Google Shape;262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38" y="6654"/>
              <a:ext cx="8613" cy="5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" y="8868"/>
              <a:ext cx="10466" cy="10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542988">
              <a:off x="1815" y="5411"/>
              <a:ext cx="4850" cy="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61806">
              <a:off x="6429" y="6130"/>
              <a:ext cx="4473" cy="88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14"/>
          <p:cNvSpPr/>
          <p:nvPr/>
        </p:nvSpPr>
        <p:spPr>
          <a:xfrm>
            <a:off x="34636" y="2361362"/>
            <a:ext cx="5680254" cy="4114800"/>
          </a:xfrm>
          <a:prstGeom prst="wedgeEllipseCallout">
            <a:avLst>
              <a:gd name="adj1" fmla="val 57319"/>
              <a:gd name="adj2" fmla="val -11712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我 31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4A++ 1B+  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作文六級分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12000184" y="5789086"/>
            <a:ext cx="5660341" cy="4114800"/>
          </a:xfrm>
          <a:prstGeom prst="wedgeEllipseCallout">
            <a:avLst>
              <a:gd name="adj1" fmla="val -49549"/>
              <a:gd name="adj2" fmla="val -4454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我 31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3A++ 2A 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作文六級分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範例一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範例二</a:t>
            </a:r>
            <a:endParaRPr/>
          </a:p>
        </p:txBody>
      </p:sp>
      <p:graphicFrame>
        <p:nvGraphicFramePr>
          <p:cNvPr id="274" name="Google Shape;274;p15"/>
          <p:cNvGraphicFramePr/>
          <p:nvPr/>
        </p:nvGraphicFramePr>
        <p:xfrm>
          <a:off x="581891" y="2857500"/>
          <a:ext cx="17145000" cy="4427220"/>
        </p:xfrm>
        <a:graphic>
          <a:graphicData uri="http://schemas.openxmlformats.org/drawingml/2006/table">
            <a:tbl>
              <a:tblPr>
                <a:noFill/>
                <a:tableStyleId>{527AFA99-8712-41DA-8234-D54B292AD8E3}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　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總積分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作文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國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英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數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PMingLiu"/>
                        <a:ea typeface="PMingLiu"/>
                        <a:cs typeface="PMingLiu"/>
                        <a:sym typeface="PMingLiu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2A+,3A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27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5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A+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A+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2A+,3A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27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5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A+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2A+,3A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27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5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200" u="none" strike="noStrike" cap="none"/>
                        <a:t>A+</a:t>
                      </a:r>
                      <a:endParaRPr sz="7200" b="0" i="0" u="none" strike="noStrike" cap="none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6"/>
          <p:cNvSpPr txBox="1"/>
          <p:nvPr/>
        </p:nvSpPr>
        <p:spPr>
          <a:xfrm>
            <a:off x="5411031" y="2556506"/>
            <a:ext cx="8524434" cy="3949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選填</a:t>
            </a:r>
            <a:endParaRPr sz="29600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2817836" y="1850194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/>
          <p:nvPr/>
        </p:nvSpPr>
        <p:spPr>
          <a:xfrm>
            <a:off x="12386530" y="8166150"/>
            <a:ext cx="5021827" cy="2260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99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999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6"/>
          <p:cNvGrpSpPr/>
          <p:nvPr/>
        </p:nvGrpSpPr>
        <p:grpSpPr>
          <a:xfrm>
            <a:off x="1536719" y="7581346"/>
            <a:ext cx="12398745" cy="2057509"/>
            <a:chOff x="0" y="0"/>
            <a:chExt cx="16531661" cy="2743345"/>
          </a:xfrm>
        </p:grpSpPr>
        <p:pic>
          <p:nvPicPr>
            <p:cNvPr id="289" name="Google Shape;289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16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7" y="800100"/>
            <a:ext cx="18326414" cy="872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 txBox="1">
            <a:spLocks noGrp="1"/>
          </p:cNvSpPr>
          <p:nvPr>
            <p:ph type="body" idx="1"/>
          </p:nvPr>
        </p:nvSpPr>
        <p:spPr>
          <a:xfrm>
            <a:off x="2812257" y="1454945"/>
            <a:ext cx="12344400" cy="738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FKai-SB"/>
              <a:buChar char="•"/>
            </a:pPr>
            <a:r>
              <a:rPr lang="en-US" sz="3600">
                <a:latin typeface="DFKai-SB"/>
                <a:ea typeface="DFKai-SB"/>
                <a:cs typeface="DFKai-SB"/>
                <a:sym typeface="DFKai-SB"/>
              </a:rPr>
              <a:t>選填期間，登入志願選填系統時可以看到以下資訊</a:t>
            </a:r>
            <a:r>
              <a:rPr lang="en-US"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en-US">
                <a:latin typeface="DFKai-SB"/>
                <a:ea typeface="DFKai-SB"/>
                <a:cs typeface="DFKai-SB"/>
                <a:sym typeface="DFKai-SB"/>
              </a:rPr>
            </a:br>
            <a:endParaRPr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2" name="Google Shape;302;p18"/>
          <p:cNvSpPr/>
          <p:nvPr/>
        </p:nvSpPr>
        <p:spPr>
          <a:xfrm>
            <a:off x="2833688" y="2226470"/>
            <a:ext cx="13068300" cy="3888581"/>
          </a:xfrm>
          <a:prstGeom prst="bevel">
            <a:avLst>
              <a:gd name="adj" fmla="val 2964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38100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學生：</a:t>
            </a:r>
            <a:r>
              <a:rPr lang="en-US" sz="4800" b="1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王大明</a:t>
            </a:r>
            <a:r>
              <a:rPr lang="en-US" sz="4800" b="1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    身分證字號：</a:t>
            </a:r>
            <a:r>
              <a:rPr lang="en-US" sz="4800" b="1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R123456789</a:t>
            </a:r>
            <a:endParaRPr sz="4800" b="1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個別序位之比率及累積人數區間：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比    率區間：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2.36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％～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3.37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％；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累積人數區間：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236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人～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 u="sng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337</a:t>
            </a:r>
            <a:r>
              <a:rPr lang="en-US" sz="4800" u="sng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en-US" sz="48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人。</a:t>
            </a: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2812257" y="300038"/>
            <a:ext cx="142684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臺南就學區</a:t>
            </a:r>
            <a:r>
              <a:rPr lang="en-US" sz="5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學生免試入學</a:t>
            </a:r>
            <a:r>
              <a:rPr lang="en-US" sz="5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個別序位</a:t>
            </a:r>
            <a:r>
              <a:rPr lang="en-US" sz="5400" b="1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表示例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2871788" y="6665120"/>
            <a:ext cx="1254442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1.學生分數(</a:t>
            </a:r>
            <a:r>
              <a:rPr lang="en-US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77分</a:t>
            </a: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)在臺南區排序之比率區間為2.36％-3.37％中，在臺南市之排名在236-337中。代表學生目前的分數</a:t>
            </a:r>
            <a:r>
              <a:rPr lang="en-US" sz="36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（扣掉志願序和就近入學兩項目）</a:t>
            </a: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最多輸給336人。</a:t>
            </a:r>
            <a:endParaRPr sz="3600">
              <a:solidFill>
                <a:srgbClr val="0000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2.若學生要追求理想中的志願，則可參考各志願之錄取人數，衡量自己其他項目的分數後，就可以推估錄取機率之高低。</a:t>
            </a: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12151520" y="3512345"/>
            <a:ext cx="1233030" cy="7386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1.01</a:t>
            </a:r>
            <a:endParaRPr sz="4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fld>
            <a:endParaRPr sz="12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/>
          <p:nvPr/>
        </p:nvSpPr>
        <p:spPr>
          <a:xfrm>
            <a:off x="547894" y="289882"/>
            <a:ext cx="17258958" cy="9806618"/>
          </a:xfrm>
          <a:custGeom>
            <a:avLst/>
            <a:gdLst/>
            <a:ahLst/>
            <a:cxnLst/>
            <a:rect l="l" t="t" r="r" b="b"/>
            <a:pathLst>
              <a:path w="1065648" h="1507241" extrusionOk="0">
                <a:moveTo>
                  <a:pt x="1061838" y="1280040"/>
                </a:moveTo>
                <a:cubicBezTo>
                  <a:pt x="1061838" y="1214838"/>
                  <a:pt x="1065648" y="1148530"/>
                  <a:pt x="1059298" y="1083327"/>
                </a:cubicBezTo>
                <a:cubicBezTo>
                  <a:pt x="1051678" y="1040227"/>
                  <a:pt x="1040248" y="190380"/>
                  <a:pt x="1040248" y="147279"/>
                </a:cubicBezTo>
                <a:cubicBezTo>
                  <a:pt x="1037708" y="117441"/>
                  <a:pt x="1036438" y="86497"/>
                  <a:pt x="1033898" y="54610"/>
                </a:cubicBezTo>
                <a:cubicBezTo>
                  <a:pt x="1033898" y="44450"/>
                  <a:pt x="1032628" y="34290"/>
                  <a:pt x="1031358" y="21590"/>
                </a:cubicBezTo>
                <a:cubicBezTo>
                  <a:pt x="1021198" y="19050"/>
                  <a:pt x="1012308" y="17780"/>
                  <a:pt x="1002148" y="16510"/>
                </a:cubicBezTo>
                <a:cubicBezTo>
                  <a:pt x="996763" y="15240"/>
                  <a:pt x="992239" y="16510"/>
                  <a:pt x="988469" y="16510"/>
                </a:cubicBezTo>
                <a:cubicBezTo>
                  <a:pt x="969617" y="13970"/>
                  <a:pt x="950765" y="8890"/>
                  <a:pt x="931913" y="7620"/>
                </a:cubicBezTo>
                <a:cubicBezTo>
                  <a:pt x="896472" y="5080"/>
                  <a:pt x="860276" y="3810"/>
                  <a:pt x="824835" y="2540"/>
                </a:cubicBezTo>
                <a:cubicBezTo>
                  <a:pt x="812016" y="2540"/>
                  <a:pt x="798442" y="0"/>
                  <a:pt x="785623" y="0"/>
                </a:cubicBezTo>
                <a:cubicBezTo>
                  <a:pt x="754706" y="0"/>
                  <a:pt x="724543" y="1270"/>
                  <a:pt x="693626" y="1270"/>
                </a:cubicBezTo>
                <a:cubicBezTo>
                  <a:pt x="675528" y="1270"/>
                  <a:pt x="657431" y="3810"/>
                  <a:pt x="638579" y="3810"/>
                </a:cubicBezTo>
                <a:cubicBezTo>
                  <a:pt x="619727" y="5080"/>
                  <a:pt x="278132" y="7620"/>
                  <a:pt x="259280" y="7620"/>
                </a:cubicBezTo>
                <a:cubicBezTo>
                  <a:pt x="244199" y="7620"/>
                  <a:pt x="229118" y="6350"/>
                  <a:pt x="214036" y="7620"/>
                </a:cubicBezTo>
                <a:cubicBezTo>
                  <a:pt x="200463" y="8890"/>
                  <a:pt x="186135" y="11430"/>
                  <a:pt x="172562" y="12700"/>
                </a:cubicBezTo>
                <a:cubicBezTo>
                  <a:pt x="158235" y="15240"/>
                  <a:pt x="143907" y="16510"/>
                  <a:pt x="130334" y="19050"/>
                </a:cubicBezTo>
                <a:cubicBezTo>
                  <a:pt x="109974" y="21590"/>
                  <a:pt x="88860" y="24130"/>
                  <a:pt x="68500" y="27940"/>
                </a:cubicBezTo>
                <a:cubicBezTo>
                  <a:pt x="56435" y="30480"/>
                  <a:pt x="38100" y="34290"/>
                  <a:pt x="16510" y="36830"/>
                </a:cubicBezTo>
                <a:cubicBezTo>
                  <a:pt x="16510" y="38100"/>
                  <a:pt x="13970" y="40640"/>
                  <a:pt x="13970" y="43180"/>
                </a:cubicBezTo>
                <a:cubicBezTo>
                  <a:pt x="12700" y="71025"/>
                  <a:pt x="10160" y="96443"/>
                  <a:pt x="8890" y="120756"/>
                </a:cubicBezTo>
                <a:cubicBezTo>
                  <a:pt x="7620" y="135123"/>
                  <a:pt x="8890" y="150595"/>
                  <a:pt x="7620" y="164962"/>
                </a:cubicBezTo>
                <a:cubicBezTo>
                  <a:pt x="0" y="237900"/>
                  <a:pt x="5080" y="1140794"/>
                  <a:pt x="7620" y="1214838"/>
                </a:cubicBezTo>
                <a:cubicBezTo>
                  <a:pt x="6350" y="1273410"/>
                  <a:pt x="11430" y="1330877"/>
                  <a:pt x="11430" y="1389449"/>
                </a:cubicBezTo>
                <a:cubicBezTo>
                  <a:pt x="11430" y="1417077"/>
                  <a:pt x="15240" y="1445810"/>
                  <a:pt x="7620" y="1476761"/>
                </a:cubicBezTo>
                <a:cubicBezTo>
                  <a:pt x="5080" y="1485651"/>
                  <a:pt x="10160" y="1492001"/>
                  <a:pt x="19050" y="1493271"/>
                </a:cubicBezTo>
                <a:cubicBezTo>
                  <a:pt x="29210" y="1494541"/>
                  <a:pt x="38100" y="1494541"/>
                  <a:pt x="48260" y="1494541"/>
                </a:cubicBezTo>
                <a:cubicBezTo>
                  <a:pt x="74533" y="1495811"/>
                  <a:pt x="98663" y="1495811"/>
                  <a:pt x="123547" y="1497081"/>
                </a:cubicBezTo>
                <a:cubicBezTo>
                  <a:pt x="137121" y="1498351"/>
                  <a:pt x="150694" y="1499621"/>
                  <a:pt x="163513" y="1500891"/>
                </a:cubicBezTo>
                <a:cubicBezTo>
                  <a:pt x="186135" y="1502161"/>
                  <a:pt x="208003" y="1502161"/>
                  <a:pt x="230626" y="1503431"/>
                </a:cubicBezTo>
                <a:cubicBezTo>
                  <a:pt x="239675" y="1503431"/>
                  <a:pt x="247969" y="1503431"/>
                  <a:pt x="257018" y="1502161"/>
                </a:cubicBezTo>
                <a:cubicBezTo>
                  <a:pt x="260789" y="1502161"/>
                  <a:pt x="265313" y="1500891"/>
                  <a:pt x="269083" y="1500891"/>
                </a:cubicBezTo>
                <a:cubicBezTo>
                  <a:pt x="284165" y="1502161"/>
                  <a:pt x="585794" y="1493271"/>
                  <a:pt x="600875" y="1494541"/>
                </a:cubicBezTo>
                <a:cubicBezTo>
                  <a:pt x="621989" y="1495811"/>
                  <a:pt x="680053" y="1495811"/>
                  <a:pt x="701167" y="1495811"/>
                </a:cubicBezTo>
                <a:cubicBezTo>
                  <a:pt x="709462" y="1495811"/>
                  <a:pt x="717002" y="1494541"/>
                  <a:pt x="725297" y="1494541"/>
                </a:cubicBezTo>
                <a:cubicBezTo>
                  <a:pt x="738870" y="1495811"/>
                  <a:pt x="752444" y="1497081"/>
                  <a:pt x="766017" y="1498351"/>
                </a:cubicBezTo>
                <a:cubicBezTo>
                  <a:pt x="795426" y="1500891"/>
                  <a:pt x="824081" y="1498351"/>
                  <a:pt x="853490" y="1502161"/>
                </a:cubicBezTo>
                <a:cubicBezTo>
                  <a:pt x="902504" y="1507241"/>
                  <a:pt x="952273" y="1500891"/>
                  <a:pt x="1002148" y="1505971"/>
                </a:cubicBezTo>
                <a:cubicBezTo>
                  <a:pt x="1022468" y="1507241"/>
                  <a:pt x="1042788" y="1505971"/>
                  <a:pt x="1065648" y="1505971"/>
                </a:cubicBezTo>
                <a:cubicBezTo>
                  <a:pt x="1065648" y="1481841"/>
                  <a:pt x="1065648" y="1469141"/>
                  <a:pt x="1065648" y="1446916"/>
                </a:cubicBezTo>
                <a:cubicBezTo>
                  <a:pt x="1064378" y="1390554"/>
                  <a:pt x="1061838" y="1337507"/>
                  <a:pt x="1061838" y="1280040"/>
                </a:cubicBezTo>
                <a:close/>
              </a:path>
            </a:pathLst>
          </a:custGeom>
          <a:solidFill>
            <a:srgbClr val="FEED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1794">
            <a:off x="11490103" y="5544032"/>
            <a:ext cx="9353130" cy="600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0364">
            <a:off x="-5914761" y="-2512264"/>
            <a:ext cx="9353130" cy="60030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4" name="Google Shape;314;p19"/>
          <p:cNvGraphicFramePr/>
          <p:nvPr/>
        </p:nvGraphicFramePr>
        <p:xfrm>
          <a:off x="2746771" y="2008779"/>
          <a:ext cx="13215975" cy="2230500"/>
        </p:xfrm>
        <a:graphic>
          <a:graphicData uri="http://schemas.openxmlformats.org/drawingml/2006/table">
            <a:tbl>
              <a:tblPr>
                <a:noFill/>
                <a:tableStyleId>{527AFA99-8712-41DA-8234-D54B292AD8E3}</a:tableStyleId>
              </a:tblPr>
              <a:tblGrid>
                <a:gridCol w="221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9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第一志願序學校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第二志願序學校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第三志願序學校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第四志願序學校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第五志願序學校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其他志願序學校</a:t>
                      </a:r>
                      <a:endParaRPr sz="3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4800" b="1" i="0" u="none" strike="noStrike" cap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7150" marR="7150" marT="715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5" name="Google Shape;315;p19"/>
          <p:cNvGraphicFramePr/>
          <p:nvPr>
            <p:extLst>
              <p:ext uri="{D42A27DB-BD31-4B8C-83A1-F6EECF244321}">
                <p14:modId xmlns:p14="http://schemas.microsoft.com/office/powerpoint/2010/main" val="2940551023"/>
              </p:ext>
            </p:extLst>
          </p:nvPr>
        </p:nvGraphicFramePr>
        <p:xfrm>
          <a:off x="1828800" y="5676900"/>
          <a:ext cx="15293009" cy="3200400"/>
        </p:xfrm>
        <a:graphic>
          <a:graphicData uri="http://schemas.openxmlformats.org/drawingml/2006/table">
            <a:tbl>
              <a:tblPr>
                <a:noFill/>
                <a:tableStyleId>{DB862CAD-4314-4C41-95C8-B85928540E6E}</a:tableStyleId>
              </a:tblPr>
              <a:tblGrid>
                <a:gridCol w="15293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68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1.每一志願序至多</a:t>
                      </a:r>
                      <a:r>
                        <a:rPr lang="en-US" sz="4200" b="0" i="0" u="none" strike="noStrike" cap="non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可選填3校為一群組</a:t>
                      </a:r>
                      <a:r>
                        <a:rPr lang="en-US" sz="42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，其志願序積分相同。 </a:t>
                      </a:r>
                      <a:endParaRPr dirty="0"/>
                    </a:p>
                    <a:p>
                      <a:pPr marL="268288" marR="0" lvl="0" indent="-2682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2.同一志願序如有</a:t>
                      </a:r>
                      <a:r>
                        <a:rPr lang="en-US" sz="4200" b="0" i="0" u="none" strike="noStrike" cap="non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多科別</a:t>
                      </a:r>
                      <a:r>
                        <a:rPr lang="en-US" sz="42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，選填時視為同一志願序，其志願   </a:t>
                      </a:r>
                      <a:r>
                        <a:rPr lang="en-US" sz="4200" b="0" i="0" u="none" strike="noStrike" cap="none" dirty="0" err="1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序分數相同</a:t>
                      </a:r>
                      <a:r>
                        <a:rPr lang="en-US" sz="42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。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3.</a:t>
                      </a:r>
                      <a:r>
                        <a:rPr lang="en-US" sz="4200" b="0" i="0" u="none" strike="noStrike" cap="none" dirty="0">
                          <a:solidFill>
                            <a:srgbClr val="FF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同一學校第二次選填，視為不同志願序。</a:t>
                      </a:r>
                      <a:endParaRPr sz="4200" b="0" i="0" u="none" strike="noStrike" cap="none" dirty="0">
                        <a:solidFill>
                          <a:srgbClr val="00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  <a:p>
                      <a:pPr marL="268288" marR="0" lvl="0" indent="-268288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200"/>
                        <a:buFont typeface="DFKai-SB"/>
                        <a:buNone/>
                      </a:pPr>
                      <a:r>
                        <a:rPr lang="en-US" sz="4200" b="0" i="0" u="none" strike="noStrike" cap="none" dirty="0">
                          <a:solidFill>
                            <a:srgbClr val="000000"/>
                          </a:solidFill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4.第6志願序後(含第6志願 )志願選填以單科為單位，以7分計。</a:t>
                      </a:r>
                      <a:endParaRPr sz="4200" b="0" i="0" u="none" strike="noStrike" cap="none" dirty="0">
                        <a:solidFill>
                          <a:srgbClr val="FF0000"/>
                        </a:solidFill>
                        <a:latin typeface="DFKai-SB"/>
                        <a:ea typeface="DFKai-SB"/>
                        <a:cs typeface="DFKai-SB"/>
                        <a:sym typeface="DFKai-SB"/>
                      </a:endParaRPr>
                    </a:p>
                  </a:txBody>
                  <a:tcPr marL="128600" marR="1286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6" name="Google Shape;31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fld>
            <a:endParaRPr sz="12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1028700" y="941864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5496087" h="2786749" extrusionOk="0">
                <a:moveTo>
                  <a:pt x="5371627" y="2786749"/>
                </a:moveTo>
                <a:lnTo>
                  <a:pt x="124460" y="2786749"/>
                </a:lnTo>
                <a:cubicBezTo>
                  <a:pt x="55880" y="2786749"/>
                  <a:pt x="0" y="2730869"/>
                  <a:pt x="0" y="266228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2662289"/>
                </a:lnTo>
                <a:cubicBezTo>
                  <a:pt x="5496087" y="2730869"/>
                  <a:pt x="5440207" y="2786749"/>
                  <a:pt x="5371628" y="2786749"/>
                </a:cubicBezTo>
                <a:close/>
              </a:path>
            </a:pathLst>
          </a:custGeom>
          <a:solidFill>
            <a:srgbClr val="CF6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1028700" y="2905216"/>
            <a:ext cx="16230600" cy="6200299"/>
          </a:xfrm>
          <a:custGeom>
            <a:avLst/>
            <a:gdLst/>
            <a:ahLst/>
            <a:cxnLst/>
            <a:rect l="l" t="t" r="r" b="b"/>
            <a:pathLst>
              <a:path w="5496087" h="2099576" extrusionOk="0">
                <a:moveTo>
                  <a:pt x="5371627" y="2099575"/>
                </a:moveTo>
                <a:lnTo>
                  <a:pt x="124460" y="2099575"/>
                </a:lnTo>
                <a:cubicBezTo>
                  <a:pt x="55880" y="2099575"/>
                  <a:pt x="0" y="2043695"/>
                  <a:pt x="0" y="197511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1975115"/>
                </a:lnTo>
                <a:cubicBezTo>
                  <a:pt x="5496087" y="2043696"/>
                  <a:pt x="5440207" y="2099576"/>
                  <a:pt x="5371628" y="20995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7339" y="1421519"/>
            <a:ext cx="1201386" cy="120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1028700" y="2622906"/>
            <a:ext cx="2857500" cy="1717582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8" name="Google Shape;108;p2"/>
          <p:cNvSpPr/>
          <p:nvPr/>
        </p:nvSpPr>
        <p:spPr>
          <a:xfrm>
            <a:off x="15976817" y="3058004"/>
            <a:ext cx="1282483" cy="1282483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056796"/>
            <a:ext cx="4114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58725" y="6332420"/>
            <a:ext cx="2679228" cy="39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496803" y="1518938"/>
            <a:ext cx="4474889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 b="1" i="0" u="none" strike="noStrike" cap="none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會考積分</a:t>
            </a:r>
            <a:endParaRPr sz="6499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079642" y="2664976"/>
            <a:ext cx="13538416" cy="593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65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積點分數</a:t>
            </a:r>
            <a:r>
              <a:rPr lang="en-US" sz="60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--  A++(7) A+(6)   A(5) </a:t>
            </a:r>
            <a:endParaRPr dirty="0"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                B++(4) B+ (3)   B(2)   C(1)</a:t>
            </a:r>
            <a:endParaRPr dirty="0"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1.  31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國A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 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英A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數A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++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自A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   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社A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++  </a:t>
            </a:r>
            <a:endParaRPr dirty="0"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    32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國B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++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英A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++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數A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++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自A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++  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社A</a:t>
            </a: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++</a:t>
            </a:r>
            <a:endParaRPr dirty="0"/>
          </a:p>
          <a:p>
            <a:pPr marL="0" marR="0" lvl="0" indent="0" algn="l" rtl="0">
              <a:lnSpc>
                <a:spcPct val="154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13" b="0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2.  1a4b 以前高於5b++，</a:t>
            </a:r>
            <a:r>
              <a:rPr lang="en-US" sz="5513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現在分數會低於</a:t>
            </a:r>
            <a:endParaRPr sz="5513" b="0" i="0" u="none" strike="noStrike" cap="none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6834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13" b="0" i="0" u="none" strike="noStrike" cap="none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206954" y="1642527"/>
            <a:ext cx="10956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考試日期：1</a:t>
            </a:r>
            <a:r>
              <a:rPr lang="en-US" sz="48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11</a:t>
            </a:r>
            <a:r>
              <a:rPr lang="en-US" sz="4800" b="1" i="0" u="none" strike="noStrike" cap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/5/21(六)-1</a:t>
            </a:r>
            <a:r>
              <a:rPr lang="en-US" sz="4800" b="1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11</a:t>
            </a:r>
            <a:r>
              <a:rPr lang="en-US" sz="4800" b="1" i="0" u="none" strike="noStrike" cap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/5/22(日)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99191" y="223752"/>
            <a:ext cx="16978312" cy="1145398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12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fld>
            <a:endParaRPr sz="12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6633" y="5720835"/>
            <a:ext cx="7878773" cy="223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0"/>
          <p:cNvSpPr txBox="1"/>
          <p:nvPr/>
        </p:nvSpPr>
        <p:spPr>
          <a:xfrm>
            <a:off x="-94473" y="6067683"/>
            <a:ext cx="12680985" cy="125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048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同一個學校可以一直填</a:t>
            </a:r>
            <a:endParaRPr sz="5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/>
          <p:nvPr/>
        </p:nvSpPr>
        <p:spPr>
          <a:xfrm>
            <a:off x="1308206" y="1262016"/>
            <a:ext cx="235504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0" name="Google Shape;330;p21"/>
          <p:cNvGraphicFramePr/>
          <p:nvPr/>
        </p:nvGraphicFramePr>
        <p:xfrm>
          <a:off x="0" y="342900"/>
          <a:ext cx="18187672" cy="9307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18187672" imgH="9307028" progId="Paint.Picture">
                  <p:embed/>
                </p:oleObj>
              </mc:Choice>
              <mc:Fallback>
                <p:oleObj r:id="rId4" imgW="18187672" imgH="9307028" progId="Paint.Picture">
                  <p:embed/>
                  <p:pic>
                    <p:nvPicPr>
                      <p:cNvPr id="330" name="Google Shape;330;p2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0" y="342900"/>
                        <a:ext cx="18187672" cy="9307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" name="Google Shape;33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8240" y="7810500"/>
            <a:ext cx="8828759" cy="220149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1"/>
          <p:cNvSpPr txBox="1"/>
          <p:nvPr/>
        </p:nvSpPr>
        <p:spPr>
          <a:xfrm>
            <a:off x="2902543" y="8468750"/>
            <a:ext cx="798327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同一個學校可以一直填</a:t>
            </a:r>
            <a:endParaRPr sz="4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5725142" y="4286999"/>
            <a:ext cx="1526380" cy="48815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1"/>
          <p:cNvSpPr/>
          <p:nvPr/>
        </p:nvSpPr>
        <p:spPr>
          <a:xfrm>
            <a:off x="5867400" y="6423622"/>
            <a:ext cx="1526380" cy="53816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1"/>
          <p:cNvSpPr/>
          <p:nvPr/>
        </p:nvSpPr>
        <p:spPr>
          <a:xfrm>
            <a:off x="5867400" y="2190719"/>
            <a:ext cx="1526380" cy="48815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10286999" y="6382940"/>
            <a:ext cx="1496439" cy="2702719"/>
          </a:xfrm>
          <a:prstGeom prst="leftBrace">
            <a:avLst>
              <a:gd name="adj1" fmla="val 8324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94473" y="1"/>
            <a:ext cx="18290764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/>
          <p:nvPr/>
        </p:nvSpPr>
        <p:spPr>
          <a:xfrm>
            <a:off x="7846220" y="912972"/>
            <a:ext cx="6167438" cy="990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7846220" y="9108283"/>
            <a:ext cx="5307806" cy="95488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22"/>
          <p:cNvCxnSpPr/>
          <p:nvPr/>
        </p:nvCxnSpPr>
        <p:spPr>
          <a:xfrm>
            <a:off x="7308057" y="6617495"/>
            <a:ext cx="2819400" cy="2471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5" name="Google Shape;345;p22"/>
          <p:cNvSpPr txBox="1"/>
          <p:nvPr/>
        </p:nvSpPr>
        <p:spPr>
          <a:xfrm>
            <a:off x="797720" y="1181101"/>
            <a:ext cx="116919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000"/>
              <a:buFont typeface="Noto Sans Symbols"/>
              <a:buNone/>
            </a:pPr>
            <a:fld id="{00000000-1234-1234-1234-123412341234}" type="slidenum">
              <a:rPr lang="en-US" sz="3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fld>
            <a:endParaRPr sz="3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6913" y="4730930"/>
            <a:ext cx="7878773" cy="223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2"/>
          <p:cNvSpPr txBox="1"/>
          <p:nvPr/>
        </p:nvSpPr>
        <p:spPr>
          <a:xfrm>
            <a:off x="2415854" y="4730930"/>
            <a:ext cx="10279879" cy="207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5400"/>
              <a:buFont typeface="DFKai-SB"/>
              <a:buNone/>
            </a:pPr>
            <a:r>
              <a:rPr lang="en-US" sz="54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同一所學校</a:t>
            </a: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第 </a:t>
            </a:r>
            <a:r>
              <a:rPr lang="en-US" sz="54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2 </a:t>
            </a: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次選填，</a:t>
            </a:r>
            <a:endParaRPr sz="5400" b="1">
              <a:solidFill>
                <a:srgbClr val="08080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DFKai-SB"/>
              <a:buNone/>
            </a:pP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視為</a:t>
            </a:r>
            <a:r>
              <a:rPr lang="en-US" sz="5400" b="1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</a:rPr>
              <a:t>不同</a:t>
            </a: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志願序</a:t>
            </a:r>
            <a:r>
              <a:rPr lang="en-US" sz="5400" b="1">
                <a:solidFill>
                  <a:srgbClr val="08080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5400" b="1">
              <a:solidFill>
                <a:srgbClr val="08080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>
            <a:spLocks noGrp="1"/>
          </p:cNvSpPr>
          <p:nvPr>
            <p:ph type="sldNum" idx="12"/>
          </p:nvPr>
        </p:nvSpPr>
        <p:spPr>
          <a:xfrm>
            <a:off x="10863263" y="9560720"/>
            <a:ext cx="3231357" cy="43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fld id="{00000000-1234-1234-1234-123412341234}" type="slidenum"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3"/>
          <p:cNvSpPr txBox="1"/>
          <p:nvPr/>
        </p:nvSpPr>
        <p:spPr>
          <a:xfrm>
            <a:off x="797720" y="1181101"/>
            <a:ext cx="116919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3000"/>
              <a:buFont typeface="Noto Sans Symbols"/>
              <a:buNone/>
            </a:pPr>
            <a:fld id="{00000000-1234-1234-1234-123412341234}" type="slidenum">
              <a:rPr lang="en-US" sz="3000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fld>
            <a:endParaRPr sz="3000">
              <a:solidFill>
                <a:srgbClr val="FE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153149"/>
            <a:ext cx="18882889" cy="164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3"/>
          <p:cNvSpPr txBox="1"/>
          <p:nvPr/>
        </p:nvSpPr>
        <p:spPr>
          <a:xfrm>
            <a:off x="10863263" y="9560720"/>
            <a:ext cx="3231357" cy="43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fld id="{00000000-1234-1234-1234-123412341234}" type="slidenum">
              <a:rPr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3"/>
          <p:cNvSpPr/>
          <p:nvPr/>
        </p:nvSpPr>
        <p:spPr>
          <a:xfrm>
            <a:off x="344626" y="7108014"/>
            <a:ext cx="592931" cy="245270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700"/>
              <a:buFont typeface="Noto Sans Symbols"/>
              <a:buNone/>
            </a:pPr>
            <a:endParaRPr sz="2700">
              <a:solidFill>
                <a:srgbClr val="DDE89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2659" y="7424839"/>
            <a:ext cx="7878773" cy="223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3"/>
          <p:cNvSpPr txBox="1"/>
          <p:nvPr/>
        </p:nvSpPr>
        <p:spPr>
          <a:xfrm>
            <a:off x="5587605" y="7608273"/>
            <a:ext cx="8610600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DFKai-SB"/>
              <a:buNone/>
            </a:pP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第 6 志願序後以</a:t>
            </a:r>
            <a:endParaRPr sz="5400" b="1">
              <a:solidFill>
                <a:srgbClr val="080808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5400"/>
              <a:buFont typeface="DFKai-SB"/>
              <a:buNone/>
            </a:pPr>
            <a:r>
              <a:rPr lang="en-US" sz="5400" b="1">
                <a:solidFill>
                  <a:srgbClr val="080808"/>
                </a:solidFill>
                <a:latin typeface="DFKai-SB"/>
                <a:ea typeface="DFKai-SB"/>
                <a:cs typeface="DFKai-SB"/>
                <a:sym typeface="DFKai-SB"/>
              </a:rPr>
              <a:t>單科為單位，以7分計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5400" b="1">
              <a:solidFill>
                <a:srgbClr val="08080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50364">
            <a:off x="-6110064" y="1969980"/>
            <a:ext cx="9353130" cy="6003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41985" y="-2321896"/>
            <a:ext cx="9237232" cy="6701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24"/>
          <p:cNvGrpSpPr/>
          <p:nvPr/>
        </p:nvGrpSpPr>
        <p:grpSpPr>
          <a:xfrm>
            <a:off x="-53042" y="-4048700"/>
            <a:ext cx="18394084" cy="18384399"/>
            <a:chOff x="0" y="0"/>
            <a:chExt cx="24525445" cy="24512532"/>
          </a:xfrm>
        </p:grpSpPr>
        <p:grpSp>
          <p:nvGrpSpPr>
            <p:cNvPr id="366" name="Google Shape;366;p24"/>
            <p:cNvGrpSpPr/>
            <p:nvPr/>
          </p:nvGrpSpPr>
          <p:grpSpPr>
            <a:xfrm>
              <a:off x="0" y="0"/>
              <a:ext cx="8189006" cy="8198809"/>
              <a:chOff x="0" y="0"/>
              <a:chExt cx="5516626" cy="5523230"/>
            </a:xfrm>
          </p:grpSpPr>
          <p:sp>
            <p:nvSpPr>
              <p:cNvPr id="367" name="Google Shape;36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68" name="Google Shape;36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69" name="Google Shape;36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0" name="Google Shape;37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1" name="Google Shape;37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2" name="Google Shape;37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3" name="Google Shape;37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4" name="Google Shape;37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5" name="Google Shape;37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6" name="Google Shape;37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7" name="Google Shape;37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8" name="Google Shape;37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79" name="Google Shape;37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0" name="Google Shape;38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1" name="Google Shape;38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2" name="Google Shape;38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3" name="Google Shape;38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4" name="Google Shape;38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5" name="Google Shape;38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386" name="Google Shape;386;p24"/>
            <p:cNvGrpSpPr/>
            <p:nvPr/>
          </p:nvGrpSpPr>
          <p:grpSpPr>
            <a:xfrm>
              <a:off x="8168219" y="0"/>
              <a:ext cx="8189006" cy="8198809"/>
              <a:chOff x="0" y="0"/>
              <a:chExt cx="5516626" cy="5523230"/>
            </a:xfrm>
          </p:grpSpPr>
          <p:sp>
            <p:nvSpPr>
              <p:cNvPr id="387" name="Google Shape;38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8" name="Google Shape;38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89" name="Google Shape;38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0" name="Google Shape;39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1" name="Google Shape;39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2" name="Google Shape;39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3" name="Google Shape;39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4" name="Google Shape;39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5" name="Google Shape;39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6" name="Google Shape;39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7" name="Google Shape;39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8" name="Google Shape;39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399" name="Google Shape;39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0" name="Google Shape;40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1" name="Google Shape;40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2" name="Google Shape;40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3" name="Google Shape;40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4" name="Google Shape;40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5" name="Google Shape;40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06" name="Google Shape;406;p24"/>
            <p:cNvGrpSpPr/>
            <p:nvPr/>
          </p:nvGrpSpPr>
          <p:grpSpPr>
            <a:xfrm>
              <a:off x="16336439" y="0"/>
              <a:ext cx="8189006" cy="8198809"/>
              <a:chOff x="0" y="0"/>
              <a:chExt cx="5516626" cy="5523230"/>
            </a:xfrm>
          </p:grpSpPr>
          <p:sp>
            <p:nvSpPr>
              <p:cNvPr id="407" name="Google Shape;40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8" name="Google Shape;40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09" name="Google Shape;40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0" name="Google Shape;41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1" name="Google Shape;41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2" name="Google Shape;41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3" name="Google Shape;41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4" name="Google Shape;41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5" name="Google Shape;41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6" name="Google Shape;41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7" name="Google Shape;41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8" name="Google Shape;41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19" name="Google Shape;41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0" name="Google Shape;42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1" name="Google Shape;42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2" name="Google Shape;42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3" name="Google Shape;42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4" name="Google Shape;42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5" name="Google Shape;42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26" name="Google Shape;426;p24"/>
            <p:cNvGrpSpPr/>
            <p:nvPr/>
          </p:nvGrpSpPr>
          <p:grpSpPr>
            <a:xfrm>
              <a:off x="0" y="8155837"/>
              <a:ext cx="8189006" cy="8198809"/>
              <a:chOff x="0" y="0"/>
              <a:chExt cx="5516626" cy="5523230"/>
            </a:xfrm>
          </p:grpSpPr>
          <p:sp>
            <p:nvSpPr>
              <p:cNvPr id="427" name="Google Shape;42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8" name="Google Shape;42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29" name="Google Shape;42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0" name="Google Shape;43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1" name="Google Shape;43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2" name="Google Shape;43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3" name="Google Shape;43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4" name="Google Shape;43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5" name="Google Shape;43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6" name="Google Shape;43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7" name="Google Shape;43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8" name="Google Shape;43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39" name="Google Shape;43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0" name="Google Shape;44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1" name="Google Shape;44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2" name="Google Shape;44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3" name="Google Shape;44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4" name="Google Shape;44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5" name="Google Shape;44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46" name="Google Shape;446;p24"/>
            <p:cNvGrpSpPr/>
            <p:nvPr/>
          </p:nvGrpSpPr>
          <p:grpSpPr>
            <a:xfrm>
              <a:off x="8168219" y="8155837"/>
              <a:ext cx="8189006" cy="8198809"/>
              <a:chOff x="0" y="0"/>
              <a:chExt cx="5516626" cy="5523230"/>
            </a:xfrm>
          </p:grpSpPr>
          <p:sp>
            <p:nvSpPr>
              <p:cNvPr id="447" name="Google Shape;44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8" name="Google Shape;44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49" name="Google Shape;44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0" name="Google Shape;45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1" name="Google Shape;45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2" name="Google Shape;45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3" name="Google Shape;45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4" name="Google Shape;45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5" name="Google Shape;45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6" name="Google Shape;45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7" name="Google Shape;45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8" name="Google Shape;45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59" name="Google Shape;45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0" name="Google Shape;46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1" name="Google Shape;46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2" name="Google Shape;46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3" name="Google Shape;46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4" name="Google Shape;46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5" name="Google Shape;46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66" name="Google Shape;466;p24"/>
            <p:cNvGrpSpPr/>
            <p:nvPr/>
          </p:nvGrpSpPr>
          <p:grpSpPr>
            <a:xfrm>
              <a:off x="16336439" y="8155837"/>
              <a:ext cx="8189006" cy="8198809"/>
              <a:chOff x="0" y="0"/>
              <a:chExt cx="5516626" cy="5523230"/>
            </a:xfrm>
          </p:grpSpPr>
          <p:sp>
            <p:nvSpPr>
              <p:cNvPr id="467" name="Google Shape;46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8" name="Google Shape;46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69" name="Google Shape;46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0" name="Google Shape;47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1" name="Google Shape;47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2" name="Google Shape;47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3" name="Google Shape;47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4" name="Google Shape;47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5" name="Google Shape;47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6" name="Google Shape;47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7" name="Google Shape;47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8" name="Google Shape;47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79" name="Google Shape;47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0" name="Google Shape;48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1" name="Google Shape;48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2" name="Google Shape;48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3" name="Google Shape;48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4" name="Google Shape;48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5" name="Google Shape;48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486" name="Google Shape;486;p24"/>
            <p:cNvGrpSpPr/>
            <p:nvPr/>
          </p:nvGrpSpPr>
          <p:grpSpPr>
            <a:xfrm>
              <a:off x="0" y="16313723"/>
              <a:ext cx="8189006" cy="8198809"/>
              <a:chOff x="0" y="0"/>
              <a:chExt cx="5516626" cy="5523230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8" name="Google Shape;48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89" name="Google Shape;48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0" name="Google Shape;49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1" name="Google Shape;49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2" name="Google Shape;49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3" name="Google Shape;49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4" name="Google Shape;49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5" name="Google Shape;49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6" name="Google Shape;49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7" name="Google Shape;49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8" name="Google Shape;49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499" name="Google Shape;49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0" name="Google Shape;50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1" name="Google Shape;50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2" name="Google Shape;50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3" name="Google Shape;50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4" name="Google Shape;50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5" name="Google Shape;50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506" name="Google Shape;506;p24"/>
            <p:cNvGrpSpPr/>
            <p:nvPr/>
          </p:nvGrpSpPr>
          <p:grpSpPr>
            <a:xfrm>
              <a:off x="8168219" y="16313723"/>
              <a:ext cx="8189006" cy="8198809"/>
              <a:chOff x="0" y="0"/>
              <a:chExt cx="5516626" cy="5523230"/>
            </a:xfrm>
          </p:grpSpPr>
          <p:sp>
            <p:nvSpPr>
              <p:cNvPr id="507" name="Google Shape;50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8" name="Google Shape;50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09" name="Google Shape;50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0" name="Google Shape;51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1" name="Google Shape;51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2" name="Google Shape;51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3" name="Google Shape;51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4" name="Google Shape;51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5" name="Google Shape;51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6" name="Google Shape;51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7" name="Google Shape;51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8" name="Google Shape;51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19" name="Google Shape;51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0" name="Google Shape;52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1" name="Google Shape;52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2" name="Google Shape;52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3" name="Google Shape;52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4" name="Google Shape;52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5" name="Google Shape;52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  <p:grpSp>
          <p:nvGrpSpPr>
            <p:cNvPr id="526" name="Google Shape;526;p24"/>
            <p:cNvGrpSpPr/>
            <p:nvPr/>
          </p:nvGrpSpPr>
          <p:grpSpPr>
            <a:xfrm>
              <a:off x="16336439" y="16313723"/>
              <a:ext cx="8189006" cy="8198809"/>
              <a:chOff x="0" y="0"/>
              <a:chExt cx="5516626" cy="5523230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0" y="0"/>
                <a:ext cx="5516626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5516626" h="5513578" extrusionOk="0">
                    <a:moveTo>
                      <a:pt x="5516626" y="5513578"/>
                    </a:moveTo>
                    <a:lnTo>
                      <a:pt x="0" y="5513578"/>
                    </a:lnTo>
                    <a:lnTo>
                      <a:pt x="0" y="0"/>
                    </a:lnTo>
                    <a:lnTo>
                      <a:pt x="5516626" y="0"/>
                    </a:lnTo>
                    <a:lnTo>
                      <a:pt x="5516626" y="5513578"/>
                    </a:lnTo>
                    <a:close/>
                    <a:moveTo>
                      <a:pt x="18415" y="5495290"/>
                    </a:moveTo>
                    <a:lnTo>
                      <a:pt x="5498338" y="5495290"/>
                    </a:lnTo>
                    <a:lnTo>
                      <a:pt x="5498338" y="18288"/>
                    </a:lnTo>
                    <a:lnTo>
                      <a:pt x="18415" y="18288"/>
                    </a:lnTo>
                    <a:lnTo>
                      <a:pt x="18415" y="5495290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8" name="Google Shape;528;p24"/>
              <p:cNvSpPr/>
              <p:nvPr/>
            </p:nvSpPr>
            <p:spPr>
              <a:xfrm>
                <a:off x="9652" y="495363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29" name="Google Shape;529;p24"/>
              <p:cNvSpPr/>
              <p:nvPr/>
            </p:nvSpPr>
            <p:spPr>
              <a:xfrm>
                <a:off x="9652" y="440321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0" name="Google Shape;530;p24"/>
              <p:cNvSpPr/>
              <p:nvPr/>
            </p:nvSpPr>
            <p:spPr>
              <a:xfrm>
                <a:off x="9652" y="3852799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1" name="Google Shape;531;p24"/>
              <p:cNvSpPr/>
              <p:nvPr/>
            </p:nvSpPr>
            <p:spPr>
              <a:xfrm>
                <a:off x="9652" y="3302381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2" name="Google Shape;532;p24"/>
              <p:cNvSpPr/>
              <p:nvPr/>
            </p:nvSpPr>
            <p:spPr>
              <a:xfrm>
                <a:off x="9652" y="2751963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3" name="Google Shape;533;p24"/>
              <p:cNvSpPr/>
              <p:nvPr/>
            </p:nvSpPr>
            <p:spPr>
              <a:xfrm>
                <a:off x="9652" y="2201545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4" name="Google Shape;534;p24"/>
              <p:cNvSpPr/>
              <p:nvPr/>
            </p:nvSpPr>
            <p:spPr>
              <a:xfrm>
                <a:off x="9652" y="1651127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5" name="Google Shape;535;p24"/>
              <p:cNvSpPr/>
              <p:nvPr/>
            </p:nvSpPr>
            <p:spPr>
              <a:xfrm>
                <a:off x="9652" y="1100836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6" name="Google Shape;536;p24"/>
              <p:cNvSpPr/>
              <p:nvPr/>
            </p:nvSpPr>
            <p:spPr>
              <a:xfrm>
                <a:off x="9652" y="550418"/>
                <a:ext cx="5506974" cy="19304"/>
              </a:xfrm>
              <a:custGeom>
                <a:avLst/>
                <a:gdLst/>
                <a:ahLst/>
                <a:cxnLst/>
                <a:rect l="l" t="t" r="r" b="b"/>
                <a:pathLst>
                  <a:path w="5506974" h="19304" extrusionOk="0">
                    <a:moveTo>
                      <a:pt x="0" y="0"/>
                    </a:moveTo>
                    <a:lnTo>
                      <a:pt x="5506974" y="0"/>
                    </a:lnTo>
                    <a:lnTo>
                      <a:pt x="5506974" y="19304"/>
                    </a:lnTo>
                    <a:lnTo>
                      <a:pt x="0" y="19304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7" name="Google Shape;537;p24"/>
              <p:cNvSpPr/>
              <p:nvPr/>
            </p:nvSpPr>
            <p:spPr>
              <a:xfrm>
                <a:off x="4939030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8" name="Google Shape;538;p24"/>
              <p:cNvSpPr/>
              <p:nvPr/>
            </p:nvSpPr>
            <p:spPr>
              <a:xfrm>
                <a:off x="4390136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39" name="Google Shape;539;p24"/>
              <p:cNvSpPr/>
              <p:nvPr/>
            </p:nvSpPr>
            <p:spPr>
              <a:xfrm>
                <a:off x="384136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0" name="Google Shape;540;p24"/>
              <p:cNvSpPr/>
              <p:nvPr/>
            </p:nvSpPr>
            <p:spPr>
              <a:xfrm>
                <a:off x="3292729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1" name="Google Shape;541;p24"/>
              <p:cNvSpPr/>
              <p:nvPr/>
            </p:nvSpPr>
            <p:spPr>
              <a:xfrm>
                <a:off x="2743835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2" name="Google Shape;542;p24"/>
              <p:cNvSpPr/>
              <p:nvPr/>
            </p:nvSpPr>
            <p:spPr>
              <a:xfrm>
                <a:off x="2195068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3" name="Google Shape;543;p24"/>
              <p:cNvSpPr/>
              <p:nvPr/>
            </p:nvSpPr>
            <p:spPr>
              <a:xfrm>
                <a:off x="1646301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4" name="Google Shape;544;p24"/>
              <p:cNvSpPr/>
              <p:nvPr/>
            </p:nvSpPr>
            <p:spPr>
              <a:xfrm>
                <a:off x="1097534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  <p:sp>
            <p:nvSpPr>
              <p:cNvPr id="545" name="Google Shape;545;p24"/>
              <p:cNvSpPr/>
              <p:nvPr/>
            </p:nvSpPr>
            <p:spPr>
              <a:xfrm>
                <a:off x="548767" y="9652"/>
                <a:ext cx="19304" cy="5513578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5513578" extrusionOk="0">
                    <a:moveTo>
                      <a:pt x="0" y="0"/>
                    </a:moveTo>
                    <a:lnTo>
                      <a:pt x="19304" y="0"/>
                    </a:lnTo>
                    <a:lnTo>
                      <a:pt x="19304" y="5513578"/>
                    </a:lnTo>
                    <a:lnTo>
                      <a:pt x="0" y="5513578"/>
                    </a:lnTo>
                    <a:close/>
                  </a:path>
                </a:pathLst>
              </a:custGeom>
              <a:solidFill>
                <a:srgbClr val="59A5E4">
                  <a:alpha val="9803"/>
                </a:srgbClr>
              </a:solidFill>
              <a:ln>
                <a:noFill/>
              </a:ln>
            </p:spPr>
          </p:sp>
        </p:grpSp>
      </p:grpSp>
      <p:sp>
        <p:nvSpPr>
          <p:cNvPr id="546" name="Google Shape;546;p24"/>
          <p:cNvSpPr/>
          <p:nvPr/>
        </p:nvSpPr>
        <p:spPr>
          <a:xfrm>
            <a:off x="3101850" y="2629990"/>
            <a:ext cx="13023655" cy="3677770"/>
          </a:xfrm>
          <a:prstGeom prst="rect">
            <a:avLst/>
          </a:prstGeom>
          <a:solidFill>
            <a:srgbClr val="F1EC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7" name="Google Shape;54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6463" y="992056"/>
            <a:ext cx="13694431" cy="5876156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4"/>
          <p:cNvSpPr txBox="1"/>
          <p:nvPr/>
        </p:nvSpPr>
        <p:spPr>
          <a:xfrm>
            <a:off x="2746037" y="2683829"/>
            <a:ext cx="12910800" cy="7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4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74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第一次學生上網選填志願模擬</a:t>
            </a:r>
            <a:r>
              <a:rPr lang="en-US" sz="474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4745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由導師帶領</a:t>
            </a:r>
            <a:r>
              <a:rPr lang="en-US" sz="474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11</a:t>
            </a:r>
            <a:r>
              <a:rPr lang="en-US" sz="5000" dirty="0"/>
              <a:t>1</a:t>
            </a:r>
            <a:r>
              <a:rPr lang="en-US" sz="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年1/6(四)上午9:00至1/9(日)下午5:00前</a:t>
            </a: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第二次選填</a:t>
            </a:r>
            <a:r>
              <a:rPr lang="en-US" sz="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正式選填皆在家處理</a:t>
            </a: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4"/>
          <p:cNvSpPr txBox="1"/>
          <p:nvPr/>
        </p:nvSpPr>
        <p:spPr>
          <a:xfrm>
            <a:off x="436148" y="7564182"/>
            <a:ext cx="17851852" cy="179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7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4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4400" dirty="0" err="1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模擬及正式選填志願，學生可在家選填。若學生家中無法進行電腦選填志願者，請學校協助安排電腦教室供學生志願選填</a:t>
            </a:r>
            <a:r>
              <a:rPr lang="en-US" sz="4400" dirty="0">
                <a:solidFill>
                  <a:srgbClr val="000066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464"/>
            <a:ext cx="15544800" cy="1002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5626" y="7962900"/>
            <a:ext cx="12962374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D8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6"/>
          <p:cNvSpPr txBox="1">
            <a:spLocks noGrp="1"/>
          </p:cNvSpPr>
          <p:nvPr>
            <p:ph type="sldNum" idx="12"/>
          </p:nvPr>
        </p:nvSpPr>
        <p:spPr>
          <a:xfrm>
            <a:off x="12072938" y="8801100"/>
            <a:ext cx="2857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 flipH="1">
            <a:off x="762000" y="9323420"/>
            <a:ext cx="16840200" cy="757238"/>
          </a:xfrm>
          <a:custGeom>
            <a:avLst/>
            <a:gdLst/>
            <a:ahLst/>
            <a:cxnLst/>
            <a:rect l="l" t="t" r="r" b="b"/>
            <a:pathLst>
              <a:path w="5088" h="462" extrusionOk="0">
                <a:moveTo>
                  <a:pt x="0" y="333"/>
                </a:moveTo>
                <a:cubicBezTo>
                  <a:pt x="91" y="166"/>
                  <a:pt x="182" y="0"/>
                  <a:pt x="318" y="15"/>
                </a:cubicBezTo>
                <a:cubicBezTo>
                  <a:pt x="454" y="30"/>
                  <a:pt x="628" y="386"/>
                  <a:pt x="817" y="424"/>
                </a:cubicBezTo>
                <a:cubicBezTo>
                  <a:pt x="1006" y="462"/>
                  <a:pt x="1301" y="242"/>
                  <a:pt x="1452" y="242"/>
                </a:cubicBezTo>
                <a:cubicBezTo>
                  <a:pt x="1603" y="242"/>
                  <a:pt x="1202" y="394"/>
                  <a:pt x="1724" y="424"/>
                </a:cubicBezTo>
                <a:cubicBezTo>
                  <a:pt x="2246" y="454"/>
                  <a:pt x="4076" y="424"/>
                  <a:pt x="4582" y="424"/>
                </a:cubicBezTo>
                <a:cubicBezTo>
                  <a:pt x="5088" y="424"/>
                  <a:pt x="4925" y="424"/>
                  <a:pt x="4763" y="424"/>
                </a:cubicBezTo>
              </a:path>
            </a:pathLst>
          </a:cu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62" name="Google Shape;562;p26"/>
          <p:cNvSpPr txBox="1">
            <a:spLocks noGrp="1"/>
          </p:cNvSpPr>
          <p:nvPr>
            <p:ph type="body" idx="1"/>
          </p:nvPr>
        </p:nvSpPr>
        <p:spPr>
          <a:xfrm>
            <a:off x="3505200" y="2011857"/>
            <a:ext cx="10054233" cy="647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514350" lvl="0" indent="-5143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600" b="1">
                <a:latin typeface="Microsoft JhengHei"/>
                <a:ea typeface="Microsoft JhengHei"/>
                <a:cs typeface="Microsoft JhengHei"/>
                <a:sym typeface="Microsoft JhengHei"/>
              </a:rPr>
              <a:t>常見的選填狀況 （未進目標學校或落榜之因素）</a:t>
            </a:r>
            <a:endParaRPr sz="36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3" name="Google Shape;563;p26"/>
          <p:cNvSpPr txBox="1"/>
          <p:nvPr/>
        </p:nvSpPr>
        <p:spPr>
          <a:xfrm>
            <a:off x="4248150" y="2933700"/>
            <a:ext cx="13354051" cy="84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未進行志願選填</a:t>
            </a:r>
            <a:endParaRPr sz="5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與家長意見不同</a:t>
            </a:r>
            <a:endParaRPr sz="5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不熟悉志願選填系統</a:t>
            </a:r>
            <a:r>
              <a:rPr lang="en-US" sz="5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(操作有誤)</a:t>
            </a:r>
            <a:endParaRPr/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志願數太少</a:t>
            </a:r>
            <a:endParaRPr sz="5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志願選填不合邏輯</a:t>
            </a:r>
            <a:endParaRPr sz="5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志願選填方向模糊</a:t>
            </a:r>
            <a:endParaRPr sz="5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期望目標與實際能力落差大</a:t>
            </a:r>
            <a:endParaRPr sz="5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5400" b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面對生涯選擇壓力大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685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志願數太少</a:t>
            </a:r>
            <a:endParaRPr/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</a:pPr>
            <a:endParaRPr sz="5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6858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5400" b="1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3468811" y="605402"/>
            <a:ext cx="10369152" cy="1246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25" tIns="68550" rIns="137125" bIns="685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篩選出需要幫助的學生</a:t>
            </a:r>
            <a:endParaRPr sz="7200" b="1">
              <a:solidFill>
                <a:srgbClr val="FFC000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565" name="Google Shape;5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866927" y="6321569"/>
            <a:ext cx="4000806" cy="3155636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6"/>
          <p:cNvSpPr/>
          <p:nvPr/>
        </p:nvSpPr>
        <p:spPr>
          <a:xfrm rot="-5400000">
            <a:off x="14927987" y="2838517"/>
            <a:ext cx="6378017" cy="3076273"/>
          </a:xfrm>
          <a:custGeom>
            <a:avLst/>
            <a:gdLst/>
            <a:ahLst/>
            <a:cxnLst/>
            <a:rect l="l" t="t" r="r" b="b"/>
            <a:pathLst>
              <a:path w="1933766" h="932703" extrusionOk="0">
                <a:moveTo>
                  <a:pt x="1809306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809306" y="0"/>
                </a:lnTo>
                <a:cubicBezTo>
                  <a:pt x="1877886" y="0"/>
                  <a:pt x="1933766" y="55880"/>
                  <a:pt x="1933766" y="124460"/>
                </a:cubicBezTo>
                <a:lnTo>
                  <a:pt x="1933766" y="808243"/>
                </a:lnTo>
                <a:cubicBezTo>
                  <a:pt x="1933766" y="876823"/>
                  <a:pt x="1877886" y="932703"/>
                  <a:pt x="1809306" y="932703"/>
                </a:cubicBezTo>
                <a:close/>
              </a:path>
            </a:pathLst>
          </a:custGeom>
          <a:solidFill>
            <a:srgbClr val="2E4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6"/>
          <p:cNvSpPr/>
          <p:nvPr/>
        </p:nvSpPr>
        <p:spPr>
          <a:xfrm rot="-5400000">
            <a:off x="14082257" y="1179583"/>
            <a:ext cx="3060147" cy="3076273"/>
          </a:xfrm>
          <a:custGeom>
            <a:avLst/>
            <a:gdLst/>
            <a:ahLst/>
            <a:cxnLst/>
            <a:rect l="l" t="t" r="r" b="b"/>
            <a:pathLst>
              <a:path w="927814" h="932703" extrusionOk="0">
                <a:moveTo>
                  <a:pt x="803353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03354" y="0"/>
                </a:lnTo>
                <a:cubicBezTo>
                  <a:pt x="871934" y="0"/>
                  <a:pt x="927814" y="55880"/>
                  <a:pt x="927814" y="124460"/>
                </a:cubicBezTo>
                <a:lnTo>
                  <a:pt x="927814" y="808243"/>
                </a:lnTo>
                <a:cubicBezTo>
                  <a:pt x="927814" y="876823"/>
                  <a:pt x="871934" y="932703"/>
                  <a:pt x="803354" y="932703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8" name="Google Shape;56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578859" y="6610699"/>
            <a:ext cx="1933059" cy="193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6569072" y="-131005"/>
            <a:ext cx="3086059" cy="3086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4403600" y="1326254"/>
            <a:ext cx="4000806" cy="3155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7"/>
          <p:cNvSpPr txBox="1">
            <a:spLocks noGrp="1"/>
          </p:cNvSpPr>
          <p:nvPr>
            <p:ph type="title"/>
          </p:nvPr>
        </p:nvSpPr>
        <p:spPr>
          <a:xfrm>
            <a:off x="5257800" y="266700"/>
            <a:ext cx="8370018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lang="en-US" sz="7200" b="1">
                <a:latin typeface="Microsoft JhengHei"/>
                <a:ea typeface="Microsoft JhengHei"/>
                <a:cs typeface="Microsoft JhengHei"/>
                <a:sym typeface="Microsoft JhengHei"/>
              </a:rPr>
              <a:t>志願選填操作有誤</a:t>
            </a:r>
            <a:endParaRPr/>
          </a:p>
        </p:txBody>
      </p:sp>
      <p:pic>
        <p:nvPicPr>
          <p:cNvPr id="577" name="Google Shape;577;p27" descr="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871" y="1409700"/>
            <a:ext cx="21336000" cy="120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27"/>
          <p:cNvSpPr/>
          <p:nvPr/>
        </p:nvSpPr>
        <p:spPr>
          <a:xfrm>
            <a:off x="2286000" y="2247900"/>
            <a:ext cx="2143125" cy="203597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28" descr="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218" y="1174390"/>
            <a:ext cx="17756982" cy="884591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8"/>
          <p:cNvSpPr/>
          <p:nvPr/>
        </p:nvSpPr>
        <p:spPr>
          <a:xfrm>
            <a:off x="7467600" y="6210300"/>
            <a:ext cx="2143125" cy="203597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/>
          </p:nvPr>
        </p:nvSpPr>
        <p:spPr>
          <a:xfrm>
            <a:off x="4958991" y="254795"/>
            <a:ext cx="8370018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lang="en-US" sz="7200" b="1">
                <a:latin typeface="Microsoft JhengHei"/>
                <a:ea typeface="Microsoft JhengHei"/>
                <a:cs typeface="Microsoft JhengHei"/>
                <a:sym typeface="Microsoft JhengHei"/>
              </a:rPr>
              <a:t>志願選填不合邏輯</a:t>
            </a:r>
            <a:endParaRPr sz="72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29" descr="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71039"/>
            <a:ext cx="18511760" cy="978455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9"/>
          <p:cNvSpPr/>
          <p:nvPr/>
        </p:nvSpPr>
        <p:spPr>
          <a:xfrm>
            <a:off x="7315201" y="2400300"/>
            <a:ext cx="2364582" cy="16002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92" name="Google Shape;592;p29"/>
          <p:cNvSpPr txBox="1">
            <a:spLocks noGrp="1"/>
          </p:cNvSpPr>
          <p:nvPr>
            <p:ph type="title"/>
          </p:nvPr>
        </p:nvSpPr>
        <p:spPr>
          <a:xfrm>
            <a:off x="4744680" y="204828"/>
            <a:ext cx="8370018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lang="en-US" sz="7200" b="1">
                <a:latin typeface="Microsoft JhengHei"/>
                <a:ea typeface="Microsoft JhengHei"/>
                <a:cs typeface="Microsoft JhengHei"/>
                <a:sym typeface="Microsoft JhengHei"/>
              </a:rPr>
              <a:t>志願選填不合邏輯</a:t>
            </a:r>
            <a:endParaRPr sz="72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5496087" h="2786749" extrusionOk="0">
                <a:moveTo>
                  <a:pt x="5371627" y="2786749"/>
                </a:moveTo>
                <a:lnTo>
                  <a:pt x="124460" y="2786749"/>
                </a:lnTo>
                <a:cubicBezTo>
                  <a:pt x="55880" y="2786749"/>
                  <a:pt x="0" y="2730869"/>
                  <a:pt x="0" y="2662288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2662289"/>
                </a:lnTo>
                <a:cubicBezTo>
                  <a:pt x="5496087" y="2730869"/>
                  <a:pt x="5440207" y="2786749"/>
                  <a:pt x="5371628" y="2786749"/>
                </a:cubicBezTo>
                <a:close/>
              </a:path>
            </a:pathLst>
          </a:custGeom>
          <a:solidFill>
            <a:srgbClr val="CF6C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1028700" y="3058004"/>
            <a:ext cx="16230600" cy="6200299"/>
          </a:xfrm>
          <a:custGeom>
            <a:avLst/>
            <a:gdLst/>
            <a:ahLst/>
            <a:cxnLst/>
            <a:rect l="l" t="t" r="r" b="b"/>
            <a:pathLst>
              <a:path w="5496087" h="2099576" extrusionOk="0">
                <a:moveTo>
                  <a:pt x="5371627" y="2099575"/>
                </a:moveTo>
                <a:lnTo>
                  <a:pt x="124460" y="2099575"/>
                </a:lnTo>
                <a:cubicBezTo>
                  <a:pt x="55880" y="2099575"/>
                  <a:pt x="0" y="2043695"/>
                  <a:pt x="0" y="197511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371628" y="0"/>
                </a:lnTo>
                <a:cubicBezTo>
                  <a:pt x="5440207" y="0"/>
                  <a:pt x="5496087" y="55880"/>
                  <a:pt x="5496087" y="124460"/>
                </a:cubicBezTo>
                <a:lnTo>
                  <a:pt x="5496087" y="1975115"/>
                </a:lnTo>
                <a:cubicBezTo>
                  <a:pt x="5496087" y="2043696"/>
                  <a:pt x="5440207" y="2099576"/>
                  <a:pt x="5371628" y="20995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57339" y="1421519"/>
            <a:ext cx="1201386" cy="120138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/>
          <p:nvPr/>
        </p:nvSpPr>
        <p:spPr>
          <a:xfrm>
            <a:off x="1028700" y="3058004"/>
            <a:ext cx="1282483" cy="1282483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2" name="Google Shape;122;p3"/>
          <p:cNvSpPr/>
          <p:nvPr/>
        </p:nvSpPr>
        <p:spPr>
          <a:xfrm>
            <a:off x="15976817" y="3058004"/>
            <a:ext cx="1282483" cy="1282483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4949" y="4219988"/>
            <a:ext cx="12612390" cy="3876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15800" y="699837"/>
            <a:ext cx="51435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1669941" y="1555461"/>
            <a:ext cx="10797396" cy="9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99">
                <a:solidFill>
                  <a:srgbClr val="5CE1E6"/>
                </a:solidFill>
                <a:latin typeface="Calibri"/>
                <a:ea typeface="Calibri"/>
                <a:cs typeface="Calibri"/>
                <a:sym typeface="Calibri"/>
              </a:rPr>
              <a:t>簡章第三部分 請認真參閱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0"/>
          <p:cNvSpPr/>
          <p:nvPr/>
        </p:nvSpPr>
        <p:spPr>
          <a:xfrm>
            <a:off x="12894470" y="1352550"/>
            <a:ext cx="642938" cy="47863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598" name="Google Shape;598;p30" descr="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0145"/>
            <a:ext cx="18288000" cy="9125794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30"/>
          <p:cNvSpPr/>
          <p:nvPr/>
        </p:nvSpPr>
        <p:spPr>
          <a:xfrm>
            <a:off x="13329009" y="1831182"/>
            <a:ext cx="2357438" cy="8444757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00" name="Google Shape;600;p30"/>
          <p:cNvSpPr txBox="1">
            <a:spLocks noGrp="1"/>
          </p:cNvSpPr>
          <p:nvPr>
            <p:ph type="title"/>
          </p:nvPr>
        </p:nvSpPr>
        <p:spPr>
          <a:xfrm>
            <a:off x="4958991" y="153593"/>
            <a:ext cx="8370018" cy="89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37125" tIns="68550" rIns="137125" bIns="68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lang="en-US" sz="7200" b="1">
                <a:latin typeface="Microsoft JhengHei"/>
                <a:ea typeface="Microsoft JhengHei"/>
                <a:cs typeface="Microsoft JhengHei"/>
                <a:sym typeface="Microsoft JhengHei"/>
              </a:rPr>
              <a:t>志願選填方向模糊</a:t>
            </a:r>
            <a:endParaRPr sz="7200"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9464" y="2953594"/>
            <a:ext cx="3883356" cy="4254673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1"/>
          <p:cNvSpPr txBox="1"/>
          <p:nvPr/>
        </p:nvSpPr>
        <p:spPr>
          <a:xfrm>
            <a:off x="-516905" y="1457973"/>
            <a:ext cx="14111539" cy="696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7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 err="1">
                <a:solidFill>
                  <a:srgbClr val="F46E16"/>
                </a:solidFill>
                <a:latin typeface="Arial"/>
                <a:ea typeface="Arial"/>
                <a:cs typeface="Arial"/>
                <a:sym typeface="Arial"/>
              </a:rPr>
              <a:t>我們都說小孩加油</a:t>
            </a:r>
            <a:endParaRPr sz="11500" b="1" dirty="0">
              <a:solidFill>
                <a:srgbClr val="F46E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7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 err="1">
                <a:solidFill>
                  <a:srgbClr val="F46E16"/>
                </a:solidFill>
                <a:latin typeface="Arial"/>
                <a:ea typeface="Arial"/>
                <a:cs typeface="Arial"/>
                <a:sym typeface="Arial"/>
              </a:rPr>
              <a:t>其實爸爸媽媽</a:t>
            </a:r>
            <a:endParaRPr sz="11500" b="1" dirty="0">
              <a:solidFill>
                <a:srgbClr val="F46E1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76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1" dirty="0" err="1">
                <a:solidFill>
                  <a:srgbClr val="F46E16"/>
                </a:solidFill>
                <a:latin typeface="Arial"/>
                <a:ea typeface="Arial"/>
                <a:cs typeface="Arial"/>
                <a:sym typeface="Arial"/>
              </a:rPr>
              <a:t>也辛苦了</a:t>
            </a:r>
            <a:endParaRPr sz="11500" b="1" dirty="0">
              <a:solidFill>
                <a:srgbClr val="F46E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7" name="Google Shape;60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63388">
            <a:off x="1015304" y="8332419"/>
            <a:ext cx="1958314" cy="64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3569" y="797639"/>
            <a:ext cx="1097730" cy="102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605585">
            <a:off x="15767192" y="2500674"/>
            <a:ext cx="756373" cy="127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56525" y="1970759"/>
            <a:ext cx="2891627" cy="229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145378" y="8265897"/>
            <a:ext cx="1113922" cy="99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3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183025">
            <a:off x="13916097" y="7192227"/>
            <a:ext cx="1970092" cy="2248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985894" y="-871473"/>
            <a:ext cx="6316212" cy="1024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032648" y="1419185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652037" y="1565429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400168" flipH="1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8540461">
            <a:off x="13054992" y="3610304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12103997" y="307248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23258" y="5838747"/>
            <a:ext cx="1302081" cy="1417231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32"/>
          <p:cNvSpPr txBox="1"/>
          <p:nvPr/>
        </p:nvSpPr>
        <p:spPr>
          <a:xfrm>
            <a:off x="5423018" y="2641095"/>
            <a:ext cx="7441963" cy="4203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99">
                <a:solidFill>
                  <a:srgbClr val="3D405B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99">
                <a:solidFill>
                  <a:srgbClr val="3D405B"/>
                </a:solidFill>
                <a:latin typeface="Arial"/>
                <a:ea typeface="Arial"/>
                <a:cs typeface="Arial"/>
                <a:sym typeface="Arial"/>
              </a:rPr>
              <a:t>You!</a:t>
            </a:r>
            <a:endParaRPr/>
          </a:p>
        </p:txBody>
      </p:sp>
      <p:grpSp>
        <p:nvGrpSpPr>
          <p:cNvPr id="625" name="Google Shape;625;p32"/>
          <p:cNvGrpSpPr/>
          <p:nvPr/>
        </p:nvGrpSpPr>
        <p:grpSpPr>
          <a:xfrm>
            <a:off x="4949321" y="8174264"/>
            <a:ext cx="8389357" cy="865915"/>
            <a:chOff x="0" y="-9525"/>
            <a:chExt cx="11185809" cy="1154553"/>
          </a:xfrm>
        </p:grpSpPr>
        <p:pic>
          <p:nvPicPr>
            <p:cNvPr id="626" name="Google Shape;626;p3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963259"/>
              <a:ext cx="11185809" cy="181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p32"/>
            <p:cNvSpPr txBox="1"/>
            <p:nvPr/>
          </p:nvSpPr>
          <p:spPr>
            <a:xfrm>
              <a:off x="1103088" y="-9525"/>
              <a:ext cx="8979633" cy="830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636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>
                  <a:solidFill>
                    <a:srgbClr val="3D405B"/>
                  </a:solidFill>
                  <a:latin typeface="Calibri"/>
                  <a:ea typeface="Calibri"/>
                  <a:cs typeface="Calibri"/>
                  <a:sym typeface="Calibri"/>
                </a:rPr>
                <a:t>崇明國中</a:t>
              </a:r>
              <a:endParaRPr sz="660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A44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33"/>
          <p:cNvGrpSpPr/>
          <p:nvPr/>
        </p:nvGrpSpPr>
        <p:grpSpPr>
          <a:xfrm>
            <a:off x="2781955" y="1405084"/>
            <a:ext cx="12162373" cy="3901246"/>
            <a:chOff x="0" y="-95250"/>
            <a:chExt cx="16216497" cy="5201661"/>
          </a:xfrm>
        </p:grpSpPr>
        <p:sp>
          <p:nvSpPr>
            <p:cNvPr id="633" name="Google Shape;633;p33"/>
            <p:cNvSpPr txBox="1"/>
            <p:nvPr/>
          </p:nvSpPr>
          <p:spPr>
            <a:xfrm>
              <a:off x="0" y="-95250"/>
              <a:ext cx="16216497" cy="4159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0" b="1">
                  <a:solidFill>
                    <a:srgbClr val="FFFFFF"/>
                  </a:solidFill>
                  <a:latin typeface="Gaegu"/>
                  <a:ea typeface="Gaegu"/>
                  <a:cs typeface="Gaegu"/>
                  <a:sym typeface="Gaegu"/>
                </a:rPr>
                <a:t>Q &amp; A</a:t>
              </a:r>
              <a:endParaRPr/>
            </a:p>
          </p:txBody>
        </p:sp>
        <p:sp>
          <p:nvSpPr>
            <p:cNvPr id="634" name="Google Shape;634;p33"/>
            <p:cNvSpPr txBox="1"/>
            <p:nvPr/>
          </p:nvSpPr>
          <p:spPr>
            <a:xfrm>
              <a:off x="0" y="4391319"/>
              <a:ext cx="16216497" cy="715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240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5" name="Google Shape;63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3175" y="6028707"/>
            <a:ext cx="778365" cy="89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9076" y="6041305"/>
            <a:ext cx="1295310" cy="86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3929" y="6104437"/>
            <a:ext cx="1170198" cy="740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23496" y="5897177"/>
            <a:ext cx="1182896" cy="115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199094" y="5797658"/>
            <a:ext cx="379113" cy="135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8021" y="4582007"/>
            <a:ext cx="1081441" cy="115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360840">
            <a:off x="12528831" y="4643443"/>
            <a:ext cx="763728" cy="103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207863">
            <a:off x="10735265" y="4805945"/>
            <a:ext cx="1147151" cy="70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3918659" y="4767026"/>
            <a:ext cx="1308167" cy="7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612314" y="4842572"/>
            <a:ext cx="686598" cy="68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091072" y="6263394"/>
            <a:ext cx="814952" cy="80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664064">
            <a:off x="11174178" y="6276373"/>
            <a:ext cx="1354321" cy="775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-243681">
            <a:off x="15210678" y="6289877"/>
            <a:ext cx="1200458" cy="74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385250" y="6323399"/>
            <a:ext cx="1447423" cy="68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870005" y="6197482"/>
            <a:ext cx="941418" cy="933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400128" y="4812017"/>
            <a:ext cx="988624" cy="98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3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722633" y="4935641"/>
            <a:ext cx="1084462" cy="74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45486" y="5197536"/>
            <a:ext cx="1628900" cy="59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140976" y="4657854"/>
            <a:ext cx="1633411" cy="721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3115836" y="4840627"/>
            <a:ext cx="950412" cy="93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1723496" y="4839645"/>
            <a:ext cx="1058459" cy="933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723496" y="7385922"/>
            <a:ext cx="1251391" cy="95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 rot="-2700000">
            <a:off x="6093657" y="7441996"/>
            <a:ext cx="779422" cy="83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5002695" y="7364157"/>
            <a:ext cx="676320" cy="99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3207075" y="7712214"/>
            <a:ext cx="1563433" cy="29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 rot="1946367">
            <a:off x="7453975" y="7383641"/>
            <a:ext cx="1154159" cy="95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 rot="5063512" flipH="1">
            <a:off x="9956293" y="7322227"/>
            <a:ext cx="746338" cy="12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3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 rot="3331250">
            <a:off x="13697368" y="7603080"/>
            <a:ext cx="786815" cy="63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 rot="935711">
            <a:off x="11383179" y="7485570"/>
            <a:ext cx="1295233" cy="69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3"/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4906023" y="7712214"/>
            <a:ext cx="1658480" cy="36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5B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/>
          <p:nvPr/>
        </p:nvSpPr>
        <p:spPr>
          <a:xfrm>
            <a:off x="7280395" y="5340895"/>
            <a:ext cx="3867670" cy="3922379"/>
          </a:xfrm>
          <a:custGeom>
            <a:avLst/>
            <a:gdLst/>
            <a:ahLst/>
            <a:cxnLst/>
            <a:rect l="l" t="t" r="r" b="b"/>
            <a:pathLst>
              <a:path w="2962910" h="3004820" extrusionOk="0">
                <a:moveTo>
                  <a:pt x="2936240" y="16510"/>
                </a:moveTo>
                <a:lnTo>
                  <a:pt x="2926080" y="16510"/>
                </a:lnTo>
                <a:cubicBezTo>
                  <a:pt x="2684780" y="16510"/>
                  <a:pt x="2443480" y="19050"/>
                  <a:pt x="2203450" y="21590"/>
                </a:cubicBezTo>
                <a:cubicBezTo>
                  <a:pt x="1775460" y="26670"/>
                  <a:pt x="1346200" y="34290"/>
                  <a:pt x="918210" y="35560"/>
                </a:cubicBezTo>
                <a:cubicBezTo>
                  <a:pt x="751840" y="35560"/>
                  <a:pt x="585470" y="26670"/>
                  <a:pt x="419100" y="16510"/>
                </a:cubicBezTo>
                <a:cubicBezTo>
                  <a:pt x="281940" y="7620"/>
                  <a:pt x="142240" y="0"/>
                  <a:pt x="5080" y="10160"/>
                </a:cubicBezTo>
                <a:cubicBezTo>
                  <a:pt x="6350" y="210820"/>
                  <a:pt x="7620" y="411480"/>
                  <a:pt x="10160" y="610870"/>
                </a:cubicBezTo>
                <a:cubicBezTo>
                  <a:pt x="13970" y="1056640"/>
                  <a:pt x="20320" y="1502410"/>
                  <a:pt x="16510" y="1948180"/>
                </a:cubicBezTo>
                <a:cubicBezTo>
                  <a:pt x="15240" y="2169160"/>
                  <a:pt x="6350" y="2390140"/>
                  <a:pt x="2540" y="2611120"/>
                </a:cubicBezTo>
                <a:cubicBezTo>
                  <a:pt x="0" y="2730500"/>
                  <a:pt x="10160" y="2849880"/>
                  <a:pt x="17780" y="2967990"/>
                </a:cubicBezTo>
                <a:cubicBezTo>
                  <a:pt x="77470" y="2962910"/>
                  <a:pt x="138430" y="2966720"/>
                  <a:pt x="196850" y="2971800"/>
                </a:cubicBezTo>
                <a:cubicBezTo>
                  <a:pt x="287020" y="2979420"/>
                  <a:pt x="375920" y="2988310"/>
                  <a:pt x="466090" y="2992120"/>
                </a:cubicBezTo>
                <a:cubicBezTo>
                  <a:pt x="882650" y="3004820"/>
                  <a:pt x="1300480" y="2997200"/>
                  <a:pt x="1717040" y="2987040"/>
                </a:cubicBezTo>
                <a:cubicBezTo>
                  <a:pt x="2127250" y="2975610"/>
                  <a:pt x="2538730" y="2962910"/>
                  <a:pt x="2950210" y="2961640"/>
                </a:cubicBezTo>
                <a:cubicBezTo>
                  <a:pt x="2942590" y="2794000"/>
                  <a:pt x="2933700" y="2626360"/>
                  <a:pt x="2928620" y="2457450"/>
                </a:cubicBezTo>
                <a:cubicBezTo>
                  <a:pt x="2915920" y="2034540"/>
                  <a:pt x="2933700" y="1612900"/>
                  <a:pt x="2945130" y="1189990"/>
                </a:cubicBezTo>
                <a:cubicBezTo>
                  <a:pt x="2956560" y="800100"/>
                  <a:pt x="2962910" y="407670"/>
                  <a:pt x="2936240" y="1651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804" b="-58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12232013" y="5340895"/>
            <a:ext cx="3867670" cy="3922379"/>
          </a:xfrm>
          <a:custGeom>
            <a:avLst/>
            <a:gdLst/>
            <a:ahLst/>
            <a:cxnLst/>
            <a:rect l="l" t="t" r="r" b="b"/>
            <a:pathLst>
              <a:path w="2962910" h="3004820" extrusionOk="0">
                <a:moveTo>
                  <a:pt x="2936240" y="16510"/>
                </a:moveTo>
                <a:lnTo>
                  <a:pt x="2926080" y="16510"/>
                </a:lnTo>
                <a:cubicBezTo>
                  <a:pt x="2684780" y="16510"/>
                  <a:pt x="2443480" y="19050"/>
                  <a:pt x="2203450" y="21590"/>
                </a:cubicBezTo>
                <a:cubicBezTo>
                  <a:pt x="1775460" y="26670"/>
                  <a:pt x="1346200" y="34290"/>
                  <a:pt x="918210" y="35560"/>
                </a:cubicBezTo>
                <a:cubicBezTo>
                  <a:pt x="751840" y="35560"/>
                  <a:pt x="585470" y="26670"/>
                  <a:pt x="419100" y="16510"/>
                </a:cubicBezTo>
                <a:cubicBezTo>
                  <a:pt x="281940" y="7620"/>
                  <a:pt x="142240" y="0"/>
                  <a:pt x="5080" y="10160"/>
                </a:cubicBezTo>
                <a:cubicBezTo>
                  <a:pt x="6350" y="210820"/>
                  <a:pt x="7620" y="411480"/>
                  <a:pt x="10160" y="610870"/>
                </a:cubicBezTo>
                <a:cubicBezTo>
                  <a:pt x="13970" y="1056640"/>
                  <a:pt x="20320" y="1502410"/>
                  <a:pt x="16510" y="1948180"/>
                </a:cubicBezTo>
                <a:cubicBezTo>
                  <a:pt x="15240" y="2169160"/>
                  <a:pt x="6350" y="2390140"/>
                  <a:pt x="2540" y="2611120"/>
                </a:cubicBezTo>
                <a:cubicBezTo>
                  <a:pt x="0" y="2730500"/>
                  <a:pt x="10160" y="2849880"/>
                  <a:pt x="17780" y="2967990"/>
                </a:cubicBezTo>
                <a:cubicBezTo>
                  <a:pt x="77470" y="2962910"/>
                  <a:pt x="138430" y="2966720"/>
                  <a:pt x="196850" y="2971800"/>
                </a:cubicBezTo>
                <a:cubicBezTo>
                  <a:pt x="287020" y="2979420"/>
                  <a:pt x="375920" y="2988310"/>
                  <a:pt x="466090" y="2992120"/>
                </a:cubicBezTo>
                <a:cubicBezTo>
                  <a:pt x="882650" y="3004820"/>
                  <a:pt x="1300480" y="2997200"/>
                  <a:pt x="1717040" y="2987040"/>
                </a:cubicBezTo>
                <a:cubicBezTo>
                  <a:pt x="2127250" y="2975610"/>
                  <a:pt x="2538730" y="2962910"/>
                  <a:pt x="2950210" y="2961640"/>
                </a:cubicBezTo>
                <a:cubicBezTo>
                  <a:pt x="2942590" y="2794000"/>
                  <a:pt x="2933700" y="2626360"/>
                  <a:pt x="2928620" y="2457450"/>
                </a:cubicBezTo>
                <a:cubicBezTo>
                  <a:pt x="2915920" y="2034540"/>
                  <a:pt x="2933700" y="1612900"/>
                  <a:pt x="2945130" y="1189990"/>
                </a:cubicBezTo>
                <a:cubicBezTo>
                  <a:pt x="2956560" y="800100"/>
                  <a:pt x="2962910" y="407670"/>
                  <a:pt x="2936240" y="1651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464" b="-846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435579" y="5340895"/>
            <a:ext cx="3867670" cy="3922379"/>
          </a:xfrm>
          <a:custGeom>
            <a:avLst/>
            <a:gdLst/>
            <a:ahLst/>
            <a:cxnLst/>
            <a:rect l="l" t="t" r="r" b="b"/>
            <a:pathLst>
              <a:path w="2962910" h="3004820" extrusionOk="0">
                <a:moveTo>
                  <a:pt x="2936240" y="16510"/>
                </a:moveTo>
                <a:lnTo>
                  <a:pt x="2926080" y="16510"/>
                </a:lnTo>
                <a:cubicBezTo>
                  <a:pt x="2684780" y="16510"/>
                  <a:pt x="2443480" y="19050"/>
                  <a:pt x="2203450" y="21590"/>
                </a:cubicBezTo>
                <a:cubicBezTo>
                  <a:pt x="1775460" y="26670"/>
                  <a:pt x="1346200" y="34290"/>
                  <a:pt x="918210" y="35560"/>
                </a:cubicBezTo>
                <a:cubicBezTo>
                  <a:pt x="751840" y="35560"/>
                  <a:pt x="585470" y="26670"/>
                  <a:pt x="419100" y="16510"/>
                </a:cubicBezTo>
                <a:cubicBezTo>
                  <a:pt x="281940" y="7620"/>
                  <a:pt x="142240" y="0"/>
                  <a:pt x="5080" y="10160"/>
                </a:cubicBezTo>
                <a:cubicBezTo>
                  <a:pt x="6350" y="210820"/>
                  <a:pt x="7620" y="411480"/>
                  <a:pt x="10160" y="610870"/>
                </a:cubicBezTo>
                <a:cubicBezTo>
                  <a:pt x="13970" y="1056640"/>
                  <a:pt x="20320" y="1502410"/>
                  <a:pt x="16510" y="1948180"/>
                </a:cubicBezTo>
                <a:cubicBezTo>
                  <a:pt x="15240" y="2169160"/>
                  <a:pt x="6350" y="2390140"/>
                  <a:pt x="2540" y="2611120"/>
                </a:cubicBezTo>
                <a:cubicBezTo>
                  <a:pt x="0" y="2730500"/>
                  <a:pt x="10160" y="2849880"/>
                  <a:pt x="17780" y="2967990"/>
                </a:cubicBezTo>
                <a:cubicBezTo>
                  <a:pt x="77470" y="2962910"/>
                  <a:pt x="138430" y="2966720"/>
                  <a:pt x="196850" y="2971800"/>
                </a:cubicBezTo>
                <a:cubicBezTo>
                  <a:pt x="287020" y="2979420"/>
                  <a:pt x="375920" y="2988310"/>
                  <a:pt x="466090" y="2992120"/>
                </a:cubicBezTo>
                <a:cubicBezTo>
                  <a:pt x="882650" y="3004820"/>
                  <a:pt x="1300480" y="2997200"/>
                  <a:pt x="1717040" y="2987040"/>
                </a:cubicBezTo>
                <a:cubicBezTo>
                  <a:pt x="2127250" y="2975610"/>
                  <a:pt x="2538730" y="2962910"/>
                  <a:pt x="2950210" y="2961640"/>
                </a:cubicBezTo>
                <a:cubicBezTo>
                  <a:pt x="2942590" y="2794000"/>
                  <a:pt x="2933700" y="2626360"/>
                  <a:pt x="2928620" y="2457450"/>
                </a:cubicBezTo>
                <a:cubicBezTo>
                  <a:pt x="2915920" y="2034540"/>
                  <a:pt x="2933700" y="1612900"/>
                  <a:pt x="2945130" y="1189990"/>
                </a:cubicBezTo>
                <a:cubicBezTo>
                  <a:pt x="2956560" y="800100"/>
                  <a:pt x="2962910" y="407670"/>
                  <a:pt x="2936240" y="1651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430" b="-643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40767" y="4014922"/>
            <a:ext cx="1875414" cy="95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17831" y="8373757"/>
            <a:ext cx="2350944" cy="176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86011" y="3383807"/>
            <a:ext cx="1497939" cy="1759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54758" y="2684410"/>
            <a:ext cx="1833960" cy="1808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77656" y="8653252"/>
            <a:ext cx="1339140" cy="121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534980" y="3018335"/>
            <a:ext cx="1907267" cy="11408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3363118" y="1084811"/>
            <a:ext cx="11561763" cy="1764347"/>
            <a:chOff x="0" y="76200"/>
            <a:chExt cx="15415684" cy="2352463"/>
          </a:xfrm>
        </p:grpSpPr>
        <p:pic>
          <p:nvPicPr>
            <p:cNvPr id="140" name="Google Shape;140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2831042" y="2172631"/>
              <a:ext cx="9753600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4"/>
            <p:cNvSpPr txBox="1"/>
            <p:nvPr/>
          </p:nvSpPr>
          <p:spPr>
            <a:xfrm>
              <a:off x="0" y="76200"/>
              <a:ext cx="15415684" cy="17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0">
                  <a:solidFill>
                    <a:srgbClr val="F4F1DE"/>
                  </a:solidFill>
                  <a:latin typeface="Arial"/>
                  <a:ea typeface="Arial"/>
                  <a:cs typeface="Arial"/>
                  <a:sym typeface="Arial"/>
                </a:rPr>
                <a:t>watch  要留意</a:t>
              </a:r>
              <a:endParaRPr/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5877656" y="3307329"/>
            <a:ext cx="6666518" cy="1739517"/>
            <a:chOff x="0" y="47625"/>
            <a:chExt cx="8888691" cy="2319356"/>
          </a:xfrm>
        </p:grpSpPr>
        <p:pic>
          <p:nvPicPr>
            <p:cNvPr id="143" name="Google Shape;143;p4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632380" y="2219353"/>
              <a:ext cx="5623930" cy="147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4"/>
            <p:cNvSpPr txBox="1"/>
            <p:nvPr/>
          </p:nvSpPr>
          <p:spPr>
            <a:xfrm>
              <a:off x="0" y="47625"/>
              <a:ext cx="8888691" cy="1973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89">
                  <a:solidFill>
                    <a:srgbClr val="F4F1DE"/>
                  </a:solidFill>
                  <a:latin typeface="Calibri"/>
                  <a:ea typeface="Calibri"/>
                  <a:cs typeface="Calibri"/>
                  <a:sym typeface="Calibri"/>
                </a:rPr>
                <a:t>不可以發出叫聲</a:t>
              </a:r>
              <a:endParaRPr/>
            </a:p>
            <a:p>
              <a:pPr marL="0" marR="0" lvl="0" indent="0" algn="ctr" rtl="0">
                <a:lnSpc>
                  <a:spcPct val="11000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89">
                  <a:solidFill>
                    <a:srgbClr val="F4F1DE"/>
                  </a:solidFill>
                  <a:latin typeface="Calibri"/>
                  <a:ea typeface="Calibri"/>
                  <a:cs typeface="Calibri"/>
                  <a:sym typeface="Calibri"/>
                </a:rPr>
                <a:t>智慧型通通不行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FEC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150" name="Google Shape;150;p5"/>
          <p:cNvGraphicFramePr/>
          <p:nvPr/>
        </p:nvGraphicFramePr>
        <p:xfrm>
          <a:off x="2971800" y="2087264"/>
          <a:ext cx="12344400" cy="7796275"/>
        </p:xfrm>
        <a:graphic>
          <a:graphicData uri="http://schemas.openxmlformats.org/drawingml/2006/table">
            <a:tbl>
              <a:tblPr>
                <a:noFill/>
                <a:tableStyleId>{DB862CAD-4314-4C41-95C8-B85928540E6E}</a:tableStyleId>
              </a:tblPr>
              <a:tblGrid>
                <a:gridCol w="308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年5月</a:t>
                      </a:r>
                      <a:r>
                        <a:rPr lang="en-US"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</a:t>
                      </a: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日（六）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r>
                        <a:rPr lang="en-US"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年5月</a:t>
                      </a:r>
                      <a:r>
                        <a:rPr lang="en-US"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</a:t>
                      </a: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日（日）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🕭08:20-　08:30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🕭08:20-　08:30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🕭08:30-🕭09:40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社    會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B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🕭08:30-🕭09:40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自    然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09:40-　10:20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09:40-　10:20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🕭10:20-　10:30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🕭10:20-　10:30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🕭10:30-🕭11:50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數    學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🕭10:30-🕭11:30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英語（閱讀）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11:50-　13:40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午休 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11:30-　12:00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🕭13:40-　13:50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🕭12:00-　12:05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🕭13:50-🕭15:00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國    文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🕭12:05-🕭12:30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英語（聽力）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3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　15:00-　15:40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休息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🕭15:40-　15:50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考試說明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🕭15:50-🕭16:40</a:t>
                      </a:r>
                      <a:endParaRPr sz="3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寫作測驗</a:t>
                      </a:r>
                      <a:endParaRPr sz="3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6500" marR="26500" marT="0" marB="0" anchor="ctr">
                    <a:lnL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748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1" name="Google Shape;151;p5"/>
          <p:cNvSpPr txBox="1"/>
          <p:nvPr/>
        </p:nvSpPr>
        <p:spPr>
          <a:xfrm>
            <a:off x="2897983" y="683420"/>
            <a:ext cx="12418217" cy="1295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國中教育會考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 flipH="1">
            <a:off x="5985894" y="-396196"/>
            <a:ext cx="6316212" cy="1024754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5411031" y="2556531"/>
            <a:ext cx="8524434" cy="394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60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升學</a:t>
            </a:r>
            <a:endParaRPr/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1096006" y="1676232"/>
            <a:ext cx="3379083" cy="221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121107">
            <a:off x="12817836" y="1850194"/>
            <a:ext cx="3657600" cy="186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3399832">
            <a:off x="1629971" y="2878169"/>
            <a:ext cx="2786575" cy="2748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3108044">
            <a:off x="13933037" y="3086100"/>
            <a:ext cx="1928812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785547" y="4649243"/>
            <a:ext cx="2469364" cy="252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71695" y="505261"/>
            <a:ext cx="1679335" cy="18278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6"/>
          <p:cNvGrpSpPr/>
          <p:nvPr/>
        </p:nvGrpSpPr>
        <p:grpSpPr>
          <a:xfrm>
            <a:off x="1536719" y="7572157"/>
            <a:ext cx="12398745" cy="2057509"/>
            <a:chOff x="0" y="0"/>
            <a:chExt cx="16531661" cy="2743345"/>
          </a:xfrm>
        </p:grpSpPr>
        <p:pic>
          <p:nvPicPr>
            <p:cNvPr id="165" name="Google Shape;165;p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2474706"/>
              <a:ext cx="16531661" cy="2686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6"/>
            <p:cNvSpPr txBox="1"/>
            <p:nvPr/>
          </p:nvSpPr>
          <p:spPr>
            <a:xfrm>
              <a:off x="1630269" y="0"/>
              <a:ext cx="13271122" cy="2102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72">
                  <a:solidFill>
                    <a:srgbClr val="3D405B"/>
                  </a:solidFill>
                  <a:latin typeface="DM Sans"/>
                  <a:ea typeface="DM Sans"/>
                  <a:cs typeface="DM Sans"/>
                  <a:sym typeface="DM Sans"/>
                </a:rPr>
                <a:t>Tainan Municipal Chongming Junior High School</a:t>
              </a:r>
              <a:endParaRPr/>
            </a:p>
          </p:txBody>
        </p:sp>
      </p:grpSp>
      <p:sp>
        <p:nvSpPr>
          <p:cNvPr id="167" name="Google Shape;167;p6"/>
          <p:cNvSpPr txBox="1"/>
          <p:nvPr/>
        </p:nvSpPr>
        <p:spPr>
          <a:xfrm>
            <a:off x="12615423" y="8218606"/>
            <a:ext cx="4796360" cy="215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40">
                <a:solidFill>
                  <a:srgbClr val="3D405B"/>
                </a:solidFill>
                <a:latin typeface="Calibri"/>
                <a:ea typeface="Calibri"/>
                <a:cs typeface="Calibri"/>
                <a:sym typeface="Calibri"/>
              </a:rPr>
              <a:t>崇明國中</a:t>
            </a:r>
            <a:endParaRPr/>
          </a:p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40">
              <a:solidFill>
                <a:srgbClr val="3D40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1DE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0673"/>
            <a:ext cx="18287999" cy="1004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6E63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4185468" y="7331946"/>
            <a:ext cx="1840498" cy="1840498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8" name="Google Shape;178;p8"/>
          <p:cNvSpPr/>
          <p:nvPr/>
        </p:nvSpPr>
        <p:spPr>
          <a:xfrm>
            <a:off x="12262034" y="1114556"/>
            <a:ext cx="1840498" cy="1840498"/>
          </a:xfrm>
          <a:custGeom>
            <a:avLst/>
            <a:gdLst/>
            <a:ahLst/>
            <a:cxnLst/>
            <a:rect l="l" t="t" r="r" b="b"/>
            <a:pathLst>
              <a:path w="1913890" h="1913890" extrusionOk="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" name="Google Shape;179;p8"/>
          <p:cNvSpPr/>
          <p:nvPr/>
        </p:nvSpPr>
        <p:spPr>
          <a:xfrm>
            <a:off x="1493044" y="962378"/>
            <a:ext cx="15523639" cy="8383885"/>
          </a:xfrm>
          <a:custGeom>
            <a:avLst/>
            <a:gdLst/>
            <a:ahLst/>
            <a:cxnLst/>
            <a:rect l="l" t="t" r="r" b="b"/>
            <a:pathLst>
              <a:path w="3518697" h="1900350" extrusionOk="0">
                <a:moveTo>
                  <a:pt x="3394237" y="1900350"/>
                </a:moveTo>
                <a:lnTo>
                  <a:pt x="124460" y="1900350"/>
                </a:lnTo>
                <a:cubicBezTo>
                  <a:pt x="55880" y="1900350"/>
                  <a:pt x="0" y="1844470"/>
                  <a:pt x="0" y="177589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3394237" y="0"/>
                </a:lnTo>
                <a:cubicBezTo>
                  <a:pt x="3462817" y="0"/>
                  <a:pt x="3518697" y="55880"/>
                  <a:pt x="3518697" y="124460"/>
                </a:cubicBezTo>
                <a:lnTo>
                  <a:pt x="3518697" y="1775890"/>
                </a:lnTo>
                <a:cubicBezTo>
                  <a:pt x="3518697" y="1844470"/>
                  <a:pt x="3462817" y="1900350"/>
                  <a:pt x="3394237" y="19003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"/>
          <p:cNvSpPr/>
          <p:nvPr/>
        </p:nvSpPr>
        <p:spPr>
          <a:xfrm rot="-5400000">
            <a:off x="1491328" y="7034322"/>
            <a:ext cx="2145035" cy="2247376"/>
          </a:xfrm>
          <a:custGeom>
            <a:avLst/>
            <a:gdLst/>
            <a:ahLst/>
            <a:cxnLst/>
            <a:rect l="l" t="t" r="r" b="b"/>
            <a:pathLst>
              <a:path w="10990384" h="11514742" extrusionOk="0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4" y="11514742"/>
                  <a:pt x="6544389" y="11514742"/>
                  <a:pt x="8245499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499" y="985520"/>
                </a:cubicBezTo>
                <a:cubicBezTo>
                  <a:pt x="6544389" y="0"/>
                  <a:pt x="4445994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3">
            <a:alphaModFix/>
          </a:blip>
          <a:srcRect l="2340" r="2340"/>
          <a:stretch/>
        </p:blipFill>
        <p:spPr>
          <a:xfrm>
            <a:off x="1798705" y="1043343"/>
            <a:ext cx="14912317" cy="822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8"/>
          <p:cNvSpPr/>
          <p:nvPr/>
        </p:nvSpPr>
        <p:spPr>
          <a:xfrm rot="-5400000">
            <a:off x="15531731" y="3974972"/>
            <a:ext cx="6378017" cy="3076273"/>
          </a:xfrm>
          <a:custGeom>
            <a:avLst/>
            <a:gdLst/>
            <a:ahLst/>
            <a:cxnLst/>
            <a:rect l="l" t="t" r="r" b="b"/>
            <a:pathLst>
              <a:path w="1933766" h="932703" extrusionOk="0">
                <a:moveTo>
                  <a:pt x="1809306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809306" y="0"/>
                </a:lnTo>
                <a:cubicBezTo>
                  <a:pt x="1877886" y="0"/>
                  <a:pt x="1933766" y="55880"/>
                  <a:pt x="1933766" y="124460"/>
                </a:cubicBezTo>
                <a:lnTo>
                  <a:pt x="1933766" y="808243"/>
                </a:lnTo>
                <a:cubicBezTo>
                  <a:pt x="1933766" y="876823"/>
                  <a:pt x="1877886" y="932703"/>
                  <a:pt x="1809306" y="932703"/>
                </a:cubicBezTo>
                <a:close/>
              </a:path>
            </a:pathLst>
          </a:custGeom>
          <a:solidFill>
            <a:srgbClr val="2E44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6301973" y="6904233"/>
            <a:ext cx="1933059" cy="193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17322344" y="-131004"/>
            <a:ext cx="3086059" cy="308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/>
          <p:nvPr/>
        </p:nvSpPr>
        <p:spPr>
          <a:xfrm rot="-5400000">
            <a:off x="-2122758" y="113431"/>
            <a:ext cx="3655645" cy="3120390"/>
          </a:xfrm>
          <a:custGeom>
            <a:avLst/>
            <a:gdLst/>
            <a:ahLst/>
            <a:cxnLst/>
            <a:rect l="l" t="t" r="r" b="b"/>
            <a:pathLst>
              <a:path w="1092694" h="932703" extrusionOk="0">
                <a:moveTo>
                  <a:pt x="968234" y="932703"/>
                </a:moveTo>
                <a:lnTo>
                  <a:pt x="124460" y="932703"/>
                </a:lnTo>
                <a:cubicBezTo>
                  <a:pt x="55880" y="932703"/>
                  <a:pt x="0" y="876823"/>
                  <a:pt x="0" y="80824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968234" y="0"/>
                </a:lnTo>
                <a:cubicBezTo>
                  <a:pt x="1036814" y="0"/>
                  <a:pt x="1092694" y="55880"/>
                  <a:pt x="1092694" y="124460"/>
                </a:cubicBezTo>
                <a:lnTo>
                  <a:pt x="1092694" y="808243"/>
                </a:lnTo>
                <a:cubicBezTo>
                  <a:pt x="1092694" y="876823"/>
                  <a:pt x="1036814" y="932703"/>
                  <a:pt x="968234" y="932703"/>
                </a:cubicBezTo>
                <a:close/>
              </a:path>
            </a:pathLst>
          </a:custGeom>
          <a:solidFill>
            <a:srgbClr val="E2C8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/>
          <p:nvPr/>
        </p:nvSpPr>
        <p:spPr>
          <a:xfrm rot="-5400000">
            <a:off x="-147205" y="1003166"/>
            <a:ext cx="1629542" cy="1707289"/>
          </a:xfrm>
          <a:custGeom>
            <a:avLst/>
            <a:gdLst/>
            <a:ahLst/>
            <a:cxnLst/>
            <a:rect l="l" t="t" r="r" b="b"/>
            <a:pathLst>
              <a:path w="10990384" h="11514742" extrusionOk="0">
                <a:moveTo>
                  <a:pt x="8792" y="5757371"/>
                </a:moveTo>
                <a:cubicBezTo>
                  <a:pt x="0" y="7723318"/>
                  <a:pt x="1043775" y="9543701"/>
                  <a:pt x="2744885" y="10529222"/>
                </a:cubicBezTo>
                <a:cubicBezTo>
                  <a:pt x="4445994" y="11514742"/>
                  <a:pt x="6544389" y="11514742"/>
                  <a:pt x="8245499" y="10529222"/>
                </a:cubicBezTo>
                <a:cubicBezTo>
                  <a:pt x="9946609" y="9543701"/>
                  <a:pt x="10990384" y="7723318"/>
                  <a:pt x="10981592" y="5757371"/>
                </a:cubicBezTo>
                <a:cubicBezTo>
                  <a:pt x="10990384" y="3791424"/>
                  <a:pt x="9946609" y="1971041"/>
                  <a:pt x="8245499" y="985520"/>
                </a:cubicBezTo>
                <a:cubicBezTo>
                  <a:pt x="6544389" y="0"/>
                  <a:pt x="4445994" y="0"/>
                  <a:pt x="2744885" y="985520"/>
                </a:cubicBezTo>
                <a:cubicBezTo>
                  <a:pt x="1043775" y="1971041"/>
                  <a:pt x="0" y="3791424"/>
                  <a:pt x="8792" y="57573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-1885902" y="3243262"/>
            <a:ext cx="3127125" cy="312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/>
          <p:nvPr/>
        </p:nvSpPr>
        <p:spPr>
          <a:xfrm>
            <a:off x="147250" y="6040516"/>
            <a:ext cx="2710760" cy="1424228"/>
          </a:xfrm>
          <a:custGeom>
            <a:avLst/>
            <a:gdLst/>
            <a:ahLst/>
            <a:cxnLst/>
            <a:rect l="l" t="t" r="r" b="b"/>
            <a:pathLst>
              <a:path w="1675130" h="880110" extrusionOk="0">
                <a:moveTo>
                  <a:pt x="266700" y="848360"/>
                </a:moveTo>
                <a:cubicBezTo>
                  <a:pt x="236220" y="848360"/>
                  <a:pt x="205740" y="842010"/>
                  <a:pt x="175260" y="829310"/>
                </a:cubicBezTo>
                <a:cubicBezTo>
                  <a:pt x="55880" y="778510"/>
                  <a:pt x="0" y="641350"/>
                  <a:pt x="50800" y="521970"/>
                </a:cubicBezTo>
                <a:cubicBezTo>
                  <a:pt x="184150" y="204470"/>
                  <a:pt x="492760" y="0"/>
                  <a:pt x="836930" y="0"/>
                </a:cubicBezTo>
                <a:cubicBezTo>
                  <a:pt x="1181100" y="0"/>
                  <a:pt x="1489710" y="204470"/>
                  <a:pt x="1624330" y="521970"/>
                </a:cubicBezTo>
                <a:cubicBezTo>
                  <a:pt x="1675130" y="641350"/>
                  <a:pt x="1619250" y="779780"/>
                  <a:pt x="1499870" y="829310"/>
                </a:cubicBezTo>
                <a:cubicBezTo>
                  <a:pt x="1380490" y="880110"/>
                  <a:pt x="1242060" y="824230"/>
                  <a:pt x="1192530" y="704850"/>
                </a:cubicBezTo>
                <a:cubicBezTo>
                  <a:pt x="1131570" y="562610"/>
                  <a:pt x="991870" y="469900"/>
                  <a:pt x="836930" y="469900"/>
                </a:cubicBezTo>
                <a:cubicBezTo>
                  <a:pt x="681990" y="469900"/>
                  <a:pt x="543560" y="562610"/>
                  <a:pt x="482600" y="704850"/>
                </a:cubicBezTo>
                <a:cubicBezTo>
                  <a:pt x="445770" y="793750"/>
                  <a:pt x="358140" y="848360"/>
                  <a:pt x="266700" y="848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05B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14493681" y="0"/>
            <a:ext cx="3794319" cy="335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t="3916" b="3915"/>
          <a:stretch/>
        </p:blipFill>
        <p:spPr>
          <a:xfrm>
            <a:off x="236131" y="-342900"/>
            <a:ext cx="18072651" cy="1088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77038" y="-699658"/>
            <a:ext cx="2679228" cy="395458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-978207" y="8448174"/>
            <a:ext cx="10699362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F4F1DE"/>
                </a:solidFill>
                <a:latin typeface="Calibri"/>
                <a:ea typeface="Calibri"/>
                <a:cs typeface="Calibri"/>
                <a:sym typeface="Calibri"/>
              </a:rPr>
              <a:t>跟著學校報名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自訂</PresentationFormat>
  <Paragraphs>192</Paragraphs>
  <Slides>33</Slides>
  <Notes>33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7" baseType="lpstr">
      <vt:lpstr>Noto Sans Symbols</vt:lpstr>
      <vt:lpstr>Calibri</vt:lpstr>
      <vt:lpstr>Times New Roman</vt:lpstr>
      <vt:lpstr>Arimo</vt:lpstr>
      <vt:lpstr>PMingLiu</vt:lpstr>
      <vt:lpstr>Gulim</vt:lpstr>
      <vt:lpstr>DM Sans</vt:lpstr>
      <vt:lpstr>DFKai-SB</vt:lpstr>
      <vt:lpstr>Century Gothic</vt:lpstr>
      <vt:lpstr>Microsoft JhengHei</vt:lpstr>
      <vt:lpstr>Gaegu</vt:lpstr>
      <vt:lpstr>Arial</vt:lpstr>
      <vt:lpstr>Office Theme</vt:lpstr>
      <vt:lpstr>Bitmap 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範例二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志願選填操作有誤</vt:lpstr>
      <vt:lpstr>志願選填不合邏輯</vt:lpstr>
      <vt:lpstr>志願選填不合邏輯</vt:lpstr>
      <vt:lpstr>志願選填方向模糊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2</cp:revision>
  <dcterms:created xsi:type="dcterms:W3CDTF">2006-08-16T00:00:00Z</dcterms:created>
  <dcterms:modified xsi:type="dcterms:W3CDTF">2022-01-06T00:30:04Z</dcterms:modified>
</cp:coreProperties>
</file>