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  <p:sldMasterId id="2147483707" r:id="rId2"/>
  </p:sldMasterIdLst>
  <p:notesMasterIdLst>
    <p:notesMasterId r:id="rId30"/>
  </p:notesMasterIdLst>
  <p:handoutMasterIdLst>
    <p:handoutMasterId r:id="rId31"/>
  </p:handoutMasterIdLst>
  <p:sldIdLst>
    <p:sldId id="297" r:id="rId3"/>
    <p:sldId id="257" r:id="rId4"/>
    <p:sldId id="258" r:id="rId5"/>
    <p:sldId id="259" r:id="rId6"/>
    <p:sldId id="260" r:id="rId7"/>
    <p:sldId id="300" r:id="rId8"/>
    <p:sldId id="301" r:id="rId9"/>
    <p:sldId id="269" r:id="rId10"/>
    <p:sldId id="272" r:id="rId11"/>
    <p:sldId id="273" r:id="rId12"/>
    <p:sldId id="276" r:id="rId13"/>
    <p:sldId id="321" r:id="rId14"/>
    <p:sldId id="306" r:id="rId15"/>
    <p:sldId id="307" r:id="rId16"/>
    <p:sldId id="303" r:id="rId17"/>
    <p:sldId id="275" r:id="rId18"/>
    <p:sldId id="308" r:id="rId19"/>
    <p:sldId id="310" r:id="rId20"/>
    <p:sldId id="311" r:id="rId21"/>
    <p:sldId id="312" r:id="rId22"/>
    <p:sldId id="314" r:id="rId23"/>
    <p:sldId id="315" r:id="rId24"/>
    <p:sldId id="316" r:id="rId25"/>
    <p:sldId id="317" r:id="rId26"/>
    <p:sldId id="318" r:id="rId27"/>
    <p:sldId id="319" r:id="rId28"/>
    <p:sldId id="296" r:id="rId29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6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836" y="1"/>
            <a:ext cx="2945659" cy="4986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TW" smtClean="0"/>
              <a:t>2017/3/10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010"/>
            <a:ext cx="2945659" cy="4986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836" y="9428010"/>
            <a:ext cx="2945659" cy="4986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2BA9B-5866-4B47-B99A-C4531534CE1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6541249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6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836" y="1"/>
            <a:ext cx="2945659" cy="4986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TW" smtClean="0"/>
              <a:t>2017/3/10</a:t>
            </a:r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7"/>
            <a:ext cx="5438140" cy="39086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010"/>
            <a:ext cx="2945659" cy="4986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836" y="9428010"/>
            <a:ext cx="2945659" cy="4986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E2C1-8E30-4495-A343-FE2AF2E5678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5620108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E2C1-8E30-4495-A343-FE2AF2E56784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TW" smtClean="0"/>
              <a:t>2017/3/10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93705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  <p:sp>
        <p:nvSpPr>
          <p:cNvPr id="2" name="日期版面配置區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TW" smtClean="0"/>
              <a:t>2017/3/10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22962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  <p:sp>
        <p:nvSpPr>
          <p:cNvPr id="2" name="日期版面配置區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TW" smtClean="0"/>
              <a:t>2017/3/10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85700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  <p:sp>
        <p:nvSpPr>
          <p:cNvPr id="614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200" b="1">
                <a:solidFill>
                  <a:srgbClr val="FFFF00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defRPr kumimoji="1" sz="2200" b="1">
                <a:solidFill>
                  <a:srgbClr val="FFFF00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defRPr kumimoji="1" sz="2200" b="1">
                <a:solidFill>
                  <a:srgbClr val="FFFF00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defRPr kumimoji="1" sz="2200" b="1">
                <a:solidFill>
                  <a:srgbClr val="FFFF00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defRPr kumimoji="1" sz="2200" b="1">
                <a:solidFill>
                  <a:srgbClr val="FFFF00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rgbClr val="FFFF00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rgbClr val="FFFF00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rgbClr val="FFFF00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200" b="1">
                <a:solidFill>
                  <a:srgbClr val="FFFF00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fld id="{FE4CA54E-3DC2-4DBB-A6A8-0B782899ACA5}" type="slidenum">
              <a:rPr lang="en-US" altLang="zh-TW" sz="1200" b="0" smtClean="0">
                <a:solidFill>
                  <a:schemeClr val="tx1"/>
                </a:solidFill>
                <a:ea typeface="新細明體" panose="02020500000000000000" pitchFamily="18" charset="-120"/>
              </a:rPr>
              <a:pPr/>
              <a:t>12</a:t>
            </a:fld>
            <a:endParaRPr lang="en-US" altLang="zh-TW" sz="1200" b="0" smtClean="0">
              <a:solidFill>
                <a:schemeClr val="tx1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5660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日期版面配置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TW" smtClean="0"/>
              <a:t>2017/3/10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03783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pPr/>
              <a:t>‹#›</a:t>
            </a:fld>
            <a:endParaRPr lang="en-US" altLang="zh-TW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4749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9849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42321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rgbClr val="7E7E7E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83768" y="1854834"/>
            <a:ext cx="2511425" cy="4126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F6600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3/14/2017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442955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000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30D8-0D2F-45A0-A88E-910F5CE507C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0255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A1-D2CE-47D0-A7DA-3B91F56B7C9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8" name="群組 7"/>
          <p:cNvGrpSpPr/>
          <p:nvPr userDrawn="1"/>
        </p:nvGrpSpPr>
        <p:grpSpPr>
          <a:xfrm>
            <a:off x="167002" y="136718"/>
            <a:ext cx="8862698" cy="742072"/>
            <a:chOff x="167002" y="77341"/>
            <a:chExt cx="8862698" cy="742072"/>
          </a:xfrm>
        </p:grpSpPr>
        <p:sp>
          <p:nvSpPr>
            <p:cNvPr id="9" name="Rectangle 24"/>
            <p:cNvSpPr>
              <a:spLocks noChangeArrowheads="1"/>
            </p:cNvSpPr>
            <p:nvPr userDrawn="1"/>
          </p:nvSpPr>
          <p:spPr bwMode="gray">
            <a:xfrm>
              <a:off x="1011238" y="639763"/>
              <a:ext cx="8018462" cy="317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1pPr>
              <a:lvl2pPr marL="742950" indent="-28575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2pPr>
              <a:lvl3pPr marL="11430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TW" altLang="en-US" sz="2400" smtClean="0">
                <a:solidFill>
                  <a:prstClr val="black"/>
                </a:solidFill>
                <a:ea typeface="新細明體" pitchFamily="18" charset="-120"/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167002" y="77341"/>
              <a:ext cx="736846" cy="74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263354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000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000">
              <a:solidFill>
                <a:srgbClr val="0000FF"/>
              </a:solidFill>
              <a:latin typeface="Tahoma" pitchFamily="34" charset="0"/>
              <a:ea typeface="標楷體" pitchFamily="65" charset="-120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000">
              <a:solidFill>
                <a:srgbClr val="0000FF"/>
              </a:solidFill>
              <a:latin typeface="Tahoma" pitchFamily="34" charset="0"/>
              <a:ea typeface="標楷體" pitchFamily="65" charset="-120"/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000">
              <a:solidFill>
                <a:srgbClr val="0000FF"/>
              </a:solidFill>
              <a:latin typeface="Tahoma" pitchFamily="34" charset="0"/>
              <a:ea typeface="標楷體" pitchFamily="65" charset="-120"/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000">
              <a:solidFill>
                <a:srgbClr val="0000FF"/>
              </a:solidFill>
              <a:latin typeface="Tahoma" pitchFamily="34" charset="0"/>
              <a:ea typeface="標楷體" pitchFamily="65" charset="-120"/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000">
              <a:solidFill>
                <a:srgbClr val="0000FF"/>
              </a:solidFill>
              <a:latin typeface="Tahoma" pitchFamily="34" charset="0"/>
              <a:ea typeface="標楷體" pitchFamily="65" charset="-12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98C8-4B8E-4E66-872E-301BBAB8B4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4402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16706-8D7A-451B-83DE-2DD113AA69C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3012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80267-F542-4FA4-BE4A-516F1186A2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43998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2C82-91CE-470A-AFC4-4C2037C1A37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28323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000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305-7EA8-4EE8-B24B-6A6CF1BE710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6348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800564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0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C8C7-8B2C-4E05-8565-F869C8A9E01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0624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00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0907-8217-4EA9-8CC2-251E86ECB24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4E5B6F"/>
                </a:solidFill>
              </a:rPr>
              <a:t>1</a:t>
            </a:r>
            <a:endParaRPr lang="en-US">
              <a:solidFill>
                <a:srgbClr val="4E5B6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41310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40AF-0A8F-457B-908C-6988F7A7CFA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3222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0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AE44-54B1-47DB-8D8B-EED93AB0AB2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2017/3/14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893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pPr/>
              <a:t>‹#›</a:t>
            </a:fld>
            <a:endParaRPr lang="en-US" altLang="zh-TW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362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4076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53202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71766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56996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867483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97250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altLang="zh-TW" smtClean="0"/>
              <a:pPr/>
              <a:t>‹#›</a:t>
            </a:fld>
            <a:endParaRPr lang="en-US" altLang="zh-TW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3148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sz="2000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000">
                <a:solidFill>
                  <a:srgbClr val="0000FF"/>
                </a:solidFill>
                <a:latin typeface="Tahoma" pitchFamily="34" charset="0"/>
                <a:ea typeface="標楷體" pitchFamily="65" charset="-120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62303AE-BD03-4993-8FC6-754694AD46E3}" type="datetime1">
              <a:rPr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/>
              <a:t>2017/3/14</a:t>
            </a:fld>
            <a:endParaRPr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916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38468;&#34920;&#20108;-&#23416;&#26657;&#25945;&#32887;&#21729;&#36864;&#20241;&#26781;&#20363;&#31532;&#20108;&#21313;&#19968;&#26781;&#20043;&#19968;&#31532;&#20116;&#38917;&#21450;&#31532;&#20845;&#38917;&#21152;&#30332;&#35036;&#20767;&#37329;&#35336;&#31639;&#27161;&#28310;&#34920;.pdf" TargetMode="External"/><Relationship Id="rId2" Type="http://schemas.openxmlformats.org/officeDocument/2006/relationships/hyperlink" Target="&#38468;&#34920;&#19977;-&#23416;&#26657;&#25945;&#32887;&#21729;&#22312;&#26412;&#26781;&#20363;&#20462;&#27491;&#26045;&#34892;&#21069;(&#33290;&#21046;)&#20219;&#32887;&#24180;&#36039;&#36864;&#20241;&#37329;&#25903;&#32102;&#27161;&#28310;&#34920;.pdf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&#38468;&#34920;&#19968;-&#23416;&#26657;&#25945;&#32887;&#21729;&#36864;&#20241;&#37329;(&#26032;&#21046;)&#25903;&#32102;&#27161;&#28310;&#34920;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育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人員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退休金計算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及未來改革方向研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討</a:t>
            </a: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第五教練合作圈 製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r"/>
            <a:r>
              <a:rPr lang="en-US" altLang="zh-TW" sz="3200" smtClean="0">
                <a:latin typeface="標楷體" panose="03000509000000000000" pitchFamily="65" charset="-120"/>
                <a:ea typeface="標楷體" panose="03000509000000000000" pitchFamily="65" charset="-120"/>
              </a:rPr>
              <a:t>106.3.10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940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380" y="1704466"/>
            <a:ext cx="7874000" cy="4589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•</a:t>
            </a:r>
            <a:r>
              <a:rPr sz="2400" spc="260" dirty="0">
                <a:latin typeface="Arial"/>
                <a:cs typeface="Arial"/>
              </a:rPr>
              <a:t> </a:t>
            </a:r>
            <a:r>
              <a:rPr sz="2400" b="1" spc="-5" dirty="0">
                <a:latin typeface="Microsoft JhengHei"/>
                <a:cs typeface="Microsoft JhengHei"/>
              </a:rPr>
              <a:t>年資的合併計算（退休條例第21-1條）</a:t>
            </a:r>
            <a:endParaRPr sz="2400" dirty="0">
              <a:latin typeface="Microsoft JhengHei"/>
              <a:cs typeface="Microsoft JhengHei"/>
            </a:endParaRPr>
          </a:p>
          <a:p>
            <a:pPr marL="12700">
              <a:lnSpc>
                <a:spcPct val="100000"/>
              </a:lnSpc>
              <a:spcBef>
                <a:spcPts val="1585"/>
              </a:spcBef>
            </a:pPr>
            <a:r>
              <a:rPr sz="2600" dirty="0">
                <a:latin typeface="Microsoft JhengHei"/>
                <a:cs typeface="Microsoft JhengHei"/>
              </a:rPr>
              <a:t>1.</a:t>
            </a:r>
            <a:r>
              <a:rPr sz="2600" b="0" dirty="0">
                <a:latin typeface="Microsoft JhengHei Light"/>
                <a:cs typeface="Microsoft JhengHei Light"/>
              </a:rPr>
              <a:t>退休條例</a:t>
            </a:r>
            <a:r>
              <a:rPr sz="2600" b="1" dirty="0">
                <a:solidFill>
                  <a:srgbClr val="FF0066"/>
                </a:solidFill>
                <a:latin typeface="Microsoft JhengHei"/>
                <a:cs typeface="Microsoft JhengHei"/>
              </a:rPr>
              <a:t>修正施行前</a:t>
            </a:r>
            <a:r>
              <a:rPr sz="2600" b="0" dirty="0">
                <a:latin typeface="Microsoft JhengHei Light"/>
                <a:cs typeface="Microsoft JhengHei Light"/>
              </a:rPr>
              <a:t>之任職年資，仍依原規定</a:t>
            </a:r>
            <a:r>
              <a:rPr sz="2600" b="1" dirty="0">
                <a:solidFill>
                  <a:srgbClr val="FF0066"/>
                </a:solidFill>
                <a:latin typeface="Microsoft JhengHei"/>
                <a:cs typeface="Microsoft JhengHei"/>
              </a:rPr>
              <a:t>最</a:t>
            </a:r>
            <a:endParaRPr sz="2600" dirty="0">
              <a:latin typeface="Microsoft JhengHei"/>
              <a:cs typeface="Microsoft JhengHei"/>
            </a:endParaRPr>
          </a:p>
          <a:p>
            <a:pPr marL="343535">
              <a:lnSpc>
                <a:spcPct val="100000"/>
              </a:lnSpc>
              <a:spcBef>
                <a:spcPts val="1630"/>
              </a:spcBef>
            </a:pPr>
            <a:r>
              <a:rPr sz="2600" b="1" dirty="0">
                <a:solidFill>
                  <a:srgbClr val="FF0066"/>
                </a:solidFill>
                <a:latin typeface="Microsoft JhengHei"/>
                <a:cs typeface="Microsoft JhengHei"/>
              </a:rPr>
              <a:t>高採計30年</a:t>
            </a:r>
            <a:r>
              <a:rPr sz="2600" b="0" dirty="0">
                <a:latin typeface="Microsoft JhengHei Light"/>
                <a:cs typeface="Microsoft JhengHei Light"/>
              </a:rPr>
              <a:t>。</a:t>
            </a:r>
            <a:endParaRPr sz="2600" dirty="0">
              <a:latin typeface="Microsoft JhengHei Light"/>
              <a:cs typeface="Microsoft JhengHei Light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600" dirty="0">
                <a:latin typeface="Microsoft JhengHei"/>
                <a:cs typeface="Microsoft JhengHei"/>
              </a:rPr>
              <a:t>2.</a:t>
            </a:r>
            <a:r>
              <a:rPr sz="2600" b="0" dirty="0">
                <a:latin typeface="Microsoft JhengHei Light"/>
                <a:cs typeface="Microsoft JhengHei Light"/>
              </a:rPr>
              <a:t>本條例</a:t>
            </a:r>
            <a:r>
              <a:rPr sz="2600" b="1" dirty="0">
                <a:solidFill>
                  <a:srgbClr val="FF0066"/>
                </a:solidFill>
                <a:latin typeface="Microsoft JhengHei"/>
                <a:cs typeface="Microsoft JhengHei"/>
              </a:rPr>
              <a:t>修正施行後</a:t>
            </a:r>
            <a:r>
              <a:rPr sz="2600" b="0" dirty="0">
                <a:latin typeface="Microsoft JhengHei Light"/>
                <a:cs typeface="Microsoft JhengHei Light"/>
              </a:rPr>
              <a:t>之任職年資，可連同</a:t>
            </a:r>
            <a:r>
              <a:rPr sz="2600" b="1" dirty="0">
                <a:solidFill>
                  <a:srgbClr val="FF0066"/>
                </a:solidFill>
                <a:latin typeface="Microsoft JhengHei"/>
                <a:cs typeface="Microsoft JhengHei"/>
              </a:rPr>
              <a:t>累計，最</a:t>
            </a:r>
            <a:endParaRPr sz="2600" dirty="0">
              <a:latin typeface="Microsoft JhengHei"/>
              <a:cs typeface="Microsoft JhengHei"/>
            </a:endParaRPr>
          </a:p>
          <a:p>
            <a:pPr marL="343535">
              <a:lnSpc>
                <a:spcPct val="100000"/>
              </a:lnSpc>
              <a:spcBef>
                <a:spcPts val="1620"/>
              </a:spcBef>
            </a:pPr>
            <a:r>
              <a:rPr sz="2600" b="1" dirty="0">
                <a:solidFill>
                  <a:srgbClr val="FF0066"/>
                </a:solidFill>
                <a:latin typeface="Microsoft JhengHei"/>
                <a:cs typeface="Microsoft JhengHei"/>
              </a:rPr>
              <a:t>高採計35年</a:t>
            </a:r>
            <a:r>
              <a:rPr sz="2600" b="0" dirty="0">
                <a:latin typeface="Microsoft JhengHei Light"/>
                <a:cs typeface="Microsoft JhengHei Light"/>
              </a:rPr>
              <a:t>。</a:t>
            </a:r>
            <a:endParaRPr sz="2600" dirty="0">
              <a:latin typeface="Microsoft JhengHei Light"/>
              <a:cs typeface="Microsoft JhengHei Light"/>
            </a:endParaRPr>
          </a:p>
          <a:p>
            <a:pPr marL="259715" marR="5080" indent="-247650">
              <a:lnSpc>
                <a:spcPct val="152000"/>
              </a:lnSpc>
              <a:spcBef>
                <a:spcPts val="10"/>
              </a:spcBef>
            </a:pPr>
            <a:r>
              <a:rPr sz="2600" dirty="0">
                <a:latin typeface="Microsoft JhengHei"/>
                <a:cs typeface="Microsoft JhengHei"/>
              </a:rPr>
              <a:t>3.</a:t>
            </a:r>
            <a:r>
              <a:rPr sz="2600" b="1" dirty="0">
                <a:solidFill>
                  <a:srgbClr val="FF0066"/>
                </a:solidFill>
                <a:latin typeface="Microsoft JhengHei"/>
                <a:cs typeface="Microsoft JhengHei"/>
              </a:rPr>
              <a:t>符合第6條</a:t>
            </a:r>
            <a:r>
              <a:rPr sz="2600" dirty="0">
                <a:latin typeface="Microsoft JhengHei"/>
                <a:cs typeface="Microsoft JhengHei"/>
              </a:rPr>
              <a:t>(</a:t>
            </a:r>
            <a:r>
              <a:rPr sz="2600" b="0" dirty="0">
                <a:latin typeface="Microsoft JhengHei Light"/>
                <a:cs typeface="Microsoft JhengHei Light"/>
              </a:rPr>
              <a:t>增核退休金</a:t>
            </a:r>
            <a:r>
              <a:rPr sz="2600" dirty="0">
                <a:latin typeface="Microsoft JhengHei"/>
                <a:cs typeface="Microsoft JhengHei"/>
              </a:rPr>
              <a:t>)</a:t>
            </a:r>
            <a:r>
              <a:rPr sz="2600" b="0" dirty="0">
                <a:latin typeface="Microsoft JhengHei Light"/>
                <a:cs typeface="Microsoft JhengHei Light"/>
              </a:rPr>
              <a:t>者，本條例</a:t>
            </a:r>
            <a:r>
              <a:rPr sz="2600" b="1" dirty="0">
                <a:solidFill>
                  <a:srgbClr val="FF0066"/>
                </a:solidFill>
                <a:latin typeface="Microsoft JhengHei"/>
                <a:cs typeface="Microsoft JhengHei"/>
              </a:rPr>
              <a:t>修正施行前</a:t>
            </a:r>
            <a:r>
              <a:rPr sz="2600" b="0" dirty="0">
                <a:latin typeface="Microsoft JhengHei Light"/>
                <a:cs typeface="Microsoft JhengHei Light"/>
              </a:rPr>
              <a:t>之  任</a:t>
            </a:r>
            <a:r>
              <a:rPr sz="2600" b="0" spc="-5" dirty="0">
                <a:latin typeface="Microsoft JhengHei Light"/>
                <a:cs typeface="Microsoft JhengHei Light"/>
              </a:rPr>
              <a:t>職</a:t>
            </a:r>
            <a:r>
              <a:rPr sz="2600" b="0" dirty="0">
                <a:latin typeface="Microsoft JhengHei Light"/>
                <a:cs typeface="Microsoft JhengHei Light"/>
              </a:rPr>
              <a:t>年資、</a:t>
            </a:r>
            <a:r>
              <a:rPr sz="2600" b="1" dirty="0">
                <a:solidFill>
                  <a:srgbClr val="FF0066"/>
                </a:solidFill>
                <a:latin typeface="Microsoft JhengHei"/>
                <a:cs typeface="Microsoft JhengHei"/>
              </a:rPr>
              <a:t>修正施</a:t>
            </a:r>
            <a:r>
              <a:rPr sz="2600" b="1" spc="-5" dirty="0">
                <a:solidFill>
                  <a:srgbClr val="FF0066"/>
                </a:solidFill>
                <a:latin typeface="Microsoft JhengHei"/>
                <a:cs typeface="Microsoft JhengHei"/>
              </a:rPr>
              <a:t>行</a:t>
            </a:r>
            <a:r>
              <a:rPr sz="2600" b="1" dirty="0">
                <a:solidFill>
                  <a:srgbClr val="FF0066"/>
                </a:solidFill>
                <a:latin typeface="Microsoft JhengHei"/>
                <a:cs typeface="Microsoft JhengHei"/>
              </a:rPr>
              <a:t>前後累</a:t>
            </a:r>
            <a:r>
              <a:rPr sz="2600" b="1" spc="-10" dirty="0">
                <a:solidFill>
                  <a:srgbClr val="FF0066"/>
                </a:solidFill>
                <a:latin typeface="Microsoft JhengHei"/>
                <a:cs typeface="Microsoft JhengHei"/>
              </a:rPr>
              <a:t>計</a:t>
            </a:r>
            <a:r>
              <a:rPr sz="2600" b="0" dirty="0">
                <a:latin typeface="Microsoft JhengHei Light"/>
                <a:cs typeface="Microsoft JhengHei Light"/>
              </a:rPr>
              <a:t>任職</a:t>
            </a:r>
            <a:r>
              <a:rPr sz="2600" b="0" spc="-15" dirty="0">
                <a:latin typeface="Microsoft JhengHei Light"/>
                <a:cs typeface="Microsoft JhengHei Light"/>
              </a:rPr>
              <a:t>年</a:t>
            </a:r>
            <a:r>
              <a:rPr sz="2600" b="0" dirty="0">
                <a:latin typeface="Microsoft JhengHei Light"/>
                <a:cs typeface="Microsoft JhengHei Light"/>
              </a:rPr>
              <a:t>資，</a:t>
            </a:r>
            <a:r>
              <a:rPr sz="2600" b="1" spc="-15" dirty="0">
                <a:solidFill>
                  <a:srgbClr val="FF0066"/>
                </a:solidFill>
                <a:latin typeface="Microsoft JhengHei"/>
                <a:cs typeface="Microsoft JhengHei"/>
              </a:rPr>
              <a:t>最</a:t>
            </a:r>
            <a:r>
              <a:rPr sz="2600" b="1" dirty="0">
                <a:solidFill>
                  <a:srgbClr val="FF0066"/>
                </a:solidFill>
                <a:latin typeface="Microsoft JhengHei"/>
                <a:cs typeface="Microsoft JhengHei"/>
              </a:rPr>
              <a:t>高均</a:t>
            </a:r>
            <a:r>
              <a:rPr sz="2600" b="1" spc="-15" dirty="0">
                <a:solidFill>
                  <a:srgbClr val="FF0066"/>
                </a:solidFill>
                <a:latin typeface="Microsoft JhengHei"/>
                <a:cs typeface="Microsoft JhengHei"/>
              </a:rPr>
              <a:t>得</a:t>
            </a:r>
            <a:r>
              <a:rPr sz="2600" b="1" dirty="0">
                <a:solidFill>
                  <a:srgbClr val="FF0066"/>
                </a:solidFill>
                <a:latin typeface="Microsoft JhengHei"/>
                <a:cs typeface="Microsoft JhengHei"/>
              </a:rPr>
              <a:t>採  計40年</a:t>
            </a:r>
            <a:r>
              <a:rPr sz="2600" b="0" dirty="0">
                <a:latin typeface="Microsoft JhengHei Light"/>
                <a:cs typeface="Microsoft JhengHei Light"/>
              </a:rPr>
              <a:t>。</a:t>
            </a:r>
            <a:endParaRPr sz="2600" dirty="0">
              <a:latin typeface="Microsoft JhengHei Light"/>
              <a:cs typeface="Microsoft JhengHe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92480" y="762000"/>
            <a:ext cx="75438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TW" altLang="en-US" sz="3600" spc="-5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退休基礎知識</a:t>
            </a:r>
            <a:r>
              <a:rPr lang="zh-TW" altLang="en-US" sz="3600" spc="-5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介紹</a:t>
            </a:r>
            <a:r>
              <a:rPr lang="en-US" altLang="zh-TW" sz="3600" spc="-5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600" spc="-5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年資採計上限</a:t>
            </a:r>
            <a:endParaRPr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1185" y="11208"/>
            <a:ext cx="8032750" cy="737235"/>
          </a:xfrm>
          <a:custGeom>
            <a:avLst/>
            <a:gdLst/>
            <a:ahLst/>
            <a:cxnLst/>
            <a:rect l="l" t="t" r="r" b="b"/>
            <a:pathLst>
              <a:path w="8032750" h="737235">
                <a:moveTo>
                  <a:pt x="0" y="736705"/>
                </a:moveTo>
                <a:lnTo>
                  <a:pt x="8032323" y="736705"/>
                </a:lnTo>
                <a:lnTo>
                  <a:pt x="8032323" y="0"/>
                </a:lnTo>
                <a:lnTo>
                  <a:pt x="0" y="0"/>
                </a:lnTo>
                <a:lnTo>
                  <a:pt x="0" y="73670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1185" y="736598"/>
            <a:ext cx="1835785" cy="3004185"/>
          </a:xfrm>
          <a:custGeom>
            <a:avLst/>
            <a:gdLst/>
            <a:ahLst/>
            <a:cxnLst/>
            <a:rect l="l" t="t" r="r" b="b"/>
            <a:pathLst>
              <a:path w="1835785" h="3004185">
                <a:moveTo>
                  <a:pt x="0" y="3003871"/>
                </a:moveTo>
                <a:lnTo>
                  <a:pt x="1835442" y="3003871"/>
                </a:lnTo>
                <a:lnTo>
                  <a:pt x="1835442" y="0"/>
                </a:lnTo>
                <a:lnTo>
                  <a:pt x="0" y="0"/>
                </a:lnTo>
                <a:lnTo>
                  <a:pt x="0" y="3003871"/>
                </a:lnTo>
                <a:close/>
              </a:path>
            </a:pathLst>
          </a:custGeom>
          <a:solidFill>
            <a:srgbClr val="F8C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35314" y="736598"/>
            <a:ext cx="6208395" cy="3004185"/>
          </a:xfrm>
          <a:custGeom>
            <a:avLst/>
            <a:gdLst/>
            <a:ahLst/>
            <a:cxnLst/>
            <a:rect l="l" t="t" r="r" b="b"/>
            <a:pathLst>
              <a:path w="6208395" h="3004185">
                <a:moveTo>
                  <a:pt x="0" y="3003871"/>
                </a:moveTo>
                <a:lnTo>
                  <a:pt x="6208345" y="3003871"/>
                </a:lnTo>
                <a:lnTo>
                  <a:pt x="6208345" y="0"/>
                </a:lnTo>
                <a:lnTo>
                  <a:pt x="0" y="0"/>
                </a:lnTo>
                <a:lnTo>
                  <a:pt x="0" y="30038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1185" y="3729004"/>
            <a:ext cx="1835785" cy="1644014"/>
          </a:xfrm>
          <a:custGeom>
            <a:avLst/>
            <a:gdLst/>
            <a:ahLst/>
            <a:cxnLst/>
            <a:rect l="l" t="t" r="r" b="b"/>
            <a:pathLst>
              <a:path w="1835785" h="1644014">
                <a:moveTo>
                  <a:pt x="0" y="1643454"/>
                </a:moveTo>
                <a:lnTo>
                  <a:pt x="1835442" y="1643454"/>
                </a:lnTo>
                <a:lnTo>
                  <a:pt x="1835442" y="0"/>
                </a:lnTo>
                <a:lnTo>
                  <a:pt x="0" y="0"/>
                </a:lnTo>
                <a:lnTo>
                  <a:pt x="0" y="1643454"/>
                </a:lnTo>
                <a:close/>
              </a:path>
            </a:pathLst>
          </a:custGeom>
          <a:solidFill>
            <a:srgbClr val="BCD6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24288" y="3738201"/>
            <a:ext cx="6208395" cy="1644014"/>
          </a:xfrm>
          <a:custGeom>
            <a:avLst/>
            <a:gdLst/>
            <a:ahLst/>
            <a:cxnLst/>
            <a:rect l="l" t="t" r="r" b="b"/>
            <a:pathLst>
              <a:path w="6208395" h="1644014">
                <a:moveTo>
                  <a:pt x="0" y="1643454"/>
                </a:moveTo>
                <a:lnTo>
                  <a:pt x="6208345" y="1643454"/>
                </a:lnTo>
                <a:lnTo>
                  <a:pt x="6208345" y="0"/>
                </a:lnTo>
                <a:lnTo>
                  <a:pt x="0" y="0"/>
                </a:lnTo>
                <a:lnTo>
                  <a:pt x="0" y="16434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511185" y="5361147"/>
            <a:ext cx="1835785" cy="1326515"/>
          </a:xfrm>
          <a:custGeom>
            <a:avLst/>
            <a:gdLst/>
            <a:ahLst/>
            <a:cxnLst/>
            <a:rect l="l" t="t" r="r" b="b"/>
            <a:pathLst>
              <a:path w="1835785" h="1326515">
                <a:moveTo>
                  <a:pt x="0" y="1326164"/>
                </a:moveTo>
                <a:lnTo>
                  <a:pt x="1835442" y="1326164"/>
                </a:lnTo>
                <a:lnTo>
                  <a:pt x="1835442" y="0"/>
                </a:lnTo>
                <a:lnTo>
                  <a:pt x="0" y="0"/>
                </a:lnTo>
                <a:lnTo>
                  <a:pt x="0" y="1326164"/>
                </a:lnTo>
                <a:close/>
              </a:path>
            </a:pathLst>
          </a:custGeom>
          <a:solidFill>
            <a:srgbClr val="C5DF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35314" y="5361147"/>
            <a:ext cx="6208395" cy="1326515"/>
          </a:xfrm>
          <a:custGeom>
            <a:avLst/>
            <a:gdLst/>
            <a:ahLst/>
            <a:cxnLst/>
            <a:rect l="l" t="t" r="r" b="b"/>
            <a:pathLst>
              <a:path w="6208395" h="1326515">
                <a:moveTo>
                  <a:pt x="0" y="1326169"/>
                </a:moveTo>
                <a:lnTo>
                  <a:pt x="6208345" y="1326169"/>
                </a:lnTo>
                <a:lnTo>
                  <a:pt x="6208345" y="0"/>
                </a:lnTo>
                <a:lnTo>
                  <a:pt x="0" y="0"/>
                </a:lnTo>
                <a:lnTo>
                  <a:pt x="0" y="13261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104276" y="452806"/>
            <a:ext cx="478790" cy="271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75" dirty="0">
                <a:latin typeface="DFKai-SB"/>
                <a:cs typeface="DFKai-SB"/>
              </a:rPr>
              <a:t>項目</a:t>
            </a:r>
            <a:endParaRPr sz="1700">
              <a:latin typeface="DFKai-SB"/>
              <a:cs typeface="DFKai-S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98103" y="452806"/>
            <a:ext cx="932180" cy="271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75" dirty="0">
                <a:latin typeface="DFKai-SB"/>
                <a:cs typeface="DFKai-SB"/>
              </a:rPr>
              <a:t>基數內涵</a:t>
            </a:r>
            <a:endParaRPr sz="1700">
              <a:latin typeface="DFKai-SB"/>
              <a:cs typeface="DFKai-S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89717" y="452806"/>
            <a:ext cx="2778760" cy="967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80" dirty="0">
                <a:latin typeface="DFKai-SB"/>
                <a:cs typeface="DFKai-SB"/>
              </a:rPr>
              <a:t>區別</a:t>
            </a:r>
            <a:endParaRPr sz="1700" dirty="0">
              <a:latin typeface="DFKai-SB"/>
              <a:cs typeface="DFKai-SB"/>
            </a:endParaRPr>
          </a:p>
          <a:p>
            <a:pPr>
              <a:lnSpc>
                <a:spcPct val="100000"/>
              </a:lnSpc>
            </a:pPr>
            <a:endParaRPr sz="1700" dirty="0">
              <a:latin typeface="Times New Roman"/>
              <a:cs typeface="Times New Roman"/>
            </a:endParaRPr>
          </a:p>
          <a:p>
            <a:pPr marL="1518920">
              <a:lnSpc>
                <a:spcPct val="100000"/>
              </a:lnSpc>
              <a:spcBef>
                <a:spcPts val="1295"/>
              </a:spcBef>
            </a:pPr>
            <a:r>
              <a:rPr sz="1850" spc="105" dirty="0">
                <a:latin typeface="DFKai-SB"/>
                <a:cs typeface="DFKai-SB"/>
                <a:hlinkClick r:id="rId2" action="ppaction://hlinkfile"/>
              </a:rPr>
              <a:t>舊制退休金</a:t>
            </a:r>
            <a:endParaRPr sz="1850" dirty="0">
              <a:latin typeface="DFKai-SB"/>
              <a:cs typeface="DFKai-S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61542" y="452806"/>
            <a:ext cx="3776345" cy="1285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6230">
              <a:lnSpc>
                <a:spcPct val="100000"/>
              </a:lnSpc>
            </a:pPr>
            <a:r>
              <a:rPr sz="1700" spc="75" dirty="0">
                <a:latin typeface="DFKai-SB"/>
                <a:cs typeface="DFKai-SB"/>
              </a:rPr>
              <a:t>支給機關</a:t>
            </a:r>
            <a:endParaRPr sz="1700" dirty="0">
              <a:latin typeface="DFKai-SB"/>
              <a:cs typeface="DFKai-SB"/>
            </a:endParaRPr>
          </a:p>
          <a:p>
            <a:pPr marL="12700" marR="1400175" algn="just">
              <a:lnSpc>
                <a:spcPct val="112599"/>
              </a:lnSpc>
              <a:spcBef>
                <a:spcPts val="475"/>
              </a:spcBef>
            </a:pPr>
            <a:r>
              <a:rPr sz="1850" spc="100" dirty="0">
                <a:latin typeface="DFKai-SB"/>
                <a:cs typeface="DFKai-SB"/>
              </a:rPr>
              <a:t>本</a:t>
            </a:r>
            <a:r>
              <a:rPr sz="1850" spc="50" dirty="0">
                <a:latin typeface="DFKai-SB"/>
                <a:cs typeface="DFKai-SB"/>
              </a:rPr>
              <a:t>(</a:t>
            </a:r>
            <a:r>
              <a:rPr sz="1850" spc="100" dirty="0">
                <a:latin typeface="DFKai-SB"/>
                <a:cs typeface="DFKai-SB"/>
              </a:rPr>
              <a:t>年功</a:t>
            </a:r>
            <a:r>
              <a:rPr sz="1850" spc="50" dirty="0">
                <a:latin typeface="DFKai-SB"/>
                <a:cs typeface="DFKai-SB"/>
              </a:rPr>
              <a:t>)</a:t>
            </a:r>
            <a:r>
              <a:rPr sz="1850" spc="100" dirty="0">
                <a:latin typeface="DFKai-SB"/>
                <a:cs typeface="DFKai-SB"/>
              </a:rPr>
              <a:t>俸</a:t>
            </a:r>
            <a:r>
              <a:rPr sz="1850" spc="50" dirty="0" smtClean="0">
                <a:latin typeface="DFKai-SB"/>
                <a:cs typeface="DFKai-SB"/>
              </a:rPr>
              <a:t>×</a:t>
            </a:r>
            <a:r>
              <a:rPr sz="1850" spc="100" dirty="0" smtClean="0">
                <a:latin typeface="DFKai-SB"/>
                <a:cs typeface="DFKai-SB"/>
              </a:rPr>
              <a:t>月退休金百</a:t>
            </a:r>
            <a:r>
              <a:rPr sz="1850" spc="15" dirty="0" smtClean="0">
                <a:latin typeface="DFKai-SB"/>
                <a:cs typeface="DFKai-SB"/>
              </a:rPr>
              <a:t>分</a:t>
            </a:r>
            <a:r>
              <a:rPr sz="1850" spc="80" dirty="0" smtClean="0">
                <a:latin typeface="DFKai-SB"/>
                <a:cs typeface="DFKai-SB"/>
              </a:rPr>
              <a:t>比</a:t>
            </a:r>
            <a:r>
              <a:rPr sz="1850" spc="80" dirty="0">
                <a:latin typeface="DFKai-SB"/>
                <a:cs typeface="DFKai-SB"/>
              </a:rPr>
              <a:t>＋實物代金930元</a:t>
            </a:r>
            <a:endParaRPr sz="1850" dirty="0">
              <a:latin typeface="DFKai-SB"/>
              <a:cs typeface="DFKai-SB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7059" y="1830343"/>
            <a:ext cx="1764925" cy="5693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50" spc="105" dirty="0" smtClean="0">
                <a:solidFill>
                  <a:srgbClr val="0070C0"/>
                </a:solidFill>
                <a:latin typeface="DFKai-SB"/>
                <a:cs typeface="DFKai-SB"/>
                <a:hlinkClick r:id="rId3" action="ppaction://hlinkfile"/>
              </a:rPr>
              <a:t>一次</a:t>
            </a:r>
            <a:r>
              <a:rPr sz="1850" spc="105" dirty="0" smtClean="0">
                <a:latin typeface="DFKai-SB"/>
                <a:cs typeface="DFKai-SB"/>
                <a:hlinkClick r:id="rId3" action="ppaction://hlinkfile"/>
              </a:rPr>
              <a:t>或月</a:t>
            </a:r>
            <a:r>
              <a:rPr sz="1850" spc="105" dirty="0" smtClean="0">
                <a:solidFill>
                  <a:schemeClr val="accent3">
                    <a:lumMod val="75000"/>
                  </a:schemeClr>
                </a:solidFill>
                <a:latin typeface="DFKai-SB"/>
                <a:cs typeface="DFKai-SB"/>
                <a:hlinkClick r:id="rId3" action="ppaction://hlinkfile"/>
              </a:rPr>
              <a:t>補償金</a:t>
            </a:r>
            <a:endParaRPr lang="en-US" sz="1850" spc="105" dirty="0" smtClean="0">
              <a:solidFill>
                <a:schemeClr val="accent3">
                  <a:lumMod val="75000"/>
                </a:schemeClr>
              </a:solidFill>
              <a:latin typeface="DFKai-SB"/>
              <a:cs typeface="DFKai-SB"/>
            </a:endParaRPr>
          </a:p>
          <a:p>
            <a:pPr algn="ctr">
              <a:lnSpc>
                <a:spcPct val="100000"/>
              </a:lnSpc>
            </a:pPr>
            <a:r>
              <a:rPr lang="en-US" sz="1850" spc="105" dirty="0" smtClean="0">
                <a:solidFill>
                  <a:schemeClr val="accent3">
                    <a:lumMod val="75000"/>
                  </a:schemeClr>
                </a:solidFill>
                <a:latin typeface="DFKai-SB"/>
                <a:cs typeface="DFKai-SB"/>
              </a:rPr>
              <a:t>21-1-5</a:t>
            </a:r>
            <a:endParaRPr sz="1850" dirty="0">
              <a:solidFill>
                <a:schemeClr val="accent3">
                  <a:lumMod val="75000"/>
                </a:schemeClr>
              </a:solidFill>
              <a:latin typeface="DFKai-SB"/>
              <a:cs typeface="DFKai-SB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71519" y="1833352"/>
            <a:ext cx="2061935" cy="5693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100" dirty="0">
                <a:latin typeface="DFKai-SB"/>
                <a:cs typeface="DFKai-SB"/>
              </a:rPr>
              <a:t>本</a:t>
            </a:r>
            <a:r>
              <a:rPr sz="1850" spc="50" dirty="0">
                <a:latin typeface="DFKai-SB"/>
                <a:cs typeface="DFKai-SB"/>
              </a:rPr>
              <a:t>(</a:t>
            </a:r>
            <a:r>
              <a:rPr sz="1850" spc="100" dirty="0">
                <a:latin typeface="DFKai-SB"/>
                <a:cs typeface="DFKai-SB"/>
              </a:rPr>
              <a:t>年功</a:t>
            </a:r>
            <a:r>
              <a:rPr sz="1850" spc="50" dirty="0">
                <a:latin typeface="DFKai-SB"/>
                <a:cs typeface="DFKai-SB"/>
              </a:rPr>
              <a:t>)</a:t>
            </a:r>
            <a:r>
              <a:rPr sz="1850" spc="100" dirty="0">
                <a:latin typeface="DFKai-SB"/>
                <a:cs typeface="DFKai-SB"/>
              </a:rPr>
              <a:t>俸</a:t>
            </a:r>
            <a:r>
              <a:rPr sz="1850" spc="50" dirty="0">
                <a:latin typeface="DFKai-SB"/>
                <a:cs typeface="DFKai-SB"/>
              </a:rPr>
              <a:t>×</a:t>
            </a:r>
            <a:r>
              <a:rPr sz="1850" spc="10" dirty="0" smtClean="0">
                <a:latin typeface="DFKai-SB"/>
                <a:cs typeface="DFKai-SB"/>
              </a:rPr>
              <a:t>2</a:t>
            </a:r>
            <a:r>
              <a:rPr lang="zh-TW" altLang="en-US" sz="1850" spc="50" dirty="0">
                <a:latin typeface="DFKai-SB"/>
                <a:cs typeface="DFKai-SB"/>
              </a:rPr>
              <a:t> </a:t>
            </a:r>
            <a:r>
              <a:rPr lang="en-US" altLang="zh-TW" sz="1850" spc="50" dirty="0" smtClean="0">
                <a:latin typeface="DFKai-SB"/>
                <a:cs typeface="DFKai-SB"/>
              </a:rPr>
              <a:t>×</a:t>
            </a:r>
            <a:r>
              <a:rPr lang="zh-TW" altLang="en-US" sz="1850" spc="50" dirty="0" smtClean="0">
                <a:latin typeface="DFKai-SB"/>
                <a:cs typeface="DFKai-SB"/>
              </a:rPr>
              <a:t> </a:t>
            </a:r>
            <a:r>
              <a:rPr lang="zh-TW" altLang="en-US" sz="1850" spc="50" dirty="0" smtClean="0">
                <a:latin typeface="標楷體" panose="03000509000000000000" pitchFamily="65" charset="-120"/>
                <a:ea typeface="標楷體" panose="03000509000000000000" pitchFamily="65" charset="-120"/>
                <a:cs typeface="DFKai-SB"/>
              </a:rPr>
              <a:t>補償金基數或</a:t>
            </a:r>
            <a:r>
              <a:rPr lang="en-US" altLang="zh-TW" sz="1850" spc="50" dirty="0" smtClean="0">
                <a:latin typeface="標楷體" panose="03000509000000000000" pitchFamily="65" charset="-120"/>
                <a:ea typeface="標楷體" panose="03000509000000000000" pitchFamily="65" charset="-120"/>
                <a:cs typeface="DFKai-SB"/>
              </a:rPr>
              <a:t>%</a:t>
            </a:r>
            <a:endParaRPr sz="1850" dirty="0">
              <a:latin typeface="標楷體" panose="03000509000000000000" pitchFamily="65" charset="-120"/>
              <a:ea typeface="標楷體" panose="03000509000000000000" pitchFamily="65" charset="-120"/>
              <a:cs typeface="DFKai-SB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47059" y="2415698"/>
            <a:ext cx="1770380" cy="6433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1620" marR="5080" indent="-249554">
              <a:lnSpc>
                <a:spcPct val="112599"/>
              </a:lnSpc>
            </a:pPr>
            <a:r>
              <a:rPr sz="1850" spc="100" dirty="0">
                <a:latin typeface="DFKai-SB"/>
                <a:cs typeface="DFKai-SB"/>
              </a:rPr>
              <a:t>退休金其他現金  </a:t>
            </a:r>
            <a:r>
              <a:rPr sz="1850" spc="105" dirty="0">
                <a:latin typeface="DFKai-SB"/>
                <a:cs typeface="DFKai-SB"/>
              </a:rPr>
              <a:t>給與補償金</a:t>
            </a:r>
            <a:endParaRPr sz="1850" dirty="0">
              <a:latin typeface="DFKai-SB"/>
              <a:cs typeface="DFKai-SB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54318" y="2415698"/>
            <a:ext cx="2011680" cy="648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6080" marR="5080" indent="-374015">
              <a:lnSpc>
                <a:spcPct val="112599"/>
              </a:lnSpc>
            </a:pPr>
            <a:r>
              <a:rPr sz="1850" spc="100" dirty="0">
                <a:latin typeface="DFKai-SB"/>
                <a:cs typeface="DFKai-SB"/>
              </a:rPr>
              <a:t>本</a:t>
            </a:r>
            <a:r>
              <a:rPr sz="1850" spc="50" dirty="0">
                <a:latin typeface="DFKai-SB"/>
                <a:cs typeface="DFKai-SB"/>
              </a:rPr>
              <a:t>(</a:t>
            </a:r>
            <a:r>
              <a:rPr sz="1850" spc="100" dirty="0">
                <a:latin typeface="DFKai-SB"/>
                <a:cs typeface="DFKai-SB"/>
              </a:rPr>
              <a:t>年功</a:t>
            </a:r>
            <a:r>
              <a:rPr sz="1850" spc="50" dirty="0">
                <a:latin typeface="DFKai-SB"/>
                <a:cs typeface="DFKai-SB"/>
              </a:rPr>
              <a:t>)</a:t>
            </a:r>
            <a:r>
              <a:rPr sz="1850" spc="100" dirty="0">
                <a:latin typeface="DFKai-SB"/>
                <a:cs typeface="DFKai-SB"/>
              </a:rPr>
              <a:t>俸</a:t>
            </a:r>
            <a:r>
              <a:rPr sz="1850" spc="50" dirty="0">
                <a:latin typeface="DFKai-SB"/>
                <a:cs typeface="DFKai-SB"/>
              </a:rPr>
              <a:t>×15</a:t>
            </a:r>
            <a:r>
              <a:rPr sz="1850" spc="100" dirty="0">
                <a:latin typeface="DFKai-SB"/>
                <a:cs typeface="DFKai-SB"/>
              </a:rPr>
              <a:t>％</a:t>
            </a:r>
            <a:r>
              <a:rPr sz="1850" spc="10" dirty="0">
                <a:latin typeface="DFKai-SB"/>
                <a:cs typeface="DFKai-SB"/>
              </a:rPr>
              <a:t>×  </a:t>
            </a:r>
            <a:r>
              <a:rPr sz="1850" spc="105" dirty="0">
                <a:latin typeface="DFKai-SB"/>
                <a:cs typeface="DFKai-SB"/>
              </a:rPr>
              <a:t>補償金基數</a:t>
            </a:r>
            <a:endParaRPr sz="1850" dirty="0">
              <a:latin typeface="DFKai-SB"/>
              <a:cs typeface="DFKai-SB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71805" y="3073483"/>
            <a:ext cx="1508760" cy="6433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6525" marR="5080" indent="-124460">
              <a:lnSpc>
                <a:spcPct val="112500"/>
              </a:lnSpc>
            </a:pPr>
            <a:r>
              <a:rPr sz="1850" spc="50" dirty="0">
                <a:latin typeface="DFKai-SB"/>
                <a:cs typeface="DFKai-SB"/>
              </a:rPr>
              <a:t>55</a:t>
            </a:r>
            <a:r>
              <a:rPr sz="1850" spc="100" dirty="0">
                <a:latin typeface="DFKai-SB"/>
                <a:cs typeface="DFKai-SB"/>
              </a:rPr>
              <a:t>歲退休加</a:t>
            </a:r>
            <a:r>
              <a:rPr sz="1850" spc="15" dirty="0">
                <a:latin typeface="DFKai-SB"/>
                <a:cs typeface="DFKai-SB"/>
              </a:rPr>
              <a:t>發  </a:t>
            </a:r>
            <a:r>
              <a:rPr sz="1850" spc="105" dirty="0">
                <a:latin typeface="DFKai-SB"/>
                <a:cs typeface="DFKai-SB"/>
              </a:rPr>
              <a:t>一次退休金</a:t>
            </a:r>
            <a:endParaRPr sz="1850" dirty="0">
              <a:latin typeface="DFKai-SB"/>
              <a:cs typeface="DFKai-SB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35630" y="3073483"/>
            <a:ext cx="1638300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6080" marR="5080" indent="-374015">
              <a:lnSpc>
                <a:spcPct val="112500"/>
              </a:lnSpc>
            </a:pPr>
            <a:r>
              <a:rPr sz="1850" spc="100" dirty="0">
                <a:latin typeface="DFKai-SB"/>
                <a:cs typeface="DFKai-SB"/>
              </a:rPr>
              <a:t>本</a:t>
            </a:r>
            <a:r>
              <a:rPr sz="1850" spc="50" dirty="0">
                <a:latin typeface="DFKai-SB"/>
                <a:cs typeface="DFKai-SB"/>
              </a:rPr>
              <a:t>(</a:t>
            </a:r>
            <a:r>
              <a:rPr sz="1850" spc="100" dirty="0">
                <a:latin typeface="DFKai-SB"/>
                <a:cs typeface="DFKai-SB"/>
              </a:rPr>
              <a:t>年功</a:t>
            </a:r>
            <a:r>
              <a:rPr sz="1850" spc="50" dirty="0">
                <a:latin typeface="DFKai-SB"/>
                <a:cs typeface="DFKai-SB"/>
              </a:rPr>
              <a:t>)</a:t>
            </a:r>
            <a:r>
              <a:rPr sz="1850" spc="100" dirty="0">
                <a:latin typeface="DFKai-SB"/>
                <a:cs typeface="DFKai-SB"/>
              </a:rPr>
              <a:t>俸</a:t>
            </a:r>
            <a:r>
              <a:rPr sz="1850" spc="50" dirty="0">
                <a:latin typeface="DFKai-SB"/>
                <a:cs typeface="DFKai-SB"/>
              </a:rPr>
              <a:t>×2</a:t>
            </a:r>
            <a:r>
              <a:rPr sz="1850" spc="10" dirty="0">
                <a:latin typeface="DFKai-SB"/>
                <a:cs typeface="DFKai-SB"/>
              </a:rPr>
              <a:t>×  </a:t>
            </a:r>
            <a:r>
              <a:rPr sz="1850" spc="70" dirty="0">
                <a:latin typeface="DFKai-SB"/>
                <a:cs typeface="DFKai-SB"/>
              </a:rPr>
              <a:t>5個基數</a:t>
            </a:r>
            <a:endParaRPr sz="1850" dirty="0">
              <a:latin typeface="DFKai-SB"/>
              <a:cs typeface="DFKai-SB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696249" y="4004154"/>
            <a:ext cx="1271905" cy="295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100" dirty="0">
                <a:latin typeface="DFKai-SB"/>
                <a:cs typeface="DFKai-SB"/>
                <a:hlinkClick r:id="rId4" action="ppaction://hlinkfile"/>
              </a:rPr>
              <a:t>新制退休金</a:t>
            </a:r>
            <a:endParaRPr sz="1850" dirty="0">
              <a:latin typeface="DFKai-SB"/>
              <a:cs typeface="DFKai-SB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54318" y="3827258"/>
            <a:ext cx="2067969" cy="5693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100" dirty="0">
                <a:latin typeface="DFKai-SB"/>
                <a:cs typeface="DFKai-SB"/>
              </a:rPr>
              <a:t>本</a:t>
            </a:r>
            <a:r>
              <a:rPr sz="1850" spc="50" dirty="0">
                <a:latin typeface="DFKai-SB"/>
                <a:cs typeface="DFKai-SB"/>
              </a:rPr>
              <a:t>(</a:t>
            </a:r>
            <a:r>
              <a:rPr sz="1850" spc="100" dirty="0">
                <a:latin typeface="DFKai-SB"/>
                <a:cs typeface="DFKai-SB"/>
              </a:rPr>
              <a:t>年功</a:t>
            </a:r>
            <a:r>
              <a:rPr sz="1850" spc="50" dirty="0">
                <a:latin typeface="DFKai-SB"/>
                <a:cs typeface="DFKai-SB"/>
              </a:rPr>
              <a:t>)</a:t>
            </a:r>
            <a:r>
              <a:rPr sz="1850" spc="100" dirty="0">
                <a:latin typeface="DFKai-SB"/>
                <a:cs typeface="DFKai-SB"/>
              </a:rPr>
              <a:t>俸</a:t>
            </a:r>
            <a:r>
              <a:rPr sz="1850" spc="50" dirty="0">
                <a:latin typeface="DFKai-SB"/>
                <a:cs typeface="DFKai-SB"/>
              </a:rPr>
              <a:t>×</a:t>
            </a:r>
            <a:r>
              <a:rPr sz="1850" spc="10" dirty="0" smtClean="0">
                <a:latin typeface="DFKai-SB"/>
                <a:cs typeface="DFKai-SB"/>
              </a:rPr>
              <a:t>2</a:t>
            </a:r>
            <a:r>
              <a:rPr lang="zh-TW" altLang="en-US" sz="1850" spc="50" dirty="0">
                <a:latin typeface="DFKai-SB"/>
                <a:cs typeface="DFKai-SB"/>
              </a:rPr>
              <a:t> </a:t>
            </a:r>
            <a:r>
              <a:rPr lang="en-US" altLang="zh-TW" sz="1850" spc="50" dirty="0">
                <a:latin typeface="標楷體" panose="03000509000000000000" pitchFamily="65" charset="-120"/>
                <a:ea typeface="標楷體" panose="03000509000000000000" pitchFamily="65" charset="-120"/>
                <a:cs typeface="DFKai-SB"/>
              </a:rPr>
              <a:t>×</a:t>
            </a:r>
            <a:r>
              <a:rPr lang="zh-TW" altLang="en-US" sz="1850" spc="100" dirty="0">
                <a:latin typeface="標楷體" panose="03000509000000000000" pitchFamily="65" charset="-120"/>
                <a:ea typeface="標楷體" panose="03000509000000000000" pitchFamily="65" charset="-120"/>
                <a:cs typeface="DFKai-SB"/>
              </a:rPr>
              <a:t>月退休金百</a:t>
            </a:r>
            <a:r>
              <a:rPr lang="zh-TW" altLang="en-US" sz="1850" spc="15" dirty="0">
                <a:latin typeface="標楷體" panose="03000509000000000000" pitchFamily="65" charset="-120"/>
                <a:ea typeface="標楷體" panose="03000509000000000000" pitchFamily="65" charset="-120"/>
                <a:cs typeface="DFKai-SB"/>
              </a:rPr>
              <a:t>分</a:t>
            </a:r>
            <a:r>
              <a:rPr lang="zh-TW" altLang="en-US" sz="1850" spc="80" dirty="0">
                <a:latin typeface="標楷體" panose="03000509000000000000" pitchFamily="65" charset="-120"/>
                <a:ea typeface="標楷體" panose="03000509000000000000" pitchFamily="65" charset="-120"/>
                <a:cs typeface="DFKai-SB"/>
              </a:rPr>
              <a:t>比</a:t>
            </a:r>
            <a:endParaRPr sz="1850" dirty="0">
              <a:latin typeface="標楷體" panose="03000509000000000000" pitchFamily="65" charset="-120"/>
              <a:ea typeface="標楷體" panose="03000509000000000000" pitchFamily="65" charset="-120"/>
              <a:cs typeface="DFKai-SB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63546" y="4661505"/>
            <a:ext cx="1970767" cy="6001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105" dirty="0" err="1" smtClean="0">
                <a:solidFill>
                  <a:schemeClr val="accent3">
                    <a:lumMod val="75000"/>
                  </a:schemeClr>
                </a:solidFill>
                <a:latin typeface="DFKai-SB"/>
                <a:cs typeface="DFKai-SB"/>
                <a:hlinkClick r:id="rId3" action="ppaction://hlinkfile"/>
              </a:rPr>
              <a:t>再增發</a:t>
            </a:r>
            <a:r>
              <a:rPr spc="100" dirty="0" err="1" smtClean="0">
                <a:solidFill>
                  <a:schemeClr val="accent3">
                    <a:lumMod val="75000"/>
                  </a:schemeClr>
                </a:solidFill>
                <a:latin typeface="DFKai-SB"/>
                <a:cs typeface="DFKai-SB"/>
                <a:hlinkClick r:id="rId3" action="ppaction://hlinkfile"/>
              </a:rPr>
              <a:t>一次補償金</a:t>
            </a:r>
            <a:endParaRPr lang="en-US" spc="100" dirty="0" smtClean="0">
              <a:solidFill>
                <a:schemeClr val="accent3">
                  <a:lumMod val="75000"/>
                </a:schemeClr>
              </a:solidFill>
              <a:latin typeface="DFKai-SB"/>
              <a:cs typeface="DFKai-SB"/>
            </a:endParaRPr>
          </a:p>
          <a:p>
            <a:pPr algn="ctr">
              <a:lnSpc>
                <a:spcPct val="100000"/>
              </a:lnSpc>
              <a:spcBef>
                <a:spcPts val="275"/>
              </a:spcBef>
            </a:pPr>
            <a:r>
              <a:rPr lang="en-US" sz="1850" dirty="0" smtClean="0">
                <a:solidFill>
                  <a:schemeClr val="accent3">
                    <a:lumMod val="75000"/>
                  </a:schemeClr>
                </a:solidFill>
                <a:latin typeface="DFKai-SB"/>
                <a:cs typeface="DFKai-SB"/>
              </a:rPr>
              <a:t>21-1-6</a:t>
            </a:r>
            <a:endParaRPr sz="1850" dirty="0">
              <a:solidFill>
                <a:schemeClr val="accent3">
                  <a:lumMod val="75000"/>
                </a:schemeClr>
              </a:solidFill>
              <a:latin typeface="DFKai-SB"/>
              <a:cs typeface="DFKai-SB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73413" y="4658381"/>
            <a:ext cx="2211858" cy="5693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50" spc="100" dirty="0">
                <a:latin typeface="DFKai-SB"/>
                <a:cs typeface="DFKai-SB"/>
              </a:rPr>
              <a:t>本</a:t>
            </a:r>
            <a:r>
              <a:rPr sz="1850" spc="50" dirty="0">
                <a:latin typeface="DFKai-SB"/>
                <a:cs typeface="DFKai-SB"/>
              </a:rPr>
              <a:t>(</a:t>
            </a:r>
            <a:r>
              <a:rPr sz="1850" spc="100" dirty="0">
                <a:latin typeface="DFKai-SB"/>
                <a:cs typeface="DFKai-SB"/>
              </a:rPr>
              <a:t>年功</a:t>
            </a:r>
            <a:r>
              <a:rPr sz="1850" spc="50" dirty="0">
                <a:latin typeface="DFKai-SB"/>
                <a:cs typeface="DFKai-SB"/>
              </a:rPr>
              <a:t>)</a:t>
            </a:r>
            <a:r>
              <a:rPr sz="1850" spc="100" dirty="0">
                <a:latin typeface="DFKai-SB"/>
                <a:cs typeface="DFKai-SB"/>
              </a:rPr>
              <a:t>俸</a:t>
            </a:r>
            <a:r>
              <a:rPr sz="1850" spc="50" dirty="0">
                <a:latin typeface="DFKai-SB"/>
                <a:cs typeface="DFKai-SB"/>
              </a:rPr>
              <a:t>×</a:t>
            </a:r>
            <a:r>
              <a:rPr sz="1850" spc="10" dirty="0" smtClean="0">
                <a:latin typeface="DFKai-SB"/>
                <a:cs typeface="DFKai-SB"/>
              </a:rPr>
              <a:t>2</a:t>
            </a:r>
            <a:r>
              <a:rPr lang="en-US" altLang="zh-TW" sz="1850" spc="50" dirty="0">
                <a:latin typeface="DFKai-SB"/>
                <a:cs typeface="DFKai-SB"/>
              </a:rPr>
              <a:t> </a:t>
            </a:r>
            <a:r>
              <a:rPr lang="en-US" altLang="zh-TW" sz="1850" spc="50" dirty="0" smtClean="0">
                <a:latin typeface="DFKai-SB"/>
                <a:cs typeface="DFKai-SB"/>
              </a:rPr>
              <a:t>×</a:t>
            </a:r>
            <a:r>
              <a:rPr lang="zh-TW" altLang="en-US" sz="1850" spc="50" dirty="0" smtClean="0">
                <a:latin typeface="標楷體" panose="03000509000000000000" pitchFamily="65" charset="-120"/>
                <a:ea typeface="標楷體" panose="03000509000000000000" pitchFamily="65" charset="-120"/>
                <a:cs typeface="DFKai-SB"/>
              </a:rPr>
              <a:t>補償</a:t>
            </a:r>
            <a:r>
              <a:rPr lang="zh-TW" altLang="en-US" sz="1850" spc="50" dirty="0">
                <a:latin typeface="標楷體" panose="03000509000000000000" pitchFamily="65" charset="-120"/>
                <a:ea typeface="標楷體" panose="03000509000000000000" pitchFamily="65" charset="-120"/>
                <a:cs typeface="DFKai-SB"/>
              </a:rPr>
              <a:t>金</a:t>
            </a:r>
            <a:r>
              <a:rPr lang="zh-TW" altLang="en-US" sz="1850" spc="50" dirty="0" smtClean="0">
                <a:latin typeface="標楷體" panose="03000509000000000000" pitchFamily="65" charset="-120"/>
                <a:ea typeface="標楷體" panose="03000509000000000000" pitchFamily="65" charset="-120"/>
                <a:cs typeface="DFKai-SB"/>
              </a:rPr>
              <a:t>基數</a:t>
            </a:r>
            <a:endParaRPr sz="1850" dirty="0">
              <a:latin typeface="DFKai-SB"/>
              <a:cs typeface="DFKai-SB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71805" y="5373931"/>
            <a:ext cx="1521460" cy="6196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1175" marR="5080" indent="-499109">
              <a:lnSpc>
                <a:spcPct val="112599"/>
              </a:lnSpc>
            </a:pPr>
            <a:r>
              <a:rPr sz="1850" spc="100" dirty="0">
                <a:solidFill>
                  <a:schemeClr val="accent3">
                    <a:lumMod val="75000"/>
                  </a:schemeClr>
                </a:solidFill>
                <a:latin typeface="DFKai-SB"/>
                <a:cs typeface="DFKai-SB"/>
              </a:rPr>
              <a:t>不得優惠存款  </a:t>
            </a:r>
            <a:r>
              <a:rPr sz="1850" spc="105" dirty="0">
                <a:solidFill>
                  <a:schemeClr val="accent3">
                    <a:lumMod val="75000"/>
                  </a:schemeClr>
                </a:solidFill>
                <a:latin typeface="DFKai-SB"/>
                <a:cs typeface="DFKai-SB"/>
              </a:rPr>
              <a:t>部分</a:t>
            </a:r>
            <a:endParaRPr sz="1850" dirty="0">
              <a:solidFill>
                <a:schemeClr val="accent3">
                  <a:lumMod val="75000"/>
                </a:schemeClr>
              </a:solidFill>
              <a:latin typeface="DFKai-SB"/>
              <a:cs typeface="DFKai-SB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47059" y="6031358"/>
            <a:ext cx="1770380" cy="648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635" marR="5080" indent="-623570">
              <a:lnSpc>
                <a:spcPct val="112599"/>
              </a:lnSpc>
            </a:pPr>
            <a:r>
              <a:rPr sz="1850" spc="100" dirty="0">
                <a:latin typeface="DFKai-SB"/>
                <a:cs typeface="DFKai-SB"/>
              </a:rPr>
              <a:t>得辦理優惠存款  </a:t>
            </a:r>
            <a:r>
              <a:rPr sz="1850" spc="105" dirty="0">
                <a:latin typeface="DFKai-SB"/>
                <a:cs typeface="DFKai-SB"/>
              </a:rPr>
              <a:t>部分</a:t>
            </a:r>
            <a:endParaRPr sz="1850" dirty="0">
              <a:latin typeface="DFKai-SB"/>
              <a:cs typeface="DFKai-SB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01311" y="6083808"/>
            <a:ext cx="2318385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085"/>
              </a:lnSpc>
            </a:pPr>
            <a:r>
              <a:rPr sz="1850" spc="70" dirty="0">
                <a:latin typeface="DFKai-SB"/>
                <a:cs typeface="DFKai-SB"/>
              </a:rPr>
              <a:t>85年2月1日以前</a:t>
            </a:r>
            <a:endParaRPr sz="1850">
              <a:latin typeface="DFKai-SB"/>
              <a:cs typeface="DFKai-SB"/>
            </a:endParaRPr>
          </a:p>
          <a:p>
            <a:pPr marL="6985" algn="ctr">
              <a:lnSpc>
                <a:spcPct val="100000"/>
              </a:lnSpc>
              <a:spcBef>
                <a:spcPts val="280"/>
              </a:spcBef>
            </a:pPr>
            <a:r>
              <a:rPr sz="1850" spc="105" dirty="0">
                <a:latin typeface="DFKai-SB"/>
                <a:cs typeface="DFKai-SB"/>
              </a:rPr>
              <a:t>公保投保年資</a:t>
            </a:r>
            <a:endParaRPr sz="1850">
              <a:latin typeface="DFKai-SB"/>
              <a:cs typeface="DFKai-SB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88990" y="5597655"/>
            <a:ext cx="1657350" cy="782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500"/>
              </a:lnSpc>
            </a:pPr>
            <a:r>
              <a:rPr sz="2150" spc="-10" dirty="0">
                <a:latin typeface="DFKai-SB"/>
                <a:cs typeface="DFKai-SB"/>
              </a:rPr>
              <a:t>公教人員保險  一次養老給付</a:t>
            </a:r>
            <a:endParaRPr sz="2150">
              <a:latin typeface="DFKai-SB"/>
              <a:cs typeface="DFKai-SB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967334" y="5597655"/>
            <a:ext cx="1384935" cy="782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35890">
              <a:lnSpc>
                <a:spcPct val="117500"/>
              </a:lnSpc>
            </a:pPr>
            <a:r>
              <a:rPr sz="2150" spc="-10" dirty="0">
                <a:latin typeface="DFKai-SB"/>
                <a:cs typeface="DFKai-SB"/>
              </a:rPr>
              <a:t>臺灣銀行  公教保險部</a:t>
            </a:r>
            <a:endParaRPr sz="2150" dirty="0">
              <a:latin typeface="DFKai-SB"/>
              <a:cs typeface="DFKai-SB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3557254" y="23990"/>
            <a:ext cx="1928495" cy="378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0" spc="90" dirty="0">
                <a:solidFill>
                  <a:srgbClr val="000000"/>
                </a:solidFill>
                <a:latin typeface="DFKai-SB"/>
                <a:cs typeface="DFKai-SB"/>
              </a:rPr>
              <a:t>退休金的組成</a:t>
            </a:r>
            <a:endParaRPr sz="2400">
              <a:latin typeface="DFKai-SB"/>
              <a:cs typeface="DFKai-SB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831275" y="3931016"/>
            <a:ext cx="1657350" cy="1169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17600"/>
              </a:lnSpc>
            </a:pPr>
            <a:r>
              <a:rPr sz="2150" spc="-10" dirty="0">
                <a:latin typeface="DFKai-SB"/>
                <a:cs typeface="DFKai-SB"/>
              </a:rPr>
              <a:t>公務人員退休  撫卹基金管理  委員會</a:t>
            </a:r>
            <a:endParaRPr sz="2150" dirty="0">
              <a:latin typeface="DFKai-SB"/>
              <a:cs typeface="DFKai-SB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8990" y="3738201"/>
            <a:ext cx="1657350" cy="1553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17600"/>
              </a:lnSpc>
            </a:pPr>
            <a:r>
              <a:rPr sz="2150" spc="-10" dirty="0">
                <a:latin typeface="DFKai-SB"/>
                <a:cs typeface="DFKai-SB"/>
              </a:rPr>
              <a:t>退撫新制實施  前（新制，85  年2月1日以後  年資）</a:t>
            </a:r>
            <a:endParaRPr sz="2150">
              <a:latin typeface="DFKai-SB"/>
              <a:cs typeface="DFKai-SB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88990" y="1426080"/>
            <a:ext cx="1657350" cy="1553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17600"/>
              </a:lnSpc>
            </a:pPr>
            <a:r>
              <a:rPr sz="2150" spc="-10" dirty="0">
                <a:latin typeface="DFKai-SB"/>
                <a:cs typeface="DFKai-SB"/>
              </a:rPr>
              <a:t>退撫新制實施  前（舊制，85  年2月1日以前  年資）</a:t>
            </a:r>
            <a:endParaRPr sz="2150" dirty="0">
              <a:latin typeface="DFKai-SB"/>
              <a:cs typeface="DFKai-SB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854203" y="1914489"/>
            <a:ext cx="1612265" cy="6437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150" spc="-10" dirty="0">
                <a:latin typeface="DFKai-SB"/>
                <a:cs typeface="DFKai-SB"/>
              </a:rPr>
              <a:t>各級政府</a:t>
            </a:r>
            <a:endParaRPr sz="2150" dirty="0">
              <a:latin typeface="DFKai-SB"/>
              <a:cs typeface="DFKai-SB"/>
            </a:endParaRPr>
          </a:p>
          <a:p>
            <a:pPr algn="ctr">
              <a:lnSpc>
                <a:spcPct val="100000"/>
              </a:lnSpc>
              <a:spcBef>
                <a:spcPts val="365"/>
              </a:spcBef>
            </a:pPr>
            <a:r>
              <a:rPr sz="1700" spc="75" dirty="0" smtClean="0">
                <a:latin typeface="DFKai-SB"/>
                <a:cs typeface="DFKai-SB"/>
              </a:rPr>
              <a:t>（</a:t>
            </a:r>
            <a:r>
              <a:rPr lang="zh-TW" altLang="en-US" sz="1700" spc="75" dirty="0">
                <a:latin typeface="標楷體" panose="03000509000000000000" pitchFamily="65" charset="-120"/>
                <a:ea typeface="標楷體" panose="03000509000000000000" pitchFamily="65" charset="-120"/>
                <a:cs typeface="DFKai-SB"/>
              </a:rPr>
              <a:t>臺</a:t>
            </a:r>
            <a:r>
              <a:rPr lang="zh-TW" altLang="en-US" sz="1700" spc="75" dirty="0" smtClean="0">
                <a:latin typeface="標楷體" panose="03000509000000000000" pitchFamily="65" charset="-120"/>
                <a:ea typeface="標楷體" panose="03000509000000000000" pitchFamily="65" charset="-120"/>
                <a:cs typeface="DFKai-SB"/>
              </a:rPr>
              <a:t>南市政府</a:t>
            </a:r>
            <a:r>
              <a:rPr sz="1700" spc="75" dirty="0" smtClean="0">
                <a:latin typeface="DFKai-SB"/>
                <a:cs typeface="DFKai-SB"/>
              </a:rPr>
              <a:t>）</a:t>
            </a:r>
            <a:endParaRPr sz="1700" dirty="0">
              <a:latin typeface="DFKai-SB"/>
              <a:cs typeface="DFKai-SB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11185" y="407998"/>
            <a:ext cx="8032750" cy="22860"/>
          </a:xfrm>
          <a:custGeom>
            <a:avLst/>
            <a:gdLst/>
            <a:ahLst/>
            <a:cxnLst/>
            <a:rect l="l" t="t" r="r" b="b"/>
            <a:pathLst>
              <a:path w="8032750" h="22859">
                <a:moveTo>
                  <a:pt x="0" y="22630"/>
                </a:moveTo>
                <a:lnTo>
                  <a:pt x="8032323" y="22630"/>
                </a:lnTo>
                <a:lnTo>
                  <a:pt x="8032323" y="0"/>
                </a:lnTo>
                <a:lnTo>
                  <a:pt x="0" y="0"/>
                </a:lnTo>
                <a:lnTo>
                  <a:pt x="0" y="226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6841" y="742181"/>
            <a:ext cx="7998459" cy="0"/>
          </a:xfrm>
          <a:custGeom>
            <a:avLst/>
            <a:gdLst/>
            <a:ahLst/>
            <a:cxnLst/>
            <a:rect l="l" t="t" r="r" b="b"/>
            <a:pathLst>
              <a:path w="7998459">
                <a:moveTo>
                  <a:pt x="0" y="0"/>
                </a:moveTo>
                <a:lnTo>
                  <a:pt x="7998459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11185" y="742256"/>
            <a:ext cx="8009890" cy="0"/>
          </a:xfrm>
          <a:custGeom>
            <a:avLst/>
            <a:gdLst/>
            <a:ahLst/>
            <a:cxnLst/>
            <a:rect l="l" t="t" r="r" b="b"/>
            <a:pathLst>
              <a:path w="8009890">
                <a:moveTo>
                  <a:pt x="0" y="0"/>
                </a:moveTo>
                <a:lnTo>
                  <a:pt x="8009697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352208" y="1796478"/>
            <a:ext cx="4441190" cy="0"/>
          </a:xfrm>
          <a:custGeom>
            <a:avLst/>
            <a:gdLst/>
            <a:ahLst/>
            <a:cxnLst/>
            <a:rect l="l" t="t" r="r" b="b"/>
            <a:pathLst>
              <a:path w="4441190">
                <a:moveTo>
                  <a:pt x="0" y="0"/>
                </a:moveTo>
                <a:lnTo>
                  <a:pt x="4440781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346627" y="1796402"/>
            <a:ext cx="4452620" cy="0"/>
          </a:xfrm>
          <a:custGeom>
            <a:avLst/>
            <a:gdLst/>
            <a:ahLst/>
            <a:cxnLst/>
            <a:rect l="l" t="t" r="r" b="b"/>
            <a:pathLst>
              <a:path w="4452620">
                <a:moveTo>
                  <a:pt x="0" y="0"/>
                </a:moveTo>
                <a:lnTo>
                  <a:pt x="4452094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352208" y="2419883"/>
            <a:ext cx="4441190" cy="0"/>
          </a:xfrm>
          <a:custGeom>
            <a:avLst/>
            <a:gdLst/>
            <a:ahLst/>
            <a:cxnLst/>
            <a:rect l="l" t="t" r="r" b="b"/>
            <a:pathLst>
              <a:path w="4441190">
                <a:moveTo>
                  <a:pt x="0" y="0"/>
                </a:moveTo>
                <a:lnTo>
                  <a:pt x="4440781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346627" y="2419958"/>
            <a:ext cx="4452620" cy="0"/>
          </a:xfrm>
          <a:custGeom>
            <a:avLst/>
            <a:gdLst/>
            <a:ahLst/>
            <a:cxnLst/>
            <a:rect l="l" t="t" r="r" b="b"/>
            <a:pathLst>
              <a:path w="4452620">
                <a:moveTo>
                  <a:pt x="0" y="0"/>
                </a:moveTo>
                <a:lnTo>
                  <a:pt x="4452094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352208" y="3077385"/>
            <a:ext cx="4441190" cy="0"/>
          </a:xfrm>
          <a:custGeom>
            <a:avLst/>
            <a:gdLst/>
            <a:ahLst/>
            <a:cxnLst/>
            <a:rect l="l" t="t" r="r" b="b"/>
            <a:pathLst>
              <a:path w="4441190">
                <a:moveTo>
                  <a:pt x="0" y="0"/>
                </a:moveTo>
                <a:lnTo>
                  <a:pt x="4440781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346627" y="3077310"/>
            <a:ext cx="4452620" cy="0"/>
          </a:xfrm>
          <a:custGeom>
            <a:avLst/>
            <a:gdLst/>
            <a:ahLst/>
            <a:cxnLst/>
            <a:rect l="l" t="t" r="r" b="b"/>
            <a:pathLst>
              <a:path w="4452620">
                <a:moveTo>
                  <a:pt x="0" y="0"/>
                </a:moveTo>
                <a:lnTo>
                  <a:pt x="4452094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6841" y="3723421"/>
            <a:ext cx="7998459" cy="0"/>
          </a:xfrm>
          <a:custGeom>
            <a:avLst/>
            <a:gdLst/>
            <a:ahLst/>
            <a:cxnLst/>
            <a:rect l="l" t="t" r="r" b="b"/>
            <a:pathLst>
              <a:path w="7998459">
                <a:moveTo>
                  <a:pt x="0" y="0"/>
                </a:moveTo>
                <a:lnTo>
                  <a:pt x="7998459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1185" y="3723497"/>
            <a:ext cx="8009890" cy="0"/>
          </a:xfrm>
          <a:custGeom>
            <a:avLst/>
            <a:gdLst/>
            <a:ahLst/>
            <a:cxnLst/>
            <a:rect l="l" t="t" r="r" b="b"/>
            <a:pathLst>
              <a:path w="8009890">
                <a:moveTo>
                  <a:pt x="0" y="0"/>
                </a:moveTo>
                <a:lnTo>
                  <a:pt x="8009697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16841" y="3746052"/>
            <a:ext cx="7998459" cy="0"/>
          </a:xfrm>
          <a:custGeom>
            <a:avLst/>
            <a:gdLst/>
            <a:ahLst/>
            <a:cxnLst/>
            <a:rect l="l" t="t" r="r" b="b"/>
            <a:pathLst>
              <a:path w="7998459">
                <a:moveTo>
                  <a:pt x="0" y="0"/>
                </a:moveTo>
                <a:lnTo>
                  <a:pt x="7998459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11185" y="3746127"/>
            <a:ext cx="8009890" cy="0"/>
          </a:xfrm>
          <a:custGeom>
            <a:avLst/>
            <a:gdLst/>
            <a:ahLst/>
            <a:cxnLst/>
            <a:rect l="l" t="t" r="r" b="b"/>
            <a:pathLst>
              <a:path w="8009890">
                <a:moveTo>
                  <a:pt x="0" y="0"/>
                </a:moveTo>
                <a:lnTo>
                  <a:pt x="8009697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340895" y="436362"/>
            <a:ext cx="0" cy="3275965"/>
          </a:xfrm>
          <a:custGeom>
            <a:avLst/>
            <a:gdLst/>
            <a:ahLst/>
            <a:cxnLst/>
            <a:rect l="l" t="t" r="r" b="b"/>
            <a:pathLst>
              <a:path h="3275965">
                <a:moveTo>
                  <a:pt x="0" y="0"/>
                </a:moveTo>
                <a:lnTo>
                  <a:pt x="0" y="3275743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340971" y="430629"/>
            <a:ext cx="0" cy="3287395"/>
          </a:xfrm>
          <a:custGeom>
            <a:avLst/>
            <a:gdLst/>
            <a:ahLst/>
            <a:cxnLst/>
            <a:rect l="l" t="t" r="r" b="b"/>
            <a:pathLst>
              <a:path h="3287395">
                <a:moveTo>
                  <a:pt x="0" y="0"/>
                </a:moveTo>
                <a:lnTo>
                  <a:pt x="0" y="3287209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334722" y="436362"/>
            <a:ext cx="0" cy="3275965"/>
          </a:xfrm>
          <a:custGeom>
            <a:avLst/>
            <a:gdLst/>
            <a:ahLst/>
            <a:cxnLst/>
            <a:rect l="l" t="t" r="r" b="b"/>
            <a:pathLst>
              <a:path h="3275965">
                <a:moveTo>
                  <a:pt x="0" y="0"/>
                </a:moveTo>
                <a:lnTo>
                  <a:pt x="0" y="3275743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334646" y="430629"/>
            <a:ext cx="0" cy="3287395"/>
          </a:xfrm>
          <a:custGeom>
            <a:avLst/>
            <a:gdLst/>
            <a:ahLst/>
            <a:cxnLst/>
            <a:rect l="l" t="t" r="r" b="b"/>
            <a:pathLst>
              <a:path h="3287395">
                <a:moveTo>
                  <a:pt x="0" y="0"/>
                </a:moveTo>
                <a:lnTo>
                  <a:pt x="0" y="3287209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792990" y="436362"/>
            <a:ext cx="0" cy="3275965"/>
          </a:xfrm>
          <a:custGeom>
            <a:avLst/>
            <a:gdLst/>
            <a:ahLst/>
            <a:cxnLst/>
            <a:rect l="l" t="t" r="r" b="b"/>
            <a:pathLst>
              <a:path h="3275965">
                <a:moveTo>
                  <a:pt x="0" y="0"/>
                </a:moveTo>
                <a:lnTo>
                  <a:pt x="0" y="3275743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793065" y="430629"/>
            <a:ext cx="0" cy="3287395"/>
          </a:xfrm>
          <a:custGeom>
            <a:avLst/>
            <a:gdLst/>
            <a:ahLst/>
            <a:cxnLst/>
            <a:rect l="l" t="t" r="r" b="b"/>
            <a:pathLst>
              <a:path h="3287395">
                <a:moveTo>
                  <a:pt x="0" y="0"/>
                </a:moveTo>
                <a:lnTo>
                  <a:pt x="0" y="3287209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352208" y="4550655"/>
            <a:ext cx="4441190" cy="0"/>
          </a:xfrm>
          <a:custGeom>
            <a:avLst/>
            <a:gdLst/>
            <a:ahLst/>
            <a:cxnLst/>
            <a:rect l="l" t="t" r="r" b="b"/>
            <a:pathLst>
              <a:path w="4441190">
                <a:moveTo>
                  <a:pt x="0" y="0"/>
                </a:moveTo>
                <a:lnTo>
                  <a:pt x="4440781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346627" y="4550580"/>
            <a:ext cx="4452620" cy="0"/>
          </a:xfrm>
          <a:custGeom>
            <a:avLst/>
            <a:gdLst/>
            <a:ahLst/>
            <a:cxnLst/>
            <a:rect l="l" t="t" r="r" b="b"/>
            <a:pathLst>
              <a:path w="4452620">
                <a:moveTo>
                  <a:pt x="0" y="0"/>
                </a:moveTo>
                <a:lnTo>
                  <a:pt x="4452094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16841" y="5355485"/>
            <a:ext cx="7998459" cy="0"/>
          </a:xfrm>
          <a:custGeom>
            <a:avLst/>
            <a:gdLst/>
            <a:ahLst/>
            <a:cxnLst/>
            <a:rect l="l" t="t" r="r" b="b"/>
            <a:pathLst>
              <a:path w="7998459">
                <a:moveTo>
                  <a:pt x="0" y="0"/>
                </a:moveTo>
                <a:lnTo>
                  <a:pt x="7998459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11185" y="5355485"/>
            <a:ext cx="8009890" cy="0"/>
          </a:xfrm>
          <a:custGeom>
            <a:avLst/>
            <a:gdLst/>
            <a:ahLst/>
            <a:cxnLst/>
            <a:rect l="l" t="t" r="r" b="b"/>
            <a:pathLst>
              <a:path w="8009890">
                <a:moveTo>
                  <a:pt x="0" y="0"/>
                </a:moveTo>
                <a:lnTo>
                  <a:pt x="8009697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16841" y="5378115"/>
            <a:ext cx="7998459" cy="0"/>
          </a:xfrm>
          <a:custGeom>
            <a:avLst/>
            <a:gdLst/>
            <a:ahLst/>
            <a:cxnLst/>
            <a:rect l="l" t="t" r="r" b="b"/>
            <a:pathLst>
              <a:path w="7998459">
                <a:moveTo>
                  <a:pt x="0" y="0"/>
                </a:moveTo>
                <a:lnTo>
                  <a:pt x="7998459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11185" y="5378115"/>
            <a:ext cx="8009890" cy="0"/>
          </a:xfrm>
          <a:custGeom>
            <a:avLst/>
            <a:gdLst/>
            <a:ahLst/>
            <a:cxnLst/>
            <a:rect l="l" t="t" r="r" b="b"/>
            <a:pathLst>
              <a:path w="8009890">
                <a:moveTo>
                  <a:pt x="0" y="0"/>
                </a:moveTo>
                <a:lnTo>
                  <a:pt x="8009697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340895" y="3757367"/>
            <a:ext cx="0" cy="1586865"/>
          </a:xfrm>
          <a:custGeom>
            <a:avLst/>
            <a:gdLst/>
            <a:ahLst/>
            <a:cxnLst/>
            <a:rect l="l" t="t" r="r" b="b"/>
            <a:pathLst>
              <a:path h="1586864">
                <a:moveTo>
                  <a:pt x="0" y="0"/>
                </a:moveTo>
                <a:lnTo>
                  <a:pt x="0" y="1586801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340971" y="3751634"/>
            <a:ext cx="0" cy="1598295"/>
          </a:xfrm>
          <a:custGeom>
            <a:avLst/>
            <a:gdLst/>
            <a:ahLst/>
            <a:cxnLst/>
            <a:rect l="l" t="t" r="r" b="b"/>
            <a:pathLst>
              <a:path h="1598295">
                <a:moveTo>
                  <a:pt x="0" y="0"/>
                </a:moveTo>
                <a:lnTo>
                  <a:pt x="0" y="1598192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334722" y="3757367"/>
            <a:ext cx="0" cy="1586865"/>
          </a:xfrm>
          <a:custGeom>
            <a:avLst/>
            <a:gdLst/>
            <a:ahLst/>
            <a:cxnLst/>
            <a:rect l="l" t="t" r="r" b="b"/>
            <a:pathLst>
              <a:path h="1586864">
                <a:moveTo>
                  <a:pt x="0" y="0"/>
                </a:moveTo>
                <a:lnTo>
                  <a:pt x="0" y="1586801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334646" y="3751634"/>
            <a:ext cx="0" cy="1598295"/>
          </a:xfrm>
          <a:custGeom>
            <a:avLst/>
            <a:gdLst/>
            <a:ahLst/>
            <a:cxnLst/>
            <a:rect l="l" t="t" r="r" b="b"/>
            <a:pathLst>
              <a:path h="1598295">
                <a:moveTo>
                  <a:pt x="0" y="0"/>
                </a:moveTo>
                <a:lnTo>
                  <a:pt x="0" y="1598192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792990" y="3757367"/>
            <a:ext cx="0" cy="1586865"/>
          </a:xfrm>
          <a:custGeom>
            <a:avLst/>
            <a:gdLst/>
            <a:ahLst/>
            <a:cxnLst/>
            <a:rect l="l" t="t" r="r" b="b"/>
            <a:pathLst>
              <a:path h="1586864">
                <a:moveTo>
                  <a:pt x="0" y="0"/>
                </a:moveTo>
                <a:lnTo>
                  <a:pt x="0" y="1586801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793065" y="3751634"/>
            <a:ext cx="0" cy="1598295"/>
          </a:xfrm>
          <a:custGeom>
            <a:avLst/>
            <a:gdLst/>
            <a:ahLst/>
            <a:cxnLst/>
            <a:rect l="l" t="t" r="r" b="b"/>
            <a:pathLst>
              <a:path h="1598295">
                <a:moveTo>
                  <a:pt x="0" y="0"/>
                </a:moveTo>
                <a:lnTo>
                  <a:pt x="0" y="1598192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352208" y="6046858"/>
            <a:ext cx="4441190" cy="0"/>
          </a:xfrm>
          <a:custGeom>
            <a:avLst/>
            <a:gdLst/>
            <a:ahLst/>
            <a:cxnLst/>
            <a:rect l="l" t="t" r="r" b="b"/>
            <a:pathLst>
              <a:path w="4441190">
                <a:moveTo>
                  <a:pt x="0" y="0"/>
                </a:moveTo>
                <a:lnTo>
                  <a:pt x="4440781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346627" y="6046858"/>
            <a:ext cx="4452620" cy="0"/>
          </a:xfrm>
          <a:custGeom>
            <a:avLst/>
            <a:gdLst/>
            <a:ahLst/>
            <a:cxnLst/>
            <a:rect l="l" t="t" r="r" b="b"/>
            <a:pathLst>
              <a:path w="4452620">
                <a:moveTo>
                  <a:pt x="0" y="0"/>
                </a:moveTo>
                <a:lnTo>
                  <a:pt x="4452094" y="0"/>
                </a:lnTo>
              </a:path>
            </a:pathLst>
          </a:custGeom>
          <a:ln w="113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05528" y="408003"/>
            <a:ext cx="0" cy="6279515"/>
          </a:xfrm>
          <a:custGeom>
            <a:avLst/>
            <a:gdLst/>
            <a:ahLst/>
            <a:cxnLst/>
            <a:rect l="l" t="t" r="r" b="b"/>
            <a:pathLst>
              <a:path h="6279515">
                <a:moveTo>
                  <a:pt x="0" y="0"/>
                </a:moveTo>
                <a:lnTo>
                  <a:pt x="0" y="6279313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340895" y="5389431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69596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340971" y="5383777"/>
            <a:ext cx="0" cy="1281430"/>
          </a:xfrm>
          <a:custGeom>
            <a:avLst/>
            <a:gdLst/>
            <a:ahLst/>
            <a:cxnLst/>
            <a:rect l="l" t="t" r="r" b="b"/>
            <a:pathLst>
              <a:path h="1281429">
                <a:moveTo>
                  <a:pt x="0" y="0"/>
                </a:moveTo>
                <a:lnTo>
                  <a:pt x="0" y="1280907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334722" y="5389431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69596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334646" y="5383777"/>
            <a:ext cx="0" cy="1281430"/>
          </a:xfrm>
          <a:custGeom>
            <a:avLst/>
            <a:gdLst/>
            <a:ahLst/>
            <a:cxnLst/>
            <a:rect l="l" t="t" r="r" b="b"/>
            <a:pathLst>
              <a:path h="1281429">
                <a:moveTo>
                  <a:pt x="0" y="0"/>
                </a:moveTo>
                <a:lnTo>
                  <a:pt x="0" y="1280907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792990" y="5389431"/>
            <a:ext cx="0" cy="1270000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69596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793065" y="5383777"/>
            <a:ext cx="0" cy="1281430"/>
          </a:xfrm>
          <a:custGeom>
            <a:avLst/>
            <a:gdLst/>
            <a:ahLst/>
            <a:cxnLst/>
            <a:rect l="l" t="t" r="r" b="b"/>
            <a:pathLst>
              <a:path h="1281429">
                <a:moveTo>
                  <a:pt x="0" y="0"/>
                </a:moveTo>
                <a:lnTo>
                  <a:pt x="0" y="1280907"/>
                </a:lnTo>
              </a:path>
            </a:pathLst>
          </a:custGeom>
          <a:ln w="113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11185" y="6675998"/>
            <a:ext cx="8032750" cy="0"/>
          </a:xfrm>
          <a:custGeom>
            <a:avLst/>
            <a:gdLst/>
            <a:ahLst/>
            <a:cxnLst/>
            <a:rect l="l" t="t" r="r" b="b"/>
            <a:pathLst>
              <a:path w="8032750">
                <a:moveTo>
                  <a:pt x="0" y="0"/>
                </a:moveTo>
                <a:lnTo>
                  <a:pt x="8032323" y="0"/>
                </a:lnTo>
              </a:path>
            </a:pathLst>
          </a:custGeom>
          <a:ln w="226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532196" y="430634"/>
            <a:ext cx="0" cy="6257290"/>
          </a:xfrm>
          <a:custGeom>
            <a:avLst/>
            <a:gdLst/>
            <a:ahLst/>
            <a:cxnLst/>
            <a:rect l="l" t="t" r="r" b="b"/>
            <a:pathLst>
              <a:path h="6257290">
                <a:moveTo>
                  <a:pt x="0" y="0"/>
                </a:moveTo>
                <a:lnTo>
                  <a:pt x="0" y="6256677"/>
                </a:lnTo>
              </a:path>
            </a:pathLst>
          </a:custGeom>
          <a:ln w="226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401311" y="6083808"/>
            <a:ext cx="2318385" cy="554990"/>
          </a:xfrm>
          <a:custGeom>
            <a:avLst/>
            <a:gdLst/>
            <a:ahLst/>
            <a:cxnLst/>
            <a:rect l="l" t="t" r="r" b="b"/>
            <a:pathLst>
              <a:path w="2318384" h="554990">
                <a:moveTo>
                  <a:pt x="0" y="554735"/>
                </a:moveTo>
                <a:lnTo>
                  <a:pt x="2318004" y="554735"/>
                </a:lnTo>
                <a:lnTo>
                  <a:pt x="2318004" y="0"/>
                </a:lnTo>
                <a:lnTo>
                  <a:pt x="0" y="0"/>
                </a:lnTo>
                <a:lnTo>
                  <a:pt x="0" y="5547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4500753" y="6124041"/>
            <a:ext cx="2121535" cy="469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500" dirty="0">
                <a:latin typeface="DFKai-SB"/>
                <a:cs typeface="DFKai-SB"/>
              </a:rPr>
              <a:t>公務人員：8</a:t>
            </a:r>
            <a:r>
              <a:rPr sz="1500" spc="-10" dirty="0">
                <a:latin typeface="DFKai-SB"/>
                <a:cs typeface="DFKai-SB"/>
              </a:rPr>
              <a:t>4</a:t>
            </a:r>
            <a:r>
              <a:rPr sz="1500" dirty="0">
                <a:latin typeface="DFKai-SB"/>
                <a:cs typeface="DFKai-SB"/>
              </a:rPr>
              <a:t>.</a:t>
            </a:r>
            <a:r>
              <a:rPr sz="1500" spc="-10" dirty="0">
                <a:latin typeface="DFKai-SB"/>
                <a:cs typeface="DFKai-SB"/>
              </a:rPr>
              <a:t>7</a:t>
            </a:r>
            <a:r>
              <a:rPr sz="1500" dirty="0">
                <a:latin typeface="DFKai-SB"/>
                <a:cs typeface="DFKai-SB"/>
              </a:rPr>
              <a:t>.</a:t>
            </a:r>
            <a:r>
              <a:rPr sz="1500" spc="-5" dirty="0">
                <a:latin typeface="DFKai-SB"/>
                <a:cs typeface="DFKai-SB"/>
              </a:rPr>
              <a:t>1</a:t>
            </a:r>
            <a:r>
              <a:rPr sz="1500" dirty="0">
                <a:latin typeface="DFKai-SB"/>
                <a:cs typeface="DFKai-SB"/>
              </a:rPr>
              <a:t>前年資  教育人員：8</a:t>
            </a:r>
            <a:r>
              <a:rPr sz="1500" spc="-10" dirty="0">
                <a:latin typeface="DFKai-SB"/>
                <a:cs typeface="DFKai-SB"/>
              </a:rPr>
              <a:t>5</a:t>
            </a:r>
            <a:r>
              <a:rPr sz="1500" dirty="0">
                <a:latin typeface="DFKai-SB"/>
                <a:cs typeface="DFKai-SB"/>
              </a:rPr>
              <a:t>.</a:t>
            </a:r>
            <a:r>
              <a:rPr sz="1500" spc="-10" dirty="0">
                <a:latin typeface="DFKai-SB"/>
                <a:cs typeface="DFKai-SB"/>
              </a:rPr>
              <a:t>2</a:t>
            </a:r>
            <a:r>
              <a:rPr sz="1500" dirty="0">
                <a:latin typeface="DFKai-SB"/>
                <a:cs typeface="DFKai-SB"/>
              </a:rPr>
              <a:t>.</a:t>
            </a:r>
            <a:r>
              <a:rPr sz="1500" spc="-5" dirty="0">
                <a:latin typeface="DFKai-SB"/>
                <a:cs typeface="DFKai-SB"/>
              </a:rPr>
              <a:t>1</a:t>
            </a:r>
            <a:r>
              <a:rPr sz="1500" dirty="0">
                <a:latin typeface="DFKai-SB"/>
                <a:cs typeface="DFKai-SB"/>
              </a:rPr>
              <a:t>前年資</a:t>
            </a:r>
            <a:endParaRPr sz="1500">
              <a:latin typeface="DFKai-SB"/>
              <a:cs typeface="DFKai-SB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9A5FCA-90BA-4FCB-B67A-27811186FEDF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512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43000" y="685800"/>
            <a:ext cx="7543800" cy="746761"/>
          </a:xfrm>
        </p:spPr>
        <p:txBody>
          <a:bodyPr>
            <a:normAutofit/>
          </a:bodyPr>
          <a:lstStyle/>
          <a:p>
            <a:pPr eaLnBrk="1" hangingPunct="1"/>
            <a:r>
              <a:rPr lang="zh-TW" altLang="en-US" sz="4000" b="1" dirty="0" smtClean="0">
                <a:solidFill>
                  <a:srgbClr val="800000"/>
                </a:solidFill>
                <a:ea typeface="標楷體" panose="03000509000000000000" pitchFamily="65" charset="-120"/>
              </a:rPr>
              <a:t>教育人員簡易退休金計算公式</a:t>
            </a:r>
            <a:endParaRPr lang="zh-TW" altLang="en-US" sz="4000" dirty="0" smtClean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543877" y="1781492"/>
          <a:ext cx="8056245" cy="398248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57238"/>
                <a:gridCol w="1431828"/>
                <a:gridCol w="1255081"/>
                <a:gridCol w="1512168"/>
                <a:gridCol w="432048"/>
                <a:gridCol w="1008112"/>
                <a:gridCol w="859770"/>
              </a:tblGrid>
              <a:tr h="277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dirty="0">
                          <a:effectLst/>
                          <a:highlight>
                            <a:srgbClr val="00FF00"/>
                          </a:highligh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種類</a:t>
                      </a:r>
                      <a:endParaRPr lang="zh-TW" sz="12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 dirty="0">
                          <a:effectLst/>
                          <a:highlight>
                            <a:srgbClr val="00FF00"/>
                          </a:highligh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舊制年資</a:t>
                      </a:r>
                      <a:endParaRPr lang="zh-TW" sz="12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dirty="0">
                          <a:effectLst/>
                          <a:highlight>
                            <a:srgbClr val="00FF00"/>
                          </a:highligh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計算公式</a:t>
                      </a:r>
                      <a:endParaRPr lang="zh-TW" sz="12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highlight>
                            <a:srgbClr val="00FF00"/>
                          </a:highligh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新制年資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highlight>
                            <a:srgbClr val="00FF00"/>
                          </a:highligh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計算公式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 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56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highlight>
                            <a:srgbClr val="00FFFF"/>
                          </a:highligh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月退百分比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≦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14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年資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*5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畸零月數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5</a:t>
                      </a: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個月以下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（年資</a:t>
                      </a:r>
                      <a:r>
                        <a:rPr lang="en-US" sz="14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*2</a:t>
                      </a:r>
                      <a:r>
                        <a:rPr lang="zh-TW" sz="14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）</a:t>
                      </a:r>
                      <a:r>
                        <a:rPr lang="en-US" sz="14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+1</a:t>
                      </a:r>
                      <a:endParaRPr lang="zh-TW" sz="12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 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5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≧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15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年資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+60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畸零月數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6</a:t>
                      </a: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個月以上，以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1</a:t>
                      </a: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年計算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（年資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+1</a:t>
                      </a: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）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*2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 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56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highlight>
                            <a:srgbClr val="FF00FF"/>
                          </a:highligh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一次退基數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≦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14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年資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*2-1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畸零月數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5</a:t>
                      </a: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個月以下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（年資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*1.5</a:t>
                      </a: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）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+1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 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5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≧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15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年資</a:t>
                      </a:r>
                      <a:r>
                        <a:rPr lang="en-US" sz="14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*2+1</a:t>
                      </a:r>
                      <a:endParaRPr lang="zh-TW" sz="12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畸零月數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6</a:t>
                      </a: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個月以上，以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1</a:t>
                      </a: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年計算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（年資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+1</a:t>
                      </a: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）</a:t>
                      </a: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*1.5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 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8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highlight>
                            <a:srgbClr val="008000"/>
                          </a:highligh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21-1-5</a:t>
                      </a:r>
                      <a:r>
                        <a:rPr lang="zh-TW" sz="1400" b="1">
                          <a:solidFill>
                            <a:srgbClr val="FFFFFF"/>
                          </a:solidFill>
                          <a:effectLst/>
                          <a:highlight>
                            <a:srgbClr val="008000"/>
                          </a:highligh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舊制補償金（基數或百分比）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(15-</a:t>
                      </a: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核定舊制年資</a:t>
                      </a: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)*0.5</a:t>
                      </a:r>
                      <a:endParaRPr lang="zh-TW" sz="12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※</a:t>
                      </a:r>
                      <a:endParaRPr lang="zh-TW" sz="12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適用對象：</a:t>
                      </a:r>
                      <a:endParaRPr lang="zh-TW" sz="12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1.</a:t>
                      </a: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舊制年資未滿</a:t>
                      </a: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15</a:t>
                      </a: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年</a:t>
                      </a:r>
                      <a:endParaRPr lang="zh-TW" sz="12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2.</a:t>
                      </a: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支</a:t>
                      </a: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(</a:t>
                      </a: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兼</a:t>
                      </a: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)</a:t>
                      </a: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領月退休金</a:t>
                      </a:r>
                      <a:endParaRPr lang="zh-TW" sz="12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254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FFFFFF"/>
                        </a:solidFill>
                        <a:effectLst/>
                        <a:highlight>
                          <a:srgbClr val="800080"/>
                        </a:highlight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effectLst/>
                          <a:highlight>
                            <a:srgbClr val="800080"/>
                          </a:highligh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21-1-6</a:t>
                      </a:r>
                      <a:r>
                        <a:rPr lang="zh-TW" sz="1400" b="1" dirty="0">
                          <a:solidFill>
                            <a:srgbClr val="FFFFFF"/>
                          </a:solidFill>
                          <a:effectLst/>
                          <a:highlight>
                            <a:srgbClr val="800080"/>
                          </a:highlight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再一次增發補償金（基數）</a:t>
                      </a:r>
                      <a:endParaRPr lang="zh-TW" sz="12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※</a:t>
                      </a:r>
                      <a:endParaRPr lang="zh-TW" sz="12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【</a:t>
                      </a: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26-(</a:t>
                      </a: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核定舊制年資</a:t>
                      </a: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+</a:t>
                      </a: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核定新制年資</a:t>
                      </a: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) </a:t>
                      </a: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】</a:t>
                      </a: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*0.5</a:t>
                      </a:r>
                      <a:endParaRPr lang="zh-TW" sz="12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適用對象：</a:t>
                      </a:r>
                      <a:endParaRPr lang="zh-TW" sz="12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1.</a:t>
                      </a: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舊制年資未滿</a:t>
                      </a: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20</a:t>
                      </a: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年</a:t>
                      </a:r>
                      <a:endParaRPr lang="zh-TW" sz="12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2.</a:t>
                      </a: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新舊制年資未滿</a:t>
                      </a: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26</a:t>
                      </a: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年</a:t>
                      </a:r>
                      <a:endParaRPr lang="zh-TW" sz="12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3.</a:t>
                      </a: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支</a:t>
                      </a: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(</a:t>
                      </a: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兼</a:t>
                      </a:r>
                      <a:r>
                        <a:rPr lang="en-US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)</a:t>
                      </a:r>
                      <a:r>
                        <a:rPr lang="zh-TW" sz="1400" b="1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新細明體" panose="02020500000000000000" pitchFamily="18" charset="-120"/>
                        </a:rPr>
                        <a:t>領月退休金</a:t>
                      </a:r>
                      <a:endParaRPr lang="zh-TW" sz="12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66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86284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773238"/>
            <a:ext cx="3598862" cy="792162"/>
          </a:xfrm>
          <a:solidFill>
            <a:srgbClr val="FFFF00"/>
          </a:solidFill>
          <a:effectLst>
            <a:outerShdw dist="63500" dir="3187806" algn="ctr" rotWithShape="0">
              <a:schemeClr val="tx1"/>
            </a:outerShdw>
          </a:effectLst>
        </p:spPr>
        <p:txBody>
          <a:bodyPr lIns="0" tIns="0"/>
          <a:lstStyle/>
          <a:p>
            <a:pPr eaLnBrk="1" hangingPunct="1"/>
            <a:r>
              <a:rPr lang="zh-TW" altLang="en-US" sz="2400" b="0" smtClean="0">
                <a:solidFill>
                  <a:srgbClr val="CC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舊制月退休金</a:t>
            </a:r>
            <a:r>
              <a:rPr lang="zh-TW" altLang="en-US" b="0" smtClean="0">
                <a:solidFill>
                  <a:srgbClr val="CC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b="0" smtClean="0">
                <a:solidFill>
                  <a:srgbClr val="CC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</a:t>
            </a:r>
            <a:r>
              <a:rPr lang="en-US" altLang="zh-TW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年功</a:t>
            </a:r>
            <a:r>
              <a:rPr lang="en-US" altLang="zh-TW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俸 </a:t>
            </a:r>
            <a:r>
              <a:rPr lang="en-US" altLang="en-US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×</a:t>
            </a:r>
            <a:r>
              <a:rPr lang="en-US" altLang="zh-TW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百分比</a:t>
            </a:r>
            <a:r>
              <a:rPr lang="zh-TW" altLang="en-US" sz="2200" b="0" smtClean="0">
                <a:solidFill>
                  <a:srgbClr val="3333FF"/>
                </a:solidFill>
              </a:rPr>
              <a:t>＋</a:t>
            </a:r>
            <a:r>
              <a:rPr lang="zh-TW" altLang="en-US" sz="2200" b="0" smtClean="0"/>
              <a:t> </a:t>
            </a:r>
            <a:r>
              <a:rPr lang="en-US" altLang="zh-TW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930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5219700" y="1773238"/>
            <a:ext cx="3598863" cy="792162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dist="63500" dir="3187806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3399"/>
                </a:solidFill>
                <a:latin typeface="標楷體" panose="03000509000000000000" pitchFamily="65" charset="-120"/>
              </a:rPr>
              <a:t>新制月退休金</a:t>
            </a:r>
            <a:br>
              <a:rPr lang="zh-TW" altLang="en-US">
                <a:solidFill>
                  <a:srgbClr val="CC3399"/>
                </a:solidFill>
                <a:latin typeface="標楷體" panose="03000509000000000000" pitchFamily="65" charset="-120"/>
              </a:rPr>
            </a:br>
            <a:r>
              <a:rPr lang="zh-TW" altLang="en-US" sz="2200">
                <a:solidFill>
                  <a:srgbClr val="0000FF"/>
                </a:solidFill>
                <a:latin typeface="標楷體" panose="03000509000000000000" pitchFamily="65" charset="-120"/>
              </a:rPr>
              <a:t>本</a:t>
            </a:r>
            <a:r>
              <a:rPr lang="en-US" altLang="zh-TW" sz="2200">
                <a:solidFill>
                  <a:srgbClr val="0000FF"/>
                </a:solidFill>
                <a:latin typeface="標楷體" panose="03000509000000000000" pitchFamily="65" charset="-120"/>
              </a:rPr>
              <a:t>(</a:t>
            </a:r>
            <a:r>
              <a:rPr lang="zh-TW" altLang="en-US" sz="2200">
                <a:solidFill>
                  <a:srgbClr val="0000FF"/>
                </a:solidFill>
                <a:latin typeface="標楷體" panose="03000509000000000000" pitchFamily="65" charset="-120"/>
              </a:rPr>
              <a:t>年功</a:t>
            </a:r>
            <a:r>
              <a:rPr lang="en-US" altLang="zh-TW" sz="2200">
                <a:solidFill>
                  <a:srgbClr val="0000FF"/>
                </a:solidFill>
                <a:latin typeface="標楷體" panose="03000509000000000000" pitchFamily="65" charset="-120"/>
              </a:rPr>
              <a:t>)</a:t>
            </a:r>
            <a:r>
              <a:rPr lang="zh-TW" altLang="en-US" sz="2200">
                <a:solidFill>
                  <a:srgbClr val="0000FF"/>
                </a:solidFill>
                <a:latin typeface="標楷體" panose="03000509000000000000" pitchFamily="65" charset="-120"/>
              </a:rPr>
              <a:t>俸 </a:t>
            </a:r>
            <a:r>
              <a:rPr lang="en-US" altLang="en-US" sz="2200" b="1">
                <a:solidFill>
                  <a:srgbClr val="CC3399"/>
                </a:solidFill>
                <a:latin typeface="標楷體" panose="03000509000000000000" pitchFamily="65" charset="-120"/>
              </a:rPr>
              <a:t>×</a:t>
            </a:r>
            <a:r>
              <a:rPr lang="en-US" altLang="zh-TW" sz="2200" b="1">
                <a:solidFill>
                  <a:srgbClr val="CC3399"/>
                </a:solidFill>
                <a:latin typeface="標楷體" panose="03000509000000000000" pitchFamily="65" charset="-120"/>
              </a:rPr>
              <a:t> 2</a:t>
            </a:r>
            <a:r>
              <a:rPr lang="en-US" altLang="zh-TW" sz="2200">
                <a:solidFill>
                  <a:srgbClr val="0000FF"/>
                </a:solidFill>
                <a:latin typeface="標楷體" panose="03000509000000000000" pitchFamily="65" charset="-120"/>
              </a:rPr>
              <a:t> </a:t>
            </a:r>
            <a:r>
              <a:rPr lang="zh-TW" altLang="zh-TW" sz="2200">
                <a:solidFill>
                  <a:srgbClr val="0000FF"/>
                </a:solidFill>
                <a:latin typeface="標楷體" panose="03000509000000000000" pitchFamily="65" charset="-120"/>
              </a:rPr>
              <a:t>× 百分比</a:t>
            </a:r>
            <a:endParaRPr lang="zh-TW" altLang="en-US" sz="2200">
              <a:solidFill>
                <a:srgbClr val="0000FF"/>
              </a:solidFill>
              <a:latin typeface="標楷體" panose="03000509000000000000" pitchFamily="65" charset="-120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539750" y="692150"/>
            <a:ext cx="41751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0" lang="zh-TW" altLang="en-US" sz="3200">
                <a:solidFill>
                  <a:srgbClr val="006600"/>
                </a:solidFill>
              </a:rPr>
              <a:t>何謂月</a:t>
            </a:r>
            <a:r>
              <a:rPr lang="zh-TW" altLang="en-US" sz="3200">
                <a:solidFill>
                  <a:srgbClr val="006600"/>
                </a:solidFill>
              </a:rPr>
              <a:t>補償金</a:t>
            </a:r>
            <a:r>
              <a:rPr lang="en-US" altLang="zh-TW" sz="3200">
                <a:solidFill>
                  <a:srgbClr val="006600"/>
                </a:solidFill>
              </a:rPr>
              <a:t>(21-1-5)</a:t>
            </a:r>
            <a:endParaRPr lang="zh-TW" altLang="en-US" sz="3200">
              <a:solidFill>
                <a:srgbClr val="006600"/>
              </a:solidFill>
            </a:endParaRPr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2051050" y="4508500"/>
            <a:ext cx="288131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lang="zh-TW" altLang="zh-TW" b="1">
              <a:solidFill>
                <a:schemeClr val="tx2"/>
              </a:solidFill>
              <a:latin typeface="標楷體" panose="03000509000000000000" pitchFamily="65" charset="-120"/>
            </a:endParaRPr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>
            <a:off x="1476375" y="2925763"/>
            <a:ext cx="3238500" cy="7191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bg1"/>
            </a:outerShdw>
          </a:effec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006600"/>
                </a:solidFill>
                <a:latin typeface="標楷體" panose="03000509000000000000" pitchFamily="65" charset="-120"/>
              </a:rPr>
              <a:t>15</a:t>
            </a:r>
            <a:r>
              <a:rPr lang="zh-TW" altLang="en-US">
                <a:solidFill>
                  <a:srgbClr val="006600"/>
                </a:solidFill>
                <a:latin typeface="標楷體" panose="03000509000000000000" pitchFamily="65" charset="-120"/>
              </a:rPr>
              <a:t>年以內，</a:t>
            </a:r>
            <a:r>
              <a:rPr lang="zh-TW" altLang="en-US">
                <a:solidFill>
                  <a:srgbClr val="CC3399"/>
                </a:solidFill>
                <a:latin typeface="標楷體" panose="03000509000000000000" pitchFamily="65" charset="-120"/>
              </a:rPr>
              <a:t>每年</a:t>
            </a:r>
            <a:r>
              <a:rPr lang="en-US" altLang="zh-TW">
                <a:solidFill>
                  <a:srgbClr val="CC3399"/>
                </a:solidFill>
                <a:latin typeface="標楷體" panose="03000509000000000000" pitchFamily="65" charset="-120"/>
              </a:rPr>
              <a:t>5%</a:t>
            </a:r>
          </a:p>
          <a:p>
            <a:pPr eaLnBrk="1" hangingPunct="1"/>
            <a:r>
              <a:rPr lang="en-US" altLang="zh-TW">
                <a:solidFill>
                  <a:schemeClr val="tx2"/>
                </a:solidFill>
                <a:latin typeface="標楷體" panose="03000509000000000000" pitchFamily="65" charset="-120"/>
              </a:rPr>
              <a:t>15</a:t>
            </a:r>
            <a:r>
              <a:rPr lang="zh-TW" altLang="en-US">
                <a:solidFill>
                  <a:schemeClr val="tx2"/>
                </a:solidFill>
                <a:latin typeface="標楷體" panose="03000509000000000000" pitchFamily="65" charset="-120"/>
              </a:rPr>
              <a:t>年以後，每年</a:t>
            </a:r>
            <a:r>
              <a:rPr lang="en-US" altLang="zh-TW">
                <a:solidFill>
                  <a:schemeClr val="tx2"/>
                </a:solidFill>
                <a:latin typeface="標楷體" panose="03000509000000000000" pitchFamily="65" charset="-120"/>
              </a:rPr>
              <a:t>1%</a:t>
            </a:r>
          </a:p>
        </p:txBody>
      </p:sp>
      <p:sp>
        <p:nvSpPr>
          <p:cNvPr id="27662" name="AutoShape 14"/>
          <p:cNvSpPr>
            <a:spLocks noChangeArrowheads="1"/>
          </p:cNvSpPr>
          <p:nvPr/>
        </p:nvSpPr>
        <p:spPr bwMode="auto">
          <a:xfrm>
            <a:off x="5435600" y="2924175"/>
            <a:ext cx="3238500" cy="719138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bg1"/>
            </a:outerShdw>
          </a:effec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0" lang="zh-TW" altLang="en-US">
                <a:solidFill>
                  <a:srgbClr val="006600"/>
                </a:solidFill>
                <a:latin typeface="標楷體" panose="03000509000000000000" pitchFamily="65" charset="-120"/>
              </a:rPr>
              <a:t>每年</a:t>
            </a:r>
            <a:r>
              <a:rPr kumimoji="0" lang="en-US" altLang="zh-TW">
                <a:solidFill>
                  <a:srgbClr val="006600"/>
                </a:solidFill>
                <a:latin typeface="標楷體" panose="03000509000000000000" pitchFamily="65" charset="-120"/>
              </a:rPr>
              <a:t>2%</a:t>
            </a:r>
          </a:p>
          <a:p>
            <a:pPr eaLnBrk="1" hangingPunct="1"/>
            <a:endParaRPr lang="en-US" altLang="zh-TW">
              <a:solidFill>
                <a:srgbClr val="CC3399"/>
              </a:solidFill>
              <a:latin typeface="標楷體" panose="03000509000000000000" pitchFamily="65" charset="-120"/>
            </a:endParaRPr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3563938" y="2492375"/>
            <a:ext cx="144462" cy="504825"/>
          </a:xfrm>
          <a:prstGeom prst="line">
            <a:avLst/>
          </a:prstGeom>
          <a:noFill/>
          <a:ln w="101600">
            <a:solidFill>
              <a:srgbClr val="FF66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7740650" y="2565400"/>
            <a:ext cx="539750" cy="504825"/>
          </a:xfrm>
          <a:prstGeom prst="line">
            <a:avLst/>
          </a:prstGeom>
          <a:noFill/>
          <a:ln w="101600">
            <a:solidFill>
              <a:srgbClr val="FF66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7667" name="AutoShape 19"/>
          <p:cNvSpPr>
            <a:spLocks noChangeArrowheads="1"/>
          </p:cNvSpPr>
          <p:nvPr/>
        </p:nvSpPr>
        <p:spPr bwMode="auto">
          <a:xfrm>
            <a:off x="4716463" y="3284538"/>
            <a:ext cx="792162" cy="647700"/>
          </a:xfrm>
          <a:prstGeom prst="downArrow">
            <a:avLst>
              <a:gd name="adj1" fmla="val 31065"/>
              <a:gd name="adj2" fmla="val 48037"/>
            </a:avLst>
          </a:prstGeom>
          <a:gradFill rotWithShape="1">
            <a:gsLst>
              <a:gs pos="0">
                <a:srgbClr val="F5F5AD"/>
              </a:gs>
              <a:gs pos="100000">
                <a:srgbClr val="CC0000"/>
              </a:gs>
            </a:gsLst>
            <a:lin ang="5400000" scaled="1"/>
          </a:gra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1979613" y="4005263"/>
            <a:ext cx="6265862" cy="792162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chemeClr val="bg1"/>
              </a:gs>
              <a:gs pos="100000">
                <a:srgbClr val="CCFFFF"/>
              </a:gs>
            </a:gsLst>
            <a:lin ang="5400000" scaled="1"/>
          </a:gradFill>
          <a:ln>
            <a:noFill/>
          </a:ln>
          <a:effectLst>
            <a:outerShdw dist="63500" dir="2212194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2400" b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舊制年資未滿</a:t>
            </a:r>
            <a:r>
              <a:rPr lang="en-US" altLang="zh-TW" sz="2400" b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2400" b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年者，在退撫新制實施後</a:t>
            </a:r>
            <a:br>
              <a:rPr lang="zh-TW" altLang="en-US" sz="2400" b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400" b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退休金反而變少了，爰有補償金之設計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2771775" y="5229225"/>
            <a:ext cx="4752975" cy="79216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ffectLst>
            <a:outerShdw dist="63500" dir="2212194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24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smtClean="0">
                <a:solidFill>
                  <a:srgbClr val="CC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前提：</a:t>
            </a:r>
            <a:r>
              <a:rPr lang="zh-TW" altLang="en-US" sz="24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舊制年資未滿</a:t>
            </a:r>
            <a:r>
              <a:rPr lang="en-US" altLang="zh-TW" sz="24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24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年者</a:t>
            </a:r>
            <a:br>
              <a:rPr lang="zh-TW" altLang="en-US" sz="24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4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可選擇</a:t>
            </a:r>
            <a:r>
              <a:rPr lang="zh-TW" altLang="en-US" sz="2400" b="0" smtClean="0">
                <a:solidFill>
                  <a:srgbClr val="FF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按月支領</a:t>
            </a:r>
            <a:r>
              <a:rPr lang="zh-TW" altLang="en-US" sz="24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en-US" sz="2400" b="0" smtClean="0">
                <a:solidFill>
                  <a:srgbClr val="FF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一次領取</a:t>
            </a:r>
          </a:p>
        </p:txBody>
      </p:sp>
      <p:sp>
        <p:nvSpPr>
          <p:cNvPr id="27669" name="AutoShape 21"/>
          <p:cNvSpPr>
            <a:spLocks noChangeArrowheads="1"/>
          </p:cNvSpPr>
          <p:nvPr/>
        </p:nvSpPr>
        <p:spPr bwMode="auto">
          <a:xfrm>
            <a:off x="4716463" y="4724400"/>
            <a:ext cx="792162" cy="504825"/>
          </a:xfrm>
          <a:prstGeom prst="downArrow">
            <a:avLst>
              <a:gd name="adj1" fmla="val 30657"/>
              <a:gd name="adj2" fmla="val 54088"/>
            </a:avLst>
          </a:prstGeom>
          <a:gradFill rotWithShape="1">
            <a:gsLst>
              <a:gs pos="0">
                <a:srgbClr val="F5F5AD"/>
              </a:gs>
              <a:gs pos="100000">
                <a:srgbClr val="CC0000"/>
              </a:gs>
            </a:gsLst>
            <a:lin ang="5400000" scaled="1"/>
          </a:gra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7671" name="Oval 23"/>
          <p:cNvSpPr>
            <a:spLocks noChangeArrowheads="1"/>
          </p:cNvSpPr>
          <p:nvPr/>
        </p:nvSpPr>
        <p:spPr bwMode="auto">
          <a:xfrm>
            <a:off x="7092950" y="2060575"/>
            <a:ext cx="431800" cy="647700"/>
          </a:xfrm>
          <a:prstGeom prst="ellips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7672" name="AutoShape 24"/>
          <p:cNvSpPr>
            <a:spLocks noChangeArrowheads="1"/>
          </p:cNvSpPr>
          <p:nvPr/>
        </p:nvSpPr>
        <p:spPr bwMode="auto">
          <a:xfrm>
            <a:off x="5795963" y="3284538"/>
            <a:ext cx="2520950" cy="2873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63500" dir="3187806" algn="ctr" rotWithShape="0">
                    <a:schemeClr val="bg1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3399"/>
                </a:solidFill>
                <a:latin typeface="標楷體" panose="03000509000000000000" pitchFamily="65" charset="-120"/>
              </a:rPr>
              <a:t>即相當舊制之</a:t>
            </a:r>
            <a:r>
              <a:rPr lang="en-US" altLang="zh-TW">
                <a:solidFill>
                  <a:srgbClr val="CC3399"/>
                </a:solidFill>
                <a:latin typeface="標楷體" panose="03000509000000000000" pitchFamily="65" charset="-120"/>
              </a:rPr>
              <a:t>4%</a:t>
            </a:r>
          </a:p>
        </p:txBody>
      </p:sp>
    </p:spTree>
    <p:extLst>
      <p:ext uri="{BB962C8B-B14F-4D97-AF65-F5344CB8AC3E}">
        <p14:creationId xmlns:p14="http://schemas.microsoft.com/office/powerpoint/2010/main" xmlns="" val="788516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  <p:bldP spid="27651" grpId="0" animBg="1"/>
      <p:bldP spid="27654" grpId="0"/>
      <p:bldP spid="27661" grpId="0" animBg="1"/>
      <p:bldP spid="27662" grpId="0" animBg="1"/>
      <p:bldP spid="27664" grpId="0" animBg="1"/>
      <p:bldP spid="27665" grpId="0" animBg="1"/>
      <p:bldP spid="27667" grpId="0" animBg="1"/>
      <p:bldP spid="27668" grpId="0" animBg="1"/>
      <p:bldP spid="27670" grpId="0" animBg="1"/>
      <p:bldP spid="27669" grpId="0" animBg="1"/>
      <p:bldP spid="27671" grpId="0" animBg="1"/>
      <p:bldP spid="2767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773238"/>
            <a:ext cx="3598862" cy="792162"/>
          </a:xfrm>
          <a:solidFill>
            <a:srgbClr val="FFFF00"/>
          </a:solidFill>
          <a:effectLst>
            <a:outerShdw dist="63500" dir="3187806" algn="ctr" rotWithShape="0">
              <a:schemeClr val="tx1"/>
            </a:outerShdw>
          </a:effectLst>
        </p:spPr>
        <p:txBody>
          <a:bodyPr lIns="0" tIns="0"/>
          <a:lstStyle/>
          <a:p>
            <a:pPr eaLnBrk="1" hangingPunct="1"/>
            <a:r>
              <a:rPr lang="zh-TW" altLang="en-US" sz="2400" b="0" smtClean="0">
                <a:solidFill>
                  <a:srgbClr val="CC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舊制月退休金</a:t>
            </a:r>
            <a:r>
              <a:rPr lang="zh-TW" altLang="en-US" b="0" smtClean="0">
                <a:solidFill>
                  <a:srgbClr val="CC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b="0" smtClean="0">
                <a:solidFill>
                  <a:srgbClr val="CC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</a:t>
            </a:r>
            <a:r>
              <a:rPr lang="en-US" altLang="zh-TW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年功</a:t>
            </a:r>
            <a:r>
              <a:rPr lang="en-US" altLang="zh-TW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俸 </a:t>
            </a:r>
            <a:r>
              <a:rPr lang="en-US" altLang="en-US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×</a:t>
            </a:r>
            <a:r>
              <a:rPr lang="en-US" altLang="zh-TW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百分比</a:t>
            </a:r>
            <a:r>
              <a:rPr lang="zh-TW" altLang="en-US" sz="2200" b="0" smtClean="0">
                <a:solidFill>
                  <a:srgbClr val="3333FF"/>
                </a:solidFill>
              </a:rPr>
              <a:t>＋</a:t>
            </a:r>
            <a:r>
              <a:rPr lang="zh-TW" altLang="en-US" sz="2200" b="0" smtClean="0"/>
              <a:t> </a:t>
            </a:r>
            <a:r>
              <a:rPr lang="en-US" altLang="zh-TW" sz="2200" b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930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5219700" y="1773238"/>
            <a:ext cx="3598863" cy="792162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dist="63500" dir="3187806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3399"/>
                </a:solidFill>
                <a:latin typeface="標楷體" panose="03000509000000000000" pitchFamily="65" charset="-120"/>
              </a:rPr>
              <a:t>新制月退休金</a:t>
            </a:r>
            <a:br>
              <a:rPr lang="zh-TW" altLang="en-US">
                <a:solidFill>
                  <a:srgbClr val="CC3399"/>
                </a:solidFill>
                <a:latin typeface="標楷體" panose="03000509000000000000" pitchFamily="65" charset="-120"/>
              </a:rPr>
            </a:br>
            <a:r>
              <a:rPr lang="zh-TW" altLang="en-US" sz="2200">
                <a:solidFill>
                  <a:srgbClr val="0000FF"/>
                </a:solidFill>
                <a:latin typeface="標楷體" panose="03000509000000000000" pitchFamily="65" charset="-120"/>
              </a:rPr>
              <a:t>本</a:t>
            </a:r>
            <a:r>
              <a:rPr lang="en-US" altLang="zh-TW" sz="2200">
                <a:solidFill>
                  <a:srgbClr val="0000FF"/>
                </a:solidFill>
                <a:latin typeface="標楷體" panose="03000509000000000000" pitchFamily="65" charset="-120"/>
              </a:rPr>
              <a:t>(</a:t>
            </a:r>
            <a:r>
              <a:rPr lang="zh-TW" altLang="en-US" sz="2200">
                <a:solidFill>
                  <a:srgbClr val="0000FF"/>
                </a:solidFill>
                <a:latin typeface="標楷體" panose="03000509000000000000" pitchFamily="65" charset="-120"/>
              </a:rPr>
              <a:t>年功</a:t>
            </a:r>
            <a:r>
              <a:rPr lang="en-US" altLang="zh-TW" sz="2200">
                <a:solidFill>
                  <a:srgbClr val="0000FF"/>
                </a:solidFill>
                <a:latin typeface="標楷體" panose="03000509000000000000" pitchFamily="65" charset="-120"/>
              </a:rPr>
              <a:t>)</a:t>
            </a:r>
            <a:r>
              <a:rPr lang="zh-TW" altLang="en-US" sz="2200">
                <a:solidFill>
                  <a:srgbClr val="0000FF"/>
                </a:solidFill>
                <a:latin typeface="標楷體" panose="03000509000000000000" pitchFamily="65" charset="-120"/>
              </a:rPr>
              <a:t>俸 </a:t>
            </a:r>
            <a:r>
              <a:rPr lang="en-US" altLang="en-US" sz="2200" b="1">
                <a:solidFill>
                  <a:srgbClr val="CC3399"/>
                </a:solidFill>
                <a:latin typeface="標楷體" panose="03000509000000000000" pitchFamily="65" charset="-120"/>
              </a:rPr>
              <a:t>×</a:t>
            </a:r>
            <a:r>
              <a:rPr lang="en-US" altLang="zh-TW" sz="2200" b="1">
                <a:solidFill>
                  <a:srgbClr val="CC3399"/>
                </a:solidFill>
                <a:latin typeface="標楷體" panose="03000509000000000000" pitchFamily="65" charset="-120"/>
              </a:rPr>
              <a:t> 2</a:t>
            </a:r>
            <a:r>
              <a:rPr lang="en-US" altLang="zh-TW" sz="2200">
                <a:solidFill>
                  <a:srgbClr val="0000FF"/>
                </a:solidFill>
                <a:latin typeface="標楷體" panose="03000509000000000000" pitchFamily="65" charset="-120"/>
              </a:rPr>
              <a:t> </a:t>
            </a:r>
            <a:r>
              <a:rPr lang="zh-TW" altLang="zh-TW" sz="2200">
                <a:solidFill>
                  <a:srgbClr val="0000FF"/>
                </a:solidFill>
                <a:latin typeface="標楷體" panose="03000509000000000000" pitchFamily="65" charset="-120"/>
              </a:rPr>
              <a:t>× 百分比</a:t>
            </a:r>
            <a:endParaRPr lang="zh-TW" altLang="en-US" sz="2200">
              <a:solidFill>
                <a:srgbClr val="0000FF"/>
              </a:solidFill>
              <a:latin typeface="標楷體" panose="03000509000000000000" pitchFamily="65" charset="-120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539750" y="692150"/>
            <a:ext cx="56165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0" lang="zh-TW" altLang="en-US" sz="3200">
                <a:solidFill>
                  <a:srgbClr val="006600"/>
                </a:solidFill>
              </a:rPr>
              <a:t>何謂再一次加發</a:t>
            </a:r>
            <a:r>
              <a:rPr lang="zh-TW" altLang="en-US" sz="3200">
                <a:solidFill>
                  <a:srgbClr val="006600"/>
                </a:solidFill>
              </a:rPr>
              <a:t>補償金</a:t>
            </a:r>
            <a:r>
              <a:rPr lang="en-US" altLang="zh-TW" sz="3200">
                <a:solidFill>
                  <a:srgbClr val="006600"/>
                </a:solidFill>
              </a:rPr>
              <a:t>21-1-6</a:t>
            </a:r>
            <a:endParaRPr lang="zh-TW" altLang="en-US" sz="3200">
              <a:solidFill>
                <a:srgbClr val="006600"/>
              </a:solidFill>
            </a:endParaRPr>
          </a:p>
        </p:txBody>
      </p:sp>
      <p:sp>
        <p:nvSpPr>
          <p:cNvPr id="8197" name="Rectangle 8"/>
          <p:cNvSpPr>
            <a:spLocks noChangeArrowheads="1"/>
          </p:cNvSpPr>
          <p:nvPr/>
        </p:nvSpPr>
        <p:spPr bwMode="auto">
          <a:xfrm>
            <a:off x="2051050" y="4508500"/>
            <a:ext cx="288131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lang="zh-TW" altLang="zh-TW" b="1">
              <a:solidFill>
                <a:schemeClr val="tx2"/>
              </a:solidFill>
              <a:latin typeface="標楷體" panose="03000509000000000000" pitchFamily="65" charset="-120"/>
            </a:endParaRPr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>
            <a:off x="1476375" y="2925763"/>
            <a:ext cx="3238500" cy="7191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bg1"/>
            </a:outerShdw>
          </a:effec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006600"/>
                </a:solidFill>
                <a:latin typeface="標楷體" panose="03000509000000000000" pitchFamily="65" charset="-120"/>
              </a:rPr>
              <a:t>15</a:t>
            </a:r>
            <a:r>
              <a:rPr lang="zh-TW" altLang="en-US" dirty="0">
                <a:solidFill>
                  <a:srgbClr val="006600"/>
                </a:solidFill>
                <a:latin typeface="標楷體" panose="03000509000000000000" pitchFamily="65" charset="-120"/>
              </a:rPr>
              <a:t>年以內，</a:t>
            </a:r>
            <a:r>
              <a:rPr lang="zh-TW" altLang="en-US" dirty="0">
                <a:solidFill>
                  <a:srgbClr val="CC3399"/>
                </a:solidFill>
                <a:latin typeface="標楷體" panose="03000509000000000000" pitchFamily="65" charset="-120"/>
              </a:rPr>
              <a:t>每年</a:t>
            </a:r>
            <a:r>
              <a:rPr lang="en-US" altLang="zh-TW" dirty="0">
                <a:solidFill>
                  <a:srgbClr val="CC3399"/>
                </a:solidFill>
                <a:latin typeface="標楷體" panose="03000509000000000000" pitchFamily="65" charset="-120"/>
              </a:rPr>
              <a:t>5%</a:t>
            </a:r>
          </a:p>
          <a:p>
            <a:pPr eaLnBrk="1" hangingPunct="1"/>
            <a:r>
              <a:rPr lang="en-US" altLang="zh-TW" dirty="0">
                <a:solidFill>
                  <a:schemeClr val="tx2"/>
                </a:solidFill>
                <a:latin typeface="標楷體" panose="03000509000000000000" pitchFamily="65" charset="-120"/>
              </a:rPr>
              <a:t>16-20</a:t>
            </a:r>
            <a:r>
              <a:rPr lang="zh-TW" altLang="en-US" dirty="0">
                <a:solidFill>
                  <a:schemeClr val="tx2"/>
                </a:solidFill>
                <a:latin typeface="標楷體" panose="03000509000000000000" pitchFamily="65" charset="-120"/>
              </a:rPr>
              <a:t>年，每年</a:t>
            </a:r>
            <a:r>
              <a:rPr lang="en-US" altLang="zh-TW" dirty="0">
                <a:solidFill>
                  <a:schemeClr val="tx2"/>
                </a:solidFill>
                <a:latin typeface="標楷體" panose="03000509000000000000" pitchFamily="65" charset="-120"/>
              </a:rPr>
              <a:t>1%</a:t>
            </a:r>
          </a:p>
        </p:txBody>
      </p:sp>
      <p:sp>
        <p:nvSpPr>
          <p:cNvPr id="27662" name="AutoShape 14"/>
          <p:cNvSpPr>
            <a:spLocks noChangeArrowheads="1"/>
          </p:cNvSpPr>
          <p:nvPr/>
        </p:nvSpPr>
        <p:spPr bwMode="auto">
          <a:xfrm>
            <a:off x="5435600" y="2924175"/>
            <a:ext cx="3238500" cy="719138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bg1"/>
            </a:outerShdw>
          </a:effec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kumimoji="0" lang="zh-TW" altLang="en-US">
                <a:solidFill>
                  <a:srgbClr val="006600"/>
                </a:solidFill>
                <a:latin typeface="標楷體" panose="03000509000000000000" pitchFamily="65" charset="-120"/>
              </a:rPr>
              <a:t>每年</a:t>
            </a:r>
            <a:r>
              <a:rPr kumimoji="0" lang="en-US" altLang="zh-TW">
                <a:solidFill>
                  <a:srgbClr val="006600"/>
                </a:solidFill>
                <a:latin typeface="標楷體" panose="03000509000000000000" pitchFamily="65" charset="-120"/>
              </a:rPr>
              <a:t>2%</a:t>
            </a:r>
          </a:p>
          <a:p>
            <a:pPr eaLnBrk="1" hangingPunct="1"/>
            <a:endParaRPr lang="en-US" altLang="zh-TW">
              <a:solidFill>
                <a:srgbClr val="CC3399"/>
              </a:solidFill>
              <a:latin typeface="標楷體" panose="03000509000000000000" pitchFamily="65" charset="-120"/>
            </a:endParaRPr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3563938" y="2492375"/>
            <a:ext cx="144462" cy="504825"/>
          </a:xfrm>
          <a:prstGeom prst="line">
            <a:avLst/>
          </a:prstGeom>
          <a:noFill/>
          <a:ln w="101600">
            <a:solidFill>
              <a:srgbClr val="FF66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7740650" y="2565400"/>
            <a:ext cx="539750" cy="504825"/>
          </a:xfrm>
          <a:prstGeom prst="line">
            <a:avLst/>
          </a:prstGeom>
          <a:noFill/>
          <a:ln w="101600">
            <a:solidFill>
              <a:srgbClr val="FF66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7667" name="AutoShape 19"/>
          <p:cNvSpPr>
            <a:spLocks noChangeArrowheads="1"/>
          </p:cNvSpPr>
          <p:nvPr/>
        </p:nvSpPr>
        <p:spPr bwMode="auto">
          <a:xfrm>
            <a:off x="4716463" y="3284538"/>
            <a:ext cx="792162" cy="647700"/>
          </a:xfrm>
          <a:prstGeom prst="downArrow">
            <a:avLst>
              <a:gd name="adj1" fmla="val 31065"/>
              <a:gd name="adj2" fmla="val 48037"/>
            </a:avLst>
          </a:prstGeom>
          <a:gradFill rotWithShape="1">
            <a:gsLst>
              <a:gs pos="0">
                <a:srgbClr val="F5F5AD"/>
              </a:gs>
              <a:gs pos="100000">
                <a:srgbClr val="CC0000"/>
              </a:gs>
            </a:gsLst>
            <a:lin ang="5400000" scaled="1"/>
          </a:gra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1763713" y="4005263"/>
            <a:ext cx="6481762" cy="792162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chemeClr val="bg1"/>
              </a:gs>
              <a:gs pos="100000">
                <a:srgbClr val="CCFFFF"/>
              </a:gs>
            </a:gsLst>
            <a:lin ang="5400000" scaled="1"/>
          </a:gradFill>
          <a:ln>
            <a:noFill/>
          </a:ln>
          <a:effectLst>
            <a:outerShdw dist="63500" dir="2212194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新舊制年資同為</a:t>
            </a:r>
            <a:r>
              <a:rPr lang="en-US" altLang="zh-TW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年，其月退休金雖同為本俸之</a:t>
            </a:r>
            <a:r>
              <a:rPr lang="en-US" altLang="zh-TW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80%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，但新制須自繳基金，故有補償金之設計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2411413" y="5229225"/>
            <a:ext cx="5113337" cy="1044575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  <a:ln>
            <a:noFill/>
          </a:ln>
          <a:effectLst>
            <a:outerShdw dist="63500" dir="2212194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2400" b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dirty="0" smtClean="0">
                <a:solidFill>
                  <a:srgbClr val="CC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前提：</a:t>
            </a:r>
            <a:r>
              <a:rPr lang="zh-TW" altLang="en-US" sz="2400" b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舊制年資未滿</a:t>
            </a:r>
            <a:r>
              <a:rPr lang="en-US" altLang="zh-TW" sz="2400" b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2400" b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年者，新舊制未滿</a:t>
            </a:r>
            <a:r>
              <a:rPr lang="en-US" altLang="zh-TW" sz="2400" b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26</a:t>
            </a:r>
            <a:r>
              <a:rPr lang="zh-TW" altLang="en-US" sz="2400" b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年，擇領月退金者</a:t>
            </a:r>
            <a:br>
              <a:rPr lang="zh-TW" altLang="en-US" sz="2400" b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400" b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b="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僅</a:t>
            </a:r>
            <a:r>
              <a:rPr lang="zh-TW" altLang="en-US" sz="2400" b="0" dirty="0" smtClean="0">
                <a:solidFill>
                  <a:srgbClr val="FF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一次領取</a:t>
            </a:r>
          </a:p>
        </p:txBody>
      </p:sp>
      <p:sp>
        <p:nvSpPr>
          <p:cNvPr id="27669" name="AutoShape 21"/>
          <p:cNvSpPr>
            <a:spLocks noChangeArrowheads="1"/>
          </p:cNvSpPr>
          <p:nvPr/>
        </p:nvSpPr>
        <p:spPr bwMode="auto">
          <a:xfrm>
            <a:off x="4716463" y="4724400"/>
            <a:ext cx="792162" cy="504825"/>
          </a:xfrm>
          <a:prstGeom prst="downArrow">
            <a:avLst>
              <a:gd name="adj1" fmla="val 30657"/>
              <a:gd name="adj2" fmla="val 54088"/>
            </a:avLst>
          </a:prstGeom>
          <a:gradFill rotWithShape="1">
            <a:gsLst>
              <a:gs pos="0">
                <a:srgbClr val="F5F5AD"/>
              </a:gs>
              <a:gs pos="100000">
                <a:srgbClr val="CC0000"/>
              </a:gs>
            </a:gsLst>
            <a:lin ang="5400000" scaled="1"/>
          </a:gra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7671" name="Oval 23"/>
          <p:cNvSpPr>
            <a:spLocks noChangeArrowheads="1"/>
          </p:cNvSpPr>
          <p:nvPr/>
        </p:nvSpPr>
        <p:spPr bwMode="auto">
          <a:xfrm>
            <a:off x="7092950" y="2060575"/>
            <a:ext cx="431800" cy="647700"/>
          </a:xfrm>
          <a:prstGeom prst="ellips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7672" name="AutoShape 24"/>
          <p:cNvSpPr>
            <a:spLocks noChangeArrowheads="1"/>
          </p:cNvSpPr>
          <p:nvPr/>
        </p:nvSpPr>
        <p:spPr bwMode="auto">
          <a:xfrm>
            <a:off x="5795963" y="3284538"/>
            <a:ext cx="2520950" cy="2873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63500" dir="3187806" algn="ctr" rotWithShape="0">
                    <a:schemeClr val="bg1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3399"/>
                </a:solidFill>
                <a:latin typeface="標楷體" panose="03000509000000000000" pitchFamily="65" charset="-120"/>
              </a:rPr>
              <a:t>即相當舊制之</a:t>
            </a:r>
            <a:r>
              <a:rPr lang="en-US" altLang="zh-TW">
                <a:solidFill>
                  <a:srgbClr val="CC3399"/>
                </a:solidFill>
                <a:latin typeface="標楷體" panose="03000509000000000000" pitchFamily="65" charset="-120"/>
              </a:rPr>
              <a:t>4%</a:t>
            </a:r>
          </a:p>
        </p:txBody>
      </p:sp>
    </p:spTree>
    <p:extLst>
      <p:ext uri="{BB962C8B-B14F-4D97-AF65-F5344CB8AC3E}">
        <p14:creationId xmlns:p14="http://schemas.microsoft.com/office/powerpoint/2010/main" xmlns="" val="1440332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  <p:bldP spid="27651" grpId="0" animBg="1"/>
      <p:bldP spid="27654" grpId="0"/>
      <p:bldP spid="27661" grpId="0" animBg="1"/>
      <p:bldP spid="27662" grpId="0" animBg="1"/>
      <p:bldP spid="27664" grpId="0" animBg="1"/>
      <p:bldP spid="27665" grpId="0" animBg="1"/>
      <p:bldP spid="27667" grpId="0" animBg="1"/>
      <p:bldP spid="27668" grpId="0" animBg="1"/>
      <p:bldP spid="27670" grpId="0" animBg="1"/>
      <p:bldP spid="27669" grpId="0" animBg="1"/>
      <p:bldP spid="27671" grpId="0" animBg="1"/>
      <p:bldP spid="2767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825501" y="906463"/>
            <a:ext cx="705643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lang="zh-TW" altLang="en-US" sz="3200" dirty="0">
                <a:solidFill>
                  <a:srgbClr val="006600"/>
                </a:solidFill>
              </a:rPr>
              <a:t>現行支領月退休金者之每月所得內涵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 flipV="1">
            <a:off x="5976938" y="2708275"/>
            <a:ext cx="827087" cy="2873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zh-TW" altLang="en-US" sz="3600" smtClean="0">
                <a:solidFill>
                  <a:srgbClr val="CC0000"/>
                </a:solidFill>
              </a:rPr>
              <a:t>＋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476375" y="5229225"/>
            <a:ext cx="7127875" cy="5397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CC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53882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0000FF"/>
                </a:solidFill>
              </a:rPr>
              <a:t>每月</a:t>
            </a:r>
            <a:r>
              <a:rPr lang="en-US" altLang="zh-TW" sz="2800" dirty="0">
                <a:solidFill>
                  <a:srgbClr val="0000FF"/>
                </a:solidFill>
              </a:rPr>
              <a:t>18%</a:t>
            </a:r>
            <a:r>
              <a:rPr lang="zh-TW" altLang="en-US" sz="2800" dirty="0">
                <a:solidFill>
                  <a:srgbClr val="0000FF"/>
                </a:solidFill>
              </a:rPr>
              <a:t>優惠存款利息（公保養老給付）</a:t>
            </a:r>
          </a:p>
        </p:txBody>
      </p:sp>
      <p:sp>
        <p:nvSpPr>
          <p:cNvPr id="44037" name="Rectangl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932363" y="4149725"/>
            <a:ext cx="2949575" cy="53975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50000">
                <a:schemeClr val="bg1"/>
              </a:gs>
              <a:gs pos="100000">
                <a:srgbClr val="00FFFF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2800" b="0" smtClean="0">
                <a:solidFill>
                  <a:srgbClr val="0000FF"/>
                </a:solidFill>
                <a:ea typeface="標楷體" panose="03000509000000000000" pitchFamily="65" charset="-120"/>
              </a:rPr>
              <a:t>月補償金</a:t>
            </a:r>
          </a:p>
        </p:txBody>
      </p:sp>
      <p:sp>
        <p:nvSpPr>
          <p:cNvPr id="44038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932363" y="3068638"/>
            <a:ext cx="2949575" cy="53975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50000">
                <a:schemeClr val="bg1"/>
              </a:gs>
              <a:gs pos="100000">
                <a:srgbClr val="00FFFF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2800" b="0" smtClean="0">
                <a:solidFill>
                  <a:srgbClr val="FF3300"/>
                </a:solidFill>
                <a:ea typeface="標楷體" panose="03000509000000000000" pitchFamily="65" charset="-120"/>
              </a:rPr>
              <a:t>新制</a:t>
            </a:r>
            <a:r>
              <a:rPr lang="zh-TW" altLang="en-US" sz="2800" b="0" smtClean="0">
                <a:solidFill>
                  <a:srgbClr val="0000FF"/>
                </a:solidFill>
                <a:ea typeface="標楷體" panose="03000509000000000000" pitchFamily="65" charset="-120"/>
              </a:rPr>
              <a:t>月退休金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4932363" y="1989138"/>
            <a:ext cx="2949575" cy="53975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50000">
                <a:schemeClr val="bg1"/>
              </a:gs>
              <a:gs pos="100000">
                <a:srgbClr val="00FFFF"/>
              </a:gs>
            </a:gsLst>
            <a:lin ang="5400000" scaled="1"/>
          </a:gradFill>
          <a:ln>
            <a:noFill/>
          </a:ln>
          <a:effectLst>
            <a:outerShdw dist="53882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2800" b="0" smtClean="0">
                <a:solidFill>
                  <a:srgbClr val="800000"/>
                </a:solidFill>
                <a:ea typeface="標楷體" panose="03000509000000000000" pitchFamily="65" charset="-120"/>
              </a:rPr>
              <a:t>舊制</a:t>
            </a:r>
            <a:r>
              <a:rPr lang="zh-TW" altLang="en-US" sz="2800" b="0" smtClean="0">
                <a:solidFill>
                  <a:srgbClr val="0000FF"/>
                </a:solidFill>
                <a:ea typeface="標楷體" panose="03000509000000000000" pitchFamily="65" charset="-120"/>
              </a:rPr>
              <a:t>月退休金</a:t>
            </a:r>
            <a:endParaRPr lang="zh-TW" altLang="en-US" sz="2400" b="0" smtClean="0">
              <a:solidFill>
                <a:srgbClr val="CC0000"/>
              </a:solidFill>
              <a:ea typeface="標楷體" panose="03000509000000000000" pitchFamily="65" charset="-120"/>
            </a:endParaRP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 flipV="1">
            <a:off x="5976938" y="3789363"/>
            <a:ext cx="827087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lang="zh-TW" altLang="en-US" sz="3600" b="1">
                <a:solidFill>
                  <a:srgbClr val="CC0000"/>
                </a:solidFill>
                <a:ea typeface="新細明體" panose="02020500000000000000" pitchFamily="18" charset="-120"/>
              </a:rPr>
              <a:t>＋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 flipV="1">
            <a:off x="2665413" y="4868863"/>
            <a:ext cx="827087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lang="zh-TW" altLang="en-US" sz="3600" b="1">
                <a:solidFill>
                  <a:srgbClr val="CC0000"/>
                </a:solidFill>
                <a:ea typeface="新細明體" panose="02020500000000000000" pitchFamily="18" charset="-120"/>
              </a:rPr>
              <a:t>＋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4140200" y="3500438"/>
            <a:ext cx="792163" cy="1008062"/>
          </a:xfrm>
          <a:prstGeom prst="line">
            <a:avLst/>
          </a:prstGeom>
          <a:noFill/>
          <a:ln w="101600">
            <a:solidFill>
              <a:srgbClr val="FF66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V="1">
            <a:off x="4140200" y="2276475"/>
            <a:ext cx="792163" cy="936625"/>
          </a:xfrm>
          <a:prstGeom prst="line">
            <a:avLst/>
          </a:prstGeom>
          <a:noFill/>
          <a:ln w="101600">
            <a:solidFill>
              <a:srgbClr val="FF66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V="1">
            <a:off x="4140200" y="3357563"/>
            <a:ext cx="792163" cy="0"/>
          </a:xfrm>
          <a:prstGeom prst="line">
            <a:avLst/>
          </a:prstGeom>
          <a:noFill/>
          <a:ln w="101600">
            <a:solidFill>
              <a:srgbClr val="FF66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2124075" y="1916113"/>
            <a:ext cx="2016125" cy="280828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CC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53882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 algn="ctr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/>
            <a:r>
              <a:rPr lang="zh-TW" altLang="en-US" sz="2800">
                <a:solidFill>
                  <a:srgbClr val="0000FF"/>
                </a:solidFill>
              </a:rPr>
              <a:t>月</a:t>
            </a:r>
            <a:br>
              <a:rPr lang="zh-TW" altLang="en-US" sz="2800">
                <a:solidFill>
                  <a:srgbClr val="0000FF"/>
                </a:solidFill>
              </a:rPr>
            </a:br>
            <a:r>
              <a:rPr lang="zh-TW" altLang="en-US" sz="2800">
                <a:solidFill>
                  <a:srgbClr val="0000FF"/>
                </a:solidFill>
              </a:rPr>
              <a:t>退</a:t>
            </a:r>
            <a:br>
              <a:rPr lang="zh-TW" altLang="en-US" sz="2800">
                <a:solidFill>
                  <a:srgbClr val="0000FF"/>
                </a:solidFill>
              </a:rPr>
            </a:br>
            <a:r>
              <a:rPr lang="zh-TW" altLang="en-US" sz="2800">
                <a:solidFill>
                  <a:srgbClr val="0000FF"/>
                </a:solidFill>
              </a:rPr>
              <a:t>休</a:t>
            </a:r>
            <a:br>
              <a:rPr lang="zh-TW" altLang="en-US" sz="2800">
                <a:solidFill>
                  <a:srgbClr val="0000FF"/>
                </a:solidFill>
              </a:rPr>
            </a:br>
            <a:r>
              <a:rPr lang="zh-TW" altLang="en-US" sz="2800">
                <a:solidFill>
                  <a:srgbClr val="0000FF"/>
                </a:solidFill>
              </a:rPr>
              <a:t>金</a:t>
            </a:r>
            <a:endParaRPr lang="zh-TW" altLang="en-US">
              <a:solidFill>
                <a:srgbClr val="CC0000"/>
              </a:solidFill>
            </a:endParaRPr>
          </a:p>
        </p:txBody>
      </p:sp>
      <p:sp>
        <p:nvSpPr>
          <p:cNvPr id="2" name="圓角矩形 1"/>
          <p:cNvSpPr/>
          <p:nvPr/>
        </p:nvSpPr>
        <p:spPr>
          <a:xfrm>
            <a:off x="347795" y="2476561"/>
            <a:ext cx="874712" cy="2650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rgbClr val="0000FF"/>
                </a:solidFill>
              </a:rPr>
              <a:t>月退</a:t>
            </a:r>
            <a:endParaRPr lang="en-US" altLang="zh-TW" sz="2400" b="1" dirty="0" smtClean="0">
              <a:solidFill>
                <a:srgbClr val="0000FF"/>
              </a:solidFill>
            </a:endParaRPr>
          </a:p>
          <a:p>
            <a:pPr algn="ctr"/>
            <a:r>
              <a:rPr lang="zh-TW" altLang="en-US" sz="2400" b="1" dirty="0" smtClean="0">
                <a:solidFill>
                  <a:srgbClr val="0000FF"/>
                </a:solidFill>
              </a:rPr>
              <a:t>休</a:t>
            </a:r>
            <a:endParaRPr lang="en-US" altLang="zh-TW" sz="2400" b="1" dirty="0" smtClean="0">
              <a:solidFill>
                <a:srgbClr val="0000FF"/>
              </a:solidFill>
            </a:endParaRPr>
          </a:p>
          <a:p>
            <a:pPr algn="ctr"/>
            <a:r>
              <a:rPr lang="zh-TW" altLang="en-US" sz="2400" b="1" dirty="0" smtClean="0">
                <a:solidFill>
                  <a:srgbClr val="0000FF"/>
                </a:solidFill>
              </a:rPr>
              <a:t>所</a:t>
            </a:r>
            <a:endParaRPr lang="en-US" altLang="zh-TW" sz="2400" b="1" dirty="0" smtClean="0">
              <a:solidFill>
                <a:srgbClr val="0000FF"/>
              </a:solidFill>
            </a:endParaRPr>
          </a:p>
          <a:p>
            <a:pPr algn="ctr"/>
            <a:r>
              <a:rPr lang="zh-TW" altLang="en-US" sz="2400" b="1" dirty="0" smtClean="0">
                <a:solidFill>
                  <a:srgbClr val="0000FF"/>
                </a:solidFill>
              </a:rPr>
              <a:t>得</a:t>
            </a:r>
            <a:endParaRPr lang="en-US" altLang="zh-TW" sz="2400" b="1" dirty="0" smtClean="0">
              <a:solidFill>
                <a:srgbClr val="0000FF"/>
              </a:solidFill>
            </a:endParaRPr>
          </a:p>
        </p:txBody>
      </p:sp>
      <p:cxnSp>
        <p:nvCxnSpPr>
          <p:cNvPr id="4" name="直線接點 3"/>
          <p:cNvCxnSpPr/>
          <p:nvPr/>
        </p:nvCxnSpPr>
        <p:spPr>
          <a:xfrm flipH="1">
            <a:off x="1219995" y="2995613"/>
            <a:ext cx="904080" cy="5048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/>
        </p:nvCxnSpPr>
        <p:spPr>
          <a:xfrm>
            <a:off x="1221251" y="3500438"/>
            <a:ext cx="793419" cy="17287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07356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/>
      <p:bldP spid="44036" grpId="0" animBg="1"/>
      <p:bldP spid="44037" grpId="0" animBg="1"/>
      <p:bldP spid="44038" grpId="0" animBg="1"/>
      <p:bldP spid="44039" grpId="0" animBg="1"/>
      <p:bldP spid="44040" grpId="0"/>
      <p:bldP spid="44041" grpId="0"/>
      <p:bldP spid="44042" grpId="0" animBg="1"/>
      <p:bldP spid="44043" grpId="0" animBg="1"/>
      <p:bldP spid="44044" grpId="0" animBg="1"/>
      <p:bldP spid="4404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7159" y="1713610"/>
            <a:ext cx="7626350" cy="1895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•</a:t>
            </a:r>
            <a:r>
              <a:rPr sz="2400" spc="245" dirty="0">
                <a:latin typeface="Arial"/>
                <a:cs typeface="Arial"/>
              </a:rPr>
              <a:t> </a:t>
            </a:r>
            <a:r>
              <a:rPr sz="2400" b="1" spc="-5" dirty="0">
                <a:latin typeface="Microsoft JhengHei"/>
                <a:cs typeface="Microsoft JhengHei"/>
              </a:rPr>
              <a:t>優惠存款</a:t>
            </a:r>
            <a:r>
              <a:rPr sz="1800" b="1" spc="-5" dirty="0">
                <a:latin typeface="Microsoft JhengHei"/>
                <a:cs typeface="Microsoft JhengHei"/>
              </a:rPr>
              <a:t>（退休法第32條）</a:t>
            </a:r>
            <a:endParaRPr sz="1800" dirty="0">
              <a:latin typeface="Microsoft JhengHei"/>
              <a:cs typeface="Microsoft JhengHei"/>
            </a:endParaRPr>
          </a:p>
          <a:p>
            <a:pPr marL="1440815">
              <a:lnSpc>
                <a:spcPct val="100000"/>
              </a:lnSpc>
              <a:spcBef>
                <a:spcPts val="1525"/>
              </a:spcBef>
            </a:pPr>
            <a:r>
              <a:rPr sz="1800" b="1" dirty="0">
                <a:latin typeface="Microsoft JhengHei"/>
                <a:cs typeface="Microsoft JhengHei"/>
              </a:rPr>
              <a:t>（公立學校退休教職員一次退休金及養老給付優惠存款辦法）</a:t>
            </a:r>
            <a:endParaRPr sz="1800" dirty="0">
              <a:latin typeface="Microsoft JhengHei"/>
              <a:cs typeface="Microsoft JhengHei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sz="2200" spc="-5" dirty="0">
                <a:latin typeface="Microsoft JhengHei"/>
                <a:cs typeface="Microsoft JhengHei"/>
              </a:rPr>
              <a:t>1.</a:t>
            </a:r>
            <a:r>
              <a:rPr sz="2200" spc="-75" dirty="0">
                <a:latin typeface="Microsoft JhengHei"/>
                <a:cs typeface="Microsoft JhengHei"/>
              </a:rPr>
              <a:t> </a:t>
            </a:r>
            <a:r>
              <a:rPr sz="2200" b="0" spc="-5" dirty="0">
                <a:latin typeface="Microsoft JhengHei Light"/>
                <a:cs typeface="Microsoft JhengHei Light"/>
              </a:rPr>
              <a:t>退撫新制實施前（舊制）任職年資</a:t>
            </a:r>
            <a:endParaRPr sz="2200" dirty="0">
              <a:latin typeface="Microsoft JhengHei Light"/>
              <a:cs typeface="Microsoft JhengHei Light"/>
            </a:endParaRPr>
          </a:p>
          <a:p>
            <a:pPr marL="12700">
              <a:lnSpc>
                <a:spcPct val="100000"/>
              </a:lnSpc>
              <a:spcBef>
                <a:spcPts val="1525"/>
              </a:spcBef>
            </a:pPr>
            <a:r>
              <a:rPr sz="2200" spc="-5" dirty="0">
                <a:latin typeface="Microsoft JhengHei"/>
                <a:cs typeface="Microsoft JhengHei"/>
              </a:rPr>
              <a:t>2. </a:t>
            </a:r>
            <a:r>
              <a:rPr sz="2200" b="0" spc="-5" dirty="0" err="1" smtClean="0">
                <a:latin typeface="Microsoft JhengHei Light"/>
                <a:cs typeface="Microsoft JhengHei Light"/>
              </a:rPr>
              <a:t>優存</a:t>
            </a:r>
            <a:r>
              <a:rPr lang="zh-TW" altLang="en-US" sz="2200" b="0" spc="-5" dirty="0" smtClean="0">
                <a:latin typeface="Microsoft JhengHei Light"/>
                <a:cs typeface="Microsoft JhengHei Light"/>
              </a:rPr>
              <a:t>利息</a:t>
            </a:r>
            <a:r>
              <a:rPr sz="2200" b="0" spc="-5" dirty="0" smtClean="0">
                <a:latin typeface="Microsoft JhengHei Light"/>
                <a:cs typeface="Microsoft JhengHei Light"/>
              </a:rPr>
              <a:t> </a:t>
            </a:r>
            <a:r>
              <a:rPr sz="2200" spc="-20" dirty="0">
                <a:latin typeface="Microsoft JhengHei"/>
                <a:cs typeface="Microsoft JhengHei"/>
              </a:rPr>
              <a:t>VS.</a:t>
            </a:r>
            <a:r>
              <a:rPr sz="2200" spc="-135" dirty="0">
                <a:latin typeface="Microsoft JhengHei"/>
                <a:cs typeface="Microsoft JhengHei"/>
              </a:rPr>
              <a:t> </a:t>
            </a:r>
            <a:r>
              <a:rPr sz="2200" b="0" spc="-5" dirty="0">
                <a:latin typeface="Microsoft JhengHei Light"/>
                <a:cs typeface="Microsoft JhengHei Light"/>
              </a:rPr>
              <a:t>月退休金＝蹺蹺板</a:t>
            </a:r>
            <a:endParaRPr sz="2200" dirty="0">
              <a:latin typeface="Microsoft JhengHei Light"/>
              <a:cs typeface="Microsoft JhengHe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99205" y="5257800"/>
            <a:ext cx="795655" cy="685800"/>
          </a:xfrm>
          <a:custGeom>
            <a:avLst/>
            <a:gdLst/>
            <a:ahLst/>
            <a:cxnLst/>
            <a:rect l="l" t="t" r="r" b="b"/>
            <a:pathLst>
              <a:path w="795654" h="685800">
                <a:moveTo>
                  <a:pt x="397763" y="0"/>
                </a:moveTo>
                <a:lnTo>
                  <a:pt x="0" y="685799"/>
                </a:lnTo>
                <a:lnTo>
                  <a:pt x="795527" y="685799"/>
                </a:lnTo>
                <a:lnTo>
                  <a:pt x="397763" y="0"/>
                </a:lnTo>
                <a:close/>
              </a:path>
            </a:pathLst>
          </a:custGeom>
          <a:solidFill>
            <a:srgbClr val="00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88319" y="5257800"/>
            <a:ext cx="795655" cy="685800"/>
          </a:xfrm>
          <a:custGeom>
            <a:avLst/>
            <a:gdLst/>
            <a:ahLst/>
            <a:cxnLst/>
            <a:rect l="l" t="t" r="r" b="b"/>
            <a:pathLst>
              <a:path w="795654" h="685800">
                <a:moveTo>
                  <a:pt x="0" y="685799"/>
                </a:moveTo>
                <a:lnTo>
                  <a:pt x="397763" y="0"/>
                </a:lnTo>
                <a:lnTo>
                  <a:pt x="795527" y="685799"/>
                </a:lnTo>
                <a:lnTo>
                  <a:pt x="0" y="685799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93857" y="5184985"/>
            <a:ext cx="3584575" cy="78105"/>
          </a:xfrm>
          <a:custGeom>
            <a:avLst/>
            <a:gdLst/>
            <a:ahLst/>
            <a:cxnLst/>
            <a:rect l="l" t="t" r="r" b="b"/>
            <a:pathLst>
              <a:path w="3584575" h="78104">
                <a:moveTo>
                  <a:pt x="0" y="77724"/>
                </a:moveTo>
                <a:lnTo>
                  <a:pt x="3584448" y="77724"/>
                </a:lnTo>
                <a:lnTo>
                  <a:pt x="3584448" y="0"/>
                </a:lnTo>
                <a:lnTo>
                  <a:pt x="0" y="0"/>
                </a:lnTo>
                <a:lnTo>
                  <a:pt x="0" y="77724"/>
                </a:lnTo>
                <a:close/>
              </a:path>
            </a:pathLst>
          </a:custGeom>
          <a:solidFill>
            <a:srgbClr val="00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93858" y="5179695"/>
            <a:ext cx="3584575" cy="78105"/>
          </a:xfrm>
          <a:custGeom>
            <a:avLst/>
            <a:gdLst/>
            <a:ahLst/>
            <a:cxnLst/>
            <a:rect l="l" t="t" r="r" b="b"/>
            <a:pathLst>
              <a:path w="3584575" h="78104">
                <a:moveTo>
                  <a:pt x="0" y="77724"/>
                </a:moveTo>
                <a:lnTo>
                  <a:pt x="3584448" y="77724"/>
                </a:lnTo>
                <a:lnTo>
                  <a:pt x="3584448" y="0"/>
                </a:lnTo>
                <a:lnTo>
                  <a:pt x="0" y="0"/>
                </a:lnTo>
                <a:lnTo>
                  <a:pt x="0" y="77724"/>
                </a:lnTo>
                <a:close/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470598" y="977888"/>
            <a:ext cx="75438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70455">
              <a:lnSpc>
                <a:spcPct val="100000"/>
              </a:lnSpc>
            </a:pPr>
            <a:r>
              <a:rPr dirty="0"/>
              <a:t>退休金的組成</a:t>
            </a:r>
          </a:p>
        </p:txBody>
      </p:sp>
      <p:sp>
        <p:nvSpPr>
          <p:cNvPr id="13" name="圓角矩形 12"/>
          <p:cNvSpPr/>
          <p:nvPr/>
        </p:nvSpPr>
        <p:spPr>
          <a:xfrm>
            <a:off x="1676400" y="4479461"/>
            <a:ext cx="1981200" cy="6949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1787769" y="4481136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公</a:t>
            </a:r>
            <a:r>
              <a:rPr lang="zh-TW" altLang="en-US" dirty="0" smtClean="0">
                <a:solidFill>
                  <a:srgbClr val="FF0000"/>
                </a:solidFill>
              </a:rPr>
              <a:t>保養老給付優存利息</a:t>
            </a:r>
            <a:r>
              <a:rPr lang="en-US" altLang="zh-TW" dirty="0" smtClean="0">
                <a:solidFill>
                  <a:srgbClr val="FF0000"/>
                </a:solidFill>
              </a:rPr>
              <a:t>(18%)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4905941" y="4490041"/>
            <a:ext cx="1752600" cy="6949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FF0000"/>
                </a:solidFill>
              </a:rPr>
              <a:t>月退休金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947098" y="59436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</a:rPr>
              <a:t>月退休所得</a:t>
            </a:r>
            <a:r>
              <a:rPr lang="en-US" altLang="zh-TW" b="1" dirty="0" smtClean="0">
                <a:solidFill>
                  <a:srgbClr val="0000FF"/>
                </a:solidFill>
              </a:rPr>
              <a:t>(</a:t>
            </a:r>
            <a:r>
              <a:rPr lang="zh-TW" altLang="en-US" b="1" dirty="0" smtClean="0">
                <a:solidFill>
                  <a:srgbClr val="0000FF"/>
                </a:solidFill>
              </a:rPr>
              <a:t>俗稱天花板</a:t>
            </a:r>
            <a:r>
              <a:rPr lang="en-US" altLang="zh-TW" b="1" dirty="0" smtClean="0">
                <a:solidFill>
                  <a:srgbClr val="0000FF"/>
                </a:solidFill>
              </a:rPr>
              <a:t>)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cxnSp>
        <p:nvCxnSpPr>
          <p:cNvPr id="18" name="直線接點 17"/>
          <p:cNvCxnSpPr>
            <a:endCxn id="15" idx="3"/>
          </p:cNvCxnSpPr>
          <p:nvPr/>
        </p:nvCxnSpPr>
        <p:spPr>
          <a:xfrm flipH="1">
            <a:off x="6658541" y="4125380"/>
            <a:ext cx="401595" cy="712133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圓角矩形 19"/>
          <p:cNvSpPr/>
          <p:nvPr/>
        </p:nvSpPr>
        <p:spPr>
          <a:xfrm>
            <a:off x="7010400" y="3810000"/>
            <a:ext cx="1600200" cy="6588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FF0066"/>
                </a:solidFill>
              </a:rPr>
              <a:t>舊制月退金</a:t>
            </a:r>
            <a:endParaRPr lang="zh-TW" altLang="en-US" dirty="0">
              <a:solidFill>
                <a:srgbClr val="FF0066"/>
              </a:solidFill>
            </a:endParaRPr>
          </a:p>
        </p:txBody>
      </p:sp>
      <p:sp>
        <p:nvSpPr>
          <p:cNvPr id="21" name="圓角矩形 20"/>
          <p:cNvSpPr/>
          <p:nvPr/>
        </p:nvSpPr>
        <p:spPr>
          <a:xfrm>
            <a:off x="7086600" y="4671229"/>
            <a:ext cx="1600200" cy="6614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FF0000"/>
                </a:solidFill>
              </a:rPr>
              <a:t>新制月退金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2" name="圓角矩形 21"/>
          <p:cNvSpPr/>
          <p:nvPr/>
        </p:nvSpPr>
        <p:spPr>
          <a:xfrm>
            <a:off x="7086600" y="5562600"/>
            <a:ext cx="16002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FF0000"/>
                </a:solidFill>
              </a:rPr>
              <a:t>月補償金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24" name="直線接點 23"/>
          <p:cNvCxnSpPr>
            <a:stCxn id="15" idx="3"/>
          </p:cNvCxnSpPr>
          <p:nvPr/>
        </p:nvCxnSpPr>
        <p:spPr>
          <a:xfrm>
            <a:off x="6658541" y="4837513"/>
            <a:ext cx="401595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>
            <a:stCxn id="15" idx="3"/>
          </p:cNvCxnSpPr>
          <p:nvPr/>
        </p:nvCxnSpPr>
        <p:spPr>
          <a:xfrm>
            <a:off x="6658541" y="4837513"/>
            <a:ext cx="390709" cy="888067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橢圓 27"/>
          <p:cNvSpPr/>
          <p:nvPr/>
        </p:nvSpPr>
        <p:spPr>
          <a:xfrm>
            <a:off x="5407635" y="2692040"/>
            <a:ext cx="19050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002060"/>
                </a:solidFill>
              </a:rPr>
              <a:t>一次補</a:t>
            </a:r>
            <a:r>
              <a:rPr lang="zh-TW" altLang="en-US" dirty="0">
                <a:solidFill>
                  <a:srgbClr val="002060"/>
                </a:solidFill>
              </a:rPr>
              <a:t>償金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未來退休制度改革方向重點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zh-TW" altLang="en-US" dirty="0" smtClean="0"/>
              <a:t>*</a:t>
            </a:r>
            <a:r>
              <a:rPr lang="zh-TW" altLang="en-US" dirty="0" smtClean="0">
                <a:solidFill>
                  <a:srgbClr val="FF0000"/>
                </a:solidFill>
              </a:rPr>
              <a:t>節錄</a:t>
            </a:r>
            <a:r>
              <a:rPr lang="en-US" altLang="zh-TW" dirty="0" smtClean="0">
                <a:solidFill>
                  <a:srgbClr val="FF0000"/>
                </a:solidFill>
              </a:rPr>
              <a:t>1060125</a:t>
            </a:r>
            <a:r>
              <a:rPr lang="zh-TW" altLang="en-US" dirty="0" smtClean="0">
                <a:solidFill>
                  <a:srgbClr val="FF0000"/>
                </a:solidFill>
              </a:rPr>
              <a:t>教育部公教人員退休制度改革方案簡報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dirty="0" smtClean="0"/>
              <a:t>一</a:t>
            </a:r>
            <a:r>
              <a:rPr lang="zh-TW" altLang="en-US" dirty="0"/>
              <a:t>、</a:t>
            </a:r>
            <a:r>
              <a:rPr lang="zh-TW" altLang="zh-TW" sz="2400" dirty="0"/>
              <a:t>給付</a:t>
            </a:r>
            <a:r>
              <a:rPr lang="zh-TW" altLang="en-US" sz="2400" dirty="0"/>
              <a:t>：</a:t>
            </a:r>
            <a:r>
              <a:rPr lang="zh-TW" altLang="en-US" dirty="0"/>
              <a:t>退休金計算基準、所得上下限、優惠存款制度、   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                        </a:t>
            </a:r>
            <a:r>
              <a:rPr lang="zh-TW" altLang="en-US" dirty="0"/>
              <a:t>年資補償金、月撫慰金制度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二、</a:t>
            </a:r>
            <a:r>
              <a:rPr lang="zh-TW" altLang="zh-TW" sz="2400" dirty="0"/>
              <a:t>請領資格</a:t>
            </a:r>
            <a:r>
              <a:rPr lang="zh-TW" altLang="en-US" sz="2400" dirty="0"/>
              <a:t>：</a:t>
            </a:r>
            <a:r>
              <a:rPr lang="zh-TW" altLang="en-US" dirty="0"/>
              <a:t>月退休金起支年齡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三</a:t>
            </a:r>
            <a:r>
              <a:rPr lang="zh-TW" altLang="en-US" dirty="0" smtClean="0"/>
              <a:t>、</a:t>
            </a:r>
            <a:r>
              <a:rPr lang="zh-TW" altLang="en-US" sz="2400" dirty="0" smtClean="0"/>
              <a:t>財源</a:t>
            </a:r>
            <a:r>
              <a:rPr lang="zh-TW" altLang="en-US" sz="2400" dirty="0"/>
              <a:t>：退撫基金提撥</a:t>
            </a:r>
            <a:r>
              <a:rPr lang="zh-TW" altLang="en-US" sz="2400" dirty="0" smtClean="0"/>
              <a:t>費率</a:t>
            </a:r>
            <a:endParaRPr lang="en-US" altLang="zh-TW" sz="2400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810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sz="2800" dirty="0">
                <a:latin typeface="+mn-ea"/>
              </a:rPr>
              <a:t>調整為最後在職往前「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」，之後逐年拉長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zh-TW" sz="2800" dirty="0">
                <a:latin typeface="+mn-ea"/>
              </a:rPr>
              <a:t>年，調整至最後在職往前「</a:t>
            </a:r>
            <a:r>
              <a:rPr lang="en-US" altLang="zh-TW" sz="2800" dirty="0">
                <a:latin typeface="+mn-ea"/>
              </a:rPr>
              <a:t>15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</a:t>
            </a:r>
            <a:r>
              <a:rPr lang="zh-TW" altLang="zh-TW" sz="2800" dirty="0" smtClean="0">
                <a:latin typeface="+mn-ea"/>
              </a:rPr>
              <a:t>。</a:t>
            </a:r>
            <a:endParaRPr lang="en-US" altLang="zh-TW" sz="2800" dirty="0" smtClean="0">
              <a:solidFill>
                <a:srgbClr val="FF0000"/>
              </a:solidFill>
              <a:latin typeface="+mn-ea"/>
            </a:endParaRPr>
          </a:p>
          <a:p>
            <a:endParaRPr lang="en-US" altLang="zh-TW" sz="2800" dirty="0">
              <a:solidFill>
                <a:srgbClr val="FF0000"/>
              </a:solidFill>
              <a:latin typeface="+mn-ea"/>
            </a:endParaRPr>
          </a:p>
          <a:p>
            <a:endParaRPr lang="en-US" altLang="zh-TW" sz="2800" dirty="0" smtClean="0">
              <a:solidFill>
                <a:srgbClr val="FF000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防止趕辦退休機制</a:t>
            </a:r>
            <a:r>
              <a:rPr lang="en-US" altLang="zh-TW" sz="2800" dirty="0">
                <a:solidFill>
                  <a:srgbClr val="FF0000"/>
                </a:solidFill>
                <a:latin typeface="+mn-ea"/>
              </a:rPr>
              <a:t>:</a:t>
            </a: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明定民國</a:t>
            </a:r>
            <a:r>
              <a:rPr lang="en-US" altLang="zh-TW" sz="2800" dirty="0">
                <a:solidFill>
                  <a:srgbClr val="FF0000"/>
                </a:solidFill>
                <a:latin typeface="+mn-ea"/>
              </a:rPr>
              <a:t>OO</a:t>
            </a: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年</a:t>
            </a:r>
            <a:r>
              <a:rPr lang="en-US" altLang="zh-TW" sz="2800" dirty="0">
                <a:solidFill>
                  <a:srgbClr val="FF0000"/>
                </a:solidFill>
                <a:latin typeface="+mn-ea"/>
              </a:rPr>
              <a:t>O</a:t>
            </a: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zh-TW" sz="2800" dirty="0">
                <a:solidFill>
                  <a:srgbClr val="FF0000"/>
                </a:solidFill>
                <a:latin typeface="+mn-ea"/>
              </a:rPr>
              <a:t>O</a:t>
            </a:r>
            <a:r>
              <a:rPr lang="zh-TW" altLang="en-US" sz="2800" dirty="0">
                <a:solidFill>
                  <a:srgbClr val="FF0000"/>
                </a:solidFill>
                <a:latin typeface="+mn-ea"/>
              </a:rPr>
              <a:t>日前已成就月退休金條件之現職人員，不適用上述規定。</a:t>
            </a:r>
          </a:p>
          <a:p>
            <a:pPr>
              <a:buFont typeface="Wingdings" panose="05000000000000000000" pitchFamily="2" charset="2"/>
              <a:buChar char="l"/>
            </a:pPr>
            <a:endParaRPr lang="zh-TW" altLang="en-US" sz="2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505913"/>
            <a:ext cx="8229600" cy="1252728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一、給付：</a:t>
            </a:r>
            <a:r>
              <a:rPr lang="zh-TW" altLang="zh-TW" sz="3600" dirty="0" smtClean="0"/>
              <a:t>調整</a:t>
            </a:r>
            <a:r>
              <a:rPr lang="zh-TW" altLang="zh-TW" sz="3600" dirty="0"/>
              <a:t>退休金計算基準 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93510561"/>
              </p:ext>
            </p:extLst>
          </p:nvPr>
        </p:nvGraphicFramePr>
        <p:xfrm>
          <a:off x="1219200" y="3962400"/>
          <a:ext cx="7272808" cy="792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49236"/>
                <a:gridCol w="49235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現行制度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公教人員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退撫新制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退休生效日當月本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年功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俸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薪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加一倍</a:t>
                      </a:r>
                      <a:endParaRPr lang="en-US" altLang="zh-TW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765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8141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一、給付：調降</a:t>
            </a:r>
            <a:r>
              <a:rPr lang="zh-TW" altLang="en-US" sz="3600" dirty="0"/>
              <a:t>退休所得上限及下限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134312" y="5661248"/>
            <a:ext cx="4909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000" dirty="0">
                <a:solidFill>
                  <a:srgbClr val="0000FF"/>
                </a:solidFill>
                <a:latin typeface="Tahoma" pitchFamily="34" charset="0"/>
              </a:rPr>
              <a:t> </a:t>
            </a:r>
            <a:endParaRPr kumimoji="1" lang="zh-TW" altLang="en-US" sz="1200" dirty="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>
          <a:xfrm>
            <a:off x="608141" y="2492896"/>
            <a:ext cx="8092421" cy="3777869"/>
          </a:xfrm>
        </p:spPr>
        <p:txBody>
          <a:bodyPr>
            <a:noAutofit/>
          </a:bodyPr>
          <a:lstStyle/>
          <a:p>
            <a:r>
              <a:rPr lang="zh-TW" altLang="zh-TW" b="1" dirty="0">
                <a:latin typeface="+mn-ea"/>
              </a:rPr>
              <a:t>分子：</a:t>
            </a:r>
            <a:r>
              <a:rPr lang="zh-TW" altLang="zh-TW" dirty="0">
                <a:latin typeface="+mn-ea"/>
              </a:rPr>
              <a:t>月退休金</a:t>
            </a:r>
            <a:r>
              <a:rPr lang="en-US" altLang="zh-TW" dirty="0">
                <a:latin typeface="+mn-ea"/>
              </a:rPr>
              <a:t>+</a:t>
            </a:r>
            <a:r>
              <a:rPr lang="zh-TW" altLang="zh-TW" dirty="0">
                <a:latin typeface="+mn-ea"/>
              </a:rPr>
              <a:t>優存利息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zh-TW" dirty="0">
                <a:latin typeface="+mn-ea"/>
              </a:rPr>
              <a:t>或社會保險年金</a:t>
            </a:r>
            <a:r>
              <a:rPr lang="en-US" altLang="zh-TW" dirty="0">
                <a:latin typeface="+mn-ea"/>
              </a:rPr>
              <a:t>)</a:t>
            </a:r>
            <a:endParaRPr lang="zh-TW" altLang="zh-TW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分母：</a:t>
            </a:r>
            <a:r>
              <a:rPr lang="zh-TW" altLang="zh-TW" dirty="0">
                <a:latin typeface="+mn-ea"/>
              </a:rPr>
              <a:t>本</a:t>
            </a:r>
            <a:r>
              <a:rPr lang="zh-TW" altLang="zh-TW" dirty="0" smtClean="0">
                <a:latin typeface="+mn-ea"/>
              </a:rPr>
              <a:t>俸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薪</a:t>
            </a:r>
            <a:r>
              <a:rPr lang="en-US" altLang="zh-TW" dirty="0" smtClean="0">
                <a:latin typeface="+mn-ea"/>
              </a:rPr>
              <a:t>)2</a:t>
            </a:r>
            <a:r>
              <a:rPr lang="zh-TW" altLang="zh-TW" dirty="0" smtClean="0">
                <a:latin typeface="+mn-ea"/>
              </a:rPr>
              <a:t>倍</a:t>
            </a:r>
            <a:endParaRPr lang="zh-TW" altLang="zh-TW" sz="2000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上限：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zh-TW" b="1" dirty="0">
                <a:latin typeface="+mn-ea"/>
              </a:rPr>
              <a:t>以</a:t>
            </a:r>
            <a:r>
              <a:rPr lang="en-US" altLang="zh-TW" b="1" dirty="0">
                <a:latin typeface="+mn-ea"/>
              </a:rPr>
              <a:t>35</a:t>
            </a:r>
            <a:r>
              <a:rPr lang="zh-TW" altLang="zh-TW" b="1" dirty="0">
                <a:latin typeface="+mn-ea"/>
              </a:rPr>
              <a:t>年為準</a:t>
            </a:r>
            <a:r>
              <a:rPr lang="en-US" altLang="zh-TW" b="1" dirty="0">
                <a:latin typeface="+mn-ea"/>
              </a:rPr>
              <a:t>)</a:t>
            </a:r>
            <a:br>
              <a:rPr lang="en-US" altLang="zh-TW" b="1" dirty="0">
                <a:latin typeface="+mn-ea"/>
              </a:rPr>
            </a:br>
            <a:r>
              <a:rPr lang="zh-TW" altLang="zh-TW" dirty="0">
                <a:latin typeface="+mn-ea"/>
              </a:rPr>
              <a:t>先調降至分母ｘ</a:t>
            </a:r>
            <a:r>
              <a:rPr lang="en-US" altLang="zh-TW" dirty="0">
                <a:latin typeface="+mn-ea"/>
              </a:rPr>
              <a:t>75%</a:t>
            </a:r>
            <a:r>
              <a:rPr lang="zh-TW" altLang="zh-TW" dirty="0">
                <a:latin typeface="+mn-ea"/>
              </a:rPr>
              <a:t>，之後逐年調降</a:t>
            </a:r>
            <a:r>
              <a:rPr lang="en-US" altLang="zh-TW" dirty="0">
                <a:latin typeface="+mn-ea"/>
              </a:rPr>
              <a:t>1%</a:t>
            </a:r>
            <a:r>
              <a:rPr lang="zh-TW" altLang="zh-TW" dirty="0">
                <a:latin typeface="+mn-ea"/>
              </a:rPr>
              <a:t>至</a:t>
            </a:r>
            <a:r>
              <a:rPr lang="en-US" altLang="zh-TW" dirty="0">
                <a:latin typeface="+mn-ea"/>
              </a:rPr>
              <a:t>60</a:t>
            </a:r>
            <a:r>
              <a:rPr lang="en-US" altLang="zh-TW" dirty="0" smtClean="0">
                <a:latin typeface="+mn-ea"/>
              </a:rPr>
              <a:t>%</a:t>
            </a:r>
            <a:endParaRPr lang="en-US" altLang="zh-TW" b="1" dirty="0" smtClean="0">
              <a:latin typeface="+mn-ea"/>
            </a:endParaRPr>
          </a:p>
          <a:p>
            <a:r>
              <a:rPr lang="zh-TW" altLang="zh-TW" b="1" dirty="0" smtClean="0">
                <a:latin typeface="+mn-ea"/>
              </a:rPr>
              <a:t>下限</a:t>
            </a:r>
            <a:r>
              <a:rPr lang="zh-TW" altLang="zh-TW" b="1" dirty="0">
                <a:latin typeface="+mn-ea"/>
              </a:rPr>
              <a:t>：最低保障金額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甲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25,000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(105</a:t>
            </a:r>
            <a:r>
              <a:rPr lang="zh-TW" altLang="zh-TW" sz="1800" dirty="0">
                <a:latin typeface="+mn-ea"/>
              </a:rPr>
              <a:t>年度退休（伍）軍公教人員年終慰問金發給</a:t>
            </a:r>
            <a:r>
              <a:rPr lang="zh-TW" altLang="zh-TW" sz="1800" dirty="0" smtClean="0">
                <a:latin typeface="+mn-ea"/>
              </a:rPr>
              <a:t>基準</a:t>
            </a:r>
            <a:r>
              <a:rPr lang="en-US" altLang="zh-TW" sz="1800" dirty="0">
                <a:latin typeface="+mn-ea"/>
              </a:rPr>
              <a:t>)</a:t>
            </a:r>
            <a:endParaRPr lang="zh-TW" altLang="zh-TW" sz="1800" dirty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乙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</a:t>
            </a:r>
            <a:r>
              <a:rPr lang="zh-TW" altLang="zh-TW" sz="1800" dirty="0" smtClean="0">
                <a:latin typeface="+mn-ea"/>
              </a:rPr>
              <a:t>公務人員</a:t>
            </a:r>
            <a:r>
              <a:rPr lang="zh-TW" altLang="zh-TW" sz="1800" dirty="0">
                <a:latin typeface="+mn-ea"/>
              </a:rPr>
              <a:t>委任第一職等本俸最高級</a:t>
            </a:r>
            <a:r>
              <a:rPr lang="en-US" altLang="zh-TW" sz="1800" dirty="0">
                <a:latin typeface="+mn-ea"/>
              </a:rPr>
              <a:t>+</a:t>
            </a:r>
            <a:r>
              <a:rPr lang="zh-TW" altLang="zh-TW" sz="1800" dirty="0">
                <a:latin typeface="+mn-ea"/>
              </a:rPr>
              <a:t>專業加給合計</a:t>
            </a:r>
            <a:r>
              <a:rPr lang="zh-TW" altLang="zh-TW" sz="1800" dirty="0" smtClean="0">
                <a:latin typeface="+mn-ea"/>
              </a:rPr>
              <a:t>數額</a:t>
            </a:r>
            <a:r>
              <a:rPr lang="en-US" altLang="zh-TW" sz="1800" dirty="0" smtClean="0">
                <a:latin typeface="+mn-ea"/>
              </a:rPr>
              <a:t>)</a:t>
            </a:r>
            <a:endParaRPr lang="zh-TW" altLang="en-US" sz="1800" dirty="0">
              <a:latin typeface="+mn-ea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71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2960" y="1183363"/>
            <a:ext cx="75438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35860">
              <a:lnSpc>
                <a:spcPct val="100000"/>
              </a:lnSpc>
            </a:pPr>
            <a:r>
              <a:rPr sz="36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課程大綱</a:t>
            </a:r>
            <a:endParaRPr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822959" y="1845734"/>
            <a:ext cx="7543801" cy="2624436"/>
          </a:xfrm>
          <a:prstGeom prst="rect">
            <a:avLst/>
          </a:prstGeom>
        </p:spPr>
        <p:txBody>
          <a:bodyPr vert="horz" wrap="square" lIns="0" tIns="206375" rIns="0" bIns="0" rtlCol="0">
            <a:spAutoFit/>
          </a:bodyPr>
          <a:lstStyle/>
          <a:p>
            <a:pPr marL="735965">
              <a:lnSpc>
                <a:spcPct val="100000"/>
              </a:lnSpc>
            </a:pPr>
            <a:r>
              <a:rPr lang="zh-TW" altLang="en-US" b="0" spc="-5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b="0" spc="-5" dirty="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b="0" spc="19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zh-TW" altLang="en-US" b="0" spc="190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sz="2800" b="0" dirty="0" err="1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退休法規介紹</a:t>
            </a:r>
            <a:endParaRPr sz="2800" b="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 Light"/>
            </a:endParaRPr>
          </a:p>
          <a:p>
            <a:pPr marL="735965">
              <a:lnSpc>
                <a:spcPct val="100000"/>
              </a:lnSpc>
              <a:spcBef>
                <a:spcPts val="1570"/>
              </a:spcBef>
            </a:pPr>
            <a:r>
              <a:rPr sz="2800" b="0" spc="-5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•</a:t>
            </a:r>
            <a:r>
              <a:rPr sz="2800" b="0" spc="19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 </a:t>
            </a:r>
            <a:r>
              <a:rPr lang="zh-TW" altLang="en-US" sz="2800" b="0" spc="19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退休基礎知識介紹</a:t>
            </a:r>
            <a:endParaRPr lang="en-US" sz="2800" b="0" spc="19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/>
            </a:endParaRPr>
          </a:p>
          <a:p>
            <a:pPr marL="735965">
              <a:lnSpc>
                <a:spcPct val="100000"/>
              </a:lnSpc>
              <a:spcBef>
                <a:spcPts val="1585"/>
              </a:spcBef>
            </a:pPr>
            <a:r>
              <a:rPr sz="2800" b="0" spc="-5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•</a:t>
            </a:r>
            <a:r>
              <a:rPr lang="zh-TW" altLang="en-US" sz="2800" b="0" spc="-5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 </a:t>
            </a:r>
            <a:r>
              <a:rPr lang="zh-TW" altLang="en-US" sz="2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退休金</a:t>
            </a:r>
            <a:r>
              <a:rPr lang="zh-TW" altLang="en-US" sz="2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的</a:t>
            </a:r>
            <a:r>
              <a:rPr lang="zh-TW" altLang="en-US" sz="2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組成</a:t>
            </a:r>
            <a:endParaRPr sz="2800" b="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 Light"/>
            </a:endParaRPr>
          </a:p>
          <a:p>
            <a:pPr marL="735965">
              <a:lnSpc>
                <a:spcPct val="100000"/>
              </a:lnSpc>
              <a:spcBef>
                <a:spcPts val="1575"/>
              </a:spcBef>
            </a:pPr>
            <a:r>
              <a:rPr sz="2800" b="0" spc="-5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•</a:t>
            </a:r>
            <a:r>
              <a:rPr sz="2800" b="0" spc="19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 </a:t>
            </a:r>
            <a:r>
              <a:rPr lang="zh-TW" altLang="en-US" sz="2800" b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未來退休制度改革方向</a:t>
            </a:r>
            <a:endParaRPr sz="2800" b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872066" y="2492896"/>
            <a:ext cx="7408333" cy="39604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zh-TW" sz="3800" b="1" dirty="0" smtClean="0">
                <a:latin typeface="+mn-ea"/>
              </a:rPr>
              <a:t>支</a:t>
            </a:r>
            <a:r>
              <a:rPr lang="zh-TW" altLang="zh-TW" sz="3800" b="1" dirty="0">
                <a:latin typeface="+mn-ea"/>
              </a:rPr>
              <a:t>（兼）領月退休金者</a:t>
            </a:r>
            <a:r>
              <a:rPr lang="zh-TW" altLang="zh-TW" sz="3800" b="1" dirty="0" smtClean="0">
                <a:latin typeface="+mn-ea"/>
              </a:rPr>
              <a:t>：</a:t>
            </a:r>
            <a:endParaRPr lang="en-US" altLang="zh-TW" sz="38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1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分</a:t>
            </a:r>
            <a:r>
              <a:rPr lang="en-US" altLang="zh-TW" sz="3500" dirty="0">
                <a:latin typeface="+mn-ea"/>
              </a:rPr>
              <a:t>6</a:t>
            </a:r>
            <a:r>
              <a:rPr lang="zh-TW" altLang="zh-TW" sz="3500" dirty="0">
                <a:latin typeface="+mn-ea"/>
              </a:rPr>
              <a:t>年逐步全面廢除優惠存款制度</a:t>
            </a:r>
            <a:r>
              <a:rPr lang="zh-TW" altLang="zh-TW" sz="3500" dirty="0" smtClean="0">
                <a:latin typeface="+mn-ea"/>
              </a:rPr>
              <a:t>：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zh-TW" sz="3500" dirty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2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月</a:t>
            </a:r>
            <a:r>
              <a:rPr lang="zh-TW" altLang="zh-TW" sz="3500" dirty="0">
                <a:latin typeface="+mn-ea"/>
              </a:rPr>
              <a:t>退休總所得低於最低保障金額（</a:t>
            </a:r>
            <a:r>
              <a:rPr lang="en-US" altLang="zh-TW" sz="3500" dirty="0">
                <a:latin typeface="+mn-ea"/>
              </a:rPr>
              <a:t>25,000</a:t>
            </a:r>
            <a:r>
              <a:rPr lang="zh-TW" altLang="zh-TW" sz="3500" dirty="0">
                <a:latin typeface="+mn-ea"/>
              </a:rPr>
              <a:t>元或</a:t>
            </a:r>
            <a:r>
              <a:rPr lang="en-US" altLang="zh-TW" sz="3500" dirty="0">
                <a:latin typeface="+mn-ea"/>
              </a:rPr>
              <a:t>32,160</a:t>
            </a:r>
            <a:r>
              <a:rPr lang="zh-TW" altLang="zh-TW" sz="3500" dirty="0">
                <a:latin typeface="+mn-ea"/>
              </a:rPr>
              <a:t>元</a:t>
            </a:r>
            <a:r>
              <a:rPr lang="en-US" altLang="zh-TW" sz="3500" dirty="0" smtClean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   </a:t>
            </a:r>
            <a:r>
              <a:rPr lang="zh-TW" altLang="zh-TW" sz="3500" dirty="0" smtClean="0">
                <a:latin typeface="+mn-ea"/>
              </a:rPr>
              <a:t>者</a:t>
            </a:r>
            <a:r>
              <a:rPr lang="zh-TW" altLang="zh-TW" sz="3500" dirty="0">
                <a:latin typeface="+mn-ea"/>
              </a:rPr>
              <a:t>，維持</a:t>
            </a:r>
            <a:r>
              <a:rPr lang="en-US" altLang="zh-TW" sz="3500" dirty="0">
                <a:latin typeface="+mn-ea"/>
              </a:rPr>
              <a:t>18%</a:t>
            </a:r>
            <a:r>
              <a:rPr lang="zh-TW" altLang="zh-TW" sz="3500" dirty="0">
                <a:latin typeface="+mn-ea"/>
              </a:rPr>
              <a:t>優存利率；超過最低保障金額者，按</a:t>
            </a:r>
            <a:r>
              <a:rPr lang="zh-TW" altLang="zh-TW" sz="3500" dirty="0" smtClean="0">
                <a:latin typeface="+mn-ea"/>
              </a:rPr>
              <a:t>前</a:t>
            </a:r>
            <a:r>
              <a:rPr lang="zh-TW" altLang="en-US" sz="3500" dirty="0" smtClean="0">
                <a:latin typeface="+mn-ea"/>
              </a:rPr>
              <a:t>述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>
                <a:latin typeface="+mn-ea"/>
              </a:rPr>
              <a:t> </a:t>
            </a:r>
            <a:r>
              <a:rPr lang="en-US" altLang="zh-TW" sz="3500" dirty="0" smtClean="0">
                <a:latin typeface="+mn-ea"/>
              </a:rPr>
              <a:t>  </a:t>
            </a:r>
            <a:r>
              <a:rPr lang="zh-TW" altLang="zh-TW" sz="3500" dirty="0" smtClean="0">
                <a:latin typeface="+mn-ea"/>
              </a:rPr>
              <a:t>方案</a:t>
            </a:r>
            <a:r>
              <a:rPr lang="zh-TW" altLang="zh-TW" sz="3500" dirty="0">
                <a:latin typeface="+mn-ea"/>
              </a:rPr>
              <a:t>調降至最低保障金額止。</a:t>
            </a:r>
            <a:endParaRPr lang="zh-TW" altLang="en-US" sz="35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2" y="5269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(1)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/>
          </p:nvPr>
        </p:nvGraphicFramePr>
        <p:xfrm>
          <a:off x="1115616" y="3284984"/>
          <a:ext cx="4896543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2181"/>
                <a:gridCol w="1632181"/>
                <a:gridCol w="1632181"/>
              </a:tblGrid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第</a:t>
                      </a:r>
                      <a:r>
                        <a:rPr lang="en-US" altLang="zh-TW" sz="1800" dirty="0" smtClean="0"/>
                        <a:t>x</a:t>
                      </a:r>
                      <a:r>
                        <a:rPr lang="zh-TW" altLang="en-US" sz="1800" dirty="0" smtClean="0"/>
                        <a:t>年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利率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備註</a:t>
                      </a:r>
                      <a:endParaRPr lang="zh-TW" altLang="en-US" sz="1800" dirty="0"/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9%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0%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dirty="0" smtClean="0"/>
                        <a:t>領回全數本金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156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050947"/>
            <a:ext cx="7408333" cy="3450696"/>
          </a:xfrm>
        </p:spPr>
        <p:txBody>
          <a:bodyPr/>
          <a:lstStyle/>
          <a:p>
            <a:r>
              <a:rPr lang="zh-TW" altLang="en-US" b="1" dirty="0"/>
              <a:t>優惠存款金額</a:t>
            </a:r>
            <a:r>
              <a:rPr lang="zh-TW" altLang="en-US" b="1" dirty="0" smtClean="0"/>
              <a:t>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u="sng" dirty="0" smtClean="0">
                <a:latin typeface="+mn-ea"/>
              </a:rPr>
              <a:t>退休</a:t>
            </a:r>
            <a:r>
              <a:rPr lang="zh-TW" altLang="en-US" u="sng" dirty="0">
                <a:latin typeface="+mn-ea"/>
              </a:rPr>
              <a:t>公務人員一次退休金與養老給付優惠存款辦法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u="sng" dirty="0">
                <a:latin typeface="+mn-ea"/>
              </a:rPr>
              <a:t>公立學校退休教職員一次退休金及養老給付優惠存款辦法</a:t>
            </a:r>
            <a:r>
              <a:rPr lang="zh-TW" altLang="en-US" dirty="0">
                <a:latin typeface="+mn-ea"/>
              </a:rPr>
              <a:t>第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en-US" dirty="0">
                <a:latin typeface="+mn-ea"/>
              </a:rPr>
              <a:t>條</a:t>
            </a:r>
            <a:r>
              <a:rPr lang="zh-TW" altLang="en-US" dirty="0" smtClean="0">
                <a:latin typeface="+mn-ea"/>
              </a:rPr>
              <a:t>第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項</a:t>
            </a:r>
            <a:r>
              <a:rPr lang="zh-TW" altLang="en-US" dirty="0">
                <a:latin typeface="+mn-ea"/>
              </a:rPr>
              <a:t>附表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即從優逆算表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同步廢止，公保養老給付優惠</a:t>
            </a:r>
            <a:r>
              <a:rPr lang="zh-TW" altLang="en-US" dirty="0" smtClean="0">
                <a:latin typeface="+mn-ea"/>
              </a:rPr>
              <a:t>存款按</a:t>
            </a:r>
            <a:r>
              <a:rPr lang="zh-TW" altLang="en-US" dirty="0">
                <a:latin typeface="+mn-ea"/>
              </a:rPr>
              <a:t>其於退撫新制實施前實際得領取之養老給付金額辦理。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15561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(2)</a:t>
            </a:r>
            <a:endParaRPr lang="zh-TW" altLang="en-US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547664" y="4551831"/>
            <a:ext cx="5738610" cy="2306169"/>
            <a:chOff x="2057795" y="4584211"/>
            <a:chExt cx="5738610" cy="2306169"/>
          </a:xfrm>
        </p:grpSpPr>
        <p:pic>
          <p:nvPicPr>
            <p:cNvPr id="5" name="圖片 4" descr="附表[1].doc [相容模式] - Word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5163" t="26368" r="33836" b="10111"/>
            <a:stretch/>
          </p:blipFill>
          <p:spPr>
            <a:xfrm>
              <a:off x="5761961" y="4584211"/>
              <a:ext cx="2034444" cy="2273789"/>
            </a:xfrm>
            <a:prstGeom prst="rect">
              <a:avLst/>
            </a:prstGeom>
          </p:spPr>
        </p:pic>
        <p:pic>
          <p:nvPicPr>
            <p:cNvPr id="6" name="內容版面配置區 3" descr="E080019-001.doc [唯讀] [相容模式] - Word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830" t="6259" r="55871" b="25599"/>
            <a:stretch/>
          </p:blipFill>
          <p:spPr>
            <a:xfrm>
              <a:off x="2057795" y="4663820"/>
              <a:ext cx="2473955" cy="2226560"/>
            </a:xfrm>
            <a:prstGeom prst="rect">
              <a:avLst/>
            </a:prstGeom>
          </p:spPr>
        </p:pic>
        <p:sp>
          <p:nvSpPr>
            <p:cNvPr id="7" name="圓角矩形 6"/>
            <p:cNvSpPr/>
            <p:nvPr/>
          </p:nvSpPr>
          <p:spPr>
            <a:xfrm rot="19671410">
              <a:off x="2619208" y="5491911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altLang="en-US" sz="2400" dirty="0" smtClean="0">
                  <a:solidFill>
                    <a:prstClr val="black"/>
                  </a:solidFill>
                  <a:latin typeface="標楷體" panose="03000509000000000000" pitchFamily="65" charset="-120"/>
                </a:rPr>
                <a:t>廢止</a:t>
              </a:r>
              <a:endParaRPr kumimoji="1" lang="zh-TW" altLang="en-US" sz="2400" dirty="0">
                <a:solidFill>
                  <a:prstClr val="black"/>
                </a:solidFill>
                <a:latin typeface="標楷體" panose="03000509000000000000" pitchFamily="65" charset="-120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 rot="19671410">
              <a:off x="6291616" y="5403816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zh-TW" altLang="en-US" sz="2400" dirty="0" smtClean="0">
                  <a:solidFill>
                    <a:prstClr val="black"/>
                  </a:solidFill>
                  <a:latin typeface="標楷體" panose="03000509000000000000" pitchFamily="65" charset="-120"/>
                </a:rPr>
                <a:t>廢止</a:t>
              </a:r>
              <a:endParaRPr kumimoji="1" lang="zh-TW" altLang="en-US" sz="2400" dirty="0">
                <a:solidFill>
                  <a:prstClr val="black"/>
                </a:solidFill>
                <a:latin typeface="標楷體" panose="03000509000000000000" pitchFamily="65" charset="-120"/>
              </a:endParaRPr>
            </a:p>
          </p:txBody>
        </p:sp>
      </p:grp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086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683568" y="2780928"/>
            <a:ext cx="7592599" cy="381642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2800" b="1" dirty="0">
                <a:latin typeface="+mn-ea"/>
              </a:rPr>
              <a:t>法案公布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年後退休者：不再發給</a:t>
            </a:r>
            <a:r>
              <a:rPr lang="zh-TW" altLang="en-US" sz="2800" b="1" u="sng" dirty="0">
                <a:latin typeface="+mn-ea"/>
              </a:rPr>
              <a:t>年資補償金</a:t>
            </a:r>
            <a:r>
              <a:rPr lang="zh-TW" altLang="en-US" sz="2800" b="1" dirty="0">
                <a:latin typeface="+mn-ea"/>
              </a:rPr>
              <a:t>。 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法案</a:t>
            </a:r>
            <a:r>
              <a:rPr lang="zh-TW" altLang="en-US" sz="2800" b="1" dirty="0">
                <a:latin typeface="+mn-ea"/>
              </a:rPr>
              <a:t>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年後亡故者，降低月撫慰金給付標準，改為月退休金之</a:t>
            </a:r>
            <a:r>
              <a:rPr lang="en-US" altLang="zh-TW" sz="2800" b="1" dirty="0">
                <a:latin typeface="+mn-ea"/>
              </a:rPr>
              <a:t>1/3</a:t>
            </a:r>
            <a:r>
              <a:rPr lang="zh-TW" altLang="en-US" sz="2800" b="1" dirty="0">
                <a:latin typeface="+mn-ea"/>
              </a:rPr>
              <a:t>；至於遺族擇領月撫慰金的條件如下：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配偶</a:t>
            </a:r>
            <a:r>
              <a:rPr lang="zh-TW" altLang="en-US" dirty="0">
                <a:latin typeface="+mn-ea"/>
              </a:rPr>
              <a:t>支領月撫慰金起支年齡延後至</a:t>
            </a:r>
            <a:r>
              <a:rPr lang="en-US" altLang="zh-TW" u="sng" dirty="0">
                <a:latin typeface="+mn-ea"/>
              </a:rPr>
              <a:t>65</a:t>
            </a:r>
            <a:r>
              <a:rPr lang="zh-TW" altLang="en-US" u="sng" dirty="0">
                <a:latin typeface="+mn-ea"/>
              </a:rPr>
              <a:t>歲</a:t>
            </a:r>
            <a:r>
              <a:rPr lang="zh-TW" altLang="en-US" dirty="0">
                <a:latin typeface="+mn-ea"/>
              </a:rPr>
              <a:t>；婚姻關係改</a:t>
            </a:r>
            <a:r>
              <a:rPr lang="zh-TW" altLang="en-US" dirty="0" smtClean="0">
                <a:latin typeface="+mn-ea"/>
              </a:rPr>
              <a:t>為於</a:t>
            </a:r>
            <a:r>
              <a:rPr lang="zh-TW" altLang="en-US" dirty="0">
                <a:latin typeface="+mn-ea"/>
              </a:rPr>
              <a:t>退休</a:t>
            </a:r>
            <a:r>
              <a:rPr lang="zh-TW" altLang="en-US" dirty="0" smtClean="0">
                <a:latin typeface="+mn-ea"/>
              </a:rPr>
              <a:t>人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員</a:t>
            </a:r>
            <a:r>
              <a:rPr lang="zh-TW" altLang="en-US" dirty="0">
                <a:latin typeface="+mn-ea"/>
              </a:rPr>
              <a:t>亡故時累積</a:t>
            </a:r>
            <a:r>
              <a:rPr lang="zh-TW" altLang="en-US" u="sng" dirty="0">
                <a:latin typeface="+mn-ea"/>
              </a:rPr>
              <a:t>存續</a:t>
            </a:r>
            <a:r>
              <a:rPr lang="en-US" altLang="zh-TW" u="sng" dirty="0">
                <a:latin typeface="+mn-ea"/>
              </a:rPr>
              <a:t>15</a:t>
            </a:r>
            <a:r>
              <a:rPr lang="zh-TW" altLang="en-US" u="sng" dirty="0">
                <a:latin typeface="+mn-ea"/>
              </a:rPr>
              <a:t>年以上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刪除</a:t>
            </a:r>
            <a:r>
              <a:rPr lang="zh-TW" altLang="en-US" dirty="0">
                <a:latin typeface="+mn-ea"/>
              </a:rPr>
              <a:t>身心障礙之成年子女擇領月撫慰金規定。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（</a:t>
            </a:r>
            <a:r>
              <a:rPr lang="zh-TW" altLang="en-US" dirty="0">
                <a:latin typeface="+mn-ea"/>
              </a:rPr>
              <a:t>未成年</a:t>
            </a:r>
            <a:r>
              <a:rPr lang="zh-TW" altLang="en-US" dirty="0" smtClean="0">
                <a:latin typeface="+mn-ea"/>
              </a:rPr>
              <a:t>子女</a:t>
            </a:r>
            <a:r>
              <a:rPr lang="zh-TW" altLang="en-US" dirty="0">
                <a:latin typeface="+mn-ea"/>
              </a:rPr>
              <a:t>維持原規定</a:t>
            </a:r>
            <a:r>
              <a:rPr lang="zh-TW" altLang="en-US" dirty="0" smtClean="0">
                <a:latin typeface="+mn-ea"/>
              </a:rPr>
              <a:t>）</a:t>
            </a:r>
            <a:endParaRPr lang="zh-TW" altLang="en-US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3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遺族</a:t>
            </a:r>
            <a:r>
              <a:rPr lang="zh-TW" altLang="en-US" dirty="0">
                <a:latin typeface="+mn-ea"/>
              </a:rPr>
              <a:t>已依本法或其他法令規定領有退休金、撫卹金、</a:t>
            </a:r>
            <a:r>
              <a:rPr lang="zh-TW" altLang="en-US" dirty="0" smtClean="0">
                <a:latin typeface="+mn-ea"/>
              </a:rPr>
              <a:t>優惠存</a:t>
            </a:r>
            <a:r>
              <a:rPr lang="zh-TW" altLang="en-US" dirty="0">
                <a:latin typeface="+mn-ea"/>
              </a:rPr>
              <a:t>款</a:t>
            </a:r>
            <a:r>
              <a:rPr lang="zh-TW" altLang="en-US" dirty="0" smtClean="0">
                <a:latin typeface="+mn-ea"/>
              </a:rPr>
              <a:t>利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息</a:t>
            </a:r>
            <a:r>
              <a:rPr lang="zh-TW" altLang="en-US" dirty="0">
                <a:latin typeface="+mn-ea"/>
              </a:rPr>
              <a:t>，或其他由政府預算、公營事業機構支給</a:t>
            </a:r>
            <a:r>
              <a:rPr lang="zh-TW" altLang="en-US" dirty="0" smtClean="0">
                <a:latin typeface="+mn-ea"/>
              </a:rPr>
              <a:t>之定期</a:t>
            </a:r>
            <a:r>
              <a:rPr lang="zh-TW" altLang="en-US" dirty="0">
                <a:latin typeface="+mn-ea"/>
              </a:rPr>
              <a:t>性給與者，</a:t>
            </a:r>
            <a:r>
              <a:rPr lang="zh-TW" altLang="en-US" dirty="0" smtClean="0">
                <a:latin typeface="+mn-ea"/>
              </a:rPr>
              <a:t>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得</a:t>
            </a:r>
            <a:r>
              <a:rPr lang="zh-TW" altLang="en-US" dirty="0">
                <a:latin typeface="+mn-ea"/>
              </a:rPr>
              <a:t>擇領月撫慰金。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將</a:t>
            </a:r>
            <a:r>
              <a:rPr lang="zh-TW" altLang="en-US" dirty="0">
                <a:latin typeface="+mn-ea"/>
              </a:rPr>
              <a:t>月撫慰金和一次撫慰金之用語修正為「遺屬年金」</a:t>
            </a:r>
            <a:r>
              <a:rPr lang="zh-TW" altLang="en-US" dirty="0" smtClean="0">
                <a:latin typeface="+mn-ea"/>
              </a:rPr>
              <a:t>及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遺屬一次金</a:t>
            </a:r>
            <a:r>
              <a:rPr lang="zh-TW" altLang="en-US" dirty="0" smtClean="0">
                <a:latin typeface="+mn-ea"/>
              </a:rPr>
              <a:t>」。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</a:t>
            </a:r>
            <a:r>
              <a:rPr lang="zh-TW" altLang="en-US" sz="3600" dirty="0"/>
              <a:t>給付：取消年資補償</a:t>
            </a:r>
            <a:r>
              <a:rPr lang="zh-TW" altLang="en-US" sz="3600" dirty="0" smtClean="0"/>
              <a:t>金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/>
              <a:t> </a:t>
            </a:r>
            <a:r>
              <a:rPr lang="en-US" altLang="zh-TW" sz="3600" dirty="0" smtClean="0"/>
              <a:t>                          </a:t>
            </a:r>
            <a:r>
              <a:rPr lang="zh-TW" altLang="en-US" sz="3600" dirty="0" smtClean="0"/>
              <a:t>調整月</a:t>
            </a:r>
            <a:r>
              <a:rPr lang="zh-TW" altLang="en-US" sz="3600" dirty="0"/>
              <a:t>撫</a:t>
            </a:r>
            <a:r>
              <a:rPr lang="zh-TW" altLang="en-US" sz="3600" dirty="0" smtClean="0"/>
              <a:t>慰</a:t>
            </a:r>
            <a:r>
              <a:rPr lang="zh-TW" altLang="en-US" sz="3600" dirty="0"/>
              <a:t>金制度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15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二、請領資格：公務人員</a:t>
            </a:r>
            <a:endParaRPr lang="zh-TW" altLang="en-US" sz="3600" dirty="0"/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716016" y="2708920"/>
            <a:ext cx="4248472" cy="3506878"/>
          </a:xfrm>
        </p:spPr>
        <p:txBody>
          <a:bodyPr>
            <a:noAutofit/>
          </a:bodyPr>
          <a:lstStyle/>
          <a:p>
            <a:r>
              <a:rPr lang="zh-TW" altLang="en-US" sz="2000" dirty="0">
                <a:latin typeface="+mn-ea"/>
              </a:rPr>
              <a:t>採單一年齡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en-US" sz="2000" dirty="0" smtClean="0">
                <a:latin typeface="+mn-ea"/>
              </a:rPr>
              <a:t>歲，公務人員設計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+mn-ea"/>
              </a:rPr>
              <a:t> </a:t>
            </a:r>
            <a:r>
              <a:rPr lang="en-US" altLang="zh-TW" sz="2000" b="1" dirty="0" smtClean="0">
                <a:latin typeface="+mn-ea"/>
              </a:rPr>
              <a:t>  </a:t>
            </a:r>
            <a:r>
              <a:rPr lang="en-US" altLang="zh-TW" sz="2000" b="1" u="sng" dirty="0" smtClean="0">
                <a:latin typeface="+mn-ea"/>
              </a:rPr>
              <a:t>5</a:t>
            </a:r>
            <a:r>
              <a:rPr lang="zh-TW" altLang="en-US" sz="2000" b="1" u="sng" dirty="0">
                <a:latin typeface="+mn-ea"/>
              </a:rPr>
              <a:t>年</a:t>
            </a:r>
            <a:r>
              <a:rPr lang="zh-TW" altLang="en-US" sz="2000" dirty="0">
                <a:latin typeface="+mn-ea"/>
              </a:rPr>
              <a:t>過渡期間與</a:t>
            </a:r>
            <a:r>
              <a:rPr lang="en-US" altLang="zh-TW" sz="2000" dirty="0">
                <a:latin typeface="+mn-ea"/>
              </a:rPr>
              <a:t>85</a:t>
            </a:r>
            <a:r>
              <a:rPr lang="zh-TW" altLang="en-US" sz="2000" dirty="0">
                <a:latin typeface="+mn-ea"/>
              </a:rPr>
              <a:t>制之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en-US" sz="2000" dirty="0">
                <a:latin typeface="+mn-ea"/>
              </a:rPr>
              <a:t>年</a:t>
            </a:r>
            <a:r>
              <a:rPr lang="zh-TW" altLang="en-US" sz="2000" dirty="0" smtClean="0">
                <a:latin typeface="+mn-ea"/>
              </a:rPr>
              <a:t>緩衝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en-US" sz="2000" dirty="0" smtClean="0">
                <a:latin typeface="+mn-ea"/>
              </a:rPr>
              <a:t>期</a:t>
            </a:r>
            <a:r>
              <a:rPr lang="zh-TW" altLang="en-US" sz="2000" dirty="0">
                <a:latin typeface="+mn-ea"/>
              </a:rPr>
              <a:t>指標</a:t>
            </a:r>
            <a:r>
              <a:rPr lang="zh-TW" altLang="en-US" sz="2000" dirty="0" smtClean="0">
                <a:latin typeface="+mn-ea"/>
              </a:rPr>
              <a:t>數銜接。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警察、消防等危勞職務維持</a:t>
            </a:r>
            <a:r>
              <a:rPr lang="en-US" altLang="zh-TW" sz="2000" b="1" dirty="0">
                <a:latin typeface="+mn-ea"/>
              </a:rPr>
              <a:t>70</a:t>
            </a:r>
            <a:r>
              <a:rPr lang="zh-TW" altLang="zh-TW" sz="2000" b="1" dirty="0" smtClean="0">
                <a:latin typeface="+mn-ea"/>
              </a:rPr>
              <a:t>制</a:t>
            </a:r>
            <a:r>
              <a:rPr lang="zh-TW" altLang="en-US" sz="2000" b="1" dirty="0" smtClean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</a:rPr>
              <a:t>15</a:t>
            </a:r>
            <a:r>
              <a:rPr lang="zh-TW" altLang="zh-TW" sz="2000" dirty="0">
                <a:latin typeface="+mn-ea"/>
              </a:rPr>
              <a:t>年</a:t>
            </a:r>
            <a:r>
              <a:rPr lang="en-US" altLang="zh-TW" sz="2000" dirty="0">
                <a:latin typeface="+mn-ea"/>
              </a:rPr>
              <a:t>+55</a:t>
            </a:r>
            <a:r>
              <a:rPr lang="zh-TW" altLang="zh-TW" sz="2000" dirty="0" smtClean="0">
                <a:latin typeface="+mn-ea"/>
              </a:rPr>
              <a:t>歲不調整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搭配實施展期及減額月</a:t>
            </a:r>
            <a:r>
              <a:rPr lang="zh-TW" altLang="zh-TW" sz="2000" b="1" dirty="0" smtClean="0">
                <a:latin typeface="+mn-ea"/>
              </a:rPr>
              <a:t>退休金</a:t>
            </a:r>
            <a:r>
              <a:rPr lang="zh-TW" altLang="en-US" sz="2000" b="1" dirty="0" smtClean="0">
                <a:latin typeface="+mn-ea"/>
              </a:rPr>
              <a:t>：</a:t>
            </a:r>
            <a:endParaRPr lang="en-US" altLang="zh-TW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每</a:t>
            </a:r>
            <a:r>
              <a:rPr lang="zh-TW" altLang="zh-TW" sz="2000" dirty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年，扣減</a:t>
            </a:r>
            <a:r>
              <a:rPr lang="en-US" altLang="zh-TW" sz="2000" dirty="0">
                <a:latin typeface="+mn-ea"/>
              </a:rPr>
              <a:t>4%</a:t>
            </a:r>
            <a:r>
              <a:rPr lang="zh-TW" altLang="zh-TW" sz="2000" dirty="0">
                <a:latin typeface="+mn-ea"/>
              </a:rPr>
              <a:t>，最多</a:t>
            </a:r>
            <a:r>
              <a:rPr lang="zh-TW" altLang="zh-TW" sz="2000" dirty="0" smtClean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5</a:t>
            </a:r>
            <a:r>
              <a:rPr lang="zh-TW" altLang="zh-TW" sz="2000" dirty="0" smtClean="0">
                <a:latin typeface="+mn-ea"/>
              </a:rPr>
              <a:t>年</a:t>
            </a:r>
            <a:endParaRPr lang="zh-TW" altLang="en-US" sz="2000" dirty="0">
              <a:latin typeface="+mn-ea"/>
            </a:endParaRPr>
          </a:p>
        </p:txBody>
      </p:sp>
      <p:graphicFrame>
        <p:nvGraphicFramePr>
          <p:cNvPr id="13" name="內容版面配置區 10"/>
          <p:cNvGraphicFramePr>
            <a:graphicFrameLocks/>
          </p:cNvGraphicFramePr>
          <p:nvPr>
            <p:extLst/>
          </p:nvPr>
        </p:nvGraphicFramePr>
        <p:xfrm>
          <a:off x="251520" y="1988840"/>
          <a:ext cx="4248472" cy="4746436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936104"/>
                <a:gridCol w="764775"/>
                <a:gridCol w="1611489"/>
              </a:tblGrid>
              <a:tr h="546076"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spc="-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退休年度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法定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endParaRPr lang="en-US" altLang="zh-TW" sz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展期及減額之計算基準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過渡期間指標數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年齡之合計數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指標數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基本年齡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2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107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~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  <a:endParaRPr lang="zh-TW" sz="10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82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 </a:t>
                      </a:r>
                    </a:p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年齡高於或等於指標數即可支領全額月退休金，不受法定起支年齡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歲影響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108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83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619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84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85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149225" indent="-14922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r>
                        <a:rPr lang="en-US" alt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影響。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111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86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112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87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113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88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6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114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89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年以後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269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944" y="2420888"/>
            <a:ext cx="4752528" cy="4104456"/>
          </a:xfrm>
        </p:spPr>
        <p:txBody>
          <a:bodyPr>
            <a:normAutofit/>
          </a:bodyPr>
          <a:lstStyle/>
          <a:p>
            <a:r>
              <a:rPr lang="zh-TW" altLang="zh-TW" b="1" dirty="0">
                <a:latin typeface="+mn-ea"/>
              </a:rPr>
              <a:t>延後月退休金起支年齡：</a:t>
            </a:r>
            <a:r>
              <a:rPr lang="en-US" altLang="zh-TW" b="1" dirty="0">
                <a:latin typeface="+mn-ea"/>
              </a:rPr>
              <a:t/>
            </a:r>
            <a:br>
              <a:rPr lang="en-US" altLang="zh-TW" b="1" dirty="0">
                <a:latin typeface="+mn-ea"/>
              </a:rPr>
            </a:br>
            <a:r>
              <a:rPr lang="en-US" altLang="zh-TW" sz="2200" dirty="0">
                <a:latin typeface="+mn-ea"/>
              </a:rPr>
              <a:t>(1)</a:t>
            </a:r>
            <a:r>
              <a:rPr lang="zh-TW" altLang="zh-TW" sz="2200" dirty="0">
                <a:latin typeface="+mn-ea"/>
              </a:rPr>
              <a:t>高級中等以下教師：</a:t>
            </a:r>
            <a:r>
              <a:rPr lang="en-US" altLang="zh-TW" sz="2200" b="1" u="sng" dirty="0">
                <a:latin typeface="+mn-ea"/>
              </a:rPr>
              <a:t>60</a:t>
            </a:r>
            <a:r>
              <a:rPr lang="zh-TW" altLang="zh-TW" sz="2200" b="1" u="sng" dirty="0">
                <a:latin typeface="+mn-ea"/>
              </a:rPr>
              <a:t>歲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(</a:t>
            </a:r>
            <a:r>
              <a:rPr lang="en-US" altLang="zh-TW" sz="2200" dirty="0">
                <a:latin typeface="+mn-ea"/>
              </a:rPr>
              <a:t>2)</a:t>
            </a:r>
            <a:r>
              <a:rPr lang="zh-TW" altLang="zh-TW" sz="2200" dirty="0">
                <a:latin typeface="+mn-ea"/>
              </a:rPr>
              <a:t>其餘教育人員：</a:t>
            </a:r>
            <a:r>
              <a:rPr lang="en-US" altLang="zh-TW" sz="2200" b="1" u="sng" dirty="0">
                <a:latin typeface="+mn-ea"/>
              </a:rPr>
              <a:t>65</a:t>
            </a:r>
            <a:r>
              <a:rPr lang="zh-TW" altLang="zh-TW" sz="2200" b="1" u="sng" dirty="0" smtClean="0">
                <a:latin typeface="+mn-ea"/>
              </a:rPr>
              <a:t>歲</a:t>
            </a:r>
            <a:endParaRPr lang="en-US" altLang="zh-TW" sz="2200" b="1" u="sng" dirty="0" smtClean="0">
              <a:latin typeface="+mn-ea"/>
            </a:endParaRPr>
          </a:p>
          <a:p>
            <a:r>
              <a:rPr lang="en-US" altLang="zh-TW" sz="2200" b="1" dirty="0">
                <a:latin typeface="+mn-ea"/>
              </a:rPr>
              <a:t>10</a:t>
            </a:r>
            <a:r>
              <a:rPr lang="zh-TW" altLang="zh-TW" sz="2200" b="1" dirty="0">
                <a:latin typeface="+mn-ea"/>
              </a:rPr>
              <a:t>年</a:t>
            </a:r>
            <a:r>
              <a:rPr lang="zh-TW" altLang="zh-TW" sz="2200" dirty="0" smtClean="0">
                <a:latin typeface="+mn-ea"/>
              </a:rPr>
              <a:t>過渡期間</a:t>
            </a:r>
            <a:r>
              <a:rPr lang="zh-TW" altLang="en-US" sz="2200" dirty="0" smtClean="0">
                <a:latin typeface="+mn-ea"/>
              </a:rPr>
              <a:t>：</a:t>
            </a:r>
            <a:endParaRPr lang="en-US" altLang="zh-TW" sz="22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設計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年過渡期間至</a:t>
            </a:r>
            <a:r>
              <a:rPr lang="en-US" altLang="zh-TW" sz="2000" dirty="0">
                <a:latin typeface="+mn-ea"/>
              </a:rPr>
              <a:t>117</a:t>
            </a:r>
            <a:r>
              <a:rPr lang="zh-TW" altLang="zh-TW" sz="2000" dirty="0">
                <a:latin typeface="+mn-ea"/>
              </a:rPr>
              <a:t>年採單一</a:t>
            </a:r>
            <a:r>
              <a:rPr lang="zh-TW" altLang="zh-TW" sz="2000" dirty="0" smtClean="0">
                <a:latin typeface="+mn-ea"/>
              </a:rPr>
              <a:t>年齡</a:t>
            </a:r>
            <a:r>
              <a:rPr lang="en-US" altLang="zh-TW" sz="2000" dirty="0" smtClean="0">
                <a:latin typeface="+mn-ea"/>
              </a:rPr>
              <a:t>  </a:t>
            </a: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60</a:t>
            </a:r>
            <a:r>
              <a:rPr lang="zh-TW" altLang="zh-TW" sz="2000" dirty="0">
                <a:latin typeface="+mn-ea"/>
              </a:rPr>
              <a:t>歲起支，其餘教育人員自</a:t>
            </a:r>
            <a:r>
              <a:rPr lang="en-US" altLang="zh-TW" sz="2000" dirty="0">
                <a:latin typeface="+mn-ea"/>
              </a:rPr>
              <a:t>118</a:t>
            </a:r>
            <a:r>
              <a:rPr lang="zh-TW" altLang="zh-TW" sz="2000" dirty="0">
                <a:latin typeface="+mn-ea"/>
              </a:rPr>
              <a:t>年起</a:t>
            </a:r>
            <a:r>
              <a:rPr lang="zh-TW" altLang="zh-TW" sz="2000" dirty="0" smtClean="0">
                <a:latin typeface="+mn-ea"/>
              </a:rPr>
              <a:t>每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</a:t>
            </a:r>
            <a:r>
              <a:rPr lang="zh-TW" altLang="zh-TW" sz="2000" dirty="0" smtClean="0">
                <a:latin typeface="+mn-ea"/>
              </a:rPr>
              <a:t>年</a:t>
            </a:r>
            <a:r>
              <a:rPr lang="zh-TW" altLang="zh-TW" sz="2000" dirty="0">
                <a:latin typeface="+mn-ea"/>
              </a:rPr>
              <a:t>增加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歲至</a:t>
            </a:r>
            <a:r>
              <a:rPr lang="en-US" altLang="zh-TW" sz="2000" dirty="0">
                <a:latin typeface="+mn-ea"/>
              </a:rPr>
              <a:t>122</a:t>
            </a:r>
            <a:r>
              <a:rPr lang="zh-TW" altLang="zh-TW" sz="2000" dirty="0">
                <a:latin typeface="+mn-ea"/>
              </a:rPr>
              <a:t>年達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zh-TW" sz="2000" dirty="0" smtClean="0">
                <a:latin typeface="+mn-ea"/>
              </a:rPr>
              <a:t>歲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(</a:t>
            </a:r>
            <a:r>
              <a:rPr lang="zh-TW" altLang="zh-TW" sz="2000" dirty="0" smtClean="0">
                <a:latin typeface="+mn-ea"/>
              </a:rPr>
              <a:t>過渡期間</a:t>
            </a:r>
            <a:r>
              <a:rPr lang="zh-TW" altLang="zh-TW" sz="2000" dirty="0">
                <a:latin typeface="+mn-ea"/>
              </a:rPr>
              <a:t>指標數之年齡須年滿</a:t>
            </a:r>
            <a:r>
              <a:rPr lang="en-US" altLang="zh-TW" sz="2000" dirty="0">
                <a:latin typeface="+mn-ea"/>
              </a:rPr>
              <a:t>50</a:t>
            </a:r>
            <a:r>
              <a:rPr lang="zh-TW" altLang="zh-TW" sz="2000" dirty="0" smtClean="0">
                <a:latin typeface="+mn-ea"/>
              </a:rPr>
              <a:t>歲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r>
              <a:rPr lang="zh-TW" altLang="zh-TW" sz="2200" b="1" dirty="0">
                <a:latin typeface="+mn-ea"/>
              </a:rPr>
              <a:t>搭配實施展期及減額月</a:t>
            </a:r>
            <a:r>
              <a:rPr lang="zh-TW" altLang="zh-TW" sz="2200" b="1" dirty="0" smtClean="0">
                <a:latin typeface="+mn-ea"/>
              </a:rPr>
              <a:t>退休金</a:t>
            </a:r>
            <a:r>
              <a:rPr lang="zh-TW" altLang="en-US" sz="2200" b="1" dirty="0" smtClean="0">
                <a:latin typeface="+mn-ea"/>
              </a:rPr>
              <a:t>：</a:t>
            </a:r>
            <a:endParaRPr lang="en-US" altLang="zh-TW" sz="22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</a:t>
            </a:r>
            <a:r>
              <a:rPr lang="zh-TW" altLang="zh-TW" sz="2200" dirty="0" smtClean="0">
                <a:latin typeface="+mn-ea"/>
              </a:rPr>
              <a:t>每</a:t>
            </a:r>
            <a:r>
              <a:rPr lang="zh-TW" altLang="zh-TW" sz="2200" dirty="0">
                <a:latin typeface="+mn-ea"/>
              </a:rPr>
              <a:t>提前</a:t>
            </a:r>
            <a:r>
              <a:rPr lang="en-US" altLang="zh-TW" sz="2200" dirty="0">
                <a:latin typeface="+mn-ea"/>
              </a:rPr>
              <a:t>1</a:t>
            </a:r>
            <a:r>
              <a:rPr lang="zh-TW" altLang="zh-TW" sz="2200" dirty="0">
                <a:latin typeface="+mn-ea"/>
              </a:rPr>
              <a:t>年，扣減</a:t>
            </a:r>
            <a:r>
              <a:rPr lang="en-US" altLang="zh-TW" sz="2200" dirty="0">
                <a:latin typeface="+mn-ea"/>
              </a:rPr>
              <a:t>4%</a:t>
            </a:r>
            <a:r>
              <a:rPr lang="zh-TW" altLang="zh-TW" sz="2200" dirty="0">
                <a:latin typeface="+mn-ea"/>
              </a:rPr>
              <a:t>，最多提前</a:t>
            </a:r>
            <a:r>
              <a:rPr lang="en-US" altLang="zh-TW" sz="2200" dirty="0">
                <a:latin typeface="+mn-ea"/>
              </a:rPr>
              <a:t>5</a:t>
            </a:r>
            <a:r>
              <a:rPr lang="zh-TW" altLang="zh-TW" sz="2200" dirty="0" smtClean="0">
                <a:latin typeface="+mn-ea"/>
              </a:rPr>
              <a:t>年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endParaRPr lang="zh-TW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3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二、請領資格</a:t>
            </a:r>
            <a:r>
              <a:rPr lang="zh-TW" altLang="en-US" sz="3600" dirty="0" smtClean="0"/>
              <a:t>：教育人員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4933374"/>
              </p:ext>
            </p:extLst>
          </p:nvPr>
        </p:nvGraphicFramePr>
        <p:xfrm>
          <a:off x="251520" y="1992191"/>
          <a:ext cx="3672408" cy="4749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16930"/>
                <a:gridCol w="908496"/>
                <a:gridCol w="1035899"/>
                <a:gridCol w="1111083"/>
              </a:tblGrid>
              <a:tr h="45027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退休年度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法定年齡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展期及減額之計算基準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過渡期間指標數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年齡之合計數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84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指標數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基本年齡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altLang="zh-TW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zh-TW" sz="1200" b="1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76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至少需年滿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年齡高於或等於指標數即可支領全額月退休金，不受法定起支年齡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歲影響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altLang="zh-TW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zh-TW" sz="1200" b="1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77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sz="1200" b="1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78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altLang="zh-TW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sz="1200" b="1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79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altLang="zh-TW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sz="1200" b="1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80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altLang="zh-TW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TW" sz="1200" b="1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81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altLang="zh-TW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sz="1200" b="1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83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altLang="zh-TW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TW" sz="1200" b="1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85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altLang="zh-TW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zh-TW" sz="1200" b="1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87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altLang="zh-TW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TW" sz="1200" b="1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89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altLang="zh-TW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zh-TW" sz="1200" b="1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altLang="zh-TW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zh-TW" sz="1200" b="1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61(60)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zh-TW" sz="1200" b="1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62(60)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altLang="zh-TW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sz="1200" b="1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63(60)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altLang="zh-TW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sz="1200" b="1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64(60)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altLang="zh-TW" sz="1200" b="1" kern="100" dirty="0" smtClean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TW" sz="1200" b="1" kern="100" dirty="0" smtClean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65(60)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683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調整退撫基金提撥</a:t>
            </a:r>
            <a:r>
              <a:rPr lang="zh-TW" altLang="en-US" b="1" dirty="0" smtClean="0"/>
              <a:t>費率：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 </a:t>
            </a: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endParaRPr lang="en-US" altLang="zh-TW" b="1" dirty="0" smtClean="0"/>
          </a:p>
          <a:p>
            <a:r>
              <a:rPr lang="zh-TW" altLang="en-US" b="1" dirty="0" smtClean="0"/>
              <a:t>調降</a:t>
            </a:r>
            <a:r>
              <a:rPr lang="zh-TW" altLang="en-US" b="1" dirty="0"/>
              <a:t>退休所得節省費用挹</a:t>
            </a:r>
            <a:r>
              <a:rPr lang="zh-TW" altLang="en-US" b="1" dirty="0" smtClean="0"/>
              <a:t>注：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調降</a:t>
            </a:r>
            <a:r>
              <a:rPr lang="zh-TW" altLang="en-US" dirty="0"/>
              <a:t>退休所得和優惠存款利率所節省</a:t>
            </a:r>
            <a:r>
              <a:rPr lang="zh-TW" altLang="en-US" dirty="0" smtClean="0"/>
              <a:t>經費，</a:t>
            </a:r>
            <a:r>
              <a:rPr lang="zh-TW" altLang="en-US" dirty="0"/>
              <a:t>應全部挹注退撫基金。 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3" y="406449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三、財源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/>
          </p:nvPr>
        </p:nvGraphicFramePr>
        <p:xfrm>
          <a:off x="1370508" y="3197155"/>
          <a:ext cx="2481412" cy="1167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0706"/>
                <a:gridCol w="1240706"/>
              </a:tblGrid>
              <a:tr h="3893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現行費率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12-15%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8%-12%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/>
          </p:nvPr>
        </p:nvGraphicFramePr>
        <p:xfrm>
          <a:off x="5364088" y="3197157"/>
          <a:ext cx="2592288" cy="12399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1296144"/>
              </a:tblGrid>
              <a:tr h="41331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調高費率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向右箭號 9"/>
          <p:cNvSpPr/>
          <p:nvPr/>
        </p:nvSpPr>
        <p:spPr>
          <a:xfrm>
            <a:off x="4144185" y="3529773"/>
            <a:ext cx="86409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 sz="2000">
              <a:solidFill>
                <a:prstClr val="white"/>
              </a:solidFill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754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676400" y="1591056"/>
            <a:ext cx="5918200" cy="3230563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以上退休改革方案係草案說明，請密切關注銓敘部、教育部相關訊息，仍請以官方公布實際法案為主。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退休改革方案草案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7897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60895" y="5922568"/>
            <a:ext cx="254000" cy="286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41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44164" y="1649476"/>
            <a:ext cx="3381375" cy="2146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1500" marR="5080" indent="-559435">
              <a:lnSpc>
                <a:spcPct val="160000"/>
              </a:lnSpc>
            </a:pPr>
            <a:r>
              <a:rPr sz="4400" dirty="0">
                <a:solidFill>
                  <a:srgbClr val="404040"/>
                </a:solidFill>
              </a:rPr>
              <a:t>感謝您的參與  敬請指教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3411092" y="4123054"/>
            <a:ext cx="2248535" cy="1005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600" b="1" dirty="0">
                <a:solidFill>
                  <a:srgbClr val="404040"/>
                </a:solidFill>
                <a:latin typeface="Microsoft JhengHei"/>
                <a:cs typeface="Microsoft JhengHei"/>
              </a:rPr>
              <a:t>E N</a:t>
            </a:r>
            <a:r>
              <a:rPr sz="6600" b="1" spc="-100" dirty="0">
                <a:solidFill>
                  <a:srgbClr val="404040"/>
                </a:solidFill>
                <a:latin typeface="Microsoft JhengHei"/>
                <a:cs typeface="Microsoft JhengHei"/>
              </a:rPr>
              <a:t> </a:t>
            </a:r>
            <a:r>
              <a:rPr sz="6600" b="1" dirty="0">
                <a:solidFill>
                  <a:srgbClr val="404040"/>
                </a:solidFill>
                <a:latin typeface="Microsoft JhengHei"/>
                <a:cs typeface="Microsoft JhengHei"/>
              </a:rPr>
              <a:t>D</a:t>
            </a:r>
            <a:endParaRPr sz="6600">
              <a:latin typeface="Microsoft JhengHei"/>
              <a:cs typeface="Microsoft JhengHe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5600" y="740259"/>
            <a:ext cx="3657599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TW" altLang="en-US" sz="36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退休法規介紹</a:t>
            </a:r>
            <a:endParaRPr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822959" y="1845734"/>
            <a:ext cx="7559041" cy="3810659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759460" indent="-342900">
              <a:lnSpc>
                <a:spcPct val="100000"/>
              </a:lnSpc>
              <a:buFont typeface="Wingdings" panose="05000000000000000000" pitchFamily="2" charset="2"/>
              <a:buChar char="l"/>
            </a:pPr>
            <a:r>
              <a:rPr lang="zh-TW" altLang="en-US" sz="2400" spc="-5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學校教職員退休條例（</a:t>
            </a:r>
            <a:r>
              <a:rPr lang="en-US" altLang="zh-TW" sz="2400" spc="-5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105.6.8</a:t>
            </a:r>
            <a:r>
              <a:rPr lang="zh-TW" altLang="en-US" sz="2400" spc="-5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）</a:t>
            </a:r>
            <a:endParaRPr lang="en-US" altLang="zh-TW" sz="2400" spc="-5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 Light"/>
            </a:endParaRPr>
          </a:p>
          <a:p>
            <a:pPr marL="759460" indent="-342900">
              <a:lnSpc>
                <a:spcPct val="100000"/>
              </a:lnSpc>
              <a:buFont typeface="Wingdings" panose="05000000000000000000" pitchFamily="2" charset="2"/>
              <a:buChar char="l"/>
            </a:pPr>
            <a:r>
              <a:rPr lang="zh-TW" altLang="en-US" sz="2400" spc="-5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學校</a:t>
            </a:r>
            <a:r>
              <a:rPr lang="zh-TW" altLang="en-US" sz="2400" spc="-5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教職員退休條例施行細則（</a:t>
            </a:r>
            <a:r>
              <a:rPr lang="en-US" altLang="zh-TW" sz="2400" spc="-5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103.11.12</a:t>
            </a:r>
            <a:r>
              <a:rPr lang="zh-TW" altLang="en-US" sz="2400" spc="-5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）</a:t>
            </a:r>
            <a:endParaRPr lang="en-US" altLang="zh-TW" sz="2400" spc="-5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 Light"/>
            </a:endParaRPr>
          </a:p>
          <a:p>
            <a:pPr marL="759460" indent="-342900">
              <a:lnSpc>
                <a:spcPct val="100000"/>
              </a:lnSpc>
              <a:buFont typeface="Wingdings" panose="05000000000000000000" pitchFamily="2" charset="2"/>
              <a:buChar char="l"/>
            </a:pPr>
            <a:r>
              <a:rPr lang="zh-TW" altLang="en-US" sz="2400" spc="-5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公教人員</a:t>
            </a:r>
            <a:r>
              <a:rPr lang="zh-TW" altLang="en-US" sz="2400" spc="-5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退休金其他現金給與補償金發給辦法（</a:t>
            </a:r>
            <a:r>
              <a:rPr lang="en-US" altLang="zh-TW" sz="2400" spc="-5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94.1.21</a:t>
            </a:r>
            <a:r>
              <a:rPr lang="zh-TW" altLang="en-US" sz="2400" spc="-5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）</a:t>
            </a:r>
            <a:endParaRPr lang="en-US" altLang="zh-TW" sz="2400" spc="-5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 Light"/>
            </a:endParaRPr>
          </a:p>
          <a:p>
            <a:pPr marL="759460" indent="-342900">
              <a:lnSpc>
                <a:spcPct val="100000"/>
              </a:lnSpc>
              <a:buFont typeface="Wingdings" panose="05000000000000000000" pitchFamily="2" charset="2"/>
              <a:buChar char="l"/>
            </a:pPr>
            <a:r>
              <a:rPr lang="zh-TW" altLang="en-US" sz="2400" spc="-5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公立學校</a:t>
            </a:r>
            <a:r>
              <a:rPr lang="zh-TW" altLang="en-US" sz="2400" spc="-5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退休教職員一次退休金及養老給付優惠存款辦法 （</a:t>
            </a:r>
            <a:r>
              <a:rPr lang="en-US" altLang="zh-TW" sz="2400" spc="-5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103.11.12</a:t>
            </a:r>
            <a:r>
              <a:rPr lang="zh-TW" altLang="en-US" sz="2400" spc="-5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）</a:t>
            </a:r>
            <a:endParaRPr lang="en-US" altLang="zh-TW" sz="2400" spc="-5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 Light"/>
            </a:endParaRPr>
          </a:p>
          <a:p>
            <a:pPr marL="759460" indent="-342900">
              <a:lnSpc>
                <a:spcPct val="100000"/>
              </a:lnSpc>
              <a:buFont typeface="Wingdings" panose="05000000000000000000" pitchFamily="2" charset="2"/>
              <a:buChar char="l"/>
            </a:pPr>
            <a:r>
              <a:rPr lang="zh-TW" altLang="en-US" sz="2400" spc="-5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公</a:t>
            </a:r>
            <a:r>
              <a:rPr lang="zh-TW" altLang="en-US" sz="2400" spc="-5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私立學校校長、教師相互轉任併計年資辦理退休、撫卹、資遣作業注意事項（</a:t>
            </a:r>
            <a:r>
              <a:rPr lang="en-US" altLang="zh-TW" sz="2400" spc="-5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86.2.12</a:t>
            </a:r>
            <a:r>
              <a:rPr lang="zh-TW" altLang="en-US" sz="2400" spc="-5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）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597902" y="5922568"/>
            <a:ext cx="139700" cy="286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u="sng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2688" y="903626"/>
            <a:ext cx="75438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78510">
              <a:lnSpc>
                <a:spcPct val="100000"/>
              </a:lnSpc>
            </a:pPr>
            <a:r>
              <a:rPr sz="3600" spc="-5" dirty="0">
                <a:latin typeface="標楷體" panose="03000509000000000000" pitchFamily="65" charset="-120"/>
                <a:ea typeface="標楷體" panose="03000509000000000000" pitchFamily="65" charset="-120"/>
              </a:rPr>
              <a:t>退休基礎知識介紹</a:t>
            </a:r>
            <a:endParaRPr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4022" y="2000843"/>
            <a:ext cx="2387600" cy="375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•</a:t>
            </a:r>
            <a:r>
              <a:rPr sz="2400" spc="204" dirty="0">
                <a:latin typeface="Arial"/>
                <a:cs typeface="Arial"/>
              </a:rPr>
              <a:t> </a:t>
            </a:r>
            <a:r>
              <a:rPr sz="2400" b="0" spc="-5" dirty="0"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退休種類與條件</a:t>
            </a:r>
            <a:endParaRPr sz="2400" dirty="0">
              <a:latin typeface="標楷體" panose="03000509000000000000" pitchFamily="65" charset="-120"/>
              <a:ea typeface="標楷體" panose="03000509000000000000" pitchFamily="65" charset="-120"/>
              <a:cs typeface="Microsoft JhengHei Ligh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4592" y="3502152"/>
            <a:ext cx="1041400" cy="957580"/>
          </a:xfrm>
          <a:custGeom>
            <a:avLst/>
            <a:gdLst/>
            <a:ahLst/>
            <a:cxnLst/>
            <a:rect l="l" t="t" r="r" b="b"/>
            <a:pathLst>
              <a:path w="1041400" h="957579">
                <a:moveTo>
                  <a:pt x="0" y="957072"/>
                </a:moveTo>
                <a:lnTo>
                  <a:pt x="1040891" y="957072"/>
                </a:lnTo>
                <a:lnTo>
                  <a:pt x="1040891" y="0"/>
                </a:lnTo>
                <a:lnTo>
                  <a:pt x="0" y="0"/>
                </a:lnTo>
                <a:lnTo>
                  <a:pt x="0" y="9570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4592" y="3502152"/>
            <a:ext cx="1041400" cy="957580"/>
          </a:xfrm>
          <a:prstGeom prst="rect">
            <a:avLst/>
          </a:prstGeom>
          <a:solidFill>
            <a:srgbClr val="FFFFFF"/>
          </a:solidFill>
          <a:ln w="15240">
            <a:solidFill>
              <a:srgbClr val="A25DD1"/>
            </a:solidFill>
          </a:ln>
        </p:spPr>
        <p:txBody>
          <a:bodyPr vert="horz" wrap="square" lIns="0" tIns="109855" rIns="0" bIns="0" rtlCol="0">
            <a:spAutoFit/>
          </a:bodyPr>
          <a:lstStyle/>
          <a:p>
            <a:pPr marL="205740" marR="198120">
              <a:lnSpc>
                <a:spcPts val="2840"/>
              </a:lnSpc>
              <a:spcBef>
                <a:spcPts val="865"/>
              </a:spcBef>
            </a:pPr>
            <a:r>
              <a:rPr sz="2400" b="1" spc="10" dirty="0">
                <a:latin typeface="Microsoft YaHei"/>
                <a:cs typeface="Microsoft YaHei"/>
              </a:rPr>
              <a:t>自願  退休</a:t>
            </a:r>
            <a:endParaRPr sz="2400">
              <a:latin typeface="Microsoft YaHei"/>
              <a:cs typeface="Microsoft YaHe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97735" y="4943855"/>
            <a:ext cx="3007360" cy="485140"/>
          </a:xfrm>
          <a:custGeom>
            <a:avLst/>
            <a:gdLst/>
            <a:ahLst/>
            <a:cxnLst/>
            <a:rect l="l" t="t" r="r" b="b"/>
            <a:pathLst>
              <a:path w="3007360" h="485139">
                <a:moveTo>
                  <a:pt x="0" y="484632"/>
                </a:moveTo>
                <a:lnTo>
                  <a:pt x="3006852" y="484632"/>
                </a:lnTo>
                <a:lnTo>
                  <a:pt x="3006852" y="0"/>
                </a:lnTo>
                <a:lnTo>
                  <a:pt x="0" y="0"/>
                </a:lnTo>
                <a:lnTo>
                  <a:pt x="0" y="4846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97735" y="4943855"/>
            <a:ext cx="3007360" cy="485140"/>
          </a:xfrm>
          <a:prstGeom prst="rect">
            <a:avLst/>
          </a:prstGeom>
          <a:solidFill>
            <a:srgbClr val="FFFFFF"/>
          </a:solidFill>
          <a:ln w="15240">
            <a:solidFill>
              <a:srgbClr val="A25DD1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551815">
              <a:lnSpc>
                <a:spcPct val="100000"/>
              </a:lnSpc>
              <a:spcBef>
                <a:spcPts val="340"/>
              </a:spcBef>
            </a:pPr>
            <a:r>
              <a:rPr sz="2400" b="1" spc="-5" dirty="0">
                <a:latin typeface="Microsoft JhengHei"/>
                <a:cs typeface="Microsoft JhengHei"/>
              </a:rPr>
              <a:t>年資25年以上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84960" y="2621279"/>
            <a:ext cx="3487420" cy="599440"/>
          </a:xfrm>
          <a:custGeom>
            <a:avLst/>
            <a:gdLst/>
            <a:ahLst/>
            <a:cxnLst/>
            <a:rect l="l" t="t" r="r" b="b"/>
            <a:pathLst>
              <a:path w="3487420" h="599439">
                <a:moveTo>
                  <a:pt x="0" y="598932"/>
                </a:moveTo>
                <a:lnTo>
                  <a:pt x="3486912" y="598932"/>
                </a:lnTo>
                <a:lnTo>
                  <a:pt x="3486912" y="0"/>
                </a:lnTo>
                <a:lnTo>
                  <a:pt x="0" y="0"/>
                </a:lnTo>
                <a:lnTo>
                  <a:pt x="0" y="5989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84960" y="2621279"/>
            <a:ext cx="3487420" cy="599440"/>
          </a:xfrm>
          <a:prstGeom prst="rect">
            <a:avLst/>
          </a:prstGeom>
          <a:solidFill>
            <a:srgbClr val="FFFFFF"/>
          </a:solidFill>
          <a:ln w="15240">
            <a:solidFill>
              <a:srgbClr val="A25DD1"/>
            </a:solidFill>
          </a:ln>
        </p:spPr>
        <p:txBody>
          <a:bodyPr vert="horz" wrap="square" lIns="0" tIns="9969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785"/>
              </a:spcBef>
            </a:pPr>
            <a:r>
              <a:rPr sz="2400" b="1" spc="-5" dirty="0">
                <a:latin typeface="Microsoft JhengHei"/>
                <a:cs typeface="Microsoft JhengHei"/>
              </a:rPr>
              <a:t>年資5年以上，年齡60歲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716523" y="2037588"/>
            <a:ext cx="3049905" cy="690880"/>
          </a:xfrm>
          <a:custGeom>
            <a:avLst/>
            <a:gdLst/>
            <a:ahLst/>
            <a:cxnLst/>
            <a:rect l="l" t="t" r="r" b="b"/>
            <a:pathLst>
              <a:path w="3049904" h="690880">
                <a:moveTo>
                  <a:pt x="0" y="690372"/>
                </a:moveTo>
                <a:lnTo>
                  <a:pt x="3049524" y="690372"/>
                </a:lnTo>
                <a:lnTo>
                  <a:pt x="3049524" y="0"/>
                </a:lnTo>
                <a:lnTo>
                  <a:pt x="0" y="0"/>
                </a:lnTo>
                <a:lnTo>
                  <a:pt x="0" y="6903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716523" y="2037588"/>
            <a:ext cx="3049905" cy="672620"/>
          </a:xfrm>
          <a:prstGeom prst="rect">
            <a:avLst/>
          </a:prstGeom>
          <a:solidFill>
            <a:srgbClr val="FFFFFF"/>
          </a:solidFill>
          <a:ln w="15240">
            <a:solidFill>
              <a:srgbClr val="A25DD1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 marL="798830" marR="172720" indent="-617855">
              <a:lnSpc>
                <a:spcPts val="2640"/>
              </a:lnSpc>
              <a:spcBef>
                <a:spcPts val="45"/>
              </a:spcBef>
            </a:pPr>
            <a:r>
              <a:rPr lang="zh-TW" altLang="en-US" sz="2200" b="0" spc="-5" dirty="0" smtClean="0">
                <a:latin typeface="Microsoft JhengHei Light"/>
                <a:cs typeface="Microsoft JhengHei Light"/>
              </a:rPr>
              <a:t>學校教職員退休條例第</a:t>
            </a:r>
            <a:r>
              <a:rPr lang="en-US" altLang="zh-TW" sz="2200" b="0" spc="-5" dirty="0" smtClean="0">
                <a:latin typeface="Microsoft JhengHei Light"/>
                <a:cs typeface="Microsoft JhengHei Light"/>
              </a:rPr>
              <a:t>3</a:t>
            </a:r>
            <a:r>
              <a:rPr lang="zh-TW" altLang="en-US" sz="2200" b="0" spc="-5" dirty="0" smtClean="0">
                <a:latin typeface="Microsoft JhengHei Light"/>
                <a:cs typeface="Microsoft JhengHei Light"/>
              </a:rPr>
              <a:t>條第</a:t>
            </a:r>
            <a:r>
              <a:rPr lang="en-US" altLang="zh-TW" sz="2200" b="0" spc="-5" dirty="0" smtClean="0">
                <a:latin typeface="Microsoft JhengHei Light"/>
                <a:cs typeface="Microsoft JhengHei Light"/>
              </a:rPr>
              <a:t>1</a:t>
            </a:r>
            <a:r>
              <a:rPr lang="zh-TW" altLang="en-US" sz="2200" b="0" spc="-5" dirty="0" smtClean="0">
                <a:latin typeface="Microsoft JhengHei Light"/>
                <a:cs typeface="Microsoft JhengHei Light"/>
              </a:rPr>
              <a:t>項第</a:t>
            </a:r>
            <a:r>
              <a:rPr lang="en-US" altLang="zh-TW" sz="2200" b="0" spc="-5" dirty="0" smtClean="0">
                <a:latin typeface="Microsoft JhengHei Light"/>
                <a:cs typeface="Microsoft JhengHei Light"/>
              </a:rPr>
              <a:t>1</a:t>
            </a:r>
            <a:r>
              <a:rPr lang="zh-TW" altLang="en-US" sz="2200" b="0" spc="-5" dirty="0" smtClean="0">
                <a:latin typeface="Microsoft JhengHei Light"/>
                <a:cs typeface="Microsoft JhengHei Light"/>
              </a:rPr>
              <a:t>款</a:t>
            </a:r>
            <a:endParaRPr sz="2200" dirty="0">
              <a:latin typeface="Microsoft JhengHei Light"/>
              <a:cs typeface="Microsoft JhengHei Ligh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716523" y="3015995"/>
            <a:ext cx="3049905" cy="768350"/>
          </a:xfrm>
          <a:custGeom>
            <a:avLst/>
            <a:gdLst/>
            <a:ahLst/>
            <a:cxnLst/>
            <a:rect l="l" t="t" r="r" b="b"/>
            <a:pathLst>
              <a:path w="3049904" h="768350">
                <a:moveTo>
                  <a:pt x="0" y="768095"/>
                </a:moveTo>
                <a:lnTo>
                  <a:pt x="3049524" y="768095"/>
                </a:lnTo>
                <a:lnTo>
                  <a:pt x="3049524" y="0"/>
                </a:lnTo>
                <a:lnTo>
                  <a:pt x="0" y="0"/>
                </a:lnTo>
                <a:lnTo>
                  <a:pt x="0" y="7680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716523" y="3015995"/>
            <a:ext cx="3049905" cy="749564"/>
          </a:xfrm>
          <a:prstGeom prst="rect">
            <a:avLst/>
          </a:prstGeom>
          <a:solidFill>
            <a:srgbClr val="FFFFFF"/>
          </a:solidFill>
          <a:ln w="15240">
            <a:solidFill>
              <a:srgbClr val="FF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577850" marR="113664" indent="-454659">
              <a:lnSpc>
                <a:spcPct val="100000"/>
              </a:lnSpc>
              <a:spcBef>
                <a:spcPts val="265"/>
              </a:spcBef>
            </a:pPr>
            <a:r>
              <a:rPr lang="zh-TW" altLang="en-US" sz="2200" b="0" spc="-5" dirty="0" smtClean="0">
                <a:latin typeface="Microsoft JhengHei Light"/>
                <a:cs typeface="Microsoft JhengHei Light"/>
              </a:rPr>
              <a:t>幼教師</a:t>
            </a:r>
            <a:r>
              <a:rPr lang="en-US" altLang="zh-TW" sz="2200" b="0" spc="-5" dirty="0" smtClean="0">
                <a:latin typeface="Microsoft JhengHei Light"/>
                <a:cs typeface="Microsoft JhengHei Light"/>
              </a:rPr>
              <a:t>:5</a:t>
            </a:r>
            <a:r>
              <a:rPr lang="zh-TW" altLang="en-US" sz="2200" b="0" spc="-5" dirty="0" smtClean="0">
                <a:latin typeface="Microsoft JhengHei Light"/>
                <a:cs typeface="Microsoft JhengHei Light"/>
              </a:rPr>
              <a:t>年以上，</a:t>
            </a:r>
            <a:r>
              <a:rPr lang="en-US" altLang="zh-TW" sz="2200" b="0" spc="-5" dirty="0" smtClean="0">
                <a:latin typeface="Microsoft JhengHei Light"/>
                <a:cs typeface="Microsoft JhengHei Light"/>
              </a:rPr>
              <a:t>56</a:t>
            </a:r>
            <a:r>
              <a:rPr lang="zh-TW" altLang="en-US" sz="2200" b="0" spc="-5" dirty="0" smtClean="0">
                <a:latin typeface="Microsoft JhengHei Light"/>
                <a:cs typeface="Microsoft JhengHei Light"/>
              </a:rPr>
              <a:t>歲</a:t>
            </a:r>
            <a:endParaRPr lang="en-US" altLang="zh-TW" sz="2200" b="0" spc="-5" dirty="0" smtClean="0">
              <a:latin typeface="Microsoft JhengHei Light"/>
              <a:cs typeface="Microsoft JhengHei Light"/>
            </a:endParaRPr>
          </a:p>
          <a:p>
            <a:pPr marL="577850" marR="113664" indent="-454659">
              <a:lnSpc>
                <a:spcPct val="100000"/>
              </a:lnSpc>
              <a:spcBef>
                <a:spcPts val="265"/>
              </a:spcBef>
            </a:pPr>
            <a:r>
              <a:rPr lang="zh-TW" altLang="en-US" sz="2200" dirty="0" smtClean="0">
                <a:latin typeface="Microsoft JhengHei Light"/>
                <a:cs typeface="Microsoft JhengHei Light"/>
              </a:rPr>
              <a:t>保健員</a:t>
            </a:r>
            <a:r>
              <a:rPr lang="en-US" altLang="zh-TW" sz="2200" dirty="0" smtClean="0">
                <a:latin typeface="Microsoft JhengHei Light"/>
                <a:cs typeface="Microsoft JhengHei Light"/>
              </a:rPr>
              <a:t>:5</a:t>
            </a:r>
            <a:r>
              <a:rPr lang="zh-TW" altLang="en-US" sz="2200" dirty="0" smtClean="0">
                <a:latin typeface="Microsoft JhengHei Light"/>
                <a:cs typeface="Microsoft JhengHei Light"/>
              </a:rPr>
              <a:t>年以上，</a:t>
            </a:r>
            <a:r>
              <a:rPr lang="en-US" altLang="zh-TW" sz="2200" dirty="0" smtClean="0">
                <a:latin typeface="Microsoft JhengHei Light"/>
                <a:cs typeface="Microsoft JhengHei Light"/>
              </a:rPr>
              <a:t>55</a:t>
            </a:r>
            <a:r>
              <a:rPr lang="zh-TW" altLang="en-US" sz="2200" dirty="0" smtClean="0">
                <a:latin typeface="Microsoft JhengHei Light"/>
                <a:cs typeface="Microsoft JhengHei Light"/>
              </a:rPr>
              <a:t>歲</a:t>
            </a:r>
            <a:endParaRPr sz="2200" dirty="0">
              <a:latin typeface="Microsoft JhengHei Light"/>
              <a:cs typeface="Microsoft JhengHei Light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716523" y="5186171"/>
            <a:ext cx="3049905" cy="802005"/>
          </a:xfrm>
          <a:custGeom>
            <a:avLst/>
            <a:gdLst/>
            <a:ahLst/>
            <a:cxnLst/>
            <a:rect l="l" t="t" r="r" b="b"/>
            <a:pathLst>
              <a:path w="3049904" h="802004">
                <a:moveTo>
                  <a:pt x="0" y="801623"/>
                </a:moveTo>
                <a:lnTo>
                  <a:pt x="3049524" y="801623"/>
                </a:lnTo>
                <a:lnTo>
                  <a:pt x="3049524" y="0"/>
                </a:lnTo>
                <a:lnTo>
                  <a:pt x="0" y="0"/>
                </a:lnTo>
                <a:lnTo>
                  <a:pt x="0" y="8016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716523" y="5186171"/>
            <a:ext cx="3049905" cy="802005"/>
          </a:xfrm>
          <a:prstGeom prst="rect">
            <a:avLst/>
          </a:prstGeom>
          <a:solidFill>
            <a:srgbClr val="FFFFFF"/>
          </a:solidFill>
          <a:ln w="15240">
            <a:solidFill>
              <a:srgbClr val="A25DD1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400"/>
              </a:spcBef>
            </a:pPr>
            <a:r>
              <a:rPr sz="2200" b="0" spc="-5" dirty="0">
                <a:latin typeface="Microsoft JhengHei Light"/>
                <a:cs typeface="Microsoft JhengHei Light"/>
              </a:rPr>
              <a:t>學校教職員退休條例第</a:t>
            </a:r>
            <a:endParaRPr sz="2200">
              <a:latin typeface="Microsoft JhengHei Light"/>
              <a:cs typeface="Microsoft JhengHei Light"/>
            </a:endParaRPr>
          </a:p>
          <a:p>
            <a:pPr marL="635" algn="ctr">
              <a:lnSpc>
                <a:spcPct val="100000"/>
              </a:lnSpc>
            </a:pPr>
            <a:r>
              <a:rPr sz="2200" spc="-10" dirty="0">
                <a:latin typeface="Microsoft JhengHei"/>
                <a:cs typeface="Microsoft JhengHei"/>
              </a:rPr>
              <a:t>3</a:t>
            </a:r>
            <a:r>
              <a:rPr sz="2200" b="0" spc="-10" dirty="0">
                <a:latin typeface="Microsoft JhengHei Light"/>
                <a:cs typeface="Microsoft JhengHei Light"/>
              </a:rPr>
              <a:t>條第</a:t>
            </a:r>
            <a:r>
              <a:rPr sz="2200" spc="-10" dirty="0">
                <a:latin typeface="Microsoft JhengHei"/>
                <a:cs typeface="Microsoft JhengHei"/>
              </a:rPr>
              <a:t>1</a:t>
            </a:r>
            <a:r>
              <a:rPr sz="2200" b="0" spc="-10" dirty="0">
                <a:latin typeface="Microsoft JhengHei Light"/>
                <a:cs typeface="Microsoft JhengHei Light"/>
              </a:rPr>
              <a:t>項第</a:t>
            </a:r>
            <a:r>
              <a:rPr sz="2200" spc="-10" dirty="0">
                <a:latin typeface="Microsoft JhengHei"/>
                <a:cs typeface="Microsoft JhengHei"/>
              </a:rPr>
              <a:t>2</a:t>
            </a:r>
            <a:r>
              <a:rPr sz="2200" b="0" spc="-10" dirty="0">
                <a:latin typeface="Microsoft JhengHei Light"/>
                <a:cs typeface="Microsoft JhengHei Light"/>
              </a:rPr>
              <a:t>款</a:t>
            </a:r>
            <a:endParaRPr sz="2200">
              <a:latin typeface="Microsoft JhengHei Light"/>
              <a:cs typeface="Microsoft JhengHei Light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199502" y="2919983"/>
            <a:ext cx="395605" cy="1062355"/>
          </a:xfrm>
          <a:custGeom>
            <a:avLst/>
            <a:gdLst/>
            <a:ahLst/>
            <a:cxnLst/>
            <a:rect l="l" t="t" r="r" b="b"/>
            <a:pathLst>
              <a:path w="395605" h="1062354">
                <a:moveTo>
                  <a:pt x="353244" y="69614"/>
                </a:moveTo>
                <a:lnTo>
                  <a:pt x="0" y="1057909"/>
                </a:lnTo>
                <a:lnTo>
                  <a:pt x="11963" y="1062227"/>
                </a:lnTo>
                <a:lnTo>
                  <a:pt x="365198" y="73888"/>
                </a:lnTo>
                <a:lnTo>
                  <a:pt x="353244" y="69614"/>
                </a:lnTo>
                <a:close/>
              </a:path>
              <a:path w="395605" h="1062354">
                <a:moveTo>
                  <a:pt x="391835" y="57657"/>
                </a:moveTo>
                <a:lnTo>
                  <a:pt x="357517" y="57657"/>
                </a:lnTo>
                <a:lnTo>
                  <a:pt x="369455" y="61975"/>
                </a:lnTo>
                <a:lnTo>
                  <a:pt x="365198" y="73888"/>
                </a:lnTo>
                <a:lnTo>
                  <a:pt x="395109" y="84581"/>
                </a:lnTo>
                <a:lnTo>
                  <a:pt x="391835" y="57657"/>
                </a:lnTo>
                <a:close/>
              </a:path>
              <a:path w="395605" h="1062354">
                <a:moveTo>
                  <a:pt x="357517" y="57657"/>
                </a:moveTo>
                <a:lnTo>
                  <a:pt x="353244" y="69614"/>
                </a:lnTo>
                <a:lnTo>
                  <a:pt x="365198" y="73888"/>
                </a:lnTo>
                <a:lnTo>
                  <a:pt x="369455" y="61975"/>
                </a:lnTo>
                <a:lnTo>
                  <a:pt x="357517" y="57657"/>
                </a:lnTo>
                <a:close/>
              </a:path>
              <a:path w="395605" h="1062354">
                <a:moveTo>
                  <a:pt x="384822" y="0"/>
                </a:moveTo>
                <a:lnTo>
                  <a:pt x="323354" y="58927"/>
                </a:lnTo>
                <a:lnTo>
                  <a:pt x="353244" y="69614"/>
                </a:lnTo>
                <a:lnTo>
                  <a:pt x="357517" y="57657"/>
                </a:lnTo>
                <a:lnTo>
                  <a:pt x="391835" y="57657"/>
                </a:lnTo>
                <a:lnTo>
                  <a:pt x="3848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199603" y="3978275"/>
            <a:ext cx="503555" cy="1208405"/>
          </a:xfrm>
          <a:custGeom>
            <a:avLst/>
            <a:gdLst/>
            <a:ahLst/>
            <a:cxnLst/>
            <a:rect l="l" t="t" r="r" b="b"/>
            <a:pathLst>
              <a:path w="503555" h="1208404">
                <a:moveTo>
                  <a:pt x="462246" y="1139794"/>
                </a:moveTo>
                <a:lnTo>
                  <a:pt x="432854" y="1151763"/>
                </a:lnTo>
                <a:lnTo>
                  <a:pt x="496862" y="1207897"/>
                </a:lnTo>
                <a:lnTo>
                  <a:pt x="501167" y="1151508"/>
                </a:lnTo>
                <a:lnTo>
                  <a:pt x="467017" y="1151508"/>
                </a:lnTo>
                <a:lnTo>
                  <a:pt x="462246" y="1139794"/>
                </a:lnTo>
                <a:close/>
              </a:path>
              <a:path w="503555" h="1208404">
                <a:moveTo>
                  <a:pt x="474018" y="1135000"/>
                </a:moveTo>
                <a:lnTo>
                  <a:pt x="462246" y="1139794"/>
                </a:lnTo>
                <a:lnTo>
                  <a:pt x="467017" y="1151508"/>
                </a:lnTo>
                <a:lnTo>
                  <a:pt x="478828" y="1146810"/>
                </a:lnTo>
                <a:lnTo>
                  <a:pt x="474018" y="1135000"/>
                </a:lnTo>
                <a:close/>
              </a:path>
              <a:path w="503555" h="1208404">
                <a:moveTo>
                  <a:pt x="503339" y="1123061"/>
                </a:moveTo>
                <a:lnTo>
                  <a:pt x="474018" y="1135000"/>
                </a:lnTo>
                <a:lnTo>
                  <a:pt x="478828" y="1146810"/>
                </a:lnTo>
                <a:lnTo>
                  <a:pt x="467017" y="1151508"/>
                </a:lnTo>
                <a:lnTo>
                  <a:pt x="501167" y="1151508"/>
                </a:lnTo>
                <a:lnTo>
                  <a:pt x="503339" y="1123061"/>
                </a:lnTo>
                <a:close/>
              </a:path>
              <a:path w="503555" h="1208404">
                <a:moveTo>
                  <a:pt x="11760" y="0"/>
                </a:moveTo>
                <a:lnTo>
                  <a:pt x="0" y="4825"/>
                </a:lnTo>
                <a:lnTo>
                  <a:pt x="462246" y="1139794"/>
                </a:lnTo>
                <a:lnTo>
                  <a:pt x="474018" y="1135000"/>
                </a:lnTo>
                <a:lnTo>
                  <a:pt x="117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71871" y="2382011"/>
            <a:ext cx="645795" cy="537845"/>
          </a:xfrm>
          <a:custGeom>
            <a:avLst/>
            <a:gdLst/>
            <a:ahLst/>
            <a:cxnLst/>
            <a:rect l="l" t="t" r="r" b="b"/>
            <a:pathLst>
              <a:path w="645795" h="537844">
                <a:moveTo>
                  <a:pt x="0" y="537590"/>
                </a:moveTo>
                <a:lnTo>
                  <a:pt x="645287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 flipV="1">
            <a:off x="4899025" y="3400041"/>
            <a:ext cx="818641" cy="248667"/>
          </a:xfrm>
          <a:custGeom>
            <a:avLst/>
            <a:gdLst/>
            <a:ahLst/>
            <a:cxnLst/>
            <a:rect l="l" t="t" r="r" b="b"/>
            <a:pathLst>
              <a:path w="645795" h="480060">
                <a:moveTo>
                  <a:pt x="0" y="0"/>
                </a:moveTo>
                <a:lnTo>
                  <a:pt x="645287" y="479932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704588" y="5186171"/>
            <a:ext cx="1012190" cy="401320"/>
          </a:xfrm>
          <a:custGeom>
            <a:avLst/>
            <a:gdLst/>
            <a:ahLst/>
            <a:cxnLst/>
            <a:rect l="l" t="t" r="r" b="b"/>
            <a:pathLst>
              <a:path w="1012189" h="401320">
                <a:moveTo>
                  <a:pt x="0" y="0"/>
                </a:moveTo>
                <a:lnTo>
                  <a:pt x="1011809" y="401192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071622" y="3241167"/>
            <a:ext cx="1827530" cy="790575"/>
          </a:xfrm>
          <a:custGeom>
            <a:avLst/>
            <a:gdLst/>
            <a:ahLst/>
            <a:cxnLst/>
            <a:rect l="l" t="t" r="r" b="b"/>
            <a:pathLst>
              <a:path w="1827529" h="790575">
                <a:moveTo>
                  <a:pt x="1732788" y="223647"/>
                </a:moveTo>
                <a:lnTo>
                  <a:pt x="94487" y="223647"/>
                </a:lnTo>
                <a:lnTo>
                  <a:pt x="57703" y="231070"/>
                </a:lnTo>
                <a:lnTo>
                  <a:pt x="27670" y="251317"/>
                </a:lnTo>
                <a:lnTo>
                  <a:pt x="7423" y="281350"/>
                </a:lnTo>
                <a:lnTo>
                  <a:pt x="0" y="318135"/>
                </a:lnTo>
                <a:lnTo>
                  <a:pt x="0" y="696087"/>
                </a:lnTo>
                <a:lnTo>
                  <a:pt x="7423" y="732871"/>
                </a:lnTo>
                <a:lnTo>
                  <a:pt x="27670" y="762904"/>
                </a:lnTo>
                <a:lnTo>
                  <a:pt x="57703" y="783151"/>
                </a:lnTo>
                <a:lnTo>
                  <a:pt x="94487" y="790575"/>
                </a:lnTo>
                <a:lnTo>
                  <a:pt x="1732788" y="790575"/>
                </a:lnTo>
                <a:lnTo>
                  <a:pt x="1769572" y="783151"/>
                </a:lnTo>
                <a:lnTo>
                  <a:pt x="1799605" y="762904"/>
                </a:lnTo>
                <a:lnTo>
                  <a:pt x="1819852" y="732871"/>
                </a:lnTo>
                <a:lnTo>
                  <a:pt x="1827276" y="696087"/>
                </a:lnTo>
                <a:lnTo>
                  <a:pt x="1827276" y="318135"/>
                </a:lnTo>
                <a:lnTo>
                  <a:pt x="1819852" y="281350"/>
                </a:lnTo>
                <a:lnTo>
                  <a:pt x="1799605" y="251317"/>
                </a:lnTo>
                <a:lnTo>
                  <a:pt x="1769572" y="231070"/>
                </a:lnTo>
                <a:lnTo>
                  <a:pt x="1732788" y="223647"/>
                </a:lnTo>
                <a:close/>
              </a:path>
              <a:path w="1827529" h="790575">
                <a:moveTo>
                  <a:pt x="897254" y="0"/>
                </a:moveTo>
                <a:lnTo>
                  <a:pt x="304545" y="223647"/>
                </a:lnTo>
                <a:lnTo>
                  <a:pt x="761364" y="223647"/>
                </a:lnTo>
                <a:lnTo>
                  <a:pt x="89725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071622" y="3241167"/>
            <a:ext cx="1827530" cy="790575"/>
          </a:xfrm>
          <a:custGeom>
            <a:avLst/>
            <a:gdLst/>
            <a:ahLst/>
            <a:cxnLst/>
            <a:rect l="l" t="t" r="r" b="b"/>
            <a:pathLst>
              <a:path w="1827529" h="790575">
                <a:moveTo>
                  <a:pt x="0" y="318135"/>
                </a:moveTo>
                <a:lnTo>
                  <a:pt x="7423" y="281350"/>
                </a:lnTo>
                <a:lnTo>
                  <a:pt x="27670" y="251317"/>
                </a:lnTo>
                <a:lnTo>
                  <a:pt x="57703" y="231070"/>
                </a:lnTo>
                <a:lnTo>
                  <a:pt x="94487" y="223647"/>
                </a:lnTo>
                <a:lnTo>
                  <a:pt x="304545" y="223647"/>
                </a:lnTo>
                <a:lnTo>
                  <a:pt x="897254" y="0"/>
                </a:lnTo>
                <a:lnTo>
                  <a:pt x="761364" y="223647"/>
                </a:lnTo>
                <a:lnTo>
                  <a:pt x="1732788" y="223647"/>
                </a:lnTo>
                <a:lnTo>
                  <a:pt x="1769572" y="231070"/>
                </a:lnTo>
                <a:lnTo>
                  <a:pt x="1799605" y="251317"/>
                </a:lnTo>
                <a:lnTo>
                  <a:pt x="1819852" y="281350"/>
                </a:lnTo>
                <a:lnTo>
                  <a:pt x="1827276" y="318135"/>
                </a:lnTo>
                <a:lnTo>
                  <a:pt x="1827276" y="459867"/>
                </a:lnTo>
                <a:lnTo>
                  <a:pt x="1827276" y="696087"/>
                </a:lnTo>
                <a:lnTo>
                  <a:pt x="1819852" y="732871"/>
                </a:lnTo>
                <a:lnTo>
                  <a:pt x="1799605" y="762904"/>
                </a:lnTo>
                <a:lnTo>
                  <a:pt x="1769572" y="783151"/>
                </a:lnTo>
                <a:lnTo>
                  <a:pt x="1732788" y="790575"/>
                </a:lnTo>
                <a:lnTo>
                  <a:pt x="761364" y="790575"/>
                </a:lnTo>
                <a:lnTo>
                  <a:pt x="304545" y="790575"/>
                </a:lnTo>
                <a:lnTo>
                  <a:pt x="94487" y="790575"/>
                </a:lnTo>
                <a:lnTo>
                  <a:pt x="57703" y="783151"/>
                </a:lnTo>
                <a:lnTo>
                  <a:pt x="27670" y="762904"/>
                </a:lnTo>
                <a:lnTo>
                  <a:pt x="7423" y="732871"/>
                </a:lnTo>
                <a:lnTo>
                  <a:pt x="0" y="696087"/>
                </a:lnTo>
                <a:lnTo>
                  <a:pt x="0" y="459867"/>
                </a:lnTo>
                <a:lnTo>
                  <a:pt x="0" y="318135"/>
                </a:lnTo>
                <a:close/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208401" y="3582542"/>
            <a:ext cx="1553845" cy="317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10" dirty="0">
                <a:solidFill>
                  <a:srgbClr val="FF9900"/>
                </a:solidFill>
                <a:latin typeface="Microsoft YaHei"/>
                <a:cs typeface="Microsoft YaHei"/>
              </a:rPr>
              <a:t>尚有</a:t>
            </a:r>
            <a:r>
              <a:rPr sz="2000" b="1" dirty="0">
                <a:solidFill>
                  <a:srgbClr val="FF9900"/>
                </a:solidFill>
                <a:latin typeface="Microsoft YaHei"/>
                <a:cs typeface="Microsoft YaHei"/>
              </a:rPr>
              <a:t>危勞</a:t>
            </a:r>
            <a:r>
              <a:rPr sz="2000" b="1" spc="-15" dirty="0">
                <a:solidFill>
                  <a:srgbClr val="FF9900"/>
                </a:solidFill>
                <a:latin typeface="Microsoft YaHei"/>
                <a:cs typeface="Microsoft YaHei"/>
              </a:rPr>
              <a:t>降</a:t>
            </a:r>
            <a:r>
              <a:rPr sz="2000" b="1" dirty="0">
                <a:solidFill>
                  <a:srgbClr val="FF9900"/>
                </a:solidFill>
                <a:latin typeface="Microsoft YaHei"/>
                <a:cs typeface="Microsoft YaHei"/>
              </a:rPr>
              <a:t>齡</a:t>
            </a:r>
            <a:endParaRPr sz="2000">
              <a:latin typeface="Microsoft YaHei"/>
              <a:cs typeface="Microsoft YaHe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7556" y="2478023"/>
            <a:ext cx="963294" cy="847725"/>
          </a:xfrm>
          <a:custGeom>
            <a:avLst/>
            <a:gdLst/>
            <a:ahLst/>
            <a:cxnLst/>
            <a:rect l="l" t="t" r="r" b="b"/>
            <a:pathLst>
              <a:path w="963294" h="847725">
                <a:moveTo>
                  <a:pt x="0" y="847343"/>
                </a:moveTo>
                <a:lnTo>
                  <a:pt x="963168" y="847343"/>
                </a:lnTo>
                <a:lnTo>
                  <a:pt x="963168" y="0"/>
                </a:lnTo>
                <a:lnTo>
                  <a:pt x="0" y="0"/>
                </a:lnTo>
                <a:lnTo>
                  <a:pt x="0" y="8473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7556" y="2478023"/>
            <a:ext cx="963294" cy="847725"/>
          </a:xfrm>
          <a:prstGeom prst="rect">
            <a:avLst/>
          </a:prstGeom>
          <a:solidFill>
            <a:srgbClr val="FFFFFF"/>
          </a:solidFill>
          <a:ln w="15240">
            <a:solidFill>
              <a:srgbClr val="A25DD1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168275">
              <a:lnSpc>
                <a:spcPct val="100000"/>
              </a:lnSpc>
              <a:spcBef>
                <a:spcPts val="325"/>
              </a:spcBef>
            </a:pPr>
            <a:r>
              <a:rPr sz="2400" b="1" spc="-5" dirty="0">
                <a:latin typeface="Microsoft JhengHei"/>
                <a:cs typeface="Microsoft JhengHei"/>
              </a:rPr>
              <a:t>屆齡</a:t>
            </a:r>
            <a:endParaRPr sz="2400">
              <a:latin typeface="Microsoft JhengHei"/>
              <a:cs typeface="Microsoft JhengHei"/>
            </a:endParaRPr>
          </a:p>
          <a:p>
            <a:pPr marL="168275">
              <a:lnSpc>
                <a:spcPct val="100000"/>
              </a:lnSpc>
            </a:pPr>
            <a:r>
              <a:rPr sz="2400" b="1" dirty="0">
                <a:latin typeface="Microsoft JhengHei"/>
                <a:cs typeface="Microsoft JhengHei"/>
              </a:rPr>
              <a:t>退休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9844" y="4069079"/>
            <a:ext cx="3031490" cy="786765"/>
          </a:xfrm>
          <a:custGeom>
            <a:avLst/>
            <a:gdLst/>
            <a:ahLst/>
            <a:cxnLst/>
            <a:rect l="l" t="t" r="r" b="b"/>
            <a:pathLst>
              <a:path w="3031490" h="786764">
                <a:moveTo>
                  <a:pt x="0" y="786384"/>
                </a:moveTo>
                <a:lnTo>
                  <a:pt x="3031235" y="786384"/>
                </a:lnTo>
                <a:lnTo>
                  <a:pt x="3031235" y="0"/>
                </a:lnTo>
                <a:lnTo>
                  <a:pt x="0" y="0"/>
                </a:lnTo>
                <a:lnTo>
                  <a:pt x="0" y="7863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89532" y="2624327"/>
            <a:ext cx="3497579" cy="554990"/>
          </a:xfrm>
          <a:custGeom>
            <a:avLst/>
            <a:gdLst/>
            <a:ahLst/>
            <a:cxnLst/>
            <a:rect l="l" t="t" r="r" b="b"/>
            <a:pathLst>
              <a:path w="3497579" h="554989">
                <a:moveTo>
                  <a:pt x="0" y="554736"/>
                </a:moveTo>
                <a:lnTo>
                  <a:pt x="3497579" y="554736"/>
                </a:lnTo>
                <a:lnTo>
                  <a:pt x="3497579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89532" y="2624327"/>
            <a:ext cx="3497579" cy="554990"/>
          </a:xfrm>
          <a:prstGeom prst="rect">
            <a:avLst/>
          </a:prstGeom>
          <a:solidFill>
            <a:srgbClr val="FFFFFF"/>
          </a:solidFill>
          <a:ln w="15240">
            <a:solidFill>
              <a:srgbClr val="A25DD1"/>
            </a:solidFill>
          </a:ln>
        </p:spPr>
        <p:txBody>
          <a:bodyPr vert="horz" wrap="square" lIns="0" tIns="78105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615"/>
              </a:spcBef>
            </a:pPr>
            <a:r>
              <a:rPr sz="2400" b="1" spc="-5" dirty="0">
                <a:latin typeface="Microsoft JhengHei"/>
                <a:cs typeface="Microsoft JhengHei"/>
              </a:rPr>
              <a:t>年資5年以上，年齡65歲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576315" y="2043683"/>
            <a:ext cx="3028315" cy="684530"/>
          </a:xfrm>
          <a:custGeom>
            <a:avLst/>
            <a:gdLst/>
            <a:ahLst/>
            <a:cxnLst/>
            <a:rect l="l" t="t" r="r" b="b"/>
            <a:pathLst>
              <a:path w="3028315" h="684530">
                <a:moveTo>
                  <a:pt x="0" y="684276"/>
                </a:moveTo>
                <a:lnTo>
                  <a:pt x="3028188" y="684276"/>
                </a:lnTo>
                <a:lnTo>
                  <a:pt x="3028188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543815" y="2235280"/>
            <a:ext cx="3028315" cy="833755"/>
          </a:xfrm>
          <a:prstGeom prst="rect">
            <a:avLst/>
          </a:prstGeom>
          <a:solidFill>
            <a:srgbClr val="FFFFFF"/>
          </a:solidFill>
          <a:ln w="15240">
            <a:solidFill>
              <a:srgbClr val="A25DD1"/>
            </a:solidFill>
          </a:ln>
        </p:spPr>
        <p:txBody>
          <a:bodyPr vert="horz" wrap="square" lIns="0" tIns="66040" rIns="0" bIns="0" rtlCol="0">
            <a:spAutoFit/>
          </a:bodyPr>
          <a:lstStyle/>
          <a:p>
            <a:pPr marL="567055" marR="102870" indent="-454659">
              <a:lnSpc>
                <a:spcPct val="100000"/>
              </a:lnSpc>
              <a:spcBef>
                <a:spcPts val="520"/>
              </a:spcBef>
            </a:pPr>
            <a:r>
              <a:rPr sz="2200" b="0" spc="-5" dirty="0">
                <a:latin typeface="Microsoft JhengHei Light"/>
                <a:cs typeface="Microsoft JhengHei Light"/>
              </a:rPr>
              <a:t>學校教職員退休條例第  </a:t>
            </a:r>
            <a:r>
              <a:rPr sz="2200" spc="-10" dirty="0">
                <a:latin typeface="Microsoft JhengHei"/>
                <a:cs typeface="Microsoft JhengHei"/>
              </a:rPr>
              <a:t>4</a:t>
            </a:r>
            <a:r>
              <a:rPr sz="2200" b="0" spc="-10" dirty="0">
                <a:latin typeface="Microsoft JhengHei Light"/>
                <a:cs typeface="Microsoft JhengHei Light"/>
              </a:rPr>
              <a:t>條第</a:t>
            </a:r>
            <a:r>
              <a:rPr sz="2200" spc="-10" dirty="0">
                <a:latin typeface="Microsoft JhengHei"/>
                <a:cs typeface="Microsoft JhengHei"/>
              </a:rPr>
              <a:t>1</a:t>
            </a:r>
            <a:r>
              <a:rPr sz="2200" b="0" spc="-10" dirty="0">
                <a:latin typeface="Microsoft JhengHei Light"/>
                <a:cs typeface="Microsoft JhengHei Light"/>
              </a:rPr>
              <a:t>項第</a:t>
            </a:r>
            <a:r>
              <a:rPr sz="2200" spc="-10" dirty="0">
                <a:latin typeface="Microsoft JhengHei"/>
                <a:cs typeface="Microsoft JhengHei"/>
              </a:rPr>
              <a:t>1</a:t>
            </a:r>
            <a:r>
              <a:rPr sz="2200" b="0" spc="-10" dirty="0">
                <a:latin typeface="Microsoft JhengHei Light"/>
                <a:cs typeface="Microsoft JhengHei Light"/>
              </a:rPr>
              <a:t>款</a:t>
            </a:r>
            <a:endParaRPr sz="2200">
              <a:latin typeface="Microsoft JhengHei Light"/>
              <a:cs typeface="Microsoft JhengHei Ligh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576315" y="4125467"/>
            <a:ext cx="3028315" cy="678180"/>
          </a:xfrm>
          <a:custGeom>
            <a:avLst/>
            <a:gdLst/>
            <a:ahLst/>
            <a:cxnLst/>
            <a:rect l="l" t="t" r="r" b="b"/>
            <a:pathLst>
              <a:path w="3028315" h="678179">
                <a:moveTo>
                  <a:pt x="0" y="678179"/>
                </a:moveTo>
                <a:lnTo>
                  <a:pt x="3028188" y="678179"/>
                </a:lnTo>
                <a:lnTo>
                  <a:pt x="3028188" y="0"/>
                </a:lnTo>
                <a:lnTo>
                  <a:pt x="0" y="0"/>
                </a:lnTo>
                <a:lnTo>
                  <a:pt x="0" y="6781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576315" y="5268467"/>
            <a:ext cx="3028315" cy="995680"/>
          </a:xfrm>
          <a:custGeom>
            <a:avLst/>
            <a:gdLst/>
            <a:ahLst/>
            <a:cxnLst/>
            <a:rect l="l" t="t" r="r" b="b"/>
            <a:pathLst>
              <a:path w="3028315" h="995679">
                <a:moveTo>
                  <a:pt x="0" y="995171"/>
                </a:moveTo>
                <a:lnTo>
                  <a:pt x="3028188" y="995171"/>
                </a:lnTo>
                <a:lnTo>
                  <a:pt x="3028188" y="0"/>
                </a:lnTo>
                <a:lnTo>
                  <a:pt x="0" y="0"/>
                </a:lnTo>
                <a:lnTo>
                  <a:pt x="0" y="995171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7030A0"/>
            </a:solidFill>
          </a:ln>
        </p:spPr>
        <p:txBody>
          <a:bodyPr wrap="square" lIns="0" tIns="0" rIns="0" bIns="0" rtlCol="0"/>
          <a:lstStyle/>
          <a:p>
            <a:pPr marL="567055" marR="102870" indent="-454659">
              <a:spcBef>
                <a:spcPts val="1160"/>
              </a:spcBef>
            </a:pPr>
            <a:r>
              <a:rPr lang="zh-TW" altLang="en-US" sz="2200" dirty="0">
                <a:latin typeface="Microsoft JhengHei Light"/>
                <a:cs typeface="Microsoft JhengHei Light"/>
              </a:rPr>
              <a:t>學校教職員退休條例施行細則第</a:t>
            </a:r>
            <a:r>
              <a:rPr lang="en-US" altLang="zh-TW" sz="2200" dirty="0">
                <a:latin typeface="Microsoft JhengHei Light"/>
                <a:cs typeface="Microsoft JhengHei Light"/>
              </a:rPr>
              <a:t>5</a:t>
            </a:r>
            <a:r>
              <a:rPr lang="zh-TW" altLang="en-US" sz="2200" dirty="0">
                <a:latin typeface="Microsoft JhengHei Light"/>
                <a:cs typeface="Microsoft JhengHei Light"/>
              </a:rPr>
              <a:t>條</a:t>
            </a:r>
            <a:endParaRPr sz="2200" dirty="0">
              <a:latin typeface="Microsoft JhengHei Light"/>
              <a:cs typeface="Microsoft JhengHei Light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92608" y="4514088"/>
            <a:ext cx="993775" cy="847725"/>
          </a:xfrm>
          <a:custGeom>
            <a:avLst/>
            <a:gdLst/>
            <a:ahLst/>
            <a:cxnLst/>
            <a:rect l="l" t="t" r="r" b="b"/>
            <a:pathLst>
              <a:path w="993775" h="847725">
                <a:moveTo>
                  <a:pt x="0" y="847344"/>
                </a:moveTo>
                <a:lnTo>
                  <a:pt x="993648" y="847344"/>
                </a:lnTo>
                <a:lnTo>
                  <a:pt x="993648" y="0"/>
                </a:lnTo>
                <a:lnTo>
                  <a:pt x="0" y="0"/>
                </a:lnTo>
                <a:lnTo>
                  <a:pt x="0" y="8473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70065" y="4125467"/>
            <a:ext cx="993775" cy="847725"/>
          </a:xfrm>
          <a:prstGeom prst="rect">
            <a:avLst/>
          </a:prstGeom>
          <a:solidFill>
            <a:srgbClr val="FFFFFF"/>
          </a:solidFill>
          <a:ln w="15240">
            <a:solidFill>
              <a:srgbClr val="A25DD1"/>
            </a:solidFill>
          </a:ln>
        </p:spPr>
        <p:txBody>
          <a:bodyPr vert="horz" wrap="square" lIns="0" tIns="42544" rIns="0" bIns="0" rtlCol="0">
            <a:spAutoFit/>
          </a:bodyPr>
          <a:lstStyle/>
          <a:p>
            <a:pPr marL="183515" marR="177165">
              <a:lnSpc>
                <a:spcPct val="100000"/>
              </a:lnSpc>
              <a:spcBef>
                <a:spcPts val="334"/>
              </a:spcBef>
            </a:pPr>
            <a:r>
              <a:rPr sz="2400" b="1" dirty="0">
                <a:latin typeface="Microsoft JhengHei"/>
                <a:cs typeface="Microsoft JhengHei"/>
              </a:rPr>
              <a:t>命令  退休</a:t>
            </a:r>
            <a:endParaRPr sz="2400">
              <a:latin typeface="Microsoft JhengHei"/>
              <a:cs typeface="Microsoft JhengHe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220724" y="2863595"/>
            <a:ext cx="368300" cy="76200"/>
          </a:xfrm>
          <a:custGeom>
            <a:avLst/>
            <a:gdLst/>
            <a:ahLst/>
            <a:cxnLst/>
            <a:rect l="l" t="t" r="r" b="b"/>
            <a:pathLst>
              <a:path w="368300" h="76200">
                <a:moveTo>
                  <a:pt x="291972" y="0"/>
                </a:moveTo>
                <a:lnTo>
                  <a:pt x="291972" y="76200"/>
                </a:lnTo>
                <a:lnTo>
                  <a:pt x="355472" y="44450"/>
                </a:lnTo>
                <a:lnTo>
                  <a:pt x="304672" y="44450"/>
                </a:lnTo>
                <a:lnTo>
                  <a:pt x="304672" y="31750"/>
                </a:lnTo>
                <a:lnTo>
                  <a:pt x="355472" y="31750"/>
                </a:lnTo>
                <a:lnTo>
                  <a:pt x="291972" y="0"/>
                </a:lnTo>
                <a:close/>
              </a:path>
              <a:path w="368300" h="76200">
                <a:moveTo>
                  <a:pt x="291972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291972" y="44450"/>
                </a:lnTo>
                <a:lnTo>
                  <a:pt x="291972" y="31750"/>
                </a:lnTo>
                <a:close/>
              </a:path>
              <a:path w="368300" h="76200">
                <a:moveTo>
                  <a:pt x="355472" y="31750"/>
                </a:moveTo>
                <a:lnTo>
                  <a:pt x="304672" y="31750"/>
                </a:lnTo>
                <a:lnTo>
                  <a:pt x="304672" y="44450"/>
                </a:lnTo>
                <a:lnTo>
                  <a:pt x="355472" y="44450"/>
                </a:lnTo>
                <a:lnTo>
                  <a:pt x="368172" y="38100"/>
                </a:lnTo>
                <a:lnTo>
                  <a:pt x="355472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 flipV="1">
            <a:off x="5087111" y="2624328"/>
            <a:ext cx="456704" cy="277368"/>
          </a:xfrm>
          <a:custGeom>
            <a:avLst/>
            <a:gdLst/>
            <a:ahLst/>
            <a:cxnLst/>
            <a:rect l="l" t="t" r="r" b="b"/>
            <a:pathLst>
              <a:path w="488950" h="563245">
                <a:moveTo>
                  <a:pt x="0" y="0"/>
                </a:moveTo>
                <a:lnTo>
                  <a:pt x="488823" y="563244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814079" y="5190719"/>
            <a:ext cx="3031490" cy="1150620"/>
          </a:xfrm>
          <a:custGeom>
            <a:avLst/>
            <a:gdLst/>
            <a:ahLst/>
            <a:cxnLst/>
            <a:rect l="l" t="t" r="r" b="b"/>
            <a:pathLst>
              <a:path w="3031490" h="1150620">
                <a:moveTo>
                  <a:pt x="0" y="1150619"/>
                </a:moveTo>
                <a:lnTo>
                  <a:pt x="3031235" y="1150619"/>
                </a:lnTo>
                <a:lnTo>
                  <a:pt x="3031235" y="0"/>
                </a:lnTo>
                <a:lnTo>
                  <a:pt x="0" y="0"/>
                </a:lnTo>
                <a:lnTo>
                  <a:pt x="0" y="11506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1" name="object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01364861"/>
              </p:ext>
            </p:extLst>
          </p:nvPr>
        </p:nvGraphicFramePr>
        <p:xfrm>
          <a:off x="1767472" y="3784645"/>
          <a:ext cx="6804658" cy="16962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1235"/>
                <a:gridCol w="745236"/>
                <a:gridCol w="3028187"/>
              </a:tblGrid>
              <a:tr h="77724">
                <a:tc rowSpan="4">
                  <a:txBody>
                    <a:bodyPr/>
                    <a:lstStyle/>
                    <a:p>
                      <a:pPr marL="136525" marR="128270" indent="-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spc="-5" dirty="0">
                          <a:latin typeface="Microsoft JhengHei"/>
                          <a:cs typeface="Microsoft JhengHei"/>
                        </a:rPr>
                        <a:t>年資5年以上，心神  </a:t>
                      </a:r>
                      <a:r>
                        <a:rPr sz="2400" b="1" dirty="0">
                          <a:latin typeface="Microsoft JhengHei"/>
                          <a:cs typeface="Microsoft JhengHei"/>
                        </a:rPr>
                        <a:t>喪失或身體殘廢不堪  </a:t>
                      </a:r>
                      <a:r>
                        <a:rPr sz="2400" b="1" spc="-5" dirty="0">
                          <a:latin typeface="Microsoft JhengHei"/>
                          <a:cs typeface="Microsoft JhengHei"/>
                        </a:rPr>
                        <a:t>勝任職務</a:t>
                      </a:r>
                      <a:endParaRPr sz="2400" dirty="0">
                        <a:latin typeface="Microsoft JhengHei"/>
                        <a:cs typeface="Microsoft JhengHei"/>
                      </a:endParaRPr>
                    </a:p>
                  </a:txBody>
                  <a:tcPr marL="0" marR="0" marT="0" marB="0">
                    <a:lnL w="15240">
                      <a:solidFill>
                        <a:srgbClr val="A25DD1"/>
                      </a:solidFill>
                      <a:prstDash val="solid"/>
                    </a:lnL>
                    <a:lnR w="15240">
                      <a:solidFill>
                        <a:srgbClr val="A25DD1"/>
                      </a:solidFill>
                      <a:prstDash val="solid"/>
                    </a:lnR>
                    <a:lnT w="15240">
                      <a:solidFill>
                        <a:srgbClr val="A25DD1"/>
                      </a:solidFill>
                      <a:prstDash val="solid"/>
                    </a:lnT>
                    <a:lnB w="15240">
                      <a:solidFill>
                        <a:srgbClr val="A25DD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sz="2400">
                        <a:latin typeface="Microsoft JhengHei"/>
                        <a:cs typeface="Microsoft JhengHei"/>
                      </a:endParaRPr>
                    </a:p>
                  </a:txBody>
                  <a:tcPr marL="0" marR="0" marT="0" marB="0">
                    <a:lnL w="15240">
                      <a:solidFill>
                        <a:srgbClr val="A25DD1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9682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5240">
                      <a:solidFill>
                        <a:srgbClr val="A25DD1"/>
                      </a:solidFill>
                      <a:prstDash val="solid"/>
                    </a:lnL>
                    <a:lnR w="15240">
                      <a:solidFill>
                        <a:srgbClr val="A25DD1"/>
                      </a:solidFill>
                      <a:prstDash val="solid"/>
                    </a:lnR>
                    <a:lnT w="15240">
                      <a:solidFill>
                        <a:srgbClr val="A25DD1"/>
                      </a:solidFill>
                      <a:prstDash val="solid"/>
                    </a:lnT>
                    <a:lnB w="15240">
                      <a:solidFill>
                        <a:srgbClr val="A25DD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sz="2400" dirty="0">
                        <a:latin typeface="Microsoft JhengHei"/>
                        <a:cs typeface="Microsoft JhengHei"/>
                      </a:endParaRPr>
                    </a:p>
                  </a:txBody>
                  <a:tcPr marL="0" marR="0" marT="0" marB="0">
                    <a:lnL w="15240">
                      <a:solidFill>
                        <a:srgbClr val="A25DD1"/>
                      </a:solidFill>
                      <a:prstDash val="solid"/>
                    </a:lnL>
                    <a:lnR w="15239">
                      <a:solidFill>
                        <a:srgbClr val="A25DD1"/>
                      </a:solidFill>
                      <a:prstDash val="solid"/>
                    </a:lnR>
                    <a:lnB w="9143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567055" marR="102870" indent="-454659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sz="2200" b="0" dirty="0">
                          <a:latin typeface="Microsoft JhengHei Light"/>
                          <a:cs typeface="Microsoft JhengHei Light"/>
                        </a:rPr>
                        <a:t>學校教職員退休條例第  </a:t>
                      </a:r>
                      <a:r>
                        <a:rPr sz="2200" spc="-10" dirty="0">
                          <a:latin typeface="Microsoft JhengHei"/>
                          <a:cs typeface="Microsoft JhengHei"/>
                        </a:rPr>
                        <a:t>4</a:t>
                      </a:r>
                      <a:r>
                        <a:rPr sz="2200" b="0" spc="-10" dirty="0">
                          <a:latin typeface="Microsoft JhengHei Light"/>
                          <a:cs typeface="Microsoft JhengHei Light"/>
                        </a:rPr>
                        <a:t>條第</a:t>
                      </a:r>
                      <a:r>
                        <a:rPr sz="2200" spc="-10" dirty="0">
                          <a:latin typeface="Microsoft JhengHei"/>
                          <a:cs typeface="Microsoft JhengHei"/>
                        </a:rPr>
                        <a:t>1</a:t>
                      </a:r>
                      <a:r>
                        <a:rPr sz="2200" b="0" spc="-10" dirty="0">
                          <a:latin typeface="Microsoft JhengHei Light"/>
                          <a:cs typeface="Microsoft JhengHei Light"/>
                        </a:rPr>
                        <a:t>項第</a:t>
                      </a:r>
                      <a:r>
                        <a:rPr sz="2200" spc="-10" dirty="0">
                          <a:latin typeface="Microsoft JhengHei"/>
                          <a:cs typeface="Microsoft JhengHei"/>
                        </a:rPr>
                        <a:t>2</a:t>
                      </a:r>
                      <a:r>
                        <a:rPr sz="2200" b="0" spc="-10" dirty="0">
                          <a:latin typeface="Microsoft JhengHei Light"/>
                          <a:cs typeface="Microsoft JhengHei Light"/>
                        </a:rPr>
                        <a:t>款</a:t>
                      </a:r>
                      <a:endParaRPr sz="2200" dirty="0">
                        <a:latin typeface="Microsoft JhengHei Light"/>
                        <a:cs typeface="Microsoft JhengHei Light"/>
                      </a:endParaRPr>
                    </a:p>
                  </a:txBody>
                  <a:tcPr marL="0" marR="0" marT="0" marB="0">
                    <a:lnL w="15239">
                      <a:solidFill>
                        <a:srgbClr val="A25DD1"/>
                      </a:solidFill>
                      <a:prstDash val="solid"/>
                    </a:lnL>
                    <a:lnR w="15239">
                      <a:solidFill>
                        <a:srgbClr val="A25DD1"/>
                      </a:solidFill>
                      <a:prstDash val="solid"/>
                    </a:lnR>
                    <a:lnT w="15239">
                      <a:solidFill>
                        <a:srgbClr val="A25DD1"/>
                      </a:solidFill>
                      <a:prstDash val="solid"/>
                    </a:lnT>
                    <a:lnB w="15239">
                      <a:solidFill>
                        <a:srgbClr val="A25DD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9834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5240">
                      <a:solidFill>
                        <a:srgbClr val="A25DD1"/>
                      </a:solidFill>
                      <a:prstDash val="solid"/>
                    </a:lnL>
                    <a:lnR w="15240">
                      <a:solidFill>
                        <a:srgbClr val="A25DD1"/>
                      </a:solidFill>
                      <a:prstDash val="solid"/>
                    </a:lnR>
                    <a:lnT w="15240">
                      <a:solidFill>
                        <a:srgbClr val="A25DD1"/>
                      </a:solidFill>
                      <a:prstDash val="solid"/>
                    </a:lnT>
                    <a:lnB w="15240">
                      <a:solidFill>
                        <a:srgbClr val="A25DD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sz="2200">
                        <a:latin typeface="Microsoft JhengHei Light"/>
                        <a:cs typeface="Microsoft JhengHei Light"/>
                      </a:endParaRPr>
                    </a:p>
                  </a:txBody>
                  <a:tcPr marL="0" marR="0" marT="0" marB="0">
                    <a:lnL w="15240">
                      <a:solidFill>
                        <a:srgbClr val="A25DD1"/>
                      </a:solidFill>
                      <a:prstDash val="solid"/>
                    </a:lnL>
                    <a:lnR w="15239">
                      <a:solidFill>
                        <a:srgbClr val="A25DD1"/>
                      </a:solidFill>
                      <a:prstDash val="solid"/>
                    </a:lnR>
                    <a:lnT w="9143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5239">
                      <a:solidFill>
                        <a:srgbClr val="A25DD1"/>
                      </a:solidFill>
                      <a:prstDash val="solid"/>
                    </a:lnL>
                    <a:lnR w="15239">
                      <a:solidFill>
                        <a:srgbClr val="A25DD1"/>
                      </a:solidFill>
                      <a:prstDash val="solid"/>
                    </a:lnR>
                    <a:lnT w="15239">
                      <a:solidFill>
                        <a:srgbClr val="A25DD1"/>
                      </a:solidFill>
                      <a:prstDash val="solid"/>
                    </a:lnT>
                    <a:lnB w="15239">
                      <a:solidFill>
                        <a:srgbClr val="A25DD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772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5240">
                      <a:solidFill>
                        <a:srgbClr val="A25DD1"/>
                      </a:solidFill>
                      <a:prstDash val="solid"/>
                    </a:lnL>
                    <a:lnR w="15240">
                      <a:solidFill>
                        <a:srgbClr val="A25DD1"/>
                      </a:solidFill>
                      <a:prstDash val="solid"/>
                    </a:lnR>
                    <a:lnT w="15240">
                      <a:solidFill>
                        <a:srgbClr val="A25DD1"/>
                      </a:solidFill>
                      <a:prstDash val="solid"/>
                    </a:lnT>
                    <a:lnB w="15240">
                      <a:solidFill>
                        <a:srgbClr val="A25DD1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sz="2200" dirty="0">
                        <a:latin typeface="Microsoft JhengHei Light"/>
                        <a:cs typeface="Microsoft JhengHei Light"/>
                      </a:endParaRPr>
                    </a:p>
                  </a:txBody>
                  <a:tcPr marL="0" marR="0" marT="0" marB="0">
                    <a:lnL w="15240">
                      <a:solidFill>
                        <a:srgbClr val="A25DD1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821315" y="850715"/>
            <a:ext cx="75438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78510">
              <a:lnSpc>
                <a:spcPct val="100000"/>
              </a:lnSpc>
            </a:pPr>
            <a:r>
              <a:rPr sz="3600" spc="-5" dirty="0">
                <a:latin typeface="標楷體" panose="03000509000000000000" pitchFamily="65" charset="-120"/>
                <a:ea typeface="標楷體" panose="03000509000000000000" pitchFamily="65" charset="-120"/>
              </a:rPr>
              <a:t>退休基礎知識介紹</a:t>
            </a:r>
            <a:endParaRPr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315461" y="1792985"/>
            <a:ext cx="1827530" cy="798830"/>
          </a:xfrm>
          <a:custGeom>
            <a:avLst/>
            <a:gdLst/>
            <a:ahLst/>
            <a:cxnLst/>
            <a:rect l="l" t="t" r="r" b="b"/>
            <a:pathLst>
              <a:path w="1827529" h="798830">
                <a:moveTo>
                  <a:pt x="1522729" y="605027"/>
                </a:moveTo>
                <a:lnTo>
                  <a:pt x="1065911" y="605027"/>
                </a:lnTo>
                <a:lnTo>
                  <a:pt x="1043432" y="798829"/>
                </a:lnTo>
                <a:lnTo>
                  <a:pt x="1522729" y="605027"/>
                </a:lnTo>
                <a:close/>
              </a:path>
              <a:path w="1827529" h="798830">
                <a:moveTo>
                  <a:pt x="1726438" y="0"/>
                </a:moveTo>
                <a:lnTo>
                  <a:pt x="100837" y="0"/>
                </a:lnTo>
                <a:lnTo>
                  <a:pt x="61561" y="7915"/>
                </a:lnTo>
                <a:lnTo>
                  <a:pt x="29511" y="29511"/>
                </a:lnTo>
                <a:lnTo>
                  <a:pt x="7915" y="61561"/>
                </a:lnTo>
                <a:lnTo>
                  <a:pt x="0" y="100837"/>
                </a:lnTo>
                <a:lnTo>
                  <a:pt x="0" y="504189"/>
                </a:lnTo>
                <a:lnTo>
                  <a:pt x="7915" y="543466"/>
                </a:lnTo>
                <a:lnTo>
                  <a:pt x="29511" y="575516"/>
                </a:lnTo>
                <a:lnTo>
                  <a:pt x="61561" y="597112"/>
                </a:lnTo>
                <a:lnTo>
                  <a:pt x="100837" y="605027"/>
                </a:lnTo>
                <a:lnTo>
                  <a:pt x="1726438" y="605027"/>
                </a:lnTo>
                <a:lnTo>
                  <a:pt x="1765714" y="597112"/>
                </a:lnTo>
                <a:lnTo>
                  <a:pt x="1797764" y="575516"/>
                </a:lnTo>
                <a:lnTo>
                  <a:pt x="1819360" y="543466"/>
                </a:lnTo>
                <a:lnTo>
                  <a:pt x="1827276" y="504189"/>
                </a:lnTo>
                <a:lnTo>
                  <a:pt x="1827276" y="100837"/>
                </a:lnTo>
                <a:lnTo>
                  <a:pt x="1819360" y="61561"/>
                </a:lnTo>
                <a:lnTo>
                  <a:pt x="1797764" y="29511"/>
                </a:lnTo>
                <a:lnTo>
                  <a:pt x="1765714" y="7915"/>
                </a:lnTo>
                <a:lnTo>
                  <a:pt x="1726438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315461" y="1792985"/>
            <a:ext cx="1827530" cy="798830"/>
          </a:xfrm>
          <a:custGeom>
            <a:avLst/>
            <a:gdLst/>
            <a:ahLst/>
            <a:cxnLst/>
            <a:rect l="l" t="t" r="r" b="b"/>
            <a:pathLst>
              <a:path w="1827529" h="798830">
                <a:moveTo>
                  <a:pt x="0" y="100837"/>
                </a:moveTo>
                <a:lnTo>
                  <a:pt x="7915" y="61561"/>
                </a:lnTo>
                <a:lnTo>
                  <a:pt x="29511" y="29511"/>
                </a:lnTo>
                <a:lnTo>
                  <a:pt x="61561" y="7915"/>
                </a:lnTo>
                <a:lnTo>
                  <a:pt x="100837" y="0"/>
                </a:lnTo>
                <a:lnTo>
                  <a:pt x="1065911" y="0"/>
                </a:lnTo>
                <a:lnTo>
                  <a:pt x="1522729" y="0"/>
                </a:lnTo>
                <a:lnTo>
                  <a:pt x="1726438" y="0"/>
                </a:lnTo>
                <a:lnTo>
                  <a:pt x="1765714" y="7915"/>
                </a:lnTo>
                <a:lnTo>
                  <a:pt x="1797764" y="29511"/>
                </a:lnTo>
                <a:lnTo>
                  <a:pt x="1819360" y="61561"/>
                </a:lnTo>
                <a:lnTo>
                  <a:pt x="1827276" y="100837"/>
                </a:lnTo>
                <a:lnTo>
                  <a:pt x="1827276" y="352933"/>
                </a:lnTo>
                <a:lnTo>
                  <a:pt x="1827276" y="504189"/>
                </a:lnTo>
                <a:lnTo>
                  <a:pt x="1819360" y="543466"/>
                </a:lnTo>
                <a:lnTo>
                  <a:pt x="1797764" y="575516"/>
                </a:lnTo>
                <a:lnTo>
                  <a:pt x="1765714" y="597112"/>
                </a:lnTo>
                <a:lnTo>
                  <a:pt x="1726438" y="605027"/>
                </a:lnTo>
                <a:lnTo>
                  <a:pt x="1522729" y="605027"/>
                </a:lnTo>
                <a:lnTo>
                  <a:pt x="1043432" y="798829"/>
                </a:lnTo>
                <a:lnTo>
                  <a:pt x="1065911" y="605027"/>
                </a:lnTo>
                <a:lnTo>
                  <a:pt x="100837" y="605027"/>
                </a:lnTo>
                <a:lnTo>
                  <a:pt x="61561" y="597112"/>
                </a:lnTo>
                <a:lnTo>
                  <a:pt x="29511" y="575516"/>
                </a:lnTo>
                <a:lnTo>
                  <a:pt x="7915" y="543466"/>
                </a:lnTo>
                <a:lnTo>
                  <a:pt x="0" y="504189"/>
                </a:lnTo>
                <a:lnTo>
                  <a:pt x="0" y="352933"/>
                </a:lnTo>
                <a:lnTo>
                  <a:pt x="0" y="100837"/>
                </a:lnTo>
                <a:close/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38859" y="1892744"/>
            <a:ext cx="417957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•</a:t>
            </a:r>
            <a:r>
              <a:rPr sz="2400" spc="204" dirty="0">
                <a:latin typeface="Arial"/>
                <a:cs typeface="Arial"/>
              </a:rPr>
              <a:t> </a:t>
            </a:r>
            <a:r>
              <a:rPr sz="2400" b="0" spc="-5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Microsoft JhengHei Light"/>
              </a:rPr>
              <a:t>退休種類與條件</a:t>
            </a:r>
            <a:endParaRPr sz="2400" dirty="0">
              <a:latin typeface="標楷體" panose="03000509000000000000" pitchFamily="65" charset="-120"/>
              <a:ea typeface="標楷體" panose="03000509000000000000" pitchFamily="65" charset="-120"/>
              <a:cs typeface="Microsoft JhengHei Light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3505200" y="1928875"/>
            <a:ext cx="1524000" cy="369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延長至多</a:t>
            </a:r>
            <a:r>
              <a:rPr lang="en-US" altLang="zh-TW" dirty="0" smtClean="0"/>
              <a:t>5</a:t>
            </a:r>
            <a:r>
              <a:rPr lang="zh-TW" altLang="en-US" dirty="0" smtClean="0"/>
              <a:t>年</a:t>
            </a:r>
            <a:endParaRPr lang="zh-TW" altLang="en-US" dirty="0"/>
          </a:p>
        </p:txBody>
      </p:sp>
      <p:cxnSp>
        <p:nvCxnSpPr>
          <p:cNvPr id="29" name="直線單箭頭接點 28"/>
          <p:cNvCxnSpPr/>
          <p:nvPr/>
        </p:nvCxnSpPr>
        <p:spPr>
          <a:xfrm>
            <a:off x="1250976" y="4505897"/>
            <a:ext cx="507486" cy="5813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>
            <a:off x="4803112" y="4672484"/>
            <a:ext cx="773203" cy="96631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bject 25"/>
          <p:cNvSpPr/>
          <p:nvPr/>
        </p:nvSpPr>
        <p:spPr>
          <a:xfrm rot="10800000">
            <a:off x="1220724" y="5530786"/>
            <a:ext cx="4355590" cy="798830"/>
          </a:xfrm>
          <a:custGeom>
            <a:avLst/>
            <a:gdLst/>
            <a:ahLst/>
            <a:cxnLst/>
            <a:rect l="l" t="t" r="r" b="b"/>
            <a:pathLst>
              <a:path w="1827529" h="798830">
                <a:moveTo>
                  <a:pt x="0" y="100837"/>
                </a:moveTo>
                <a:lnTo>
                  <a:pt x="7915" y="61561"/>
                </a:lnTo>
                <a:lnTo>
                  <a:pt x="29511" y="29511"/>
                </a:lnTo>
                <a:lnTo>
                  <a:pt x="61561" y="7915"/>
                </a:lnTo>
                <a:lnTo>
                  <a:pt x="100837" y="0"/>
                </a:lnTo>
                <a:lnTo>
                  <a:pt x="1065911" y="0"/>
                </a:lnTo>
                <a:lnTo>
                  <a:pt x="1522729" y="0"/>
                </a:lnTo>
                <a:lnTo>
                  <a:pt x="1726438" y="0"/>
                </a:lnTo>
                <a:lnTo>
                  <a:pt x="1765714" y="7915"/>
                </a:lnTo>
                <a:lnTo>
                  <a:pt x="1797764" y="29511"/>
                </a:lnTo>
                <a:lnTo>
                  <a:pt x="1819360" y="61561"/>
                </a:lnTo>
                <a:lnTo>
                  <a:pt x="1827276" y="100837"/>
                </a:lnTo>
                <a:lnTo>
                  <a:pt x="1827276" y="352933"/>
                </a:lnTo>
                <a:lnTo>
                  <a:pt x="1827276" y="504189"/>
                </a:lnTo>
                <a:lnTo>
                  <a:pt x="1819360" y="543466"/>
                </a:lnTo>
                <a:lnTo>
                  <a:pt x="1797764" y="575516"/>
                </a:lnTo>
                <a:lnTo>
                  <a:pt x="1765714" y="597112"/>
                </a:lnTo>
                <a:lnTo>
                  <a:pt x="1726438" y="605027"/>
                </a:lnTo>
                <a:lnTo>
                  <a:pt x="1522729" y="605027"/>
                </a:lnTo>
                <a:lnTo>
                  <a:pt x="1043432" y="798829"/>
                </a:lnTo>
                <a:lnTo>
                  <a:pt x="1065911" y="605027"/>
                </a:lnTo>
                <a:lnTo>
                  <a:pt x="100837" y="605027"/>
                </a:lnTo>
                <a:lnTo>
                  <a:pt x="61561" y="597112"/>
                </a:lnTo>
                <a:lnTo>
                  <a:pt x="29511" y="575516"/>
                </a:lnTo>
                <a:lnTo>
                  <a:pt x="7915" y="543466"/>
                </a:lnTo>
                <a:lnTo>
                  <a:pt x="0" y="504189"/>
                </a:lnTo>
                <a:lnTo>
                  <a:pt x="0" y="352933"/>
                </a:lnTo>
                <a:lnTo>
                  <a:pt x="0" y="100837"/>
                </a:lnTo>
                <a:close/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文字方塊 37"/>
          <p:cNvSpPr txBox="1"/>
          <p:nvPr/>
        </p:nvSpPr>
        <p:spPr>
          <a:xfrm>
            <a:off x="1250977" y="5874921"/>
            <a:ext cx="429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002060"/>
                </a:solidFill>
              </a:rPr>
              <a:t>公保全殘或半殘</a:t>
            </a:r>
            <a:r>
              <a:rPr lang="en-US" altLang="zh-TW" b="1" dirty="0" smtClean="0">
                <a:solidFill>
                  <a:srgbClr val="002060"/>
                </a:solidFill>
              </a:rPr>
              <a:t>;</a:t>
            </a:r>
            <a:r>
              <a:rPr lang="zh-TW" altLang="en-US" b="1" dirty="0" smtClean="0">
                <a:solidFill>
                  <a:srgbClr val="002060"/>
                </a:solidFill>
              </a:rPr>
              <a:t>不堪勝任職務證明書</a:t>
            </a:r>
            <a:endParaRPr lang="zh-TW" alt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13858" y="352483"/>
            <a:ext cx="7670800" cy="769937"/>
          </a:xfrm>
        </p:spPr>
        <p:txBody>
          <a:bodyPr/>
          <a:lstStyle/>
          <a:p>
            <a:pPr>
              <a:defRPr/>
            </a:pPr>
            <a:r>
              <a:rPr lang="zh-TW" altLang="en-US" sz="3600" spc="-5" dirty="0">
                <a:latin typeface="標楷體" panose="03000509000000000000" pitchFamily="65" charset="-120"/>
                <a:ea typeface="標楷體" panose="03000509000000000000" pitchFamily="65" charset="-120"/>
              </a:rPr>
              <a:t>退休基礎知識</a:t>
            </a:r>
            <a:r>
              <a:rPr lang="zh-TW" altLang="en-US" sz="3600" spc="-5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介紹</a:t>
            </a:r>
            <a:r>
              <a:rPr lang="en-US" altLang="zh-TW" sz="3600" spc="-5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600" spc="-5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擇領月退金要件</a:t>
            </a:r>
            <a:endParaRPr lang="zh-TW" altLang="en-US" dirty="0">
              <a:solidFill>
                <a:srgbClr val="CC3300"/>
              </a:solidFill>
              <a:latin typeface="標楷體" pitchFamily="65" charset="-120"/>
            </a:endParaRPr>
          </a:p>
        </p:txBody>
      </p:sp>
      <p:sp>
        <p:nvSpPr>
          <p:cNvPr id="3481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0CAB5F-E44D-4ECE-A0AC-7C3395998A8A}" type="slidenum">
              <a:rPr kumimoji="0" lang="en-US" altLang="zh-TW" sz="14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kumimoji="0" lang="en-US" altLang="zh-TW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0" name="AutoShape 3"/>
          <p:cNvSpPr>
            <a:spLocks noChangeArrowheads="1"/>
          </p:cNvSpPr>
          <p:nvPr/>
        </p:nvSpPr>
        <p:spPr bwMode="auto">
          <a:xfrm>
            <a:off x="971550" y="3104722"/>
            <a:ext cx="7848600" cy="649288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zh-TW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971550" y="1628775"/>
            <a:ext cx="720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zh-TW" altLang="zh-TW" sz="1800" smtClean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4822" name="Text Box 5"/>
          <p:cNvSpPr txBox="1">
            <a:spLocks noChangeArrowheads="1"/>
          </p:cNvSpPr>
          <p:nvPr/>
        </p:nvSpPr>
        <p:spPr bwMode="auto">
          <a:xfrm>
            <a:off x="1150938" y="3216275"/>
            <a:ext cx="7993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zh-TW" altLang="en-US" sz="2400" b="1" dirty="0" smtClean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任職</a:t>
            </a:r>
            <a:r>
              <a:rPr lang="en-US" altLang="zh-TW" sz="2400" b="1" dirty="0" smtClean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400" b="1" dirty="0" smtClean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年以上年滿</a:t>
            </a:r>
            <a:r>
              <a:rPr lang="en-US" altLang="zh-TW" sz="2400" b="1" dirty="0" smtClean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60</a:t>
            </a:r>
            <a:r>
              <a:rPr lang="zh-TW" altLang="en-US" sz="2400" b="1" dirty="0" smtClean="0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歲之自願退休</a:t>
            </a:r>
            <a:r>
              <a:rPr lang="zh-TW" altLang="en-US" sz="2400" b="1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b="1" dirty="0" smtClean="0">
                <a:solidFill>
                  <a:srgbClr val="D6009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屆齡退休</a:t>
            </a:r>
            <a:r>
              <a:rPr lang="zh-TW" altLang="zh-TW" sz="2400" b="1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b="1" dirty="0" smtClean="0">
                <a:solidFill>
                  <a:srgbClr val="CC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命令退休</a:t>
            </a:r>
          </a:p>
        </p:txBody>
      </p:sp>
      <p:sp>
        <p:nvSpPr>
          <p:cNvPr id="34823" name="AutoShape 6"/>
          <p:cNvSpPr>
            <a:spLocks noChangeArrowheads="1"/>
          </p:cNvSpPr>
          <p:nvPr/>
        </p:nvSpPr>
        <p:spPr bwMode="auto">
          <a:xfrm>
            <a:off x="6227763" y="3860800"/>
            <a:ext cx="485775" cy="617538"/>
          </a:xfrm>
          <a:prstGeom prst="downArrow">
            <a:avLst>
              <a:gd name="adj1" fmla="val 50000"/>
              <a:gd name="adj2" fmla="val 31781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zh-TW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4" name="AutoShape 7"/>
          <p:cNvSpPr>
            <a:spLocks noChangeArrowheads="1"/>
          </p:cNvSpPr>
          <p:nvPr/>
        </p:nvSpPr>
        <p:spPr bwMode="auto">
          <a:xfrm>
            <a:off x="2671763" y="3860800"/>
            <a:ext cx="485775" cy="617538"/>
          </a:xfrm>
          <a:prstGeom prst="downArrow">
            <a:avLst>
              <a:gd name="adj1" fmla="val 50000"/>
              <a:gd name="adj2" fmla="val 3178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zh-TW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5" name="AutoShape 8"/>
          <p:cNvSpPr>
            <a:spLocks noChangeArrowheads="1"/>
          </p:cNvSpPr>
          <p:nvPr/>
        </p:nvSpPr>
        <p:spPr bwMode="auto">
          <a:xfrm>
            <a:off x="1547813" y="5805488"/>
            <a:ext cx="2808287" cy="6175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zh-TW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6" name="AutoShape 9"/>
          <p:cNvSpPr>
            <a:spLocks noChangeArrowheads="1"/>
          </p:cNvSpPr>
          <p:nvPr/>
        </p:nvSpPr>
        <p:spPr bwMode="auto">
          <a:xfrm>
            <a:off x="5076825" y="5805488"/>
            <a:ext cx="2881313" cy="576262"/>
          </a:xfrm>
          <a:prstGeom prst="roundRect">
            <a:avLst>
              <a:gd name="adj" fmla="val 16667"/>
            </a:avLst>
          </a:prstGeom>
          <a:solidFill>
            <a:srgbClr val="2FC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zh-TW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7" name="Text Box 10"/>
          <p:cNvSpPr txBox="1">
            <a:spLocks noChangeArrowheads="1"/>
          </p:cNvSpPr>
          <p:nvPr/>
        </p:nvSpPr>
        <p:spPr bwMode="auto">
          <a:xfrm>
            <a:off x="1619250" y="5876925"/>
            <a:ext cx="2592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zh-TW" altLang="en-US" sz="2400" b="1" smtClean="0">
                <a:solidFill>
                  <a:srgbClr val="0000CC"/>
                </a:solidFill>
                <a:latin typeface="Verdana" panose="020B0604030504040204" pitchFamily="34" charset="0"/>
                <a:ea typeface="標楷體" panose="03000509000000000000" pitchFamily="65" charset="-120"/>
              </a:rPr>
              <a:t>一次退休金</a:t>
            </a:r>
          </a:p>
        </p:txBody>
      </p:sp>
      <p:sp>
        <p:nvSpPr>
          <p:cNvPr id="34828" name="Text Box 11"/>
          <p:cNvSpPr txBox="1">
            <a:spLocks noChangeArrowheads="1"/>
          </p:cNvSpPr>
          <p:nvPr/>
        </p:nvSpPr>
        <p:spPr bwMode="auto">
          <a:xfrm>
            <a:off x="5364163" y="5876925"/>
            <a:ext cx="2087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zh-TW" altLang="en-US" sz="2400" b="1" smtClean="0">
                <a:solidFill>
                  <a:srgbClr val="0000CC"/>
                </a:solidFill>
                <a:latin typeface="Verdana" panose="020B0604030504040204" pitchFamily="34" charset="0"/>
                <a:ea typeface="標楷體" panose="03000509000000000000" pitchFamily="65" charset="-120"/>
              </a:rPr>
              <a:t>月退休金</a:t>
            </a:r>
          </a:p>
        </p:txBody>
      </p:sp>
      <p:sp>
        <p:nvSpPr>
          <p:cNvPr id="34829" name="AutoShape 12"/>
          <p:cNvSpPr>
            <a:spLocks noChangeArrowheads="1"/>
          </p:cNvSpPr>
          <p:nvPr/>
        </p:nvSpPr>
        <p:spPr bwMode="auto">
          <a:xfrm rot="5400000">
            <a:off x="2724151" y="5292725"/>
            <a:ext cx="400050" cy="485775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zh-TW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30" name="AutoShape 13"/>
          <p:cNvSpPr>
            <a:spLocks noChangeArrowheads="1"/>
          </p:cNvSpPr>
          <p:nvPr/>
        </p:nvSpPr>
        <p:spPr bwMode="auto">
          <a:xfrm rot="5400000">
            <a:off x="6269832" y="5258594"/>
            <a:ext cx="401637" cy="485775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zh-TW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5183" name="Rectangle 15"/>
          <p:cNvSpPr>
            <a:spLocks noChangeArrowheads="1"/>
          </p:cNvSpPr>
          <p:nvPr/>
        </p:nvSpPr>
        <p:spPr bwMode="auto">
          <a:xfrm>
            <a:off x="5148263" y="4508500"/>
            <a:ext cx="2895600" cy="7207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5076825" y="4652963"/>
            <a:ext cx="3024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kumimoji="0" lang="zh-TW" altLang="en-US" sz="2400" b="1" dirty="0" smtClean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任職</a:t>
            </a:r>
            <a:r>
              <a:rPr kumimoji="0"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滿</a:t>
            </a:r>
            <a:r>
              <a:rPr kumimoji="0" lang="en-US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kumimoji="0"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年以上</a:t>
            </a:r>
            <a:r>
              <a:rPr kumimoji="0" lang="zh-TW" altLang="en-US" sz="2400" b="1" dirty="0" smtClean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者</a:t>
            </a:r>
          </a:p>
        </p:txBody>
      </p:sp>
      <p:sp>
        <p:nvSpPr>
          <p:cNvPr id="135186" name="Text Box 18"/>
          <p:cNvSpPr txBox="1">
            <a:spLocks noChangeArrowheads="1"/>
          </p:cNvSpPr>
          <p:nvPr/>
        </p:nvSpPr>
        <p:spPr bwMode="auto">
          <a:xfrm>
            <a:off x="1428750" y="4508500"/>
            <a:ext cx="2971800" cy="8318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zh-TW" altLang="en-US" sz="2400" b="1" dirty="0" smtClean="0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任職</a:t>
            </a:r>
            <a:r>
              <a:rPr lang="en-US" altLang="zh-TW" sz="2400" b="1" dirty="0" smtClean="0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400" b="1" dirty="0" smtClean="0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年以上，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未滿</a:t>
            </a:r>
            <a:r>
              <a:rPr lang="en-US" altLang="zh-TW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年者</a:t>
            </a:r>
          </a:p>
        </p:txBody>
      </p:sp>
      <p:sp>
        <p:nvSpPr>
          <p:cNvPr id="34834" name="AutoShape 19"/>
          <p:cNvSpPr>
            <a:spLocks noChangeArrowheads="1"/>
          </p:cNvSpPr>
          <p:nvPr/>
        </p:nvSpPr>
        <p:spPr bwMode="auto">
          <a:xfrm>
            <a:off x="4572000" y="2468563"/>
            <a:ext cx="485775" cy="617537"/>
          </a:xfrm>
          <a:prstGeom prst="downArrow">
            <a:avLst>
              <a:gd name="adj1" fmla="val 50000"/>
              <a:gd name="adj2" fmla="val 3178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zh-TW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35" name="AutoShape 20"/>
          <p:cNvSpPr>
            <a:spLocks noChangeArrowheads="1"/>
          </p:cNvSpPr>
          <p:nvPr/>
        </p:nvSpPr>
        <p:spPr bwMode="auto">
          <a:xfrm>
            <a:off x="1835150" y="1811338"/>
            <a:ext cx="5905500" cy="650875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zh-TW" altLang="en-US" sz="24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36" name="Text Box 21"/>
          <p:cNvSpPr txBox="1">
            <a:spLocks noChangeArrowheads="1"/>
          </p:cNvSpPr>
          <p:nvPr/>
        </p:nvSpPr>
        <p:spPr bwMode="auto">
          <a:xfrm>
            <a:off x="2120900" y="1908175"/>
            <a:ext cx="5472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zh-TW" altLang="en-US" sz="2400" b="1" dirty="0" smtClean="0">
                <a:solidFill>
                  <a:srgbClr val="D6009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教師</a:t>
            </a:r>
            <a:r>
              <a:rPr lang="zh-TW" altLang="zh-TW" sz="2400" b="1" dirty="0" smtClean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b="1" dirty="0" smtClean="0">
                <a:solidFill>
                  <a:srgbClr val="CC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校長</a:t>
            </a:r>
            <a:r>
              <a:rPr lang="zh-TW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、</a:t>
            </a:r>
            <a:r>
              <a:rPr lang="zh-TW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未銓敘職員</a:t>
            </a:r>
          </a:p>
        </p:txBody>
      </p:sp>
      <p:sp>
        <p:nvSpPr>
          <p:cNvPr id="3" name="圓角矩形圖說文字 2"/>
          <p:cNvSpPr/>
          <p:nvPr/>
        </p:nvSpPr>
        <p:spPr>
          <a:xfrm>
            <a:off x="3545683" y="3877469"/>
            <a:ext cx="2080417" cy="558800"/>
          </a:xfrm>
          <a:prstGeom prst="wedgeRoundRectCallout">
            <a:avLst>
              <a:gd name="adj1" fmla="val 93653"/>
              <a:gd name="adj2" fmla="val -6876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3545682" y="3836724"/>
            <a:ext cx="2080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年滿</a:t>
            </a:r>
            <a:r>
              <a:rPr lang="en-US" altLang="zh-TW" dirty="0" smtClean="0"/>
              <a:t>65</a:t>
            </a:r>
            <a:r>
              <a:rPr lang="zh-TW" altLang="en-US" dirty="0" smtClean="0"/>
              <a:t>歲延長服務者不得擇領月退金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02684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26123" y="453231"/>
            <a:ext cx="7670800" cy="769938"/>
          </a:xfrm>
        </p:spPr>
        <p:txBody>
          <a:bodyPr/>
          <a:lstStyle/>
          <a:p>
            <a:pPr>
              <a:defRPr/>
            </a:pPr>
            <a:r>
              <a:rPr lang="zh-TW" altLang="en-US" sz="3600" spc="-5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退休基礎知識介紹</a:t>
            </a:r>
            <a:r>
              <a:rPr lang="en-US" altLang="zh-TW" sz="3600" spc="-5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600" spc="-5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擇領月退金要件</a:t>
            </a:r>
            <a:endParaRPr lang="zh-TW" altLang="en-US" dirty="0">
              <a:solidFill>
                <a:srgbClr val="CC3300"/>
              </a:solidFill>
              <a:latin typeface="標楷體" pitchFamily="65" charset="-120"/>
            </a:endParaRPr>
          </a:p>
        </p:txBody>
      </p:sp>
      <p:sp>
        <p:nvSpPr>
          <p:cNvPr id="3584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CD869D-C543-4109-B003-824FD371DFA1}" type="slidenum">
              <a:rPr kumimoji="0" lang="en-US" altLang="zh-TW" sz="14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kumimoji="0" lang="en-US" altLang="zh-TW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3299" name="AutoShape 3"/>
          <p:cNvSpPr>
            <a:spLocks noChangeArrowheads="1"/>
          </p:cNvSpPr>
          <p:nvPr/>
        </p:nvSpPr>
        <p:spPr bwMode="auto">
          <a:xfrm>
            <a:off x="1187450" y="2636838"/>
            <a:ext cx="7058025" cy="649287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971550" y="1628775"/>
            <a:ext cx="720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zh-TW" altLang="zh-TW" sz="18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2879725" y="2732088"/>
            <a:ext cx="367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2400" b="1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任職</a:t>
            </a:r>
            <a:r>
              <a:rPr lang="en-US" altLang="zh-TW" sz="2400" b="1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25</a:t>
            </a:r>
            <a:r>
              <a:rPr lang="zh-TW" altLang="en-US" sz="2400" b="1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年以上之自願退休</a:t>
            </a:r>
            <a:endParaRPr lang="zh-TW" altLang="en-US" sz="2400" b="1">
              <a:solidFill>
                <a:srgbClr val="CC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847" name="AutoShape 6"/>
          <p:cNvSpPr>
            <a:spLocks noChangeArrowheads="1"/>
          </p:cNvSpPr>
          <p:nvPr/>
        </p:nvSpPr>
        <p:spPr bwMode="auto">
          <a:xfrm>
            <a:off x="7524750" y="3357563"/>
            <a:ext cx="485775" cy="688975"/>
          </a:xfrm>
          <a:prstGeom prst="downArrow">
            <a:avLst>
              <a:gd name="adj1" fmla="val 50000"/>
              <a:gd name="adj2" fmla="val 35458"/>
            </a:avLst>
          </a:prstGeom>
          <a:solidFill>
            <a:srgbClr val="2FC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8" name="AutoShape 7"/>
          <p:cNvSpPr>
            <a:spLocks noChangeArrowheads="1"/>
          </p:cNvSpPr>
          <p:nvPr/>
        </p:nvSpPr>
        <p:spPr bwMode="auto">
          <a:xfrm>
            <a:off x="1476375" y="3357563"/>
            <a:ext cx="485775" cy="544512"/>
          </a:xfrm>
          <a:prstGeom prst="downArrow">
            <a:avLst>
              <a:gd name="adj1" fmla="val 50000"/>
              <a:gd name="adj2" fmla="val 2802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9" name="AutoShape 8"/>
          <p:cNvSpPr>
            <a:spLocks noChangeArrowheads="1"/>
          </p:cNvSpPr>
          <p:nvPr/>
        </p:nvSpPr>
        <p:spPr bwMode="auto">
          <a:xfrm>
            <a:off x="755650" y="5589588"/>
            <a:ext cx="1944688" cy="762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0" name="AutoShape 9"/>
          <p:cNvSpPr>
            <a:spLocks noChangeArrowheads="1"/>
          </p:cNvSpPr>
          <p:nvPr/>
        </p:nvSpPr>
        <p:spPr bwMode="auto">
          <a:xfrm>
            <a:off x="6948488" y="5661025"/>
            <a:ext cx="1730375" cy="792163"/>
          </a:xfrm>
          <a:prstGeom prst="roundRect">
            <a:avLst>
              <a:gd name="adj" fmla="val 16667"/>
            </a:avLst>
          </a:prstGeom>
          <a:solidFill>
            <a:srgbClr val="2FC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1" name="Text Box 10"/>
          <p:cNvSpPr txBox="1">
            <a:spLocks noChangeArrowheads="1"/>
          </p:cNvSpPr>
          <p:nvPr/>
        </p:nvSpPr>
        <p:spPr bwMode="auto">
          <a:xfrm>
            <a:off x="900113" y="5734050"/>
            <a:ext cx="1728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400" b="1">
                <a:solidFill>
                  <a:srgbClr val="0000CC"/>
                </a:solidFill>
                <a:latin typeface="Verdana" panose="020B0604030504040204" pitchFamily="34" charset="0"/>
                <a:ea typeface="標楷體" panose="03000509000000000000" pitchFamily="65" charset="-120"/>
              </a:rPr>
              <a:t>一次退休金</a:t>
            </a:r>
          </a:p>
        </p:txBody>
      </p:sp>
      <p:sp>
        <p:nvSpPr>
          <p:cNvPr id="35852" name="Text Box 11"/>
          <p:cNvSpPr txBox="1">
            <a:spLocks noChangeArrowheads="1"/>
          </p:cNvSpPr>
          <p:nvPr/>
        </p:nvSpPr>
        <p:spPr bwMode="auto">
          <a:xfrm>
            <a:off x="7019925" y="5805488"/>
            <a:ext cx="1584325" cy="457200"/>
          </a:xfrm>
          <a:prstGeom prst="rect">
            <a:avLst/>
          </a:prstGeom>
          <a:solidFill>
            <a:srgbClr val="2FC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400" b="1">
                <a:solidFill>
                  <a:srgbClr val="0000CC"/>
                </a:solidFill>
                <a:latin typeface="Verdana" panose="020B0604030504040204" pitchFamily="34" charset="0"/>
                <a:ea typeface="標楷體" panose="03000509000000000000" pitchFamily="65" charset="-120"/>
              </a:rPr>
              <a:t>月退休金</a:t>
            </a:r>
          </a:p>
        </p:txBody>
      </p:sp>
      <p:sp>
        <p:nvSpPr>
          <p:cNvPr id="35853" name="AutoShape 12"/>
          <p:cNvSpPr>
            <a:spLocks noChangeArrowheads="1"/>
          </p:cNvSpPr>
          <p:nvPr/>
        </p:nvSpPr>
        <p:spPr bwMode="auto">
          <a:xfrm rot="5400000">
            <a:off x="1519238" y="4970462"/>
            <a:ext cx="400050" cy="485775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4" name="AutoShape 13"/>
          <p:cNvSpPr>
            <a:spLocks noChangeArrowheads="1"/>
          </p:cNvSpPr>
          <p:nvPr/>
        </p:nvSpPr>
        <p:spPr bwMode="auto">
          <a:xfrm rot="5400000">
            <a:off x="7586663" y="5094288"/>
            <a:ext cx="504825" cy="485775"/>
          </a:xfrm>
          <a:prstGeom prst="notchedRightArrow">
            <a:avLst>
              <a:gd name="adj1" fmla="val 50000"/>
              <a:gd name="adj2" fmla="val 25980"/>
            </a:avLst>
          </a:prstGeom>
          <a:solidFill>
            <a:srgbClr val="2FC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5" name="Rectangle 14"/>
          <p:cNvSpPr>
            <a:spLocks noChangeArrowheads="1"/>
          </p:cNvSpPr>
          <p:nvPr/>
        </p:nvSpPr>
        <p:spPr bwMode="auto">
          <a:xfrm>
            <a:off x="900113" y="4076700"/>
            <a:ext cx="165735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zh-TW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6" name="Rectangle 15"/>
          <p:cNvSpPr>
            <a:spLocks noChangeArrowheads="1"/>
          </p:cNvSpPr>
          <p:nvPr/>
        </p:nvSpPr>
        <p:spPr bwMode="auto">
          <a:xfrm>
            <a:off x="6948488" y="4076700"/>
            <a:ext cx="1671637" cy="863600"/>
          </a:xfrm>
          <a:prstGeom prst="rect">
            <a:avLst/>
          </a:prstGeom>
          <a:solidFill>
            <a:srgbClr val="2FC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7" name="AutoShape 18"/>
          <p:cNvSpPr>
            <a:spLocks noChangeArrowheads="1"/>
          </p:cNvSpPr>
          <p:nvPr/>
        </p:nvSpPr>
        <p:spPr bwMode="auto">
          <a:xfrm>
            <a:off x="2700338" y="1341438"/>
            <a:ext cx="4033837" cy="6477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400" b="1">
                <a:solidFill>
                  <a:srgbClr val="D60093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教師</a:t>
            </a:r>
            <a:r>
              <a:rPr lang="zh-TW" altLang="zh-TW" sz="2400" b="1">
                <a:solidFill>
                  <a:srgbClr val="000099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、</a:t>
            </a:r>
            <a:r>
              <a:rPr lang="zh-TW" altLang="en-US" sz="2400" b="1">
                <a:solidFill>
                  <a:srgbClr val="CC33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校長</a:t>
            </a:r>
            <a:r>
              <a:rPr lang="zh-TW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、未銓敘職員</a:t>
            </a:r>
          </a:p>
        </p:txBody>
      </p:sp>
      <p:sp>
        <p:nvSpPr>
          <p:cNvPr id="35858" name="AutoShape 19"/>
          <p:cNvSpPr>
            <a:spLocks noChangeArrowheads="1"/>
          </p:cNvSpPr>
          <p:nvPr/>
        </p:nvSpPr>
        <p:spPr bwMode="auto">
          <a:xfrm>
            <a:off x="4473575" y="2060575"/>
            <a:ext cx="485775" cy="544513"/>
          </a:xfrm>
          <a:prstGeom prst="downArrow">
            <a:avLst>
              <a:gd name="adj1" fmla="val 50000"/>
              <a:gd name="adj2" fmla="val 28023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59" name="Text Box 20"/>
          <p:cNvSpPr txBox="1">
            <a:spLocks noChangeArrowheads="1"/>
          </p:cNvSpPr>
          <p:nvPr/>
        </p:nvSpPr>
        <p:spPr bwMode="auto">
          <a:xfrm>
            <a:off x="1042988" y="4292600"/>
            <a:ext cx="1441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2400" b="1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未滿</a:t>
            </a:r>
            <a:r>
              <a:rPr lang="en-US" altLang="zh-TW" sz="2400" b="1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50</a:t>
            </a:r>
            <a:r>
              <a:rPr lang="zh-TW" altLang="en-US" sz="2400" b="1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歲</a:t>
            </a:r>
            <a:endParaRPr lang="zh-TW" altLang="en-US" sz="2400" b="1">
              <a:solidFill>
                <a:srgbClr val="CC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860" name="Text Box 21"/>
          <p:cNvSpPr txBox="1">
            <a:spLocks noChangeArrowheads="1"/>
          </p:cNvSpPr>
          <p:nvPr/>
        </p:nvSpPr>
        <p:spPr bwMode="auto">
          <a:xfrm>
            <a:off x="7019925" y="4292600"/>
            <a:ext cx="1441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2400" b="1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滿</a:t>
            </a:r>
            <a:r>
              <a:rPr lang="en-US" altLang="zh-TW" sz="2400" b="1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50</a:t>
            </a:r>
            <a:r>
              <a:rPr lang="zh-TW" altLang="en-US" sz="2400" b="1">
                <a:solidFill>
                  <a:srgbClr val="3333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歲</a:t>
            </a:r>
            <a:endParaRPr lang="zh-TW" altLang="en-US" sz="2400" b="1">
              <a:solidFill>
                <a:srgbClr val="CC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861" name="AutoShape 22"/>
          <p:cNvSpPr>
            <a:spLocks noChangeArrowheads="1"/>
          </p:cNvSpPr>
          <p:nvPr/>
        </p:nvSpPr>
        <p:spPr bwMode="auto">
          <a:xfrm>
            <a:off x="4500563" y="3357563"/>
            <a:ext cx="485775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62" name="Rectangle 23"/>
          <p:cNvSpPr>
            <a:spLocks noChangeArrowheads="1"/>
          </p:cNvSpPr>
          <p:nvPr/>
        </p:nvSpPr>
        <p:spPr bwMode="auto">
          <a:xfrm>
            <a:off x="2771775" y="3860800"/>
            <a:ext cx="3825875" cy="1944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2FC9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en-US" sz="1600" b="1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kumimoji="0" lang="zh-TW" altLang="en-US" sz="16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未具工作能力：符合其一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kumimoji="0" lang="en-US" altLang="zh-TW" sz="16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kumimoji="0" lang="zh-TW" altLang="en-US" sz="16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公保殘廢給付標準表所定全殘、半殘，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經公立醫療機構證明者。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kumimoji="0" lang="en-US" altLang="zh-TW" sz="16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kumimoji="0" lang="zh-TW" altLang="en-US" sz="16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領有殘障手冊者。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kumimoji="0" lang="en-US" altLang="zh-TW" sz="16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kumimoji="0" lang="zh-TW" altLang="en-US" sz="16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精神耗弱，經公立醫療機構證明者。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kumimoji="0" lang="en-US" altLang="zh-TW" sz="16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kumimoji="0" lang="zh-TW" altLang="en-US" sz="16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因疾病或傷害連續請假</a:t>
            </a:r>
            <a:r>
              <a:rPr kumimoji="0" lang="en-US" altLang="zh-TW" sz="16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kumimoji="0" lang="zh-TW" altLang="en-US" sz="16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個月無法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銷假上班</a:t>
            </a:r>
          </a:p>
          <a:p>
            <a:pPr eaLnBrk="1" hangingPunct="1">
              <a:spcBef>
                <a:spcPct val="0"/>
              </a:spcBef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kumimoji="0" lang="zh-TW" altLang="en-US" sz="16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服務學校出具不堪勝任工作之證明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n"/>
            </a:pPr>
            <a:endParaRPr kumimoji="0" lang="zh-TW" altLang="en-US" sz="1600" b="1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863" name="AutoShape 25"/>
          <p:cNvSpPr>
            <a:spLocks noChangeArrowheads="1"/>
          </p:cNvSpPr>
          <p:nvPr/>
        </p:nvSpPr>
        <p:spPr bwMode="auto">
          <a:xfrm>
            <a:off x="4500563" y="5805488"/>
            <a:ext cx="431800" cy="2714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64" name="AutoShape 26"/>
          <p:cNvSpPr>
            <a:spLocks noChangeArrowheads="1"/>
          </p:cNvSpPr>
          <p:nvPr/>
        </p:nvSpPr>
        <p:spPr bwMode="auto">
          <a:xfrm>
            <a:off x="3924300" y="6092825"/>
            <a:ext cx="1730375" cy="574675"/>
          </a:xfrm>
          <a:prstGeom prst="roundRect">
            <a:avLst>
              <a:gd name="adj" fmla="val 16667"/>
            </a:avLst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65" name="Text Box 27"/>
          <p:cNvSpPr txBox="1">
            <a:spLocks noChangeArrowheads="1"/>
          </p:cNvSpPr>
          <p:nvPr/>
        </p:nvSpPr>
        <p:spPr bwMode="auto">
          <a:xfrm>
            <a:off x="3995738" y="6165850"/>
            <a:ext cx="1584325" cy="4572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 Black" panose="020B0A040201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2400" b="1">
                <a:solidFill>
                  <a:srgbClr val="0000CC"/>
                </a:solidFill>
                <a:latin typeface="Verdana" panose="020B0604030504040204" pitchFamily="34" charset="0"/>
                <a:ea typeface="標楷體" panose="03000509000000000000" pitchFamily="65" charset="-120"/>
              </a:rPr>
              <a:t>月退休金</a:t>
            </a:r>
          </a:p>
        </p:txBody>
      </p:sp>
    </p:spTree>
    <p:extLst>
      <p:ext uri="{BB962C8B-B14F-4D97-AF65-F5344CB8AC3E}">
        <p14:creationId xmlns:p14="http://schemas.microsoft.com/office/powerpoint/2010/main" xmlns="" val="2874575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2106549"/>
            <a:ext cx="6895465" cy="375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•</a:t>
            </a:r>
            <a:r>
              <a:rPr sz="2400" spc="295" dirty="0">
                <a:latin typeface="Arial"/>
                <a:cs typeface="Arial"/>
              </a:rPr>
              <a:t> </a:t>
            </a:r>
            <a:r>
              <a:rPr sz="2400" b="1" spc="-5" dirty="0">
                <a:latin typeface="Microsoft JhengHei"/>
                <a:cs typeface="Microsoft JhengHei"/>
              </a:rPr>
              <a:t>55歲自願提前退休加發退休金（退休條例第5條）</a:t>
            </a:r>
            <a:endParaRPr sz="2400" dirty="0">
              <a:latin typeface="Microsoft JhengHei"/>
              <a:cs typeface="Microsoft JhengHe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37794" y="3603497"/>
            <a:ext cx="2825750" cy="1280160"/>
          </a:xfrm>
          <a:custGeom>
            <a:avLst/>
            <a:gdLst/>
            <a:ahLst/>
            <a:cxnLst/>
            <a:rect l="l" t="t" r="r" b="b"/>
            <a:pathLst>
              <a:path w="2825750" h="1280160">
                <a:moveTo>
                  <a:pt x="2612136" y="0"/>
                </a:moveTo>
                <a:lnTo>
                  <a:pt x="213359" y="0"/>
                </a:lnTo>
                <a:lnTo>
                  <a:pt x="164440" y="5633"/>
                </a:lnTo>
                <a:lnTo>
                  <a:pt x="119531" y="21682"/>
                </a:lnTo>
                <a:lnTo>
                  <a:pt x="79916" y="46866"/>
                </a:lnTo>
                <a:lnTo>
                  <a:pt x="46874" y="79905"/>
                </a:lnTo>
                <a:lnTo>
                  <a:pt x="21687" y="119520"/>
                </a:lnTo>
                <a:lnTo>
                  <a:pt x="5635" y="164432"/>
                </a:lnTo>
                <a:lnTo>
                  <a:pt x="0" y="213359"/>
                </a:lnTo>
                <a:lnTo>
                  <a:pt x="0" y="1066800"/>
                </a:lnTo>
                <a:lnTo>
                  <a:pt x="5635" y="1115727"/>
                </a:lnTo>
                <a:lnTo>
                  <a:pt x="21687" y="1160639"/>
                </a:lnTo>
                <a:lnTo>
                  <a:pt x="46874" y="1200254"/>
                </a:lnTo>
                <a:lnTo>
                  <a:pt x="79916" y="1233293"/>
                </a:lnTo>
                <a:lnTo>
                  <a:pt x="119531" y="1258477"/>
                </a:lnTo>
                <a:lnTo>
                  <a:pt x="164440" y="1274526"/>
                </a:lnTo>
                <a:lnTo>
                  <a:pt x="213359" y="1280159"/>
                </a:lnTo>
                <a:lnTo>
                  <a:pt x="2612136" y="1280159"/>
                </a:lnTo>
                <a:lnTo>
                  <a:pt x="2661063" y="1274526"/>
                </a:lnTo>
                <a:lnTo>
                  <a:pt x="2705975" y="1258477"/>
                </a:lnTo>
                <a:lnTo>
                  <a:pt x="2745590" y="1233293"/>
                </a:lnTo>
                <a:lnTo>
                  <a:pt x="2778629" y="1200254"/>
                </a:lnTo>
                <a:lnTo>
                  <a:pt x="2803813" y="1160639"/>
                </a:lnTo>
                <a:lnTo>
                  <a:pt x="2819862" y="1115727"/>
                </a:lnTo>
                <a:lnTo>
                  <a:pt x="2825496" y="1066800"/>
                </a:lnTo>
                <a:lnTo>
                  <a:pt x="2825496" y="213359"/>
                </a:lnTo>
                <a:lnTo>
                  <a:pt x="2819862" y="164432"/>
                </a:lnTo>
                <a:lnTo>
                  <a:pt x="2803813" y="119520"/>
                </a:lnTo>
                <a:lnTo>
                  <a:pt x="2778629" y="79905"/>
                </a:lnTo>
                <a:lnTo>
                  <a:pt x="2745590" y="46866"/>
                </a:lnTo>
                <a:lnTo>
                  <a:pt x="2705975" y="21682"/>
                </a:lnTo>
                <a:lnTo>
                  <a:pt x="2661063" y="5633"/>
                </a:lnTo>
                <a:lnTo>
                  <a:pt x="261213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7794" y="3603497"/>
            <a:ext cx="2825750" cy="1280160"/>
          </a:xfrm>
          <a:custGeom>
            <a:avLst/>
            <a:gdLst/>
            <a:ahLst/>
            <a:cxnLst/>
            <a:rect l="l" t="t" r="r" b="b"/>
            <a:pathLst>
              <a:path w="2825750" h="1280160">
                <a:moveTo>
                  <a:pt x="0" y="213359"/>
                </a:moveTo>
                <a:lnTo>
                  <a:pt x="5635" y="164432"/>
                </a:lnTo>
                <a:lnTo>
                  <a:pt x="21687" y="119520"/>
                </a:lnTo>
                <a:lnTo>
                  <a:pt x="46874" y="79905"/>
                </a:lnTo>
                <a:lnTo>
                  <a:pt x="79916" y="46866"/>
                </a:lnTo>
                <a:lnTo>
                  <a:pt x="119531" y="21682"/>
                </a:lnTo>
                <a:lnTo>
                  <a:pt x="164440" y="5633"/>
                </a:lnTo>
                <a:lnTo>
                  <a:pt x="213359" y="0"/>
                </a:lnTo>
                <a:lnTo>
                  <a:pt x="2612136" y="0"/>
                </a:lnTo>
                <a:lnTo>
                  <a:pt x="2661063" y="5633"/>
                </a:lnTo>
                <a:lnTo>
                  <a:pt x="2705975" y="21682"/>
                </a:lnTo>
                <a:lnTo>
                  <a:pt x="2745590" y="46866"/>
                </a:lnTo>
                <a:lnTo>
                  <a:pt x="2778629" y="79905"/>
                </a:lnTo>
                <a:lnTo>
                  <a:pt x="2803813" y="119520"/>
                </a:lnTo>
                <a:lnTo>
                  <a:pt x="2819862" y="164432"/>
                </a:lnTo>
                <a:lnTo>
                  <a:pt x="2825496" y="213359"/>
                </a:lnTo>
                <a:lnTo>
                  <a:pt x="2825496" y="1066800"/>
                </a:lnTo>
                <a:lnTo>
                  <a:pt x="2819862" y="1115727"/>
                </a:lnTo>
                <a:lnTo>
                  <a:pt x="2803813" y="1160639"/>
                </a:lnTo>
                <a:lnTo>
                  <a:pt x="2778629" y="1200254"/>
                </a:lnTo>
                <a:lnTo>
                  <a:pt x="2745590" y="1233293"/>
                </a:lnTo>
                <a:lnTo>
                  <a:pt x="2705975" y="1258477"/>
                </a:lnTo>
                <a:lnTo>
                  <a:pt x="2661063" y="1274526"/>
                </a:lnTo>
                <a:lnTo>
                  <a:pt x="2612136" y="1280159"/>
                </a:lnTo>
                <a:lnTo>
                  <a:pt x="213359" y="1280159"/>
                </a:lnTo>
                <a:lnTo>
                  <a:pt x="164440" y="1274526"/>
                </a:lnTo>
                <a:lnTo>
                  <a:pt x="119531" y="1258477"/>
                </a:lnTo>
                <a:lnTo>
                  <a:pt x="79916" y="1233293"/>
                </a:lnTo>
                <a:lnTo>
                  <a:pt x="46874" y="1200254"/>
                </a:lnTo>
                <a:lnTo>
                  <a:pt x="21687" y="1160639"/>
                </a:lnTo>
                <a:lnTo>
                  <a:pt x="5635" y="1115727"/>
                </a:lnTo>
                <a:lnTo>
                  <a:pt x="0" y="1066800"/>
                </a:lnTo>
                <a:lnTo>
                  <a:pt x="0" y="213359"/>
                </a:lnTo>
                <a:close/>
              </a:path>
            </a:pathLst>
          </a:custGeom>
          <a:ln w="19812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37971" y="3805808"/>
            <a:ext cx="2225040" cy="863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5" dirty="0">
                <a:solidFill>
                  <a:srgbClr val="FF6600"/>
                </a:solidFill>
                <a:latin typeface="Microsoft JhengHei"/>
                <a:cs typeface="Microsoft JhengHei"/>
              </a:rPr>
              <a:t>年滿55歲，得</a:t>
            </a:r>
            <a:endParaRPr sz="2800">
              <a:latin typeface="Microsoft JhengHei"/>
              <a:cs typeface="Microsoft JhengHei"/>
            </a:endParaRPr>
          </a:p>
          <a:p>
            <a:pPr marL="45720">
              <a:lnSpc>
                <a:spcPct val="100000"/>
              </a:lnSpc>
            </a:pPr>
            <a:r>
              <a:rPr sz="2800" b="1" spc="-10" dirty="0">
                <a:solidFill>
                  <a:srgbClr val="FF6600"/>
                </a:solidFill>
                <a:latin typeface="Microsoft JhengHei"/>
                <a:cs typeface="Microsoft JhengHei"/>
              </a:rPr>
              <a:t>自願提前退休</a:t>
            </a:r>
            <a:endParaRPr sz="2800">
              <a:latin typeface="Microsoft JhengHei"/>
              <a:cs typeface="Microsoft JhengHe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624578" y="3365753"/>
            <a:ext cx="3801110" cy="1755775"/>
          </a:xfrm>
          <a:custGeom>
            <a:avLst/>
            <a:gdLst/>
            <a:ahLst/>
            <a:cxnLst/>
            <a:rect l="l" t="t" r="r" b="b"/>
            <a:pathLst>
              <a:path w="3801109" h="1755775">
                <a:moveTo>
                  <a:pt x="3800855" y="0"/>
                </a:moveTo>
                <a:lnTo>
                  <a:pt x="616331" y="0"/>
                </a:lnTo>
                <a:lnTo>
                  <a:pt x="568169" y="1854"/>
                </a:lnTo>
                <a:lnTo>
                  <a:pt x="521020" y="7326"/>
                </a:lnTo>
                <a:lnTo>
                  <a:pt x="475021" y="16279"/>
                </a:lnTo>
                <a:lnTo>
                  <a:pt x="430310" y="28575"/>
                </a:lnTo>
                <a:lnTo>
                  <a:pt x="387023" y="44078"/>
                </a:lnTo>
                <a:lnTo>
                  <a:pt x="345297" y="62649"/>
                </a:lnTo>
                <a:lnTo>
                  <a:pt x="305270" y="84153"/>
                </a:lnTo>
                <a:lnTo>
                  <a:pt x="267078" y="108453"/>
                </a:lnTo>
                <a:lnTo>
                  <a:pt x="230860" y="135410"/>
                </a:lnTo>
                <a:lnTo>
                  <a:pt x="196751" y="164888"/>
                </a:lnTo>
                <a:lnTo>
                  <a:pt x="164888" y="196751"/>
                </a:lnTo>
                <a:lnTo>
                  <a:pt x="135410" y="230860"/>
                </a:lnTo>
                <a:lnTo>
                  <a:pt x="108453" y="267078"/>
                </a:lnTo>
                <a:lnTo>
                  <a:pt x="84153" y="305270"/>
                </a:lnTo>
                <a:lnTo>
                  <a:pt x="62649" y="345297"/>
                </a:lnTo>
                <a:lnTo>
                  <a:pt x="44078" y="387023"/>
                </a:lnTo>
                <a:lnTo>
                  <a:pt x="28575" y="430310"/>
                </a:lnTo>
                <a:lnTo>
                  <a:pt x="16279" y="475021"/>
                </a:lnTo>
                <a:lnTo>
                  <a:pt x="7326" y="521020"/>
                </a:lnTo>
                <a:lnTo>
                  <a:pt x="1854" y="568169"/>
                </a:lnTo>
                <a:lnTo>
                  <a:pt x="0" y="616331"/>
                </a:lnTo>
                <a:lnTo>
                  <a:pt x="0" y="1755648"/>
                </a:lnTo>
                <a:lnTo>
                  <a:pt x="3184525" y="1755648"/>
                </a:lnTo>
                <a:lnTo>
                  <a:pt x="3232686" y="1753793"/>
                </a:lnTo>
                <a:lnTo>
                  <a:pt x="3279835" y="1748321"/>
                </a:lnTo>
                <a:lnTo>
                  <a:pt x="3325834" y="1739368"/>
                </a:lnTo>
                <a:lnTo>
                  <a:pt x="3370545" y="1727072"/>
                </a:lnTo>
                <a:lnTo>
                  <a:pt x="3413832" y="1711569"/>
                </a:lnTo>
                <a:lnTo>
                  <a:pt x="3455558" y="1692998"/>
                </a:lnTo>
                <a:lnTo>
                  <a:pt x="3495585" y="1671494"/>
                </a:lnTo>
                <a:lnTo>
                  <a:pt x="3533777" y="1647194"/>
                </a:lnTo>
                <a:lnTo>
                  <a:pt x="3569995" y="1620237"/>
                </a:lnTo>
                <a:lnTo>
                  <a:pt x="3604104" y="1590759"/>
                </a:lnTo>
                <a:lnTo>
                  <a:pt x="3635967" y="1558896"/>
                </a:lnTo>
                <a:lnTo>
                  <a:pt x="3665445" y="1524787"/>
                </a:lnTo>
                <a:lnTo>
                  <a:pt x="3692402" y="1488569"/>
                </a:lnTo>
                <a:lnTo>
                  <a:pt x="3716702" y="1450377"/>
                </a:lnTo>
                <a:lnTo>
                  <a:pt x="3738206" y="1410350"/>
                </a:lnTo>
                <a:lnTo>
                  <a:pt x="3756777" y="1368624"/>
                </a:lnTo>
                <a:lnTo>
                  <a:pt x="3772280" y="1325337"/>
                </a:lnTo>
                <a:lnTo>
                  <a:pt x="3784576" y="1280626"/>
                </a:lnTo>
                <a:lnTo>
                  <a:pt x="3793529" y="1234627"/>
                </a:lnTo>
                <a:lnTo>
                  <a:pt x="3799001" y="1187478"/>
                </a:lnTo>
                <a:lnTo>
                  <a:pt x="3800855" y="1139317"/>
                </a:lnTo>
                <a:lnTo>
                  <a:pt x="3800855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24578" y="3365753"/>
            <a:ext cx="3801110" cy="1755775"/>
          </a:xfrm>
          <a:custGeom>
            <a:avLst/>
            <a:gdLst/>
            <a:ahLst/>
            <a:cxnLst/>
            <a:rect l="l" t="t" r="r" b="b"/>
            <a:pathLst>
              <a:path w="3801109" h="1755775">
                <a:moveTo>
                  <a:pt x="616331" y="0"/>
                </a:moveTo>
                <a:lnTo>
                  <a:pt x="3800855" y="0"/>
                </a:lnTo>
                <a:lnTo>
                  <a:pt x="3800855" y="1139317"/>
                </a:lnTo>
                <a:lnTo>
                  <a:pt x="3799001" y="1187478"/>
                </a:lnTo>
                <a:lnTo>
                  <a:pt x="3793529" y="1234627"/>
                </a:lnTo>
                <a:lnTo>
                  <a:pt x="3784576" y="1280626"/>
                </a:lnTo>
                <a:lnTo>
                  <a:pt x="3772280" y="1325337"/>
                </a:lnTo>
                <a:lnTo>
                  <a:pt x="3756777" y="1368624"/>
                </a:lnTo>
                <a:lnTo>
                  <a:pt x="3738206" y="1410350"/>
                </a:lnTo>
                <a:lnTo>
                  <a:pt x="3716702" y="1450377"/>
                </a:lnTo>
                <a:lnTo>
                  <a:pt x="3692402" y="1488569"/>
                </a:lnTo>
                <a:lnTo>
                  <a:pt x="3665445" y="1524787"/>
                </a:lnTo>
                <a:lnTo>
                  <a:pt x="3635967" y="1558896"/>
                </a:lnTo>
                <a:lnTo>
                  <a:pt x="3604104" y="1590759"/>
                </a:lnTo>
                <a:lnTo>
                  <a:pt x="3569995" y="1620237"/>
                </a:lnTo>
                <a:lnTo>
                  <a:pt x="3533777" y="1647194"/>
                </a:lnTo>
                <a:lnTo>
                  <a:pt x="3495585" y="1671494"/>
                </a:lnTo>
                <a:lnTo>
                  <a:pt x="3455558" y="1692998"/>
                </a:lnTo>
                <a:lnTo>
                  <a:pt x="3413832" y="1711569"/>
                </a:lnTo>
                <a:lnTo>
                  <a:pt x="3370545" y="1727072"/>
                </a:lnTo>
                <a:lnTo>
                  <a:pt x="3325834" y="1739368"/>
                </a:lnTo>
                <a:lnTo>
                  <a:pt x="3279835" y="1748321"/>
                </a:lnTo>
                <a:lnTo>
                  <a:pt x="3232686" y="1753793"/>
                </a:lnTo>
                <a:lnTo>
                  <a:pt x="3184525" y="1755648"/>
                </a:lnTo>
                <a:lnTo>
                  <a:pt x="0" y="1755648"/>
                </a:lnTo>
                <a:lnTo>
                  <a:pt x="0" y="616331"/>
                </a:lnTo>
                <a:lnTo>
                  <a:pt x="1854" y="568169"/>
                </a:lnTo>
                <a:lnTo>
                  <a:pt x="7326" y="521020"/>
                </a:lnTo>
                <a:lnTo>
                  <a:pt x="16279" y="475021"/>
                </a:lnTo>
                <a:lnTo>
                  <a:pt x="28575" y="430310"/>
                </a:lnTo>
                <a:lnTo>
                  <a:pt x="44078" y="387023"/>
                </a:lnTo>
                <a:lnTo>
                  <a:pt x="62649" y="345297"/>
                </a:lnTo>
                <a:lnTo>
                  <a:pt x="84153" y="305270"/>
                </a:lnTo>
                <a:lnTo>
                  <a:pt x="108453" y="267078"/>
                </a:lnTo>
                <a:lnTo>
                  <a:pt x="135410" y="230860"/>
                </a:lnTo>
                <a:lnTo>
                  <a:pt x="164888" y="196751"/>
                </a:lnTo>
                <a:lnTo>
                  <a:pt x="196751" y="164888"/>
                </a:lnTo>
                <a:lnTo>
                  <a:pt x="230860" y="135410"/>
                </a:lnTo>
                <a:lnTo>
                  <a:pt x="267078" y="108453"/>
                </a:lnTo>
                <a:lnTo>
                  <a:pt x="305270" y="84153"/>
                </a:lnTo>
                <a:lnTo>
                  <a:pt x="345297" y="62649"/>
                </a:lnTo>
                <a:lnTo>
                  <a:pt x="387023" y="44078"/>
                </a:lnTo>
                <a:lnTo>
                  <a:pt x="430310" y="28575"/>
                </a:lnTo>
                <a:lnTo>
                  <a:pt x="475021" y="16279"/>
                </a:lnTo>
                <a:lnTo>
                  <a:pt x="521020" y="7326"/>
                </a:lnTo>
                <a:lnTo>
                  <a:pt x="568169" y="1854"/>
                </a:lnTo>
                <a:lnTo>
                  <a:pt x="616331" y="0"/>
                </a:lnTo>
                <a:close/>
              </a:path>
            </a:pathLst>
          </a:custGeom>
          <a:ln w="19812">
            <a:solidFill>
              <a:srgbClr val="006FC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884165" y="3805808"/>
            <a:ext cx="3079750" cy="863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5" dirty="0">
                <a:latin typeface="Microsoft JhengHei"/>
                <a:cs typeface="Microsoft JhengHei"/>
              </a:rPr>
              <a:t>一次加發5個基數之</a:t>
            </a:r>
            <a:endParaRPr sz="2800">
              <a:latin typeface="Microsoft JhengHei"/>
              <a:cs typeface="Microsoft JhengHei"/>
            </a:endParaRPr>
          </a:p>
          <a:p>
            <a:pPr marL="12700">
              <a:lnSpc>
                <a:spcPct val="100000"/>
              </a:lnSpc>
            </a:pPr>
            <a:r>
              <a:rPr sz="2800" b="1" spc="-10" dirty="0">
                <a:latin typeface="Microsoft JhengHei"/>
                <a:cs typeface="Microsoft JhengHei"/>
              </a:rPr>
              <a:t>一次退休金</a:t>
            </a:r>
            <a:endParaRPr sz="2800">
              <a:latin typeface="Microsoft JhengHei"/>
              <a:cs typeface="Microsoft JhengHe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462528" y="4204715"/>
            <a:ext cx="1162050" cy="76200"/>
          </a:xfrm>
          <a:custGeom>
            <a:avLst/>
            <a:gdLst/>
            <a:ahLst/>
            <a:cxnLst/>
            <a:rect l="l" t="t" r="r" b="b"/>
            <a:pathLst>
              <a:path w="1162050" h="76200">
                <a:moveTo>
                  <a:pt x="1085342" y="0"/>
                </a:moveTo>
                <a:lnTo>
                  <a:pt x="1085342" y="76199"/>
                </a:lnTo>
                <a:lnTo>
                  <a:pt x="1148842" y="44449"/>
                </a:lnTo>
                <a:lnTo>
                  <a:pt x="1098042" y="44449"/>
                </a:lnTo>
                <a:lnTo>
                  <a:pt x="1098042" y="31749"/>
                </a:lnTo>
                <a:lnTo>
                  <a:pt x="1148842" y="31749"/>
                </a:lnTo>
                <a:lnTo>
                  <a:pt x="1085342" y="0"/>
                </a:lnTo>
                <a:close/>
              </a:path>
              <a:path w="1162050" h="76200">
                <a:moveTo>
                  <a:pt x="1085342" y="31749"/>
                </a:moveTo>
                <a:lnTo>
                  <a:pt x="0" y="31749"/>
                </a:lnTo>
                <a:lnTo>
                  <a:pt x="0" y="44449"/>
                </a:lnTo>
                <a:lnTo>
                  <a:pt x="1085342" y="44449"/>
                </a:lnTo>
                <a:lnTo>
                  <a:pt x="1085342" y="31749"/>
                </a:lnTo>
                <a:close/>
              </a:path>
              <a:path w="1162050" h="76200">
                <a:moveTo>
                  <a:pt x="1148842" y="31749"/>
                </a:moveTo>
                <a:lnTo>
                  <a:pt x="1098042" y="31749"/>
                </a:lnTo>
                <a:lnTo>
                  <a:pt x="1098042" y="44449"/>
                </a:lnTo>
                <a:lnTo>
                  <a:pt x="1148842" y="44449"/>
                </a:lnTo>
                <a:lnTo>
                  <a:pt x="1161542" y="38099"/>
                </a:lnTo>
                <a:lnTo>
                  <a:pt x="1148842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865266" y="711938"/>
            <a:ext cx="75438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TW" altLang="en-US" sz="3600" spc="-5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退休基礎知識介紹</a:t>
            </a:r>
            <a:r>
              <a:rPr lang="en-US" altLang="zh-TW" sz="3600" spc="-5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-55</a:t>
            </a:r>
            <a:r>
              <a:rPr lang="zh-TW" altLang="en-US" sz="3600" spc="-5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歲加發退休金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8066" y="1707642"/>
            <a:ext cx="2825750" cy="1170940"/>
          </a:xfrm>
          <a:custGeom>
            <a:avLst/>
            <a:gdLst/>
            <a:ahLst/>
            <a:cxnLst/>
            <a:rect l="l" t="t" r="r" b="b"/>
            <a:pathLst>
              <a:path w="2825750" h="1170939">
                <a:moveTo>
                  <a:pt x="2630424" y="0"/>
                </a:moveTo>
                <a:lnTo>
                  <a:pt x="195072" y="0"/>
                </a:lnTo>
                <a:lnTo>
                  <a:pt x="150344" y="5154"/>
                </a:lnTo>
                <a:lnTo>
                  <a:pt x="109284" y="19834"/>
                </a:lnTo>
                <a:lnTo>
                  <a:pt x="73064" y="42867"/>
                </a:lnTo>
                <a:lnTo>
                  <a:pt x="42855" y="73080"/>
                </a:lnTo>
                <a:lnTo>
                  <a:pt x="19827" y="109301"/>
                </a:lnTo>
                <a:lnTo>
                  <a:pt x="5152" y="150356"/>
                </a:lnTo>
                <a:lnTo>
                  <a:pt x="0" y="195072"/>
                </a:lnTo>
                <a:lnTo>
                  <a:pt x="0" y="975360"/>
                </a:lnTo>
                <a:lnTo>
                  <a:pt x="5152" y="1020075"/>
                </a:lnTo>
                <a:lnTo>
                  <a:pt x="19827" y="1061130"/>
                </a:lnTo>
                <a:lnTo>
                  <a:pt x="42855" y="1097351"/>
                </a:lnTo>
                <a:lnTo>
                  <a:pt x="73064" y="1127564"/>
                </a:lnTo>
                <a:lnTo>
                  <a:pt x="109284" y="1150597"/>
                </a:lnTo>
                <a:lnTo>
                  <a:pt x="150344" y="1165277"/>
                </a:lnTo>
                <a:lnTo>
                  <a:pt x="195072" y="1170432"/>
                </a:lnTo>
                <a:lnTo>
                  <a:pt x="2630424" y="1170432"/>
                </a:lnTo>
                <a:lnTo>
                  <a:pt x="2675139" y="1165277"/>
                </a:lnTo>
                <a:lnTo>
                  <a:pt x="2716194" y="1150597"/>
                </a:lnTo>
                <a:lnTo>
                  <a:pt x="2752415" y="1127564"/>
                </a:lnTo>
                <a:lnTo>
                  <a:pt x="2782628" y="1097351"/>
                </a:lnTo>
                <a:lnTo>
                  <a:pt x="2805661" y="1061130"/>
                </a:lnTo>
                <a:lnTo>
                  <a:pt x="2820341" y="1020075"/>
                </a:lnTo>
                <a:lnTo>
                  <a:pt x="2825496" y="975360"/>
                </a:lnTo>
                <a:lnTo>
                  <a:pt x="2825496" y="195072"/>
                </a:lnTo>
                <a:lnTo>
                  <a:pt x="2820341" y="150356"/>
                </a:lnTo>
                <a:lnTo>
                  <a:pt x="2805661" y="109301"/>
                </a:lnTo>
                <a:lnTo>
                  <a:pt x="2782628" y="73080"/>
                </a:lnTo>
                <a:lnTo>
                  <a:pt x="2752415" y="42867"/>
                </a:lnTo>
                <a:lnTo>
                  <a:pt x="2716194" y="19834"/>
                </a:lnTo>
                <a:lnTo>
                  <a:pt x="2675139" y="5154"/>
                </a:lnTo>
                <a:lnTo>
                  <a:pt x="263042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28066" y="1707642"/>
            <a:ext cx="2825750" cy="1170940"/>
          </a:xfrm>
          <a:custGeom>
            <a:avLst/>
            <a:gdLst/>
            <a:ahLst/>
            <a:cxnLst/>
            <a:rect l="l" t="t" r="r" b="b"/>
            <a:pathLst>
              <a:path w="2825750" h="1170939">
                <a:moveTo>
                  <a:pt x="0" y="195072"/>
                </a:moveTo>
                <a:lnTo>
                  <a:pt x="5152" y="150356"/>
                </a:lnTo>
                <a:lnTo>
                  <a:pt x="19827" y="109301"/>
                </a:lnTo>
                <a:lnTo>
                  <a:pt x="42855" y="73080"/>
                </a:lnTo>
                <a:lnTo>
                  <a:pt x="73064" y="42867"/>
                </a:lnTo>
                <a:lnTo>
                  <a:pt x="109284" y="19834"/>
                </a:lnTo>
                <a:lnTo>
                  <a:pt x="150344" y="5154"/>
                </a:lnTo>
                <a:lnTo>
                  <a:pt x="195072" y="0"/>
                </a:lnTo>
                <a:lnTo>
                  <a:pt x="2630424" y="0"/>
                </a:lnTo>
                <a:lnTo>
                  <a:pt x="2675139" y="5154"/>
                </a:lnTo>
                <a:lnTo>
                  <a:pt x="2716194" y="19834"/>
                </a:lnTo>
                <a:lnTo>
                  <a:pt x="2752415" y="42867"/>
                </a:lnTo>
                <a:lnTo>
                  <a:pt x="2782628" y="73080"/>
                </a:lnTo>
                <a:lnTo>
                  <a:pt x="2805661" y="109301"/>
                </a:lnTo>
                <a:lnTo>
                  <a:pt x="2820341" y="150356"/>
                </a:lnTo>
                <a:lnTo>
                  <a:pt x="2825496" y="195072"/>
                </a:lnTo>
                <a:lnTo>
                  <a:pt x="2825496" y="975360"/>
                </a:lnTo>
                <a:lnTo>
                  <a:pt x="2820341" y="1020075"/>
                </a:lnTo>
                <a:lnTo>
                  <a:pt x="2805661" y="1061130"/>
                </a:lnTo>
                <a:lnTo>
                  <a:pt x="2782628" y="1097351"/>
                </a:lnTo>
                <a:lnTo>
                  <a:pt x="2752415" y="1127564"/>
                </a:lnTo>
                <a:lnTo>
                  <a:pt x="2716194" y="1150597"/>
                </a:lnTo>
                <a:lnTo>
                  <a:pt x="2675139" y="1165277"/>
                </a:lnTo>
                <a:lnTo>
                  <a:pt x="2630424" y="1170432"/>
                </a:lnTo>
                <a:lnTo>
                  <a:pt x="195072" y="1170432"/>
                </a:lnTo>
                <a:lnTo>
                  <a:pt x="150344" y="1165277"/>
                </a:lnTo>
                <a:lnTo>
                  <a:pt x="109284" y="1150597"/>
                </a:lnTo>
                <a:lnTo>
                  <a:pt x="73064" y="1127564"/>
                </a:lnTo>
                <a:lnTo>
                  <a:pt x="42855" y="1097351"/>
                </a:lnTo>
                <a:lnTo>
                  <a:pt x="19827" y="1061130"/>
                </a:lnTo>
                <a:lnTo>
                  <a:pt x="5152" y="1020075"/>
                </a:lnTo>
                <a:lnTo>
                  <a:pt x="0" y="975360"/>
                </a:lnTo>
                <a:lnTo>
                  <a:pt x="0" y="195072"/>
                </a:lnTo>
                <a:close/>
              </a:path>
            </a:pathLst>
          </a:custGeom>
          <a:ln w="19812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67961" y="2228850"/>
            <a:ext cx="4538980" cy="3030220"/>
          </a:xfrm>
          <a:custGeom>
            <a:avLst/>
            <a:gdLst/>
            <a:ahLst/>
            <a:cxnLst/>
            <a:rect l="l" t="t" r="r" b="b"/>
            <a:pathLst>
              <a:path w="4538980" h="3030220">
                <a:moveTo>
                  <a:pt x="4538471" y="0"/>
                </a:moveTo>
                <a:lnTo>
                  <a:pt x="634873" y="0"/>
                </a:lnTo>
                <a:lnTo>
                  <a:pt x="587489" y="1741"/>
                </a:lnTo>
                <a:lnTo>
                  <a:pt x="541052" y="6883"/>
                </a:lnTo>
                <a:lnTo>
                  <a:pt x="495684" y="15303"/>
                </a:lnTo>
                <a:lnTo>
                  <a:pt x="451507" y="26878"/>
                </a:lnTo>
                <a:lnTo>
                  <a:pt x="408644" y="41486"/>
                </a:lnTo>
                <a:lnTo>
                  <a:pt x="367219" y="59004"/>
                </a:lnTo>
                <a:lnTo>
                  <a:pt x="327353" y="79308"/>
                </a:lnTo>
                <a:lnTo>
                  <a:pt x="289170" y="102277"/>
                </a:lnTo>
                <a:lnTo>
                  <a:pt x="252792" y="127788"/>
                </a:lnTo>
                <a:lnTo>
                  <a:pt x="218343" y="155718"/>
                </a:lnTo>
                <a:lnTo>
                  <a:pt x="185943" y="185943"/>
                </a:lnTo>
                <a:lnTo>
                  <a:pt x="155718" y="218343"/>
                </a:lnTo>
                <a:lnTo>
                  <a:pt x="127788" y="252792"/>
                </a:lnTo>
                <a:lnTo>
                  <a:pt x="102277" y="289170"/>
                </a:lnTo>
                <a:lnTo>
                  <a:pt x="79308" y="327353"/>
                </a:lnTo>
                <a:lnTo>
                  <a:pt x="59004" y="367219"/>
                </a:lnTo>
                <a:lnTo>
                  <a:pt x="41486" y="408644"/>
                </a:lnTo>
                <a:lnTo>
                  <a:pt x="26878" y="451507"/>
                </a:lnTo>
                <a:lnTo>
                  <a:pt x="15303" y="495684"/>
                </a:lnTo>
                <a:lnTo>
                  <a:pt x="6883" y="541052"/>
                </a:lnTo>
                <a:lnTo>
                  <a:pt x="1741" y="587489"/>
                </a:lnTo>
                <a:lnTo>
                  <a:pt x="0" y="634873"/>
                </a:lnTo>
                <a:lnTo>
                  <a:pt x="0" y="3029712"/>
                </a:lnTo>
                <a:lnTo>
                  <a:pt x="3903598" y="3029712"/>
                </a:lnTo>
                <a:lnTo>
                  <a:pt x="3950982" y="3027970"/>
                </a:lnTo>
                <a:lnTo>
                  <a:pt x="3997419" y="3022828"/>
                </a:lnTo>
                <a:lnTo>
                  <a:pt x="4042787" y="3014408"/>
                </a:lnTo>
                <a:lnTo>
                  <a:pt x="4086964" y="3002833"/>
                </a:lnTo>
                <a:lnTo>
                  <a:pt x="4129827" y="2988225"/>
                </a:lnTo>
                <a:lnTo>
                  <a:pt x="4171252" y="2970707"/>
                </a:lnTo>
                <a:lnTo>
                  <a:pt x="4211118" y="2950403"/>
                </a:lnTo>
                <a:lnTo>
                  <a:pt x="4249301" y="2927434"/>
                </a:lnTo>
                <a:lnTo>
                  <a:pt x="4285679" y="2901923"/>
                </a:lnTo>
                <a:lnTo>
                  <a:pt x="4320128" y="2873993"/>
                </a:lnTo>
                <a:lnTo>
                  <a:pt x="4352528" y="2843768"/>
                </a:lnTo>
                <a:lnTo>
                  <a:pt x="4382753" y="2811368"/>
                </a:lnTo>
                <a:lnTo>
                  <a:pt x="4410683" y="2776919"/>
                </a:lnTo>
                <a:lnTo>
                  <a:pt x="4436194" y="2740541"/>
                </a:lnTo>
                <a:lnTo>
                  <a:pt x="4459163" y="2702358"/>
                </a:lnTo>
                <a:lnTo>
                  <a:pt x="4479467" y="2662492"/>
                </a:lnTo>
                <a:lnTo>
                  <a:pt x="4496985" y="2621067"/>
                </a:lnTo>
                <a:lnTo>
                  <a:pt x="4511593" y="2578204"/>
                </a:lnTo>
                <a:lnTo>
                  <a:pt x="4523168" y="2534027"/>
                </a:lnTo>
                <a:lnTo>
                  <a:pt x="4531588" y="2488659"/>
                </a:lnTo>
                <a:lnTo>
                  <a:pt x="4536730" y="2442222"/>
                </a:lnTo>
                <a:lnTo>
                  <a:pt x="4538471" y="2394839"/>
                </a:lnTo>
                <a:lnTo>
                  <a:pt x="4538471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961" y="2228850"/>
            <a:ext cx="4538980" cy="3030220"/>
          </a:xfrm>
          <a:custGeom>
            <a:avLst/>
            <a:gdLst/>
            <a:ahLst/>
            <a:cxnLst/>
            <a:rect l="l" t="t" r="r" b="b"/>
            <a:pathLst>
              <a:path w="4538980" h="3030220">
                <a:moveTo>
                  <a:pt x="634873" y="0"/>
                </a:moveTo>
                <a:lnTo>
                  <a:pt x="4538471" y="0"/>
                </a:lnTo>
                <a:lnTo>
                  <a:pt x="4538471" y="2394839"/>
                </a:lnTo>
                <a:lnTo>
                  <a:pt x="4536730" y="2442222"/>
                </a:lnTo>
                <a:lnTo>
                  <a:pt x="4531588" y="2488659"/>
                </a:lnTo>
                <a:lnTo>
                  <a:pt x="4523168" y="2534027"/>
                </a:lnTo>
                <a:lnTo>
                  <a:pt x="4511593" y="2578204"/>
                </a:lnTo>
                <a:lnTo>
                  <a:pt x="4496985" y="2621067"/>
                </a:lnTo>
                <a:lnTo>
                  <a:pt x="4479467" y="2662492"/>
                </a:lnTo>
                <a:lnTo>
                  <a:pt x="4459163" y="2702358"/>
                </a:lnTo>
                <a:lnTo>
                  <a:pt x="4436194" y="2740541"/>
                </a:lnTo>
                <a:lnTo>
                  <a:pt x="4410683" y="2776919"/>
                </a:lnTo>
                <a:lnTo>
                  <a:pt x="4382753" y="2811368"/>
                </a:lnTo>
                <a:lnTo>
                  <a:pt x="4352528" y="2843768"/>
                </a:lnTo>
                <a:lnTo>
                  <a:pt x="4320128" y="2873993"/>
                </a:lnTo>
                <a:lnTo>
                  <a:pt x="4285679" y="2901923"/>
                </a:lnTo>
                <a:lnTo>
                  <a:pt x="4249301" y="2927434"/>
                </a:lnTo>
                <a:lnTo>
                  <a:pt x="4211118" y="2950403"/>
                </a:lnTo>
                <a:lnTo>
                  <a:pt x="4171252" y="2970707"/>
                </a:lnTo>
                <a:lnTo>
                  <a:pt x="4129827" y="2988225"/>
                </a:lnTo>
                <a:lnTo>
                  <a:pt x="4086964" y="3002833"/>
                </a:lnTo>
                <a:lnTo>
                  <a:pt x="4042787" y="3014408"/>
                </a:lnTo>
                <a:lnTo>
                  <a:pt x="3997419" y="3022828"/>
                </a:lnTo>
                <a:lnTo>
                  <a:pt x="3950982" y="3027970"/>
                </a:lnTo>
                <a:lnTo>
                  <a:pt x="3903598" y="3029712"/>
                </a:lnTo>
                <a:lnTo>
                  <a:pt x="0" y="3029712"/>
                </a:lnTo>
                <a:lnTo>
                  <a:pt x="0" y="634873"/>
                </a:lnTo>
                <a:lnTo>
                  <a:pt x="1741" y="587489"/>
                </a:lnTo>
                <a:lnTo>
                  <a:pt x="6883" y="541052"/>
                </a:lnTo>
                <a:lnTo>
                  <a:pt x="15303" y="495684"/>
                </a:lnTo>
                <a:lnTo>
                  <a:pt x="26878" y="451507"/>
                </a:lnTo>
                <a:lnTo>
                  <a:pt x="41486" y="408644"/>
                </a:lnTo>
                <a:lnTo>
                  <a:pt x="59004" y="367219"/>
                </a:lnTo>
                <a:lnTo>
                  <a:pt x="79308" y="327353"/>
                </a:lnTo>
                <a:lnTo>
                  <a:pt x="102277" y="289170"/>
                </a:lnTo>
                <a:lnTo>
                  <a:pt x="127788" y="252792"/>
                </a:lnTo>
                <a:lnTo>
                  <a:pt x="155718" y="218343"/>
                </a:lnTo>
                <a:lnTo>
                  <a:pt x="185943" y="185943"/>
                </a:lnTo>
                <a:lnTo>
                  <a:pt x="218343" y="155718"/>
                </a:lnTo>
                <a:lnTo>
                  <a:pt x="252792" y="127788"/>
                </a:lnTo>
                <a:lnTo>
                  <a:pt x="289170" y="102277"/>
                </a:lnTo>
                <a:lnTo>
                  <a:pt x="327353" y="79308"/>
                </a:lnTo>
                <a:lnTo>
                  <a:pt x="367219" y="59004"/>
                </a:lnTo>
                <a:lnTo>
                  <a:pt x="408644" y="41486"/>
                </a:lnTo>
                <a:lnTo>
                  <a:pt x="451507" y="26878"/>
                </a:lnTo>
                <a:lnTo>
                  <a:pt x="495684" y="15303"/>
                </a:lnTo>
                <a:lnTo>
                  <a:pt x="541052" y="6883"/>
                </a:lnTo>
                <a:lnTo>
                  <a:pt x="587489" y="1741"/>
                </a:lnTo>
                <a:lnTo>
                  <a:pt x="634873" y="0"/>
                </a:lnTo>
                <a:close/>
              </a:path>
            </a:pathLst>
          </a:custGeom>
          <a:ln w="19812">
            <a:solidFill>
              <a:srgbClr val="006FC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23977" y="1841436"/>
            <a:ext cx="4708525" cy="30085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150" dirty="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</a:pPr>
            <a:r>
              <a:rPr sz="2800" b="1" spc="70" dirty="0">
                <a:latin typeface="Microsoft JhengHei"/>
                <a:cs typeface="Microsoft JhengHei"/>
              </a:rPr>
              <a:t>1.一次退休金：增加基數，</a:t>
            </a:r>
            <a:endParaRPr sz="2800" dirty="0">
              <a:latin typeface="Microsoft JhengHei"/>
              <a:cs typeface="Microsoft JhengHei"/>
            </a:endParaRPr>
          </a:p>
          <a:p>
            <a:pPr marL="356870" marR="723265" indent="354965">
              <a:lnSpc>
                <a:spcPct val="100000"/>
              </a:lnSpc>
            </a:pPr>
            <a:r>
              <a:rPr sz="2800" b="1" spc="-5" dirty="0">
                <a:latin typeface="Microsoft JhengHei"/>
                <a:cs typeface="Microsoft JhengHei"/>
              </a:rPr>
              <a:t>增至60個基數為</a:t>
            </a:r>
            <a:r>
              <a:rPr sz="2800" b="1" spc="-15" dirty="0">
                <a:latin typeface="Microsoft JhengHei"/>
                <a:cs typeface="Microsoft JhengHei"/>
              </a:rPr>
              <a:t>限</a:t>
            </a:r>
            <a:r>
              <a:rPr sz="2800" b="1" spc="-5" dirty="0">
                <a:latin typeface="Microsoft JhengHei"/>
                <a:cs typeface="Microsoft JhengHei"/>
              </a:rPr>
              <a:t>。  2.月退休金：自第36年</a:t>
            </a:r>
            <a:endParaRPr sz="2800" dirty="0">
              <a:latin typeface="Microsoft JhengHei"/>
              <a:cs typeface="Microsoft JhengHei"/>
            </a:endParaRPr>
          </a:p>
          <a:p>
            <a:pPr marL="712470" marR="579755">
              <a:lnSpc>
                <a:spcPct val="100000"/>
              </a:lnSpc>
            </a:pPr>
            <a:r>
              <a:rPr sz="2800" b="1" spc="-5" dirty="0">
                <a:latin typeface="Microsoft JhengHei"/>
                <a:cs typeface="Microsoft JhengHei"/>
              </a:rPr>
              <a:t>起，每年增加1％，增  至75％為限。</a:t>
            </a:r>
            <a:endParaRPr sz="2800" dirty="0">
              <a:latin typeface="Microsoft JhengHei"/>
              <a:cs typeface="Microsoft JhengHe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28066" y="3257550"/>
            <a:ext cx="2825750" cy="901065"/>
          </a:xfrm>
          <a:custGeom>
            <a:avLst/>
            <a:gdLst/>
            <a:ahLst/>
            <a:cxnLst/>
            <a:rect l="l" t="t" r="r" b="b"/>
            <a:pathLst>
              <a:path w="2825750" h="901064">
                <a:moveTo>
                  <a:pt x="2675382" y="0"/>
                </a:moveTo>
                <a:lnTo>
                  <a:pt x="150114" y="0"/>
                </a:lnTo>
                <a:lnTo>
                  <a:pt x="102666" y="7650"/>
                </a:lnTo>
                <a:lnTo>
                  <a:pt x="61458" y="28955"/>
                </a:lnTo>
                <a:lnTo>
                  <a:pt x="28963" y="61447"/>
                </a:lnTo>
                <a:lnTo>
                  <a:pt x="7652" y="102656"/>
                </a:lnTo>
                <a:lnTo>
                  <a:pt x="0" y="150113"/>
                </a:lnTo>
                <a:lnTo>
                  <a:pt x="0" y="750569"/>
                </a:lnTo>
                <a:lnTo>
                  <a:pt x="7652" y="798027"/>
                </a:lnTo>
                <a:lnTo>
                  <a:pt x="28963" y="839236"/>
                </a:lnTo>
                <a:lnTo>
                  <a:pt x="61458" y="871727"/>
                </a:lnTo>
                <a:lnTo>
                  <a:pt x="102666" y="893033"/>
                </a:lnTo>
                <a:lnTo>
                  <a:pt x="150114" y="900683"/>
                </a:lnTo>
                <a:lnTo>
                  <a:pt x="2675382" y="900683"/>
                </a:lnTo>
                <a:lnTo>
                  <a:pt x="2722839" y="893033"/>
                </a:lnTo>
                <a:lnTo>
                  <a:pt x="2764048" y="871727"/>
                </a:lnTo>
                <a:lnTo>
                  <a:pt x="2796540" y="839236"/>
                </a:lnTo>
                <a:lnTo>
                  <a:pt x="2817845" y="798027"/>
                </a:lnTo>
                <a:lnTo>
                  <a:pt x="2825496" y="750569"/>
                </a:lnTo>
                <a:lnTo>
                  <a:pt x="2825496" y="150113"/>
                </a:lnTo>
                <a:lnTo>
                  <a:pt x="2817845" y="102656"/>
                </a:lnTo>
                <a:lnTo>
                  <a:pt x="2796540" y="61447"/>
                </a:lnTo>
                <a:lnTo>
                  <a:pt x="2764048" y="28955"/>
                </a:lnTo>
                <a:lnTo>
                  <a:pt x="2722839" y="7650"/>
                </a:lnTo>
                <a:lnTo>
                  <a:pt x="2675382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8066" y="3257550"/>
            <a:ext cx="2825750" cy="901065"/>
          </a:xfrm>
          <a:custGeom>
            <a:avLst/>
            <a:gdLst/>
            <a:ahLst/>
            <a:cxnLst/>
            <a:rect l="l" t="t" r="r" b="b"/>
            <a:pathLst>
              <a:path w="2825750" h="901064">
                <a:moveTo>
                  <a:pt x="0" y="150113"/>
                </a:moveTo>
                <a:lnTo>
                  <a:pt x="7652" y="102656"/>
                </a:lnTo>
                <a:lnTo>
                  <a:pt x="28963" y="61447"/>
                </a:lnTo>
                <a:lnTo>
                  <a:pt x="61458" y="28955"/>
                </a:lnTo>
                <a:lnTo>
                  <a:pt x="102666" y="7650"/>
                </a:lnTo>
                <a:lnTo>
                  <a:pt x="150114" y="0"/>
                </a:lnTo>
                <a:lnTo>
                  <a:pt x="2675382" y="0"/>
                </a:lnTo>
                <a:lnTo>
                  <a:pt x="2722839" y="7650"/>
                </a:lnTo>
                <a:lnTo>
                  <a:pt x="2764048" y="28955"/>
                </a:lnTo>
                <a:lnTo>
                  <a:pt x="2796540" y="61447"/>
                </a:lnTo>
                <a:lnTo>
                  <a:pt x="2817845" y="102656"/>
                </a:lnTo>
                <a:lnTo>
                  <a:pt x="2825496" y="150113"/>
                </a:lnTo>
                <a:lnTo>
                  <a:pt x="2825496" y="750569"/>
                </a:lnTo>
                <a:lnTo>
                  <a:pt x="2817845" y="798027"/>
                </a:lnTo>
                <a:lnTo>
                  <a:pt x="2796540" y="839236"/>
                </a:lnTo>
                <a:lnTo>
                  <a:pt x="2764048" y="871727"/>
                </a:lnTo>
                <a:lnTo>
                  <a:pt x="2722839" y="893033"/>
                </a:lnTo>
                <a:lnTo>
                  <a:pt x="2675382" y="900683"/>
                </a:lnTo>
                <a:lnTo>
                  <a:pt x="150114" y="900683"/>
                </a:lnTo>
                <a:lnTo>
                  <a:pt x="102666" y="893033"/>
                </a:lnTo>
                <a:lnTo>
                  <a:pt x="61458" y="871727"/>
                </a:lnTo>
                <a:lnTo>
                  <a:pt x="28963" y="839236"/>
                </a:lnTo>
                <a:lnTo>
                  <a:pt x="7652" y="798027"/>
                </a:lnTo>
                <a:lnTo>
                  <a:pt x="0" y="750569"/>
                </a:lnTo>
                <a:lnTo>
                  <a:pt x="0" y="150113"/>
                </a:lnTo>
                <a:close/>
              </a:path>
            </a:pathLst>
          </a:custGeom>
          <a:ln w="19812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8066" y="4537709"/>
            <a:ext cx="2825750" cy="1607820"/>
          </a:xfrm>
          <a:custGeom>
            <a:avLst/>
            <a:gdLst/>
            <a:ahLst/>
            <a:cxnLst/>
            <a:rect l="l" t="t" r="r" b="b"/>
            <a:pathLst>
              <a:path w="2825750" h="1607820">
                <a:moveTo>
                  <a:pt x="2557526" y="0"/>
                </a:moveTo>
                <a:lnTo>
                  <a:pt x="267970" y="0"/>
                </a:lnTo>
                <a:lnTo>
                  <a:pt x="219802" y="4318"/>
                </a:lnTo>
                <a:lnTo>
                  <a:pt x="174467" y="16769"/>
                </a:lnTo>
                <a:lnTo>
                  <a:pt x="132721" y="36594"/>
                </a:lnTo>
                <a:lnTo>
                  <a:pt x="95321" y="63036"/>
                </a:lnTo>
                <a:lnTo>
                  <a:pt x="63024" y="95337"/>
                </a:lnTo>
                <a:lnTo>
                  <a:pt x="36586" y="132738"/>
                </a:lnTo>
                <a:lnTo>
                  <a:pt x="16765" y="174483"/>
                </a:lnTo>
                <a:lnTo>
                  <a:pt x="4317" y="219812"/>
                </a:lnTo>
                <a:lnTo>
                  <a:pt x="0" y="267969"/>
                </a:lnTo>
                <a:lnTo>
                  <a:pt x="0" y="1339849"/>
                </a:lnTo>
                <a:lnTo>
                  <a:pt x="4317" y="1388017"/>
                </a:lnTo>
                <a:lnTo>
                  <a:pt x="16765" y="1433352"/>
                </a:lnTo>
                <a:lnTo>
                  <a:pt x="36586" y="1475098"/>
                </a:lnTo>
                <a:lnTo>
                  <a:pt x="63024" y="1512498"/>
                </a:lnTo>
                <a:lnTo>
                  <a:pt x="95321" y="1544795"/>
                </a:lnTo>
                <a:lnTo>
                  <a:pt x="132721" y="1571233"/>
                </a:lnTo>
                <a:lnTo>
                  <a:pt x="174467" y="1591054"/>
                </a:lnTo>
                <a:lnTo>
                  <a:pt x="219802" y="1603502"/>
                </a:lnTo>
                <a:lnTo>
                  <a:pt x="267970" y="1607820"/>
                </a:lnTo>
                <a:lnTo>
                  <a:pt x="2557526" y="1607820"/>
                </a:lnTo>
                <a:lnTo>
                  <a:pt x="2605683" y="1603502"/>
                </a:lnTo>
                <a:lnTo>
                  <a:pt x="2651012" y="1591054"/>
                </a:lnTo>
                <a:lnTo>
                  <a:pt x="2692757" y="1571233"/>
                </a:lnTo>
                <a:lnTo>
                  <a:pt x="2730158" y="1544795"/>
                </a:lnTo>
                <a:lnTo>
                  <a:pt x="2762459" y="1512498"/>
                </a:lnTo>
                <a:lnTo>
                  <a:pt x="2788901" y="1475098"/>
                </a:lnTo>
                <a:lnTo>
                  <a:pt x="2808726" y="1433352"/>
                </a:lnTo>
                <a:lnTo>
                  <a:pt x="2821177" y="1388017"/>
                </a:lnTo>
                <a:lnTo>
                  <a:pt x="2825496" y="1339849"/>
                </a:lnTo>
                <a:lnTo>
                  <a:pt x="2825496" y="267969"/>
                </a:lnTo>
                <a:lnTo>
                  <a:pt x="2821177" y="219812"/>
                </a:lnTo>
                <a:lnTo>
                  <a:pt x="2808726" y="174483"/>
                </a:lnTo>
                <a:lnTo>
                  <a:pt x="2788901" y="132738"/>
                </a:lnTo>
                <a:lnTo>
                  <a:pt x="2762459" y="95337"/>
                </a:lnTo>
                <a:lnTo>
                  <a:pt x="2730158" y="63036"/>
                </a:lnTo>
                <a:lnTo>
                  <a:pt x="2692757" y="36594"/>
                </a:lnTo>
                <a:lnTo>
                  <a:pt x="2651012" y="16769"/>
                </a:lnTo>
                <a:lnTo>
                  <a:pt x="2605683" y="4318"/>
                </a:lnTo>
                <a:lnTo>
                  <a:pt x="255752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8066" y="4537709"/>
            <a:ext cx="2825750" cy="1607820"/>
          </a:xfrm>
          <a:custGeom>
            <a:avLst/>
            <a:gdLst/>
            <a:ahLst/>
            <a:cxnLst/>
            <a:rect l="l" t="t" r="r" b="b"/>
            <a:pathLst>
              <a:path w="2825750" h="1607820">
                <a:moveTo>
                  <a:pt x="0" y="267969"/>
                </a:moveTo>
                <a:lnTo>
                  <a:pt x="4317" y="219812"/>
                </a:lnTo>
                <a:lnTo>
                  <a:pt x="16765" y="174483"/>
                </a:lnTo>
                <a:lnTo>
                  <a:pt x="36586" y="132738"/>
                </a:lnTo>
                <a:lnTo>
                  <a:pt x="63024" y="95337"/>
                </a:lnTo>
                <a:lnTo>
                  <a:pt x="95321" y="63036"/>
                </a:lnTo>
                <a:lnTo>
                  <a:pt x="132721" y="36594"/>
                </a:lnTo>
                <a:lnTo>
                  <a:pt x="174467" y="16769"/>
                </a:lnTo>
                <a:lnTo>
                  <a:pt x="219802" y="4318"/>
                </a:lnTo>
                <a:lnTo>
                  <a:pt x="267970" y="0"/>
                </a:lnTo>
                <a:lnTo>
                  <a:pt x="2557526" y="0"/>
                </a:lnTo>
                <a:lnTo>
                  <a:pt x="2605683" y="4318"/>
                </a:lnTo>
                <a:lnTo>
                  <a:pt x="2651012" y="16769"/>
                </a:lnTo>
                <a:lnTo>
                  <a:pt x="2692757" y="36594"/>
                </a:lnTo>
                <a:lnTo>
                  <a:pt x="2730158" y="63036"/>
                </a:lnTo>
                <a:lnTo>
                  <a:pt x="2762459" y="95337"/>
                </a:lnTo>
                <a:lnTo>
                  <a:pt x="2788901" y="132738"/>
                </a:lnTo>
                <a:lnTo>
                  <a:pt x="2808726" y="174483"/>
                </a:lnTo>
                <a:lnTo>
                  <a:pt x="2821177" y="219812"/>
                </a:lnTo>
                <a:lnTo>
                  <a:pt x="2825496" y="267969"/>
                </a:lnTo>
                <a:lnTo>
                  <a:pt x="2825496" y="1339849"/>
                </a:lnTo>
                <a:lnTo>
                  <a:pt x="2821177" y="1388017"/>
                </a:lnTo>
                <a:lnTo>
                  <a:pt x="2808726" y="1433352"/>
                </a:lnTo>
                <a:lnTo>
                  <a:pt x="2788901" y="1475098"/>
                </a:lnTo>
                <a:lnTo>
                  <a:pt x="2762459" y="1512498"/>
                </a:lnTo>
                <a:lnTo>
                  <a:pt x="2730158" y="1544795"/>
                </a:lnTo>
                <a:lnTo>
                  <a:pt x="2692757" y="1571233"/>
                </a:lnTo>
                <a:lnTo>
                  <a:pt x="2651012" y="1591054"/>
                </a:lnTo>
                <a:lnTo>
                  <a:pt x="2605683" y="1603502"/>
                </a:lnTo>
                <a:lnTo>
                  <a:pt x="2557526" y="1607820"/>
                </a:lnTo>
                <a:lnTo>
                  <a:pt x="267970" y="1607820"/>
                </a:lnTo>
                <a:lnTo>
                  <a:pt x="219802" y="1603502"/>
                </a:lnTo>
                <a:lnTo>
                  <a:pt x="174467" y="1591054"/>
                </a:lnTo>
                <a:lnTo>
                  <a:pt x="132721" y="1571233"/>
                </a:lnTo>
                <a:lnTo>
                  <a:pt x="95321" y="1544795"/>
                </a:lnTo>
                <a:lnTo>
                  <a:pt x="63024" y="1512498"/>
                </a:lnTo>
                <a:lnTo>
                  <a:pt x="36586" y="1475098"/>
                </a:lnTo>
                <a:lnTo>
                  <a:pt x="16765" y="1433352"/>
                </a:lnTo>
                <a:lnTo>
                  <a:pt x="4317" y="1388017"/>
                </a:lnTo>
                <a:lnTo>
                  <a:pt x="0" y="1339849"/>
                </a:lnTo>
                <a:lnTo>
                  <a:pt x="0" y="267969"/>
                </a:lnTo>
                <a:close/>
              </a:path>
            </a:pathLst>
          </a:custGeom>
          <a:ln w="19812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683768" y="807140"/>
            <a:ext cx="75438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zh-TW" altLang="en-US" sz="2800" spc="-5" dirty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退休基礎知識介紹</a:t>
            </a:r>
            <a:r>
              <a:rPr lang="en-US" altLang="zh-TW" sz="2800" spc="-5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800" spc="-5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增核退休金</a:t>
            </a:r>
            <a:r>
              <a:rPr lang="en-US" altLang="zh-TW" sz="2800" spc="-5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spc="-5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退休條例第</a:t>
            </a:r>
            <a:r>
              <a:rPr lang="en-US" altLang="zh-TW" sz="2800" spc="-5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2800" spc="-5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r>
              <a:rPr lang="en-US" altLang="zh-TW" sz="2800" spc="-5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sz="2800" dirty="0"/>
          </a:p>
        </p:txBody>
      </p:sp>
      <p:sp>
        <p:nvSpPr>
          <p:cNvPr id="11" name="object 11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rmAutofit fontScale="92500" lnSpcReduction="20000"/>
          </a:bodyPr>
          <a:lstStyle/>
          <a:p>
            <a:pPr marL="12700" marR="5080" algn="ctr">
              <a:lnSpc>
                <a:spcPct val="100000"/>
              </a:lnSpc>
            </a:pPr>
            <a:r>
              <a:rPr spc="-5" dirty="0"/>
              <a:t>教師或校長服務  滿35年</a:t>
            </a:r>
          </a:p>
          <a:p>
            <a:pPr>
              <a:lnSpc>
                <a:spcPct val="100000"/>
              </a:lnSpc>
            </a:pPr>
            <a:endParaRPr spc="-5" dirty="0"/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pc="-5" dirty="0"/>
              <a:t>教職30年資歷</a:t>
            </a:r>
          </a:p>
          <a:p>
            <a:pPr>
              <a:lnSpc>
                <a:spcPct val="100000"/>
              </a:lnSpc>
            </a:pPr>
            <a:endParaRPr spc="-5" dirty="0"/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84455" marR="76200" indent="106680" algn="just">
              <a:lnSpc>
                <a:spcPct val="100000"/>
              </a:lnSpc>
            </a:pPr>
            <a:r>
              <a:rPr spc="-5" dirty="0"/>
              <a:t>退休時往前逆  算連續任教師  </a:t>
            </a:r>
            <a:r>
              <a:rPr spc="-10" dirty="0"/>
              <a:t>或校長</a:t>
            </a:r>
            <a:r>
              <a:rPr spc="-5" dirty="0"/>
              <a:t>5</a:t>
            </a:r>
            <a:r>
              <a:rPr spc="-10" dirty="0"/>
              <a:t>年以上</a:t>
            </a:r>
          </a:p>
        </p:txBody>
      </p:sp>
      <p:sp>
        <p:nvSpPr>
          <p:cNvPr id="12" name="object 12"/>
          <p:cNvSpPr/>
          <p:nvPr/>
        </p:nvSpPr>
        <p:spPr>
          <a:xfrm>
            <a:off x="3475482" y="3673602"/>
            <a:ext cx="634365" cy="485140"/>
          </a:xfrm>
          <a:custGeom>
            <a:avLst/>
            <a:gdLst/>
            <a:ahLst/>
            <a:cxnLst/>
            <a:rect l="l" t="t" r="r" b="b"/>
            <a:pathLst>
              <a:path w="634364" h="485139">
                <a:moveTo>
                  <a:pt x="391667" y="0"/>
                </a:moveTo>
                <a:lnTo>
                  <a:pt x="391667" y="121158"/>
                </a:lnTo>
                <a:lnTo>
                  <a:pt x="0" y="121158"/>
                </a:lnTo>
                <a:lnTo>
                  <a:pt x="0" y="363474"/>
                </a:lnTo>
                <a:lnTo>
                  <a:pt x="391667" y="363474"/>
                </a:lnTo>
                <a:lnTo>
                  <a:pt x="391667" y="484631"/>
                </a:lnTo>
                <a:lnTo>
                  <a:pt x="633983" y="242316"/>
                </a:lnTo>
                <a:lnTo>
                  <a:pt x="391667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75482" y="3673602"/>
            <a:ext cx="634365" cy="485140"/>
          </a:xfrm>
          <a:custGeom>
            <a:avLst/>
            <a:gdLst/>
            <a:ahLst/>
            <a:cxnLst/>
            <a:rect l="l" t="t" r="r" b="b"/>
            <a:pathLst>
              <a:path w="634364" h="485139">
                <a:moveTo>
                  <a:pt x="0" y="121158"/>
                </a:moveTo>
                <a:lnTo>
                  <a:pt x="391667" y="121158"/>
                </a:lnTo>
                <a:lnTo>
                  <a:pt x="391667" y="0"/>
                </a:lnTo>
                <a:lnTo>
                  <a:pt x="633983" y="242316"/>
                </a:lnTo>
                <a:lnTo>
                  <a:pt x="391667" y="484631"/>
                </a:lnTo>
                <a:lnTo>
                  <a:pt x="391667" y="363474"/>
                </a:lnTo>
                <a:lnTo>
                  <a:pt x="0" y="363474"/>
                </a:lnTo>
                <a:lnTo>
                  <a:pt x="0" y="121158"/>
                </a:lnTo>
                <a:close/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回顧">
  <a:themeElements>
    <a:clrScheme name="回顧">
      <a:dk1>
        <a:sysClr val="windowText" lastClr="000000"/>
      </a:dk1>
      <a:lt1>
        <a:sysClr val="window" lastClr="A5F8CA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回顧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A5F8CA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A5F8CA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A5F8CA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</TotalTime>
  <Words>2148</Words>
  <Application>Microsoft Office PowerPoint</Application>
  <PresentationFormat>如螢幕大小 (4:3)</PresentationFormat>
  <Paragraphs>439</Paragraphs>
  <Slides>27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27</vt:i4>
      </vt:variant>
    </vt:vector>
  </HeadingPairs>
  <TitlesOfParts>
    <vt:vector size="29" baseType="lpstr">
      <vt:lpstr>回顧</vt:lpstr>
      <vt:lpstr>波形</vt:lpstr>
      <vt:lpstr>教育人員退休金計算及未來改革方向研討</vt:lpstr>
      <vt:lpstr>課程大綱</vt:lpstr>
      <vt:lpstr>退休法規介紹</vt:lpstr>
      <vt:lpstr>退休基礎知識介紹</vt:lpstr>
      <vt:lpstr>退休基礎知識介紹</vt:lpstr>
      <vt:lpstr>退休基礎知識介紹-擇領月退金要件</vt:lpstr>
      <vt:lpstr>退休基礎知識介紹-擇領月退金要件</vt:lpstr>
      <vt:lpstr>退休基礎知識介紹-55歲加發退休金</vt:lpstr>
      <vt:lpstr>退休基礎知識介紹-增核退休金(退休條例第6條)</vt:lpstr>
      <vt:lpstr>退休基礎知識介紹-年資採計上限</vt:lpstr>
      <vt:lpstr>退休金的組成</vt:lpstr>
      <vt:lpstr>教育人員簡易退休金計算公式</vt:lpstr>
      <vt:lpstr>舊制月退休金 本(年功)俸 × 百分比＋ 930</vt:lpstr>
      <vt:lpstr>舊制月退休金 本(年功)俸 × 百分比＋ 930</vt:lpstr>
      <vt:lpstr>＋</vt:lpstr>
      <vt:lpstr>退休金的組成</vt:lpstr>
      <vt:lpstr>未來退休制度改革方向重點</vt:lpstr>
      <vt:lpstr>一、給付：調整退休金計算基準 </vt:lpstr>
      <vt:lpstr>一、給付：調降退休所得上限及下限</vt:lpstr>
      <vt:lpstr>一、給付：調整優惠存款制度(1)</vt:lpstr>
      <vt:lpstr>一、給付：調整優惠存款制度(2)</vt:lpstr>
      <vt:lpstr>一、給付：取消年資補償金                            調整月撫慰金制度</vt:lpstr>
      <vt:lpstr>二、請領資格：公務人員</vt:lpstr>
      <vt:lpstr>二、請領資格：教育人員</vt:lpstr>
      <vt:lpstr>三、財源</vt:lpstr>
      <vt:lpstr>退休改革方案草案</vt:lpstr>
      <vt:lpstr>感謝您的參與  敬請指教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Mark Chiu</dc:creator>
  <cp:lastModifiedBy>user</cp:lastModifiedBy>
  <cp:revision>37</cp:revision>
  <cp:lastPrinted>2017-03-09T05:52:00Z</cp:lastPrinted>
  <dcterms:created xsi:type="dcterms:W3CDTF">2017-02-23T06:30:37Z</dcterms:created>
  <dcterms:modified xsi:type="dcterms:W3CDTF">2017-03-14T04:35:32Z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2016-04-28T00:00:00Z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2017-02-23T00:00:00Z</vt:filetime>
  </property>
</Properties>
</file>