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08" r:id="rId4"/>
    <p:sldId id="309" r:id="rId5"/>
    <p:sldId id="259" r:id="rId6"/>
    <p:sldId id="31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file:///C:\Users\&#26519;&#26449;&#40845;\Desktop\&#22899;&#31461;&#27891;&#27744;&#28346;&#27700;%20%204&#20998;&#37912;&#25165;&#29554;&#25937;--&#34315;&#26524;&#26085;&#22577;%2020140604%20-%20YouTube%20(360p)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youtu.be/qKJxyX0l3Ik?t=23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99_&#27700;&#19978;&#27963;&#21205;&#23433;&#20840;&#31687;_1%201_&#25919;&#20196;&#23459;&#23566;%20-%20YouTube.flv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tupian.hudong.com/s/%E6%B5%B7%E8%9B%87/xgtupian/1/1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file:///C:\Users\&#26519;&#26449;&#40845;\Desktop\&#12300;&#35469;&#35672;&#38626;&#23736;&#27969;&#12301;&#25945;&#23416;&#24433;&#29255;&#65288;&#33274;&#28771;&#28023;&#27915;&#25945;&#32946;&#20013;&#24515;&#35069;&#20316;&#65289;%20-%20YouTube%20(360p)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水域安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臺南市搜救協會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總教官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林村龍</a:t>
            </a:r>
          </a:p>
        </p:txBody>
      </p:sp>
      <p:pic>
        <p:nvPicPr>
          <p:cNvPr id="1028" name="Picture 4" descr="ãæ°´åå®å¨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89" y="636698"/>
            <a:ext cx="89344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泳池安全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過飢、過飽，有醉意或心情欠佳時，不應下水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游泳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飯後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最好要隔一小時才能下水游泳。 </a:t>
            </a:r>
          </a:p>
        </p:txBody>
      </p:sp>
      <p:pic>
        <p:nvPicPr>
          <p:cNvPr id="13316" name="內容版面配置區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4967" r="4073" b="26633"/>
          <a:stretch>
            <a:fillRect/>
          </a:stretch>
        </p:blipFill>
        <p:spPr>
          <a:xfrm>
            <a:off x="4051279" y="3496723"/>
            <a:ext cx="6242903" cy="3361277"/>
          </a:xfrm>
        </p:spPr>
      </p:pic>
    </p:spTree>
    <p:extLst>
      <p:ext uri="{BB962C8B-B14F-4D97-AF65-F5344CB8AC3E}">
        <p14:creationId xmlns:p14="http://schemas.microsoft.com/office/powerpoint/2010/main" val="3369505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泳池安全</a:t>
            </a:r>
            <a:endParaRPr lang="zh-TW" altLang="en-US" dirty="0" smtClean="0"/>
          </a:p>
        </p:txBody>
      </p:sp>
      <p:pic>
        <p:nvPicPr>
          <p:cNvPr id="14339" name="內容版面配置區 5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97200"/>
            <a:ext cx="5148263" cy="3860800"/>
          </a:xfrm>
        </p:spPr>
      </p:pic>
      <p:pic>
        <p:nvPicPr>
          <p:cNvPr id="14340" name="圖片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35" y="2997200"/>
            <a:ext cx="669666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3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0321" y="714672"/>
            <a:ext cx="9327258" cy="1080938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戶外水域安全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不明地形或水深處均不宜跳水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邊跳水易生危險，常因水淺，造成頸椎受傷而終生癱瘓。 </a:t>
            </a:r>
          </a:p>
        </p:txBody>
      </p:sp>
      <p:pic>
        <p:nvPicPr>
          <p:cNvPr id="15364" name="Picture 5" descr="水上安全圖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18" y="3405188"/>
            <a:ext cx="475297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脊髓14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5" y="3403600"/>
            <a:ext cx="34766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4030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戶外水域安全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游泳時不可逞強好勝，應量力而為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踩水或泳技差者，不可到深水處或離岸太遠。 </a:t>
            </a:r>
          </a:p>
        </p:txBody>
      </p:sp>
      <p:pic>
        <p:nvPicPr>
          <p:cNvPr id="16388" name="Picture 5" descr="水上安全圖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18" y="3474984"/>
            <a:ext cx="4071582" cy="338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7095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戶外水域安全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有人溺水時，應大聲喊叫或打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119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向消防隊請求協助。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未學過水上救生，不可冒然下水施救，以免造成溺水事件。 </a:t>
            </a:r>
          </a:p>
        </p:txBody>
      </p:sp>
      <p:sp>
        <p:nvSpPr>
          <p:cNvPr id="1741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7413" name="Picture 5" descr="水上安全圖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25" y="2336873"/>
            <a:ext cx="4726055" cy="41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79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戶外水域安全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瞭解自身健康狀況，有心臟病、高血壓、傳染病、羊癲癇、皮膚病、眼疾等，不宜游泳。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應在開放浴場或有救生人員值勤的水域活動。 </a:t>
            </a:r>
          </a:p>
        </p:txBody>
      </p:sp>
      <p:pic>
        <p:nvPicPr>
          <p:cNvPr id="18436" name="內容版面配置區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2129862"/>
            <a:ext cx="3035300" cy="2134827"/>
          </a:xfrm>
        </p:spPr>
      </p:pic>
      <p:pic>
        <p:nvPicPr>
          <p:cNvPr id="18437" name="Picture 5" descr="水上安全圖解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08956"/>
            <a:ext cx="3035300" cy="259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戶外水域安全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indent="-177800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應在設有救生人員值勤的海域游泳，聽從指導及勿超越警戒線。 </a:t>
            </a:r>
          </a:p>
        </p:txBody>
      </p:sp>
      <p:pic>
        <p:nvPicPr>
          <p:cNvPr id="1946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62" y="3727237"/>
            <a:ext cx="3960812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53" y="4312693"/>
            <a:ext cx="4527630" cy="238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149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戶外水域安全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游泳時最好兩人一組，採伙伴制，彼此相照應。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團體活動入水前先清點人數，登岸亦同，在岸上應留一、二人作警戒，以策安全。 </a:t>
            </a:r>
          </a:p>
        </p:txBody>
      </p:sp>
      <p:pic>
        <p:nvPicPr>
          <p:cNvPr id="20484" name="Picture 7" descr="水上安全圖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244" y="3767137"/>
            <a:ext cx="36909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37" y="3767137"/>
            <a:ext cx="4893807" cy="308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539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戶外水域安全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不可在有「禁止游泳」「水深危險」等標誌區域內游泳。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不可在航道、港區、急流區、礁岩區及碼頭邊游泳。 </a:t>
            </a:r>
          </a:p>
        </p:txBody>
      </p:sp>
      <p:pic>
        <p:nvPicPr>
          <p:cNvPr id="21508" name="內容版面配置區 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4519" y="3480178"/>
            <a:ext cx="4503762" cy="3377822"/>
          </a:xfrm>
        </p:spPr>
      </p:pic>
    </p:spTree>
    <p:extLst>
      <p:ext uri="{BB962C8B-B14F-4D97-AF65-F5344CB8AC3E}">
        <p14:creationId xmlns:p14="http://schemas.microsoft.com/office/powerpoint/2010/main" val="3720212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戶外水域安全</a:t>
            </a:r>
          </a:p>
        </p:txBody>
      </p:sp>
      <p:sp>
        <p:nvSpPr>
          <p:cNvPr id="22531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水域遊憩活動警示旗幟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色彩形式：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上紅下黃，四角旗。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意義：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救生員守望範圍，得於水域開放時間內，在兩支紅黃旗之間游泳。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懸掛原則：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泳區開放時，懸掛於泳區範圍兩側邊界各一支。</a:t>
            </a:r>
          </a:p>
        </p:txBody>
      </p:sp>
      <p:pic>
        <p:nvPicPr>
          <p:cNvPr id="2253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44" y="654935"/>
            <a:ext cx="3932215" cy="235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17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年溺水事故發生地點統計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2226" name="Picture 2" descr="æººæ°´æ¸æçµ±è¨ãåï¼å§æ¿é¨æä¾ ID-9617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69" y="1991323"/>
            <a:ext cx="6220564" cy="486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戶外水域安全</a:t>
            </a: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水域遊憩活動警示旗幟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色彩形式：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紅色三角旗。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意義：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水域關閉，危險！請勿下水。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懸掛原則：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因各種氣象因素、突發狀況或其他管理上之因素必須關閉泳區。</a:t>
            </a:r>
          </a:p>
        </p:txBody>
      </p:sp>
      <p:pic>
        <p:nvPicPr>
          <p:cNvPr id="2355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63" y="2336873"/>
            <a:ext cx="3660340" cy="21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4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戶外水域安全</a:t>
            </a: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水域遊憩活動警示旗幟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色彩形式：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黃色三角旗。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意義：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當心！水域狀況不佳，游泳特別注意安全。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懸掛原則：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水域狀況並非平靜，不善泳者及老幼婦孺須特別小心。</a:t>
            </a:r>
          </a:p>
        </p:txBody>
      </p:sp>
      <p:pic>
        <p:nvPicPr>
          <p:cNvPr id="2458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11" y="2336873"/>
            <a:ext cx="3429510" cy="205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7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戶外水域安全</a:t>
            </a: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水域遊憩活動警示旗幟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色彩形式：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綠色三角旗。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意義：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水域開放，適宜游泳。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懸掛原則：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水域狀況在救生員守望之下，適宜開放供遊客游泳。</a:t>
            </a:r>
          </a:p>
        </p:txBody>
      </p:sp>
      <p:pic>
        <p:nvPicPr>
          <p:cNvPr id="2560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13" y="2336873"/>
            <a:ext cx="3588733" cy="215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2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戶外水域安全</a:t>
            </a:r>
          </a:p>
        </p:txBody>
      </p:sp>
      <p:pic>
        <p:nvPicPr>
          <p:cNvPr id="26627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9173" y="2061243"/>
            <a:ext cx="6396156" cy="4796757"/>
          </a:xfrm>
        </p:spPr>
      </p:pic>
    </p:spTree>
    <p:extLst>
      <p:ext uri="{BB962C8B-B14F-4D97-AF65-F5344CB8AC3E}">
        <p14:creationId xmlns:p14="http://schemas.microsoft.com/office/powerpoint/2010/main" val="24077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戶外水域安全</a:t>
            </a:r>
          </a:p>
        </p:txBody>
      </p:sp>
      <p:pic>
        <p:nvPicPr>
          <p:cNvPr id="27651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7708" y="2129558"/>
            <a:ext cx="7119085" cy="4557918"/>
          </a:xfrm>
        </p:spPr>
      </p:pic>
    </p:spTree>
    <p:extLst>
      <p:ext uri="{BB962C8B-B14F-4D97-AF65-F5344CB8AC3E}">
        <p14:creationId xmlns:p14="http://schemas.microsoft.com/office/powerpoint/2010/main" val="42039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戶外水域安全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初學游泳，應在泳池，並學些自救及求生方法和簡易急救及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C.P.R.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所有水上活動，最基本的是游泳，游泳技術好又懂救生，才會玩得更安全。 </a:t>
            </a:r>
          </a:p>
        </p:txBody>
      </p:sp>
      <p:pic>
        <p:nvPicPr>
          <p:cNvPr id="28676" name="內容版面配置區 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4532" y="4264832"/>
            <a:ext cx="3549650" cy="2392363"/>
          </a:xfrm>
        </p:spPr>
      </p:pic>
      <p:pic>
        <p:nvPicPr>
          <p:cNvPr id="28677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2" y="4264832"/>
            <a:ext cx="398145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9961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水域安全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入水前應先做伸展暖身操，經淋浴後才能入水。 </a:t>
            </a:r>
          </a:p>
        </p:txBody>
      </p:sp>
      <p:pic>
        <p:nvPicPr>
          <p:cNvPr id="29700" name="內容版面配置區 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8734" y="3011097"/>
            <a:ext cx="5295331" cy="3846903"/>
          </a:xfrm>
        </p:spPr>
      </p:pic>
    </p:spTree>
    <p:extLst>
      <p:ext uri="{BB962C8B-B14F-4D97-AF65-F5344CB8AC3E}">
        <p14:creationId xmlns:p14="http://schemas.microsoft.com/office/powerpoint/2010/main" val="772975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680321" y="745136"/>
            <a:ext cx="9469361" cy="106997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溪流水域安全</a:t>
            </a:r>
          </a:p>
        </p:txBody>
      </p:sp>
      <p:sp>
        <p:nvSpPr>
          <p:cNvPr id="30723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湖泊岸邊湖底落差大，上下層水溫溫差大，不要游泳。</a:t>
            </a:r>
          </a:p>
        </p:txBody>
      </p:sp>
      <p:pic>
        <p:nvPicPr>
          <p:cNvPr id="30724" name="內容版面配置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" t="2940" r="4358" b="29347"/>
          <a:stretch>
            <a:fillRect/>
          </a:stretch>
        </p:blipFill>
        <p:spPr bwMode="auto">
          <a:xfrm>
            <a:off x="2879678" y="2954552"/>
            <a:ext cx="5090615" cy="390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388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60" y="2904722"/>
            <a:ext cx="8835431" cy="362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標題 1"/>
          <p:cNvSpPr>
            <a:spLocks noGrp="1"/>
          </p:cNvSpPr>
          <p:nvPr>
            <p:ph type="title"/>
          </p:nvPr>
        </p:nvSpPr>
        <p:spPr>
          <a:xfrm>
            <a:off x="680321" y="748311"/>
            <a:ext cx="9457455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溪流水域安全</a:t>
            </a:r>
          </a:p>
        </p:txBody>
      </p:sp>
      <p:sp>
        <p:nvSpPr>
          <p:cNvPr id="31748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溪底狀態不明，容易滑倒或受傷，不要涉水。</a:t>
            </a:r>
          </a:p>
        </p:txBody>
      </p:sp>
      <p:pic>
        <p:nvPicPr>
          <p:cNvPr id="5" name="內容版面配置區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t="4880" r="3358" b="21201"/>
          <a:stretch>
            <a:fillRect/>
          </a:stretch>
        </p:blipFill>
        <p:spPr bwMode="auto">
          <a:xfrm>
            <a:off x="3625343" y="2904722"/>
            <a:ext cx="4827681" cy="359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0742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標題 1"/>
          <p:cNvSpPr>
            <a:spLocks noGrp="1"/>
          </p:cNvSpPr>
          <p:nvPr>
            <p:ph type="title"/>
          </p:nvPr>
        </p:nvSpPr>
        <p:spPr>
          <a:xfrm>
            <a:off x="941696" y="811047"/>
            <a:ext cx="9207192" cy="935038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溪流水域安全</a:t>
            </a:r>
          </a:p>
        </p:txBody>
      </p:sp>
      <p:pic>
        <p:nvPicPr>
          <p:cNvPr id="24578" name="Picture 2" descr="ãæ·±æ½­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6" y="3414810"/>
            <a:ext cx="3030419" cy="232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ãæ°´å¤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09" y="3414809"/>
            <a:ext cx="3100414" cy="232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ãéå¡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3" b="15484"/>
          <a:stretch/>
        </p:blipFill>
        <p:spPr bwMode="auto">
          <a:xfrm>
            <a:off x="7082723" y="3414809"/>
            <a:ext cx="3066165" cy="232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這些水質不佳，深度不明，水底雜物多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8464803" y="5882949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2800" b="1" dirty="0" smtClean="0">
                <a:ln/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野</a:t>
            </a:r>
            <a:r>
              <a:rPr lang="zh-TW" altLang="en-US" sz="2800" b="1" dirty="0">
                <a:ln/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塘</a:t>
            </a:r>
            <a:endParaRPr lang="zh-TW" altLang="en-US" sz="2800" b="1" cap="none" spc="0" dirty="0">
              <a:ln/>
              <a:solidFill>
                <a:srgbClr val="FFFF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93886" y="5882949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2800" b="1" dirty="0" smtClean="0">
                <a:ln/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r>
              <a:rPr lang="zh-TW" altLang="en-US" sz="2800" b="1" dirty="0">
                <a:ln/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埤</a:t>
            </a:r>
            <a:endParaRPr lang="zh-TW" altLang="en-US" sz="2800" b="1" cap="none" spc="0" dirty="0">
              <a:ln/>
              <a:solidFill>
                <a:srgbClr val="FFFF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22969" y="5882949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2800" b="1" dirty="0" smtClean="0">
                <a:ln/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</a:t>
            </a:r>
            <a:r>
              <a:rPr lang="zh-TW" altLang="en-US" sz="2800" b="1" dirty="0">
                <a:ln/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潭</a:t>
            </a:r>
            <a:endParaRPr lang="zh-TW" altLang="en-US" sz="2800" b="1" cap="none" spc="0" dirty="0">
              <a:ln/>
              <a:solidFill>
                <a:srgbClr val="FFFF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9465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年溺水原因統計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3250" name="Picture 2" descr="æººæ°´æ¸æçµ±è¨ãåï¼å§æ¿é¨æä¾ ID-9617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61" y="1996354"/>
            <a:ext cx="7313980" cy="486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6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溪流水域安全</a:t>
            </a: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3796" name="Picture 2" descr="http://sky.dges.tyc.edu.tw/govGuidance/antiWater2008/leak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32" y="2336873"/>
            <a:ext cx="6624637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2618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57" y="2035175"/>
            <a:ext cx="8281987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溪流水域安全</a:t>
            </a:r>
          </a:p>
        </p:txBody>
      </p:sp>
      <p:pic>
        <p:nvPicPr>
          <p:cNvPr id="28675" name="Picture 8" descr="翻滾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57" y="2024063"/>
            <a:ext cx="8281987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9835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82" y="1957387"/>
            <a:ext cx="8085138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漩渦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19" y="1962150"/>
            <a:ext cx="79930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溪流水域安全</a:t>
            </a:r>
          </a:p>
        </p:txBody>
      </p:sp>
    </p:spTree>
    <p:extLst>
      <p:ext uri="{BB962C8B-B14F-4D97-AF65-F5344CB8AC3E}">
        <p14:creationId xmlns:p14="http://schemas.microsoft.com/office/powerpoint/2010/main" val="2688587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00" y="2010913"/>
            <a:ext cx="7780464" cy="488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溪流水域安全</a:t>
            </a:r>
          </a:p>
        </p:txBody>
      </p:sp>
      <p:pic>
        <p:nvPicPr>
          <p:cNvPr id="30723" name="Picture 4" descr="白色水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00" y="2010913"/>
            <a:ext cx="79184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9176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溪流水域安全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在水庫下游作水上活動，要特別注意</a:t>
            </a:r>
            <a:r>
              <a:rPr lang="zh-TW" altLang="en-US" sz="2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水庫洩洪資訊及時間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，以免被困在沙洲或被水沖走。 </a:t>
            </a:r>
          </a:p>
        </p:txBody>
      </p:sp>
      <p:sp>
        <p:nvSpPr>
          <p:cNvPr id="3789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7893" name="Picture 6" descr="http://www.quzhou.gov.cn/old/dllm/tpxx/200611/W020061107561662813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97" y="2307730"/>
            <a:ext cx="4715683" cy="362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632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溪流水域安全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若看到上游山區烏雲密佈或聽到上游傳來隆隆聲響越來越大，或看到</a:t>
            </a:r>
            <a:r>
              <a:rPr lang="zh-TW" altLang="en-US" sz="2800" b="1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溪水變色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b="1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水面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忽然</a:t>
            </a:r>
            <a:r>
              <a:rPr lang="zh-TW" altLang="en-US" sz="2800" b="1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上昇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，這是山洪爆發前兆，應立即離水前往高處逃。 </a:t>
            </a:r>
          </a:p>
        </p:txBody>
      </p:sp>
      <p:pic>
        <p:nvPicPr>
          <p:cNvPr id="38916" name="Picture 6" descr="http://i0.sinaimg.cn/dy/s/p/2008-06-12/U397P1T1D15729967F21DT20080612101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53" y="3710483"/>
            <a:ext cx="6786835" cy="314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14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溪流水域安全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不幸在溪流落水時，應盡量使腳朝水流下游方向，呈仰姿，並設法靠岸或抓固定物。 </a:t>
            </a:r>
          </a:p>
        </p:txBody>
      </p:sp>
      <p:pic>
        <p:nvPicPr>
          <p:cNvPr id="39940" name="內容版面配置區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t="3127" r="4810" b="34331"/>
          <a:stretch>
            <a:fillRect/>
          </a:stretch>
        </p:blipFill>
        <p:spPr>
          <a:xfrm>
            <a:off x="1255024" y="3867150"/>
            <a:ext cx="3963987" cy="2990850"/>
          </a:xfrm>
        </p:spPr>
      </p:pic>
      <p:pic>
        <p:nvPicPr>
          <p:cNvPr id="39941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14" y="3867150"/>
            <a:ext cx="39893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652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海域安全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從事水上活動，除游泳外，均應穿著救生衣，以策安全。 </a:t>
            </a:r>
          </a:p>
        </p:txBody>
      </p:sp>
      <p:pic>
        <p:nvPicPr>
          <p:cNvPr id="4096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0" y="3902077"/>
            <a:ext cx="3423781" cy="256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61" y="3902076"/>
            <a:ext cx="3323345" cy="253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72" y="3902076"/>
            <a:ext cx="3414219" cy="256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211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海域安全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海邊戲水，</a:t>
            </a:r>
            <a:r>
              <a:rPr lang="zh-TW" altLang="en-US" sz="2800" b="1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不要依賴充氣式浮具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（如游泳圈、浮床等）來助泳，萬一洩氣，無所依靠，容易造成溺水。 </a:t>
            </a:r>
          </a:p>
        </p:txBody>
      </p:sp>
      <p:pic>
        <p:nvPicPr>
          <p:cNvPr id="41988" name="Picture 6" descr="水上安全圖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86" y="3349625"/>
            <a:ext cx="4038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90" y="3349625"/>
            <a:ext cx="3522292" cy="352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6570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海域安全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使用面鏡、呼吸管、蛙鞋浮潛，要經專人指導後才能使用，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水肺潛水，須經過潛水訓練並取得執照，應兩人以上同行，並在潛水區域樹起潛水旗幟，以策安全。 </a:t>
            </a:r>
          </a:p>
        </p:txBody>
      </p:sp>
      <p:pic>
        <p:nvPicPr>
          <p:cNvPr id="43012" name="內容版面配置區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176" y="4322173"/>
            <a:ext cx="3297712" cy="2484276"/>
          </a:xfrm>
        </p:spPr>
      </p:pic>
      <p:pic>
        <p:nvPicPr>
          <p:cNvPr id="43013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76" y="2038997"/>
            <a:ext cx="3297712" cy="22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5253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年溺水者身分統計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4274" name="Picture 2" descr="æººæ°´æ¸æçµ±è¨ãåï¼å§æ¿é¨æä¾ ID-96173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66" y="2004549"/>
            <a:ext cx="7857969" cy="485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海域安全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潛水時，應依自身能力為限，以免發生意外。 </a:t>
            </a:r>
          </a:p>
        </p:txBody>
      </p:sp>
      <p:pic>
        <p:nvPicPr>
          <p:cNvPr id="44036" name="內容版面配置區 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7098" y="3016293"/>
            <a:ext cx="4940305" cy="3705229"/>
          </a:xfrm>
        </p:spPr>
      </p:pic>
    </p:spTree>
    <p:extLst>
      <p:ext uri="{BB962C8B-B14F-4D97-AF65-F5344CB8AC3E}">
        <p14:creationId xmlns:p14="http://schemas.microsoft.com/office/powerpoint/2010/main" val="26843681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海域安全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乘船時，不上超載的船隻，以策安全。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划小船，換位時，應儘量將重心放低或在碼頭、岸邊等處實施。 </a:t>
            </a:r>
          </a:p>
        </p:txBody>
      </p:sp>
      <p:pic>
        <p:nvPicPr>
          <p:cNvPr id="45060" name="內容版面配置區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8717" y="2336873"/>
            <a:ext cx="3224283" cy="2332231"/>
          </a:xfrm>
        </p:spPr>
      </p:pic>
      <p:pic>
        <p:nvPicPr>
          <p:cNvPr id="45061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17" y="4708478"/>
            <a:ext cx="3224283" cy="214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377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海域安全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海中游泳，因為是動水，有海流、有波浪，與游泳池不同，故需要加倍的耐力及體力才能達到同等距離，所以不可高估自己的游泳能力，才不會造成不幸。 </a:t>
            </a:r>
          </a:p>
        </p:txBody>
      </p:sp>
      <p:pic>
        <p:nvPicPr>
          <p:cNvPr id="4608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24" y="3709807"/>
            <a:ext cx="4535653" cy="300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059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海域安全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多岩石及蠔殼之海底易割傷身體，應避免在此游泳。 </a:t>
            </a:r>
          </a:p>
        </p:txBody>
      </p:sp>
      <p:pic>
        <p:nvPicPr>
          <p:cNvPr id="47108" name="內容版面配置區 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9877" y="3069506"/>
            <a:ext cx="5654747" cy="3788494"/>
          </a:xfrm>
        </p:spPr>
      </p:pic>
    </p:spTree>
    <p:extLst>
      <p:ext uri="{BB962C8B-B14F-4D97-AF65-F5344CB8AC3E}">
        <p14:creationId xmlns:p14="http://schemas.microsoft.com/office/powerpoint/2010/main" val="835703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海域安全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20" y="2557313"/>
            <a:ext cx="9613861" cy="217845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遇有鯊魚侵入，應立即上岸。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在海中，若皮膚受傷出血時，應立即上岸，因為鯊魚對血腥味特別敏感，可能會遭到攻擊。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若受到水母、海蛇等侵襲，應即登岸治療。 </a:t>
            </a:r>
          </a:p>
        </p:txBody>
      </p:sp>
      <p:pic>
        <p:nvPicPr>
          <p:cNvPr id="48132" name="Picture 7" descr="200711141046586743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17" y="4735772"/>
            <a:ext cx="3346334" cy="213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9" descr="海蛇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19" y="4735772"/>
            <a:ext cx="4003766" cy="212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9"/>
          <a:stretch>
            <a:fillRect/>
          </a:stretch>
        </p:blipFill>
        <p:spPr bwMode="auto">
          <a:xfrm>
            <a:off x="680319" y="4735772"/>
            <a:ext cx="3094168" cy="212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386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海域安全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切勿在大浪及水流急之海域游泳，因易被捲入海底。 </a:t>
            </a:r>
          </a:p>
        </p:txBody>
      </p:sp>
      <p:pic>
        <p:nvPicPr>
          <p:cNvPr id="49156" name="內容版面配置區 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2887" y="3100508"/>
            <a:ext cx="5008728" cy="3757492"/>
          </a:xfrm>
        </p:spPr>
      </p:pic>
    </p:spTree>
    <p:extLst>
      <p:ext uri="{BB962C8B-B14F-4D97-AF65-F5344CB8AC3E}">
        <p14:creationId xmlns:p14="http://schemas.microsoft.com/office/powerpoint/2010/main" val="246272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海域安全</a:t>
            </a: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離岸流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0180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6" y="2357438"/>
            <a:ext cx="5654675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4" y="2349500"/>
            <a:ext cx="56403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2349501"/>
            <a:ext cx="5640388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4" y="2362127"/>
            <a:ext cx="56546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0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海域安全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颱風來襲前後二天，海裡風浪大或浴場關閉時，或太陽下山後（夜間），不可入水游泳。 </a:t>
            </a:r>
          </a:p>
        </p:txBody>
      </p:sp>
      <p:pic>
        <p:nvPicPr>
          <p:cNvPr id="51204" name="內容版面配置區 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4863" y="3493437"/>
            <a:ext cx="5184775" cy="3335337"/>
          </a:xfrm>
        </p:spPr>
      </p:pic>
    </p:spTree>
    <p:extLst>
      <p:ext uri="{BB962C8B-B14F-4D97-AF65-F5344CB8AC3E}">
        <p14:creationId xmlns:p14="http://schemas.microsoft.com/office/powerpoint/2010/main" val="801715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222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2" r="2873" b="14384"/>
          <a:stretch/>
        </p:blipFill>
        <p:spPr>
          <a:xfrm>
            <a:off x="1984913" y="0"/>
            <a:ext cx="7004676" cy="6858000"/>
          </a:xfrm>
        </p:spPr>
      </p:pic>
    </p:spTree>
    <p:extLst>
      <p:ext uri="{BB962C8B-B14F-4D97-AF65-F5344CB8AC3E}">
        <p14:creationId xmlns:p14="http://schemas.microsoft.com/office/powerpoint/2010/main" val="29093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3251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5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31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14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1890" r="1812" b="2695"/>
          <a:stretch/>
        </p:blipFill>
        <p:spPr>
          <a:xfrm>
            <a:off x="1178004" y="19091"/>
            <a:ext cx="9972217" cy="6838909"/>
          </a:xfrm>
        </p:spPr>
      </p:pic>
    </p:spTree>
    <p:extLst>
      <p:ext uri="{BB962C8B-B14F-4D97-AF65-F5344CB8AC3E}">
        <p14:creationId xmlns:p14="http://schemas.microsoft.com/office/powerpoint/2010/main" val="10644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4275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925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</a:p>
        </p:txBody>
      </p:sp>
      <p:sp>
        <p:nvSpPr>
          <p:cNvPr id="55299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22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發生學生溺水死亡水域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201082"/>
              </p:ext>
            </p:extLst>
          </p:nvPr>
        </p:nvGraphicFramePr>
        <p:xfrm>
          <a:off x="680321" y="2225040"/>
          <a:ext cx="10811094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079">
                  <a:extLst>
                    <a:ext uri="{9D8B030D-6E8A-4147-A177-3AD203B41FA5}">
                      <a16:colId xmlns:a16="http://schemas.microsoft.com/office/drawing/2014/main" val="755103079"/>
                    </a:ext>
                  </a:extLst>
                </a:gridCol>
                <a:gridCol w="9459015">
                  <a:extLst>
                    <a:ext uri="{9D8B030D-6E8A-4147-A177-3AD203B41FA5}">
                      <a16:colId xmlns:a16="http://schemas.microsoft.com/office/drawing/2014/main" val="1132632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場域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水域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198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海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(12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人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苗栗竹南假日之森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(2)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、新竹市南寮漁港、新北市金山海邊、澎湖海邊、高雄市小港區丹山一路鳳鼻頭漁港、屏東縣小琉球海邊、臺東綠島海邊、台東縣蘭嶼、屏東縣墾丁小峇厘島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(2)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、新北市貢寮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7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溪河流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(7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人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新竹縣關西鎮渡船頭橋下、屏東縣霧台鄉神山巷神山瀑布、高雄黃蝶翠谷、臺中太平一江橋、臺中市太平區仙女瀑布、新北市汐止柯子林餐廳旁溪邊、基隆河新月橋下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092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其他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(4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人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二崙鄉四番地太平路工地與砂石場積水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(2)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、臺南私人魚塭、桃園市新屋區魚池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130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溝圳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(1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人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嘉南大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圳</a:t>
                      </a:r>
                      <a:r>
                        <a:rPr lang="zh-TW" altLang="zh-TW" sz="1800" b="0" kern="1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（</a:t>
                      </a:r>
                      <a:r>
                        <a:rPr lang="en-US" altLang="zh-TW" sz="1800" b="0" kern="1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100</a:t>
                      </a:r>
                      <a:r>
                        <a:rPr lang="zh-TW" altLang="zh-TW" sz="1800" b="0" kern="1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、</a:t>
                      </a:r>
                      <a:r>
                        <a:rPr lang="en-US" altLang="zh-TW" sz="1800" b="0" kern="1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102</a:t>
                      </a:r>
                      <a:r>
                        <a:rPr lang="zh-TW" alt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、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106</a:t>
                      </a: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年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重複發生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-99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年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~106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年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6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人</a:t>
                      </a:r>
                      <a:r>
                        <a:rPr lang="zh-TW" altLang="zh-TW" sz="1800" b="0" kern="1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）</a:t>
                      </a:r>
                      <a:endParaRPr kumimoji="0" lang="en-US" altLang="zh-TW" sz="1800" kern="1200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87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游泳池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(1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人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台南市水都水世界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32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水塘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(1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人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彰化縣高鐵處水池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769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32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家中安全</a:t>
            </a:r>
          </a:p>
        </p:txBody>
      </p:sp>
      <p:sp>
        <p:nvSpPr>
          <p:cNvPr id="10243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裝滿水的浴缸和澡盆是幼兒最容易發生溺水的地方。</a:t>
            </a:r>
            <a:endParaRPr lang="en-US" altLang="zh-TW" sz="3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不可單獨將幼兒留在浴室裡。</a:t>
            </a:r>
            <a:endParaRPr lang="en-US" altLang="zh-TW" sz="3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浴室採用防滑地磚、地墊，防滑倒。</a:t>
            </a:r>
          </a:p>
        </p:txBody>
      </p:sp>
      <p:pic>
        <p:nvPicPr>
          <p:cNvPr id="1024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25" y="4125713"/>
            <a:ext cx="3429358" cy="257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45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680320" y="683762"/>
            <a:ext cx="9613861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泳池安全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pic>
        <p:nvPicPr>
          <p:cNvPr id="46086" name="Picture 6" descr="ãæ¸¸æ³³æ± æ»ååå·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7880" r="16430" b="5576"/>
          <a:stretch/>
        </p:blipFill>
        <p:spPr bwMode="auto">
          <a:xfrm>
            <a:off x="2121189" y="2310951"/>
            <a:ext cx="6730233" cy="45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182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泳池安全</a:t>
            </a: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pic>
        <p:nvPicPr>
          <p:cNvPr id="12292" name="Picture 2" descr="http://sky.dges.tyc.edu.tw/govGuidance/antiWater2008/pool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01" y="2336873"/>
            <a:ext cx="6337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714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柏林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TM04033917[[fn=柏林]]</Template>
  <TotalTime>162</TotalTime>
  <Words>1305</Words>
  <Application>Microsoft Office PowerPoint</Application>
  <PresentationFormat>寬螢幕</PresentationFormat>
  <Paragraphs>143</Paragraphs>
  <Slides>51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7" baseType="lpstr">
      <vt:lpstr>新細明體</vt:lpstr>
      <vt:lpstr>標楷體</vt:lpstr>
      <vt:lpstr>Arial</vt:lpstr>
      <vt:lpstr>Times New Roman</vt:lpstr>
      <vt:lpstr>Trebuchet MS</vt:lpstr>
      <vt:lpstr>柏林</vt:lpstr>
      <vt:lpstr>水域安全</vt:lpstr>
      <vt:lpstr>105年溺水事故發生地點統計</vt:lpstr>
      <vt:lpstr>105年溺水原因統計</vt:lpstr>
      <vt:lpstr>105年溺水者身分統計</vt:lpstr>
      <vt:lpstr>PowerPoint 簡報</vt:lpstr>
      <vt:lpstr>發生學生溺水死亡水域</vt:lpstr>
      <vt:lpstr>家中安全</vt:lpstr>
      <vt:lpstr>泳池安全</vt:lpstr>
      <vt:lpstr>泳池安全</vt:lpstr>
      <vt:lpstr>泳池安全</vt:lpstr>
      <vt:lpstr>泳池安全</vt:lpstr>
      <vt:lpstr>戶外水域安全</vt:lpstr>
      <vt:lpstr>戶外水域安全</vt:lpstr>
      <vt:lpstr>戶外水域安全</vt:lpstr>
      <vt:lpstr>戶外水域安全</vt:lpstr>
      <vt:lpstr>戶外水域安全</vt:lpstr>
      <vt:lpstr>戶外水域安全</vt:lpstr>
      <vt:lpstr>戶外水域安全</vt:lpstr>
      <vt:lpstr>戶外水域安全</vt:lpstr>
      <vt:lpstr>戶外水域安全</vt:lpstr>
      <vt:lpstr>戶外水域安全</vt:lpstr>
      <vt:lpstr>戶外水域安全</vt:lpstr>
      <vt:lpstr>戶外水域安全</vt:lpstr>
      <vt:lpstr>戶外水域安全</vt:lpstr>
      <vt:lpstr>戶外水域安全</vt:lpstr>
      <vt:lpstr>水域安全</vt:lpstr>
      <vt:lpstr>溪流水域安全</vt:lpstr>
      <vt:lpstr>溪流水域安全</vt:lpstr>
      <vt:lpstr>溪流水域安全</vt:lpstr>
      <vt:lpstr>溪流水域安全</vt:lpstr>
      <vt:lpstr>溪流水域安全</vt:lpstr>
      <vt:lpstr>溪流水域安全</vt:lpstr>
      <vt:lpstr>溪流水域安全</vt:lpstr>
      <vt:lpstr>溪流水域安全</vt:lpstr>
      <vt:lpstr>溪流水域安全</vt:lpstr>
      <vt:lpstr>溪流水域安全</vt:lpstr>
      <vt:lpstr>海域安全</vt:lpstr>
      <vt:lpstr>海域安全</vt:lpstr>
      <vt:lpstr>海域安全</vt:lpstr>
      <vt:lpstr>海域安全</vt:lpstr>
      <vt:lpstr>海域安全</vt:lpstr>
      <vt:lpstr>海域安全</vt:lpstr>
      <vt:lpstr>海域安全</vt:lpstr>
      <vt:lpstr>海域安全</vt:lpstr>
      <vt:lpstr>海域安全</vt:lpstr>
      <vt:lpstr>海域安全</vt:lpstr>
      <vt:lpstr>海域安全</vt:lpstr>
      <vt:lpstr>PowerPoint 簡報</vt:lpstr>
      <vt:lpstr>PowerPoint 簡報</vt:lpstr>
      <vt:lpstr>PowerPoint 簡報</vt:lpstr>
      <vt:lpstr>感謝聆聽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水域安全</dc:title>
  <dc:creator>快手-救護潛水 銀色</dc:creator>
  <cp:lastModifiedBy>快手-救護潛水 銀色</cp:lastModifiedBy>
  <cp:revision>15</cp:revision>
  <dcterms:created xsi:type="dcterms:W3CDTF">2018-05-20T01:32:07Z</dcterms:created>
  <dcterms:modified xsi:type="dcterms:W3CDTF">2018-05-20T04:14:57Z</dcterms:modified>
</cp:coreProperties>
</file>