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微軟正黑體" panose="020B0604030504040204" pitchFamily="34" charset="-120"/>
      <p:regular r:id="rId21"/>
      <p:bold r:id="rId22"/>
    </p:embeddedFont>
    <p:embeddedFont>
      <p:font typeface="Merriweather Bold" panose="02020500000000000000" charset="0"/>
      <p:bold r:id="rId23"/>
    </p:embeddedFont>
    <p:embeddedFont>
      <p:font typeface="Open Sans" panose="02020500000000000000" charset="0"/>
      <p:regular r:id="rId24"/>
      <p:bold r:id="rId25"/>
      <p:italic r:id="rId26"/>
      <p:boldItalic r:id="rId27"/>
    </p:embeddedFont>
    <p:embeddedFont>
      <p:font typeface="Microsoft JhengHei Light" panose="020B0304030504040204" pitchFamily="34" charset="-120"/>
      <p:regular r:id="rId28"/>
    </p:embeddedFont>
    <p:embeddedFont>
      <p:font typeface="Calibri" panose="020F0502020204030204" pitchFamily="34" charset="0"/>
      <p:regular r:id="rId29"/>
      <p:bold r:id="rId30"/>
      <p:italic r:id="rId31"/>
      <p:boldItalic r:id="rId3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4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custT="1"/>
      <dgm:spPr/>
      <dgm:t>
        <a:bodyPr/>
        <a:lstStyle/>
        <a:p>
          <a:pPr marL="540000" algn="l">
            <a:lnSpc>
              <a:spcPts val="5000"/>
            </a:lnSpc>
            <a:spcAft>
              <a:spcPct val="15000"/>
            </a:spcAft>
            <a:buNone/>
          </a:pPr>
          <a:r>
            <a:rPr lang="zh-TW" altLang="en-US" sz="3200" dirty="0" smtClean="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endParaRPr lang="zh-TW" altLang="en-US" sz="5100" dirty="0">
            <a:latin typeface="微軟正黑體" panose="020B0604030504040204" pitchFamily="34" charset="-120"/>
            <a:ea typeface="微軟正黑體" panose="020B0604030504040204" pitchFamily="34" charset="-120"/>
          </a:endParaRPr>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540000" algn="l">
            <a:lnSpc>
              <a:spcPct val="150000"/>
            </a:lnSpc>
            <a:spcAft>
              <a:spcPct val="15000"/>
            </a:spcAft>
            <a:buNone/>
          </a:pPr>
          <a:endParaRPr lang="zh-TW" altLang="en-US" sz="4000" dirty="0">
            <a:latin typeface="微軟正黑體" panose="020B0604030504040204" pitchFamily="34" charset="-120"/>
            <a:ea typeface="微軟正黑體" panose="020B0604030504040204" pitchFamily="34" charset="-120"/>
          </a:endParaRPr>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C29FF2C6-B9DD-49CF-A620-A6C28FCE75ED}" srcId="{CE0A42C6-78D3-49DF-AD8C-70F1808FE1F3}" destId="{7DC0A066-505E-49D3-9928-4715E5477544}" srcOrd="0" destOrd="0" parTransId="{A5214DCA-DDDC-4C9E-80F5-CA7E0EB2D280}" sibTransId="{2C7F9A29-F304-46AB-9510-BF49A60487E8}"/>
    <dgm:cxn modelId="{A30C0A46-3B84-464A-91E3-3811B57332B5}" type="presOf" srcId="{A8A65886-048A-417E-8A40-20F5636A8446}" destId="{72945A5E-9602-4B88-AF77-27CFF135A4A4}" srcOrd="0"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1"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0" presId="urn:microsoft.com/office/officeart/2005/8/layout/cycle4"/>
    <dgm:cxn modelId="{F4E4EA99-DDE4-4E38-8CC0-565BE7D3D138}" type="presOf" srcId="{A8A65886-048A-417E-8A40-20F5636A8446}" destId="{3AE3B885-8810-43CB-8E3F-839BF1BD3736}" srcOrd="1" destOrd="1"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89C452BB-FA78-430B-813D-A6868D6938FE}" type="presOf" srcId="{EB4E691D-BB19-471D-AEFA-6B66E78586B9}" destId="{20D81652-5787-42C9-A434-2FA40246A814}" srcOrd="1"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E6D92487-0E89-4221-A7AA-33ADE0FABE6C}" srcId="{CE0A42C6-78D3-49DF-AD8C-70F1808FE1F3}" destId="{EB4E691D-BB19-471D-AEFA-6B66E78586B9}" srcOrd="0" destOrd="0" parTransId="{C960CBD6-79C1-4A2E-B9E0-8B7A8C53F456}" sibTransId="{B29BDB1E-F0E4-4576-BC73-59E15C208730}"/>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1" presId="urn:microsoft.com/office/officeart/2005/8/layout/cycle4"/>
    <dgm:cxn modelId="{F4E4EA99-DDE4-4E38-8CC0-565BE7D3D138}" type="presOf" srcId="{A8A65886-048A-417E-8A40-20F5636A8446}" destId="{3AE3B885-8810-43CB-8E3F-839BF1BD3736}" srcOrd="1" destOrd="2"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smtClean="0">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適用於前二項以外的性騷擾情況，為一般性的防治法規</a:t>
          </a:r>
          <a:r>
            <a:rPr lang="en-US" sz="3200" dirty="0" smtClean="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C47DF01C-29CC-43F4-879D-4959AFA7CFFC}" type="presOf" srcId="{A9DB1763-E916-4586-B2D5-1B6DF1390986}" destId="{72945A5E-9602-4B88-AF77-27CFF135A4A4}" srcOrd="0" destOrd="1"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AC2A9EA0-B203-4B5A-B84C-4FF04F13DF7B}" type="presOf" srcId="{3553D6C2-B33A-4C9E-ABD4-DCA34D9DFE63}" destId="{DC893F26-E384-4894-9E14-EDCE1CA9470E}" srcOrd="0" destOrd="0" presId="urn:microsoft.com/office/officeart/2005/8/layout/cycle4"/>
    <dgm:cxn modelId="{C4C3C454-7031-4FD4-9531-C47A1900CB02}" type="presOf" srcId="{8AD1F86B-5ABF-488C-A9D9-D6C801AFF5FB}" destId="{637FFCF6-1560-4225-BF05-9FA66BA85687}" srcOrd="0" destOrd="2"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85F54B5B-3545-4E69-8739-56B41F294078}" type="presOf" srcId="{645A3680-BD0C-46E9-8C6F-A5B5C740EC75}" destId="{432D12E2-6C9E-4D06-8281-56CCACC255E2}" srcOrd="1" destOrd="1" presId="urn:microsoft.com/office/officeart/2005/8/layout/cycle4"/>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AC11FF0A-AFF5-46F9-8A49-97994D7CBE55}" type="presOf" srcId="{8AD1F86B-5ABF-488C-A9D9-D6C801AFF5FB}" destId="{432D12E2-6C9E-4D06-8281-56CCACC255E2}" srcOrd="1" destOrd="2" presId="urn:microsoft.com/office/officeart/2005/8/layout/cycle4"/>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t>
        <a:bodyPr/>
        <a:lstStyle/>
        <a:p>
          <a:endParaRPr lang="zh-TW" altLang="en-US"/>
        </a:p>
      </dgm:t>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t>
        <a:bodyPr/>
        <a:lstStyle/>
        <a:p>
          <a:endParaRPr lang="zh-TW" altLang="en-US"/>
        </a:p>
      </dgm:t>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t>
        <a:bodyPr/>
        <a:lstStyle/>
        <a:p>
          <a:endParaRPr lang="zh-TW" altLang="en-US"/>
        </a:p>
      </dgm:t>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t>
        <a:bodyPr/>
        <a:lstStyle/>
        <a:p>
          <a:endParaRPr lang="zh-TW" altLang="en-US"/>
        </a:p>
      </dgm:t>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t>
        <a:bodyPr/>
        <a:lstStyle/>
        <a:p>
          <a:endParaRPr lang="zh-TW" altLang="en-US"/>
        </a:p>
      </dgm:t>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t>
        <a:bodyPr/>
        <a:lstStyle/>
        <a:p>
          <a:endParaRPr lang="zh-TW" altLang="en-US"/>
        </a:p>
      </dgm:t>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t>
        <a:bodyPr/>
        <a:lstStyle/>
        <a:p>
          <a:endParaRPr lang="zh-TW" altLang="en-US"/>
        </a:p>
      </dgm:t>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B3CC0646-327D-4DA8-9830-43F85A04FA83}" type="presOf" srcId="{E32BAD7C-2766-4068-9990-EFE056CC35BE}" destId="{B7C92495-C973-4DBB-8C5F-C34C1BE9DE8B}"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91769DC4-C76B-40E0-9106-8E429F01DDBA}" type="presOf" srcId="{D80E0CCE-07AD-4314-B4E7-05F663DA4F31}" destId="{3CE03648-1DB5-4E41-A1EF-682C9399561C}"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252CC362-6DC6-4908-92CD-14A663D95F66}" srcId="{AABC8B92-EB9E-4C15-90F7-6609BE1D5CBD}" destId="{72FF6B10-9E22-4B6C-BC98-54E2C1115C1C}" srcOrd="3" destOrd="0" parTransId="{688EF750-0E18-47B6-A57F-E7CEDF473E9A}" sibTransId="{AE84500E-803B-489B-8FA0-8026D640E86D}"/>
    <dgm:cxn modelId="{FD30EE5C-51E0-49D3-BF5F-A8887E127227}" type="presOf" srcId="{839D87E2-3409-490E-948C-18721CC7D03A}" destId="{C1FE3537-2DFB-4930-9FFD-134776AD1680}"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3CE0E7CF-1B06-47F7-B6B3-D5897C849535}" srcId="{AABC8B92-EB9E-4C15-90F7-6609BE1D5CBD}" destId="{D80E0CCE-07AD-4314-B4E7-05F663DA4F31}" srcOrd="4" destOrd="0" parTransId="{1266D3FE-54B1-4888-9738-2311A3A4C1A9}" sibTransId="{FB5ED6EA-4100-41A1-BCF0-CF4F830AFB6B}"/>
    <dgm:cxn modelId="{1A111B8D-518B-4C8F-A090-D62547211763}" srcId="{AABC8B92-EB9E-4C15-90F7-6609BE1D5CBD}" destId="{2A8DC547-B8F9-483E-AC6A-F3D5C1EACEBB}" srcOrd="1" destOrd="0" parTransId="{845FB13F-3F3B-442C-81AB-A89F71D7563D}" sibTransId="{666A646E-F7F2-4E73-9DBE-ED0B1D540A0C}"/>
    <dgm:cxn modelId="{07167BCF-39C1-46D6-A04B-794E2B8475C9}" srcId="{AABC8B92-EB9E-4C15-90F7-6609BE1D5CBD}" destId="{60C85734-504F-495A-9EB1-FFD2451F2DD0}" srcOrd="0" destOrd="0" parTransId="{EE4C8DAA-7E83-4213-BDE3-975CCAA55A1A}" sibTransId="{839D87E2-3409-490E-948C-18721CC7D03A}"/>
    <dgm:cxn modelId="{C07E7816-4374-4B1C-AF3E-192E87DB87FE}" type="presOf" srcId="{AABC8B92-EB9E-4C15-90F7-6609BE1D5CBD}" destId="{3F63BAE6-17D2-4AB1-8E9A-452E0DF0980C}"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540000" lvl="1" indent="-285750" algn="l" defTabSz="1422400">
            <a:lnSpc>
              <a:spcPts val="5000"/>
            </a:lnSpc>
            <a:spcBef>
              <a:spcPct val="0"/>
            </a:spcBef>
            <a:spcAft>
              <a:spcPct val="15000"/>
            </a:spcAft>
            <a:buChar char="••"/>
          </a:pPr>
          <a:r>
            <a:rPr lang="zh-TW" altLang="en-US" sz="3200" kern="1200" dirty="0" smtClean="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endParaRPr lang="zh-TW" altLang="en-US" sz="5100" kern="1200" dirty="0">
            <a:latin typeface="微軟正黑體" panose="020B0604030504040204" pitchFamily="34" charset="-120"/>
            <a:ea typeface="微軟正黑體" panose="020B0604030504040204" pitchFamily="34" charset="-120"/>
          </a:endParaRPr>
        </a:p>
        <a:p>
          <a:pPr marL="540000" lvl="1" indent="-285750" algn="l" defTabSz="1778000">
            <a:lnSpc>
              <a:spcPct val="150000"/>
            </a:lnSpc>
            <a:spcBef>
              <a:spcPct val="0"/>
            </a:spcBef>
            <a:spcAft>
              <a:spcPct val="15000"/>
            </a:spcAft>
            <a:buChar char="••"/>
          </a:pPr>
          <a:endParaRPr lang="zh-TW" altLang="en-US" sz="4000" kern="1200" dirty="0">
            <a:latin typeface="微軟正黑體" panose="020B0604030504040204" pitchFamily="34" charset="-120"/>
            <a:ea typeface="微軟正黑體" panose="020B0604030504040204" pitchFamily="34" charset="-120"/>
          </a:endParaRPr>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Char char="••"/>
          </a:pPr>
          <a:endParaRPr lang="zh-TW" altLang="en-US" sz="3300" kern="1200" dirty="0"/>
        </a:p>
        <a:p>
          <a:pPr marL="285750" lvl="1" indent="-285750" algn="ctr" defTabSz="1600200">
            <a:lnSpc>
              <a:spcPct val="90000"/>
            </a:lnSpc>
            <a:spcBef>
              <a:spcPct val="0"/>
            </a:spcBef>
            <a:spcAft>
              <a:spcPct val="15000"/>
            </a:spcAft>
            <a:buChar char="••"/>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smtClean="0">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適用於前二項以外的性騷擾情況，為一般性的防治法規</a:t>
          </a:r>
          <a:r>
            <a:rPr lang="en-US" sz="3200" kern="1200" dirty="0" smtClean="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性騷擾防治教育</a:t>
            </a:r>
            <a:endParaRPr lang="en-US" sz="4450" dirty="0">
              <a:latin typeface="微軟正黑體" panose="020B0604030504040204" pitchFamily="34" charset="-120"/>
              <a:ea typeface="微軟正黑體" panose="020B0604030504040204" pitchFamily="34" charset="-120"/>
            </a:endParaRPr>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latin typeface="微軟正黑體" panose="020B0604030504040204" pitchFamily="34" charset="-120"/>
              <a:ea typeface="微軟正黑體" panose="020B0604030504040204" pitchFamily="34" charset="-120"/>
            </a:endParaRPr>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latin typeface="微軟正黑體" panose="020B0604030504040204" pitchFamily="34" charset="-120"/>
              <a:ea typeface="微軟正黑體" panose="020B0604030504040204" pitchFamily="34" charset="-120"/>
            </a:endParaRPr>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肢體接觸型</a:t>
            </a:r>
            <a:endParaRPr lang="en-US" sz="2200" dirty="0">
              <a:latin typeface="微軟正黑體" panose="020B0604030504040204" pitchFamily="34" charset="-120"/>
              <a:ea typeface="微軟正黑體" panose="020B0604030504040204" pitchFamily="34" charset="-120"/>
            </a:endParaRPr>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不適當的凝視、觸摸、擁抱或親吻</a:t>
            </a:r>
            <a:endParaRPr lang="en-US" sz="1750" dirty="0">
              <a:latin typeface="微軟正黑體" panose="020B0604030504040204" pitchFamily="34" charset="-120"/>
              <a:ea typeface="微軟正黑體" panose="020B0604030504040204" pitchFamily="34" charset="-120"/>
            </a:endParaRPr>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撫摸他人手臂、肩膀或其他身體部位</a:t>
            </a:r>
            <a:endParaRPr lang="en-US" sz="1750" dirty="0">
              <a:latin typeface="微軟正黑體" panose="020B0604030504040204" pitchFamily="34" charset="-120"/>
              <a:ea typeface="微軟正黑體" panose="020B0604030504040204" pitchFamily="34" charset="-120"/>
            </a:endParaRPr>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微軟正黑體" panose="020B0604030504040204" pitchFamily="34" charset="-120"/>
                <a:ea typeface="微軟正黑體" panose="020B0604030504040204" pitchFamily="34" charset="-120"/>
                <a:cs typeface="Open Sans" pitchFamily="34" charset="-120"/>
              </a:rPr>
              <a:t>強行使他人對自己身體為之</a:t>
            </a:r>
            <a:r>
              <a:rPr lang="zh-TW" alt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亦同</a:t>
            </a:r>
            <a:endParaRPr lang="en-US" sz="1750" dirty="0">
              <a:latin typeface="微軟正黑體" panose="020B0604030504040204" pitchFamily="34" charset="-120"/>
              <a:ea typeface="微軟正黑體" panose="020B0604030504040204" pitchFamily="34" charset="-120"/>
            </a:endParaRPr>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言語騷擾型</a:t>
            </a:r>
            <a:endParaRPr lang="en-US" sz="2200" dirty="0">
              <a:latin typeface="微軟正黑體" panose="020B0604030504040204" pitchFamily="34" charset="-120"/>
              <a:ea typeface="微軟正黑體" panose="020B0604030504040204" pitchFamily="34" charset="-120"/>
            </a:endParaRPr>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講述黃色笑話或帶有性意味的言論</a:t>
            </a:r>
            <a:endParaRPr lang="en-US" sz="1750" dirty="0">
              <a:latin typeface="微軟正黑體" panose="020B0604030504040204" pitchFamily="34" charset="-120"/>
              <a:ea typeface="微軟正黑體" panose="020B0604030504040204" pitchFamily="34" charset="-120"/>
            </a:endParaRPr>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評論或嘲笑他人身材、外表</a:t>
            </a:r>
            <a:endParaRPr lang="en-US" sz="1750" dirty="0">
              <a:latin typeface="微軟正黑體" panose="020B0604030504040204" pitchFamily="34" charset="-120"/>
              <a:ea typeface="微軟正黑體" panose="020B0604030504040204" pitchFamily="34" charset="-120"/>
            </a:endParaRPr>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以性別刻板印象貶低他人能力</a:t>
            </a:r>
            <a:endParaRPr lang="en-US" sz="1750" dirty="0">
              <a:latin typeface="微軟正黑體" panose="020B0604030504040204" pitchFamily="34" charset="-120"/>
              <a:ea typeface="微軟正黑體" panose="020B0604030504040204" pitchFamily="34" charset="-120"/>
            </a:endParaRPr>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視覺/環境型</a:t>
            </a:r>
            <a:endParaRPr lang="en-US" sz="2200" dirty="0">
              <a:latin typeface="微軟正黑體" panose="020B0604030504040204" pitchFamily="34" charset="-120"/>
              <a:ea typeface="微軟正黑體" panose="020B0604030504040204" pitchFamily="34" charset="-120"/>
            </a:endParaRPr>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展示或傳播具性意味的圖片、影片</a:t>
            </a:r>
            <a:endParaRPr lang="en-US" sz="1750" dirty="0">
              <a:latin typeface="微軟正黑體" panose="020B0604030504040204" pitchFamily="34" charset="-120"/>
              <a:ea typeface="微軟正黑體" panose="020B0604030504040204" pitchFamily="34" charset="-120"/>
            </a:endParaRPr>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偷拍他人隱私部位或如廁畫面</a:t>
            </a:r>
            <a:endParaRPr lang="en-US" sz="1750" dirty="0">
              <a:latin typeface="微軟正黑體" panose="020B0604030504040204" pitchFamily="34" charset="-120"/>
              <a:ea typeface="微軟正黑體" panose="020B0604030504040204" pitchFamily="34" charset="-120"/>
            </a:endParaRPr>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反覆或持續違反意願的跟隨或追求</a:t>
            </a:r>
            <a:endParaRPr lang="en-US" sz="175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4698722"/>
          </a:xfrm>
          <a:prstGeom prst="rect">
            <a:avLst/>
          </a:prstGeom>
        </p:spPr>
        <p:txBody>
          <a:bodyPr wrap="square">
            <a:spAutoFit/>
          </a:bodyPr>
          <a:lstStyle/>
          <a:p>
            <a:pPr marL="18415" indent="355600" algn="ctr">
              <a:lnSpc>
                <a:spcPct val="150000"/>
              </a:lnSpc>
              <a:spcAft>
                <a:spcPts val="0"/>
              </a:spcAft>
            </a:pP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ct val="150000"/>
              </a:lnSpc>
              <a:spcAft>
                <a:spcPts val="0"/>
              </a:spcAft>
            </a:pP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06-2139601</a:t>
            </a: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ct val="150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性騷擾防治政策與法規</a:t>
            </a:r>
            <a:endParaRPr lang="en-US" sz="445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性別平等政策綱領</a:t>
            </a:r>
            <a:endParaRPr lang="en-US" sz="2200" dirty="0">
              <a:latin typeface="微軟正黑體" panose="020B0604030504040204" pitchFamily="34" charset="-120"/>
              <a:ea typeface="微軟正黑體" panose="020B0604030504040204" pitchFamily="34" charset="-120"/>
            </a:endParaRPr>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行政院於100年函頒「性別平等政策綱領」，作為我國性別平等政策之最高指導方針，並於110年5月修正函頒，定位為我國性別平等工作之總綱要領。</a:t>
            </a:r>
            <a:endParaRPr lang="en-US" sz="1750" dirty="0">
              <a:latin typeface="微軟正黑體" panose="020B0604030504040204" pitchFamily="34" charset="-120"/>
              <a:ea typeface="微軟正黑體" panose="020B0604030504040204" pitchFamily="34" charset="-120"/>
            </a:endParaRPr>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消除基於性別的暴力</a:t>
            </a:r>
            <a:endParaRPr lang="en-US" sz="2200" dirty="0">
              <a:latin typeface="微軟正黑體" panose="020B0604030504040204" pitchFamily="34" charset="-120"/>
              <a:ea typeface="微軟正黑體" panose="020B0604030504040204" pitchFamily="34" charset="-120"/>
            </a:endParaRPr>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建構有效的性別暴力防治網絡，加強性別暴力防治觀念宣導，消除對被害人歧視，落實被害人權益保障，積極營造性別友善社會與司法環境。</a:t>
            </a:r>
            <a:endParaRPr lang="en-US" sz="1750" dirty="0">
              <a:latin typeface="微軟正黑體" panose="020B0604030504040204" pitchFamily="34" charset="-120"/>
              <a:ea typeface="微軟正黑體" panose="020B0604030504040204" pitchFamily="34" charset="-120"/>
            </a:endParaRPr>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性騷擾防治三法</a:t>
            </a:r>
            <a:endParaRPr lang="en-US" sz="2200" dirty="0">
              <a:latin typeface="微軟正黑體" panose="020B0604030504040204" pitchFamily="34" charset="-120"/>
              <a:ea typeface="微軟正黑體" panose="020B0604030504040204" pitchFamily="34" charset="-120"/>
            </a:endParaRPr>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微軟正黑體" panose="020B0604030504040204" pitchFamily="34" charset="-120"/>
                <a:ea typeface="微軟正黑體" panose="020B0604030504040204" pitchFamily="34" charset="-120"/>
                <a:cs typeface="Open Sans" pitchFamily="34" charset="-120"/>
              </a:rPr>
              <a:t>包括性別平等教育法、性別平等</a:t>
            </a:r>
            <a:r>
              <a:rPr lang="en-US" altLang="zh-TW" sz="1750" dirty="0" err="1">
                <a:solidFill>
                  <a:srgbClr val="403C4E"/>
                </a:solidFill>
                <a:latin typeface="微軟正黑體" panose="020B0604030504040204" pitchFamily="34" charset="-120"/>
                <a:ea typeface="微軟正黑體" panose="020B0604030504040204" pitchFamily="34" charset="-120"/>
                <a:cs typeface="Open Sans" pitchFamily="34" charset="-120"/>
              </a:rPr>
              <a:t>工作</a:t>
            </a:r>
            <a:r>
              <a:rPr lang="en-US" sz="1750" dirty="0" err="1">
                <a:solidFill>
                  <a:srgbClr val="403C4E"/>
                </a:solidFill>
                <a:latin typeface="微軟正黑體" panose="020B0604030504040204" pitchFamily="34" charset="-120"/>
                <a:ea typeface="微軟正黑體" panose="020B0604030504040204" pitchFamily="34" charset="-120"/>
                <a:cs typeface="Open Sans" pitchFamily="34" charset="-120"/>
              </a:rPr>
              <a:t>法及性騷擾防治法，分別規範不同場域中的性騷擾行為，提供全面的法律保障</a:t>
            </a:r>
            <a:r>
              <a:rPr lang="en-US" sz="175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175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037044867"/>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699998580"/>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671</Words>
  <Application>Microsoft Office PowerPoint</Application>
  <PresentationFormat>自訂</PresentationFormat>
  <Paragraphs>126</Paragraphs>
  <Slides>18</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18</vt:i4>
      </vt:variant>
    </vt:vector>
  </HeadingPairs>
  <TitlesOfParts>
    <vt:vector size="27" baseType="lpstr">
      <vt:lpstr>微軟正黑體</vt:lpstr>
      <vt:lpstr>新細明體</vt:lpstr>
      <vt:lpstr>Merriweather Bold</vt:lpstr>
      <vt:lpstr>Arial</vt:lpstr>
      <vt:lpstr>Times New Roman</vt:lpstr>
      <vt:lpstr>Open Sans</vt:lpstr>
      <vt:lpstr>Microsoft JhengHei Light</vt:lpstr>
      <vt:lpstr>Calibri</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MM</cp:lastModifiedBy>
  <cp:revision>35</cp:revision>
  <dcterms:created xsi:type="dcterms:W3CDTF">2025-05-06T03:44:06Z</dcterms:created>
  <dcterms:modified xsi:type="dcterms:W3CDTF">2025-07-02T05:26:06Z</dcterms:modified>
</cp:coreProperties>
</file>