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719" r:id="rId4"/>
    <p:sldId id="621" r:id="rId5"/>
    <p:sldId id="622" r:id="rId6"/>
    <p:sldId id="705" r:id="rId7"/>
    <p:sldId id="624" r:id="rId8"/>
    <p:sldId id="713" r:id="rId9"/>
    <p:sldId id="656" r:id="rId10"/>
    <p:sldId id="618" r:id="rId11"/>
    <p:sldId id="706" r:id="rId12"/>
    <p:sldId id="625" r:id="rId13"/>
    <p:sldId id="707" r:id="rId14"/>
    <p:sldId id="682" r:id="rId15"/>
    <p:sldId id="683" r:id="rId16"/>
    <p:sldId id="684" r:id="rId17"/>
    <p:sldId id="685" r:id="rId18"/>
    <p:sldId id="687" r:id="rId19"/>
    <p:sldId id="686" r:id="rId20"/>
    <p:sldId id="688" r:id="rId21"/>
    <p:sldId id="718" r:id="rId22"/>
    <p:sldId id="689" r:id="rId23"/>
    <p:sldId id="690" r:id="rId24"/>
    <p:sldId id="652" r:id="rId25"/>
    <p:sldId id="714" r:id="rId26"/>
    <p:sldId id="720" r:id="rId27"/>
    <p:sldId id="710" r:id="rId28"/>
    <p:sldId id="711" r:id="rId29"/>
    <p:sldId id="715" r:id="rId30"/>
    <p:sldId id="692" r:id="rId31"/>
    <p:sldId id="693" r:id="rId32"/>
    <p:sldId id="694" r:id="rId33"/>
    <p:sldId id="696" r:id="rId34"/>
    <p:sldId id="697" r:id="rId35"/>
    <p:sldId id="712" r:id="rId36"/>
    <p:sldId id="699" r:id="rId37"/>
  </p:sldIdLst>
  <p:sldSz cx="12192000" cy="6858000"/>
  <p:notesSz cx="67976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F"/>
          </a:solidFill>
        </a:fill>
      </a:tcStyle>
    </a:wholeTbl>
    <a:band1H>
      <a:tcStyle>
        <a:tcBdr/>
        <a:fill>
          <a:solidFill>
            <a:srgbClr val="CDCDD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DCDDE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33399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33399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333399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333399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D"/>
          </a:solidFill>
        </a:fill>
      </a:tcStyle>
    </a:wholeTbl>
    <a:band1H>
      <a:tcStyle>
        <a:tcBdr/>
        <a:fill>
          <a:solidFill>
            <a:srgbClr val="CDCDD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DCDD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2D2D8A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2D2D8A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2D2D8A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2D2D8A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8FCFC"/>
          </a:solidFill>
        </a:fill>
      </a:tcStyle>
    </a:wholeTbl>
    <a:band1H>
      <a:tcStyle>
        <a:tcBdr/>
        <a:fill>
          <a:solidFill>
            <a:srgbClr val="F1F8F9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1F8F9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AEDEF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DAEDEF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DAEDE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DAEDEF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新細明體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49688" y="0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新細明體" pitchFamily="18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32922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新細明體" pitchFamily="18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49688" y="9432922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6A964C-7245-414A-BA31-EFBC2414ADCD}" type="slidenum">
              <a:t>‹#›</a:t>
            </a:fld>
            <a:endParaRPr lang="zh-TW" alt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0243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070" y="746122"/>
            <a:ext cx="6616698" cy="372268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8" cy="4468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t" anchorCtr="0" compatLnSpc="1">
            <a:noAutofit/>
          </a:bodyPr>
          <a:lstStyle/>
          <a:p>
            <a:pPr lvl="0"/>
            <a:r>
              <a:rPr lang="zh-TW"/>
              <a:t>按一下以編輯母片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32922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32922"/>
            <a:ext cx="2946397" cy="495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79" tIns="45985" rIns="91979" bIns="45985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新細明體" pitchFamily="18"/>
              </a:defRPr>
            </a:lvl1pPr>
          </a:lstStyle>
          <a:p>
            <a:pPr lvl="0"/>
            <a:fld id="{3FE019E9-11B2-4983-9C58-7B4709F749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300"/>
      </a:spcBef>
      <a:spcAft>
        <a:spcPts val="0"/>
      </a:spcAft>
      <a:buNone/>
      <a:tabLst/>
      <a:defRPr lang="zh-TW" sz="900" b="0" i="0" u="none" strike="noStrike" kern="1200" cap="none" spc="0" baseline="0">
        <a:solidFill>
          <a:srgbClr val="000000"/>
        </a:solidFill>
        <a:uFillTx/>
        <a:latin typeface="Arial" pitchFamily="34"/>
        <a:ea typeface="新細明體" pitchFamily="18"/>
      </a:defRPr>
    </a:lvl1pPr>
    <a:lvl2pPr marL="347664" marR="0" lvl="1" indent="0" algn="l" defTabSz="914400" rtl="0" fontAlgn="auto" hangingPunct="0">
      <a:lnSpc>
        <a:spcPct val="100000"/>
      </a:lnSpc>
      <a:spcBef>
        <a:spcPts val="300"/>
      </a:spcBef>
      <a:spcAft>
        <a:spcPts val="0"/>
      </a:spcAft>
      <a:buNone/>
      <a:tabLst/>
      <a:defRPr lang="zh-TW" sz="900" b="0" i="0" u="none" strike="noStrike" kern="1200" cap="none" spc="0" baseline="0">
        <a:solidFill>
          <a:srgbClr val="000000"/>
        </a:solidFill>
        <a:uFillTx/>
        <a:latin typeface="Arial" pitchFamily="34"/>
        <a:ea typeface="新細明體" pitchFamily="18"/>
      </a:defRPr>
    </a:lvl2pPr>
    <a:lvl3pPr marL="696909" marR="0" lvl="2" indent="0" algn="l" defTabSz="914400" rtl="0" fontAlgn="auto" hangingPunct="0">
      <a:lnSpc>
        <a:spcPct val="100000"/>
      </a:lnSpc>
      <a:spcBef>
        <a:spcPts val="300"/>
      </a:spcBef>
      <a:spcAft>
        <a:spcPts val="0"/>
      </a:spcAft>
      <a:buNone/>
      <a:tabLst/>
      <a:defRPr lang="zh-TW" sz="900" b="0" i="0" u="none" strike="noStrike" kern="1200" cap="none" spc="0" baseline="0">
        <a:solidFill>
          <a:srgbClr val="000000"/>
        </a:solidFill>
        <a:uFillTx/>
        <a:latin typeface="Arial" pitchFamily="34"/>
        <a:ea typeface="新細明體" pitchFamily="18"/>
      </a:defRPr>
    </a:lvl3pPr>
    <a:lvl4pPr marL="1046165" marR="0" lvl="3" indent="0" algn="l" defTabSz="914400" rtl="0" fontAlgn="auto" hangingPunct="0">
      <a:lnSpc>
        <a:spcPct val="100000"/>
      </a:lnSpc>
      <a:spcBef>
        <a:spcPts val="300"/>
      </a:spcBef>
      <a:spcAft>
        <a:spcPts val="0"/>
      </a:spcAft>
      <a:buNone/>
      <a:tabLst/>
      <a:defRPr lang="zh-TW" sz="900" b="0" i="0" u="none" strike="noStrike" kern="1200" cap="none" spc="0" baseline="0">
        <a:solidFill>
          <a:srgbClr val="000000"/>
        </a:solidFill>
        <a:uFillTx/>
        <a:latin typeface="Arial" pitchFamily="34"/>
        <a:ea typeface="新細明體" pitchFamily="18"/>
      </a:defRPr>
    </a:lvl4pPr>
    <a:lvl5pPr marL="1395410" marR="0" lvl="4" indent="0" algn="l" defTabSz="914400" rtl="0" fontAlgn="auto" hangingPunct="0">
      <a:lnSpc>
        <a:spcPct val="100000"/>
      </a:lnSpc>
      <a:spcBef>
        <a:spcPts val="300"/>
      </a:spcBef>
      <a:spcAft>
        <a:spcPts val="0"/>
      </a:spcAft>
      <a:buNone/>
      <a:tabLst/>
      <a:defRPr lang="zh-TW" sz="900" b="0" i="0" u="none" strike="noStrike" kern="1200" cap="none" spc="0" baseline="0">
        <a:solidFill>
          <a:srgbClr val="000000"/>
        </a:solidFill>
        <a:uFillTx/>
        <a:latin typeface="Arial" pitchFamily="34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6700" cy="3722688"/>
          </a:xfrm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49688" y="9432922"/>
            <a:ext cx="2946397" cy="495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979" tIns="45985" rIns="91979" bIns="45985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B6A4E7-2FB4-4D06-AC36-38D4CB207B69}" type="slidenum">
              <a:t>32</a:t>
            </a:fld>
            <a:endParaRPr lang="zh-TW" alt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2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13983-C851-47AA-B981-C4539F2B263F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6FBA5C-E9DD-4521-A2B8-A696FDE2B0C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92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6955A1-A7E9-4062-9F1B-28C890BA5534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5E7AC4-6283-4313-B3E2-913247ACA643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71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4C4675-A062-48D9-9DE6-CA1915E76066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4F3AAD5-4396-4F11-B4FF-E603698A40A8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1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5519647" y="1775408"/>
            <a:ext cx="6159727" cy="1470026"/>
          </a:xfrm>
        </p:spPr>
        <p:txBody>
          <a:bodyPr/>
          <a:lstStyle>
            <a:lvl1pPr>
              <a:defRPr sz="6000"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6C7A5-6F8D-4D56-A2E5-CF4F4BE26124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4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D57C56-98BD-4AB0-AE70-C880C4E0541B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59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DE1091-B7EF-4E7D-9705-78ED5737EB7F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797262D-0F03-4636-82B4-6CC4D2E5F888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47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E1F51-0603-48DE-9BCF-B9CACAF671BB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3CD0A24-8A69-4BF5-BCD8-0BE79899571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38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F503B6-B81D-4A61-86D2-61DF66A2EC99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9E34B38-3FA3-4E10-9C3E-323FB4FC22F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32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D2BA93-2108-435D-8F89-F0394B6EFA6E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8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0F91D2-468F-4AB6-9CC6-D5442476922C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83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6EC34-8258-4F3D-937C-1ABBEEE60182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4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42D845-4723-45A1-9FF4-32195C7E810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28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1173F-9BB6-4350-A3EA-63D19032377D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3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086EF7F-A0E3-4203-B2D1-DE38F2449FF8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1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C50F5A-AC5A-4AA1-A601-04BCCA627BA1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A438388-34B4-4F7F-AF33-807E1DC0088C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4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/>
                <a:ea typeface="標楷體" pitchFamily="65"/>
              </a:defRPr>
            </a:lvl1pPr>
            <a:lvl2pPr>
              <a:defRPr>
                <a:latin typeface="標楷體" pitchFamily="65"/>
                <a:ea typeface="標楷體" pitchFamily="65"/>
              </a:defRPr>
            </a:lvl2pPr>
            <a:lvl3pPr>
              <a:defRPr>
                <a:latin typeface="標楷體" pitchFamily="65"/>
                <a:ea typeface="標楷體" pitchFamily="65"/>
              </a:defRPr>
            </a:lvl3pPr>
            <a:lvl4pPr>
              <a:defRPr>
                <a:latin typeface="標楷體" pitchFamily="65"/>
                <a:ea typeface="標楷體" pitchFamily="65"/>
              </a:defRPr>
            </a:lvl4pPr>
            <a:lvl5pPr>
              <a:defRPr>
                <a:latin typeface="標楷體" pitchFamily="65"/>
                <a:ea typeface="標楷體" pitchFamily="65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E5B58-7B1A-454F-9B24-385FD3F46865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359898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A3CDC9D-1E9C-482A-93ED-72560C7326C0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77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9BA5F3-2900-4CB0-9A8A-EF1296033D83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537BFE2-1335-4E33-93E7-F959541B5B0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0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DFDA8-ADC2-461B-8D20-7AAF759E269B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0B74542-C2F4-46BD-901B-DDBA397924B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22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37E0DB-720E-44B8-A535-781ADB9115AE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81E47D8-8CB3-43C1-B8C7-6D4B91CC1E2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93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zh-TW"/>
              <a:t>按一下以編輯母片子標題樣式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B65CC-61F5-4587-9C1E-56411453BC0B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C646C8-D907-4558-B034-1D13AA5D17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2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1AF71-528A-4DDF-BF12-7CE0C482901D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967C4-F042-4212-B5B2-162E77A535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5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F35E6-B10F-4DCF-9548-14C4FC8A02ED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F2855A-B512-4FC7-B7E0-35CCB16C98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1AEDAF-CBFC-4013-8E25-542A18737271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B025C8-5880-48E9-A713-AB7BD25B78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85A4A2-4A7F-46C4-83BA-087D42B9E61B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4BB7D-3AF5-456D-9426-8D19DD44F4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AD029-BB8A-4CE1-B1E5-0F3A17101396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54509-933A-4500-9104-34E43EE65C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EF9B57-DAF4-4D06-BC91-326F960826E0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5013D0-A9FF-44F6-9B9C-79F3275B42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BB1ED-1896-48B3-B72D-682EFF956C38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2FBE27-7CC3-4C7E-B432-B9C221C812F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60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2A049-C3E4-4B4B-AB76-FC70ACA44731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3D3E6-7C06-4F1D-94EB-7AECE408B6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41A5E-C34A-4834-A3A3-88543453B71A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35E72-7B1B-462D-9BBE-D8651F345C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832E6E-4D1D-4078-BDE3-D314AE8BACF3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FBBE6-999E-434F-9699-348728C0B0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CF4CC-512F-4EA4-8AEF-663690624121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B32E8E-CDA9-41C8-9DB8-897A28C5C7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3909B4-7783-42B0-99D3-CA157DCC7643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E3EA72-64C6-41D5-AE51-1B53CD2FF980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4B437-578D-4BB0-BC6B-BCAA7573BA0A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8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6AE9E55-55A0-4FDD-819D-B01A7CA26275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70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19FF7-32E2-4A57-B40E-45D24D719C42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4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DACBFA-FEBB-40CA-8E52-A580E942FAF7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81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FBCEA-7531-4E59-B0F4-08957FCA01E7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3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E2D9A0F-D4C5-43A7-8F1F-E5A18B4F668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23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04074A-FC88-4A77-8BA9-8E8C267193D9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611DB3-D9E3-4EBE-976A-EE7B6827DFE0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7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3D46F-E64F-4F0B-9C67-0A94EE690AE5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9264655" y="623728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altLang="zh-TW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ABA8A98-784F-409B-842B-10B0B51D376B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5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568"/>
            <a:ext cx="12191996" cy="68468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版面配置區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標楷體" pitchFamily="65"/>
              </a:defRPr>
            </a:lvl1pPr>
          </a:lstStyle>
          <a:p>
            <a:pPr lvl="0"/>
            <a:fld id="{B57CB0D4-BBCB-4149-8CB7-1D19BA810269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標楷體" pitchFamily="65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800" b="1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568"/>
            <a:ext cx="12191996" cy="68468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版面配置區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標楷體" pitchFamily="65"/>
              </a:defRPr>
            </a:lvl1pPr>
          </a:lstStyle>
          <a:p>
            <a:pPr lvl="0"/>
            <a:fld id="{3F072048-948E-4FF9-B23B-73CADC3F0E15}" type="datetime1">
              <a:rPr lang="en-US"/>
              <a:pPr lvl="0"/>
              <a:t>9/7/2022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標楷體" pitchFamily="65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BF29B79E-F19F-4971-8A8A-90B91508EAFF}" type="datetime1">
              <a:rPr lang="en-US"/>
              <a:pPr lvl="0"/>
              <a:t>2022/9/7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922DB9C1-F4AE-4D3C-B565-32A5371E36F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Calibri Light"/>
          <a:ea typeface="新細明體" pitchFamily="18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TW" sz="18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zh-TW" sz="1800" b="0" i="0" u="none" strike="noStrike" kern="1200" cap="none" spc="0" baseline="0">
          <a:solidFill>
            <a:srgbClr val="000000"/>
          </a:solidFill>
          <a:uFillTx/>
          <a:latin typeface="Calibri"/>
          <a:ea typeface="新細明體" pitchFamily="1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8"/>
            <a:ext cx="12191996" cy="68468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62371" y="115891"/>
            <a:ext cx="4532315" cy="64087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 1"/>
          <p:cNvSpPr txBox="1"/>
          <p:nvPr/>
        </p:nvSpPr>
        <p:spPr>
          <a:xfrm>
            <a:off x="1842223" y="719093"/>
            <a:ext cx="1019171" cy="3417899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答案卷樣式</a:t>
            </a:r>
          </a:p>
        </p:txBody>
      </p:sp>
      <p:sp>
        <p:nvSpPr>
          <p:cNvPr id="4" name="矩形圖說文字 3"/>
          <p:cNvSpPr/>
          <p:nvPr/>
        </p:nvSpPr>
        <p:spPr>
          <a:xfrm>
            <a:off x="7861297" y="909635"/>
            <a:ext cx="2698751" cy="1223960"/>
          </a:xfrm>
          <a:custGeom>
            <a:avLst>
              <a:gd name="f0" fmla="val -5981"/>
              <a:gd name="f1" fmla="val 1998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非選擇題作答區每格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98426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大小為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1800" b="1" i="0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12cm*12cm</a:t>
            </a:r>
          </a:p>
          <a:p>
            <a:pPr marL="128592" marR="0" lvl="0" indent="-128592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注意對應題號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需以</a:t>
            </a:r>
            <a:r>
              <a:rPr lang="zh-TW" sz="1800" b="1" i="0" u="sng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黑色墨水的筆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書寫</a:t>
            </a:r>
          </a:p>
        </p:txBody>
      </p:sp>
      <p:sp>
        <p:nvSpPr>
          <p:cNvPr id="5" name="矩形圖說文字 5"/>
          <p:cNvSpPr/>
          <p:nvPr/>
        </p:nvSpPr>
        <p:spPr>
          <a:xfrm>
            <a:off x="1668459" y="4365629"/>
            <a:ext cx="2124078" cy="1079504"/>
          </a:xfrm>
          <a:custGeom>
            <a:avLst>
              <a:gd name="f0" fmla="val 26043"/>
              <a:gd name="f1" fmla="val 942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2147483647"/>
              <a:gd name="f11" fmla="val 3590"/>
              <a:gd name="f12" fmla="val 8970"/>
              <a:gd name="f13" fmla="val 12630"/>
              <a:gd name="f14" fmla="val 18010"/>
              <a:gd name="f15" fmla="val -2147483647"/>
              <a:gd name="f16" fmla="+- 0 0 180"/>
              <a:gd name="f17" fmla="*/ f5 1 21600"/>
              <a:gd name="f18" fmla="*/ f6 1 21600"/>
              <a:gd name="f19" fmla="+- f8 0 f7"/>
              <a:gd name="f20" fmla="pin -2147483647 f0 2147483647"/>
              <a:gd name="f21" fmla="pin -2147483647 f1 2147483647"/>
              <a:gd name="f22" fmla="*/ f16 f2 1"/>
              <a:gd name="f23" fmla="val f20"/>
              <a:gd name="f24" fmla="val f21"/>
              <a:gd name="f25" fmla="*/ f19 1 21600"/>
              <a:gd name="f26" fmla="*/ f20 f17 1"/>
              <a:gd name="f27" fmla="*/ f21 f18 1"/>
              <a:gd name="f28" fmla="*/ f22 1 f4"/>
              <a:gd name="f29" fmla="+- f23 0 10800"/>
              <a:gd name="f30" fmla="+- f24 0 10800"/>
              <a:gd name="f31" fmla="+- f24 0 21600"/>
              <a:gd name="f32" fmla="+- f23 0 21600"/>
              <a:gd name="f33" fmla="*/ 0 f25 1"/>
              <a:gd name="f34" fmla="*/ 21600 f25 1"/>
              <a:gd name="f35" fmla="*/ f23 f17 1"/>
              <a:gd name="f36" fmla="*/ f24 f18 1"/>
              <a:gd name="f37" fmla="+- f28 0 f3"/>
              <a:gd name="f38" fmla="abs f29"/>
              <a:gd name="f39" fmla="abs f30"/>
              <a:gd name="f40" fmla="*/ f33 1 f25"/>
              <a:gd name="f41" fmla="*/ f34 1 f25"/>
              <a:gd name="f42" fmla="+- f38 0 f39"/>
              <a:gd name="f43" fmla="+- f39 0 f38"/>
              <a:gd name="f44" fmla="*/ f40 f17 1"/>
              <a:gd name="f45" fmla="*/ f41 f17 1"/>
              <a:gd name="f46" fmla="*/ f41 f18 1"/>
              <a:gd name="f47" fmla="*/ f40 f18 1"/>
              <a:gd name="f48" fmla="?: f30 f9 f42"/>
              <a:gd name="f49" fmla="?: f30 f42 f9"/>
              <a:gd name="f50" fmla="?: f29 f9 f43"/>
              <a:gd name="f51" fmla="?: f29 f43 f9"/>
              <a:gd name="f52" fmla="?: f23 f9 f48"/>
              <a:gd name="f53" fmla="?: f23 f9 f49"/>
              <a:gd name="f54" fmla="?: f31 f50 f9"/>
              <a:gd name="f55" fmla="?: f31 f51 f9"/>
              <a:gd name="f56" fmla="?: f32 f49 f9"/>
              <a:gd name="f57" fmla="?: f32 f48 f9"/>
              <a:gd name="f58" fmla="?: f24 f9 f51"/>
              <a:gd name="f59" fmla="?: f24 f9 f50"/>
              <a:gd name="f60" fmla="?: f52 f23 0"/>
              <a:gd name="f61" fmla="?: f52 f24 6280"/>
              <a:gd name="f62" fmla="?: f53 f23 0"/>
              <a:gd name="f63" fmla="?: f53 f24 15320"/>
              <a:gd name="f64" fmla="?: f54 f23 6280"/>
              <a:gd name="f65" fmla="?: f54 f24 21600"/>
              <a:gd name="f66" fmla="?: f55 f23 15320"/>
              <a:gd name="f67" fmla="?: f55 f24 21600"/>
              <a:gd name="f68" fmla="?: f56 f23 21600"/>
              <a:gd name="f69" fmla="?: f56 f24 15320"/>
              <a:gd name="f70" fmla="?: f57 f23 21600"/>
              <a:gd name="f71" fmla="?: f57 f24 6280"/>
              <a:gd name="f72" fmla="?: f58 f23 15320"/>
              <a:gd name="f73" fmla="?: f58 f24 0"/>
              <a:gd name="f74" fmla="?: f59 f23 6280"/>
              <a:gd name="f75" fmla="?: f59 f24 0"/>
            </a:gdLst>
            <a:ahLst>
              <a:ahXY gdRefX="f0" minX="f15" maxX="f10" gdRefY="f1" minY="f15" maxY="f10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5" y="f36"/>
              </a:cxn>
            </a:cxnLst>
            <a:rect l="f44" t="f47" r="f45" b="f46"/>
            <a:pathLst>
              <a:path w="21600" h="21600">
                <a:moveTo>
                  <a:pt x="f7" y="f7"/>
                </a:moveTo>
                <a:lnTo>
                  <a:pt x="f7" y="f11"/>
                </a:lnTo>
                <a:lnTo>
                  <a:pt x="f60" y="f61"/>
                </a:lnTo>
                <a:lnTo>
                  <a:pt x="f7" y="f12"/>
                </a:lnTo>
                <a:lnTo>
                  <a:pt x="f7" y="f13"/>
                </a:lnTo>
                <a:lnTo>
                  <a:pt x="f62" y="f63"/>
                </a:lnTo>
                <a:lnTo>
                  <a:pt x="f7" y="f14"/>
                </a:lnTo>
                <a:lnTo>
                  <a:pt x="f7" y="f8"/>
                </a:lnTo>
                <a:lnTo>
                  <a:pt x="f11" y="f8"/>
                </a:lnTo>
                <a:lnTo>
                  <a:pt x="f64" y="f65"/>
                </a:lnTo>
                <a:lnTo>
                  <a:pt x="f12" y="f8"/>
                </a:lnTo>
                <a:lnTo>
                  <a:pt x="f13" y="f8"/>
                </a:lnTo>
                <a:lnTo>
                  <a:pt x="f66" y="f67"/>
                </a:lnTo>
                <a:lnTo>
                  <a:pt x="f14" y="f8"/>
                </a:lnTo>
                <a:lnTo>
                  <a:pt x="f8" y="f8"/>
                </a:lnTo>
                <a:lnTo>
                  <a:pt x="f8" y="f14"/>
                </a:lnTo>
                <a:lnTo>
                  <a:pt x="f68" y="f69"/>
                </a:lnTo>
                <a:lnTo>
                  <a:pt x="f8" y="f13"/>
                </a:lnTo>
                <a:lnTo>
                  <a:pt x="f8" y="f12"/>
                </a:lnTo>
                <a:lnTo>
                  <a:pt x="f70" y="f71"/>
                </a:lnTo>
                <a:lnTo>
                  <a:pt x="f8" y="f11"/>
                </a:lnTo>
                <a:lnTo>
                  <a:pt x="f8" y="f7"/>
                </a:lnTo>
                <a:lnTo>
                  <a:pt x="f14" y="f7"/>
                </a:lnTo>
                <a:lnTo>
                  <a:pt x="f72" y="f73"/>
                </a:lnTo>
                <a:lnTo>
                  <a:pt x="f13" y="f7"/>
                </a:lnTo>
                <a:lnTo>
                  <a:pt x="f12" y="f7"/>
                </a:lnTo>
                <a:lnTo>
                  <a:pt x="f74" y="f75"/>
                </a:lnTo>
                <a:lnTo>
                  <a:pt x="f11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選擇題作答區，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需以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2B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鉛筆書寫</a:t>
            </a:r>
          </a:p>
        </p:txBody>
      </p:sp>
      <p:sp>
        <p:nvSpPr>
          <p:cNvPr id="6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3DEAF5-7235-47FF-908E-384943E3F698}" type="slidenum">
              <a:t>10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作答注意事項</a:t>
            </a:r>
            <a:r>
              <a:rPr lang="en-US"/>
              <a:t>(</a:t>
            </a:r>
            <a:r>
              <a:rPr lang="zh-TW"/>
              <a:t>一</a:t>
            </a:r>
            <a:r>
              <a:rPr lang="en-US"/>
              <a:t>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803144" y="1564483"/>
            <a:ext cx="10585707" cy="4525959"/>
          </a:xfrm>
        </p:spPr>
        <p:txBody>
          <a:bodyPr/>
          <a:lstStyle/>
          <a:p>
            <a:pPr marL="514350" lvl="0" indent="-514350" hangingPunct="1">
              <a:buFont typeface="Wingdings" pitchFamily="2"/>
              <a:buChar char="u"/>
            </a:pPr>
            <a:r>
              <a:rPr lang="zh-TW">
                <a:latin typeface="Times New Roman"/>
                <a:ea typeface="標楷體"/>
                <a:cs typeface="Times New Roman"/>
              </a:rPr>
              <a:t>只寫答案而</a:t>
            </a:r>
            <a:r>
              <a:rPr lang="zh-TW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無計算過程或說明</a:t>
            </a:r>
            <a:r>
              <a:rPr lang="zh-TW">
                <a:latin typeface="Times New Roman"/>
                <a:ea typeface="標楷體"/>
                <a:cs typeface="Times New Roman"/>
              </a:rPr>
              <a:t>，無法判斷其</a:t>
            </a:r>
            <a:r>
              <a:rPr lang="zh-TW">
                <a:ea typeface="標楷體"/>
                <a:cs typeface="Times New Roman"/>
              </a:rPr>
              <a:t>「擬定策略」與「表達過程」</a:t>
            </a:r>
            <a:r>
              <a:rPr lang="zh-TW">
                <a:latin typeface="Times New Roman"/>
                <a:ea typeface="標楷體"/>
                <a:cs typeface="Times New Roman"/>
              </a:rPr>
              <a:t>能力，該題以零級分計。</a:t>
            </a:r>
            <a:endParaRPr lang="en-US">
              <a:latin typeface="Times New Roman"/>
              <a:ea typeface="標楷體"/>
              <a:cs typeface="Times New Roman"/>
            </a:endParaRPr>
          </a:p>
          <a:p>
            <a:pPr marL="514350" lvl="0" indent="-514350" hangingPunct="1"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使用</a:t>
            </a:r>
            <a:r>
              <a:rPr lang="zh-TW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黑色墨水</a:t>
            </a:r>
            <a:r>
              <a:rPr lang="zh-TW">
                <a:latin typeface="Times New Roman" pitchFamily="18"/>
                <a:cs typeface="Times New Roman" pitchFamily="18"/>
              </a:rPr>
              <a:t>的筆，</a:t>
            </a:r>
            <a:r>
              <a:rPr lang="zh-TW">
                <a:solidFill>
                  <a:srgbClr val="FF0000"/>
                </a:solidFill>
                <a:cs typeface="Times New Roman" pitchFamily="18"/>
              </a:rPr>
              <a:t>在規定的作答區內書寫</a:t>
            </a:r>
            <a:r>
              <a:rPr lang="zh-TW">
                <a:latin typeface="Times New Roman"/>
                <a:ea typeface="標楷體"/>
                <a:cs typeface="Times New Roman"/>
              </a:rPr>
              <a:t>。</a:t>
            </a:r>
            <a:endParaRPr lang="en-US">
              <a:cs typeface="Times New Roman" pitchFamily="18"/>
            </a:endParaRPr>
          </a:p>
          <a:p>
            <a:pPr marL="914400" lvl="1" indent="-514350" hangingPunct="1">
              <a:buChar char="•"/>
            </a:pPr>
            <a:r>
              <a:rPr lang="zh-TW">
                <a:cs typeface="Times New Roman" pitchFamily="18"/>
              </a:rPr>
              <a:t>若作答超出作答區，</a:t>
            </a:r>
            <a:r>
              <a:rPr lang="zh-TW">
                <a:solidFill>
                  <a:srgbClr val="FF0000"/>
                </a:solidFill>
                <a:cs typeface="Times New Roman" pitchFamily="18"/>
              </a:rPr>
              <a:t>僅以作答區內之內容進行評分</a:t>
            </a:r>
            <a:r>
              <a:rPr lang="zh-TW">
                <a:cs typeface="Times New Roman" pitchFamily="18"/>
              </a:rPr>
              <a:t>。</a:t>
            </a:r>
            <a:endParaRPr lang="en-US">
              <a:cs typeface="Times New Roman" pitchFamily="18"/>
            </a:endParaRPr>
          </a:p>
          <a:p>
            <a:pPr marL="914400" lvl="1" indent="-514350" hangingPunct="1">
              <a:buChar char="•"/>
            </a:pPr>
            <a:r>
              <a:rPr lang="zh-TW">
                <a:cs typeface="Times New Roman" pitchFamily="18"/>
              </a:rPr>
              <a:t>學生可先行</a:t>
            </a:r>
            <a:r>
              <a:rPr lang="zh-TW">
                <a:solidFill>
                  <a:srgbClr val="FF0000"/>
                </a:solidFill>
                <a:cs typeface="Times New Roman" pitchFamily="18"/>
              </a:rPr>
              <a:t>規劃作答方式</a:t>
            </a:r>
            <a:r>
              <a:rPr lang="zh-TW">
                <a:cs typeface="Times New Roman" pitchFamily="18"/>
              </a:rPr>
              <a:t>避免超出作答區。</a:t>
            </a:r>
            <a:endParaRPr lang="en-US">
              <a:cs typeface="Times New Roman" pitchFamily="18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AB4A1B-DEE8-4E01-97AD-9A1255FC4243}" type="slidenum">
              <a:t>11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作答注意事項</a:t>
            </a:r>
            <a:r>
              <a:rPr lang="en-US"/>
              <a:t>(</a:t>
            </a:r>
            <a:r>
              <a:rPr lang="zh-TW"/>
              <a:t>二</a:t>
            </a:r>
            <a:r>
              <a:rPr lang="en-US"/>
              <a:t>)</a:t>
            </a:r>
            <a:endParaRPr lang="en-US">
              <a:latin typeface="微軟正黑體" pitchFamily="34"/>
            </a:endParaRP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803144" y="1564483"/>
            <a:ext cx="10585707" cy="4525959"/>
          </a:xfrm>
        </p:spPr>
        <p:txBody>
          <a:bodyPr/>
          <a:lstStyle/>
          <a:p>
            <a:pPr marL="514350" lvl="0" indent="-514350" algn="just">
              <a:buFont typeface="Wingdings" pitchFamily="2"/>
              <a:buChar char="u"/>
            </a:pPr>
            <a:r>
              <a:rPr lang="zh-TW">
                <a:latin typeface="Times New Roman" pitchFamily="18"/>
              </a:rPr>
              <a:t>若作答過程中，使用到</a:t>
            </a:r>
            <a:r>
              <a:rPr lang="zh-TW">
                <a:solidFill>
                  <a:srgbClr val="FF0000"/>
                </a:solidFill>
                <a:latin typeface="Times New Roman" pitchFamily="18"/>
              </a:rPr>
              <a:t>原試題圖形上未標示的記號</a:t>
            </a:r>
            <a:r>
              <a:rPr lang="zh-TW">
                <a:latin typeface="Times New Roman" pitchFamily="18"/>
              </a:rPr>
              <a:t>，則</a:t>
            </a:r>
            <a:r>
              <a:rPr lang="zh-TW">
                <a:solidFill>
                  <a:srgbClr val="FF0000"/>
                </a:solidFill>
                <a:latin typeface="Times New Roman" pitchFamily="18"/>
              </a:rPr>
              <a:t>須將試題圖形畫在作答區內</a:t>
            </a:r>
            <a:r>
              <a:rPr lang="zh-TW">
                <a:latin typeface="Times New Roman" pitchFamily="18"/>
              </a:rPr>
              <a:t>，以利閱卷委員進行評分。</a:t>
            </a:r>
            <a:endParaRPr lang="en-US">
              <a:latin typeface="Times New Roman" pitchFamily="18"/>
            </a:endParaRPr>
          </a:p>
          <a:p>
            <a:pPr marL="514350" lvl="0" indent="-514350" algn="just">
              <a:buFont typeface="Wingdings" pitchFamily="2"/>
              <a:buChar char="u"/>
            </a:pPr>
            <a:r>
              <a:rPr lang="zh-TW">
                <a:latin typeface="Times New Roman" pitchFamily="18"/>
              </a:rPr>
              <a:t>若有</a:t>
            </a:r>
            <a:r>
              <a:rPr lang="zh-TW">
                <a:solidFill>
                  <a:srgbClr val="FF0000"/>
                </a:solidFill>
                <a:latin typeface="Times New Roman" pitchFamily="18"/>
              </a:rPr>
              <a:t>違反試場規則行為</a:t>
            </a:r>
            <a:r>
              <a:rPr lang="zh-TW">
                <a:latin typeface="Times New Roman" pitchFamily="18"/>
              </a:rPr>
              <a:t>，包含學生洩漏私人身份（如：姓名、准考證號）、畫記與題目無關的文字、圖形或符號，</a:t>
            </a:r>
            <a:r>
              <a:rPr lang="zh-TW">
                <a:solidFill>
                  <a:srgbClr val="FF0000"/>
                </a:solidFill>
                <a:latin typeface="Times New Roman" pitchFamily="18"/>
              </a:rPr>
              <a:t>則</a:t>
            </a:r>
            <a:r>
              <a:rPr lang="zh-TW" b="1" u="sng">
                <a:solidFill>
                  <a:srgbClr val="FF0000"/>
                </a:solidFill>
                <a:latin typeface="Times New Roman" pitchFamily="18"/>
              </a:rPr>
              <a:t>數學科</a:t>
            </a:r>
            <a:r>
              <a:rPr lang="zh-TW">
                <a:solidFill>
                  <a:srgbClr val="FF0000"/>
                </a:solidFill>
                <a:latin typeface="Times New Roman" pitchFamily="18"/>
              </a:rPr>
              <a:t>不計列等級</a:t>
            </a:r>
            <a:r>
              <a:rPr lang="zh-TW">
                <a:latin typeface="Times New Roman" pitchFamily="18"/>
              </a:rPr>
              <a:t>。</a:t>
            </a:r>
            <a:endParaRPr lang="en-US">
              <a:latin typeface="Times New Roman" pitchFamily="18"/>
            </a:endParaRPr>
          </a:p>
          <a:p>
            <a:pPr marL="514350" lvl="0" indent="-514350">
              <a:buAutoNum type="arabicPeriod" startAt="4"/>
            </a:pPr>
            <a:endParaRPr lang="en-US"/>
          </a:p>
          <a:p>
            <a:pPr marL="514350" lvl="0" indent="-514350"/>
            <a:endParaRPr lang="en-US"/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ACBC83-85CD-4149-AEF1-9E0EF4A8D176}" type="slidenum">
              <a:t>12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6101" y="1357317"/>
            <a:ext cx="4879979" cy="49403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超出作答區情況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>
          <a:xfrm>
            <a:off x="7094536" y="1600200"/>
            <a:ext cx="3896551" cy="4525959"/>
          </a:xfrm>
        </p:spPr>
        <p:txBody>
          <a:bodyPr/>
          <a:lstStyle/>
          <a:p>
            <a:pPr lvl="0"/>
            <a:r>
              <a:rPr lang="zh-TW"/>
              <a:t>僅針對作答區內容進行評分。</a:t>
            </a:r>
            <a:endParaRPr lang="en-US"/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00A45F-3DE9-45EA-AB4E-597382257D0A}" type="slidenum">
              <a:t>13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超出作答區情況</a:t>
            </a:r>
          </a:p>
        </p:txBody>
      </p:sp>
      <p:sp>
        <p:nvSpPr>
          <p:cNvPr id="3" name="內容版面配置區 2"/>
          <p:cNvSpPr txBox="1"/>
          <p:nvPr/>
        </p:nvSpPr>
        <p:spPr>
          <a:xfrm>
            <a:off x="7088931" y="1600200"/>
            <a:ext cx="3975308" cy="4781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僅針對作答區內容進行評分。</a:t>
            </a:r>
            <a:endParaRPr lang="en-US" sz="3200" b="0" i="0" u="none" strike="noStrike" kern="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5613" y="1600200"/>
            <a:ext cx="4543735" cy="4388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743F34-68AE-4F3E-932A-13C96B867FD9}" type="slidenum">
              <a:t>14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規劃作答區方式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104065" y="1600200"/>
            <a:ext cx="3804726" cy="4525959"/>
          </a:xfrm>
        </p:spPr>
        <p:txBody>
          <a:bodyPr/>
          <a:lstStyle/>
          <a:p>
            <a:pPr lvl="0"/>
            <a:r>
              <a:rPr lang="zh-TW"/>
              <a:t>標示作答順序，並劃分區塊，充分利用作答區。</a:t>
            </a:r>
          </a:p>
        </p:txBody>
      </p:sp>
      <p:pic>
        <p:nvPicPr>
          <p:cNvPr id="4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47" y="1382709"/>
            <a:ext cx="4972936" cy="49625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0140C3-14BF-40FC-9159-568DAD373FB5}" type="slidenum">
              <a:t>15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規劃作答區方式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101239" y="1600200"/>
            <a:ext cx="3807552" cy="4525959"/>
          </a:xfrm>
        </p:spPr>
        <p:txBody>
          <a:bodyPr/>
          <a:lstStyle/>
          <a:p>
            <a:pPr lvl="0"/>
            <a:r>
              <a:rPr lang="zh-TW"/>
              <a:t>劃分作答區塊，充分利用作答區。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412" y="1364549"/>
            <a:ext cx="4975186" cy="49960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ACE070-78FC-4B9C-BF80-A02A9D55DB34}" type="slidenum">
              <a:t>16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規劃作答區方式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106415" y="1600200"/>
            <a:ext cx="3802376" cy="4525959"/>
          </a:xfrm>
        </p:spPr>
        <p:txBody>
          <a:bodyPr/>
          <a:lstStyle/>
          <a:p>
            <a:pPr lvl="0"/>
            <a:r>
              <a:rPr lang="zh-TW"/>
              <a:t>將作答區分為左右兩部分。</a:t>
            </a: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0" y="1370484"/>
            <a:ext cx="4984961" cy="49953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5FCE6D-24E3-475B-9E84-04E5E97CDAD3}" type="slidenum">
              <a:t>17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須將試題圖形畫在作答區的情況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146410" y="1604168"/>
            <a:ext cx="3384551" cy="4525959"/>
          </a:xfrm>
        </p:spPr>
        <p:txBody>
          <a:bodyPr/>
          <a:lstStyle/>
          <a:p>
            <a:pPr lvl="0"/>
            <a:r>
              <a:rPr lang="zh-TW"/>
              <a:t>作答時</a:t>
            </a:r>
            <a:r>
              <a:rPr lang="zh-TW">
                <a:latin typeface="Times New Roman" pitchFamily="18"/>
              </a:rPr>
              <a:t>使用到原試題圖形上未標示的記號，則須將試題圖形畫在作答區內</a:t>
            </a:r>
            <a:r>
              <a:rPr lang="zh-TW"/>
              <a:t>。</a:t>
            </a: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9760" y="1287466"/>
            <a:ext cx="5003797" cy="5029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522A8D-AEBC-46A2-AEE5-E5E3B77F03A4}" type="slidenum">
              <a:t>18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違反試場規則行為</a:t>
            </a:r>
          </a:p>
        </p:txBody>
      </p:sp>
      <p:sp>
        <p:nvSpPr>
          <p:cNvPr id="3" name="內容版面配置區 2"/>
          <p:cNvSpPr txBox="1"/>
          <p:nvPr/>
        </p:nvSpPr>
        <p:spPr>
          <a:xfrm>
            <a:off x="7044180" y="1611483"/>
            <a:ext cx="3957230" cy="1150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書寫准考證號碼。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09" y="1417640"/>
            <a:ext cx="4842753" cy="49929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604FC6-D775-43B5-BD27-CE475A382DEE}" type="slidenum">
              <a:t>19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/>
              <a:t>評分品質控管的方式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170432" y="1600200"/>
            <a:ext cx="10411971" cy="4525959"/>
          </a:xfrm>
        </p:spPr>
        <p:txBody>
          <a:bodyPr/>
          <a:lstStyle/>
          <a:p>
            <a:pPr marL="330198" lvl="0" indent="-330198" defTabSz="881060" hangingPunct="1">
              <a:spcBef>
                <a:spcPts val="18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進行完整的評分者訓練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marL="330198" lvl="0" indent="-330198" defTabSz="881060" hangingPunct="1">
              <a:spcBef>
                <a:spcPts val="18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設計完善的評分機制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marL="330198" lvl="0" indent="-330198" defTabSz="881060" hangingPunct="1">
              <a:spcBef>
                <a:spcPts val="18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採用線上閱卷模式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8A6FCE-7E3A-4C65-A9C9-2F132B15E3F3}" type="slidenum">
              <a:t>2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違反試場規則行為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040559" y="1600200"/>
            <a:ext cx="3575624" cy="4525959"/>
          </a:xfrm>
        </p:spPr>
        <p:txBody>
          <a:bodyPr/>
          <a:lstStyle/>
          <a:p>
            <a:pPr lvl="0"/>
            <a:r>
              <a:rPr lang="zh-TW">
                <a:ea typeface="標楷體"/>
              </a:rPr>
              <a:t>書寫與解題無關之文字與符號。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95" y="1486924"/>
            <a:ext cx="4952472" cy="496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DDDE1A-DBC8-4787-87BD-EAE25CC5C966}" type="slidenum">
              <a:t>20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>
                <a:latin typeface="微軟正黑體" pitchFamily="34"/>
              </a:rPr>
              <a:t>違反試場規則行為</a:t>
            </a:r>
          </a:p>
        </p:txBody>
      </p:sp>
      <p:sp>
        <p:nvSpPr>
          <p:cNvPr id="3" name="內容版面配置區 2"/>
          <p:cNvSpPr txBox="1"/>
          <p:nvPr/>
        </p:nvSpPr>
        <p:spPr>
          <a:xfrm>
            <a:off x="7035036" y="1584051"/>
            <a:ext cx="2952753" cy="1150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畫記圖形。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99" y="1451847"/>
            <a:ext cx="4823999" cy="4967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A2355A-23A6-4AA3-BA5A-1C910D1932DF}" type="slidenum">
              <a:t>21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 noGrp="1"/>
          </p:cNvSpPr>
          <p:nvPr>
            <p:ph type="title"/>
          </p:nvPr>
        </p:nvSpPr>
        <p:spPr>
          <a:xfrm>
            <a:off x="5612011" y="2449659"/>
            <a:ext cx="6159727" cy="1470026"/>
          </a:xfrm>
        </p:spPr>
        <p:txBody>
          <a:bodyPr/>
          <a:lstStyle/>
          <a:p>
            <a:pPr lvl="0"/>
            <a:r>
              <a:rPr lang="zh-TW">
                <a:solidFill>
                  <a:srgbClr val="002060"/>
                </a:solidFill>
              </a:rPr>
              <a:t>寫作測驗</a:t>
            </a:r>
            <a:r>
              <a:rPr lang="en-US">
                <a:solidFill>
                  <a:srgbClr val="002060"/>
                </a:solidFill>
              </a:rPr>
              <a:t/>
            </a:r>
            <a:br>
              <a:rPr lang="en-US">
                <a:solidFill>
                  <a:srgbClr val="002060"/>
                </a:solidFill>
              </a:rPr>
            </a:br>
            <a:r>
              <a:rPr lang="zh-TW">
                <a:solidFill>
                  <a:srgbClr val="002060"/>
                </a:solidFill>
              </a:rPr>
              <a:t>評分及作答說明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/>
              <a:t>寫作測驗評量的能力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75557" y="1591540"/>
            <a:ext cx="10558275" cy="501087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zh-TW"/>
              <a:t>檢測學生</a:t>
            </a:r>
            <a:r>
              <a:rPr lang="zh-TW">
                <a:solidFill>
                  <a:srgbClr val="0000FF"/>
                </a:solidFill>
              </a:rPr>
              <a:t>表達經驗見聞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情感思想的綜合語文能力。</a:t>
            </a:r>
            <a:endParaRPr lang="en-US"/>
          </a:p>
          <a:p>
            <a:pPr lvl="0" algn="just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Font typeface="Wingdings" pitchFamily="2"/>
              <a:buChar char="u"/>
            </a:pPr>
            <a:r>
              <a:rPr lang="zh-TW" sz="2800" b="1"/>
              <a:t>立意與取材</a:t>
            </a:r>
            <a:r>
              <a:rPr lang="zh-TW" sz="2800"/>
              <a:t>：能依據不同的寫作任務，統整、運用材料，以表現個人意念。</a:t>
            </a:r>
            <a:endParaRPr lang="en-US" sz="2800"/>
          </a:p>
          <a:p>
            <a:pPr lvl="0" algn="just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Font typeface="Wingdings" pitchFamily="2"/>
              <a:buChar char="u"/>
            </a:pPr>
            <a:r>
              <a:rPr lang="zh-TW" sz="2800" b="1"/>
              <a:t>結構組織</a:t>
            </a:r>
            <a:r>
              <a:rPr lang="zh-TW" sz="2800"/>
              <a:t>：能掌握寫作步驟，完成首尾連貫、組織完整的文章。</a:t>
            </a:r>
            <a:endParaRPr lang="en-US" sz="2800"/>
          </a:p>
          <a:p>
            <a:pPr lvl="0" algn="just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Font typeface="Wingdings" pitchFamily="2"/>
              <a:buChar char="u"/>
            </a:pPr>
            <a:r>
              <a:rPr lang="zh-TW" sz="2800" b="1"/>
              <a:t>遣詞造句</a:t>
            </a:r>
            <a:r>
              <a:rPr lang="zh-TW" sz="2600"/>
              <a:t>：能正確使用國語文，適當的遣詞造字、運用各種句型及修辭寫作。</a:t>
            </a:r>
            <a:endParaRPr lang="en-US" sz="2800"/>
          </a:p>
          <a:p>
            <a:pPr lvl="0" algn="just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Font typeface="Wingdings" pitchFamily="2"/>
              <a:buChar char="u"/>
            </a:pPr>
            <a:r>
              <a:rPr lang="zh-TW" sz="2800" b="1"/>
              <a:t>錯別字、格式及標點符號</a:t>
            </a:r>
            <a:r>
              <a:rPr lang="zh-TW" sz="2800"/>
              <a:t>：能正確書寫文字、格式及標點符號。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F891C7-F6BA-430B-A0F6-1FBF1D13E70C}" type="slidenum">
              <a:t>23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90" y="0"/>
            <a:ext cx="710147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 1"/>
          <p:cNvSpPr txBox="1"/>
          <p:nvPr/>
        </p:nvSpPr>
        <p:spPr>
          <a:xfrm>
            <a:off x="1173065" y="1113272"/>
            <a:ext cx="1073725" cy="42761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評分規準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6A1CB4-3446-4D34-A2AB-90657AB7E66C}" type="slidenum">
              <a:t>24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答案卷樣式</a:t>
            </a:r>
          </a:p>
        </p:txBody>
      </p:sp>
      <p:grpSp>
        <p:nvGrpSpPr>
          <p:cNvPr id="3" name="群組 1"/>
          <p:cNvGrpSpPr/>
          <p:nvPr/>
        </p:nvGrpSpPr>
        <p:grpSpPr>
          <a:xfrm>
            <a:off x="66001" y="1695443"/>
            <a:ext cx="12059994" cy="4210766"/>
            <a:chOff x="66001" y="1695443"/>
            <a:chExt cx="12059994" cy="4210766"/>
          </a:xfrm>
        </p:grpSpPr>
        <p:pic>
          <p:nvPicPr>
            <p:cNvPr id="4" name="圖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0294" y="1695443"/>
              <a:ext cx="5965701" cy="421076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圖片 8"/>
            <p:cNvPicPr>
              <a:picLocks noChangeAspect="1"/>
            </p:cNvPicPr>
            <p:nvPr/>
          </p:nvPicPr>
          <p:blipFill>
            <a:blip r:embed="rId3"/>
            <a:srcRect l="448" t="944" b="1734"/>
            <a:stretch>
              <a:fillRect/>
            </a:stretch>
          </p:blipFill>
          <p:spPr>
            <a:xfrm>
              <a:off x="66001" y="1706032"/>
              <a:ext cx="5970053" cy="412948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矩形 6"/>
            <p:cNvSpPr/>
            <p:nvPr/>
          </p:nvSpPr>
          <p:spPr>
            <a:xfrm>
              <a:off x="5167201" y="5039121"/>
              <a:ext cx="263895" cy="796387"/>
            </a:xfrm>
            <a:prstGeom prst="rect">
              <a:avLst/>
            </a:prstGeom>
            <a:noFill/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7" name="矩形 7"/>
            <p:cNvSpPr/>
            <p:nvPr/>
          </p:nvSpPr>
          <p:spPr>
            <a:xfrm>
              <a:off x="11234720" y="5039121"/>
              <a:ext cx="334450" cy="796387"/>
            </a:xfrm>
            <a:prstGeom prst="rect">
              <a:avLst/>
            </a:prstGeom>
            <a:noFill/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矩形 8"/>
            <p:cNvSpPr/>
            <p:nvPr/>
          </p:nvSpPr>
          <p:spPr>
            <a:xfrm>
              <a:off x="5127077" y="1789398"/>
              <a:ext cx="263895" cy="894475"/>
            </a:xfrm>
            <a:prstGeom prst="rect">
              <a:avLst/>
            </a:prstGeom>
            <a:noFill/>
            <a:ln w="38103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sp>
        <p:nvSpPr>
          <p:cNvPr id="9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155BF8-AC0D-4A29-9D75-4AB323959728}" type="slidenum">
              <a:t>25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/>
              <a:t>作答注意事項（一）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900903" y="1572768"/>
            <a:ext cx="10160666" cy="4927280"/>
          </a:xfrm>
        </p:spPr>
        <p:txBody>
          <a:bodyPr/>
          <a:lstStyle/>
          <a:p>
            <a:pPr marL="342900" lvl="1" indent="-342900" algn="just" defTabSz="1511302">
              <a:spcAft>
                <a:spcPts val="600"/>
              </a:spcAft>
              <a:buFont typeface="Wingdings" pitchFamily="2"/>
              <a:buChar char="u"/>
            </a:pPr>
            <a:r>
              <a:rPr lang="zh-TW"/>
              <a:t>作答方式：必須仔細閱讀完整試題後，依要求撰寫一篇文章。</a:t>
            </a:r>
            <a:r>
              <a:rPr lang="en-US"/>
              <a:t> </a:t>
            </a:r>
          </a:p>
          <a:p>
            <a:pPr marL="342900" lvl="1" indent="-342900" algn="just" defTabSz="1511302">
              <a:spcAft>
                <a:spcPts val="600"/>
              </a:spcAft>
              <a:buFont typeface="Wingdings" pitchFamily="2"/>
              <a:buChar char="u"/>
            </a:pPr>
            <a:r>
              <a:rPr lang="zh-TW"/>
              <a:t>從答案卷的第一頁右邊第一行開始作答，翻面至第二頁作答時，請注意答案卷方向，勿上下顛倒。</a:t>
            </a:r>
            <a:endParaRPr lang="en-US"/>
          </a:p>
          <a:p>
            <a:pPr marL="342900" lvl="1" indent="-342900" algn="just" defTabSz="1511302">
              <a:spcAft>
                <a:spcPts val="600"/>
              </a:spcAft>
              <a:buFont typeface="Wingdings" pitchFamily="2"/>
              <a:buChar char="u"/>
            </a:pPr>
            <a:r>
              <a:rPr lang="zh-TW"/>
              <a:t>不得要求增加答案卷作答。</a:t>
            </a:r>
            <a:endParaRPr lang="en-US"/>
          </a:p>
          <a:p>
            <a:pPr marL="342900" lvl="1" indent="-342900" algn="just" defTabSz="1511302">
              <a:spcAft>
                <a:spcPts val="600"/>
              </a:spcAft>
              <a:buFont typeface="Wingdings" pitchFamily="2"/>
              <a:buChar char="u"/>
            </a:pPr>
            <a:r>
              <a:rPr lang="zh-TW"/>
              <a:t>針對完全離題、只訂題目、僅抄寫題目或題幹內容、使用詩歌體及空白卷等考生，因無法判斷其寫作能力，給予零級分。</a:t>
            </a:r>
          </a:p>
          <a:p>
            <a:pPr marL="0" lvl="1" indent="0" algn="just" defTabSz="1511302">
              <a:spcBef>
                <a:spcPts val="600"/>
              </a:spcBef>
              <a:spcAft>
                <a:spcPts val="600"/>
              </a:spcAft>
              <a:buNone/>
            </a:pPr>
            <a:endParaRPr lang="en-US" sz="2400"/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0EC78B-B657-4F08-91B0-D9B9B57E6DA1}" type="slidenum">
              <a:t>26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/>
              <a:t>作答注意事項（二）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581311" y="1576041"/>
            <a:ext cx="10972800" cy="5281958"/>
          </a:xfrm>
        </p:spPr>
        <p:txBody>
          <a:bodyPr/>
          <a:lstStyle/>
          <a:p>
            <a:pPr marL="342900" lvl="1" indent="-342900" algn="just" defTabSz="1511302">
              <a:spcAft>
                <a:spcPts val="600"/>
              </a:spcAft>
              <a:buFont typeface="Wingdings" pitchFamily="2"/>
              <a:buChar char="u"/>
            </a:pPr>
            <a:r>
              <a:rPr lang="zh-TW"/>
              <a:t>以下情形影響作答結果呈現，可能影響得分：</a:t>
            </a:r>
            <a:endParaRPr lang="en-US"/>
          </a:p>
          <a:p>
            <a:pPr marL="704846" lvl="1" indent="-342900" algn="just" defTabSz="1511302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zh-TW" sz="2400">
                <a:ea typeface="標楷體"/>
              </a:rPr>
              <a:t>未用本國文字書寫（正體字）</a:t>
            </a:r>
            <a:endParaRPr lang="en-US" sz="2400">
              <a:ea typeface="標楷體"/>
            </a:endParaRPr>
          </a:p>
          <a:p>
            <a:pPr marL="704846" lvl="1" indent="-342900" algn="just" defTabSz="1511302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zh-TW" sz="2400">
                <a:ea typeface="標楷體"/>
              </a:rPr>
              <a:t>未用黑色墨水的筆書寫（建議使用</a:t>
            </a:r>
            <a:r>
              <a:rPr lang="en-US" sz="2400">
                <a:ea typeface="標楷體"/>
              </a:rPr>
              <a:t>0.5mm</a:t>
            </a:r>
            <a:r>
              <a:rPr lang="zh-TW" sz="2400">
                <a:ea typeface="標楷體"/>
              </a:rPr>
              <a:t>～</a:t>
            </a:r>
            <a:r>
              <a:rPr lang="en-US" sz="2400">
                <a:ea typeface="標楷體"/>
              </a:rPr>
              <a:t>0.7mm</a:t>
            </a:r>
            <a:r>
              <a:rPr lang="zh-TW" sz="2400">
                <a:ea typeface="標楷體"/>
              </a:rPr>
              <a:t>之筆尖，且不得使用鉛筆）</a:t>
            </a:r>
            <a:endParaRPr lang="en-US" sz="2400">
              <a:ea typeface="標楷體"/>
            </a:endParaRPr>
          </a:p>
          <a:p>
            <a:pPr marL="704846" lvl="1" indent="-342900" algn="just" defTabSz="1511302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zh-TW" sz="2400">
                <a:ea typeface="標楷體"/>
              </a:rPr>
              <a:t>書寫字體過小</a:t>
            </a:r>
            <a:endParaRPr lang="en-US" sz="2400">
              <a:ea typeface="標楷體"/>
            </a:endParaRPr>
          </a:p>
          <a:p>
            <a:pPr marL="704846" lvl="1" indent="-342900" algn="just" defTabSz="1511302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zh-TW" sz="2400">
                <a:ea typeface="標楷體"/>
              </a:rPr>
              <a:t>書寫內容超出答案卷格線外框</a:t>
            </a:r>
            <a:endParaRPr lang="en-US" sz="2400">
              <a:ea typeface="標楷體"/>
            </a:endParaRPr>
          </a:p>
          <a:p>
            <a:pPr marL="342900" lvl="1" indent="-342900" algn="just" defTabSz="1511302">
              <a:spcAft>
                <a:spcPts val="600"/>
              </a:spcAft>
              <a:buFont typeface="Wingdings" pitchFamily="2"/>
              <a:buChar char="u"/>
            </a:pPr>
            <a:r>
              <a:rPr lang="zh-TW"/>
              <a:t>以下情形違反試場規則，將不予計級分：</a:t>
            </a:r>
            <a:endParaRPr lang="en-US"/>
          </a:p>
          <a:p>
            <a:pPr marL="704846" lvl="1" indent="-342900" algn="just" defTabSz="1511302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zh-TW" sz="2400">
                <a:solidFill>
                  <a:srgbClr val="FF0000"/>
                </a:solidFill>
              </a:rPr>
              <a:t>故意挖補、汙損、折疊答案卷</a:t>
            </a:r>
            <a:endParaRPr lang="en-US" sz="2400">
              <a:solidFill>
                <a:srgbClr val="FF0000"/>
              </a:solidFill>
            </a:endParaRPr>
          </a:p>
          <a:p>
            <a:pPr marL="704846" lvl="1" indent="-342900" algn="just" defTabSz="1511302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zh-TW" sz="2400">
                <a:solidFill>
                  <a:srgbClr val="FF0000"/>
                </a:solidFill>
              </a:rPr>
              <a:t>於答案卷上作標記（包含畫記圖形或符號、於正文以外書寫其他文字）、顯示自己身分</a:t>
            </a:r>
            <a:endParaRPr lang="en-US" sz="2400">
              <a:solidFill>
                <a:srgbClr val="FF0000"/>
              </a:solidFill>
            </a:endParaRPr>
          </a:p>
          <a:p>
            <a:pPr marL="866778" lvl="1" indent="-565154" defTabSz="1511302" hangingPunct="1">
              <a:lnSpc>
                <a:spcPct val="95000"/>
              </a:lnSpc>
              <a:spcBef>
                <a:spcPts val="600"/>
              </a:spcBef>
              <a:buFont typeface="Wingdings" pitchFamily="2"/>
              <a:buChar char="u"/>
            </a:pPr>
            <a:endParaRPr lang="en-US" sz="2400"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F35705-C747-4146-9236-9606B26E6016}" type="slidenum">
              <a:t>27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4" descr="10503011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3805" y="404814"/>
            <a:ext cx="8024810" cy="60483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 1"/>
          <p:cNvSpPr txBox="1"/>
          <p:nvPr/>
        </p:nvSpPr>
        <p:spPr>
          <a:xfrm>
            <a:off x="1201933" y="404814"/>
            <a:ext cx="706117" cy="582782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可能影響得分的情形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｜</a:t>
            </a:r>
            <a:r>
              <a:rPr lang="zh-TW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墨水不足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A83587-6267-458C-9AA9-A9837A07E643}" type="slidenum">
              <a:t>28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4" descr="96260436301-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0622" y="336554"/>
            <a:ext cx="8027983" cy="61166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標題 1"/>
          <p:cNvSpPr txBox="1"/>
          <p:nvPr/>
        </p:nvSpPr>
        <p:spPr>
          <a:xfrm>
            <a:off x="1201933" y="404814"/>
            <a:ext cx="706117" cy="582782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可能影響得分的情形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｜</a:t>
            </a:r>
            <a:r>
              <a:rPr lang="zh-TW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字體太小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7124B6-8784-44B1-BB9E-8A4569EF537B}" type="slidenum">
              <a:t>29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>
                <a:latin typeface="微軟正黑體" pitchFamily="34"/>
              </a:rPr>
              <a:t>評分者訓練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170432" y="1600200"/>
            <a:ext cx="10411971" cy="4525959"/>
          </a:xfrm>
        </p:spPr>
        <p:txBody>
          <a:bodyPr/>
          <a:lstStyle/>
          <a:p>
            <a:pPr marL="330198" lvl="0" indent="-330198" algn="just" defTabSz="881060" hangingPunct="1">
              <a:spcBef>
                <a:spcPts val="18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核心委員－每年參加多次培訓會議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1" algn="just" defTabSz="881060" hangingPunct="1">
              <a:spcBef>
                <a:spcPts val="1800"/>
              </a:spcBef>
              <a:buChar char="•"/>
            </a:pPr>
            <a:r>
              <a:rPr lang="zh-TW">
                <a:latin typeface="Times New Roman" pitchFamily="18"/>
                <a:cs typeface="Times New Roman" pitchFamily="18"/>
              </a:rPr>
              <a:t>凝聚閱卷共識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marL="330198" lvl="0" indent="-330198" algn="just" defTabSz="881060" hangingPunct="1">
              <a:spcBef>
                <a:spcPts val="18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評閱委員－每年參加兩次培訓會議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marL="717547" lvl="1" indent="-317497" algn="just" defTabSz="881060" hangingPunct="1">
              <a:spcBef>
                <a:spcPts val="1800"/>
              </a:spcBef>
              <a:buChar char="•"/>
            </a:pPr>
            <a:r>
              <a:rPr lang="zh-TW">
                <a:latin typeface="Times New Roman" pitchFamily="18"/>
                <a:cs typeface="Times New Roman" pitchFamily="18"/>
              </a:rPr>
              <a:t>了解評分方式與重點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 algn="just" defTabSz="881060" hangingPunct="1">
              <a:spcBef>
                <a:spcPts val="18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需通過認證或評選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 hangingPunct="1"/>
            <a:endParaRPr lang="en-US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1CEB74-28C1-4150-BA2C-3AD053004284}" type="slidenum">
              <a:t>3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非版面問題卷\113112215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95553" y="404814"/>
            <a:ext cx="7970833" cy="60118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橢圓 4"/>
          <p:cNvSpPr/>
          <p:nvPr/>
        </p:nvSpPr>
        <p:spPr>
          <a:xfrm>
            <a:off x="10199683" y="2781303"/>
            <a:ext cx="360365" cy="244792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25402" cap="flat">
            <a:solidFill>
              <a:srgbClr val="E70000"/>
            </a:solidFill>
            <a:prstDash val="solid"/>
            <a:round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標題 1"/>
          <p:cNvSpPr txBox="1"/>
          <p:nvPr/>
        </p:nvSpPr>
        <p:spPr>
          <a:xfrm>
            <a:off x="1201933" y="404814"/>
            <a:ext cx="706117" cy="582782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可能影響得分的情形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｜</a:t>
            </a:r>
            <a:r>
              <a:rPr lang="zh-TW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超出框線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944231-7DF3-4DA8-8919-3B1F8F66A473}" type="slidenum">
              <a:t>30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 descr="101082940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4110" y="493776"/>
            <a:ext cx="8064495" cy="5805681"/>
          </a:xfrm>
        </p:spPr>
      </p:pic>
      <p:sp>
        <p:nvSpPr>
          <p:cNvPr id="3" name="橢圓 5"/>
          <p:cNvSpPr/>
          <p:nvPr/>
        </p:nvSpPr>
        <p:spPr>
          <a:xfrm>
            <a:off x="2726631" y="3077394"/>
            <a:ext cx="431797" cy="4317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800" b="0" i="0" u="none" strike="noStrike" kern="1200" cap="none" spc="0" baseline="0">
              <a:solidFill>
                <a:srgbClr val="FFFFE1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標題 1"/>
          <p:cNvSpPr txBox="1"/>
          <p:nvPr/>
        </p:nvSpPr>
        <p:spPr>
          <a:xfrm>
            <a:off x="1027236" y="412293"/>
            <a:ext cx="706117" cy="538505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違反試場規則行為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｜</a:t>
            </a:r>
            <a:r>
              <a:rPr lang="zh-TW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畫記圖形</a:t>
            </a:r>
            <a:endParaRPr lang="zh-TW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F0EA42-B667-4B6B-8F6A-484758F29134}" type="slidenum">
              <a:t>31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chou517\AppData\Local\Temp\Rar$DI12.2749\108051628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7004" y="457200"/>
            <a:ext cx="8036432" cy="58816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橢圓 5"/>
          <p:cNvSpPr/>
          <p:nvPr/>
        </p:nvSpPr>
        <p:spPr>
          <a:xfrm>
            <a:off x="3359148" y="1003297"/>
            <a:ext cx="1008061" cy="475138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800" b="0" i="0" u="none" strike="noStrike" kern="1200" cap="none" spc="0" baseline="0">
              <a:solidFill>
                <a:srgbClr val="FFFFE1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標題 1"/>
          <p:cNvSpPr txBox="1"/>
          <p:nvPr/>
        </p:nvSpPr>
        <p:spPr>
          <a:xfrm>
            <a:off x="973964" y="438912"/>
            <a:ext cx="706117" cy="6007608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3676646" marR="0" lvl="0" indent="-3676646" algn="ctr" defTabSz="914400" rtl="0" fontAlgn="auto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違反試場規則行為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｜</a:t>
            </a:r>
            <a:r>
              <a:rPr lang="zh-TW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於正文之外書寫其他文字 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endParaRPr lang="zh-TW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F7D929-CFF4-41D0-8371-10CE06801DDA}" type="slidenum">
              <a:t>32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0115" y="502535"/>
            <a:ext cx="8125495" cy="583426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橢圓 5"/>
          <p:cNvSpPr/>
          <p:nvPr/>
        </p:nvSpPr>
        <p:spPr>
          <a:xfrm>
            <a:off x="10113812" y="5386931"/>
            <a:ext cx="431797" cy="10080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</a:ln>
        </p:spPr>
        <p:txBody>
          <a:bodyPr vert="horz" wrap="square" lIns="69823" tIns="34911" rIns="69823" bIns="34911" anchor="ctr" anchorCtr="1" compatLnSpc="1">
            <a:noAutofit/>
          </a:bodyPr>
          <a:lstStyle/>
          <a:p>
            <a:pPr marL="0" marR="0" lvl="0" indent="0" algn="ctr" defTabSz="69850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E1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標題 1"/>
          <p:cNvSpPr txBox="1"/>
          <p:nvPr/>
        </p:nvSpPr>
        <p:spPr>
          <a:xfrm>
            <a:off x="1164396" y="366573"/>
            <a:ext cx="706117" cy="5924498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違反試場規則行為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 </a:t>
            </a:r>
            <a:r>
              <a:rPr lang="zh-TW" sz="40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｜</a:t>
            </a:r>
            <a:r>
              <a:rPr lang="zh-TW" sz="1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/>
              </a:rPr>
              <a:t>顯示自己身分</a:t>
            </a:r>
            <a:endParaRPr lang="zh-TW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/>
              <a:cs typeface="Arial"/>
            </a:endParaRPr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0E10B9-A26E-4D33-95E4-643CC6EB02A2}" type="slidenum">
              <a:t>33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183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>
                <a:latin typeface="微軟正黑體" pitchFamily="34"/>
              </a:rPr>
              <a:t>評分機制</a:t>
            </a:r>
          </a:p>
        </p:txBody>
      </p:sp>
      <p:graphicFrame>
        <p:nvGraphicFramePr>
          <p:cNvPr id="3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217532" y="1484308"/>
          <a:ext cx="9817409" cy="4645023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584005"/>
                <a:gridCol w="4116701"/>
                <a:gridCol w="4116701"/>
              </a:tblGrid>
              <a:tr h="630250">
                <a:tc>
                  <a:txBody>
                    <a:bodyPr/>
                    <a:lstStyle/>
                    <a:p>
                      <a:pPr lvl="0"/>
                      <a:endParaRPr lang="en-US" sz="1800">
                        <a:latin typeface="標楷體" pitchFamily="65"/>
                        <a:ea typeface="標楷體" pitchFamily="65"/>
                      </a:endParaRPr>
                    </a:p>
                  </a:txBody>
                  <a:tcPr marL="94018" marR="94018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>
                          <a:latin typeface="標楷體" pitchFamily="65"/>
                          <a:ea typeface="標楷體" pitchFamily="65"/>
                        </a:rPr>
                        <a:t>數學科非選擇題</a:t>
                      </a: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>
                          <a:latin typeface="標楷體" pitchFamily="65"/>
                          <a:ea typeface="標楷體" pitchFamily="65"/>
                        </a:rPr>
                        <a:t>寫作測驗</a:t>
                      </a: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>
                          <a:solidFill>
                            <a:srgbClr val="FFFFFF"/>
                          </a:solidFill>
                          <a:latin typeface="標楷體" pitchFamily="65"/>
                          <a:ea typeface="標楷體" pitchFamily="65"/>
                        </a:rPr>
                        <a:t>評分方式</a:t>
                      </a:r>
                    </a:p>
                  </a:txBody>
                  <a:tcPr marL="94018" marR="9401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zh-TW" sz="1800">
                          <a:latin typeface="標楷體" pitchFamily="65"/>
                          <a:ea typeface="標楷體" pitchFamily="65"/>
                        </a:rPr>
                        <a:t>每題依學生作答反應評為零至三級分。</a:t>
                      </a: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>
                          <a:latin typeface="標楷體" pitchFamily="65"/>
                          <a:ea typeface="標楷體" pitchFamily="65"/>
                        </a:rPr>
                        <a:t>將學生寫作能力由劣至優區分為一至六等級，四級分達一般水準。</a:t>
                      </a:r>
                      <a:endParaRPr lang="en-US" sz="1800">
                        <a:latin typeface="標楷體" pitchFamily="65"/>
                        <a:ea typeface="標楷體" pitchFamily="65"/>
                      </a:endParaRP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33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400" b="1">
                          <a:solidFill>
                            <a:srgbClr val="FFFFFF"/>
                          </a:solidFill>
                          <a:latin typeface="標楷體" pitchFamily="65"/>
                          <a:ea typeface="標楷體" pitchFamily="65"/>
                        </a:rPr>
                        <a:t>複閱條件</a:t>
                      </a:r>
                    </a:p>
                  </a:txBody>
                  <a:tcPr marL="94018" marR="9401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>
                          <a:latin typeface="標楷體" pitchFamily="65"/>
                          <a:ea typeface="標楷體" pitchFamily="65"/>
                        </a:rPr>
                        <a:t>每份試卷皆由兩位評閱委員進行評分，當兩閱評分不一致時，則由第三位委員進行複閱。</a:t>
                      </a:r>
                      <a:endParaRPr lang="en-US" sz="1800">
                        <a:latin typeface="標楷體" pitchFamily="65"/>
                        <a:ea typeface="標楷體" pitchFamily="65"/>
                      </a:endParaRP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>
                          <a:latin typeface="標楷體" pitchFamily="65"/>
                          <a:ea typeface="標楷體"/>
                        </a:rPr>
                        <a:t>每份試卷皆由兩位評閱委員進行評分，若兩閱評分相差二級分以上</a:t>
                      </a:r>
                      <a:r>
                        <a:rPr lang="en-US" sz="1800">
                          <a:latin typeface="標楷體" pitchFamily="65"/>
                          <a:ea typeface="標楷體"/>
                        </a:rPr>
                        <a:t>(</a:t>
                      </a:r>
                      <a:r>
                        <a:rPr lang="zh-TW" sz="1800">
                          <a:latin typeface="標楷體" pitchFamily="65"/>
                          <a:ea typeface="標楷體"/>
                        </a:rPr>
                        <a:t>包含二級分</a:t>
                      </a:r>
                      <a:r>
                        <a:rPr lang="en-US" sz="1800">
                          <a:latin typeface="標楷體" pitchFamily="65"/>
                          <a:ea typeface="標楷體"/>
                        </a:rPr>
                        <a:t>)</a:t>
                      </a:r>
                      <a:r>
                        <a:rPr lang="zh-TW" sz="1800">
                          <a:latin typeface="標楷體" pitchFamily="65"/>
                          <a:ea typeface="標楷體"/>
                        </a:rPr>
                        <a:t>，或其中一閱分數為零級分時，則由核心委員進行複閱。</a:t>
                      </a:r>
                      <a:endParaRPr lang="en-US" sz="1800">
                        <a:latin typeface="標楷體" pitchFamily="65"/>
                        <a:ea typeface="標楷體"/>
                        <a:cs typeface="Times New Roman" pitchFamily="18"/>
                      </a:endParaRP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>
                          <a:solidFill>
                            <a:srgbClr val="FFFFFF"/>
                          </a:solidFill>
                          <a:latin typeface="標楷體" pitchFamily="65"/>
                          <a:ea typeface="標楷體" pitchFamily="65"/>
                        </a:rPr>
                        <a:t>疑義試卷</a:t>
                      </a:r>
                    </a:p>
                  </a:txBody>
                  <a:tcPr marL="94018" marR="9401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>
                          <a:latin typeface="標楷體" pitchFamily="65"/>
                          <a:ea typeface="標楷體" pitchFamily="65"/>
                        </a:rPr>
                        <a:t>複閱分數若與前兩閱評分不一致時，則再由核心小組開會討論決定最後級分。</a:t>
                      </a:r>
                      <a:endParaRPr lang="en-US" sz="1800">
                        <a:latin typeface="標楷體" pitchFamily="65"/>
                        <a:ea typeface="標楷體" pitchFamily="65"/>
                      </a:endParaRP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標楷體" pitchFamily="65"/>
                          <a:ea typeface="標楷體"/>
                        </a:rPr>
                        <a:t>複閱分數若仍有疑義，則再由核心小組開會討論決定最後級分。</a:t>
                      </a:r>
                      <a:endParaRPr lang="en-US" sz="1800">
                        <a:latin typeface="標楷體" pitchFamily="65"/>
                        <a:ea typeface="標楷體"/>
                      </a:endParaRPr>
                    </a:p>
                  </a:txBody>
                  <a:tcPr marL="94018" marR="9401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5817C7-3E17-4F57-B492-020A70E8274B}" type="slidenum">
              <a:t>4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 sz="3800">
                <a:latin typeface="微軟正黑體" pitchFamily="34"/>
              </a:rPr>
              <a:t>數學科非選擇題閱卷流程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7050" y="107652"/>
            <a:ext cx="6041230" cy="63618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標題 1"/>
          <p:cNvSpPr txBox="1"/>
          <p:nvPr/>
        </p:nvSpPr>
        <p:spPr>
          <a:xfrm>
            <a:off x="2054227" y="188915"/>
            <a:ext cx="1017590" cy="6178545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數學非選閱卷流程</a:t>
            </a:r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A01233-6EA4-4B44-AED3-507445C97AA4}" type="slidenum">
              <a:t>5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054227" y="188915"/>
            <a:ext cx="1017590" cy="6178545"/>
          </a:xfrm>
        </p:spPr>
        <p:txBody>
          <a:bodyPr vert="eaVert"/>
          <a:lstStyle/>
          <a:p>
            <a:pPr lvl="0" hangingPunct="1"/>
            <a:r>
              <a:rPr lang="zh-TW"/>
              <a:t>寫作測驗閱卷流程</a:t>
            </a:r>
          </a:p>
        </p:txBody>
      </p:sp>
      <p:pic>
        <p:nvPicPr>
          <p:cNvPr id="3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/>
          <a:srcRect t="1973" b="1790"/>
          <a:stretch>
            <a:fillRect/>
          </a:stretch>
        </p:blipFill>
        <p:spPr>
          <a:xfrm>
            <a:off x="3489963" y="7918"/>
            <a:ext cx="5772863" cy="6437275"/>
          </a:xfrm>
        </p:spPr>
      </p:pic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CBB4E6-07A8-41E5-B5FA-10E2DA0673FB}" type="slidenum">
              <a:t>6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 noGrp="1"/>
          </p:cNvSpPr>
          <p:nvPr>
            <p:ph type="title"/>
          </p:nvPr>
        </p:nvSpPr>
        <p:spPr>
          <a:xfrm>
            <a:off x="4749805" y="2392673"/>
            <a:ext cx="7772400" cy="2072643"/>
          </a:xfrm>
        </p:spPr>
        <p:txBody>
          <a:bodyPr/>
          <a:lstStyle/>
          <a:p>
            <a:pPr lvl="0"/>
            <a:r>
              <a:rPr lang="zh-TW">
                <a:solidFill>
                  <a:srgbClr val="002060"/>
                </a:solidFill>
                <a:ea typeface="標楷體"/>
              </a:rPr>
              <a:t>數學科非選擇題</a:t>
            </a:r>
            <a:r>
              <a:rPr lang="en-US"/>
              <a:t/>
            </a:r>
            <a:br>
              <a:rPr lang="en-US"/>
            </a:br>
            <a:r>
              <a:rPr lang="zh-TW">
                <a:solidFill>
                  <a:srgbClr val="002060"/>
                </a:solidFill>
                <a:ea typeface="標楷體"/>
              </a:rPr>
              <a:t>評分及作答說明</a:t>
            </a:r>
            <a:endParaRPr lang="en-US">
              <a:ea typeface="標楷體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zh-TW">
                <a:latin typeface="Times New Roman" pitchFamily="18"/>
                <a:cs typeface="Times New Roman" pitchFamily="18"/>
              </a:rPr>
              <a:t>數學非選擇題評量的能力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1547" y="1600200"/>
            <a:ext cx="10895030" cy="4525959"/>
          </a:xfrm>
        </p:spPr>
        <p:txBody>
          <a:bodyPr/>
          <a:lstStyle/>
          <a:p>
            <a:pPr marL="395606" lvl="0" indent="-395606" hangingPunct="1"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評量學生</a:t>
            </a:r>
            <a:r>
              <a:rPr lang="zh-TW">
                <a:solidFill>
                  <a:srgbClr val="0000FF"/>
                </a:solidFill>
                <a:latin typeface="Times New Roman" pitchFamily="18"/>
                <a:cs typeface="Times New Roman" pitchFamily="18"/>
              </a:rPr>
              <a:t>運用數學知識解題</a:t>
            </a:r>
            <a:r>
              <a:rPr lang="zh-TW">
                <a:latin typeface="Times New Roman" pitchFamily="18"/>
                <a:cs typeface="Times New Roman" pitchFamily="18"/>
              </a:rPr>
              <a:t>，並</a:t>
            </a:r>
            <a:r>
              <a:rPr lang="zh-TW">
                <a:solidFill>
                  <a:srgbClr val="0000FF"/>
                </a:solidFill>
                <a:latin typeface="Times New Roman" pitchFamily="18"/>
                <a:cs typeface="Times New Roman" pitchFamily="18"/>
              </a:rPr>
              <a:t>表達其解題思維過程與說明理由的能力</a:t>
            </a:r>
            <a:r>
              <a:rPr lang="zh-TW">
                <a:latin typeface="Times New Roman" pitchFamily="18"/>
                <a:cs typeface="Times New Roman" pitchFamily="18"/>
              </a:rPr>
              <a:t>。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lvl="0" hangingPunct="1">
              <a:spcBef>
                <a:spcPts val="2400"/>
              </a:spcBef>
              <a:buFont typeface="Wingdings" pitchFamily="2"/>
              <a:buChar char="u"/>
            </a:pPr>
            <a:r>
              <a:rPr lang="zh-TW">
                <a:latin typeface="Times New Roman" pitchFamily="18"/>
                <a:cs typeface="Times New Roman" pitchFamily="18"/>
              </a:rPr>
              <a:t>評分規準：</a:t>
            </a:r>
            <a:endParaRPr lang="en-US">
              <a:latin typeface="Times New Roman" pitchFamily="18"/>
              <a:cs typeface="Times New Roman" pitchFamily="18"/>
            </a:endParaRPr>
          </a:p>
          <a:p>
            <a:pPr marL="395606" lvl="0" indent="-395606" hangingPunct="1">
              <a:buNone/>
            </a:pPr>
            <a:r>
              <a:rPr lang="en-US">
                <a:latin typeface="Times New Roman"/>
                <a:ea typeface="標楷體"/>
                <a:cs typeface="Times New Roman"/>
              </a:rPr>
              <a:t>    評閱</a:t>
            </a:r>
            <a:r>
              <a:rPr lang="zh-TW">
                <a:latin typeface="Times New Roman"/>
                <a:ea typeface="標楷體"/>
                <a:cs typeface="Times New Roman"/>
              </a:rPr>
              <a:t>學生解題過程中「</a:t>
            </a:r>
            <a:r>
              <a:rPr lang="zh-TW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擬定策略</a:t>
            </a:r>
            <a:r>
              <a:rPr lang="zh-TW">
                <a:latin typeface="Times New Roman"/>
                <a:ea typeface="標楷體"/>
                <a:cs typeface="Times New Roman"/>
              </a:rPr>
              <a:t>」的適切性與「</a:t>
            </a:r>
            <a:r>
              <a:rPr lang="zh-TW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表達過程</a:t>
            </a:r>
            <a:r>
              <a:rPr lang="zh-TW">
                <a:latin typeface="Times New Roman"/>
                <a:ea typeface="標楷體"/>
                <a:cs typeface="Times New Roman"/>
              </a:rPr>
              <a:t>」的合理、完整性。</a:t>
            </a:r>
            <a:endParaRPr lang="en-US">
              <a:latin typeface="Times New Roman"/>
              <a:ea typeface="標楷體"/>
              <a:cs typeface="Times New Roman"/>
            </a:endParaRPr>
          </a:p>
          <a:p>
            <a:pPr lvl="1" hangingPunct="1">
              <a:buChar char="•"/>
            </a:pPr>
            <a:r>
              <a:rPr lang="zh-TW">
                <a:latin typeface="Times New Roman"/>
                <a:ea typeface="標楷體"/>
                <a:cs typeface="Times New Roman"/>
              </a:rPr>
              <a:t>「</a:t>
            </a:r>
            <a:r>
              <a:rPr lang="zh-TW">
                <a:solidFill>
                  <a:srgbClr val="0000FF"/>
                </a:solidFill>
                <a:latin typeface="Times New Roman"/>
                <a:cs typeface="Times New Roman"/>
              </a:rPr>
              <a:t>擬定</a:t>
            </a:r>
            <a:r>
              <a:rPr lang="zh-TW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策略</a:t>
            </a:r>
            <a:r>
              <a:rPr lang="zh-TW">
                <a:latin typeface="Times New Roman"/>
                <a:ea typeface="標楷體"/>
                <a:cs typeface="Times New Roman"/>
              </a:rPr>
              <a:t>」是指學生察覺題目條件要素，將題目轉化成數學問題並擬定解題方法。</a:t>
            </a:r>
            <a:endParaRPr lang="en-US">
              <a:latin typeface="Times New Roman"/>
              <a:ea typeface="標楷體"/>
              <a:cs typeface="Times New Roman"/>
            </a:endParaRPr>
          </a:p>
          <a:p>
            <a:pPr lvl="1" hangingPunct="1">
              <a:buChar char="•"/>
            </a:pPr>
            <a:r>
              <a:rPr lang="zh-TW">
                <a:latin typeface="Times New Roman"/>
                <a:ea typeface="標楷體"/>
                <a:cs typeface="Times New Roman"/>
              </a:rPr>
              <a:t>「</a:t>
            </a:r>
            <a:r>
              <a:rPr lang="zh-TW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表達過程</a:t>
            </a:r>
            <a:r>
              <a:rPr lang="zh-TW">
                <a:latin typeface="Times New Roman"/>
                <a:ea typeface="標楷體"/>
                <a:cs typeface="Times New Roman"/>
              </a:rPr>
              <a:t>」是指呈現解題步驟，以及推導/推理、解釋的表達。</a:t>
            </a:r>
          </a:p>
        </p:txBody>
      </p:sp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3C9023-8C8D-4B06-A3B5-35BB8BC29252}" type="slidenum">
              <a:t>8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981203" y="111053"/>
            <a:ext cx="8229600" cy="747000"/>
          </a:xfrm>
        </p:spPr>
        <p:txBody>
          <a:bodyPr/>
          <a:lstStyle/>
          <a:p>
            <a:pPr lvl="0" hangingPunct="1"/>
            <a:r>
              <a:rPr lang="zh-TW">
                <a:latin typeface="微軟正黑體" pitchFamily="34"/>
              </a:rPr>
              <a:t>評分規準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15851" y="891512"/>
          <a:ext cx="9960303" cy="5510576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211561"/>
                <a:gridCol w="8748741"/>
              </a:tblGrid>
              <a:tr h="648163">
                <a:tc>
                  <a:txBody>
                    <a:bodyPr/>
                    <a:lstStyle/>
                    <a:p>
                      <a:pPr marL="0" lvl="0" algn="ctr" defTabSz="914400" rtl="0" hangingPunct="1"/>
                      <a:r>
                        <a:rPr lang="zh-TW" sz="2400" b="1" kern="1200" baseline="0">
                          <a:solidFill>
                            <a:srgbClr val="FFFFFF"/>
                          </a:solidFill>
                          <a:latin typeface="Arial"/>
                          <a:ea typeface="標楷體"/>
                        </a:rPr>
                        <a:t>級分</a:t>
                      </a:r>
                      <a:endParaRPr lang="en-US" sz="2400" b="1" kern="1200" baseline="0">
                        <a:solidFill>
                          <a:srgbClr val="FFFF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8" marR="8782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/>
                      <a:r>
                        <a:rPr lang="zh-TW" sz="2400" kern="1200" baseline="0">
                          <a:latin typeface="標楷體" pitchFamily="65"/>
                          <a:ea typeface="標楷體" pitchFamily="65"/>
                        </a:rPr>
                        <a:t>評分規準</a:t>
                      </a:r>
                      <a:endParaRPr lang="en-US" sz="2400" b="1" kern="1200" baseline="0">
                        <a:solidFill>
                          <a:srgbClr val="FFFFFF"/>
                        </a:solidFill>
                        <a:latin typeface="標楷體" pitchFamily="65"/>
                        <a:ea typeface="標楷體" pitchFamily="65"/>
                        <a:cs typeface="Times New Roman"/>
                      </a:endParaRPr>
                    </a:p>
                  </a:txBody>
                  <a:tcPr marL="87828" marR="8782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</a:tr>
              <a:tr h="1121758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三級分</a:t>
                      </a:r>
                      <a:endParaRPr 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8" marR="8782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365" lvl="0" indent="-36036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策略適切，解題過程完整或大致完整，且結果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結論大致正確。</a:t>
                      </a:r>
                      <a:endParaRPr lang="en-US" sz="2000" b="0" i="0" u="none" strike="noStrike">
                        <a:latin typeface="Times New Roman"/>
                        <a:ea typeface="標楷體" pitchFamily="65"/>
                      </a:endParaRPr>
                    </a:p>
                    <a:p>
                      <a:pPr marL="360365" lvl="0" indent="-36036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AutoNum type="arabicPeriod"/>
                      </a:pP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策略適切，解題步驟出現不影響解題過程的瑕疵，但呈現大致完整的推導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推理或解釋，且結果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結論大致正確。</a:t>
                      </a:r>
                      <a:endParaRPr lang="en-US" sz="2000" b="0" i="0" u="none" strike="noStrike">
                        <a:latin typeface="Times New Roman"/>
                        <a:ea typeface="標楷體" pitchFamily="65"/>
                      </a:endParaRPr>
                    </a:p>
                  </a:txBody>
                  <a:tcPr marL="87828" marR="8782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921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二級分</a:t>
                      </a:r>
                      <a:endParaRPr 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8" marR="8782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SzPct val="100000"/>
                        <a:buAutoNum type="arabicPeriod"/>
                      </a:pP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策略適切或方向正確，解題過程不完整，部分步驟缺乏合理性，但結果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結論大致正確。</a:t>
                      </a:r>
                      <a:endParaRPr lang="en-US" sz="2000" b="0" i="0" u="none" strike="noStrike" spc="-30" baseline="0">
                        <a:latin typeface="Times New Roman"/>
                        <a:ea typeface="標楷體" pitchFamily="65"/>
                      </a:endParaRPr>
                    </a:p>
                    <a:p>
                      <a:pPr marL="342900" lvl="0" indent="-342900">
                        <a:buSzPct val="100000"/>
                        <a:buAutoNum type="arabicPeriod"/>
                      </a:pP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策略適切或方向正確，解題過程大致完整但出現錯誤，結果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結論合理。</a:t>
                      </a:r>
                      <a:endParaRPr lang="en-US" sz="2000" spc="-30" baseline="0">
                        <a:latin typeface="Times New Roman"/>
                        <a:ea typeface="標楷體" pitchFamily="65"/>
                        <a:cs typeface="Times New Roman"/>
                      </a:endParaRPr>
                    </a:p>
                    <a:p>
                      <a:pPr marL="342900" lvl="0" indent="-342900">
                        <a:buSzPct val="100000"/>
                        <a:buAutoNum type="arabicPeriod"/>
                      </a:pP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策略適切或方向正確，解題過程中呈現部分重要的推導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推理或解釋，但未得出正確的結果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結論。</a:t>
                      </a:r>
                      <a:endParaRPr lang="en-US" sz="2000" spc="-30" baseline="0">
                        <a:latin typeface="Times New Roman"/>
                        <a:ea typeface="標楷體" pitchFamily="65"/>
                        <a:cs typeface="Times New Roman"/>
                      </a:endParaRPr>
                    </a:p>
                  </a:txBody>
                  <a:tcPr marL="87828" marR="8782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336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一級分</a:t>
                      </a:r>
                      <a:endParaRPr 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8" marR="8782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1790" lvl="0" indent="-331790">
                        <a:buSzPct val="100000"/>
                        <a:buAutoNum type="arabicPeriod"/>
                      </a:pP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缺乏明確的策略，呈現部分的解題要素，但欠缺適當的推導</a:t>
                      </a:r>
                      <a:r>
                        <a:rPr lang="en-US" sz="2000" b="0" i="0" u="none" strike="noStrike" spc="-30" baseline="0">
                          <a:latin typeface="Times New Roman"/>
                          <a:ea typeface="標楷體" pitchFamily="65"/>
                        </a:rPr>
                        <a:t>/</a:t>
                      </a:r>
                      <a:r>
                        <a:rPr lang="zh-TW" sz="2000" b="0" i="0" u="none" strike="noStrike" spc="-30" baseline="0">
                          <a:latin typeface="Times New Roman"/>
                          <a:ea typeface="標楷體" pitchFamily="65"/>
                        </a:rPr>
                        <a:t>推理或解釋。</a:t>
                      </a:r>
                      <a:endParaRPr lang="zh-TW" sz="2000">
                        <a:latin typeface="Times New Roman"/>
                        <a:ea typeface="標楷體" pitchFamily="65"/>
                      </a:endParaRPr>
                    </a:p>
                  </a:txBody>
                  <a:tcPr marL="87828" marR="8782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396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零級分</a:t>
                      </a:r>
                      <a:endParaRPr 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8" marR="87828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365" lvl="0" indent="-360365">
                        <a:buSzPct val="100000"/>
                        <a:buAutoNum type="arabicPeriod"/>
                      </a:pPr>
                      <a:r>
                        <a:rPr lang="zh-TW" sz="2000" spc="-30" baseline="0">
                          <a:latin typeface="Times New Roman"/>
                          <a:ea typeface="標楷體" pitchFamily="65"/>
                          <a:cs typeface="Times New Roman"/>
                        </a:rPr>
                        <a:t>策略模糊不清；解題過程空白或與題目無關。</a:t>
                      </a:r>
                      <a:endParaRPr lang="en-US" sz="2000" spc="-30" baseline="0">
                        <a:latin typeface="Times New Roman"/>
                        <a:ea typeface="標楷體" pitchFamily="65"/>
                        <a:cs typeface="Times New Roman"/>
                      </a:endParaRPr>
                    </a:p>
                  </a:txBody>
                  <a:tcPr marL="87828" marR="8782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投影片編號版面配置區 1"/>
          <p:cNvSpPr txBox="1"/>
          <p:nvPr/>
        </p:nvSpPr>
        <p:spPr>
          <a:xfrm>
            <a:off x="9315504" y="6184014"/>
            <a:ext cx="2844798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5B4BC0-69F4-4816-BB32-46DE8C8983C2}" type="slidenum">
              <a:t>9</a:t>
            </a:fld>
            <a:endParaRPr lang="zh-TW" alt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1191</Words>
  <Application>Microsoft Office PowerPoint</Application>
  <PresentationFormat>寬螢幕</PresentationFormat>
  <Paragraphs>139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自訂設計</vt:lpstr>
      <vt:lpstr>1_自訂設計</vt:lpstr>
      <vt:lpstr>2_自訂設計</vt:lpstr>
      <vt:lpstr>PowerPoint 簡報</vt:lpstr>
      <vt:lpstr>評分品質控管的方式</vt:lpstr>
      <vt:lpstr>評分者訓練</vt:lpstr>
      <vt:lpstr>評分機制</vt:lpstr>
      <vt:lpstr>數學科非選擇題閱卷流程</vt:lpstr>
      <vt:lpstr>寫作測驗閱卷流程</vt:lpstr>
      <vt:lpstr>數學科非選擇題 評分及作答說明</vt:lpstr>
      <vt:lpstr>數學非選擇題評量的能力</vt:lpstr>
      <vt:lpstr>評分規準</vt:lpstr>
      <vt:lpstr>PowerPoint 簡報</vt:lpstr>
      <vt:lpstr>作答注意事項(一)</vt:lpstr>
      <vt:lpstr>作答注意事項(二)</vt:lpstr>
      <vt:lpstr>超出作答區情況</vt:lpstr>
      <vt:lpstr>超出作答區情況</vt:lpstr>
      <vt:lpstr>規劃作答區方式</vt:lpstr>
      <vt:lpstr>規劃作答區方式</vt:lpstr>
      <vt:lpstr>規劃作答區方式</vt:lpstr>
      <vt:lpstr>須將試題圖形畫在作答區的情況</vt:lpstr>
      <vt:lpstr>違反試場規則行為</vt:lpstr>
      <vt:lpstr>違反試場規則行為</vt:lpstr>
      <vt:lpstr>違反試場規則行為</vt:lpstr>
      <vt:lpstr>寫作測驗 評分及作答說明</vt:lpstr>
      <vt:lpstr>寫作測驗評量的能力</vt:lpstr>
      <vt:lpstr>PowerPoint 簡報</vt:lpstr>
      <vt:lpstr>答案卷樣式</vt:lpstr>
      <vt:lpstr>作答注意事項（一）</vt:lpstr>
      <vt:lpstr>作答注意事項（二）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94年國中基本學力測驗</dc:title>
  <dc:creator>歐小禾</dc:creator>
  <cp:lastModifiedBy>user</cp:lastModifiedBy>
  <cp:revision>46</cp:revision>
  <cp:lastPrinted>2019-07-24T03:26:11Z</cp:lastPrinted>
  <dcterms:created xsi:type="dcterms:W3CDTF">2004-06-07T05:41:39Z</dcterms:created>
  <dcterms:modified xsi:type="dcterms:W3CDTF">2022-09-07T09:06:12Z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0x0101008B50171459D19242B679ABFCB12812AA</vt:lpwstr>
  </property>
</Properties>
</file>