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sldIdLst>
    <p:sldId id="272" r:id="rId3"/>
    <p:sldId id="281" r:id="rId4"/>
    <p:sldId id="280" r:id="rId5"/>
    <p:sldId id="278" r:id="rId6"/>
    <p:sldId id="279" r:id="rId7"/>
    <p:sldId id="283" r:id="rId8"/>
    <p:sldId id="282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71" r:id="rId18"/>
    <p:sldId id="28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6DCC9987-AE10-4685-9B5B-4577F1D5BB4C}" type="datetimeFigureOut">
              <a:rPr lang="zh-TW" altLang="en-US"/>
              <a:pPr/>
              <a:t>2018/6/13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7D8454A-404F-4DF1-8F43-7DDF83BF3B63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242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altLang="zh-TW" smtClean="0"/>
              <a:pPr/>
              <a:t>16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8150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altLang="zh-TW" smtClean="0"/>
              <a:pPr/>
              <a:t>18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0509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altLang="zh-TW" smtClean="0"/>
              <a:pPr/>
              <a:t>19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9752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zh-TW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 latinLnBrk="0">
              <a:defRPr lang="zh-TW"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 latinLnBrk="0">
              <a:spcBef>
                <a:spcPts val="0"/>
              </a:spcBef>
              <a:buNone/>
              <a:defRPr lang="zh-TW"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zh-TW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 latinLnBrk="0">
              <a:defRPr lang="zh-TW" sz="1000"/>
            </a:lvl1pPr>
          </a:lstStyle>
          <a:p>
            <a:fld id="{71BF1CCF-7666-4D44-83CF-B1D9081B196F}" type="datetime1">
              <a:rPr lang="zh-TW" altLang="en-US"/>
              <a:pPr/>
              <a:t>2018/6/13</a:t>
            </a:fld>
            <a:endParaRPr lang="zh-T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 latinLnBrk="0">
              <a:defRPr lang="zh-TW" sz="1100"/>
            </a:lvl1pPr>
          </a:lstStyle>
          <a:p>
            <a:r>
              <a:rPr lang="zh-TW"/>
              <a:t>公司商標位置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 latinLnBrk="0">
              <a:defRPr lang="zh-TW"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zh-TW" altLang="en-US"/>
              <a:pPr/>
              <a:t>2018/6/13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公司商標位置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zh-TW" altLang="en-US"/>
              <a:pPr/>
              <a:t>2018/6/13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公司商標位置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zh-TW" altLang="en-US"/>
              <a:pPr/>
              <a:t>2018/6/13</a:t>
            </a:fld>
            <a:endParaRPr lang="zh-TW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/>
              <a:t>公司商標位置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頁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eaLnBrk="1" latinLnBrk="0" hangingPunct="1"/>
            <a:endParaRPr kumimoji="0" lang="zh-TW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zh-TW" altLang="en-US"/>
              <a:pPr/>
              <a:t>2018/6/13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zh-TW"/>
              <a:t>公司商標位置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 latinLnBrk="0">
              <a:buNone/>
              <a:defRPr lang="zh-TW"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 latinLnBrk="0">
              <a:defRPr lang="zh-TW" sz="26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 latinLnBrk="0">
              <a:defRPr lang="zh-TW" sz="26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zh-TW" altLang="en-US"/>
              <a:pPr/>
              <a:t>2018/6/13</a:t>
            </a:fld>
            <a:endParaRPr lang="zh-TW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/>
              <a:t>公司商標位置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 latinLnBrk="0">
              <a:defRPr lang="zh-TW"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zh-TW" sz="1600" b="0">
                <a:solidFill>
                  <a:schemeClr val="tx1"/>
                </a:solidFill>
              </a:defRPr>
            </a:lvl1pPr>
            <a:lvl2pPr>
              <a:buNone/>
              <a:defRPr lang="zh-TW" sz="2000" b="1"/>
            </a:lvl2pPr>
            <a:lvl3pPr>
              <a:buNone/>
              <a:defRPr lang="zh-TW" sz="1800" b="1"/>
            </a:lvl3pPr>
            <a:lvl4pPr>
              <a:buNone/>
              <a:defRPr lang="zh-TW" sz="1600" b="1"/>
            </a:lvl4pPr>
            <a:lvl5pPr>
              <a:buNone/>
              <a:defRPr lang="zh-TW"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zh-TW" sz="1600" b="0">
                <a:solidFill>
                  <a:schemeClr val="tx1"/>
                </a:solidFill>
              </a:defRPr>
            </a:lvl1pPr>
            <a:lvl2pPr>
              <a:buNone/>
              <a:defRPr lang="zh-TW" sz="2000" b="1"/>
            </a:lvl2pPr>
            <a:lvl3pPr>
              <a:buNone/>
              <a:defRPr lang="zh-TW" sz="1800" b="1"/>
            </a:lvl3pPr>
            <a:lvl4pPr>
              <a:buNone/>
              <a:defRPr lang="zh-TW" sz="1600" b="1"/>
            </a:lvl4pPr>
            <a:lvl5pPr>
              <a:buNone/>
              <a:defRPr lang="zh-TW"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 latinLnBrk="0">
              <a:defRPr lang="zh-TW" sz="2400"/>
            </a:lvl1pPr>
            <a:lvl2pPr algn="l">
              <a:defRPr lang="zh-TW" sz="2000"/>
            </a:lvl2pPr>
            <a:lvl3pPr algn="l">
              <a:defRPr lang="zh-TW" sz="1800"/>
            </a:lvl3pPr>
            <a:lvl4pPr algn="l">
              <a:defRPr lang="zh-TW" sz="1600"/>
            </a:lvl4pPr>
            <a:lvl5pPr algn="l">
              <a:defRPr lang="zh-TW"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zh-TW" altLang="en-US"/>
              <a:pPr/>
              <a:t>2018/6/13</a:t>
            </a:fld>
            <a:endParaRPr lang="zh-TW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/>
              <a:t>公司商標位置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zh-TW" altLang="en-US"/>
              <a:pPr/>
              <a:t>2018/6/13</a:t>
            </a:fld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/>
              <a:t>公司商標位置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zh-TW" altLang="en-US"/>
              <a:pPr/>
              <a:t>2018/6/13</a:t>
            </a:fld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/>
              <a:t>公司商標位置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 latinLnBrk="0">
              <a:spcBef>
                <a:spcPts val="0"/>
              </a:spcBef>
              <a:buNone/>
              <a:defRPr lang="zh-TW"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zh-TW" sz="1400"/>
            </a:lvl1pPr>
            <a:lvl2pPr>
              <a:buNone/>
              <a:defRPr lang="zh-TW" sz="1200"/>
            </a:lvl2pPr>
            <a:lvl3pPr>
              <a:buNone/>
              <a:defRPr lang="zh-TW" sz="1000"/>
            </a:lvl3pPr>
            <a:lvl4pPr>
              <a:buNone/>
              <a:defRPr lang="zh-TW" sz="900"/>
            </a:lvl4pPr>
            <a:lvl5pPr>
              <a:buNone/>
              <a:defRPr lang="zh-TW"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 latinLnBrk="0">
              <a:spcBef>
                <a:spcPts val="0"/>
              </a:spcBef>
              <a:defRPr lang="zh-TW" sz="3000"/>
            </a:lvl1pPr>
            <a:lvl2pPr>
              <a:defRPr lang="zh-TW" sz="26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zh-TW" altLang="en-US"/>
              <a:pPr/>
              <a:t>2018/6/13</a:t>
            </a:fld>
            <a:endParaRPr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/>
              <a:t>公司商標位置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 latinLnBrk="0">
              <a:buNone/>
              <a:defRPr lang="zh-TW"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 latinLnBrk="0">
              <a:buNone/>
              <a:defRPr lang="zh-TW"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zh-T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1400"/>
            </a:lvl1pPr>
            <a:lvl2pPr>
              <a:defRPr lang="zh-TW" sz="1200"/>
            </a:lvl2pPr>
            <a:lvl3pPr>
              <a:defRPr lang="zh-TW" sz="1000"/>
            </a:lvl3pPr>
            <a:lvl4pPr>
              <a:defRPr lang="zh-TW" sz="900"/>
            </a:lvl4pPr>
            <a:lvl5pPr>
              <a:defRPr lang="zh-TW"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zh-TW" altLang="en-US"/>
              <a:pPr/>
              <a:t>2018/6/13</a:t>
            </a:fld>
            <a:endParaRPr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/>
              <a:t>公司商標位置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zh-TW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/>
              <a:t>按一下以編輯母片標題樣式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/>
              <a:t>按一下以編輯母片文字樣式</a:t>
            </a:r>
          </a:p>
          <a:p>
            <a:pPr lvl="1" eaLnBrk="1" latinLnBrk="0" hangingPunct="1"/>
            <a:r>
              <a:rPr kumimoji="0" lang="zh-TW"/>
              <a:t>第二層</a:t>
            </a:r>
          </a:p>
          <a:p>
            <a:pPr lvl="2" eaLnBrk="1" latinLnBrk="0" hangingPunct="1"/>
            <a:r>
              <a:rPr kumimoji="0" lang="zh-TW"/>
              <a:t>第三層</a:t>
            </a:r>
          </a:p>
          <a:p>
            <a:pPr lvl="3" eaLnBrk="1" latinLnBrk="0" hangingPunct="1"/>
            <a:r>
              <a:rPr kumimoji="0" lang="zh-TW"/>
              <a:t>第四層</a:t>
            </a:r>
          </a:p>
          <a:p>
            <a:pPr lvl="4" eaLnBrk="1" latinLnBrk="0" hangingPunct="1"/>
            <a:r>
              <a:rPr kumimoji="0" lang="zh-TW"/>
              <a:t>第五層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zh-TW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zh-TW" altLang="en-US"/>
              <a:pPr/>
              <a:t>2018/6/13</a:t>
            </a:fld>
            <a:endParaRPr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zh-TW" sz="1000">
                <a:solidFill>
                  <a:schemeClr val="tx1"/>
                </a:solidFill>
              </a:defRPr>
            </a:lvl1pPr>
          </a:lstStyle>
          <a:p>
            <a:r>
              <a:rPr lang="zh-TW"/>
              <a:t>公司商標位置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lang="zh-TW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lang="zh-TW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lang="zh-TW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lang="zh-TW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zh-TW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daily.com.tw/realtimenews/article/local/20150721/652017/%E3%80%8C%E6%88%91%E8%A6%81%E5%AD%B8%E9%84%AD%E6%8D%B7%E3%80%8D%E7%A0%8D2%E4%BA%BA%E3%80%80%E5%9C%8B%E4%B8%AD%E7%94%9F%E5%85%87%E5%AB%8C%E8%B5%B7%E5%BA%95" TargetMode="External"/><Relationship Id="rId2" Type="http://schemas.openxmlformats.org/officeDocument/2006/relationships/hyperlink" Target="http://www.appledaily.com.tw/appledaily/article/headline/20150716/36668227/applesearch/%E6%AE%BA%E7%8B%97%E6%B2%92%E6%95%88%E6%AE%BA%E7%AB%A5%E7%B4%93%E5%A3%93%E5%89%B2%E5%96%89%E9%AD%94%E6%B1%82%E6%AD%BB%E5%88%9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383674" y="1052736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校園突發事件處置原則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75656" y="2132856"/>
            <a:ext cx="6340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以歹徒入侵校園、隨機殺人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以及爆料物等人為災害狀況為例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86908" y="580526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主講者：康麗娟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://imgsrc.baidu.com/imgad/pic/item/0b55b319ebc4b7457280432ac4fc1e178a8215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14845" r="6397" b="15387"/>
          <a:stretch/>
        </p:blipFill>
        <p:spPr bwMode="auto">
          <a:xfrm>
            <a:off x="1979711" y="3415438"/>
            <a:ext cx="5112568" cy="21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340768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【第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階段─現場處理】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趕赴現場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並封鎖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校內通往校外各通道。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5000" indent="-4064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二、發現歹徒時，即與其對話儘量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安撫其情緒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，拖延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endParaRPr lang="en-US" altLang="zh-TW" sz="2400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5000" indent="-406400">
              <a:lnSpc>
                <a:spcPct val="150000"/>
              </a:lnSpc>
              <a:spcAft>
                <a:spcPts val="0"/>
              </a:spcAft>
            </a:pPr>
            <a:r>
              <a:rPr lang="zh-TW" altLang="en-US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等待警方抵達，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確保學生安全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三、疏導其他同學勿接近歹徒所在位置。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5000" indent="-4064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四、派員巡視學校週邊，並觀察現場附近有無其他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可疑</a:t>
            </a:r>
            <a:endParaRPr lang="en-US" altLang="zh-TW" sz="2400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5000" indent="-406400">
              <a:lnSpc>
                <a:spcPct val="150000"/>
              </a:lnSpc>
              <a:spcAft>
                <a:spcPts val="0"/>
              </a:spcAft>
            </a:pPr>
            <a:r>
              <a:rPr lang="zh-TW" altLang="en-US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蒐集相關線索資訊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供警方偵辦。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指揮官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理全般狀況並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對外發言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六、瞭解學生背景資料並與家長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聯繫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62068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狀況處理</a:t>
            </a:r>
            <a:endParaRPr lang="zh-TW" altLang="en-US" sz="3200" b="1" dirty="0"/>
          </a:p>
        </p:txBody>
      </p:sp>
      <p:pic>
        <p:nvPicPr>
          <p:cNvPr id="3074" name="Picture 2" descr="http://sd.china.com.cn/uploadfile/2016/0219/201602190146098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10955" r="12377" b="9033"/>
          <a:stretch/>
        </p:blipFill>
        <p:spPr bwMode="auto">
          <a:xfrm>
            <a:off x="6156176" y="332656"/>
            <a:ext cx="203360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41277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【第三階段─後續處理】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一、配合警方管制，嚴禁無關人員接近。</a:t>
            </a:r>
          </a:p>
          <a:p>
            <a:pPr marL="635000" indent="-4064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二、瞭解警方處理進度、情形，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隨時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教育局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彙報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三、獲救學生轉介輔導室實施個別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心理輔導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四、對於間接涉入學生實施團體輔導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或個別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輔導。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五、持續與受害學生、家長連繫，瞭解其近況，表達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關懷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635000" indent="-4064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、召開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檢討會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，瞭解歹徒進入校園方式及校園管理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疏漏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5000" indent="-406400">
              <a:lnSpc>
                <a:spcPct val="150000"/>
              </a:lnSpc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處，並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陳報教育部校安中心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，防範類似案發生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2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62068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狀況處理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54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260648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800" b="1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爆裂物恐嚇事件</a:t>
            </a:r>
            <a:endParaRPr lang="zh-TW" altLang="zh-TW" sz="2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90872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事件特徵與注意事項：</a:t>
            </a:r>
          </a:p>
          <a:p>
            <a:pPr marL="202565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一、炸（詐）彈恐嚇事件，對師生心理情緒及校園安寧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均會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2565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產生鉅大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影響，甚至造成重大傷亡。因此，處理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時需秉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2565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</a:t>
            </a:r>
            <a:r>
              <a:rPr lang="zh-TW" altLang="zh-TW" sz="2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「寧可信其有」的態度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，並以師生安全為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最優先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考量。</a:t>
            </a:r>
          </a:p>
          <a:p>
            <a:pPr marL="608965" indent="-4064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二、發現可疑爆裂物，需以</a:t>
            </a:r>
            <a:r>
              <a:rPr lang="zh-TW" altLang="zh-TW" sz="2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平和方式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，勸導人員遠離現場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8965" indent="-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設置</a:t>
            </a:r>
            <a:r>
              <a:rPr lang="zh-TW" altLang="zh-TW" sz="2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警戒線，封鎖現場</a:t>
            </a:r>
            <a:r>
              <a:rPr lang="zh-TW" altLang="zh-TW" sz="24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避免產生驚恐狀況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。並把握</a:t>
            </a:r>
            <a:r>
              <a:rPr lang="zh-TW" altLang="zh-TW" sz="24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距</a:t>
            </a:r>
            <a:endParaRPr lang="en-US" altLang="zh-TW" sz="2400" b="1" kern="1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8965" indent="-406400">
              <a:spcAft>
                <a:spcPts val="0"/>
              </a:spcAft>
            </a:pPr>
            <a:r>
              <a:rPr lang="zh-TW" altLang="en-US" sz="2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</a:t>
            </a:r>
            <a:r>
              <a:rPr lang="zh-TW" altLang="zh-TW" sz="2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愈遠，安全愈高的疏散原則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608965" indent="-4064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三、可疑爆裂物處理，需由警方專業防爆處理人員負責，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餘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8965" indent="-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任何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人均不可以手、竹竿、水注或其他工具碰觸可疑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爆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8965" indent="-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裂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物。</a:t>
            </a:r>
          </a:p>
          <a:p>
            <a:pPr marL="812800" indent="-812800">
              <a:spcAft>
                <a:spcPts val="0"/>
              </a:spcAft>
            </a:pPr>
            <a:r>
              <a:rPr lang="en-US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四、接獲炸彈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恐嚇電話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時，若有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擴音設備，應即開啟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2800" indent="-8128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其他同仁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警方報案或錄音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，與歹徒對話時，儘可能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拖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2800" indent="-8128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延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通話時間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，記錄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通話內容，辨識對方之性別、口音、年齡及電話之背景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聲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音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等，並好言相勸，請其自動排除危害。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3463" t="31800" r="31100" b="27600"/>
          <a:stretch/>
        </p:blipFill>
        <p:spPr>
          <a:xfrm>
            <a:off x="6228184" y="0"/>
            <a:ext cx="1944216" cy="12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1124744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狀況處理：</a:t>
            </a: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【第一階段─接獲報告時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8965" indent="-4064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一、立即校長報告，啟動緊急應變小組，同時向警方報案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8965" indent="-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防爆小組前來處理。</a:t>
            </a:r>
          </a:p>
          <a:p>
            <a:pPr marL="608965" indent="-4064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二、校安中心留值一人，作業管制組全體人員立即趕至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8965" indent="-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協助處理。</a:t>
            </a:r>
          </a:p>
          <a:p>
            <a:pPr indent="2032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通報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教育局及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校安中心。</a:t>
            </a:r>
            <a:endParaRPr lang="zh-TW" altLang="zh-TW" sz="2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46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8864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【第二階段─現場處理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8965" indent="-4064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由指揮官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指揮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避難引導組引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導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現場師生立即離開現場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8965" indent="-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現場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出口准出不准進。</a:t>
            </a:r>
          </a:p>
          <a:p>
            <a:pPr marL="608965" indent="-4064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在室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en-US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門窗打開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以減輕爆震威力，關閉電源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、火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8965" indent="-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源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，並將可移動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之油源搬離，防止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引發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火災。</a:t>
            </a:r>
          </a:p>
          <a:p>
            <a:pPr marL="635000" indent="-4064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爆裂物放置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設置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第一道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封鎖線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，並派員警戒，防止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5000" indent="-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人企圖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移動或接近可疑爆裂物。</a:t>
            </a:r>
          </a:p>
          <a:p>
            <a:pPr marL="228600">
              <a:spcAft>
                <a:spcPts val="0"/>
              </a:spcAft>
              <a:tabLst>
                <a:tab pos="800100" algn="l"/>
              </a:tabLs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協請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總務處，於週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邊建立第二道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封鎖線、第三道封鎖線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635000" indent="-4064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六、敏銳觀察現場附近有無可疑人員，蒐集相關線索資訊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供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5000" indent="-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警方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偵辦。</a:t>
            </a:r>
          </a:p>
          <a:p>
            <a:pPr marL="2286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七、耐心等待警方人員抵達，再將現場交由警方處理。</a:t>
            </a:r>
          </a:p>
          <a:p>
            <a:pPr marL="635000" indent="-4064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八、警方抵達後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第一道封鎖線內，由警方接管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，第二、三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5000" indent="-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封鎖線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，則由校安中心、總務處等持續管制，直至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狀況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5000" indent="-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解除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為止。</a:t>
            </a:r>
          </a:p>
          <a:p>
            <a:pPr marL="2286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九、緊急應變小組指派發言人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統一對外發言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sz="2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39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69269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【第三階段─後續處理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一、協助警方調閱校門口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及相關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位置之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監視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影帶並要求</a:t>
            </a:r>
          </a:p>
          <a:p>
            <a:pPr marL="228600" indent="406400">
              <a:spcAft>
                <a:spcPts val="0"/>
              </a:spcAft>
            </a:pP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師生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如發現與本案相關之可疑人、事、物，均要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立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即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向校安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反映。</a:t>
            </a:r>
          </a:p>
          <a:p>
            <a:pPr marL="228600" indent="1016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二、警方防爆小組移爆裂物後，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召開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緊急</a:t>
            </a:r>
            <a:r>
              <a:rPr lang="zh-TW" altLang="en-US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小組會議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1016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</a:t>
            </a:r>
            <a:r>
              <a:rPr lang="zh-TW" altLang="en-US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是否繼續</a:t>
            </a:r>
            <a:r>
              <a:rPr lang="zh-TW" altLang="en-US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上課，並向教育局及教育部校安</a:t>
            </a:r>
            <a:endParaRPr lang="en-US" altLang="zh-TW" sz="2400" kern="1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10160">
              <a:spcAft>
                <a:spcPts val="0"/>
              </a:spcAft>
            </a:pPr>
            <a:r>
              <a:rPr lang="zh-TW" altLang="en-US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中心通報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5795" indent="-4064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三、緊急應變小組應考量運用校內各種媒體、網路，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endParaRPr lang="en-US" altLang="zh-TW" sz="2400" kern="1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5795" indent="-406400">
              <a:spcAft>
                <a:spcPts val="0"/>
              </a:spcAft>
            </a:pPr>
            <a:r>
              <a:rPr lang="zh-TW" altLang="en-US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說明學校對此事件之處理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情形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kern="1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5795" indent="-406400">
              <a:spcAft>
                <a:spcPts val="0"/>
              </a:spcAft>
            </a:pP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對學生作心理輔導，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運用機會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教育加強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5795" indent="-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可疑爆裂物之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認識與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防處要領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2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06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7951" t="22001" r="27950" b="45800"/>
          <a:stretch/>
        </p:blipFill>
        <p:spPr>
          <a:xfrm>
            <a:off x="251520" y="1124744"/>
            <a:ext cx="8640960" cy="554461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9552" y="404664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校園緊急事件發生後之處理流程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4766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學校自我檢視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7584" y="1407168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＊大門管制人員進出是否落實？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2196761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＊校園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課間巡查是否落實？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3" y="3007546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＊校園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危險熱點是否加強巡視？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7583" y="4572124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＊學校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與轄區派出所、社區志工、巡守隊有合作？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27583" y="3758656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＊早到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校或晚離校學生安全照顧是否落實？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27583" y="5359034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＊是否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熟悉校園安全事件通報與處置流程？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4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29525" t="45800" r="46850" b="23401"/>
          <a:stretch/>
        </p:blipFill>
        <p:spPr>
          <a:xfrm>
            <a:off x="323528" y="1124744"/>
            <a:ext cx="8568952" cy="554461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9552" y="404664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校園緊急事件之處理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43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620688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在面對危險的時候</a:t>
            </a:r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首先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要學會保護自己的生命</a:t>
            </a:r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「一 要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迅速離開現場</a:t>
            </a:r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二 高聲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呼救</a:t>
            </a:r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三 尋找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機會報警」。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10"/>
          <p:cNvSpPr txBox="1">
            <a:spLocks noChangeArrowheads="1"/>
          </p:cNvSpPr>
          <p:nvPr/>
        </p:nvSpPr>
        <p:spPr bwMode="auto">
          <a:xfrm>
            <a:off x="971600" y="5517232"/>
            <a:ext cx="50577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 b="1" dirty="0">
                <a:latin typeface="標楷體" pitchFamily="65" charset="-120"/>
                <a:ea typeface="標楷體" pitchFamily="65" charset="-120"/>
              </a:rPr>
              <a:t>謝謝聆聽  敬請指教</a:t>
            </a:r>
            <a:r>
              <a:rPr kumimoji="0" lang="en-US" altLang="zh-TW" sz="4000" b="1" dirty="0"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4" descr="http://kids.wanpug.com/illust/illust24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13" y="4005064"/>
            <a:ext cx="2523960" cy="27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692696"/>
            <a:ext cx="100540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請問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3608" y="1491704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有哪些人會有企圖的闖進學校？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608" y="5333012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這些人進入學校有可能做什麼事？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337460"/>
            <a:ext cx="6288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這些人最喜歡在什麼時候進入學校？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3900109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最可能會在學校的那些地方？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546309" y="5928577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遊蕩、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偷竊、侵擾、破壞、衝突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497843" y="4423329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廁所、地下室、樓梯間、屋頂陽台、校園死角等偏僻隱蔽處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運動或遊戲場所、專科教室、活動中心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403648" y="2838280"/>
            <a:ext cx="5442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教師不在時。      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課間、午間休息時。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上課前、放學後。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天氣燥熱時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慶典、活動多時。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寒暑假期間。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14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76470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b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人魔闖校園 小二女遭割喉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歲失業男子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龔重安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闖入文化國小，隨機挑選一名小二女童在廁所將她割喉殺害，龔男犯後打電話報警「我殺人了！」，被逮後自稱受幻聽責備「很沒用」，因壓力大，決定「奪命紓壓」。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2114" y="371703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b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「我要學鄭捷殺人」 三峽國中生持菜刀砍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新北市三峽昨晚也發生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國中生隨機砍人案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，一名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歲國中生接近晚間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點時，在三峽北大特區持菜刀沿街砍傷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女，所幸都沒生命危險，警方在台北大學側門附近將嫌犯逮捕，沒想到他竟大喊：「我要學鄭捷殺人！」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26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/>
          <p:nvPr/>
        </p:nvPicPr>
        <p:blipFill rotWithShape="1">
          <a:blip r:embed="rId2"/>
          <a:srcRect l="22356" t="24706" r="39572" b="22320"/>
          <a:stretch/>
        </p:blipFill>
        <p:spPr bwMode="auto">
          <a:xfrm>
            <a:off x="395536" y="260648"/>
            <a:ext cx="8424936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62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1644" t="30666" r="31100" b="19200"/>
          <a:stretch/>
        </p:blipFill>
        <p:spPr>
          <a:xfrm>
            <a:off x="467544" y="836711"/>
            <a:ext cx="8280920" cy="588665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23528" y="260648"/>
            <a:ext cx="467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隨機殺人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大類型之台灣案例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91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2991263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開放的校園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4332" y="2991263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開放的校園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 rot="2073188">
            <a:off x="967345" y="1213489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開放的校園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 rot="19504425">
            <a:off x="4445750" y="1237558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開放的校園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19034" y="5800533"/>
            <a:ext cx="5750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一切從陌生人（歹徒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闖入校園開始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29526" t="10801" r="9837" b="33200"/>
          <a:stretch/>
        </p:blipFill>
        <p:spPr>
          <a:xfrm>
            <a:off x="5292080" y="3978504"/>
            <a:ext cx="3384376" cy="17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99592" y="764704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外人進入校園學校老師該怎麼處理？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1628800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學生看到陌生人進入校園該怎麼做？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03648" y="2492896"/>
            <a:ext cx="551946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訪客識別證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落實校園登記制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91680" y="3418547"/>
            <a:ext cx="100540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通報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39866" y="4344198"/>
            <a:ext cx="510909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監視器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了解歹徒現在位置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11760" y="5373216"/>
            <a:ext cx="387798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暗號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做好防護措施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91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548680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校園人為災害狀況緊急應變處理</a:t>
            </a:r>
            <a:endParaRPr lang="zh-TW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755576" y="134076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28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歹徒入侵校園綁架學生</a:t>
            </a:r>
            <a:endParaRPr lang="zh-TW" altLang="zh-TW" sz="2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187805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380" indent="-45085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、首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重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24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r>
              <a:rPr lang="zh-TW" altLang="zh-TW" sz="24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zh-TW" sz="2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人身安全之保護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，避免造成傷亡。</a:t>
            </a:r>
          </a:p>
          <a:p>
            <a:pPr marL="379730" indent="-2032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二、確認訊息後立即向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zh-TW" sz="2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報案</a:t>
            </a:r>
            <a:r>
              <a:rPr lang="zh-TW" altLang="zh-TW" sz="24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、通報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教育局、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教育部校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9730" indent="-203200">
              <a:lnSpc>
                <a:spcPct val="150000"/>
              </a:lnSpc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中心。</a:t>
            </a:r>
          </a:p>
          <a:p>
            <a:pPr marL="379730" indent="-2032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、通知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導師、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主任，</a:t>
            </a:r>
            <a:r>
              <a:rPr lang="zh-TW" altLang="zh-TW" sz="24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啟動</a:t>
            </a:r>
            <a:r>
              <a:rPr lang="zh-TW" altLang="zh-TW" sz="2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緊急應變</a:t>
            </a:r>
            <a:r>
              <a:rPr lang="zh-TW" altLang="zh-TW" sz="24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小組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並連絡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9730" indent="-203200">
              <a:lnSpc>
                <a:spcPct val="150000"/>
              </a:lnSpc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家長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79730" indent="-20320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zh-TW" sz="2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隔離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脅持區域，劃出危險範圍，嚴禁人員進出。</a:t>
            </a:r>
          </a:p>
          <a:p>
            <a:pPr marL="593090" indent="-41656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、以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先期了解及控制現場狀況為主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穩定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歹徒情緒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</a:t>
            </a:r>
            <a:endParaRPr lang="en-US" altLang="zh-TW" sz="2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93090" indent="-416560">
              <a:lnSpc>
                <a:spcPct val="150000"/>
              </a:lnSpc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警方人員到場，再</a:t>
            </a:r>
            <a:r>
              <a:rPr lang="zh-TW" altLang="zh-TW" sz="2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其相關作為。</a:t>
            </a:r>
            <a:endParaRPr lang="zh-TW" altLang="zh-TW" sz="2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 descr="http://general.daleweb.org/special/images/sex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7725"/>
            <a:ext cx="2407906" cy="180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62068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狀況處理</a:t>
            </a:r>
            <a:endParaRPr lang="zh-TW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611560" y="1268760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【第一階段─接獲報告時</a:t>
            </a:r>
            <a:r>
              <a:rPr lang="zh-TW" altLang="zh-TW" sz="28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6556" y="170080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一、簡要詢問通報者：</a:t>
            </a:r>
          </a:p>
          <a:p>
            <a:pPr marL="749300" indent="-406400">
              <a:spcAft>
                <a:spcPts val="0"/>
              </a:spcAft>
            </a:pP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被脅持學生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為何人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（年級、科、班）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身處何地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749300" indent="-406400">
              <a:spcAft>
                <a:spcPts val="0"/>
              </a:spcAft>
            </a:pP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事發概要及目前狀況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>
              <a:spcAft>
                <a:spcPts val="0"/>
              </a:spcAft>
            </a:pP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歹徒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是否當場提出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訴求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，是否有自殘、傷人之顧慮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>
              <a:spcAft>
                <a:spcPts val="0"/>
              </a:spcAft>
            </a:pP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詢問是否已有其他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傷者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，現況如何？</a:t>
            </a:r>
            <a:endParaRPr lang="en-US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6556" y="3709630"/>
            <a:ext cx="8106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通知全校師生進入安全區域（如教室</a:t>
            </a:r>
            <a:r>
              <a:rPr lang="en-US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</a:t>
            </a:r>
            <a:r>
              <a:rPr lang="zh-TW" altLang="en-US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校園安</a:t>
            </a:r>
            <a:endParaRPr lang="en-US" altLang="zh-TW" sz="2400" kern="1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>
              <a:spcAft>
                <a:spcPts val="0"/>
              </a:spcAft>
            </a:pPr>
            <a:r>
              <a:rPr lang="zh-TW" altLang="en-US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全巡查。</a:t>
            </a:r>
            <a:endParaRPr lang="zh-TW" altLang="zh-TW" sz="2400" kern="1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2456" y="4538496"/>
            <a:ext cx="8106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啟動緊急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應變</a:t>
            </a:r>
            <a:r>
              <a:rPr lang="zh-TW" altLang="en-US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機制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緊急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應變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中心除必要留值人員外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>
              <a:spcAft>
                <a:spcPts val="0"/>
              </a:spcAft>
            </a:pPr>
            <a:r>
              <a:rPr lang="zh-TW" altLang="en-US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餘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立即趕赴現場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611560" y="5472592"/>
            <a:ext cx="7689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indent="-406400">
              <a:spcAft>
                <a:spcPts val="0"/>
              </a:spcAft>
            </a:pP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立即向</a:t>
            </a:r>
            <a:r>
              <a:rPr lang="en-US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報案並</a:t>
            </a:r>
            <a:r>
              <a:rPr lang="zh-TW" altLang="zh-TW" sz="24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通報</a:t>
            </a:r>
            <a:r>
              <a:rPr lang="zh-TW" altLang="en-US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教育局、</a:t>
            </a:r>
            <a:r>
              <a:rPr lang="zh-TW" altLang="zh-TW" sz="2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zh-TW" altLang="zh-TW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校安中心。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560" y="6037356"/>
            <a:ext cx="8042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zh-TW" sz="24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如有傷者，須同時通報救護車立即送醫。</a:t>
            </a: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194154"/>
              </p:ext>
            </p:extLst>
          </p:nvPr>
        </p:nvGraphicFramePr>
        <p:xfrm>
          <a:off x="6228184" y="260648"/>
          <a:ext cx="2312131" cy="175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Impact" r:id="rId3" imgW="1818360" imgH="1381680" progId="PI3.Image">
                  <p:embed/>
                </p:oleObj>
              </mc:Choice>
              <mc:Fallback>
                <p:oleObj name="PhotoImpact" r:id="rId3" imgW="1818360" imgH="138168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8184" y="260648"/>
                        <a:ext cx="2312131" cy="1756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2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028708-D649-45A9-B2DD-28FDCDA387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銷售提案簡報</Template>
  <TotalTime>0</TotalTime>
  <Words>1461</Words>
  <Application>Microsoft Office PowerPoint</Application>
  <PresentationFormat>如螢幕大小 (4:3)</PresentationFormat>
  <Paragraphs>141</Paragraphs>
  <Slides>19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微軟正黑體</vt:lpstr>
      <vt:lpstr>新細明體</vt:lpstr>
      <vt:lpstr>標楷體</vt:lpstr>
      <vt:lpstr>Calibri</vt:lpstr>
      <vt:lpstr>Century Gothic</vt:lpstr>
      <vt:lpstr>Times New Roman</vt:lpstr>
      <vt:lpstr>Verdana</vt:lpstr>
      <vt:lpstr>Wingdings 2</vt:lpstr>
      <vt:lpstr>神韻</vt:lpstr>
      <vt:lpstr>PhotoImpact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2018-06-02T01:59:33Z</dcterms:created>
  <dcterms:modified xsi:type="dcterms:W3CDTF">2018-06-13T01:01:19Z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