
<file path=[Content_Types].xml><?xml version="1.0" encoding="utf-8"?>
<Types xmlns="http://schemas.openxmlformats.org/package/2006/content-types">
  <Default Extension="aac" ContentType="audio/aac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77" r:id="rId2"/>
    <p:sldId id="1012" r:id="rId3"/>
    <p:sldId id="928" r:id="rId4"/>
    <p:sldId id="879" r:id="rId5"/>
    <p:sldId id="911" r:id="rId6"/>
    <p:sldId id="933" r:id="rId7"/>
    <p:sldId id="935" r:id="rId8"/>
    <p:sldId id="934" r:id="rId9"/>
    <p:sldId id="936" r:id="rId10"/>
    <p:sldId id="937" r:id="rId11"/>
    <p:sldId id="987" r:id="rId12"/>
    <p:sldId id="938" r:id="rId13"/>
    <p:sldId id="989" r:id="rId14"/>
    <p:sldId id="940" r:id="rId15"/>
    <p:sldId id="990" r:id="rId16"/>
    <p:sldId id="930" r:id="rId17"/>
    <p:sldId id="931" r:id="rId18"/>
    <p:sldId id="1007" r:id="rId19"/>
    <p:sldId id="932" r:id="rId20"/>
    <p:sldId id="267" r:id="rId21"/>
    <p:sldId id="957" r:id="rId22"/>
    <p:sldId id="1008" r:id="rId23"/>
    <p:sldId id="942" r:id="rId24"/>
    <p:sldId id="943" r:id="rId25"/>
    <p:sldId id="944" r:id="rId26"/>
    <p:sldId id="991" r:id="rId27"/>
    <p:sldId id="946" r:id="rId28"/>
    <p:sldId id="947" r:id="rId29"/>
    <p:sldId id="948" r:id="rId30"/>
    <p:sldId id="949" r:id="rId31"/>
    <p:sldId id="950" r:id="rId32"/>
    <p:sldId id="992" r:id="rId33"/>
    <p:sldId id="960" r:id="rId34"/>
    <p:sldId id="961" r:id="rId35"/>
    <p:sldId id="962" r:id="rId36"/>
    <p:sldId id="983" r:id="rId37"/>
    <p:sldId id="999" r:id="rId38"/>
    <p:sldId id="1000" r:id="rId39"/>
    <p:sldId id="1002" r:id="rId40"/>
    <p:sldId id="951" r:id="rId41"/>
    <p:sldId id="952" r:id="rId42"/>
    <p:sldId id="953" r:id="rId43"/>
    <p:sldId id="985" r:id="rId44"/>
    <p:sldId id="981" r:id="rId45"/>
    <p:sldId id="1001" r:id="rId46"/>
    <p:sldId id="964" r:id="rId47"/>
    <p:sldId id="963" r:id="rId48"/>
    <p:sldId id="965" r:id="rId49"/>
    <p:sldId id="966" r:id="rId50"/>
    <p:sldId id="968" r:id="rId51"/>
    <p:sldId id="260" r:id="rId52"/>
    <p:sldId id="993" r:id="rId53"/>
    <p:sldId id="261" r:id="rId54"/>
    <p:sldId id="266" r:id="rId55"/>
    <p:sldId id="969" r:id="rId56"/>
    <p:sldId id="970" r:id="rId57"/>
    <p:sldId id="996" r:id="rId58"/>
    <p:sldId id="971" r:id="rId59"/>
    <p:sldId id="972" r:id="rId60"/>
    <p:sldId id="284" r:id="rId61"/>
    <p:sldId id="282" r:id="rId62"/>
    <p:sldId id="1013" r:id="rId63"/>
    <p:sldId id="840" r:id="rId64"/>
    <p:sldId id="974" r:id="rId65"/>
    <p:sldId id="975" r:id="rId66"/>
    <p:sldId id="1003" r:id="rId67"/>
    <p:sldId id="1004" r:id="rId68"/>
    <p:sldId id="978" r:id="rId69"/>
    <p:sldId id="1005" r:id="rId70"/>
    <p:sldId id="977" r:id="rId71"/>
    <p:sldId id="980" r:id="rId72"/>
    <p:sldId id="979" r:id="rId73"/>
    <p:sldId id="954" r:id="rId74"/>
    <p:sldId id="956" r:id="rId75"/>
    <p:sldId id="955" r:id="rId76"/>
    <p:sldId id="530" r:id="rId77"/>
    <p:sldId id="521" r:id="rId78"/>
    <p:sldId id="958" r:id="rId79"/>
    <p:sldId id="997" r:id="rId80"/>
    <p:sldId id="998" r:id="rId8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標楷體" pitchFamily="65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明宗 吳" initials="明宗" lastIdx="2" clrIdx="0">
    <p:extLst>
      <p:ext uri="{19B8F6BF-5375-455C-9EA6-DF929625EA0E}">
        <p15:presenceInfo xmlns:p15="http://schemas.microsoft.com/office/powerpoint/2012/main" userId="f5dad72254e4ca2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8000"/>
    <a:srgbClr val="FFFF00"/>
    <a:srgbClr val="E995EA"/>
    <a:srgbClr val="DA251C"/>
    <a:srgbClr val="BBD800"/>
    <a:srgbClr val="EAA587"/>
    <a:srgbClr val="00FF00"/>
    <a:srgbClr val="00CC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2127" autoAdjust="0"/>
  </p:normalViewPr>
  <p:slideViewPr>
    <p:cSldViewPr>
      <p:cViewPr varScale="1">
        <p:scale>
          <a:sx n="77" d="100"/>
          <a:sy n="77" d="100"/>
        </p:scale>
        <p:origin x="964" y="56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104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7B50EF-3A8A-4AF1-BAA1-BEA9BF8221AC}" type="datetimeFigureOut">
              <a:rPr lang="zh-TW" altLang="en-US"/>
              <a:pPr>
                <a:defRPr/>
              </a:pPr>
              <a:t>2023/5/2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3F60E64D-E6F1-47E8-8B59-FDB64238F6E7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861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0E61294-414F-4580-B7C0-9AA495C88B1F}" type="datetimeFigureOut">
              <a:rPr lang="zh-TW" altLang="en-US"/>
              <a:pPr>
                <a:defRPr/>
              </a:pPr>
              <a:t>2023/5/2</a:t>
            </a:fld>
            <a:endParaRPr lang="en-US" altLang="zh-TW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259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59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7F58708-449D-4BAD-8820-F6FA961F205B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3202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080404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63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8281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78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2385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1375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不是教奇偶數，是教奇數個、偶數個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82373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Calibri" pitchFamily="34" charset="0"/>
                <a:ea typeface="+mn-ea"/>
                <a:cs typeface="+mn-cs"/>
              </a:rPr>
              <a:t>◎此時是引入互質的適當時機</a:t>
            </a:r>
            <a:r>
              <a:rPr lang="zh-TW" altLang="zh-TW" dirty="0">
                <a:effectLst/>
              </a:rPr>
              <a:t> 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0597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86298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投影片圖像版面配置區 1">
            <a:extLst>
              <a:ext uri="{FF2B5EF4-FFF2-40B4-BE49-F238E27FC236}">
                <a16:creationId xmlns:a16="http://schemas.microsoft.com/office/drawing/2014/main" id="{63146EFC-1618-C848-A817-A08ECA6D0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備忘稿版面配置區 2">
            <a:extLst>
              <a:ext uri="{FF2B5EF4-FFF2-40B4-BE49-F238E27FC236}">
                <a16:creationId xmlns:a16="http://schemas.microsoft.com/office/drawing/2014/main" id="{EAFF4C88-0308-8740-9DA6-E9BCAE68CB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95599DD-E8B9-654D-BA8B-333292F71A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7945A42-57F4-2245-88FC-2B1F0CA974A2}" type="slidenum">
              <a:rPr kumimoji="0" lang="zh-CN" altLang="en-US">
                <a:latin typeface="Calibri" panose="020F0502020204030204" pitchFamily="34" charset="0"/>
              </a:rPr>
              <a:pPr/>
              <a:t>54</a:t>
            </a:fld>
            <a:endParaRPr kumimoji="0" lang="en-US" altLang="zh-C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F58708-449D-4BAD-8820-F6FA961F205B}" type="slidenum">
              <a:rPr lang="zh-TW" altLang="en-US" smtClean="0"/>
              <a:pPr/>
              <a:t>55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4829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投影片圖像版面配置區 1">
            <a:extLst>
              <a:ext uri="{FF2B5EF4-FFF2-40B4-BE49-F238E27FC236}">
                <a16:creationId xmlns:a16="http://schemas.microsoft.com/office/drawing/2014/main" id="{992C88FD-A9AB-1543-BABA-277F9B90EF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備忘稿版面配置區 2">
            <a:extLst>
              <a:ext uri="{FF2B5EF4-FFF2-40B4-BE49-F238E27FC236}">
                <a16:creationId xmlns:a16="http://schemas.microsoft.com/office/drawing/2014/main" id="{2884ADFF-5D8F-8141-A57F-44F093E8B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/>
          </a:p>
        </p:txBody>
      </p:sp>
      <p:sp>
        <p:nvSpPr>
          <p:cNvPr id="45059" name="投影片編號版面配置區 3">
            <a:extLst>
              <a:ext uri="{FF2B5EF4-FFF2-40B4-BE49-F238E27FC236}">
                <a16:creationId xmlns:a16="http://schemas.microsoft.com/office/drawing/2014/main" id="{9E6B4DEF-325B-914C-8A9D-5F69D4630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C23A0872-C3A8-5A4C-837E-5A832742E549}" type="slidenum">
              <a:rPr kumimoji="0"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60</a:t>
            </a:fld>
            <a:endParaRPr kumimoji="0"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投影片圖像版面配置區 1">
            <a:extLst>
              <a:ext uri="{FF2B5EF4-FFF2-40B4-BE49-F238E27FC236}">
                <a16:creationId xmlns:a16="http://schemas.microsoft.com/office/drawing/2014/main" id="{E33ADB9C-8AEC-FD48-A1F7-B2AD859927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備忘稿版面配置區 2">
            <a:extLst>
              <a:ext uri="{FF2B5EF4-FFF2-40B4-BE49-F238E27FC236}">
                <a16:creationId xmlns:a16="http://schemas.microsoft.com/office/drawing/2014/main" id="{91F5BA0B-E895-7E44-9A57-3D0CC01C84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zh-TW" altLang="en-US"/>
              <a:t>倍數指令牌需考慮其邏輯關係，是贏牌的重要關鍵！</a:t>
            </a:r>
          </a:p>
        </p:txBody>
      </p:sp>
      <p:sp>
        <p:nvSpPr>
          <p:cNvPr id="43011" name="投影片編號版面配置區 3">
            <a:extLst>
              <a:ext uri="{FF2B5EF4-FFF2-40B4-BE49-F238E27FC236}">
                <a16:creationId xmlns:a16="http://schemas.microsoft.com/office/drawing/2014/main" id="{716B0C76-7ABB-454A-AD90-C85B5416B1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3B182E6-4C8B-314B-B3C8-7183CC0D83EB}" type="slidenum">
              <a:rPr kumimoji="0" lang="en-US" altLang="zh-TW" sz="1200">
                <a:latin typeface="微軟正黑體" panose="020B0604030504040204" pitchFamily="34" charset="-120"/>
                <a:ea typeface="微軟正黑體" panose="020B0604030504040204" pitchFamily="34" charset="-120"/>
              </a:rPr>
              <a:pPr/>
              <a:t>61</a:t>
            </a:fld>
            <a:endParaRPr kumimoji="0"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2"/>
          <p:cNvSpPr>
            <a:spLocks noChangeArrowheads="1"/>
          </p:cNvSpPr>
          <p:nvPr/>
        </p:nvSpPr>
        <p:spPr bwMode="gray">
          <a:xfrm>
            <a:off x="0" y="6096000"/>
            <a:ext cx="9144000" cy="762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5" name="Rectangle 252"/>
          <p:cNvSpPr>
            <a:spLocks noChangeArrowheads="1"/>
          </p:cNvSpPr>
          <p:nvPr/>
        </p:nvSpPr>
        <p:spPr bwMode="gray">
          <a:xfrm>
            <a:off x="0" y="914400"/>
            <a:ext cx="4960938" cy="51546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6" name="Rectangle 269"/>
          <p:cNvSpPr>
            <a:spLocks noChangeArrowheads="1"/>
          </p:cNvSpPr>
          <p:nvPr/>
        </p:nvSpPr>
        <p:spPr bwMode="gray">
          <a:xfrm>
            <a:off x="196850" y="4311650"/>
            <a:ext cx="4770438" cy="17541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7" name="Rectangle 254"/>
          <p:cNvSpPr>
            <a:spLocks noChangeArrowheads="1"/>
          </p:cNvSpPr>
          <p:nvPr/>
        </p:nvSpPr>
        <p:spPr bwMode="gray">
          <a:xfrm>
            <a:off x="3308350" y="914400"/>
            <a:ext cx="1654175" cy="16764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defRPr/>
            </a:pPr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8" name="Rectangle 257"/>
          <p:cNvSpPr>
            <a:spLocks noChangeArrowheads="1"/>
          </p:cNvSpPr>
          <p:nvPr/>
        </p:nvSpPr>
        <p:spPr bwMode="gray">
          <a:xfrm>
            <a:off x="3317875" y="2590800"/>
            <a:ext cx="1639888" cy="170338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9" name="Rectangle 259"/>
          <p:cNvSpPr>
            <a:spLocks noChangeArrowheads="1"/>
          </p:cNvSpPr>
          <p:nvPr/>
        </p:nvSpPr>
        <p:spPr bwMode="gray">
          <a:xfrm>
            <a:off x="1654175" y="4300538"/>
            <a:ext cx="1654175" cy="176688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10" name="Line 263"/>
          <p:cNvSpPr>
            <a:spLocks noChangeShapeType="1"/>
          </p:cNvSpPr>
          <p:nvPr/>
        </p:nvSpPr>
        <p:spPr bwMode="gray">
          <a:xfrm>
            <a:off x="3309938" y="904875"/>
            <a:ext cx="0" cy="519112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1" name="Rectangle 258"/>
          <p:cNvSpPr>
            <a:spLocks noChangeArrowheads="1"/>
          </p:cNvSpPr>
          <p:nvPr/>
        </p:nvSpPr>
        <p:spPr bwMode="gray">
          <a:xfrm>
            <a:off x="0" y="4300538"/>
            <a:ext cx="1654175" cy="1766887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12" name="Line 265"/>
          <p:cNvSpPr>
            <a:spLocks noChangeShapeType="1"/>
          </p:cNvSpPr>
          <p:nvPr/>
        </p:nvSpPr>
        <p:spPr bwMode="gray">
          <a:xfrm>
            <a:off x="0" y="2590800"/>
            <a:ext cx="4953000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3" name="Line 266"/>
          <p:cNvSpPr>
            <a:spLocks noChangeShapeType="1"/>
          </p:cNvSpPr>
          <p:nvPr/>
        </p:nvSpPr>
        <p:spPr bwMode="gray">
          <a:xfrm>
            <a:off x="22225" y="4302125"/>
            <a:ext cx="4949825" cy="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4" name="Line 262"/>
          <p:cNvSpPr>
            <a:spLocks noChangeShapeType="1"/>
          </p:cNvSpPr>
          <p:nvPr/>
        </p:nvSpPr>
        <p:spPr bwMode="gray">
          <a:xfrm>
            <a:off x="1666875" y="838200"/>
            <a:ext cx="0" cy="5257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5" name="Line 273"/>
          <p:cNvSpPr>
            <a:spLocks noChangeShapeType="1"/>
          </p:cNvSpPr>
          <p:nvPr/>
        </p:nvSpPr>
        <p:spPr bwMode="gray">
          <a:xfrm flipV="1">
            <a:off x="4978400" y="2190750"/>
            <a:ext cx="4178300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Line 274"/>
          <p:cNvSpPr>
            <a:spLocks noChangeShapeType="1"/>
          </p:cNvSpPr>
          <p:nvPr/>
        </p:nvSpPr>
        <p:spPr bwMode="gray">
          <a:xfrm flipV="1">
            <a:off x="4978400" y="5568950"/>
            <a:ext cx="4178300" cy="1905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7" name="Rectangle 271"/>
          <p:cNvSpPr>
            <a:spLocks noChangeArrowheads="1"/>
          </p:cNvSpPr>
          <p:nvPr/>
        </p:nvSpPr>
        <p:spPr bwMode="gray">
          <a:xfrm>
            <a:off x="0" y="0"/>
            <a:ext cx="9144000" cy="8905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19" name="Rectangle 281"/>
          <p:cNvSpPr>
            <a:spLocks noChangeArrowheads="1"/>
          </p:cNvSpPr>
          <p:nvPr/>
        </p:nvSpPr>
        <p:spPr bwMode="gray">
          <a:xfrm>
            <a:off x="4953000" y="914400"/>
            <a:ext cx="4191000" cy="5181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21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2716D075-552D-4B16-ADE9-7F515117FCBD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00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1C7508-2390-4EE6-90DB-095C3B6ECC25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03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07EB99-FD76-466B-8097-2172DBCAC9B7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595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A8068-3364-4EC6-B9BE-B7DFA6EA3EB7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7272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AE68F3-DDCA-4D47-BAED-DB28788C69E3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32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69040-53D8-4169-B789-93898D29D2A3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918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線條"/>
          <p:cNvSpPr/>
          <p:nvPr/>
        </p:nvSpPr>
        <p:spPr>
          <a:xfrm>
            <a:off x="205383" y="1714500"/>
            <a:ext cx="8733234" cy="91"/>
          </a:xfrm>
          <a:prstGeom prst="line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0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71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2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2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8"/>
          <p:cNvSpPr>
            <a:spLocks noChangeArrowheads="1"/>
          </p:cNvSpPr>
          <p:nvPr/>
        </p:nvSpPr>
        <p:spPr bwMode="gray">
          <a:xfrm>
            <a:off x="0" y="723900"/>
            <a:ext cx="9144000" cy="3857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defRPr/>
            </a:pPr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27" name="Rectangle 133"/>
          <p:cNvSpPr>
            <a:spLocks noChangeArrowheads="1"/>
          </p:cNvSpPr>
          <p:nvPr/>
        </p:nvSpPr>
        <p:spPr bwMode="gray">
          <a:xfrm>
            <a:off x="0" y="0"/>
            <a:ext cx="9144000" cy="723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eaLnBrk="1" hangingPunct="1">
              <a:defRPr/>
            </a:pPr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1028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2147483646 w 3800"/>
              <a:gd name="T3" fmla="*/ 0 h 428"/>
              <a:gd name="T4" fmla="*/ 2147483646 w 3800"/>
              <a:gd name="T5" fmla="*/ 2147483646 h 4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a typeface="新細明體" pitchFamily="18" charset="-120"/>
              </a:defRPr>
            </a:lvl1pPr>
          </a:lstStyle>
          <a:p>
            <a:fld id="{62E88827-B914-4721-A58B-0D3EA7DACAAE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3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371600" y="171450"/>
            <a:ext cx="7086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4" name="Rectangle 172"/>
          <p:cNvSpPr>
            <a:spLocks noChangeArrowheads="1"/>
          </p:cNvSpPr>
          <p:nvPr/>
        </p:nvSpPr>
        <p:spPr bwMode="gray">
          <a:xfrm>
            <a:off x="0" y="0"/>
            <a:ext cx="1074738" cy="1117600"/>
          </a:xfrm>
          <a:prstGeom prst="rect">
            <a:avLst/>
          </a:prstGeom>
          <a:blipFill dpi="0" rotWithShape="1">
            <a:blip r:embed="rId9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l" eaLnBrk="1" hangingPunct="1">
              <a:defRPr/>
            </a:pPr>
            <a:endParaRPr lang="zh-TW" altLang="en-US"/>
          </a:p>
        </p:txBody>
      </p:sp>
      <p:sp>
        <p:nvSpPr>
          <p:cNvPr id="1035" name="Line 160"/>
          <p:cNvSpPr>
            <a:spLocks noChangeShapeType="1"/>
          </p:cNvSpPr>
          <p:nvPr/>
        </p:nvSpPr>
        <p:spPr bwMode="gray">
          <a:xfrm>
            <a:off x="714375" y="-7938"/>
            <a:ext cx="0" cy="1143001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6" name="Line 163"/>
          <p:cNvSpPr>
            <a:spLocks noChangeShapeType="1"/>
          </p:cNvSpPr>
          <p:nvPr/>
        </p:nvSpPr>
        <p:spPr bwMode="gray">
          <a:xfrm>
            <a:off x="-1588" y="357188"/>
            <a:ext cx="1073151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7" name="Line 164"/>
          <p:cNvSpPr>
            <a:spLocks noChangeShapeType="1"/>
          </p:cNvSpPr>
          <p:nvPr/>
        </p:nvSpPr>
        <p:spPr bwMode="gray">
          <a:xfrm>
            <a:off x="3175" y="728663"/>
            <a:ext cx="914082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8" name="Line 165"/>
          <p:cNvSpPr>
            <a:spLocks noChangeShapeType="1"/>
          </p:cNvSpPr>
          <p:nvPr/>
        </p:nvSpPr>
        <p:spPr bwMode="gray">
          <a:xfrm>
            <a:off x="358775" y="-22225"/>
            <a:ext cx="0" cy="11557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6" name="頁尾版面配置區 1"/>
          <p:cNvSpPr txBox="1">
            <a:spLocks/>
          </p:cNvSpPr>
          <p:nvPr userDrawn="1"/>
        </p:nvSpPr>
        <p:spPr>
          <a:xfrm>
            <a:off x="6032500" y="728663"/>
            <a:ext cx="3111500" cy="3111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標楷體" pitchFamily="65" charset="-120"/>
                <a:cs typeface="+mn-cs"/>
              </a:defRPr>
            </a:lvl9pPr>
          </a:lstStyle>
          <a:p>
            <a:pPr algn="dist">
              <a:defRPr/>
            </a:pPr>
            <a:r>
              <a:rPr lang="zh-TW" altLang="en-US" sz="1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台南市國教輔導團數學領域</a:t>
            </a:r>
            <a:endParaRPr lang="en-US" altLang="zh-TW" sz="1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04" r:id="rId2"/>
    <p:sldLayoutId id="2147483905" r:id="rId3"/>
    <p:sldLayoutId id="2147483906" r:id="rId4"/>
    <p:sldLayoutId id="2147483907" r:id="rId5"/>
    <p:sldLayoutId id="2147483909" r:id="rId6"/>
    <p:sldLayoutId id="2147483918" r:id="rId7"/>
  </p:sldLayoutIdLst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標楷體" pitchFamily="65" charset="-12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eg"/><Relationship Id="rId7" Type="http://schemas.openxmlformats.org/officeDocument/2006/relationships/image" Target="../media/image37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microsoft.com/office/2007/relationships/hdphoto" Target="../media/hdphoto5.wdp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aac"/><Relationship Id="rId1" Type="http://schemas.microsoft.com/office/2007/relationships/media" Target="../media/media1.aac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VyKtRNzL6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0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1.png"/><Relationship Id="rId7" Type="http://schemas.openxmlformats.org/officeDocument/2006/relationships/image" Target="../media/image77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6.png"/><Relationship Id="rId4" Type="http://schemas.microsoft.com/office/2007/relationships/hdphoto" Target="../media/hdphoto7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8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5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11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7.png"/><Relationship Id="rId7" Type="http://schemas.microsoft.com/office/2007/relationships/hdphoto" Target="../media/hdphoto1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0.wdp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microsoft.com/office/2007/relationships/hdphoto" Target="../media/hdphoto12.wdp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microsoft.com/office/2007/relationships/hdphoto" Target="../media/hdphoto14.wdp"/><Relationship Id="rId5" Type="http://schemas.openxmlformats.org/officeDocument/2006/relationships/image" Target="../media/image132.png"/><Relationship Id="rId4" Type="http://schemas.microsoft.com/office/2007/relationships/hdphoto" Target="../media/hdphoto13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4929188" y="1000125"/>
            <a:ext cx="4071937" cy="2357438"/>
          </a:xfrm>
          <a:effectLst/>
        </p:spPr>
        <p:txBody>
          <a:bodyPr/>
          <a:lstStyle/>
          <a:p>
            <a:pPr algn="l" eaLnBrk="1" hangingPunct="1"/>
            <a:r>
              <a:rPr lang="zh-TW" altLang="en-US" sz="3200" dirty="0"/>
              <a:t>数学领域活化教学研习</a:t>
            </a:r>
            <a:r>
              <a:rPr lang="en-US" altLang="zh-TW" sz="2800" dirty="0"/>
              <a:t>~</a:t>
            </a:r>
            <a:r>
              <a:rPr lang="zh-TW" altLang="en-US" sz="2800" dirty="0"/>
              <a:t>有效教学在量主题之应用</a:t>
            </a:r>
            <a:endParaRPr lang="en-US" altLang="zh-TW" sz="3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sp>
        <p:nvSpPr>
          <p:cNvPr id="5124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5218027" y="1960185"/>
            <a:ext cx="3531348" cy="2794756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spcBef>
                <a:spcPts val="600"/>
              </a:spcBef>
              <a:buNone/>
            </a:pPr>
            <a:r>
              <a:rPr lang="zh-TW" altLang="en-US" sz="3600" dirty="0">
                <a:solidFill>
                  <a:srgbClr val="0000CC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因數與倍數</a:t>
            </a:r>
            <a:endParaRPr lang="en-US" altLang="zh-TW" sz="3600" dirty="0">
              <a:solidFill>
                <a:srgbClr val="0000CC"/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pic>
        <p:nvPicPr>
          <p:cNvPr id="5125" name="Picture 9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16662"/>
            <a:ext cx="1615008" cy="15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black">
          <a:xfrm>
            <a:off x="5033519" y="5358368"/>
            <a:ext cx="3960440" cy="7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TW" altLang="en-US" kern="0" dirty="0"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台南市數學輔導團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black">
          <a:xfrm>
            <a:off x="5034880" y="4754941"/>
            <a:ext cx="3960440" cy="7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lnSpc>
                <a:spcPct val="130000"/>
              </a:lnSpc>
              <a:spcBef>
                <a:spcPts val="0"/>
              </a:spcBef>
              <a:buFont typeface="Wingdings" pitchFamily="2" charset="2"/>
              <a:buNone/>
            </a:pPr>
            <a:r>
              <a:rPr lang="zh-TW" altLang="en-US" kern="0" dirty="0">
                <a:solidFill>
                  <a:srgbClr val="006600"/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台南大學謝堅教授指導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052799-B948-EB47-8C07-EE750CB3E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整數的分類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C2EC7E4-2AED-DC44-8969-AEF5B4598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349"/>
            <a:ext cx="7968216" cy="5133585"/>
          </a:xfr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0CB64C8-2DA6-004E-8E86-8A68BBC5B61F}"/>
              </a:ext>
            </a:extLst>
          </p:cNvPr>
          <p:cNvSpPr txBox="1"/>
          <p:nvPr/>
        </p:nvSpPr>
        <p:spPr>
          <a:xfrm>
            <a:off x="306324" y="5904773"/>
            <a:ext cx="8837676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整數的分類基本上是為了證明，把數分成</a:t>
            </a:r>
            <a:r>
              <a:rPr kumimoji="1" lang="en-US" altLang="zh-TW" sz="2400" dirty="0">
                <a:solidFill>
                  <a:srgbClr val="0000CC"/>
                </a:solidFill>
              </a:rPr>
              <a:t>2</a:t>
            </a:r>
            <a:r>
              <a:rPr kumimoji="1" lang="zh-TW" altLang="en-US" sz="2400" dirty="0">
                <a:solidFill>
                  <a:srgbClr val="0000CC"/>
                </a:solidFill>
              </a:rPr>
              <a:t>類或</a:t>
            </a:r>
            <a:r>
              <a:rPr kumimoji="1" lang="en-US" altLang="zh-TW" sz="2400" dirty="0">
                <a:solidFill>
                  <a:srgbClr val="0000CC"/>
                </a:solidFill>
              </a:rPr>
              <a:t>3</a:t>
            </a:r>
            <a:r>
              <a:rPr kumimoji="1" lang="zh-TW" altLang="en-US" sz="2400" dirty="0">
                <a:solidFill>
                  <a:srgbClr val="0000CC"/>
                </a:solidFill>
              </a:rPr>
              <a:t>類，若都成立，</a:t>
            </a:r>
            <a:endParaRPr kumimoji="1" lang="en-US" altLang="zh-TW" sz="2400" dirty="0">
              <a:solidFill>
                <a:srgbClr val="0000CC"/>
              </a:solidFill>
            </a:endParaRPr>
          </a:p>
          <a:p>
            <a:r>
              <a:rPr kumimoji="1" lang="zh-TW" altLang="en-US" sz="2400" dirty="0">
                <a:solidFill>
                  <a:srgbClr val="0000CC"/>
                </a:solidFill>
              </a:rPr>
              <a:t>則對所有的數都成立。</a:t>
            </a:r>
          </a:p>
        </p:txBody>
      </p:sp>
    </p:spTree>
    <p:extLst>
      <p:ext uri="{BB962C8B-B14F-4D97-AF65-F5344CB8AC3E}">
        <p14:creationId xmlns:p14="http://schemas.microsoft.com/office/powerpoint/2010/main" val="411441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01CFC8BD-8EB3-8040-9A05-93279791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809328"/>
            <a:ext cx="10009112" cy="63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9A30DEA-28DF-DF4B-803B-A15FD5AF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71450"/>
            <a:ext cx="7342584" cy="487363"/>
          </a:xfrm>
        </p:spPr>
        <p:txBody>
          <a:bodyPr/>
          <a:lstStyle/>
          <a:p>
            <a:pPr algn="ctr"/>
            <a:r>
              <a:rPr kumimoji="1" lang="zh-TW" altLang="en-US" dirty="0">
                <a:solidFill>
                  <a:srgbClr val="0000CC"/>
                </a:solidFill>
              </a:rPr>
              <a:t>證明題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918573-D4AC-9647-AC37-60B6C353A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782" y="1965640"/>
            <a:ext cx="7924800" cy="693440"/>
          </a:xfrm>
        </p:spPr>
        <p:txBody>
          <a:bodyPr/>
          <a:lstStyle/>
          <a:p>
            <a:r>
              <a:rPr kumimoji="1" lang="zh-TW" altLang="en-US" dirty="0"/>
              <a:t>例如：連續三個整數的乘積，一定是</a:t>
            </a:r>
            <a:r>
              <a:rPr kumimoji="1" lang="en-US" altLang="zh-TW" dirty="0"/>
              <a:t>6</a:t>
            </a:r>
            <a:r>
              <a:rPr kumimoji="1" lang="zh-TW" altLang="en-US" dirty="0"/>
              <a:t>的倍數</a:t>
            </a:r>
            <a:endParaRPr kumimoji="1"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545AD58F-DE46-E04E-8517-C1F6925A9E05}"/>
              </a:ext>
            </a:extLst>
          </p:cNvPr>
          <p:cNvSpPr txBox="1"/>
          <p:nvPr/>
        </p:nvSpPr>
        <p:spPr>
          <a:xfrm>
            <a:off x="1003660" y="3122894"/>
            <a:ext cx="7566495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把數分成</a:t>
            </a:r>
            <a:r>
              <a:rPr kumimoji="1" lang="en-US" altLang="zh-TW" sz="2800" dirty="0">
                <a:solidFill>
                  <a:srgbClr val="0000CC"/>
                </a:solidFill>
              </a:rPr>
              <a:t>3K</a:t>
            </a:r>
            <a:r>
              <a:rPr kumimoji="1" lang="zh-TW" altLang="en-US" sz="2800" dirty="0">
                <a:solidFill>
                  <a:srgbClr val="0000CC"/>
                </a:solidFill>
              </a:rPr>
              <a:t>，</a:t>
            </a:r>
            <a:r>
              <a:rPr kumimoji="1" lang="en-US" altLang="zh-TW" sz="2800" dirty="0">
                <a:solidFill>
                  <a:srgbClr val="0000CC"/>
                </a:solidFill>
              </a:rPr>
              <a:t>3k+1</a:t>
            </a:r>
            <a:r>
              <a:rPr kumimoji="1" lang="zh-TW" altLang="en-US" sz="2800" dirty="0">
                <a:solidFill>
                  <a:srgbClr val="0000CC"/>
                </a:solidFill>
              </a:rPr>
              <a:t>，</a:t>
            </a:r>
            <a:r>
              <a:rPr kumimoji="1" lang="en-US" altLang="zh-TW" sz="2800" dirty="0">
                <a:solidFill>
                  <a:srgbClr val="0000CC"/>
                </a:solidFill>
              </a:rPr>
              <a:t>3k+2</a:t>
            </a:r>
          </a:p>
          <a:p>
            <a:r>
              <a:rPr kumimoji="1" lang="zh-TW" altLang="en-US" sz="2800" dirty="0">
                <a:solidFill>
                  <a:srgbClr val="0000CC"/>
                </a:solidFill>
              </a:rPr>
              <a:t>其中一定有一個是</a:t>
            </a:r>
            <a:r>
              <a:rPr kumimoji="1" lang="en-US" altLang="zh-TW" sz="2800" dirty="0">
                <a:solidFill>
                  <a:srgbClr val="0000CC"/>
                </a:solidFill>
              </a:rPr>
              <a:t>3</a:t>
            </a:r>
            <a:r>
              <a:rPr kumimoji="1" lang="zh-TW" altLang="en-US" sz="2800" dirty="0">
                <a:solidFill>
                  <a:srgbClr val="0000CC"/>
                </a:solidFill>
              </a:rPr>
              <a:t>的倍數、和至少一個偶數，</a:t>
            </a:r>
            <a:endParaRPr kumimoji="1" lang="en-US" altLang="zh-TW" sz="2800" dirty="0">
              <a:solidFill>
                <a:srgbClr val="0000CC"/>
              </a:solidFill>
            </a:endParaRPr>
          </a:p>
          <a:p>
            <a:r>
              <a:rPr kumimoji="1" lang="zh-TW" altLang="en-US" sz="2800" dirty="0">
                <a:solidFill>
                  <a:srgbClr val="0000CC"/>
                </a:solidFill>
              </a:rPr>
              <a:t>所以乘積一定是</a:t>
            </a:r>
            <a:r>
              <a:rPr kumimoji="1" lang="en-US" altLang="zh-TW" sz="2800" dirty="0">
                <a:solidFill>
                  <a:srgbClr val="0000CC"/>
                </a:solidFill>
              </a:rPr>
              <a:t>6</a:t>
            </a:r>
            <a:r>
              <a:rPr kumimoji="1" lang="zh-TW" altLang="en-US" sz="2800" dirty="0">
                <a:solidFill>
                  <a:srgbClr val="0000CC"/>
                </a:solidFill>
              </a:rPr>
              <a:t>的倍數</a:t>
            </a:r>
          </a:p>
        </p:txBody>
      </p:sp>
    </p:spTree>
    <p:extLst>
      <p:ext uri="{BB962C8B-B14F-4D97-AF65-F5344CB8AC3E}">
        <p14:creationId xmlns:p14="http://schemas.microsoft.com/office/powerpoint/2010/main" val="6704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61056D-5ED7-BD48-98D0-65B6C3865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44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0</a:t>
            </a:r>
            <a:r>
              <a:rPr lang="zh-TW" altLang="zh-TW" sz="44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是不是偶數？</a:t>
            </a:r>
            <a:endParaRPr kumimoji="1" lang="zh-TW" altLang="en-US" sz="44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7B52AC4-6D31-D140-B48A-BC55098DA9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112729"/>
            <a:ext cx="8162417" cy="5340607"/>
          </a:xfrm>
        </p:spPr>
      </p:pic>
    </p:spTree>
    <p:extLst>
      <p:ext uri="{BB962C8B-B14F-4D97-AF65-F5344CB8AC3E}">
        <p14:creationId xmlns:p14="http://schemas.microsoft.com/office/powerpoint/2010/main" val="40197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86DF70-A936-B840-B790-CA07121A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970656"/>
            <a:ext cx="7086600" cy="487363"/>
          </a:xfrm>
        </p:spPr>
        <p:txBody>
          <a:bodyPr/>
          <a:lstStyle/>
          <a:p>
            <a:r>
              <a:rPr kumimoji="1" lang="zh-TW" altLang="en-US" sz="4800" dirty="0">
                <a:solidFill>
                  <a:srgbClr val="0000CC"/>
                </a:solidFill>
              </a:rPr>
              <a:t>因數與倍數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7BA1506-EFFA-1940-A4FB-1618F7A5D2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49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2D362E-52C4-EE47-8D5F-555E5BF34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教學重點提示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BA5B46-69F5-654D-AF74-D71D93408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0966"/>
            <a:ext cx="7924800" cy="1629544"/>
          </a:xfrm>
        </p:spPr>
        <p:txBody>
          <a:bodyPr/>
          <a:lstStyle/>
          <a:p>
            <a:r>
              <a:rPr lang="zh-TW" altLang="zh-TW" dirty="0"/>
              <a:t>國小五年級、六年級，國中一年級</a:t>
            </a:r>
          </a:p>
          <a:p>
            <a:r>
              <a:rPr lang="zh-TW" altLang="zh-TW" dirty="0"/>
              <a:t>都有因數與倍數的教材</a:t>
            </a:r>
          </a:p>
          <a:p>
            <a:r>
              <a:rPr lang="zh-TW" altLang="zh-TW" dirty="0"/>
              <a:t>教學重點或範圍有何不同？ 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1B9486E-392E-7948-A1E0-4B122D9B4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45" y="2492896"/>
            <a:ext cx="6518559" cy="24638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D050D0B-8937-ED45-95BA-899086C47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530" y="4956712"/>
            <a:ext cx="5424725" cy="1758265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FB72B47-60A7-5648-9658-329CF8EAAB9A}"/>
              </a:ext>
            </a:extLst>
          </p:cNvPr>
          <p:cNvSpPr txBox="1"/>
          <p:nvPr/>
        </p:nvSpPr>
        <p:spPr>
          <a:xfrm>
            <a:off x="609600" y="507667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/>
              <a:t>國中寫成指數</a:t>
            </a:r>
          </a:p>
        </p:txBody>
      </p:sp>
      <p:sp>
        <p:nvSpPr>
          <p:cNvPr id="6" name="向左箭號 5">
            <a:extLst>
              <a:ext uri="{FF2B5EF4-FFF2-40B4-BE49-F238E27FC236}">
                <a16:creationId xmlns:a16="http://schemas.microsoft.com/office/drawing/2014/main" id="{6BE61A83-A976-1746-8414-A84AA40AC7D6}"/>
              </a:ext>
            </a:extLst>
          </p:cNvPr>
          <p:cNvSpPr/>
          <p:nvPr/>
        </p:nvSpPr>
        <p:spPr bwMode="auto">
          <a:xfrm rot="18611004">
            <a:off x="1731935" y="4763061"/>
            <a:ext cx="592166" cy="249567"/>
          </a:xfrm>
          <a:prstGeom prst="lef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2BFA68-C02F-D744-9139-8DB69BC04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1450"/>
            <a:ext cx="5864696" cy="487363"/>
          </a:xfrm>
        </p:spPr>
        <p:txBody>
          <a:bodyPr/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注意</a:t>
            </a:r>
            <a:r>
              <a:rPr kumimoji="1" lang="en-US" altLang="zh-TW" dirty="0">
                <a:solidFill>
                  <a:srgbClr val="FF0000"/>
                </a:solidFill>
              </a:rPr>
              <a:t>!!!</a:t>
            </a:r>
            <a:r>
              <a:rPr kumimoji="1" lang="zh-TW" altLang="en-US" dirty="0">
                <a:solidFill>
                  <a:srgbClr val="FF0000"/>
                </a:solidFill>
              </a:rPr>
              <a:t>教學重點提示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737CB60-0B0E-1B4D-B03D-D3DA69422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" y="4992569"/>
            <a:ext cx="8848522" cy="1865431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8357B789-E76C-B94A-8354-90BBD91C9B9A}"/>
              </a:ext>
            </a:extLst>
          </p:cNvPr>
          <p:cNvSpPr txBox="1"/>
          <p:nvPr/>
        </p:nvSpPr>
        <p:spPr>
          <a:xfrm>
            <a:off x="5749724" y="4278562"/>
            <a:ext cx="1486572" cy="584775"/>
          </a:xfrm>
          <a:prstGeom prst="rect">
            <a:avLst/>
          </a:prstGeom>
          <a:solidFill>
            <a:srgbClr val="E995EA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3200" dirty="0">
                <a:solidFill>
                  <a:srgbClr val="0000CC"/>
                </a:solidFill>
              </a:rPr>
              <a:t>五年級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58B31EC-0277-E44F-B9D4-21AF535E7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8" y="1212056"/>
            <a:ext cx="5033626" cy="260470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9A8AF38-D35A-7044-AE9D-6FB6C9CCB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8" y="3766880"/>
            <a:ext cx="5073470" cy="1047426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C070F77A-7245-FA48-9845-92BFAAB55C9F}"/>
              </a:ext>
            </a:extLst>
          </p:cNvPr>
          <p:cNvSpPr txBox="1"/>
          <p:nvPr/>
        </p:nvSpPr>
        <p:spPr>
          <a:xfrm>
            <a:off x="4796889" y="2307667"/>
            <a:ext cx="418576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zh-TW" sz="2400" dirty="0"/>
              <a:t>國小階段先引入因數或倍數？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426C378-1963-004C-A384-4D829F17A761}"/>
              </a:ext>
            </a:extLst>
          </p:cNvPr>
          <p:cNvSpPr/>
          <p:nvPr/>
        </p:nvSpPr>
        <p:spPr bwMode="auto">
          <a:xfrm>
            <a:off x="154048" y="4912369"/>
            <a:ext cx="8828602" cy="177418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73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3A52F8-51D6-D64A-ACDD-20688AE9F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稅收遊戲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EBDB7C6-B975-614B-AB1E-61B635FA3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41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7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26ED26-E21A-4848-913D-E20E91EBD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抽稅遊戲說明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20C144D-F189-E644-BA36-387A77FC315B}"/>
              </a:ext>
            </a:extLst>
          </p:cNvPr>
          <p:cNvSpPr/>
          <p:nvPr/>
        </p:nvSpPr>
        <p:spPr>
          <a:xfrm>
            <a:off x="323528" y="1124744"/>
            <a:ext cx="855250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Helvetica Neue" panose="02000503000000020004" pitchFamily="2" charset="0"/>
              </a:rPr>
              <a:t>1.</a:t>
            </a:r>
            <a:r>
              <a:rPr lang="zh-TW" altLang="en-US" sz="2400" dirty="0">
                <a:latin typeface="Helvetica Neue" panose="02000503000000020004" pitchFamily="2" charset="0"/>
              </a:rPr>
              <a:t>把收入，打包成以</a:t>
            </a:r>
            <a:r>
              <a:rPr lang="en-US" altLang="zh-TW" sz="2400" dirty="0">
                <a:latin typeface="Helvetica Neue" panose="02000503000000020004" pitchFamily="2" charset="0"/>
              </a:rPr>
              <a:t>1</a:t>
            </a:r>
            <a:r>
              <a:rPr lang="zh-TW" altLang="en-US" sz="2400" dirty="0">
                <a:latin typeface="Helvetica Neue" panose="02000503000000020004" pitchFamily="2" charset="0"/>
              </a:rPr>
              <a:t>為起點的連續整數錢包例：</a:t>
            </a:r>
            <a:r>
              <a:rPr lang="en-US" altLang="zh-TW" sz="2400" dirty="0">
                <a:latin typeface="Helvetica Neue" panose="02000503000000020004" pitchFamily="2" charset="0"/>
              </a:rPr>
              <a:t>55</a:t>
            </a:r>
            <a:r>
              <a:rPr lang="zh-TW" altLang="en-US" sz="2400" dirty="0">
                <a:latin typeface="Helvetica Neue" panose="02000503000000020004" pitchFamily="2" charset="0"/>
              </a:rPr>
              <a:t>萬元，打包成</a:t>
            </a:r>
            <a:r>
              <a:rPr lang="en-US" altLang="zh-TW" sz="2400" dirty="0">
                <a:latin typeface="Helvetica Neue" panose="02000503000000020004" pitchFamily="2" charset="0"/>
              </a:rPr>
              <a:t>1,2,3,4,5,6,7,8,9,10</a:t>
            </a:r>
            <a:r>
              <a:rPr lang="zh-TW" altLang="en-US" sz="2400" dirty="0">
                <a:latin typeface="Helvetica Neue" panose="02000503000000020004" pitchFamily="2" charset="0"/>
              </a:rPr>
              <a:t>，共</a:t>
            </a:r>
            <a:r>
              <a:rPr lang="en-US" altLang="zh-TW" sz="2400" dirty="0">
                <a:latin typeface="Helvetica Neue" panose="02000503000000020004" pitchFamily="2" charset="0"/>
              </a:rPr>
              <a:t>10</a:t>
            </a:r>
            <a:r>
              <a:rPr lang="zh-TW" altLang="en-US" sz="2400" dirty="0">
                <a:latin typeface="Helvetica Neue" panose="02000503000000020004" pitchFamily="2" charset="0"/>
              </a:rPr>
              <a:t>包。</a:t>
            </a:r>
            <a:endParaRPr lang="en-US" altLang="zh-TW" sz="2400" dirty="0">
              <a:latin typeface="Helvetica Neue" panose="02000503000000020004" pitchFamily="2" charset="0"/>
            </a:endParaRPr>
          </a:p>
          <a:p>
            <a:endParaRPr lang="zh-TW" altLang="en-US" sz="2400" dirty="0">
              <a:latin typeface="Helvetica Neue" panose="02000503000000020004" pitchFamily="2" charset="0"/>
            </a:endParaRPr>
          </a:p>
          <a:p>
            <a:r>
              <a:rPr lang="en-US" altLang="zh-TW" sz="2400" dirty="0">
                <a:latin typeface="Helvetica Neue" panose="02000503000000020004" pitchFamily="2" charset="0"/>
              </a:rPr>
              <a:t>2.</a:t>
            </a:r>
            <a:r>
              <a:rPr lang="zh-TW" altLang="en-US" sz="2400" dirty="0">
                <a:latin typeface="Helvetica Neue" panose="02000503000000020004" pitchFamily="2" charset="0"/>
              </a:rPr>
              <a:t> 選一包留在家中，但屬於這錢包的所有因數錢包將被抽走給皇帝。例：選</a:t>
            </a:r>
            <a:r>
              <a:rPr lang="en-US" altLang="zh-TW" sz="2400" dirty="0">
                <a:latin typeface="Helvetica Neue" panose="02000503000000020004" pitchFamily="2" charset="0"/>
              </a:rPr>
              <a:t>7</a:t>
            </a:r>
            <a:r>
              <a:rPr lang="zh-TW" altLang="en-US" sz="2400" dirty="0">
                <a:latin typeface="Helvetica Neue" panose="02000503000000020004" pitchFamily="2" charset="0"/>
              </a:rPr>
              <a:t>留在家中，則</a:t>
            </a:r>
            <a:r>
              <a:rPr lang="en-US" altLang="zh-TW" sz="2400" dirty="0">
                <a:latin typeface="Helvetica Neue" panose="02000503000000020004" pitchFamily="2" charset="0"/>
              </a:rPr>
              <a:t>1</a:t>
            </a:r>
            <a:r>
              <a:rPr lang="zh-TW" altLang="en-US" sz="2400" dirty="0">
                <a:latin typeface="Helvetica Neue" panose="02000503000000020004" pitchFamily="2" charset="0"/>
              </a:rPr>
              <a:t>要繳給皇帝。</a:t>
            </a:r>
          </a:p>
          <a:p>
            <a:r>
              <a:rPr lang="zh-TW" altLang="en-US" sz="2400" dirty="0">
                <a:latin typeface="Helvetica Neue" panose="02000503000000020004" pitchFamily="2" charset="0"/>
              </a:rPr>
              <a:t>家中　</a:t>
            </a:r>
            <a:r>
              <a:rPr lang="en-US" altLang="zh-TW" sz="2400" dirty="0">
                <a:latin typeface="Helvetica Neue" panose="02000503000000020004" pitchFamily="2" charset="0"/>
              </a:rPr>
              <a:t>7</a:t>
            </a:r>
            <a:r>
              <a:rPr lang="zh-TW" altLang="en-US" sz="2400" dirty="0">
                <a:latin typeface="Helvetica Neue" panose="02000503000000020004" pitchFamily="2" charset="0"/>
              </a:rPr>
              <a:t>　</a:t>
            </a:r>
          </a:p>
          <a:p>
            <a:r>
              <a:rPr lang="zh-TW" altLang="en-US" sz="2400" dirty="0">
                <a:latin typeface="標楷體" panose="03000509000000000000" pitchFamily="65" charset="-120"/>
              </a:rPr>
              <a:t>皇帝</a:t>
            </a:r>
            <a:r>
              <a:rPr lang="zh-TW" altLang="en-US" sz="2400" dirty="0">
                <a:latin typeface="PingFang TC" panose="020B0400000000000000" pitchFamily="34" charset="-120"/>
                <a:ea typeface="PingFang TC" panose="020B0400000000000000" pitchFamily="34" charset="-120"/>
              </a:rPr>
              <a:t>　</a:t>
            </a:r>
            <a:r>
              <a:rPr lang="en-US" altLang="zh-TW" sz="2400" dirty="0">
                <a:latin typeface="Helvetica Neue" panose="02000503000000020004" pitchFamily="2" charset="0"/>
                <a:ea typeface="PingFang TC" panose="020B0400000000000000" pitchFamily="34" charset="-120"/>
              </a:rPr>
              <a:t>1</a:t>
            </a:r>
          </a:p>
          <a:p>
            <a:r>
              <a:rPr lang="en-US" altLang="zh-TW" sz="2400" dirty="0"/>
              <a:t>3.</a:t>
            </a:r>
            <a:r>
              <a:rPr lang="zh-TW" altLang="en-US" sz="2400" dirty="0"/>
              <a:t>重覆上一個步驟，一直到沒有錢包可留在家中為止。</a:t>
            </a:r>
          </a:p>
          <a:p>
            <a:r>
              <a:rPr lang="zh-TW" altLang="en-US" sz="2400" dirty="0"/>
              <a:t>例：假設選擇如下。</a:t>
            </a:r>
          </a:p>
          <a:p>
            <a:r>
              <a:rPr lang="zh-TW" altLang="en-US" sz="2400" dirty="0"/>
              <a:t>家中　</a:t>
            </a:r>
            <a:r>
              <a:rPr lang="en-US" altLang="zh-TW" sz="2400" dirty="0"/>
              <a:t>7</a:t>
            </a:r>
            <a:r>
              <a:rPr lang="zh-TW" altLang="en-US" sz="2400" dirty="0"/>
              <a:t>　</a:t>
            </a:r>
            <a:r>
              <a:rPr lang="en-US" altLang="zh-TW" sz="2400" dirty="0"/>
              <a:t>10</a:t>
            </a:r>
            <a:r>
              <a:rPr lang="zh-TW" altLang="en-US" sz="2400" dirty="0"/>
              <a:t>　 </a:t>
            </a:r>
            <a:r>
              <a:rPr lang="en-US" altLang="zh-TW" sz="2400" dirty="0"/>
              <a:t>9</a:t>
            </a:r>
            <a:r>
              <a:rPr lang="zh-TW" altLang="en-US" sz="2400" dirty="0"/>
              <a:t>　</a:t>
            </a:r>
            <a:r>
              <a:rPr lang="en-US" altLang="zh-TW" sz="2400" dirty="0"/>
              <a:t>8</a:t>
            </a:r>
          </a:p>
          <a:p>
            <a:r>
              <a:rPr lang="zh-TW" altLang="en-US" sz="2400" dirty="0"/>
              <a:t>皇帝　</a:t>
            </a:r>
            <a:r>
              <a:rPr lang="en-US" altLang="zh-TW" sz="2400" dirty="0"/>
              <a:t>1</a:t>
            </a:r>
            <a:r>
              <a:rPr lang="zh-TW" altLang="en-US" sz="2400" dirty="0"/>
              <a:t>　</a:t>
            </a:r>
            <a:r>
              <a:rPr lang="en-US" altLang="zh-TW" sz="2400" dirty="0"/>
              <a:t>2,5</a:t>
            </a:r>
            <a:r>
              <a:rPr lang="zh-TW" altLang="en-US" sz="2400" dirty="0"/>
              <a:t>　</a:t>
            </a:r>
            <a:r>
              <a:rPr lang="en-US" altLang="zh-TW" sz="2400" dirty="0"/>
              <a:t>3</a:t>
            </a:r>
            <a:r>
              <a:rPr lang="zh-TW" altLang="en-US" sz="2400" dirty="0"/>
              <a:t>　</a:t>
            </a:r>
            <a:r>
              <a:rPr lang="en-US" altLang="zh-TW" sz="2400" dirty="0"/>
              <a:t>4</a:t>
            </a:r>
          </a:p>
          <a:p>
            <a:r>
              <a:rPr lang="en-US" altLang="zh-TW" sz="2400" dirty="0"/>
              <a:t>4.</a:t>
            </a:r>
            <a:r>
              <a:rPr lang="zh-TW" altLang="en-US" sz="2400" dirty="0"/>
              <a:t>如果留下的錢包都沒有因數，則全部都要繳給皇帝。</a:t>
            </a:r>
          </a:p>
          <a:p>
            <a:r>
              <a:rPr lang="zh-TW" altLang="en-US" sz="2400" dirty="0"/>
              <a:t>例：</a:t>
            </a:r>
            <a:r>
              <a:rPr lang="en-US" altLang="zh-TW" sz="2400" dirty="0"/>
              <a:t>6</a:t>
            </a:r>
            <a:r>
              <a:rPr lang="zh-TW" altLang="en-US" sz="2400" dirty="0"/>
              <a:t>已經沒有因數，因此須要繳給皇帝。</a:t>
            </a:r>
          </a:p>
          <a:p>
            <a:r>
              <a:rPr lang="zh-TW" altLang="en-US" sz="2400" dirty="0"/>
              <a:t>家中　</a:t>
            </a:r>
            <a:r>
              <a:rPr lang="en-US" altLang="zh-TW" sz="2400" dirty="0"/>
              <a:t>7</a:t>
            </a:r>
            <a:r>
              <a:rPr lang="zh-TW" altLang="en-US" sz="2400" dirty="0"/>
              <a:t>　</a:t>
            </a:r>
            <a:r>
              <a:rPr lang="en-US" altLang="zh-TW" sz="2400" dirty="0"/>
              <a:t>10</a:t>
            </a:r>
            <a:r>
              <a:rPr lang="zh-TW" altLang="en-US" sz="2400" dirty="0"/>
              <a:t>　 </a:t>
            </a:r>
            <a:r>
              <a:rPr lang="en-US" altLang="zh-TW" sz="2400" dirty="0"/>
              <a:t>9</a:t>
            </a:r>
            <a:r>
              <a:rPr lang="zh-TW" altLang="en-US" sz="2400" dirty="0"/>
              <a:t>　</a:t>
            </a:r>
            <a:r>
              <a:rPr lang="en-US" altLang="zh-TW" sz="2400" dirty="0"/>
              <a:t>8</a:t>
            </a:r>
          </a:p>
          <a:p>
            <a:r>
              <a:rPr lang="zh-TW" altLang="en-US" sz="2400" dirty="0"/>
              <a:t>皇帝　</a:t>
            </a:r>
            <a:r>
              <a:rPr lang="en-US" altLang="zh-TW" sz="2400" dirty="0"/>
              <a:t>1</a:t>
            </a:r>
            <a:r>
              <a:rPr lang="zh-TW" altLang="en-US" sz="2400" dirty="0"/>
              <a:t>　</a:t>
            </a:r>
            <a:r>
              <a:rPr lang="en-US" altLang="zh-TW" sz="2400" dirty="0"/>
              <a:t>2,5</a:t>
            </a:r>
            <a:r>
              <a:rPr lang="zh-TW" altLang="en-US" sz="2400" dirty="0"/>
              <a:t>　</a:t>
            </a:r>
            <a:r>
              <a:rPr lang="en-US" altLang="zh-TW" sz="2400" dirty="0"/>
              <a:t>3</a:t>
            </a:r>
            <a:r>
              <a:rPr lang="zh-TW" altLang="en-US" sz="2400" dirty="0"/>
              <a:t>　</a:t>
            </a:r>
            <a:r>
              <a:rPr lang="en-US" altLang="zh-TW" sz="2400" dirty="0"/>
              <a:t>4</a:t>
            </a:r>
            <a:r>
              <a:rPr lang="zh-TW" altLang="en-US" sz="2400" dirty="0"/>
              <a:t>　</a:t>
            </a:r>
            <a:r>
              <a:rPr lang="en-US" altLang="zh-TW" sz="2400" dirty="0"/>
              <a:t>6</a:t>
            </a:r>
          </a:p>
          <a:p>
            <a:endParaRPr lang="zh-TW" altLang="en-US" sz="2400" dirty="0"/>
          </a:p>
          <a:p>
            <a:endParaRPr lang="zh-TW" altLang="en-US" sz="2400" dirty="0">
              <a:effectLst/>
              <a:latin typeface="PingFang TC" panose="020B0400000000000000" pitchFamily="34" charset="-120"/>
              <a:ea typeface="PingFang TC" panose="020B0400000000000000" pitchFamily="34" charset="-12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60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D0F6EC-BF92-8A48-B25E-BF380FE09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抽稅遊戲練習題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5D098211-2260-0346-A86F-54F42926DD5D}"/>
              </a:ext>
            </a:extLst>
          </p:cNvPr>
          <p:cNvGraphicFramePr>
            <a:graphicFrameLocks noGrp="1"/>
          </p:cNvGraphicFramePr>
          <p:nvPr/>
        </p:nvGraphicFramePr>
        <p:xfrm>
          <a:off x="251520" y="1268760"/>
          <a:ext cx="8568952" cy="2680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val="61968342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81845964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63087053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817702139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42390687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75439718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658728086"/>
                    </a:ext>
                  </a:extLst>
                </a:gridCol>
              </a:tblGrid>
              <a:tr h="893357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730588"/>
                  </a:ext>
                </a:extLst>
              </a:tr>
              <a:tr h="893357">
                <a:tc>
                  <a:txBody>
                    <a:bodyPr/>
                    <a:lstStyle/>
                    <a:p>
                      <a:r>
                        <a:rPr lang="zh-TW" altLang="en-US" sz="2000" dirty="0"/>
                        <a:t>留家中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933025"/>
                  </a:ext>
                </a:extLst>
              </a:tr>
              <a:tr h="893357">
                <a:tc>
                  <a:txBody>
                    <a:bodyPr/>
                    <a:lstStyle/>
                    <a:p>
                      <a:r>
                        <a:rPr lang="zh-TW" altLang="en-US" dirty="0"/>
                        <a:t>繳政府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373730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58D57E7A-5823-6047-8DCA-AE4FC6F907FD}"/>
              </a:ext>
            </a:extLst>
          </p:cNvPr>
          <p:cNvSpPr txBox="1"/>
          <p:nvPr/>
        </p:nvSpPr>
        <p:spPr>
          <a:xfrm>
            <a:off x="1808672" y="223377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7</a:t>
            </a:r>
            <a:endParaRPr kumimoji="1" lang="zh-TW" altLang="en-US" sz="36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37A0BBA-2276-6D42-A6B7-801A9F1836B0}"/>
              </a:ext>
            </a:extLst>
          </p:cNvPr>
          <p:cNvSpPr txBox="1"/>
          <p:nvPr/>
        </p:nvSpPr>
        <p:spPr>
          <a:xfrm>
            <a:off x="1763875" y="308848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1</a:t>
            </a:r>
            <a:endParaRPr kumimoji="1" lang="zh-TW" altLang="en-US" sz="36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F9BB3E-7A90-3549-ABE4-EB7993AAD447}"/>
              </a:ext>
            </a:extLst>
          </p:cNvPr>
          <p:cNvSpPr txBox="1"/>
          <p:nvPr/>
        </p:nvSpPr>
        <p:spPr>
          <a:xfrm>
            <a:off x="5553200" y="221620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9</a:t>
            </a:r>
            <a:endParaRPr kumimoji="1" lang="zh-TW" altLang="en-US" sz="3600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99355B9-7F1A-184F-B20F-1DB5207D508B}"/>
              </a:ext>
            </a:extLst>
          </p:cNvPr>
          <p:cNvSpPr txBox="1"/>
          <p:nvPr/>
        </p:nvSpPr>
        <p:spPr>
          <a:xfrm>
            <a:off x="5612401" y="312272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3</a:t>
            </a:r>
            <a:endParaRPr kumimoji="1" lang="zh-TW" altLang="en-US" sz="3600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C345104-B9A0-C04E-86F1-DE53049B0909}"/>
              </a:ext>
            </a:extLst>
          </p:cNvPr>
          <p:cNvSpPr txBox="1"/>
          <p:nvPr/>
        </p:nvSpPr>
        <p:spPr>
          <a:xfrm>
            <a:off x="6562952" y="308848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6</a:t>
            </a:r>
            <a:r>
              <a:rPr kumimoji="1" lang="zh-TW" altLang="en-US" sz="3600" dirty="0"/>
              <a:t>、</a:t>
            </a:r>
            <a:r>
              <a:rPr kumimoji="1" lang="en-US" altLang="zh-TW" sz="3600" dirty="0"/>
              <a:t>8</a:t>
            </a:r>
            <a:endParaRPr kumimoji="1" lang="zh-TW" altLang="en-US" sz="36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A8E5798-30CA-E148-9E97-A5A200E03D9B}"/>
              </a:ext>
            </a:extLst>
          </p:cNvPr>
          <p:cNvSpPr txBox="1"/>
          <p:nvPr/>
        </p:nvSpPr>
        <p:spPr>
          <a:xfrm>
            <a:off x="3091292" y="307614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2</a:t>
            </a:r>
            <a:endParaRPr kumimoji="1" lang="zh-TW" altLang="en-US" sz="3600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2DB26D0-D016-0744-8E8B-B7F6BC6C14E1}"/>
              </a:ext>
            </a:extLst>
          </p:cNvPr>
          <p:cNvSpPr txBox="1"/>
          <p:nvPr/>
        </p:nvSpPr>
        <p:spPr>
          <a:xfrm>
            <a:off x="3091292" y="222495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4</a:t>
            </a:r>
            <a:endParaRPr kumimoji="1" lang="zh-TW" altLang="en-US" sz="3600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014C017-1B8A-9346-A56A-7D0630E34077}"/>
              </a:ext>
            </a:extLst>
          </p:cNvPr>
          <p:cNvSpPr txBox="1"/>
          <p:nvPr/>
        </p:nvSpPr>
        <p:spPr>
          <a:xfrm>
            <a:off x="4122153" y="2213961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10</a:t>
            </a:r>
            <a:endParaRPr kumimoji="1" lang="zh-TW" altLang="en-US" sz="3600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E6328FA-595E-244E-9E53-BB1AFE7DDA79}"/>
              </a:ext>
            </a:extLst>
          </p:cNvPr>
          <p:cNvSpPr txBox="1"/>
          <p:nvPr/>
        </p:nvSpPr>
        <p:spPr>
          <a:xfrm>
            <a:off x="4315423" y="310583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5</a:t>
            </a:r>
            <a:endParaRPr kumimoji="1" lang="zh-TW" altLang="en-US" sz="3600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036546A-4E3D-BC44-B507-2CE25946ED9F}"/>
              </a:ext>
            </a:extLst>
          </p:cNvPr>
          <p:cNvSpPr txBox="1"/>
          <p:nvPr/>
        </p:nvSpPr>
        <p:spPr>
          <a:xfrm>
            <a:off x="1518808" y="141277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第一步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62018CE-46B9-D743-A90F-7227AD2AC70F}"/>
              </a:ext>
            </a:extLst>
          </p:cNvPr>
          <p:cNvSpPr txBox="1"/>
          <p:nvPr/>
        </p:nvSpPr>
        <p:spPr>
          <a:xfrm>
            <a:off x="2673875" y="142303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第二步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81347B6-90DB-614D-8637-04E975A549C9}"/>
              </a:ext>
            </a:extLst>
          </p:cNvPr>
          <p:cNvSpPr txBox="1"/>
          <p:nvPr/>
        </p:nvSpPr>
        <p:spPr>
          <a:xfrm>
            <a:off x="3961164" y="14062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第三步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D534EBE-CF3E-E744-A599-E4E24E2D79D9}"/>
              </a:ext>
            </a:extLst>
          </p:cNvPr>
          <p:cNvSpPr txBox="1"/>
          <p:nvPr/>
        </p:nvSpPr>
        <p:spPr>
          <a:xfrm>
            <a:off x="5202032" y="14062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第四步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94346F2-CA4E-034A-93CA-7878E3C389D7}"/>
              </a:ext>
            </a:extLst>
          </p:cNvPr>
          <p:cNvSpPr txBox="1"/>
          <p:nvPr/>
        </p:nvSpPr>
        <p:spPr>
          <a:xfrm>
            <a:off x="6422007" y="140620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第五步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E06AAA3-EEB1-114F-A5B4-7269883D3CFF}"/>
              </a:ext>
            </a:extLst>
          </p:cNvPr>
          <p:cNvSpPr txBox="1"/>
          <p:nvPr/>
        </p:nvSpPr>
        <p:spPr>
          <a:xfrm>
            <a:off x="7620966" y="14230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總和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AB056BF-60D1-B246-B9A9-5B2102DC0781}"/>
              </a:ext>
            </a:extLst>
          </p:cNvPr>
          <p:cNvSpPr txBox="1"/>
          <p:nvPr/>
        </p:nvSpPr>
        <p:spPr>
          <a:xfrm>
            <a:off x="8015108" y="222495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30</a:t>
            </a:r>
            <a:endParaRPr kumimoji="1" lang="zh-TW" altLang="en-US" sz="36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A305CE2-9CF2-4849-81A4-66675E3EDF95}"/>
              </a:ext>
            </a:extLst>
          </p:cNvPr>
          <p:cNvSpPr txBox="1"/>
          <p:nvPr/>
        </p:nvSpPr>
        <p:spPr>
          <a:xfrm>
            <a:off x="8015108" y="3075328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600" dirty="0"/>
              <a:t>25</a:t>
            </a:r>
            <a:endParaRPr kumimoji="1" lang="zh-TW" altLang="en-US" sz="36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D2E80BA-ABFF-824B-8356-67332F296E5B}"/>
              </a:ext>
            </a:extLst>
          </p:cNvPr>
          <p:cNvSpPr txBox="1"/>
          <p:nvPr/>
        </p:nvSpPr>
        <p:spPr>
          <a:xfrm>
            <a:off x="828724" y="4188925"/>
            <a:ext cx="618630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solidFill>
                  <a:srgbClr val="0000CC"/>
                </a:solidFill>
              </a:rPr>
              <a:t>試著尋求留在家中的米最大數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0DAFA5E-A8F9-FD42-8725-91E051F84F2F}"/>
              </a:ext>
            </a:extLst>
          </p:cNvPr>
          <p:cNvSpPr txBox="1"/>
          <p:nvPr/>
        </p:nvSpPr>
        <p:spPr>
          <a:xfrm>
            <a:off x="828724" y="510132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/>
              <a:t>增加數字為</a:t>
            </a:r>
            <a:r>
              <a:rPr kumimoji="1" lang="en-US" altLang="zh-TW" sz="3600" dirty="0"/>
              <a:t>1-15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6CC465AD-A336-8B43-9CD9-B3FDA13EC9A8}"/>
              </a:ext>
            </a:extLst>
          </p:cNvPr>
          <p:cNvSpPr txBox="1"/>
          <p:nvPr/>
        </p:nvSpPr>
        <p:spPr>
          <a:xfrm>
            <a:off x="828724" y="5834619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/>
              <a:t>增加數字為</a:t>
            </a:r>
            <a:r>
              <a:rPr kumimoji="1" lang="en-US" altLang="zh-TW" sz="3600" dirty="0"/>
              <a:t>1-20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186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 animBg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A5C003-8761-5B4C-8576-0AFBCE13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探究示例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AE968EB-F5B9-9E4A-9223-148D989AB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8883571" cy="2376264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D62F646-89D4-6643-8059-0A648D04BF0B}"/>
              </a:ext>
            </a:extLst>
          </p:cNvPr>
          <p:cNvSpPr/>
          <p:nvPr/>
        </p:nvSpPr>
        <p:spPr>
          <a:xfrm>
            <a:off x="7594539" y="342900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1~10最佳解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B9D8941-0517-FE4A-8B38-08B14DD43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7" y="3717032"/>
            <a:ext cx="6067253" cy="153264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C645DDA-AF62-0E42-BD4E-DE33017087E8}"/>
              </a:ext>
            </a:extLst>
          </p:cNvPr>
          <p:cNvSpPr/>
          <p:nvPr/>
        </p:nvSpPr>
        <p:spPr>
          <a:xfrm>
            <a:off x="6510220" y="4197350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1~15最佳解</a:t>
            </a:r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A9B45E4-83E1-F547-9F5B-B0E390EBD3A3}"/>
              </a:ext>
            </a:extLst>
          </p:cNvPr>
          <p:cNvGraphicFramePr>
            <a:graphicFrameLocks noGrp="1"/>
          </p:cNvGraphicFramePr>
          <p:nvPr/>
        </p:nvGraphicFramePr>
        <p:xfrm>
          <a:off x="379846" y="5373216"/>
          <a:ext cx="6114680" cy="1249955"/>
        </p:xfrm>
        <a:graphic>
          <a:graphicData uri="http://schemas.openxmlformats.org/drawingml/2006/table">
            <a:tbl>
              <a:tblPr/>
              <a:tblGrid>
                <a:gridCol w="611468">
                  <a:extLst>
                    <a:ext uri="{9D8B030D-6E8A-4147-A177-3AD203B41FA5}">
                      <a16:colId xmlns:a16="http://schemas.microsoft.com/office/drawing/2014/main" val="559983524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2827524551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3966705576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2262161558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330106305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3946231887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2190346144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3956460144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4279435932"/>
                    </a:ext>
                  </a:extLst>
                </a:gridCol>
                <a:gridCol w="611468">
                  <a:extLst>
                    <a:ext uri="{9D8B030D-6E8A-4147-A177-3AD203B41FA5}">
                      <a16:colId xmlns:a16="http://schemas.microsoft.com/office/drawing/2014/main" val="4290002399"/>
                    </a:ext>
                  </a:extLst>
                </a:gridCol>
              </a:tblGrid>
              <a:tr h="396303">
                <a:tc>
                  <a:txBody>
                    <a:bodyPr/>
                    <a:lstStyle/>
                    <a:p>
                      <a:br>
                        <a:rPr lang="zh-TW" altLang="en-US" sz="1300" dirty="0">
                          <a:effectLst/>
                          <a:latin typeface="Helvetica" pitchFamily="2" charset="0"/>
                        </a:rPr>
                      </a:br>
                      <a:endParaRPr lang="zh-TW" altLang="en-US" sz="1300" dirty="0">
                        <a:effectLst/>
                        <a:latin typeface="Helvetica" pitchFamily="2" charset="0"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第一步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第二步</a:t>
                      </a:r>
                      <a:endParaRPr lang="zh-TW" altLang="en-US" sz="1300" dirty="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第三步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第四步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第五步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第六步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第七步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 dirty="0">
                          <a:solidFill>
                            <a:srgbClr val="133C73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第八步</a:t>
                      </a:r>
                      <a:endParaRPr lang="zh-TW" altLang="en-US" sz="1300" dirty="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2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BA120A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總和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068355"/>
                  </a:ext>
                </a:extLst>
              </a:tr>
              <a:tr h="39630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60B632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人民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19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15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10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14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20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12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16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18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rgbClr val="2D153D"/>
                          </a:solidFill>
                          <a:effectLst/>
                          <a:latin typeface="Helvetica" pitchFamily="2" charset="0"/>
                        </a:rPr>
                        <a:t>124</a:t>
                      </a:r>
                      <a:endParaRPr lang="zh-TW" altLang="en-US" sz="1300" dirty="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2196828"/>
                  </a:ext>
                </a:extLst>
              </a:tr>
              <a:tr h="4008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300" b="1">
                          <a:solidFill>
                            <a:srgbClr val="60B632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政府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1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3</a:t>
                      </a:r>
                      <a:r>
                        <a:rPr lang="zh-TW" altLang="en-US" sz="1300" b="1">
                          <a:solidFill>
                            <a:srgbClr val="60B632"/>
                          </a:solidFill>
                          <a:effectLst/>
                          <a:latin typeface="PingFang TC" panose="020B0400000000000000" pitchFamily="34" charset="-120"/>
                          <a:ea typeface="PingFang TC" panose="020B0400000000000000" pitchFamily="34" charset="-120"/>
                        </a:rPr>
                        <a:t>、</a:t>
                      </a:r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5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2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7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4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6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8</a:t>
                      </a:r>
                      <a:endParaRPr lang="zh-TW" altLang="en-US" sz="130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b="1" dirty="0">
                          <a:solidFill>
                            <a:srgbClr val="60B632"/>
                          </a:solidFill>
                          <a:effectLst/>
                          <a:latin typeface="Helvetica" pitchFamily="2" charset="0"/>
                        </a:rPr>
                        <a:t>9</a:t>
                      </a:r>
                      <a:endParaRPr lang="zh-TW" altLang="en-US" sz="1300" dirty="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300" dirty="0">
                          <a:effectLst/>
                        </a:rPr>
                        <a:t>86</a:t>
                      </a:r>
                      <a:endParaRPr lang="zh-TW" altLang="en-US" sz="1300" dirty="0">
                        <a:effectLst/>
                      </a:endParaRPr>
                    </a:p>
                  </a:txBody>
                  <a:tcPr marL="28303" marR="28303" marT="28303" marB="28303" anchor="ctr">
                    <a:lnL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B63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D4D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EB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388198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C21E3228-6A5C-134A-8373-13317EC12B2D}"/>
              </a:ext>
            </a:extLst>
          </p:cNvPr>
          <p:cNvSpPr/>
          <p:nvPr/>
        </p:nvSpPr>
        <p:spPr>
          <a:xfrm>
            <a:off x="6524739" y="5733256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1~20最佳解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607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D7C1B7-3683-BD68-0491-B7C92CD78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課前問卷調查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3DEB85DF-FB47-C9A7-04CA-6BB7D3B3E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363" y="1440492"/>
            <a:ext cx="4867909" cy="494083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20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1781" y="1081349"/>
            <a:ext cx="4915826" cy="519143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實際遊戲：</a:t>
            </a:r>
            <a:r>
              <a:rPr lang="en-US" altLang="zh-TW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每組</a:t>
            </a:r>
            <a:r>
              <a:rPr lang="en-US" altLang="zh-TW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2-4</a:t>
            </a:r>
            <a:r>
              <a:rPr lang="zh-TW" altLang="en-US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768837"/>
            <a:ext cx="8352928" cy="4917713"/>
          </a:xfrm>
        </p:spPr>
        <p:txBody>
          <a:bodyPr>
            <a:noAutofit/>
          </a:bodyPr>
          <a:lstStyle/>
          <a:p>
            <a:pPr marL="382293" indent="-385865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每人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發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張牌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382293" indent="-385865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由拿數字牌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的玩家先開始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，因數打出來，但數字不可重覆。（如：玩家可打出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單張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兩張牌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）。</a:t>
            </a:r>
          </a:p>
          <a:p>
            <a:pPr marL="382293" indent="-385865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下一位玩家打出的牌數須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不少於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上一位玩家的牌數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只比張數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，不比較牌面數字大小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，且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打出的牌上數字不能重複</a:t>
            </a:r>
          </a:p>
          <a:p>
            <a:pPr marL="382293" indent="-385865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若此時</a:t>
            </a:r>
            <a:r>
              <a:rPr lang="zh-TW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沒有牌組可出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時，則換下一位玩家。</a:t>
            </a:r>
          </a:p>
          <a:p>
            <a:pPr marL="382293" indent="-385865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當某玩家打出的牌數，其餘玩家都不能達到規則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的規定時，稱為該回合結束，並由此位玩家重新打出牌組。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2293" indent="-385865">
              <a:buClr>
                <a:schemeClr val="tx1"/>
              </a:buClr>
              <a:buFont typeface="+mj-lt"/>
              <a:buAutoNum type="arabicPeriod"/>
            </a:pPr>
            <a:r>
              <a:rPr lang="zh-TW" altLang="zh-TW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直到有玩家將手中牌數</a:t>
            </a:r>
            <a:r>
              <a:rPr lang="zh-TW" altLang="zh-TW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全都打出即為獲勝</a:t>
            </a:r>
            <a:r>
              <a:rPr lang="zh-TW" altLang="zh-TW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；或者每位玩家皆</a:t>
            </a:r>
            <a:r>
              <a:rPr lang="zh-TW" altLang="zh-TW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無法一次打出兩張牌時</a:t>
            </a:r>
            <a:r>
              <a:rPr lang="zh-TW" altLang="zh-TW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，則遊戲結束，此時則手中</a:t>
            </a:r>
            <a:r>
              <a:rPr lang="zh-TW" altLang="zh-TW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牌面數字總合最小的獲勝</a:t>
            </a:r>
            <a:r>
              <a:rPr lang="zh-TW" altLang="zh-TW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382293" indent="-385865">
              <a:buClr>
                <a:schemeClr val="tx1"/>
              </a:buClr>
              <a:buFont typeface="+mj-lt"/>
              <a:buAutoNum type="arabicPeriod"/>
            </a:pPr>
            <a:endParaRPr lang="zh-TW" altLang="zh-TW" sz="210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053A69A-23BD-466C-8B87-C5CE56B3FE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zh-TW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fld id="{DD147F39-919A-4ADE-A97F-BE15962FDC2C}" type="datetime10">
              <a:rPr lang="zh-TW" altLang="en-US" smtClean="0"/>
              <a:pPr rtl="0"/>
              <a:t>21:37</a:t>
            </a:fld>
            <a:endParaRPr lang="zh-TW" altLang="en-US" dirty="0"/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BB08AD7F-C516-344B-9F40-92AE4C058C71}"/>
              </a:ext>
            </a:extLst>
          </p:cNvPr>
          <p:cNvSpPr txBox="1">
            <a:spLocks/>
          </p:cNvSpPr>
          <p:nvPr/>
        </p:nvSpPr>
        <p:spPr bwMode="gray">
          <a:xfrm>
            <a:off x="1429472" y="171450"/>
            <a:ext cx="702872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/>
            <a:r>
              <a:rPr lang="zh-TW" altLang="zh-TW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因數大老二遊戲</a:t>
            </a:r>
            <a:r>
              <a:rPr lang="zh-TW" altLang="en-US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kumimoji="1" lang="zh-TW" altLang="en-US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5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730037D-CCCE-3D47-B7B5-64C6BCE16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3189" y="1159958"/>
            <a:ext cx="2971800" cy="2228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EDB789A-376D-FA43-AC6C-036FC5C14D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0502" y="4397493"/>
            <a:ext cx="2677173" cy="2007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BDF10A9-95D8-E24D-A88B-25ACBFDE87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4" r="13323"/>
          <a:stretch/>
        </p:blipFill>
        <p:spPr>
          <a:xfrm rot="5400000">
            <a:off x="-29035" y="4383376"/>
            <a:ext cx="2801269" cy="1970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D71CDC76-797D-AD4D-B0DD-794190BFF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504" y="1155673"/>
            <a:ext cx="2971802" cy="22288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B02E0B53-7B5F-0C4D-8953-A1CB563AC049}"/>
              </a:ext>
            </a:extLst>
          </p:cNvPr>
          <p:cNvSpPr txBox="1"/>
          <p:nvPr/>
        </p:nvSpPr>
        <p:spPr>
          <a:xfrm>
            <a:off x="2627785" y="1340768"/>
            <a:ext cx="4066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1.</a:t>
            </a:r>
            <a:r>
              <a:rPr kumimoji="1" lang="zh-TW" altLang="en-US" dirty="0"/>
              <a:t>有</a:t>
            </a:r>
            <a:r>
              <a:rPr kumimoji="1" lang="en-US" altLang="zh-TW" dirty="0"/>
              <a:t>13</a:t>
            </a:r>
            <a:r>
              <a:rPr kumimoji="1" lang="zh-TW" altLang="en-US" dirty="0"/>
              <a:t>的先出，可以單出</a:t>
            </a:r>
            <a:r>
              <a:rPr kumimoji="1" lang="en-US" altLang="zh-TW" dirty="0"/>
              <a:t>13</a:t>
            </a:r>
            <a:r>
              <a:rPr kumimoji="1" lang="zh-TW" altLang="en-US" dirty="0"/>
              <a:t>或</a:t>
            </a:r>
            <a:r>
              <a:rPr kumimoji="1" lang="en-US" altLang="zh-TW" dirty="0"/>
              <a:t>1</a:t>
            </a:r>
            <a:r>
              <a:rPr kumimoji="1" lang="zh-TW" altLang="en-US" dirty="0"/>
              <a:t>、</a:t>
            </a:r>
            <a:r>
              <a:rPr kumimoji="1" lang="en-US" altLang="zh-TW" dirty="0"/>
              <a:t>13</a:t>
            </a: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24F8D8E8-1D38-4A43-A856-1C44B069B1DA}"/>
              </a:ext>
            </a:extLst>
          </p:cNvPr>
          <p:cNvSpPr/>
          <p:nvPr/>
        </p:nvSpPr>
        <p:spPr>
          <a:xfrm>
            <a:off x="1801751" y="870944"/>
            <a:ext cx="648072" cy="667081"/>
          </a:xfrm>
          <a:prstGeom prst="ellipse">
            <a:avLst/>
          </a:prstGeom>
          <a:solidFill>
            <a:srgbClr val="4F81BD">
              <a:alpha val="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29663217-4C9B-6641-8188-05A16FA4EF26}"/>
              </a:ext>
            </a:extLst>
          </p:cNvPr>
          <p:cNvSpPr/>
          <p:nvPr/>
        </p:nvSpPr>
        <p:spPr>
          <a:xfrm>
            <a:off x="7300368" y="784197"/>
            <a:ext cx="511992" cy="1348659"/>
          </a:xfrm>
          <a:prstGeom prst="ellipse">
            <a:avLst/>
          </a:prstGeom>
          <a:solidFill>
            <a:srgbClr val="4F81BD">
              <a:alpha val="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5159B1A-EB4D-BC49-8223-0853D877EBF5}"/>
              </a:ext>
            </a:extLst>
          </p:cNvPr>
          <p:cNvSpPr/>
          <p:nvPr/>
        </p:nvSpPr>
        <p:spPr>
          <a:xfrm>
            <a:off x="2627785" y="1763524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dirty="0"/>
              <a:t>2.</a:t>
            </a:r>
            <a:r>
              <a:rPr kumimoji="1" lang="zh-TW" altLang="en-US" dirty="0"/>
              <a:t>第二家出</a:t>
            </a:r>
            <a:r>
              <a:rPr kumimoji="1" lang="en-US" altLang="zh-TW" dirty="0"/>
              <a:t>2 </a:t>
            </a:r>
            <a:r>
              <a:rPr kumimoji="1" lang="zh-TW" altLang="en-US" dirty="0"/>
              <a:t>張或</a:t>
            </a:r>
            <a:r>
              <a:rPr kumimoji="1" lang="en-US" altLang="zh-TW" dirty="0"/>
              <a:t>2</a:t>
            </a:r>
            <a:r>
              <a:rPr kumimoji="1" lang="zh-TW" altLang="en-US" dirty="0"/>
              <a:t>張以上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87F2551-8AF0-4D4D-9052-60D7A40B0C12}"/>
                  </a:ext>
                </a:extLst>
              </p:cNvPr>
              <p:cNvSpPr/>
              <p:nvPr/>
            </p:nvSpPr>
            <p:spPr>
              <a:xfrm>
                <a:off x="2650143" y="2243697"/>
                <a:ext cx="40440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dirty="0"/>
                  <a:t>3.</a:t>
                </a:r>
                <a:r>
                  <a:rPr kumimoji="1" lang="zh-TW" altLang="en-US" dirty="0"/>
                  <a:t>第三家出的張數要</a:t>
                </a:r>
                <a14:m>
                  <m:oMath xmlns:m="http://schemas.openxmlformats.org/officeDocument/2006/math">
                    <m:r>
                      <a:rPr kumimoji="1" lang="zh-TW" altLang="en-US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1" lang="zh-TW" altLang="en-US" i="1">
                        <a:latin typeface="Cambria Math" panose="02040503050406030204" pitchFamily="18" charset="0"/>
                      </a:rPr>
                      <m:t>第二家出的張數</m:t>
                    </m:r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A87F2551-8AF0-4D4D-9052-60D7A40B0C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143" y="2243697"/>
                <a:ext cx="4044036" cy="369332"/>
              </a:xfrm>
              <a:prstGeom prst="rect">
                <a:avLst/>
              </a:prstGeom>
              <a:blipFill>
                <a:blip r:embed="rId6"/>
                <a:stretch>
                  <a:fillRect l="-1250" t="-6667" b="-2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橢圓 23">
            <a:extLst>
              <a:ext uri="{FF2B5EF4-FFF2-40B4-BE49-F238E27FC236}">
                <a16:creationId xmlns:a16="http://schemas.microsoft.com/office/drawing/2014/main" id="{77166EC6-E639-8C48-ADC3-3BFD652D3389}"/>
              </a:ext>
            </a:extLst>
          </p:cNvPr>
          <p:cNvSpPr/>
          <p:nvPr/>
        </p:nvSpPr>
        <p:spPr>
          <a:xfrm>
            <a:off x="6887014" y="4293096"/>
            <a:ext cx="511992" cy="2393454"/>
          </a:xfrm>
          <a:prstGeom prst="ellipse">
            <a:avLst/>
          </a:prstGeom>
          <a:solidFill>
            <a:srgbClr val="4F81BD">
              <a:alpha val="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A5B41B1-FA44-A547-90F2-AEAB9F86B01B}"/>
                  </a:ext>
                </a:extLst>
              </p:cNvPr>
              <p:cNvSpPr/>
              <p:nvPr/>
            </p:nvSpPr>
            <p:spPr>
              <a:xfrm>
                <a:off x="2650143" y="2666453"/>
                <a:ext cx="404403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TW" dirty="0"/>
                  <a:t>4.</a:t>
                </a:r>
                <a:r>
                  <a:rPr kumimoji="1" lang="zh-TW" altLang="en-US" dirty="0"/>
                  <a:t>第四家出的張數要</a:t>
                </a:r>
                <a14:m>
                  <m:oMath xmlns:m="http://schemas.openxmlformats.org/officeDocument/2006/math">
                    <m:r>
                      <a:rPr kumimoji="1" lang="zh-TW" altLang="en-US" i="1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kumimoji="1" lang="zh-TW" altLang="en-US" i="1">
                        <a:latin typeface="Cambria Math" panose="02040503050406030204" pitchFamily="18" charset="0"/>
                      </a:rPr>
                      <m:t>第</m:t>
                    </m:r>
                    <m:r>
                      <a:rPr kumimoji="1" lang="zh-TW" altLang="en-US" i="1" smtClean="0">
                        <a:latin typeface="Cambria Math" panose="02040503050406030204" pitchFamily="18" charset="0"/>
                      </a:rPr>
                      <m:t>三</m:t>
                    </m:r>
                    <m:r>
                      <a:rPr kumimoji="1" lang="zh-TW" altLang="en-US" i="1">
                        <a:latin typeface="Cambria Math" panose="02040503050406030204" pitchFamily="18" charset="0"/>
                      </a:rPr>
                      <m:t>家出的張數</m:t>
                    </m:r>
                  </m:oMath>
                </a14:m>
                <a:endParaRPr kumimoji="1" lang="zh-TW" altLang="en-US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A5B41B1-FA44-A547-90F2-AEAB9F86B0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143" y="2666453"/>
                <a:ext cx="4044036" cy="369332"/>
              </a:xfrm>
              <a:prstGeom prst="rect">
                <a:avLst/>
              </a:prstGeom>
              <a:blipFill>
                <a:blip r:embed="rId7"/>
                <a:stretch>
                  <a:fillRect l="-1250" t="-6452" b="-2258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橢圓 25">
            <a:extLst>
              <a:ext uri="{FF2B5EF4-FFF2-40B4-BE49-F238E27FC236}">
                <a16:creationId xmlns:a16="http://schemas.microsoft.com/office/drawing/2014/main" id="{127372BD-EE7F-E74C-BA5A-587253734064}"/>
              </a:ext>
            </a:extLst>
          </p:cNvPr>
          <p:cNvSpPr/>
          <p:nvPr/>
        </p:nvSpPr>
        <p:spPr>
          <a:xfrm>
            <a:off x="386210" y="3953124"/>
            <a:ext cx="657398" cy="2816275"/>
          </a:xfrm>
          <a:prstGeom prst="ellipse">
            <a:avLst/>
          </a:prstGeom>
          <a:solidFill>
            <a:srgbClr val="4F81BD">
              <a:alpha val="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BE0905E2-0528-8749-B94D-48AB0C125E74}"/>
              </a:ext>
            </a:extLst>
          </p:cNvPr>
          <p:cNvSpPr txBox="1"/>
          <p:nvPr/>
        </p:nvSpPr>
        <p:spPr>
          <a:xfrm>
            <a:off x="2650143" y="3079559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5.</a:t>
            </a:r>
            <a:r>
              <a:rPr kumimoji="1" lang="zh-TW" altLang="en-US" dirty="0"/>
              <a:t>無法出牌則</a:t>
            </a:r>
            <a:r>
              <a:rPr kumimoji="1" lang="en-US" altLang="zh-TW" dirty="0"/>
              <a:t>pass</a:t>
            </a:r>
            <a:r>
              <a:rPr kumimoji="1" lang="zh-TW" altLang="en-US" dirty="0"/>
              <a:t>，由下一家出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2DAAD32C-C91C-B548-BB55-8EB810BAB469}"/>
              </a:ext>
            </a:extLst>
          </p:cNvPr>
          <p:cNvSpPr txBox="1"/>
          <p:nvPr/>
        </p:nvSpPr>
        <p:spPr>
          <a:xfrm>
            <a:off x="2650142" y="3510658"/>
            <a:ext cx="3938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6.Pass</a:t>
            </a:r>
            <a:r>
              <a:rPr kumimoji="1"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到原出牌最多者，</a:t>
            </a:r>
            <a:r>
              <a:rPr lang="zh-TW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可以選擇重啟新回合，至少丟出兩張牌</a:t>
            </a:r>
            <a:endParaRPr kumimoji="1" lang="zh-TW" altLang="en-US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204D184-958D-834D-812B-B7691664D5FE}"/>
              </a:ext>
            </a:extLst>
          </p:cNvPr>
          <p:cNvSpPr txBox="1"/>
          <p:nvPr/>
        </p:nvSpPr>
        <p:spPr>
          <a:xfrm>
            <a:off x="2650141" y="4075772"/>
            <a:ext cx="3938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7.</a:t>
            </a:r>
            <a:r>
              <a:rPr lang="zh-TW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依序輪流，直到有玩家將手中</a:t>
            </a:r>
            <a:r>
              <a:rPr lang="zh-TW" altLang="zh-TW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所有牌數全都打完即獲勝</a:t>
            </a:r>
            <a:r>
              <a:rPr lang="zh-TW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；或者每位玩家皆</a:t>
            </a:r>
            <a:r>
              <a:rPr lang="zh-TW" altLang="zh-TW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無法一次至少打出兩張牌時</a:t>
            </a:r>
            <a:r>
              <a:rPr lang="zh-TW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，則遊戲結束，此時比較手中</a:t>
            </a:r>
            <a:r>
              <a:rPr lang="zh-TW" altLang="zh-TW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牌面數字總和最小的獲勝</a:t>
            </a:r>
            <a:r>
              <a:rPr lang="zh-TW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。</a:t>
            </a:r>
            <a:endParaRPr lang="en-US" altLang="zh-TW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32" name="圖片 31" descr="畫面剪輯">
            <a:extLst>
              <a:ext uri="{FF2B5EF4-FFF2-40B4-BE49-F238E27FC236}">
                <a16:creationId xmlns:a16="http://schemas.microsoft.com/office/drawing/2014/main" id="{8EBC2CC6-C52E-634C-899A-B167C54968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98" y="5534791"/>
            <a:ext cx="374157" cy="538560"/>
          </a:xfrm>
          <a:prstGeom prst="rect">
            <a:avLst/>
          </a:prstGeom>
        </p:spPr>
      </p:pic>
      <p:pic>
        <p:nvPicPr>
          <p:cNvPr id="33" name="圖片 32" descr="畫面剪輯">
            <a:extLst>
              <a:ext uri="{FF2B5EF4-FFF2-40B4-BE49-F238E27FC236}">
                <a16:creationId xmlns:a16="http://schemas.microsoft.com/office/drawing/2014/main" id="{16D601E6-0EF4-ED4D-9423-10A2BB7BFC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98" y="6123318"/>
            <a:ext cx="365178" cy="512339"/>
          </a:xfrm>
          <a:prstGeom prst="rect">
            <a:avLst/>
          </a:prstGeom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35C673EB-16AC-7A4D-9653-A95B883BFF41}"/>
              </a:ext>
            </a:extLst>
          </p:cNvPr>
          <p:cNvSpPr txBox="1"/>
          <p:nvPr/>
        </p:nvSpPr>
        <p:spPr>
          <a:xfrm>
            <a:off x="3191310" y="5534790"/>
            <a:ext cx="313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8.</a:t>
            </a:r>
            <a:r>
              <a:rPr kumimoji="1"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只能單出，禁止某一人出牌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3C85D21-E260-DD4A-AD46-2F0E0083B11D}"/>
              </a:ext>
            </a:extLst>
          </p:cNvPr>
          <p:cNvSpPr txBox="1"/>
          <p:nvPr/>
        </p:nvSpPr>
        <p:spPr>
          <a:xfrm>
            <a:off x="3191310" y="6019519"/>
            <a:ext cx="313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9.</a:t>
            </a:r>
            <a:r>
              <a:rPr kumimoji="1"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可指定</a:t>
            </a:r>
            <a:r>
              <a:rPr kumimoji="1" lang="en-US" altLang="zh-TW" dirty="0">
                <a:latin typeface="Kaiti TC" panose="02010600040101010101" pitchFamily="2" charset="-120"/>
                <a:ea typeface="Kaiti TC" panose="02010600040101010101" pitchFamily="2" charset="-120"/>
              </a:rPr>
              <a:t>1-50</a:t>
            </a:r>
            <a:r>
              <a:rPr kumimoji="1" lang="zh-TW" altLang="en-US" dirty="0">
                <a:latin typeface="Kaiti TC" panose="02010600040101010101" pitchFamily="2" charset="-120"/>
                <a:ea typeface="Kaiti TC" panose="02010600040101010101" pitchFamily="2" charset="-120"/>
              </a:rPr>
              <a:t>任意數字，與其他牌一起出</a:t>
            </a: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6B776394-EE7E-5B20-7F12-93F603F4F905}"/>
              </a:ext>
            </a:extLst>
          </p:cNvPr>
          <p:cNvSpPr txBox="1">
            <a:spLocks noGrp="1"/>
          </p:cNvSpPr>
          <p:nvPr>
            <p:ph type="title"/>
          </p:nvPr>
        </p:nvSpPr>
        <p:spPr bwMode="gray">
          <a:xfrm>
            <a:off x="1371600" y="171450"/>
            <a:ext cx="7086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/>
            <a:r>
              <a:rPr lang="zh-TW" altLang="zh-TW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因數大老二遊戲</a:t>
            </a:r>
            <a:r>
              <a:rPr lang="zh-TW" altLang="en-US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kumimoji="1" lang="zh-TW" altLang="en-US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  <p:bldP spid="22" grpId="0"/>
      <p:bldP spid="24" grpId="0" animBg="1"/>
      <p:bldP spid="25" grpId="0"/>
      <p:bldP spid="26" grpId="0" animBg="1"/>
      <p:bldP spid="27" grpId="0"/>
      <p:bldP spid="30" grpId="0"/>
      <p:bldP spid="31" grpId="0"/>
      <p:bldP spid="34" grpId="0"/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A851A34-CC3C-5F40-9842-341A708A3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5"/>
          <a:stretch/>
        </p:blipFill>
        <p:spPr>
          <a:xfrm>
            <a:off x="3448" y="676325"/>
            <a:ext cx="5119960" cy="5754289"/>
          </a:xfr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8A0E1C9-04B1-194E-BABF-8C8999E2B606}"/>
              </a:ext>
            </a:extLst>
          </p:cNvPr>
          <p:cNvSpPr txBox="1"/>
          <p:nvPr/>
        </p:nvSpPr>
        <p:spPr>
          <a:xfrm>
            <a:off x="5633884" y="1681316"/>
            <a:ext cx="2544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/>
              <a:t>因數牌</a:t>
            </a:r>
            <a:r>
              <a:rPr kumimoji="1" lang="en-US" altLang="zh-TW" sz="3600" dirty="0"/>
              <a:t>44</a:t>
            </a:r>
            <a:r>
              <a:rPr kumimoji="1" lang="zh-TW" altLang="en-US" sz="3600" dirty="0"/>
              <a:t>張</a:t>
            </a:r>
            <a:endParaRPr kumimoji="1" lang="en-US" altLang="zh-TW" sz="3600" dirty="0"/>
          </a:p>
          <a:p>
            <a:r>
              <a:rPr kumimoji="1" lang="zh-TW" altLang="en-US" sz="3600" dirty="0"/>
              <a:t>字牌</a:t>
            </a:r>
            <a:r>
              <a:rPr kumimoji="1" lang="en-US" altLang="zh-TW" sz="3600" dirty="0"/>
              <a:t>4</a:t>
            </a:r>
            <a:r>
              <a:rPr kumimoji="1" lang="zh-TW" altLang="en-US" sz="3600" dirty="0"/>
              <a:t>張</a:t>
            </a: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6CBFCDB-26B4-1840-B714-6685308C3377}"/>
              </a:ext>
            </a:extLst>
          </p:cNvPr>
          <p:cNvSpPr txBox="1">
            <a:spLocks noGrp="1"/>
          </p:cNvSpPr>
          <p:nvPr>
            <p:ph type="title"/>
          </p:nvPr>
        </p:nvSpPr>
        <p:spPr bwMode="gray">
          <a:xfrm>
            <a:off x="1371600" y="171450"/>
            <a:ext cx="7086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algn="ctr"/>
            <a:r>
              <a:rPr lang="zh-TW" altLang="zh-TW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因數大老二遊戲</a:t>
            </a:r>
            <a:r>
              <a:rPr lang="zh-TW" altLang="en-US" u="sng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說明</a:t>
            </a:r>
            <a:endParaRPr kumimoji="1" lang="zh-TW" altLang="en-US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1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0775CDE-31F5-B54F-AC64-6EDD15DFE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70027"/>
            <a:ext cx="9036496" cy="437811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81C1EED-D0C0-6B4C-BECD-5F1006CB0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想一想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026B786-0759-CD45-A232-E97F5E50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92553"/>
            <a:ext cx="9036496" cy="4378116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A2DBED-B2F9-874A-A490-0A651DFE4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612" y="2254188"/>
            <a:ext cx="5184576" cy="2349624"/>
          </a:xfrm>
        </p:spPr>
        <p:txBody>
          <a:bodyPr/>
          <a:lstStyle/>
          <a:p>
            <a:r>
              <a:rPr lang="zh-TW" altLang="zh-TW" dirty="0"/>
              <a:t>自然數分類：</a:t>
            </a:r>
            <a:r>
              <a:rPr lang="en-US" altLang="zh-TW" dirty="0"/>
              <a:t>1</a:t>
            </a:r>
            <a:r>
              <a:rPr lang="zh-TW" altLang="zh-TW" dirty="0"/>
              <a:t>、質數、合數</a:t>
            </a:r>
          </a:p>
          <a:p>
            <a:r>
              <a:rPr lang="zh-TW" altLang="zh-TW" dirty="0"/>
              <a:t>數學上為何要引入質數？</a:t>
            </a:r>
          </a:p>
          <a:p>
            <a:r>
              <a:rPr lang="zh-TW" altLang="zh-TW" dirty="0"/>
              <a:t>數學上為何定義</a:t>
            </a:r>
            <a:r>
              <a:rPr lang="en-US" altLang="zh-TW" dirty="0"/>
              <a:t>1</a:t>
            </a:r>
            <a:r>
              <a:rPr lang="zh-TW" altLang="zh-TW" dirty="0"/>
              <a:t>不是質數？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321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48A92E-C688-374F-96A7-65388E28F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zh-TW" dirty="0"/>
              <a:t>為何定義</a:t>
            </a:r>
            <a:r>
              <a:rPr lang="en-US" altLang="zh-TW" dirty="0"/>
              <a:t>1</a:t>
            </a:r>
            <a:r>
              <a:rPr lang="zh-TW" altLang="zh-TW" dirty="0"/>
              <a:t>不是質數？</a:t>
            </a:r>
            <a:endParaRPr kumimoji="1"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E4BC60E-4452-074D-B8FD-D1A3721FF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556792"/>
            <a:ext cx="4896544" cy="3456384"/>
          </a:xfrm>
          <a:ln>
            <a:solidFill>
              <a:srgbClr val="0000CC"/>
            </a:solidFill>
          </a:ln>
        </p:spPr>
        <p:txBody>
          <a:bodyPr/>
          <a:lstStyle/>
          <a:p>
            <a:r>
              <a:rPr lang="zh-TW" altLang="zh-TW" sz="2400" dirty="0"/>
              <a:t>認知發展的說法：</a:t>
            </a:r>
          </a:p>
          <a:p>
            <a:pPr marL="0" indent="0">
              <a:buNone/>
            </a:pPr>
            <a:r>
              <a:rPr lang="en-US" altLang="zh-TW" sz="2400" dirty="0"/>
              <a:t>360</a:t>
            </a:r>
            <a:r>
              <a:rPr lang="zh-TW" altLang="zh-TW" sz="2400" dirty="0"/>
              <a:t>＝</a:t>
            </a:r>
            <a:r>
              <a:rPr lang="en-US" altLang="zh-TW" sz="2400" dirty="0"/>
              <a:t>2</a:t>
            </a:r>
            <a:r>
              <a:rPr lang="zh-TW" altLang="zh-TW" sz="2400" dirty="0"/>
              <a:t>×</a:t>
            </a:r>
            <a:r>
              <a:rPr lang="en-US" altLang="zh-TW" sz="2400" dirty="0"/>
              <a:t>2</a:t>
            </a:r>
            <a:r>
              <a:rPr lang="zh-TW" altLang="zh-TW" sz="2400" dirty="0"/>
              <a:t>×</a:t>
            </a:r>
            <a:r>
              <a:rPr lang="en-US" altLang="zh-TW" sz="2400" dirty="0"/>
              <a:t>2</a:t>
            </a:r>
            <a:r>
              <a:rPr lang="zh-TW" altLang="zh-TW" sz="2400" dirty="0"/>
              <a:t>×</a:t>
            </a:r>
            <a:r>
              <a:rPr lang="en-US" altLang="zh-TW" sz="2400" dirty="0"/>
              <a:t>3</a:t>
            </a:r>
            <a:r>
              <a:rPr lang="zh-TW" altLang="zh-TW" sz="2400" dirty="0"/>
              <a:t>×</a:t>
            </a:r>
            <a:r>
              <a:rPr lang="en-US" altLang="zh-TW" sz="2400" dirty="0"/>
              <a:t>3</a:t>
            </a:r>
            <a:r>
              <a:rPr lang="zh-TW" altLang="zh-TW" sz="2400" dirty="0"/>
              <a:t>×</a:t>
            </a:r>
            <a:r>
              <a:rPr lang="en-US" altLang="zh-TW" sz="2400" dirty="0"/>
              <a:t>5</a:t>
            </a:r>
            <a:endParaRPr lang="zh-TW" altLang="zh-TW" sz="2400" dirty="0"/>
          </a:p>
          <a:p>
            <a:pPr marL="0" indent="0">
              <a:buNone/>
            </a:pPr>
            <a:r>
              <a:rPr lang="en-US" altLang="zh-TW" sz="2400" dirty="0"/>
              <a:t>360</a:t>
            </a:r>
            <a:r>
              <a:rPr lang="zh-TW" altLang="zh-TW" sz="2400" dirty="0"/>
              <a:t>＝</a:t>
            </a:r>
            <a:r>
              <a:rPr lang="en-US" altLang="zh-TW" sz="2400" dirty="0"/>
              <a:t>2</a:t>
            </a:r>
            <a:r>
              <a:rPr lang="zh-TW" altLang="zh-TW" sz="2400" dirty="0"/>
              <a:t>×</a:t>
            </a:r>
            <a:r>
              <a:rPr lang="en-US" altLang="zh-TW" sz="2400" dirty="0"/>
              <a:t>2</a:t>
            </a:r>
            <a:r>
              <a:rPr lang="zh-TW" altLang="zh-TW" sz="2400" dirty="0"/>
              <a:t>×</a:t>
            </a:r>
            <a:r>
              <a:rPr lang="en-US" altLang="zh-TW" sz="2400" dirty="0"/>
              <a:t>2</a:t>
            </a:r>
            <a:r>
              <a:rPr lang="zh-TW" altLang="zh-TW" sz="2400" dirty="0"/>
              <a:t>×</a:t>
            </a:r>
            <a:r>
              <a:rPr lang="en-US" altLang="zh-TW" sz="2400" dirty="0"/>
              <a:t>3</a:t>
            </a:r>
            <a:r>
              <a:rPr lang="zh-TW" altLang="zh-TW" sz="2400" dirty="0"/>
              <a:t>×</a:t>
            </a:r>
            <a:r>
              <a:rPr lang="en-US" altLang="zh-TW" sz="2400" dirty="0"/>
              <a:t>3</a:t>
            </a:r>
            <a:r>
              <a:rPr lang="zh-TW" altLang="zh-TW" sz="2400" dirty="0"/>
              <a:t>×</a:t>
            </a:r>
            <a:r>
              <a:rPr lang="en-US" altLang="zh-TW" sz="2400" dirty="0"/>
              <a:t>5</a:t>
            </a:r>
            <a:r>
              <a:rPr lang="zh-TW" altLang="zh-TW" sz="2400" dirty="0"/>
              <a:t>×</a:t>
            </a:r>
            <a:r>
              <a:rPr lang="en-US" altLang="zh-TW" sz="2400" dirty="0"/>
              <a:t>1</a:t>
            </a:r>
            <a:r>
              <a:rPr lang="zh-TW" altLang="zh-TW" sz="2400" dirty="0"/>
              <a:t>×</a:t>
            </a:r>
            <a:r>
              <a:rPr lang="en-US" altLang="zh-TW" sz="2400" dirty="0"/>
              <a:t>1</a:t>
            </a:r>
            <a:r>
              <a:rPr lang="zh-TW" altLang="zh-TW" sz="2400" dirty="0"/>
              <a:t>×</a:t>
            </a:r>
            <a:r>
              <a:rPr lang="en-US" altLang="zh-TW" sz="2400" dirty="0"/>
              <a:t>1</a:t>
            </a:r>
            <a:endParaRPr lang="zh-TW" altLang="zh-TW" sz="2400" dirty="0"/>
          </a:p>
          <a:p>
            <a:pPr marL="0" indent="0">
              <a:buNone/>
            </a:pPr>
            <a:r>
              <a:rPr lang="zh-TW" altLang="zh-TW" sz="2400" dirty="0"/>
              <a:t>質數是整數乘法性結構的基本元素</a:t>
            </a:r>
          </a:p>
          <a:p>
            <a:pPr marL="0" indent="0">
              <a:buNone/>
            </a:pPr>
            <a:r>
              <a:rPr lang="zh-TW" altLang="zh-TW" sz="2400" dirty="0"/>
              <a:t>可以有效率的找出</a:t>
            </a:r>
            <a:r>
              <a:rPr lang="en-US" altLang="zh-TW" sz="2400" dirty="0"/>
              <a:t>360</a:t>
            </a:r>
            <a:r>
              <a:rPr lang="zh-TW" altLang="zh-TW" sz="2400" dirty="0"/>
              <a:t>所有的因數</a:t>
            </a:r>
          </a:p>
          <a:p>
            <a:pPr marL="0" indent="0">
              <a:buNone/>
            </a:pPr>
            <a:endParaRPr lang="zh-TW" altLang="zh-TW" sz="2400" dirty="0"/>
          </a:p>
          <a:p>
            <a:pPr marL="0" indent="0">
              <a:buNone/>
            </a:pPr>
            <a:r>
              <a:rPr lang="en-US" altLang="zh-TW" sz="2400" dirty="0"/>
              <a:t>1</a:t>
            </a:r>
            <a:r>
              <a:rPr lang="zh-TW" altLang="zh-TW" sz="2400" dirty="0"/>
              <a:t>對找出</a:t>
            </a:r>
            <a:r>
              <a:rPr lang="en-US" altLang="zh-TW" sz="2400" dirty="0"/>
              <a:t>360</a:t>
            </a:r>
            <a:r>
              <a:rPr lang="zh-TW" altLang="zh-TW" sz="2400" dirty="0"/>
              <a:t>的因數沒有幫助</a:t>
            </a:r>
          </a:p>
          <a:p>
            <a:endParaRPr kumimoji="1" lang="zh-TW" alt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8D75A15-5037-0942-BA06-78144703C5C7}"/>
              </a:ext>
            </a:extLst>
          </p:cNvPr>
          <p:cNvSpPr txBox="1">
            <a:spLocks/>
          </p:cNvSpPr>
          <p:nvPr/>
        </p:nvSpPr>
        <p:spPr bwMode="black">
          <a:xfrm>
            <a:off x="5221088" y="1548281"/>
            <a:ext cx="3743400" cy="3456384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zh-TW" sz="2400" dirty="0"/>
              <a:t>數學學科知識的說法：</a:t>
            </a:r>
          </a:p>
          <a:p>
            <a:pPr marL="0" indent="0">
              <a:buNone/>
            </a:pPr>
            <a:r>
              <a:rPr lang="zh-TW" altLang="zh-TW" sz="2400" dirty="0"/>
              <a:t>算術基本定理：</a:t>
            </a:r>
          </a:p>
          <a:p>
            <a:pPr marL="0" indent="0">
              <a:buNone/>
            </a:pPr>
            <a:r>
              <a:rPr lang="zh-TW" altLang="zh-TW" sz="2400" dirty="0"/>
              <a:t>每個大於</a:t>
            </a:r>
            <a:r>
              <a:rPr lang="en-US" altLang="zh-TW" sz="2400" dirty="0"/>
              <a:t>1</a:t>
            </a:r>
            <a:r>
              <a:rPr lang="zh-TW" altLang="zh-TW" sz="2400" dirty="0"/>
              <a:t>的自然數均可寫為質因數乘積</a:t>
            </a:r>
          </a:p>
          <a:p>
            <a:pPr marL="0" indent="0">
              <a:buNone/>
            </a:pPr>
            <a:r>
              <a:rPr lang="zh-TW" altLang="zh-TW" sz="2400" dirty="0"/>
              <a:t>而且質因數乘積的表示法唯一。</a:t>
            </a:r>
          </a:p>
          <a:p>
            <a:pPr marL="0" indent="0">
              <a:buNone/>
            </a:pPr>
            <a:r>
              <a:rPr lang="en-US" altLang="zh-TW" sz="2400" dirty="0"/>
              <a:t>1</a:t>
            </a:r>
            <a:r>
              <a:rPr lang="zh-TW" altLang="zh-TW" sz="2400" dirty="0"/>
              <a:t>是質數會讓算術基本定理不成立 </a:t>
            </a:r>
            <a:endParaRPr kumimoji="1" lang="zh-TW" alt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76924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手绘矢量灯泡对话框免抠素材免费下载_觅元素51yuansu.com">
            <a:extLst>
              <a:ext uri="{FF2B5EF4-FFF2-40B4-BE49-F238E27FC236}">
                <a16:creationId xmlns:a16="http://schemas.microsoft.com/office/drawing/2014/main" id="{9D7A5946-A9D3-6248-814B-008DF5E25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0916" r="3834" b="9350"/>
          <a:stretch/>
        </p:blipFill>
        <p:spPr bwMode="auto">
          <a:xfrm>
            <a:off x="-337334" y="-171400"/>
            <a:ext cx="10310534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1838A95-6B34-664E-87A6-4997EF8B4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495885"/>
            <a:ext cx="7086600" cy="487363"/>
          </a:xfrm>
        </p:spPr>
        <p:txBody>
          <a:bodyPr/>
          <a:lstStyle/>
          <a:p>
            <a:r>
              <a:rPr lang="zh-TW" altLang="zh-TW" sz="3600" dirty="0">
                <a:solidFill>
                  <a:srgbClr val="0000CC"/>
                </a:solidFill>
              </a:rPr>
              <a:t>五年級因數與倍數教學重點： </a:t>
            </a:r>
            <a:endParaRPr kumimoji="1" lang="zh-TW" altLang="en-US" sz="3600" dirty="0">
              <a:solidFill>
                <a:srgbClr val="0000CC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96E2E7D-7391-2E45-A855-FEEAE415CD1E}"/>
              </a:ext>
            </a:extLst>
          </p:cNvPr>
          <p:cNvSpPr/>
          <p:nvPr/>
        </p:nvSpPr>
        <p:spPr>
          <a:xfrm>
            <a:off x="575792" y="2204772"/>
            <a:ext cx="72663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/>
            <a:r>
              <a:rPr lang="en-US" altLang="zh-TW" sz="32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個蘋果想要分裝成幾袋，讓每袋的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254000"/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蘋果一樣多，有那些分法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?  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r>
              <a:rPr lang="en-US" altLang="zh-TW" sz="3200" kern="100" dirty="0">
                <a:solidFill>
                  <a:srgbClr val="C0000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</a:t>
            </a:r>
            <a:r>
              <a:rPr lang="zh-TW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可以分裝成多少袋</a:t>
            </a:r>
            <a:r>
              <a:rPr lang="en-US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?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r>
              <a:rPr lang="en-US" altLang="zh-TW" sz="3200" kern="100" dirty="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</a:t>
            </a:r>
            <a:r>
              <a:rPr lang="zh-TW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一袋可以有多少個蘋果</a:t>
            </a:r>
            <a:r>
              <a:rPr lang="en-US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?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rgbClr val="7030A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 </a:t>
            </a:r>
            <a:r>
              <a:rPr lang="en-US" altLang="zh-TW" sz="3200" dirty="0">
                <a:solidFill>
                  <a:srgbClr val="7030A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</a:t>
            </a:r>
            <a:r>
              <a:rPr lang="zh-TW" altLang="zh-TW" sz="32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有幾種分裝蘋果的方法？</a:t>
            </a:r>
            <a:r>
              <a:rPr lang="zh-TW" altLang="zh-TW" sz="3200" dirty="0"/>
              <a:t> </a:t>
            </a:r>
            <a:endParaRPr lang="zh-TW" altLang="en-US" sz="32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17C2D57-A457-9548-ACD2-9F1992561A57}"/>
              </a:ext>
            </a:extLst>
          </p:cNvPr>
          <p:cNvSpPr/>
          <p:nvPr/>
        </p:nvSpPr>
        <p:spPr>
          <a:xfrm>
            <a:off x="1979712" y="4832759"/>
            <a:ext cx="5633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rgbClr val="FF0000"/>
                </a:solidFill>
                <a:highlight>
                  <a:srgbClr val="FFFF00"/>
                </a:highlight>
                <a:ea typeface="標楷體" panose="02010601000101010101" pitchFamily="2" charset="-120"/>
                <a:cs typeface="Times New Roman" panose="02020603050405020304" pitchFamily="18" charset="0"/>
              </a:rPr>
              <a:t>何者是因數教學的正確問法？</a:t>
            </a:r>
            <a:r>
              <a:rPr lang="zh-TW" altLang="zh-TW" sz="3200" dirty="0">
                <a:highlight>
                  <a:srgbClr val="FFFF00"/>
                </a:highlight>
              </a:rPr>
              <a:t> </a:t>
            </a:r>
            <a:endParaRPr lang="zh-TW" altLang="en-US" sz="3200" dirty="0">
              <a:highlight>
                <a:srgbClr val="FFFF00"/>
              </a:highlight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3FD7640-0751-B540-8918-A36FDC7D2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5333" y1="17333" x2="73000" y2="3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5296091"/>
            <a:ext cx="1578058" cy="15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6E2B925-AF16-A946-8FBC-858A2FBED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17" y="3636313"/>
            <a:ext cx="58477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22AECB-77E9-5E4A-AC16-19759C4C1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>
                <a:solidFill>
                  <a:srgbClr val="0000CC"/>
                </a:solidFill>
              </a:rPr>
              <a:t>學習脈絡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FD77F49-DA1C-8F43-8F7F-B160D4B193FD}"/>
              </a:ext>
            </a:extLst>
          </p:cNvPr>
          <p:cNvSpPr txBox="1"/>
          <p:nvPr/>
        </p:nvSpPr>
        <p:spPr>
          <a:xfrm>
            <a:off x="611560" y="1072689"/>
            <a:ext cx="5500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800" dirty="0">
                <a:solidFill>
                  <a:srgbClr val="FF0000"/>
                </a:solidFill>
              </a:rPr>
              <a:t>透過生活情境引入因數的意義，</a:t>
            </a:r>
            <a:endParaRPr kumimoji="1" lang="en-US" altLang="zh-TW" sz="2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800" dirty="0">
                <a:solidFill>
                  <a:srgbClr val="FF0000"/>
                </a:solidFill>
              </a:rPr>
              <a:t>不宜直接在數的情境下引入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10F194E-B7C1-5C42-8180-90091E3CC387}"/>
              </a:ext>
            </a:extLst>
          </p:cNvPr>
          <p:cNvSpPr txBox="1"/>
          <p:nvPr/>
        </p:nvSpPr>
        <p:spPr>
          <a:xfrm>
            <a:off x="611560" y="2034098"/>
            <a:ext cx="7587333" cy="1569660"/>
          </a:xfrm>
          <a:prstGeom prst="rect">
            <a:avLst/>
          </a:prstGeom>
          <a:noFill/>
          <a:ln w="47625" cmpd="thickThin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srgbClr val="0000CC"/>
                </a:solidFill>
              </a:rPr>
              <a:t>以</a:t>
            </a:r>
            <a:r>
              <a:rPr kumimoji="1" lang="en-US" altLang="zh-TW" sz="2400" dirty="0">
                <a:solidFill>
                  <a:srgbClr val="0000CC"/>
                </a:solidFill>
              </a:rPr>
              <a:t>12</a:t>
            </a:r>
            <a:r>
              <a:rPr kumimoji="1" lang="zh-TW" altLang="en-US" sz="2400" dirty="0">
                <a:solidFill>
                  <a:srgbClr val="0000CC"/>
                </a:solidFill>
              </a:rPr>
              <a:t>個蘋果想要分裝成幾袋，讓每袋的蘋果一樣多，</a:t>
            </a:r>
            <a:endParaRPr kumimoji="1" lang="en-US" altLang="zh-TW" sz="2400" dirty="0">
              <a:solidFill>
                <a:srgbClr val="0000CC"/>
              </a:solidFill>
            </a:endParaRPr>
          </a:p>
          <a:p>
            <a:r>
              <a:rPr kumimoji="1" lang="zh-TW" altLang="en-US" sz="2400" dirty="0">
                <a:solidFill>
                  <a:srgbClr val="0000CC"/>
                </a:solidFill>
              </a:rPr>
              <a:t>   有哪些分法？</a:t>
            </a:r>
            <a:endParaRPr kumimoji="1" lang="en-US" altLang="zh-TW" sz="2400" dirty="0">
              <a:solidFill>
                <a:srgbClr val="0000CC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TW" altLang="en-US" sz="2400" dirty="0"/>
              <a:t>教學的重點不是可以分裝成多少袋？</a:t>
            </a:r>
            <a:endParaRPr kumimoji="1" lang="en-US" altLang="zh-TW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TW" altLang="en-US" sz="2400" dirty="0"/>
              <a:t>也不是有幾種分裝蘋果的方法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7D3A03B-9EC7-9246-97A7-EF2645CAC7F7}"/>
              </a:ext>
            </a:extLst>
          </p:cNvPr>
          <p:cNvSpPr txBox="1"/>
          <p:nvPr/>
        </p:nvSpPr>
        <p:spPr>
          <a:xfrm>
            <a:off x="2051720" y="3789040"/>
            <a:ext cx="6630341" cy="2677656"/>
          </a:xfrm>
          <a:prstGeom prst="rect">
            <a:avLst/>
          </a:prstGeom>
          <a:solidFill>
            <a:srgbClr val="008000"/>
          </a:solidFill>
          <a:ln w="47625">
            <a:solidFill>
              <a:srgbClr val="008000"/>
            </a:solidFill>
            <a:prstDash val="lgDash"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srgbClr val="FFFF00"/>
                </a:solidFill>
              </a:rPr>
              <a:t>教學的重點是一袋可以有多少個蘋果？</a:t>
            </a:r>
            <a:endParaRPr kumimoji="1" lang="en-US" altLang="zh-TW" sz="24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srgbClr val="FFFF00"/>
                </a:solidFill>
              </a:rPr>
              <a:t>針對</a:t>
            </a:r>
            <a:r>
              <a:rPr kumimoji="1" lang="en-US" altLang="zh-TW" sz="2400" dirty="0">
                <a:solidFill>
                  <a:srgbClr val="FFFF00"/>
                </a:solidFill>
              </a:rPr>
              <a:t>12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個蘋果， </a:t>
            </a:r>
            <a:r>
              <a:rPr kumimoji="1" lang="en-US" altLang="zh-TW" sz="2400" dirty="0">
                <a:solidFill>
                  <a:srgbClr val="FFFF00"/>
                </a:solidFill>
              </a:rPr>
              <a:t>12</a:t>
            </a:r>
            <a:r>
              <a:rPr kumimoji="1" lang="zh-TW" altLang="en-US" sz="2400" dirty="0">
                <a:solidFill>
                  <a:srgbClr val="FFFF00"/>
                </a:solidFill>
              </a:rPr>
              <a:t>的因數指的是</a:t>
            </a:r>
            <a:endParaRPr kumimoji="1" lang="en-US" altLang="zh-TW" sz="2400" dirty="0">
              <a:solidFill>
                <a:srgbClr val="FFFF00"/>
              </a:solidFill>
            </a:endParaRPr>
          </a:p>
          <a:p>
            <a:pPr lvl="1"/>
            <a:r>
              <a:rPr kumimoji="1" lang="zh-TW" altLang="en-US" sz="2400" dirty="0">
                <a:solidFill>
                  <a:srgbClr val="FFFF00"/>
                </a:solidFill>
              </a:rPr>
              <a:t>  幾個蘋果可以整數倍合成為</a:t>
            </a:r>
            <a:r>
              <a:rPr kumimoji="1" lang="en-US" altLang="zh-TW" sz="2400" dirty="0">
                <a:solidFill>
                  <a:srgbClr val="FFFF00"/>
                </a:solidFill>
              </a:rPr>
              <a:t>12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個蘋果。</a:t>
            </a:r>
            <a:endParaRPr kumimoji="1" lang="en-US" altLang="zh-TW" sz="24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rgbClr val="FFFF00"/>
                </a:solidFill>
              </a:rPr>
              <a:t>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個蘋果裝一袋， </a:t>
            </a:r>
            <a:r>
              <a:rPr kumimoji="1" lang="en-US" altLang="zh-TW" sz="2400" dirty="0">
                <a:solidFill>
                  <a:srgbClr val="FFFF00"/>
                </a:solidFill>
              </a:rPr>
              <a:t>12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個蘋果可以裝滿</a:t>
            </a:r>
            <a:r>
              <a:rPr kumimoji="1" lang="en-US" altLang="zh-TW" sz="2400" dirty="0">
                <a:solidFill>
                  <a:srgbClr val="FFFF00"/>
                </a:solidFill>
              </a:rPr>
              <a:t>6</a:t>
            </a:r>
            <a:r>
              <a:rPr kumimoji="1" lang="zh-TW" altLang="en-US" sz="2400" dirty="0">
                <a:solidFill>
                  <a:srgbClr val="FFFF00"/>
                </a:solidFill>
              </a:rPr>
              <a:t>袋，</a:t>
            </a:r>
            <a:endParaRPr kumimoji="1" lang="en-US" altLang="zh-TW" sz="24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rgbClr val="FFFF00"/>
                </a:solidFill>
              </a:rPr>
              <a:t>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個蘋果可以整數倍的合成為</a:t>
            </a:r>
            <a:r>
              <a:rPr kumimoji="1" lang="en-US" altLang="zh-TW" sz="2400" dirty="0">
                <a:solidFill>
                  <a:srgbClr val="FFFF00"/>
                </a:solidFill>
              </a:rPr>
              <a:t>12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個蘋果，</a:t>
            </a:r>
            <a:endParaRPr kumimoji="1" lang="en-US" altLang="zh-TW" sz="24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zh-TW" altLang="en-US" sz="2400" dirty="0">
                <a:solidFill>
                  <a:srgbClr val="FFFF00"/>
                </a:solidFill>
              </a:rPr>
              <a:t>所以</a:t>
            </a:r>
            <a:r>
              <a:rPr kumimoji="1" lang="en-US" altLang="zh-TW" sz="2400" dirty="0">
                <a:solidFill>
                  <a:srgbClr val="FFFF00"/>
                </a:solidFill>
              </a:rPr>
              <a:t>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個蘋果是</a:t>
            </a:r>
            <a:r>
              <a:rPr kumimoji="1" lang="en-US" altLang="zh-TW" sz="2400" dirty="0">
                <a:solidFill>
                  <a:srgbClr val="FFFF00"/>
                </a:solidFill>
              </a:rPr>
              <a:t>12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個蘋果的因數</a:t>
            </a:r>
            <a:endParaRPr kumimoji="1" lang="en-US" altLang="zh-TW" sz="2400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zh-TW" sz="2400" dirty="0">
                <a:solidFill>
                  <a:srgbClr val="FFFF00"/>
                </a:solidFill>
              </a:rPr>
              <a:t>6</a:t>
            </a:r>
            <a:r>
              <a:rPr kumimoji="1" lang="zh-TW" altLang="en-US" sz="2400" dirty="0">
                <a:solidFill>
                  <a:srgbClr val="FFFF00"/>
                </a:solidFill>
              </a:rPr>
              <a:t>袋不是</a:t>
            </a:r>
            <a:r>
              <a:rPr kumimoji="1" lang="en-US" altLang="zh-TW" sz="2400" dirty="0">
                <a:solidFill>
                  <a:srgbClr val="FFFF00"/>
                </a:solidFill>
              </a:rPr>
              <a:t>12</a:t>
            </a:r>
            <a:r>
              <a:rPr kumimoji="1" lang="zh-TW" altLang="en-US" sz="2400" dirty="0">
                <a:solidFill>
                  <a:srgbClr val="FFFF00"/>
                </a:solidFill>
              </a:rPr>
              <a:t>個蘋果的因數</a:t>
            </a:r>
          </a:p>
        </p:txBody>
      </p:sp>
    </p:spTree>
    <p:extLst>
      <p:ext uri="{BB962C8B-B14F-4D97-AF65-F5344CB8AC3E}">
        <p14:creationId xmlns:p14="http://schemas.microsoft.com/office/powerpoint/2010/main" val="29287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DA026B-C052-024C-9314-96833241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FBBE956-B306-4247-9291-5BAE85C88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" t="17120" r="6485" b="18968"/>
          <a:stretch/>
        </p:blipFill>
        <p:spPr bwMode="auto">
          <a:xfrm>
            <a:off x="-1009128" y="-136318"/>
            <a:ext cx="10153128" cy="699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5C14DD6-C07E-924A-AB66-6CD8AD00FB2D}"/>
              </a:ext>
            </a:extLst>
          </p:cNvPr>
          <p:cNvSpPr/>
          <p:nvPr/>
        </p:nvSpPr>
        <p:spPr>
          <a:xfrm>
            <a:off x="2195736" y="1085229"/>
            <a:ext cx="6782931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/>
            <a:r>
              <a:rPr lang="zh-TW" altLang="en-US" sz="2800" kern="100" dirty="0">
                <a:solidFill>
                  <a:srgbClr val="00000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             </a:t>
            </a:r>
            <a:r>
              <a:rPr lang="en-US" altLang="zh-TW" sz="4000" kern="100" dirty="0">
                <a:solidFill>
                  <a:srgbClr val="00000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12</a:t>
            </a:r>
            <a:r>
              <a:rPr lang="zh-TW" altLang="zh-TW" sz="4000" kern="100" dirty="0">
                <a:solidFill>
                  <a:srgbClr val="0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個蘋果</a:t>
            </a:r>
            <a:endParaRPr lang="zh-TW" altLang="zh-TW" sz="40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r>
              <a:rPr lang="zh-TW" altLang="zh-TW" sz="28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因數：幾個蘋果可以整數倍合成</a:t>
            </a:r>
            <a:r>
              <a:rPr lang="en-US" altLang="zh-TW" sz="28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12</a:t>
            </a:r>
            <a:r>
              <a:rPr lang="zh-TW" altLang="zh-TW" sz="28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個蘋果</a:t>
            </a:r>
            <a:endParaRPr lang="en-US" altLang="zh-TW" sz="2800" kern="100" dirty="0">
              <a:solidFill>
                <a:srgbClr val="00B050"/>
              </a:solidFill>
              <a:latin typeface="Calibri" panose="020F0502020204030204" pitchFamily="34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pPr indent="127000"/>
            <a:endParaRPr lang="zh-TW" altLang="zh-TW" sz="2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28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倍數：</a:t>
            </a:r>
            <a:r>
              <a:rPr lang="en-US" altLang="zh-TW" sz="28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12</a:t>
            </a:r>
            <a:r>
              <a:rPr lang="zh-TW" altLang="zh-TW" sz="28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個蘋果可以整數倍合成幾個蘋果</a:t>
            </a:r>
            <a:r>
              <a:rPr lang="zh-TW" altLang="zh-TW" sz="2800" dirty="0"/>
              <a:t> </a:t>
            </a:r>
            <a:endParaRPr lang="zh-TW" alt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2C7B323-5989-0945-B247-8D16A3FCDD86}"/>
              </a:ext>
            </a:extLst>
          </p:cNvPr>
          <p:cNvSpPr txBox="1"/>
          <p:nvPr/>
        </p:nvSpPr>
        <p:spPr>
          <a:xfrm>
            <a:off x="2735695" y="3512193"/>
            <a:ext cx="5062686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🧐 為何</a:t>
            </a:r>
            <a:r>
              <a:rPr kumimoji="1" lang="en-US" altLang="zh-TW" sz="2800" dirty="0">
                <a:solidFill>
                  <a:srgbClr val="0000CC"/>
                </a:solidFill>
              </a:rPr>
              <a:t>0</a:t>
            </a:r>
            <a:r>
              <a:rPr kumimoji="1" lang="zh-TW" altLang="en-US" sz="2800" dirty="0">
                <a:solidFill>
                  <a:srgbClr val="0000CC"/>
                </a:solidFill>
              </a:rPr>
              <a:t>不是</a:t>
            </a:r>
            <a:r>
              <a:rPr kumimoji="1" lang="en-US" altLang="zh-TW" sz="2800" dirty="0">
                <a:solidFill>
                  <a:srgbClr val="0000CC"/>
                </a:solidFill>
              </a:rPr>
              <a:t>12</a:t>
            </a:r>
            <a:r>
              <a:rPr kumimoji="1" lang="zh-TW" altLang="en-US" sz="2800" dirty="0">
                <a:solidFill>
                  <a:srgbClr val="0000CC"/>
                </a:solidFill>
              </a:rPr>
              <a:t>的因數</a:t>
            </a:r>
            <a:endParaRPr kumimoji="1" lang="en-US" altLang="zh-TW" sz="2800" dirty="0">
              <a:solidFill>
                <a:srgbClr val="0000CC"/>
              </a:solidFill>
            </a:endParaRPr>
          </a:p>
          <a:p>
            <a:endParaRPr kumimoji="1" lang="en-US" altLang="zh-TW" sz="2800" dirty="0">
              <a:solidFill>
                <a:srgbClr val="0000CC"/>
              </a:solidFill>
            </a:endParaRPr>
          </a:p>
          <a:p>
            <a:r>
              <a:rPr kumimoji="1" lang="zh-TW" altLang="en-US" sz="2800" dirty="0">
                <a:solidFill>
                  <a:srgbClr val="0000CC"/>
                </a:solidFill>
              </a:rPr>
              <a:t>      而</a:t>
            </a:r>
            <a:r>
              <a:rPr kumimoji="1" lang="en-US" altLang="zh-TW" sz="2800" dirty="0">
                <a:solidFill>
                  <a:srgbClr val="0000CC"/>
                </a:solidFill>
              </a:rPr>
              <a:t>0</a:t>
            </a:r>
            <a:r>
              <a:rPr kumimoji="1" lang="zh-TW" altLang="en-US" sz="2800" dirty="0">
                <a:solidFill>
                  <a:srgbClr val="0000CC"/>
                </a:solidFill>
              </a:rPr>
              <a:t>是</a:t>
            </a:r>
            <a:r>
              <a:rPr kumimoji="1" lang="en-US" altLang="zh-TW" sz="2800" dirty="0">
                <a:solidFill>
                  <a:srgbClr val="0000CC"/>
                </a:solidFill>
              </a:rPr>
              <a:t>12</a:t>
            </a:r>
            <a:r>
              <a:rPr kumimoji="1" lang="zh-TW" altLang="en-US" sz="2800" dirty="0">
                <a:solidFill>
                  <a:srgbClr val="0000CC"/>
                </a:solidFill>
              </a:rPr>
              <a:t>的倍數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B7C1D24-BD76-034C-A22A-D8D2C36B5D62}"/>
              </a:ext>
            </a:extLst>
          </p:cNvPr>
          <p:cNvSpPr txBox="1"/>
          <p:nvPr/>
        </p:nvSpPr>
        <p:spPr>
          <a:xfrm>
            <a:off x="611560" y="5085184"/>
            <a:ext cx="5336717" cy="1077218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3200" dirty="0">
                <a:solidFill>
                  <a:srgbClr val="FF0000"/>
                </a:solidFill>
              </a:rPr>
              <a:t>因為</a:t>
            </a:r>
            <a:r>
              <a:rPr kumimoji="1" lang="en-US" altLang="zh-TW" sz="3200" dirty="0">
                <a:solidFill>
                  <a:srgbClr val="FF0000"/>
                </a:solidFill>
              </a:rPr>
              <a:t>0</a:t>
            </a:r>
            <a:r>
              <a:rPr kumimoji="1" lang="zh-TW" altLang="en-US" sz="3200" dirty="0">
                <a:solidFill>
                  <a:srgbClr val="FF0000"/>
                </a:solidFill>
              </a:rPr>
              <a:t>不可能整數倍成任何數</a:t>
            </a:r>
            <a:endParaRPr kumimoji="1" lang="en-US" altLang="zh-TW" sz="3200" dirty="0">
              <a:solidFill>
                <a:srgbClr val="FF0000"/>
              </a:solidFill>
            </a:endParaRPr>
          </a:p>
          <a:p>
            <a:r>
              <a:rPr kumimoji="1" lang="zh-TW" altLang="en-US" sz="3200" dirty="0">
                <a:solidFill>
                  <a:srgbClr val="FF0000"/>
                </a:solidFill>
              </a:rPr>
              <a:t>但是</a:t>
            </a:r>
            <a:r>
              <a:rPr kumimoji="1" lang="en-US" altLang="zh-TW" sz="3200" dirty="0">
                <a:solidFill>
                  <a:srgbClr val="FF0000"/>
                </a:solidFill>
              </a:rPr>
              <a:t>12</a:t>
            </a:r>
            <a:r>
              <a:rPr kumimoji="1" lang="zh-TW" altLang="en-US" sz="3200" dirty="0">
                <a:solidFill>
                  <a:srgbClr val="FF0000"/>
                </a:solidFill>
              </a:rPr>
              <a:t>的</a:t>
            </a:r>
            <a:r>
              <a:rPr kumimoji="1" lang="en-US" altLang="zh-TW" sz="3200" dirty="0">
                <a:solidFill>
                  <a:srgbClr val="FF0000"/>
                </a:solidFill>
              </a:rPr>
              <a:t>0</a:t>
            </a:r>
            <a:r>
              <a:rPr kumimoji="1" lang="zh-TW" altLang="en-US" sz="3200" dirty="0">
                <a:solidFill>
                  <a:srgbClr val="FF0000"/>
                </a:solidFill>
              </a:rPr>
              <a:t>倍是</a:t>
            </a:r>
            <a:r>
              <a:rPr kumimoji="1" lang="en-US" altLang="zh-TW" sz="3200" dirty="0">
                <a:solidFill>
                  <a:srgbClr val="FF0000"/>
                </a:solidFill>
              </a:rPr>
              <a:t>0</a:t>
            </a:r>
            <a:endParaRPr kumimoji="1" lang="zh-TW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7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CC31ED-098B-D344-B13C-866668FE5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哪種引入因數的方法比較恰當？ </a:t>
            </a: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0878AE-49AC-C845-B097-EE42201B9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60017"/>
            <a:ext cx="9144000" cy="209052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DEA6D8B-274C-824C-9F7F-DC8A4B61F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8" y="3450537"/>
            <a:ext cx="9189128" cy="204744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7C3A343-4352-DC4B-807D-E8F9ACB6A4F9}"/>
              </a:ext>
            </a:extLst>
          </p:cNvPr>
          <p:cNvSpPr/>
          <p:nvPr/>
        </p:nvSpPr>
        <p:spPr>
          <a:xfrm>
            <a:off x="107504" y="5497982"/>
            <a:ext cx="9084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6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兩種方法都可以，但必須引入除法的定義。</a:t>
            </a:r>
            <a:r>
              <a:rPr lang="zh-TW" altLang="zh-TW" sz="3600" dirty="0"/>
              <a:t> </a:t>
            </a:r>
            <a:endParaRPr lang="zh-TW" altLang="en-US" sz="36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1E16344-93E7-C744-98E7-F5284DFA7D9B}"/>
              </a:ext>
            </a:extLst>
          </p:cNvPr>
          <p:cNvSpPr/>
          <p:nvPr/>
        </p:nvSpPr>
        <p:spPr>
          <a:xfrm>
            <a:off x="1371600" y="6021202"/>
            <a:ext cx="6435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標楷體" panose="02010601000101010101" pitchFamily="2" charset="-120"/>
                <a:cs typeface="Times New Roman" panose="02020603050405020304" pitchFamily="18" charset="0"/>
              </a:rPr>
              <a:t>234</a:t>
            </a:r>
            <a:r>
              <a:rPr lang="zh-TW" altLang="zh-TW" sz="4000" dirty="0">
                <a:ea typeface="標楷體" panose="02010601000101010101" pitchFamily="2" charset="-120"/>
                <a:cs typeface="Times New Roman" panose="02020603050405020304" pitchFamily="18" charset="0"/>
              </a:rPr>
              <a:t>是否為</a:t>
            </a:r>
            <a:r>
              <a:rPr lang="en-US" altLang="zh-TW" sz="4000" dirty="0">
                <a:ea typeface="標楷體" panose="02010601000101010101" pitchFamily="2" charset="-120"/>
                <a:cs typeface="Times New Roman" panose="02020603050405020304" pitchFamily="18" charset="0"/>
              </a:rPr>
              <a:t>16528</a:t>
            </a:r>
            <a:r>
              <a:rPr lang="zh-TW" altLang="zh-TW" sz="4000" dirty="0">
                <a:ea typeface="標楷體" panose="02010601000101010101" pitchFamily="2" charset="-120"/>
                <a:cs typeface="Times New Roman" panose="02020603050405020304" pitchFamily="18" charset="0"/>
              </a:rPr>
              <a:t>的因數</a:t>
            </a:r>
            <a:r>
              <a:rPr lang="zh-TW" altLang="zh-TW" sz="4000" dirty="0"/>
              <a:t> 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6624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244D954-509B-6343-AA99-EDEDFDF94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26" y="1485900"/>
            <a:ext cx="4524961" cy="4247356"/>
          </a:xfr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5FCCEF1-0748-D34D-967F-73AADB96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找因數的方法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723CC1-1D92-AE4C-935B-EBEFA420B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88" y="2037556"/>
            <a:ext cx="4279900" cy="3695700"/>
          </a:xfrm>
          <a:prstGeom prst="rect">
            <a:avLst/>
          </a:prstGeom>
        </p:spPr>
      </p:pic>
      <p:sp>
        <p:nvSpPr>
          <p:cNvPr id="8" name="向右箭號 7">
            <a:extLst>
              <a:ext uri="{FF2B5EF4-FFF2-40B4-BE49-F238E27FC236}">
                <a16:creationId xmlns:a16="http://schemas.microsoft.com/office/drawing/2014/main" id="{9C8F09F1-F70F-1D4F-AD0B-A17D975504CA}"/>
              </a:ext>
            </a:extLst>
          </p:cNvPr>
          <p:cNvSpPr/>
          <p:nvPr/>
        </p:nvSpPr>
        <p:spPr bwMode="auto">
          <a:xfrm>
            <a:off x="4139952" y="2708920"/>
            <a:ext cx="576835" cy="624830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C361467-B7BE-A04F-BC2E-67525EEEC106}"/>
              </a:ext>
            </a:extLst>
          </p:cNvPr>
          <p:cNvSpPr/>
          <p:nvPr/>
        </p:nvSpPr>
        <p:spPr>
          <a:xfrm>
            <a:off x="4772679" y="1535630"/>
            <a:ext cx="427072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左邊和右邊框框內的數字相同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E380B36-02B0-2C43-9995-B36F684A6D59}"/>
              </a:ext>
            </a:extLst>
          </p:cNvPr>
          <p:cNvSpPr/>
          <p:nvPr/>
        </p:nvSpPr>
        <p:spPr>
          <a:xfrm>
            <a:off x="3780031" y="6054079"/>
            <a:ext cx="5363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只要找出一半的算式即可 </a:t>
            </a:r>
            <a:r>
              <a:rPr lang="en-US" altLang="zh-TW" sz="2400" dirty="0"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3" pitchFamily="2" charset="2"/>
              </a:rPr>
              <a:t></a:t>
            </a:r>
            <a:r>
              <a:rPr lang="en-US" altLang="zh-TW" sz="2400" dirty="0">
                <a:latin typeface="標楷體" panose="02010601000101010101" pitchFamily="2" charset="-120"/>
                <a:cs typeface="Times New Roman" panose="02020603050405020304" pitchFamily="18" charset="0"/>
              </a:rPr>
              <a:t> </a:t>
            </a:r>
            <a:r>
              <a:rPr lang="zh-TW" altLang="zh-TW" sz="2400" dirty="0">
                <a:solidFill>
                  <a:srgbClr val="0070C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脫離情境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195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D11C44-47AA-8A44-A02B-19A014E3D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108</a:t>
            </a:r>
            <a:r>
              <a:rPr kumimoji="1" lang="zh-TW" altLang="en-US" dirty="0"/>
              <a:t>課綱學習重點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0F5D04-E919-674C-B8A9-1A5753146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423" y="994358"/>
            <a:ext cx="7924800" cy="5105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zh-TW" altLang="en-US" dirty="0"/>
              <a:t>高年級</a:t>
            </a:r>
            <a:endParaRPr kumimoji="1" lang="en-US" altLang="zh-TW" dirty="0"/>
          </a:p>
          <a:p>
            <a:r>
              <a:rPr lang="zh-TW" altLang="en-US" dirty="0"/>
              <a:t>公因數和公倍數：因數、倍數、公因數、公倍數、最大公因數、最小公倍數的意義。</a:t>
            </a:r>
            <a:endParaRPr lang="en-US" altLang="zh-TW" dirty="0"/>
          </a:p>
          <a:p>
            <a:r>
              <a:rPr lang="en-US" altLang="zh-TW" dirty="0"/>
              <a:t>N-6-1</a:t>
            </a:r>
            <a:r>
              <a:rPr lang="zh-TW" altLang="en-US" dirty="0"/>
              <a:t>：</a:t>
            </a:r>
            <a:r>
              <a:rPr lang="en-US" altLang="zh-TW" dirty="0"/>
              <a:t>20</a:t>
            </a:r>
            <a:r>
              <a:rPr lang="zh-TW" altLang="en-US" dirty="0"/>
              <a:t>以內的質數和質因數分解：小於</a:t>
            </a:r>
            <a:r>
              <a:rPr lang="en-US" altLang="zh-TW" dirty="0"/>
              <a:t>20</a:t>
            </a:r>
            <a:r>
              <a:rPr lang="zh-TW" altLang="en-US" dirty="0"/>
              <a:t>的質數與合數。</a:t>
            </a:r>
            <a:r>
              <a:rPr lang="en-US" altLang="zh-TW" dirty="0"/>
              <a:t>2</a:t>
            </a:r>
            <a:r>
              <a:rPr lang="zh-TW" altLang="en-US" dirty="0"/>
              <a:t>、</a:t>
            </a:r>
            <a:r>
              <a:rPr lang="en-US" altLang="zh-TW" dirty="0"/>
              <a:t>3</a:t>
            </a:r>
            <a:r>
              <a:rPr lang="zh-TW" altLang="en-US" dirty="0"/>
              <a:t>、</a:t>
            </a:r>
            <a:r>
              <a:rPr lang="en-US" altLang="zh-TW" dirty="0"/>
              <a:t>5</a:t>
            </a:r>
            <a:r>
              <a:rPr lang="zh-TW" altLang="en-US" dirty="0"/>
              <a:t>的質因數判別法。以短除法做質因數的分解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N-6-2</a:t>
            </a:r>
          </a:p>
          <a:p>
            <a:r>
              <a:rPr lang="zh-TW" altLang="en-US" dirty="0"/>
              <a:t>最大公因數與最小公倍數：質因數分解法與短除法。兩數互質。運用到分數的約分與通分。</a:t>
            </a:r>
          </a:p>
          <a:p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endParaRPr lang="zh-TW" altLang="en-US" dirty="0"/>
          </a:p>
          <a:p>
            <a:endParaRPr lang="zh-TW" altLang="en-US" dirty="0"/>
          </a:p>
          <a:p>
            <a:pPr marL="0" indent="0">
              <a:buNone/>
            </a:pPr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7C5E073-E531-2548-A7D0-6E29283E3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32" y="-96639"/>
            <a:ext cx="1798866" cy="179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944CE2A-3BDA-F149-85C2-2ECA3EB34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因數</a:t>
            </a:r>
            <a:r>
              <a:rPr lang="en-US" altLang="zh-TW" dirty="0"/>
              <a:t>---</a:t>
            </a:r>
            <a:r>
              <a:rPr lang="zh-TW" altLang="zh-TW" dirty="0"/>
              <a:t>如何判斷已找出一半的算式 </a:t>
            </a:r>
            <a:endParaRPr kumimoji="1"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97B216C-BB3A-7A42-BDD5-476D1835E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" y="1196752"/>
            <a:ext cx="3957662" cy="5151986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34754A-1936-9B4A-9680-FE17760E6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93" y="1502299"/>
            <a:ext cx="4192507" cy="47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57F4B6-A8A5-9A42-B590-F6E352016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公因數</a:t>
            </a:r>
            <a:r>
              <a:rPr kumimoji="1" lang="en-US" altLang="zh-TW" dirty="0">
                <a:solidFill>
                  <a:srgbClr val="0000CC"/>
                </a:solidFill>
              </a:rPr>
              <a:t>---</a:t>
            </a:r>
            <a:r>
              <a:rPr kumimoji="1" lang="zh-TW" altLang="en-US" dirty="0">
                <a:solidFill>
                  <a:srgbClr val="0000CC"/>
                </a:solidFill>
              </a:rPr>
              <a:t>五年級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342B704-4042-3D4E-B330-DDB93F274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038"/>
            <a:ext cx="4706455" cy="27629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E9C09C1-A3CD-504B-8FE2-FB1E1ACA3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72" y="1052736"/>
            <a:ext cx="4617648" cy="269455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0CF472B-5DFD-794A-A48B-84B22D001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066" y="4645853"/>
            <a:ext cx="7051868" cy="2311539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CCD929BD-43FA-1042-B32A-28886309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162" y="4012257"/>
            <a:ext cx="2506578" cy="250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EC307E7-E9F3-D54A-8C88-5721524C773A}"/>
              </a:ext>
            </a:extLst>
          </p:cNvPr>
          <p:cNvSpPr txBox="1"/>
          <p:nvPr/>
        </p:nvSpPr>
        <p:spPr>
          <a:xfrm>
            <a:off x="-65066" y="4869160"/>
            <a:ext cx="1977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dirty="0">
                <a:solidFill>
                  <a:srgbClr val="FF0000"/>
                </a:solidFill>
              </a:rPr>
              <a:t>重要的是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023283C-6588-6B4F-B799-A8B0738092A8}"/>
              </a:ext>
            </a:extLst>
          </p:cNvPr>
          <p:cNvSpPr/>
          <p:nvPr/>
        </p:nvSpPr>
        <p:spPr>
          <a:xfrm>
            <a:off x="899592" y="3688927"/>
            <a:ext cx="757130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0000"/>
                </a:solidFill>
                <a:latin typeface="-webkit-standard"/>
              </a:rPr>
              <a:t>透過觀察我們可以領略這個奇妙的世界。</a:t>
            </a:r>
            <a:endParaRPr lang="zh-TW" altLang="en-US" sz="32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8E89E23-6AE2-684D-A459-AB232C9EDC94}"/>
              </a:ext>
            </a:extLst>
          </p:cNvPr>
          <p:cNvSpPr/>
          <p:nvPr/>
        </p:nvSpPr>
        <p:spPr>
          <a:xfrm>
            <a:off x="2207776" y="5027692"/>
            <a:ext cx="6756712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0000"/>
                </a:solidFill>
                <a:latin typeface="-webkit-standard"/>
              </a:rPr>
              <a:t>從觀察所得的訊息引發我們的好奇心，對週圍的事物提出問題，引發思考，作出解釋與及作進一步的探究。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0043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420AB5D-30F6-BB45-858E-28DC92BA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學習脈絡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6F0FD0C-DD5F-E04F-A77B-0799D24F22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5" y="1124745"/>
            <a:ext cx="8847795" cy="3024336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77F481EF-628A-8B40-9C29-F7FEB4E59F25}"/>
              </a:ext>
            </a:extLst>
          </p:cNvPr>
          <p:cNvCxnSpPr>
            <a:cxnSpLocks/>
          </p:cNvCxnSpPr>
          <p:nvPr/>
        </p:nvCxnSpPr>
        <p:spPr bwMode="auto">
          <a:xfrm>
            <a:off x="899592" y="2420888"/>
            <a:ext cx="797574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DA251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9156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76F94C6-06AE-4440-86A0-04910382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219" y="37899"/>
            <a:ext cx="7086600" cy="487363"/>
          </a:xfrm>
        </p:spPr>
        <p:txBody>
          <a:bodyPr/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公因數</a:t>
            </a:r>
            <a:r>
              <a:rPr kumimoji="1" lang="en-US" altLang="zh-TW" dirty="0">
                <a:solidFill>
                  <a:srgbClr val="0000CC"/>
                </a:solidFill>
              </a:rPr>
              <a:t>---</a:t>
            </a:r>
            <a:r>
              <a:rPr kumimoji="1" lang="zh-TW" altLang="en-US" dirty="0">
                <a:solidFill>
                  <a:srgbClr val="0000CC"/>
                </a:solidFill>
              </a:rPr>
              <a:t>六年級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222345B-8B1E-0B4A-812C-DCA03FD1C93D}"/>
              </a:ext>
            </a:extLst>
          </p:cNvPr>
          <p:cNvSpPr/>
          <p:nvPr/>
        </p:nvSpPr>
        <p:spPr>
          <a:xfrm>
            <a:off x="178805" y="1564493"/>
            <a:ext cx="3623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求</a:t>
            </a:r>
            <a:r>
              <a:rPr lang="en-US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18</a:t>
            </a:r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的</a:t>
            </a:r>
            <a:r>
              <a:rPr lang="en-US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(</a:t>
            </a:r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最大</a:t>
            </a:r>
            <a:r>
              <a:rPr lang="en-US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)</a:t>
            </a:r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公因數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A074B7-FD45-664F-8C0D-EFE0B7491652}"/>
              </a:ext>
            </a:extLst>
          </p:cNvPr>
          <p:cNvSpPr/>
          <p:nvPr/>
        </p:nvSpPr>
        <p:spPr>
          <a:xfrm>
            <a:off x="177739" y="2060795"/>
            <a:ext cx="3623107" cy="15696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254000"/>
            <a:r>
              <a:rPr lang="en-US" altLang="zh-TW" sz="24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18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zh-TW" altLang="en-US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254000"/>
            <a:r>
              <a:rPr lang="en-US" altLang="zh-TW" sz="24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24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如何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用質因數分解的算式</a:t>
            </a:r>
            <a:endParaRPr lang="en-US" altLang="zh-TW" sz="2400" dirty="0">
              <a:solidFill>
                <a:srgbClr val="7030A0"/>
              </a:solidFill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列出</a:t>
            </a:r>
            <a:r>
              <a:rPr lang="en-US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18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及</a:t>
            </a:r>
            <a:r>
              <a:rPr lang="en-US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的因數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F1BACFC-7BE8-C946-BB73-DB27BC566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29" y="1211806"/>
            <a:ext cx="2997200" cy="14605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9BC3E2F-D6C1-7044-9992-774CE62E2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129" y="2712149"/>
            <a:ext cx="3594100" cy="18161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B058C63-7338-3C41-BB74-011538AA3DB0}"/>
              </a:ext>
            </a:extLst>
          </p:cNvPr>
          <p:cNvSpPr/>
          <p:nvPr/>
        </p:nvSpPr>
        <p:spPr>
          <a:xfrm>
            <a:off x="7598449" y="1249881"/>
            <a:ext cx="12362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教師提出</a:t>
            </a:r>
            <a:r>
              <a:rPr lang="zh-TW" altLang="zh-TW" dirty="0"/>
              <a:t> </a:t>
            </a:r>
            <a:endParaRPr lang="en-US" altLang="zh-TW" dirty="0"/>
          </a:p>
          <a:p>
            <a:r>
              <a:rPr lang="en-US" altLang="zh-TW" dirty="0">
                <a:solidFill>
                  <a:srgbClr val="DA251C"/>
                </a:solidFill>
              </a:rPr>
              <a:t>1</a:t>
            </a:r>
            <a:r>
              <a:rPr lang="zh-TW" altLang="en-US" dirty="0">
                <a:solidFill>
                  <a:srgbClr val="DA251C"/>
                </a:solidFill>
              </a:rPr>
              <a:t>個數</a:t>
            </a:r>
            <a:endParaRPr lang="en-US" altLang="zh-TW" dirty="0">
              <a:solidFill>
                <a:srgbClr val="DA251C"/>
              </a:solidFill>
            </a:endParaRPr>
          </a:p>
          <a:p>
            <a:r>
              <a:rPr lang="en-US" altLang="zh-TW" dirty="0">
                <a:solidFill>
                  <a:srgbClr val="DA251C"/>
                </a:solidFill>
              </a:rPr>
              <a:t>2</a:t>
            </a:r>
            <a:r>
              <a:rPr lang="zh-TW" altLang="en-US" dirty="0">
                <a:solidFill>
                  <a:srgbClr val="DA251C"/>
                </a:solidFill>
              </a:rPr>
              <a:t>個數乘積</a:t>
            </a:r>
            <a:endParaRPr lang="en-US" altLang="zh-TW" dirty="0">
              <a:solidFill>
                <a:srgbClr val="DA251C"/>
              </a:solidFill>
            </a:endParaRPr>
          </a:p>
          <a:p>
            <a:r>
              <a:rPr lang="en-US" altLang="zh-TW" dirty="0">
                <a:solidFill>
                  <a:srgbClr val="DA251C"/>
                </a:solidFill>
              </a:rPr>
              <a:t>3</a:t>
            </a:r>
            <a:r>
              <a:rPr lang="zh-TW" altLang="en-US" dirty="0">
                <a:solidFill>
                  <a:srgbClr val="DA251C"/>
                </a:solidFill>
              </a:rPr>
              <a:t>個數乘積</a:t>
            </a:r>
          </a:p>
        </p:txBody>
      </p:sp>
      <p:sp>
        <p:nvSpPr>
          <p:cNvPr id="12" name="向右箭號 11">
            <a:extLst>
              <a:ext uri="{FF2B5EF4-FFF2-40B4-BE49-F238E27FC236}">
                <a16:creationId xmlns:a16="http://schemas.microsoft.com/office/drawing/2014/main" id="{EFEBCF2F-0D87-4E4B-9858-CD0A95B460B8}"/>
              </a:ext>
            </a:extLst>
          </p:cNvPr>
          <p:cNvSpPr/>
          <p:nvPr/>
        </p:nvSpPr>
        <p:spPr bwMode="auto">
          <a:xfrm>
            <a:off x="7243329" y="1743516"/>
            <a:ext cx="292460" cy="184666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向右箭號 12">
            <a:extLst>
              <a:ext uri="{FF2B5EF4-FFF2-40B4-BE49-F238E27FC236}">
                <a16:creationId xmlns:a16="http://schemas.microsoft.com/office/drawing/2014/main" id="{37C116EC-6D48-7A4B-819B-4FD180A4C638}"/>
              </a:ext>
            </a:extLst>
          </p:cNvPr>
          <p:cNvSpPr/>
          <p:nvPr/>
        </p:nvSpPr>
        <p:spPr bwMode="auto">
          <a:xfrm>
            <a:off x="7873186" y="3474149"/>
            <a:ext cx="292460" cy="184666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BA98787-422A-274B-B371-3E79B43ACDA8}"/>
              </a:ext>
            </a:extLst>
          </p:cNvPr>
          <p:cNvSpPr/>
          <p:nvPr/>
        </p:nvSpPr>
        <p:spPr>
          <a:xfrm>
            <a:off x="8165646" y="3373568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教師提出</a:t>
            </a:r>
            <a:r>
              <a:rPr lang="zh-TW" altLang="zh-TW" dirty="0"/>
              <a:t> </a:t>
            </a:r>
            <a:endParaRPr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43A3E05-026B-BF48-8C85-FF8E714CEB31}"/>
              </a:ext>
            </a:extLst>
          </p:cNvPr>
          <p:cNvSpPr/>
          <p:nvPr/>
        </p:nvSpPr>
        <p:spPr>
          <a:xfrm>
            <a:off x="395536" y="4507954"/>
            <a:ext cx="5517996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indent="254000"/>
            <a:r>
              <a:rPr lang="en-US" altLang="zh-TW" sz="2400" kern="100" dirty="0">
                <a:solidFill>
                  <a:srgbClr val="7030A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18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的公因數：</a:t>
            </a:r>
            <a:r>
              <a:rPr lang="en-US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1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sz="2400" kern="100" dirty="0">
                <a:solidFill>
                  <a:srgbClr val="7030A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sz="2400" kern="100" dirty="0">
                <a:solidFill>
                  <a:srgbClr val="7030A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sz="2400" kern="100" dirty="0">
                <a:solidFill>
                  <a:srgbClr val="7030A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7030A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   </a:t>
            </a:r>
            <a:r>
              <a:rPr lang="en-US" altLang="zh-TW" sz="2400" dirty="0">
                <a:solidFill>
                  <a:srgbClr val="7030A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18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的最大公因數：</a:t>
            </a:r>
            <a:r>
              <a:rPr lang="en-US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42D1C5C-BD2D-C94F-A3C3-5B9696FFF704}"/>
              </a:ext>
            </a:extLst>
          </p:cNvPr>
          <p:cNvSpPr/>
          <p:nvPr/>
        </p:nvSpPr>
        <p:spPr>
          <a:xfrm>
            <a:off x="1418610" y="5280722"/>
            <a:ext cx="56550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>
                <a:ea typeface="標楷體" panose="02010601000101010101" pitchFamily="2" charset="-120"/>
                <a:cs typeface="Times New Roman" panose="02020603050405020304" pitchFamily="18" charset="0"/>
              </a:rPr>
              <a:t>幫助學生察覺：</a:t>
            </a:r>
            <a:endParaRPr lang="en-US" altLang="zh-TW" sz="3200" dirty="0"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最大公因數是質因數的乘積</a:t>
            </a:r>
            <a:endParaRPr lang="en-US" altLang="zh-TW" sz="3200" dirty="0">
              <a:solidFill>
                <a:srgbClr val="FF0000"/>
              </a:solidFill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r>
              <a:rPr lang="zh-TW" altLang="zh-TW" sz="32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公因數是最大公因數的因數</a:t>
            </a:r>
            <a:r>
              <a:rPr lang="zh-TW" altLang="zh-TW" sz="3200" dirty="0"/>
              <a:t> </a:t>
            </a:r>
            <a:endParaRPr lang="zh-TW" altLang="en-US" sz="3200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0CCCA09-8958-C34D-86EF-C86B356DD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7" y="5227169"/>
            <a:ext cx="1062507" cy="106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8867DDD-8899-5F45-81CB-DA68646D73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5102801"/>
            <a:ext cx="1188204" cy="1755967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A9C62AFD-7C59-2747-8B15-381AD0DB967A}"/>
              </a:ext>
            </a:extLst>
          </p:cNvPr>
          <p:cNvSpPr/>
          <p:nvPr/>
        </p:nvSpPr>
        <p:spPr>
          <a:xfrm>
            <a:off x="1763688" y="2123305"/>
            <a:ext cx="720270" cy="729632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CFCEAE71-F84E-6E4C-8043-257E26AB48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" y="568324"/>
            <a:ext cx="3764150" cy="1055216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6669BF3D-BFC9-4541-9092-440EFD419244}"/>
              </a:ext>
            </a:extLst>
          </p:cNvPr>
          <p:cNvSpPr/>
          <p:nvPr/>
        </p:nvSpPr>
        <p:spPr>
          <a:xfrm>
            <a:off x="188290" y="913945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27000"/>
            <a:r>
              <a:rPr lang="zh-TW" altLang="zh-TW" sz="2400" kern="100" dirty="0">
                <a:solidFill>
                  <a:srgbClr val="00FF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方法一</a:t>
            </a:r>
            <a:r>
              <a:rPr lang="zh-TW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：</a:t>
            </a:r>
            <a:r>
              <a:rPr lang="zh-TW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質因數分解法</a:t>
            </a:r>
            <a:endParaRPr lang="zh-TW" altLang="zh-TW" sz="2400" kern="100" dirty="0">
              <a:solidFill>
                <a:srgbClr val="0000CC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814F04D-C6B4-0A4F-B8D8-B450B2BAFF41}"/>
              </a:ext>
            </a:extLst>
          </p:cNvPr>
          <p:cNvSpPr txBox="1"/>
          <p:nvPr/>
        </p:nvSpPr>
        <p:spPr>
          <a:xfrm>
            <a:off x="4513006" y="669190"/>
            <a:ext cx="2742697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先分類，再窮盡</a:t>
            </a:r>
          </a:p>
        </p:txBody>
      </p:sp>
    </p:spTree>
    <p:extLst>
      <p:ext uri="{BB962C8B-B14F-4D97-AF65-F5344CB8AC3E}">
        <p14:creationId xmlns:p14="http://schemas.microsoft.com/office/powerpoint/2010/main" val="1908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/>
      <p:bldP spid="12" grpId="0" animBg="1"/>
      <p:bldP spid="13" grpId="0" animBg="1"/>
      <p:bldP spid="14" grpId="0"/>
      <p:bldP spid="15" grpId="0" animBg="1"/>
      <p:bldP spid="16" grpId="0"/>
      <p:bldP spid="19" grpId="0" animBg="1"/>
      <p:bldP spid="21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2669E59-16DF-A645-AB2B-0F868EB85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377180"/>
            <a:ext cx="9505055" cy="761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94588CF-6416-4A40-9A60-29CB5F6B76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" y="658813"/>
            <a:ext cx="3877568" cy="127551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3381D16-4F7E-314F-9A83-41228A24A526}"/>
              </a:ext>
            </a:extLst>
          </p:cNvPr>
          <p:cNvSpPr/>
          <p:nvPr/>
        </p:nvSpPr>
        <p:spPr>
          <a:xfrm>
            <a:off x="228340" y="1004184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kern="100" dirty="0">
                <a:solidFill>
                  <a:srgbClr val="00FF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方法</a:t>
            </a:r>
            <a:r>
              <a:rPr lang="zh-TW" altLang="en-US" sz="3200" kern="100" dirty="0">
                <a:solidFill>
                  <a:srgbClr val="00FF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二：</a:t>
            </a:r>
            <a:r>
              <a:rPr lang="zh-TW" altLang="zh-TW" sz="3200" dirty="0">
                <a:solidFill>
                  <a:srgbClr val="0000CC"/>
                </a:solidFill>
              </a:rPr>
              <a:t>短除法 </a:t>
            </a:r>
            <a:endParaRPr lang="zh-TW" altLang="en-US" sz="3200" dirty="0">
              <a:solidFill>
                <a:srgbClr val="0000CC"/>
              </a:solidFill>
            </a:endParaRPr>
          </a:p>
        </p:txBody>
      </p:sp>
      <p:sp>
        <p:nvSpPr>
          <p:cNvPr id="5" name="標題 3">
            <a:extLst>
              <a:ext uri="{FF2B5EF4-FFF2-40B4-BE49-F238E27FC236}">
                <a16:creationId xmlns:a16="http://schemas.microsoft.com/office/drawing/2014/main" id="{33F10A65-6AA2-C449-858E-69137EF7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公因數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2291A39-E8A4-9743-BFC8-49AE37AF74C1}"/>
              </a:ext>
            </a:extLst>
          </p:cNvPr>
          <p:cNvSpPr/>
          <p:nvPr/>
        </p:nvSpPr>
        <p:spPr>
          <a:xfrm>
            <a:off x="4320142" y="1588958"/>
            <a:ext cx="3817166" cy="461665"/>
          </a:xfrm>
          <a:prstGeom prst="rect">
            <a:avLst/>
          </a:prstGeom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是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質因數分解法的速算法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9" name="向右箭號 8">
            <a:extLst>
              <a:ext uri="{FF2B5EF4-FFF2-40B4-BE49-F238E27FC236}">
                <a16:creationId xmlns:a16="http://schemas.microsoft.com/office/drawing/2014/main" id="{D0374EFC-FB27-6745-B2FA-78CA4912E24F}"/>
              </a:ext>
            </a:extLst>
          </p:cNvPr>
          <p:cNvSpPr/>
          <p:nvPr/>
        </p:nvSpPr>
        <p:spPr bwMode="auto">
          <a:xfrm rot="1800697">
            <a:off x="3738698" y="1319290"/>
            <a:ext cx="451197" cy="273224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EA26A0-4E2F-0748-96AA-E3931BA776C9}"/>
              </a:ext>
            </a:extLst>
          </p:cNvPr>
          <p:cNvSpPr/>
          <p:nvPr/>
        </p:nvSpPr>
        <p:spPr>
          <a:xfrm>
            <a:off x="5632248" y="2540140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0000CC"/>
                </a:solidFill>
              </a:rPr>
              <a:t>短除法 </a:t>
            </a:r>
            <a:endParaRPr lang="zh-TW" altLang="en-US" sz="2400" dirty="0">
              <a:solidFill>
                <a:srgbClr val="0000CC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4FA030-AA1E-1249-9FE9-7E9FF6781EB6}"/>
              </a:ext>
            </a:extLst>
          </p:cNvPr>
          <p:cNvSpPr/>
          <p:nvPr/>
        </p:nvSpPr>
        <p:spPr>
          <a:xfrm>
            <a:off x="1427673" y="2562194"/>
            <a:ext cx="21162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質因數分解法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1A9F0E2-02C1-5341-B076-1654E68808E5}"/>
              </a:ext>
            </a:extLst>
          </p:cNvPr>
          <p:cNvSpPr/>
          <p:nvPr/>
        </p:nvSpPr>
        <p:spPr>
          <a:xfrm>
            <a:off x="847324" y="2974647"/>
            <a:ext cx="34242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/>
            <a:r>
              <a:rPr lang="zh-TW" altLang="zh-TW" sz="2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先將</a:t>
            </a:r>
            <a:r>
              <a:rPr lang="en-US" altLang="zh-TW" sz="2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18</a:t>
            </a:r>
            <a:r>
              <a:rPr lang="zh-TW" altLang="zh-TW" sz="2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質因數分解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才能找到最大公因數。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8D731A3-3E98-7E4F-9237-CB4B8FC5E2BB}"/>
              </a:ext>
            </a:extLst>
          </p:cNvPr>
          <p:cNvSpPr/>
          <p:nvPr/>
        </p:nvSpPr>
        <p:spPr>
          <a:xfrm>
            <a:off x="5048893" y="2958251"/>
            <a:ext cx="24096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直接透過</a:t>
            </a:r>
            <a:r>
              <a:rPr lang="en-US" altLang="zh-TW" sz="24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18</a:t>
            </a:r>
          </a:p>
          <a:p>
            <a:r>
              <a:rPr lang="zh-TW" altLang="zh-TW" sz="24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求最大公因數</a:t>
            </a:r>
            <a:r>
              <a:rPr lang="zh-TW" altLang="zh-TW" sz="2400" dirty="0">
                <a:solidFill>
                  <a:srgbClr val="0000CC"/>
                </a:solidFill>
              </a:rPr>
              <a:t> </a:t>
            </a:r>
            <a:endParaRPr lang="zh-TW" altLang="en-US" sz="2400" dirty="0">
              <a:solidFill>
                <a:srgbClr val="0000CC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4933AC7-FBB0-F946-8FA7-718B2099E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072" y="3729058"/>
            <a:ext cx="2781300" cy="13208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BDA090C-848F-5648-9C12-8FDD10C64FB6}"/>
              </a:ext>
            </a:extLst>
          </p:cNvPr>
          <p:cNvSpPr/>
          <p:nvPr/>
        </p:nvSpPr>
        <p:spPr>
          <a:xfrm>
            <a:off x="2292548" y="4644900"/>
            <a:ext cx="3249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dirty="0">
                <a:solidFill>
                  <a:srgbClr val="008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◎此時是引入互質的適當時機</a:t>
            </a:r>
            <a:r>
              <a:rPr lang="zh-TW" altLang="zh-TW" dirty="0">
                <a:solidFill>
                  <a:srgbClr val="008000"/>
                </a:solidFill>
              </a:rPr>
              <a:t> </a:t>
            </a:r>
            <a:endParaRPr lang="zh-TW" altLang="en-US" dirty="0">
              <a:solidFill>
                <a:srgbClr val="008000"/>
              </a:solidFill>
            </a:endParaRPr>
          </a:p>
        </p:txBody>
      </p:sp>
      <p:sp>
        <p:nvSpPr>
          <p:cNvPr id="19" name="向右箭號 18">
            <a:extLst>
              <a:ext uri="{FF2B5EF4-FFF2-40B4-BE49-F238E27FC236}">
                <a16:creationId xmlns:a16="http://schemas.microsoft.com/office/drawing/2014/main" id="{EDF8C55E-2B55-894A-BF1D-30200A5DF00E}"/>
              </a:ext>
            </a:extLst>
          </p:cNvPr>
          <p:cNvSpPr/>
          <p:nvPr/>
        </p:nvSpPr>
        <p:spPr bwMode="auto">
          <a:xfrm>
            <a:off x="5519399" y="4748117"/>
            <a:ext cx="432048" cy="273224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7F6BCD7-9EB0-A041-9E8C-A870E5BDD406}"/>
              </a:ext>
            </a:extLst>
          </p:cNvPr>
          <p:cNvSpPr/>
          <p:nvPr/>
        </p:nvSpPr>
        <p:spPr>
          <a:xfrm>
            <a:off x="1467429" y="5325572"/>
            <a:ext cx="59910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kern="100" dirty="0">
                <a:solidFill>
                  <a:srgbClr val="7030A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</a:t>
            </a:r>
            <a:r>
              <a:rPr lang="en-US" altLang="zh-TW" sz="2400" kern="100" dirty="0">
                <a:solidFill>
                  <a:srgbClr val="7030A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沒有共同的質因數，稱</a:t>
            </a:r>
            <a:r>
              <a:rPr lang="en-US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2400" kern="100" dirty="0">
                <a:solidFill>
                  <a:srgbClr val="7030A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互質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</a:t>
            </a:r>
            <a:r>
              <a:rPr lang="en-US" altLang="zh-TW" sz="2400" dirty="0">
                <a:latin typeface="標楷體" panose="02010601000101010101" pitchFamily="2" charset="-120"/>
                <a:cs typeface="Times New Roman" panose="02020603050405020304" pitchFamily="18" charset="0"/>
              </a:rPr>
              <a:t>(3</a:t>
            </a:r>
            <a:r>
              <a:rPr lang="zh-TW" altLang="zh-TW" sz="2400" dirty="0">
                <a:ea typeface="新細明體" panose="02020500000000000000" pitchFamily="18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latin typeface="標楷體" panose="02010601000101010101" pitchFamily="2" charset="-120"/>
                <a:cs typeface="Times New Roman" panose="02020603050405020304" pitchFamily="18" charset="0"/>
              </a:rPr>
              <a:t>4)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en-US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1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，稱</a:t>
            </a:r>
            <a:r>
              <a:rPr lang="en-US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互質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07786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/>
      <p:bldP spid="11" grpId="0"/>
      <p:bldP spid="12" grpId="0"/>
      <p:bldP spid="13" grpId="0"/>
      <p:bldP spid="16" grpId="0"/>
      <p:bldP spid="19" grpId="0" animBg="1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A2539-B916-F645-B8C2-C34DC60C7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觀察兩式的異同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465D1330-33B9-1446-ADDD-C19B701A1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4151" r="7500" b="13358"/>
          <a:stretch/>
        </p:blipFill>
        <p:spPr bwMode="auto">
          <a:xfrm>
            <a:off x="-462290" y="802152"/>
            <a:ext cx="10146858" cy="639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565DFA7-1ED2-3B40-8705-341FBEAF8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0"/>
            <a:ext cx="3985220" cy="199261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向右箭號 8">
            <a:extLst>
              <a:ext uri="{FF2B5EF4-FFF2-40B4-BE49-F238E27FC236}">
                <a16:creationId xmlns:a16="http://schemas.microsoft.com/office/drawing/2014/main" id="{8772074B-DAE7-0947-9B3A-607DA6D95F81}"/>
              </a:ext>
            </a:extLst>
          </p:cNvPr>
          <p:cNvSpPr/>
          <p:nvPr/>
        </p:nvSpPr>
        <p:spPr bwMode="auto">
          <a:xfrm rot="5400000">
            <a:off x="4762239" y="2826825"/>
            <a:ext cx="451197" cy="273224"/>
          </a:xfrm>
          <a:prstGeom prst="rightArrow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322CCFC-0CC1-6942-A218-24B961181A10}"/>
              </a:ext>
            </a:extLst>
          </p:cNvPr>
          <p:cNvSpPr/>
          <p:nvPr/>
        </p:nvSpPr>
        <p:spPr>
          <a:xfrm>
            <a:off x="1187625" y="1499637"/>
            <a:ext cx="635623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254000"/>
            <a:r>
              <a:rPr lang="en-US" altLang="zh-TW" sz="32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18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zh-TW" altLang="en-US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254000"/>
            <a:r>
              <a:rPr lang="en-US" altLang="zh-TW" sz="32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24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B086444E-89D5-A34B-B472-C67CA329A67F}"/>
              </a:ext>
            </a:extLst>
          </p:cNvPr>
          <p:cNvSpPr/>
          <p:nvPr/>
        </p:nvSpPr>
        <p:spPr bwMode="auto">
          <a:xfrm flipH="1">
            <a:off x="3203848" y="1540638"/>
            <a:ext cx="1008112" cy="107721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14A40889-EC72-B044-B9E7-D3649BBE8ADF}"/>
              </a:ext>
            </a:extLst>
          </p:cNvPr>
          <p:cNvSpPr/>
          <p:nvPr/>
        </p:nvSpPr>
        <p:spPr bwMode="auto">
          <a:xfrm>
            <a:off x="4067944" y="1571611"/>
            <a:ext cx="1056506" cy="489237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直線箭頭接點 10">
            <a:extLst>
              <a:ext uri="{FF2B5EF4-FFF2-40B4-BE49-F238E27FC236}">
                <a16:creationId xmlns:a16="http://schemas.microsoft.com/office/drawing/2014/main" id="{BA9753D6-178B-7C45-9839-4136E5D68016}"/>
              </a:ext>
            </a:extLst>
          </p:cNvPr>
          <p:cNvCxnSpPr>
            <a:cxnSpLocks/>
          </p:cNvCxnSpPr>
          <p:nvPr/>
        </p:nvCxnSpPr>
        <p:spPr bwMode="auto">
          <a:xfrm flipH="1">
            <a:off x="3431970" y="2001996"/>
            <a:ext cx="211541" cy="16257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橢圓 12">
            <a:extLst>
              <a:ext uri="{FF2B5EF4-FFF2-40B4-BE49-F238E27FC236}">
                <a16:creationId xmlns:a16="http://schemas.microsoft.com/office/drawing/2014/main" id="{67C89983-6D03-A64E-8D94-AC671E07B2D0}"/>
              </a:ext>
            </a:extLst>
          </p:cNvPr>
          <p:cNvSpPr/>
          <p:nvPr/>
        </p:nvSpPr>
        <p:spPr bwMode="auto">
          <a:xfrm>
            <a:off x="3827722" y="4148960"/>
            <a:ext cx="384237" cy="397195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F1C3FE3B-ABCD-2448-AF62-1CB99675858D}"/>
              </a:ext>
            </a:extLst>
          </p:cNvPr>
          <p:cNvSpPr/>
          <p:nvPr/>
        </p:nvSpPr>
        <p:spPr bwMode="auto">
          <a:xfrm>
            <a:off x="3395675" y="1581687"/>
            <a:ext cx="432048" cy="469084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直線箭頭接點 14">
            <a:extLst>
              <a:ext uri="{FF2B5EF4-FFF2-40B4-BE49-F238E27FC236}">
                <a16:creationId xmlns:a16="http://schemas.microsoft.com/office/drawing/2014/main" id="{737FD4A4-2064-7D48-8362-134A17284CA8}"/>
              </a:ext>
            </a:extLst>
          </p:cNvPr>
          <p:cNvCxnSpPr>
            <a:cxnSpLocks/>
          </p:cNvCxnSpPr>
          <p:nvPr/>
        </p:nvCxnSpPr>
        <p:spPr bwMode="auto">
          <a:xfrm flipH="1">
            <a:off x="4215989" y="2091821"/>
            <a:ext cx="380209" cy="2057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橢圓 16">
            <a:extLst>
              <a:ext uri="{FF2B5EF4-FFF2-40B4-BE49-F238E27FC236}">
                <a16:creationId xmlns:a16="http://schemas.microsoft.com/office/drawing/2014/main" id="{3BEFDE9A-F40B-4745-8B19-5EE87E6A8281}"/>
              </a:ext>
            </a:extLst>
          </p:cNvPr>
          <p:cNvSpPr/>
          <p:nvPr/>
        </p:nvSpPr>
        <p:spPr bwMode="auto">
          <a:xfrm>
            <a:off x="3147598" y="3502040"/>
            <a:ext cx="432048" cy="469084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3EC55FBC-39B2-F84E-990A-377396BF8839}"/>
              </a:ext>
            </a:extLst>
          </p:cNvPr>
          <p:cNvSpPr/>
          <p:nvPr/>
        </p:nvSpPr>
        <p:spPr bwMode="auto">
          <a:xfrm flipH="1">
            <a:off x="3176943" y="3496678"/>
            <a:ext cx="434756" cy="107721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9397EB2-8B4C-9044-9245-9EA014CB8035}"/>
              </a:ext>
            </a:extLst>
          </p:cNvPr>
          <p:cNvSpPr/>
          <p:nvPr/>
        </p:nvSpPr>
        <p:spPr>
          <a:xfrm>
            <a:off x="2863274" y="5771089"/>
            <a:ext cx="4805482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短除法是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質因數分解法的速算法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5A086F8-4881-9D4C-AC8C-403631A8AAF2}"/>
              </a:ext>
            </a:extLst>
          </p:cNvPr>
          <p:cNvSpPr txBox="1"/>
          <p:nvPr/>
        </p:nvSpPr>
        <p:spPr>
          <a:xfrm>
            <a:off x="5266015" y="3684542"/>
            <a:ext cx="387798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短除法的功用是：快速地找出質因數</a:t>
            </a:r>
          </a:p>
        </p:txBody>
      </p:sp>
    </p:spTree>
    <p:extLst>
      <p:ext uri="{BB962C8B-B14F-4D97-AF65-F5344CB8AC3E}">
        <p14:creationId xmlns:p14="http://schemas.microsoft.com/office/powerpoint/2010/main" val="298220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  <p:bldP spid="6" grpId="0" animBg="1"/>
      <p:bldP spid="13" grpId="0" animBg="1"/>
      <p:bldP spid="14" grpId="0" animBg="1"/>
      <p:bldP spid="17" grpId="0" animBg="1"/>
      <p:bldP spid="20" grpId="0" animBg="1"/>
      <p:bldP spid="21" grpId="0" animBg="1"/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2D019-39E9-3F44-BB50-B00A57F3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短除法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B282F0F-48F5-2C40-9EE0-F86E37AF6F77}"/>
              </a:ext>
            </a:extLst>
          </p:cNvPr>
          <p:cNvSpPr txBox="1"/>
          <p:nvPr/>
        </p:nvSpPr>
        <p:spPr>
          <a:xfrm>
            <a:off x="827584" y="1268760"/>
            <a:ext cx="381226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一、</a:t>
            </a:r>
            <a:r>
              <a:rPr kumimoji="1" lang="en-US" altLang="zh-TW" sz="2400" dirty="0">
                <a:solidFill>
                  <a:srgbClr val="0000CC"/>
                </a:solidFill>
              </a:rPr>
              <a:t>18</a:t>
            </a:r>
            <a:r>
              <a:rPr kumimoji="1" lang="zh-TW" altLang="en-US" sz="2400" dirty="0">
                <a:solidFill>
                  <a:srgbClr val="0000CC"/>
                </a:solidFill>
              </a:rPr>
              <a:t>、</a:t>
            </a:r>
            <a:r>
              <a:rPr kumimoji="1" lang="en-US" altLang="zh-TW" sz="2400" dirty="0">
                <a:solidFill>
                  <a:srgbClr val="0000CC"/>
                </a:solidFill>
              </a:rPr>
              <a:t>24</a:t>
            </a:r>
            <a:r>
              <a:rPr kumimoji="1" lang="zh-TW" altLang="en-US" sz="2400" dirty="0">
                <a:solidFill>
                  <a:srgbClr val="0000CC"/>
                </a:solidFill>
              </a:rPr>
              <a:t>可以先提</a:t>
            </a:r>
            <a:r>
              <a:rPr kumimoji="1" lang="en-US" altLang="zh-TW" sz="2400" dirty="0">
                <a:solidFill>
                  <a:srgbClr val="0000CC"/>
                </a:solidFill>
              </a:rPr>
              <a:t>6</a:t>
            </a:r>
            <a:r>
              <a:rPr kumimoji="1" lang="zh-TW" altLang="en-US" sz="2400" dirty="0">
                <a:solidFill>
                  <a:srgbClr val="0000CC"/>
                </a:solidFill>
              </a:rPr>
              <a:t>嗎？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21573A7-27C1-984A-85A6-312AB6C2E72A}"/>
              </a:ext>
            </a:extLst>
          </p:cNvPr>
          <p:cNvSpPr txBox="1"/>
          <p:nvPr/>
        </p:nvSpPr>
        <p:spPr>
          <a:xfrm>
            <a:off x="1548581" y="2227006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18     24</a:t>
            </a:r>
            <a:endParaRPr kumimoji="1" lang="zh-TW" altLang="en-US" dirty="0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06CEDB8-BBF3-3647-806E-FED77A526132}"/>
              </a:ext>
            </a:extLst>
          </p:cNvPr>
          <p:cNvGrpSpPr/>
          <p:nvPr/>
        </p:nvGrpSpPr>
        <p:grpSpPr>
          <a:xfrm>
            <a:off x="1548581" y="2227006"/>
            <a:ext cx="1018227" cy="369332"/>
            <a:chOff x="1219200" y="2095500"/>
            <a:chExt cx="1338828" cy="369332"/>
          </a:xfrm>
        </p:grpSpPr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0743FFD5-B3D4-3547-BD98-D689BF1497B7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F191C8A2-C1E1-B543-B0C1-80EC543A07D7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3F41F5EA-CF8C-BB49-A72B-7D887E0AB150}"/>
              </a:ext>
            </a:extLst>
          </p:cNvPr>
          <p:cNvSpPr txBox="1"/>
          <p:nvPr/>
        </p:nvSpPr>
        <p:spPr>
          <a:xfrm>
            <a:off x="1088711" y="22270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6</a:t>
            </a:r>
            <a:endParaRPr kumimoji="1"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2815881-E559-5C4F-A210-B90604850278}"/>
              </a:ext>
            </a:extLst>
          </p:cNvPr>
          <p:cNvSpPr txBox="1"/>
          <p:nvPr/>
        </p:nvSpPr>
        <p:spPr>
          <a:xfrm>
            <a:off x="1644740" y="26575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AD46CA7D-03A2-4943-8EAE-81F083E96C81}"/>
              </a:ext>
            </a:extLst>
          </p:cNvPr>
          <p:cNvSpPr txBox="1"/>
          <p:nvPr/>
        </p:nvSpPr>
        <p:spPr>
          <a:xfrm>
            <a:off x="2172614" y="26406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4</a:t>
            </a:r>
            <a:endParaRPr kumimoji="1" lang="zh-TW" altLang="en-US" dirty="0"/>
          </a:p>
        </p:txBody>
      </p:sp>
      <p:pic>
        <p:nvPicPr>
          <p:cNvPr id="12" name="9月 05 11:30" descr="9月 05 11:30">
            <a:hlinkClick r:id="" action="ppaction://media"/>
            <a:extLst>
              <a:ext uri="{FF2B5EF4-FFF2-40B4-BE49-F238E27FC236}">
                <a16:creationId xmlns:a16="http://schemas.microsoft.com/office/drawing/2014/main" id="{1C8A8259-1DE4-014F-B634-D46EB55D3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1093192"/>
            <a:ext cx="812800" cy="8128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D460C540-1281-0A4C-9BE7-EE3E042710D6}"/>
              </a:ext>
            </a:extLst>
          </p:cNvPr>
          <p:cNvSpPr txBox="1"/>
          <p:nvPr/>
        </p:nvSpPr>
        <p:spPr>
          <a:xfrm>
            <a:off x="1436883" y="304874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6</a:t>
            </a:r>
            <a:r>
              <a:rPr kumimoji="1" lang="zh-TW" altLang="en-US" dirty="0"/>
              <a:t>有兩種意義，請聽錄音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AC035F7-1088-A441-8179-8D12BDBC9FD2}"/>
              </a:ext>
            </a:extLst>
          </p:cNvPr>
          <p:cNvSpPr txBox="1"/>
          <p:nvPr/>
        </p:nvSpPr>
        <p:spPr>
          <a:xfrm>
            <a:off x="1463117" y="4552052"/>
            <a:ext cx="1893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21    20    30</a:t>
            </a:r>
            <a:endParaRPr kumimoji="1" lang="zh-TW" altLang="en-US" sz="2400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8AA88DA-0B24-2848-9B93-0B2FD063DFAC}"/>
              </a:ext>
            </a:extLst>
          </p:cNvPr>
          <p:cNvGrpSpPr/>
          <p:nvPr/>
        </p:nvGrpSpPr>
        <p:grpSpPr>
          <a:xfrm>
            <a:off x="1463116" y="4644385"/>
            <a:ext cx="1893467" cy="369332"/>
            <a:chOff x="1219200" y="2095500"/>
            <a:chExt cx="1338828" cy="369332"/>
          </a:xfrm>
        </p:grpSpPr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8DF84343-1148-7945-BEAA-035053D4E027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BF48266F-5DCC-7040-9BB7-AF791CB1FC72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038099E-439D-A340-B9B8-F0F16071EB04}"/>
              </a:ext>
            </a:extLst>
          </p:cNvPr>
          <p:cNvSpPr txBox="1"/>
          <p:nvPr/>
        </p:nvSpPr>
        <p:spPr>
          <a:xfrm>
            <a:off x="1106927" y="455205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7</a:t>
            </a:r>
            <a:endParaRPr kumimoji="1"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7A29BC6-6579-4347-883A-C4A6EBA175E5}"/>
              </a:ext>
            </a:extLst>
          </p:cNvPr>
          <p:cNvSpPr txBox="1"/>
          <p:nvPr/>
        </p:nvSpPr>
        <p:spPr>
          <a:xfrm>
            <a:off x="1644740" y="499891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3</a:t>
            </a:r>
            <a:endParaRPr kumimoji="1" lang="zh-TW" altLang="en-US" sz="2400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F0E6B57-6DE7-F146-B6D8-BDD23AE08481}"/>
              </a:ext>
            </a:extLst>
          </p:cNvPr>
          <p:cNvSpPr txBox="1"/>
          <p:nvPr/>
        </p:nvSpPr>
        <p:spPr>
          <a:xfrm>
            <a:off x="2145994" y="5013717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20</a:t>
            </a:r>
            <a:endParaRPr kumimoji="1" lang="zh-TW" altLang="en-US" sz="2400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0C75428-B59D-3F44-B143-8F655F8881FE}"/>
              </a:ext>
            </a:extLst>
          </p:cNvPr>
          <p:cNvSpPr txBox="1"/>
          <p:nvPr/>
        </p:nvSpPr>
        <p:spPr>
          <a:xfrm>
            <a:off x="2824328" y="5028436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30</a:t>
            </a:r>
            <a:endParaRPr kumimoji="1" lang="zh-TW" altLang="en-US" sz="2400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D892EEEA-9140-9647-AE47-A32E0B189DBB}"/>
              </a:ext>
            </a:extLst>
          </p:cNvPr>
          <p:cNvSpPr txBox="1"/>
          <p:nvPr/>
        </p:nvSpPr>
        <p:spPr>
          <a:xfrm>
            <a:off x="1163615" y="4061971"/>
            <a:ext cx="25106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二、可以放</a:t>
            </a:r>
            <a:r>
              <a:rPr kumimoji="1" lang="en-US" altLang="zh-TW" sz="2400" dirty="0">
                <a:solidFill>
                  <a:srgbClr val="0000CC"/>
                </a:solidFill>
              </a:rPr>
              <a:t>7</a:t>
            </a:r>
            <a:r>
              <a:rPr kumimoji="1" lang="zh-TW" altLang="en-US" sz="2400" dirty="0">
                <a:solidFill>
                  <a:srgbClr val="0000CC"/>
                </a:solidFill>
              </a:rPr>
              <a:t>嗎？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817357F-C3AB-174E-85D8-232413EAE4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73394" y="5505231"/>
            <a:ext cx="527709" cy="779866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12F238ED-D029-0D40-8030-DEF739092A72}"/>
              </a:ext>
            </a:extLst>
          </p:cNvPr>
          <p:cNvSpPr txBox="1"/>
          <p:nvPr/>
        </p:nvSpPr>
        <p:spPr>
          <a:xfrm>
            <a:off x="3647854" y="558924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/>
              <a:t>可以，但沒有效率</a:t>
            </a:r>
          </a:p>
        </p:txBody>
      </p:sp>
    </p:spTree>
    <p:extLst>
      <p:ext uri="{BB962C8B-B14F-4D97-AF65-F5344CB8AC3E}">
        <p14:creationId xmlns:p14="http://schemas.microsoft.com/office/powerpoint/2010/main" val="64200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11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4" grpId="0"/>
      <p:bldP spid="18" grpId="0"/>
      <p:bldP spid="19" grpId="0"/>
      <p:bldP spid="20" grpId="0"/>
      <p:bldP spid="21" grpId="0"/>
      <p:bldP spid="22" grpId="0" animBg="1"/>
      <p:bldP spid="2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CD507620-6E02-8F4A-9AEB-86B63551C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2" b="11529"/>
          <a:stretch/>
        </p:blipFill>
        <p:spPr bwMode="auto">
          <a:xfrm>
            <a:off x="-798899" y="1052736"/>
            <a:ext cx="10741798" cy="597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840D859-4222-6C4C-95B2-B1ED9311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CC"/>
                </a:solidFill>
              </a:rPr>
              <a:t>基本學習內容</a:t>
            </a:r>
            <a:endParaRPr kumimoji="1" lang="zh-TW" altLang="en-US" dirty="0">
              <a:solidFill>
                <a:srgbClr val="0000CC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EFF8AA1-FAD3-724F-8C37-90CD6A202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708920"/>
            <a:ext cx="7128792" cy="1728192"/>
          </a:xfrm>
        </p:spPr>
        <p:txBody>
          <a:bodyPr/>
          <a:lstStyle/>
          <a:p>
            <a:r>
              <a:rPr lang="en-US" altLang="zh-TW" sz="3200" dirty="0">
                <a:solidFill>
                  <a:srgbClr val="FF0000"/>
                </a:solidFill>
              </a:rPr>
              <a:t>NC-6-1-2</a:t>
            </a:r>
          </a:p>
          <a:p>
            <a:pPr marL="0" indent="0">
              <a:buNone/>
            </a:pPr>
            <a:r>
              <a:rPr lang="zh-TW" altLang="en-US" dirty="0">
                <a:solidFill>
                  <a:srgbClr val="FF0000"/>
                </a:solidFill>
              </a:rPr>
              <a:t>短除法做質因數的分解</a:t>
            </a:r>
            <a:endParaRPr lang="en-US" altLang="zh-TW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質數＜</a:t>
            </a:r>
            <a:r>
              <a:rPr lang="en-US" altLang="zh-TW" dirty="0">
                <a:solidFill>
                  <a:srgbClr val="FF0000"/>
                </a:solidFill>
              </a:rPr>
              <a:t>20</a:t>
            </a:r>
            <a:r>
              <a:rPr lang="zh-TW" altLang="en-US" dirty="0">
                <a:solidFill>
                  <a:srgbClr val="FF0000"/>
                </a:solidFill>
              </a:rPr>
              <a:t>，質因數＜</a:t>
            </a:r>
            <a:r>
              <a:rPr lang="en-US" altLang="zh-TW" dirty="0">
                <a:solidFill>
                  <a:srgbClr val="FF0000"/>
                </a:solidFill>
              </a:rPr>
              <a:t>20</a:t>
            </a:r>
            <a:r>
              <a:rPr lang="zh-TW" altLang="en-US" dirty="0">
                <a:solidFill>
                  <a:srgbClr val="FF0000"/>
                </a:solidFill>
              </a:rPr>
              <a:t>，被分解數＜</a:t>
            </a:r>
            <a:r>
              <a:rPr lang="en-US" altLang="zh-TW" dirty="0">
                <a:solidFill>
                  <a:srgbClr val="FF0000"/>
                </a:solidFill>
              </a:rPr>
              <a:t>100)</a:t>
            </a:r>
            <a:r>
              <a:rPr lang="zh-TW" altLang="en-US" dirty="0">
                <a:solidFill>
                  <a:srgbClr val="FF0000"/>
                </a:solidFill>
              </a:rPr>
              <a:t>。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84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B109ABB-D46E-B646-B137-4DE039A89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813"/>
            <a:ext cx="9828584" cy="61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ED24EBD-B2B7-A441-84EC-6228A9AC8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0000CC"/>
                </a:solidFill>
              </a:rPr>
              <a:t>基本學習表現</a:t>
            </a:r>
            <a:endParaRPr kumimoji="1" lang="zh-TW" altLang="en-US" dirty="0">
              <a:solidFill>
                <a:srgbClr val="0000CC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1206749-B30C-7E4A-B5C2-32F23A7F9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6" r="20254"/>
          <a:stretch/>
        </p:blipFill>
        <p:spPr>
          <a:xfrm>
            <a:off x="960409" y="1615250"/>
            <a:ext cx="7907765" cy="36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CD06BE-D5EF-5E46-B97B-E3B538DF0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最簡分數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6270EB5-B9D9-E744-AC1A-62D12F25B3A2}"/>
              </a:ext>
            </a:extLst>
          </p:cNvPr>
          <p:cNvSpPr txBox="1"/>
          <p:nvPr/>
        </p:nvSpPr>
        <p:spPr>
          <a:xfrm>
            <a:off x="504219" y="1292800"/>
            <a:ext cx="8135560" cy="7078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/>
              <a:t>五年級時不要求最後的答案必須是最簡分數。</a:t>
            </a:r>
          </a:p>
          <a:p>
            <a:r>
              <a:rPr lang="zh-TW" altLang="en-US" sz="2000" dirty="0"/>
              <a:t>六年級在容許的因、倍數範圍中，應要求最後的答案必須是最簡分數。</a:t>
            </a:r>
            <a:endParaRPr lang="en-US" altLang="zh-TW" sz="20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7017D36-B8E2-A144-B46C-A204234B3155}"/>
              </a:ext>
            </a:extLst>
          </p:cNvPr>
          <p:cNvSpPr txBox="1"/>
          <p:nvPr/>
        </p:nvSpPr>
        <p:spPr>
          <a:xfrm>
            <a:off x="479904" y="2132429"/>
            <a:ext cx="3262432" cy="400110"/>
          </a:xfrm>
          <a:prstGeom prst="rect">
            <a:avLst/>
          </a:prstGeom>
          <a:solidFill>
            <a:srgbClr val="0000CC"/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solidFill>
                  <a:srgbClr val="FFFF00"/>
                </a:solidFill>
              </a:rPr>
              <a:t>透過比較活動引入最簡分數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7CBE583-C6DC-1846-9717-A67F86FCC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5" y="2725838"/>
            <a:ext cx="8664229" cy="2839362"/>
          </a:xfrm>
          <a:prstGeom prst="rect">
            <a:avLst/>
          </a:prstGeom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id="{F3AC8047-1FFA-534B-9716-268C21A6FB8E}"/>
              </a:ext>
            </a:extLst>
          </p:cNvPr>
          <p:cNvSpPr/>
          <p:nvPr/>
        </p:nvSpPr>
        <p:spPr bwMode="auto">
          <a:xfrm>
            <a:off x="107504" y="2708920"/>
            <a:ext cx="8928992" cy="314098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85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805649-6276-9843-9E94-087993A6D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z="4400" dirty="0">
                <a:solidFill>
                  <a:srgbClr val="0000CC"/>
                </a:solidFill>
              </a:rPr>
              <a:t>目錄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B10ECA8-7D27-E343-BF1B-6BD8BD233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1</a:t>
            </a:r>
            <a:r>
              <a:rPr kumimoji="1" lang="zh-TW" altLang="en-US" sz="3200" dirty="0">
                <a:solidFill>
                  <a:schemeClr val="tx2"/>
                </a:solidFill>
              </a:rPr>
              <a:t>）因數與倍數教學概念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2</a:t>
            </a:r>
            <a:r>
              <a:rPr kumimoji="1" lang="zh-TW" altLang="en-US" sz="3200" dirty="0">
                <a:solidFill>
                  <a:schemeClr val="tx2"/>
                </a:solidFill>
              </a:rPr>
              <a:t>）因數</a:t>
            </a:r>
            <a:r>
              <a:rPr kumimoji="1" lang="en-US" altLang="zh-TW" sz="3200" dirty="0">
                <a:solidFill>
                  <a:schemeClr val="tx2"/>
                </a:solidFill>
              </a:rPr>
              <a:t>-</a:t>
            </a:r>
            <a:r>
              <a:rPr kumimoji="1" lang="zh-TW" altLang="en-US" sz="3200" dirty="0">
                <a:solidFill>
                  <a:schemeClr val="tx2"/>
                </a:solidFill>
              </a:rPr>
              <a:t>長方形數</a:t>
            </a:r>
            <a:r>
              <a:rPr kumimoji="1" lang="en-US" altLang="zh-TW" sz="3200" dirty="0">
                <a:solidFill>
                  <a:schemeClr val="tx2"/>
                </a:solidFill>
              </a:rPr>
              <a:t>(</a:t>
            </a:r>
            <a:r>
              <a:rPr kumimoji="1" lang="zh-TW" altLang="en-US" sz="3200" dirty="0">
                <a:solidFill>
                  <a:schemeClr val="tx2"/>
                </a:solidFill>
              </a:rPr>
              <a:t>實作）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3</a:t>
            </a:r>
            <a:r>
              <a:rPr kumimoji="1" lang="zh-TW" altLang="en-US" sz="3200" dirty="0">
                <a:solidFill>
                  <a:schemeClr val="tx2"/>
                </a:solidFill>
              </a:rPr>
              <a:t>）因數大老二（實作）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4)</a:t>
            </a:r>
            <a:r>
              <a:rPr kumimoji="1" lang="zh-TW" altLang="en-US" sz="3200" dirty="0">
                <a:solidFill>
                  <a:schemeClr val="tx2"/>
                </a:solidFill>
              </a:rPr>
              <a:t>系統性的因數分解（實作）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5)</a:t>
            </a:r>
            <a:r>
              <a:rPr kumimoji="1" lang="zh-TW" altLang="en-US" sz="3200" dirty="0">
                <a:solidFill>
                  <a:schemeClr val="tx2"/>
                </a:solidFill>
              </a:rPr>
              <a:t>稅收遊戲（實作）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6)</a:t>
            </a:r>
            <a:r>
              <a:rPr kumimoji="1" lang="zh-TW" altLang="en-US" sz="3200" dirty="0">
                <a:solidFill>
                  <a:schemeClr val="tx2"/>
                </a:solidFill>
              </a:rPr>
              <a:t>數戰棋（實作）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7</a:t>
            </a:r>
            <a:r>
              <a:rPr kumimoji="1" lang="zh-TW" altLang="en-US" sz="3200" dirty="0">
                <a:solidFill>
                  <a:schemeClr val="tx2"/>
                </a:solidFill>
              </a:rPr>
              <a:t>）倍數</a:t>
            </a:r>
            <a:r>
              <a:rPr kumimoji="1" lang="en-US" altLang="zh-TW" sz="3200" dirty="0">
                <a:solidFill>
                  <a:schemeClr val="tx2"/>
                </a:solidFill>
              </a:rPr>
              <a:t>-</a:t>
            </a:r>
            <a:r>
              <a:rPr kumimoji="1" lang="zh-TW" altLang="en-US" sz="3200" dirty="0">
                <a:solidFill>
                  <a:schemeClr val="tx2"/>
                </a:solidFill>
              </a:rPr>
              <a:t>數字拉密（實作）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r>
              <a:rPr kumimoji="1" lang="zh-TW" altLang="en-US" sz="3200" dirty="0">
                <a:solidFill>
                  <a:schemeClr val="tx2"/>
                </a:solidFill>
              </a:rPr>
              <a:t>（</a:t>
            </a:r>
            <a:r>
              <a:rPr kumimoji="1" lang="en-US" altLang="zh-TW" sz="3200" dirty="0">
                <a:solidFill>
                  <a:schemeClr val="tx2"/>
                </a:solidFill>
              </a:rPr>
              <a:t>8</a:t>
            </a:r>
            <a:r>
              <a:rPr kumimoji="1" lang="zh-TW" altLang="en-US" sz="3200" dirty="0">
                <a:solidFill>
                  <a:schemeClr val="tx2"/>
                </a:solidFill>
              </a:rPr>
              <a:t>）學力測驗題目</a:t>
            </a:r>
            <a:endParaRPr kumimoji="1" lang="en-US" altLang="zh-TW" sz="32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kumimoji="1" lang="en-US" altLang="zh-TW" sz="4000" dirty="0"/>
          </a:p>
          <a:p>
            <a:pPr marL="0" indent="0">
              <a:buNone/>
            </a:pPr>
            <a:br>
              <a:rPr kumimoji="1" lang="en-US" altLang="zh-TW" dirty="0"/>
            </a:br>
            <a:endParaRPr kumimoji="1" lang="en-US" altLang="zh-TW" dirty="0"/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881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AD41ACD-38AB-6549-8F47-8015533D4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96752"/>
            <a:ext cx="4384472" cy="514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084BC35-AE86-984A-8078-25962497105A}"/>
              </a:ext>
            </a:extLst>
          </p:cNvPr>
          <p:cNvSpPr txBox="1"/>
          <p:nvPr/>
        </p:nvSpPr>
        <p:spPr>
          <a:xfrm>
            <a:off x="5796136" y="2293566"/>
            <a:ext cx="7200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/>
              <a:t>小</a:t>
            </a:r>
            <a:endParaRPr kumimoji="1" lang="en-US" altLang="zh-TW" sz="4000" dirty="0"/>
          </a:p>
          <a:p>
            <a:r>
              <a:rPr kumimoji="1" lang="zh-TW" altLang="en-US" sz="4000" dirty="0"/>
              <a:t>魔</a:t>
            </a:r>
            <a:endParaRPr kumimoji="1" lang="en-US" altLang="zh-TW" sz="4000" dirty="0"/>
          </a:p>
          <a:p>
            <a:r>
              <a:rPr kumimoji="1" lang="zh-TW" altLang="en-US" sz="4000" dirty="0"/>
              <a:t>術</a:t>
            </a:r>
            <a:endParaRPr kumimoji="1" lang="en-US" altLang="zh-TW" sz="4000" dirty="0"/>
          </a:p>
          <a:p>
            <a:endParaRPr kumimoji="1"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484E6FB-9925-4342-A22C-1A7EB119AB92}"/>
              </a:ext>
            </a:extLst>
          </p:cNvPr>
          <p:cNvSpPr txBox="1"/>
          <p:nvPr/>
        </p:nvSpPr>
        <p:spPr>
          <a:xfrm>
            <a:off x="5580112" y="1196752"/>
            <a:ext cx="2376264" cy="707886"/>
          </a:xfrm>
          <a:prstGeom prst="rect">
            <a:avLst/>
          </a:prstGeom>
          <a:solidFill>
            <a:srgbClr val="9AE2EB"/>
          </a:solidFill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solidFill>
                  <a:srgbClr val="0000CC"/>
                </a:solidFill>
              </a:rPr>
              <a:t>引起動機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D49034EF-BA50-4C4D-8517-92B380EF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質因數分解法</a:t>
            </a:r>
          </a:p>
        </p:txBody>
      </p:sp>
    </p:spTree>
    <p:extLst>
      <p:ext uri="{BB962C8B-B14F-4D97-AF65-F5344CB8AC3E}">
        <p14:creationId xmlns:p14="http://schemas.microsoft.com/office/powerpoint/2010/main" val="180527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357472-7EE4-CA4D-B01C-69AA98223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924800" cy="487363"/>
          </a:xfrm>
        </p:spPr>
        <p:txBody>
          <a:bodyPr/>
          <a:lstStyle/>
          <a:p>
            <a:r>
              <a:rPr kumimoji="1" lang="zh-TW" altLang="en-US" dirty="0">
                <a:highlight>
                  <a:srgbClr val="FFFF00"/>
                </a:highlight>
              </a:rPr>
              <a:t>數學教育中心：影片名稱：系統性的因數分解</a:t>
            </a: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FA2E40D9-201B-D44E-91DB-8C7E0F20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質因數分解的標準分解式 </a:t>
            </a:r>
            <a:endParaRPr kumimoji="1"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904B66F-86F0-3146-996C-492306D0BE35}"/>
              </a:ext>
            </a:extLst>
          </p:cNvPr>
          <p:cNvSpPr/>
          <p:nvPr/>
        </p:nvSpPr>
        <p:spPr>
          <a:xfrm>
            <a:off x="1371600" y="2096184"/>
            <a:ext cx="63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hlinkClick r:id="rId2"/>
              </a:rPr>
              <a:t>https://www.youtube.com/watch?v=zVyKtRNzL6g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BEBBB1DF-C5F8-D542-84C2-9D6D0955DBD3}"/>
              </a:ext>
            </a:extLst>
          </p:cNvPr>
          <p:cNvSpPr txBox="1"/>
          <p:nvPr/>
        </p:nvSpPr>
        <p:spPr>
          <a:xfrm>
            <a:off x="685800" y="2793092"/>
            <a:ext cx="2212238" cy="193899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1.</a:t>
            </a:r>
            <a:r>
              <a:rPr kumimoji="1" lang="zh-TW" altLang="en-US" sz="2400" dirty="0"/>
              <a:t>器材：</a:t>
            </a:r>
            <a:endParaRPr kumimoji="1" lang="en-US" altLang="zh-TW" sz="2400" dirty="0"/>
          </a:p>
          <a:p>
            <a:r>
              <a:rPr kumimoji="1" lang="zh-TW" altLang="en-US" sz="2400" dirty="0"/>
              <a:t>計算機</a:t>
            </a:r>
            <a:endParaRPr kumimoji="1" lang="en-US" altLang="zh-TW" sz="2400" dirty="0"/>
          </a:p>
          <a:p>
            <a:r>
              <a:rPr kumimoji="1" lang="zh-TW" altLang="en-US" sz="2400" dirty="0"/>
              <a:t>撲克牌</a:t>
            </a:r>
            <a:r>
              <a:rPr kumimoji="1" lang="en-US" altLang="zh-TW" sz="2400" dirty="0"/>
              <a:t>2</a:t>
            </a:r>
            <a:r>
              <a:rPr kumimoji="1" lang="zh-TW" altLang="en-US" sz="2400" dirty="0"/>
              <a:t>有</a:t>
            </a:r>
            <a:r>
              <a:rPr kumimoji="1" lang="en-US" altLang="zh-TW" sz="2400" dirty="0"/>
              <a:t>4</a:t>
            </a:r>
            <a:r>
              <a:rPr kumimoji="1" lang="zh-TW" altLang="en-US" sz="2400" dirty="0"/>
              <a:t>張</a:t>
            </a:r>
            <a:endParaRPr kumimoji="1" lang="en-US" altLang="zh-TW" sz="2400" dirty="0"/>
          </a:p>
          <a:p>
            <a:r>
              <a:rPr kumimoji="1" lang="zh-TW" altLang="en-US" sz="2400" dirty="0"/>
              <a:t>           </a:t>
            </a:r>
            <a:r>
              <a:rPr kumimoji="1" lang="en-US" altLang="zh-TW" sz="2400" dirty="0"/>
              <a:t>3</a:t>
            </a:r>
            <a:r>
              <a:rPr kumimoji="1" lang="zh-TW" altLang="en-US" sz="2400" dirty="0"/>
              <a:t>有</a:t>
            </a:r>
            <a:r>
              <a:rPr kumimoji="1" lang="en-US" altLang="zh-TW" sz="2400" dirty="0"/>
              <a:t>4</a:t>
            </a:r>
            <a:r>
              <a:rPr kumimoji="1" lang="zh-TW" altLang="en-US" sz="2400" dirty="0"/>
              <a:t>張</a:t>
            </a:r>
            <a:endParaRPr kumimoji="1" lang="en-US" altLang="zh-TW" sz="2400" dirty="0"/>
          </a:p>
          <a:p>
            <a:r>
              <a:rPr kumimoji="1" lang="zh-TW" altLang="en-US" sz="2400" dirty="0"/>
              <a:t>           </a:t>
            </a:r>
            <a:r>
              <a:rPr kumimoji="1" lang="en-US" altLang="zh-TW" sz="2400" dirty="0"/>
              <a:t>5</a:t>
            </a:r>
            <a:r>
              <a:rPr kumimoji="1" lang="zh-TW" altLang="en-US" sz="2400" dirty="0"/>
              <a:t>有</a:t>
            </a:r>
            <a:r>
              <a:rPr kumimoji="1" lang="en-US" altLang="zh-TW" sz="2400" dirty="0"/>
              <a:t>4</a:t>
            </a:r>
            <a:r>
              <a:rPr kumimoji="1" lang="zh-TW" altLang="en-US" sz="2400" dirty="0"/>
              <a:t>張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161FFE5-65DE-D848-96BB-309CB7244B34}"/>
              </a:ext>
            </a:extLst>
          </p:cNvPr>
          <p:cNvSpPr txBox="1"/>
          <p:nvPr/>
        </p:nvSpPr>
        <p:spPr>
          <a:xfrm>
            <a:off x="3291309" y="2793092"/>
            <a:ext cx="2954655" cy="830997"/>
          </a:xfrm>
          <a:prstGeom prst="rect">
            <a:avLst/>
          </a:prstGeom>
          <a:solidFill>
            <a:srgbClr val="FFFF00"/>
          </a:solidFill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2.</a:t>
            </a:r>
            <a:r>
              <a:rPr kumimoji="1" lang="zh-TW" altLang="en-US" sz="2400" dirty="0"/>
              <a:t>任選四張相乘，</a:t>
            </a:r>
            <a:endParaRPr kumimoji="1" lang="en-US" altLang="zh-TW" sz="2400" dirty="0"/>
          </a:p>
          <a:p>
            <a:r>
              <a:rPr kumimoji="1" lang="zh-TW" altLang="en-US" sz="2400" dirty="0"/>
              <a:t>告訴老師乘積是多少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86D4947-FAC7-1240-83EF-644CD9D3A67E}"/>
              </a:ext>
            </a:extLst>
          </p:cNvPr>
          <p:cNvSpPr txBox="1"/>
          <p:nvPr/>
        </p:nvSpPr>
        <p:spPr>
          <a:xfrm>
            <a:off x="3291308" y="4115486"/>
            <a:ext cx="2954655" cy="830997"/>
          </a:xfrm>
          <a:prstGeom prst="rect">
            <a:avLst/>
          </a:prstGeom>
          <a:solidFill>
            <a:srgbClr val="FFC000"/>
          </a:solidFill>
          <a:ln w="28575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3.</a:t>
            </a:r>
            <a:r>
              <a:rPr kumimoji="1" lang="zh-TW" altLang="en-US" sz="2400" dirty="0"/>
              <a:t>老師展現神力，</a:t>
            </a:r>
            <a:endParaRPr kumimoji="1" lang="en-US" altLang="zh-TW" sz="2400" dirty="0"/>
          </a:p>
          <a:p>
            <a:r>
              <a:rPr kumimoji="1" lang="zh-TW" altLang="en-US" sz="2400" dirty="0"/>
              <a:t>猜出這四張牌是多少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4188540-D84D-A14F-B478-11573AECE9DD}"/>
              </a:ext>
            </a:extLst>
          </p:cNvPr>
          <p:cNvSpPr txBox="1"/>
          <p:nvPr/>
        </p:nvSpPr>
        <p:spPr>
          <a:xfrm>
            <a:off x="3333135" y="5294671"/>
            <a:ext cx="4134465" cy="461665"/>
          </a:xfrm>
          <a:prstGeom prst="rect">
            <a:avLst/>
          </a:prstGeom>
          <a:solidFill>
            <a:srgbClr val="BBD800"/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2400" dirty="0">
                <a:solidFill>
                  <a:srgbClr val="0000CC"/>
                </a:solidFill>
              </a:rPr>
              <a:t>4.</a:t>
            </a:r>
            <a:r>
              <a:rPr kumimoji="1" lang="zh-TW" altLang="en-US" sz="2400" dirty="0">
                <a:solidFill>
                  <a:srgbClr val="0000CC"/>
                </a:solidFill>
              </a:rPr>
              <a:t>學生猜，老師是如何辦到的</a:t>
            </a:r>
          </a:p>
        </p:txBody>
      </p:sp>
    </p:spTree>
    <p:extLst>
      <p:ext uri="{BB962C8B-B14F-4D97-AF65-F5344CB8AC3E}">
        <p14:creationId xmlns:p14="http://schemas.microsoft.com/office/powerpoint/2010/main" val="3025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1F3D9C-299B-BB40-B9DA-D636C673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04664"/>
            <a:ext cx="7086600" cy="487363"/>
          </a:xfrm>
        </p:spPr>
        <p:txBody>
          <a:bodyPr/>
          <a:lstStyle/>
          <a:p>
            <a:r>
              <a:rPr lang="zh-TW" altLang="zh-TW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質因數分解的標準分解式</a:t>
            </a:r>
            <a:br>
              <a:rPr lang="zh-TW" altLang="zh-TW" sz="1800" kern="100" dirty="0">
                <a:latin typeface="Calibri" panose="020F0502020204030204" pitchFamily="34" charset="0"/>
                <a:ea typeface="新細明體" panose="02020500000000000000" pitchFamily="18" charset="-120"/>
                <a:cs typeface="Times New Roman" panose="02020603050405020304" pitchFamily="18" charset="0"/>
              </a:rPr>
            </a:br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7A5ACE9-EC8F-F74A-A67E-F048FAA602ED}"/>
              </a:ext>
            </a:extLst>
          </p:cNvPr>
          <p:cNvSpPr/>
          <p:nvPr/>
        </p:nvSpPr>
        <p:spPr>
          <a:xfrm>
            <a:off x="827584" y="892027"/>
            <a:ext cx="708660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/>
            <a:endParaRPr lang="zh-TW" altLang="zh-TW" sz="11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r>
              <a:rPr lang="en-US" altLang="zh-TW" sz="2800" kern="100" dirty="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</a:t>
            </a:r>
            <a:r>
              <a:rPr lang="zh-TW" altLang="zh-TW" sz="28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樹狀圖法</a:t>
            </a:r>
            <a:endParaRPr lang="zh-TW" altLang="zh-TW" sz="2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r>
              <a:rPr lang="en-US" altLang="zh-TW" sz="2800" kern="100" dirty="0">
                <a:solidFill>
                  <a:srgbClr val="00B05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</a:t>
            </a:r>
            <a:r>
              <a:rPr lang="zh-TW" altLang="zh-TW" sz="28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短除法</a:t>
            </a:r>
            <a:endParaRPr lang="zh-TW" altLang="zh-TW" sz="28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r>
              <a:rPr lang="zh-TW" altLang="zh-TW" sz="28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它們是二種不同的解題方法嗎？</a:t>
            </a:r>
            <a:r>
              <a:rPr lang="zh-TW" altLang="zh-TW" sz="2800" dirty="0">
                <a:ea typeface="標楷體" panose="02010601000101010101" pitchFamily="2" charset="-120"/>
                <a:cs typeface="Times New Roman" panose="02020603050405020304" pitchFamily="18" charset="0"/>
              </a:rPr>
              <a:t>誰先引入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？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B977F6F-A217-1D4A-854E-AE707C3D93FD}"/>
              </a:ext>
            </a:extLst>
          </p:cNvPr>
          <p:cNvSpPr txBox="1"/>
          <p:nvPr/>
        </p:nvSpPr>
        <p:spPr>
          <a:xfrm>
            <a:off x="1255188" y="2821908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36</a:t>
            </a:r>
            <a:endParaRPr kumimoji="1" lang="zh-TW" altLang="en-US" sz="2400" dirty="0"/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id="{4A6DC3C7-60D5-FE4F-B3EF-96526BEA22B7}"/>
              </a:ext>
            </a:extLst>
          </p:cNvPr>
          <p:cNvSpPr/>
          <p:nvPr/>
        </p:nvSpPr>
        <p:spPr bwMode="auto">
          <a:xfrm>
            <a:off x="3404839" y="4050226"/>
            <a:ext cx="951012" cy="335674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38F6E4BC-08B1-7445-99F0-48D4C1301337}"/>
              </a:ext>
            </a:extLst>
          </p:cNvPr>
          <p:cNvSpPr/>
          <p:nvPr/>
        </p:nvSpPr>
        <p:spPr>
          <a:xfrm rot="1976582">
            <a:off x="5216132" y="3149387"/>
            <a:ext cx="1648228" cy="492256"/>
          </a:xfrm>
          <a:prstGeom prst="ellipse">
            <a:avLst/>
          </a:prstGeom>
          <a:solidFill>
            <a:srgbClr val="4F81BD">
              <a:alpha val="0"/>
            </a:srgbClr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94B954F7-6F18-B14C-894D-10A3E8803B53}"/>
              </a:ext>
            </a:extLst>
          </p:cNvPr>
          <p:cNvGrpSpPr/>
          <p:nvPr/>
        </p:nvGrpSpPr>
        <p:grpSpPr>
          <a:xfrm>
            <a:off x="1134825" y="3326424"/>
            <a:ext cx="1500805" cy="2367505"/>
            <a:chOff x="1477466" y="2568204"/>
            <a:chExt cx="1500805" cy="2367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05217A3E-986F-A143-8727-439EACE577E3}"/>
                    </a:ext>
                  </a:extLst>
                </p:cNvPr>
                <p:cNvSpPr txBox="1"/>
                <p:nvPr/>
              </p:nvSpPr>
              <p:spPr>
                <a:xfrm rot="16200000">
                  <a:off x="1578324" y="2524121"/>
                  <a:ext cx="52738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TW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kumimoji="1" lang="zh-TW" altLang="en-US" sz="4000" dirty="0"/>
                </a:p>
              </p:txBody>
            </p:sp>
          </mc:Choice>
          <mc:Fallback xmlns="">
            <p:sp>
              <p:nvSpPr>
                <p:cNvPr id="6" name="文字方塊 5">
                  <a:extLst>
                    <a:ext uri="{FF2B5EF4-FFF2-40B4-BE49-F238E27FC236}">
                      <a16:creationId xmlns:a16="http://schemas.microsoft.com/office/drawing/2014/main" id="{05217A3E-986F-A143-8727-439EACE577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578324" y="2524121"/>
                  <a:ext cx="527388" cy="615553"/>
                </a:xfrm>
                <a:prstGeom prst="rect">
                  <a:avLst/>
                </a:prstGeom>
                <a:blipFill>
                  <a:blip r:embed="rId2"/>
                  <a:stretch>
                    <a:fillRect t="-19048" r="-8000" b="-16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字方塊 6">
              <a:extLst>
                <a:ext uri="{FF2B5EF4-FFF2-40B4-BE49-F238E27FC236}">
                  <a16:creationId xmlns:a16="http://schemas.microsoft.com/office/drawing/2014/main" id="{8478FFC7-B4F3-AF4B-B2A2-C26DBCCC37E4}"/>
                </a:ext>
              </a:extLst>
            </p:cNvPr>
            <p:cNvSpPr txBox="1"/>
            <p:nvPr/>
          </p:nvSpPr>
          <p:spPr>
            <a:xfrm>
              <a:off x="1489871" y="2978249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2</a:t>
              </a:r>
              <a:endParaRPr kumimoji="1" lang="zh-TW" altLang="en-US" sz="2400" dirty="0"/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0014CBA3-DC70-A04E-A4F5-80A8F6AC8916}"/>
                </a:ext>
              </a:extLst>
            </p:cNvPr>
            <p:cNvSpPr txBox="1"/>
            <p:nvPr/>
          </p:nvSpPr>
          <p:spPr>
            <a:xfrm>
              <a:off x="1861684" y="2978249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18</a:t>
              </a:r>
              <a:endParaRPr kumimoji="1"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43E7E781-7449-4C47-8E0F-7E964FE47750}"/>
                    </a:ext>
                  </a:extLst>
                </p:cNvPr>
                <p:cNvSpPr txBox="1"/>
                <p:nvPr/>
              </p:nvSpPr>
              <p:spPr>
                <a:xfrm rot="16200000">
                  <a:off x="1905767" y="3204117"/>
                  <a:ext cx="52738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TW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kumimoji="1" lang="zh-TW" altLang="en-US" sz="4000" dirty="0"/>
                </a:p>
              </p:txBody>
            </p:sp>
          </mc:Choice>
          <mc:Fallback xmlns="">
            <p:sp>
              <p:nvSpPr>
                <p:cNvPr id="9" name="文字方塊 8">
                  <a:extLst>
                    <a:ext uri="{FF2B5EF4-FFF2-40B4-BE49-F238E27FC236}">
                      <a16:creationId xmlns:a16="http://schemas.microsoft.com/office/drawing/2014/main" id="{43E7E781-7449-4C47-8E0F-7E964FE477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905767" y="3204117"/>
                  <a:ext cx="527388" cy="615553"/>
                </a:xfrm>
                <a:prstGeom prst="rect">
                  <a:avLst/>
                </a:prstGeom>
                <a:blipFill>
                  <a:blip r:embed="rId3"/>
                  <a:stretch>
                    <a:fillRect t="-16279" r="-10204" b="-139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99269728-EF39-EE44-8904-23256016809E}"/>
                </a:ext>
              </a:extLst>
            </p:cNvPr>
            <p:cNvSpPr txBox="1"/>
            <p:nvPr/>
          </p:nvSpPr>
          <p:spPr>
            <a:xfrm>
              <a:off x="1848011" y="367985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2</a:t>
              </a:r>
              <a:endParaRPr kumimoji="1" lang="zh-TW" altLang="en-US" sz="2400" dirty="0"/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AC06B49-29D7-8341-BEF3-65F4C434A34B}"/>
                </a:ext>
              </a:extLst>
            </p:cNvPr>
            <p:cNvSpPr txBox="1"/>
            <p:nvPr/>
          </p:nvSpPr>
          <p:spPr>
            <a:xfrm>
              <a:off x="2268769" y="3694857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9</a:t>
              </a:r>
              <a:endParaRPr kumimoji="1" lang="zh-TW" altLang="en-US" sz="2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BCEC41E5-1B2A-464D-A6A6-A73DE36E8B52}"/>
                    </a:ext>
                  </a:extLst>
                </p:cNvPr>
                <p:cNvSpPr txBox="1"/>
                <p:nvPr/>
              </p:nvSpPr>
              <p:spPr>
                <a:xfrm rot="16200000">
                  <a:off x="2193878" y="3942599"/>
                  <a:ext cx="527388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TW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oMath>
                    </m:oMathPara>
                  </a14:m>
                  <a:endParaRPr kumimoji="1" lang="zh-TW" altLang="en-US" sz="4000" dirty="0"/>
                </a:p>
              </p:txBody>
            </p:sp>
          </mc:Choice>
          <mc:Fallback xmlns="">
            <p:sp>
              <p:nvSpPr>
                <p:cNvPr id="12" name="文字方塊 11">
                  <a:extLst>
                    <a:ext uri="{FF2B5EF4-FFF2-40B4-BE49-F238E27FC236}">
                      <a16:creationId xmlns:a16="http://schemas.microsoft.com/office/drawing/2014/main" id="{BCEC41E5-1B2A-464D-A6A6-A73DE36E8B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2193878" y="3942599"/>
                  <a:ext cx="527388" cy="615553"/>
                </a:xfrm>
                <a:prstGeom prst="rect">
                  <a:avLst/>
                </a:prstGeom>
                <a:blipFill>
                  <a:blip r:embed="rId4"/>
                  <a:stretch>
                    <a:fillRect t="-16279" r="-8163" b="-13953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A4CD02D2-3D40-D74B-AA59-B9CE01362001}"/>
                </a:ext>
              </a:extLst>
            </p:cNvPr>
            <p:cNvSpPr txBox="1"/>
            <p:nvPr/>
          </p:nvSpPr>
          <p:spPr>
            <a:xfrm>
              <a:off x="2073444" y="4474044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3</a:t>
              </a:r>
              <a:endParaRPr kumimoji="1" lang="zh-TW" altLang="en-US" sz="2400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9F529FF5-2998-5A4C-B74F-DC0A2B5932CC}"/>
                </a:ext>
              </a:extLst>
            </p:cNvPr>
            <p:cNvSpPr txBox="1"/>
            <p:nvPr/>
          </p:nvSpPr>
          <p:spPr>
            <a:xfrm>
              <a:off x="2553322" y="4442058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3</a:t>
              </a:r>
              <a:endParaRPr kumimoji="1" lang="zh-TW" altLang="en-US" sz="2400" dirty="0"/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CFF35040-6D78-6040-92B3-B6C6C6D1CE2F}"/>
                </a:ext>
              </a:extLst>
            </p:cNvPr>
            <p:cNvSpPr/>
            <p:nvPr/>
          </p:nvSpPr>
          <p:spPr>
            <a:xfrm>
              <a:off x="1477466" y="2978249"/>
              <a:ext cx="952166" cy="398216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16DAD687-ACE0-F545-A2F6-BEF9DE8D2023}"/>
                </a:ext>
              </a:extLst>
            </p:cNvPr>
            <p:cNvSpPr/>
            <p:nvPr/>
          </p:nvSpPr>
          <p:spPr>
            <a:xfrm>
              <a:off x="1733252" y="3705135"/>
              <a:ext cx="952166" cy="398216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highlight>
                  <a:srgbClr val="FF3399"/>
                </a:highlight>
              </a:endParaRPr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D9CAB126-4777-3C4B-92B1-F61CC0E5ACFD}"/>
                </a:ext>
              </a:extLst>
            </p:cNvPr>
            <p:cNvSpPr/>
            <p:nvPr/>
          </p:nvSpPr>
          <p:spPr>
            <a:xfrm>
              <a:off x="2026105" y="4493250"/>
              <a:ext cx="952166" cy="398216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highlight>
                  <a:srgbClr val="FF3399"/>
                </a:highlight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0071EC89-B00D-EA45-B6CE-A1D27A15A921}"/>
              </a:ext>
            </a:extLst>
          </p:cNvPr>
          <p:cNvGrpSpPr/>
          <p:nvPr/>
        </p:nvGrpSpPr>
        <p:grpSpPr>
          <a:xfrm>
            <a:off x="5275569" y="2941627"/>
            <a:ext cx="1736677" cy="2129584"/>
            <a:chOff x="4639097" y="2261632"/>
            <a:chExt cx="1736677" cy="2129584"/>
          </a:xfrm>
        </p:grpSpPr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E9CEBE1C-DEED-C24D-8736-3FC0F4674DF2}"/>
                </a:ext>
              </a:extLst>
            </p:cNvPr>
            <p:cNvGrpSpPr/>
            <p:nvPr/>
          </p:nvGrpSpPr>
          <p:grpSpPr>
            <a:xfrm>
              <a:off x="5220072" y="2287331"/>
              <a:ext cx="1152128" cy="461665"/>
              <a:chOff x="5220072" y="2287331"/>
              <a:chExt cx="1152128" cy="461665"/>
            </a:xfrm>
          </p:grpSpPr>
          <p:cxnSp>
            <p:nvCxnSpPr>
              <p:cNvPr id="21" name="直線接點 20">
                <a:extLst>
                  <a:ext uri="{FF2B5EF4-FFF2-40B4-BE49-F238E27FC236}">
                    <a16:creationId xmlns:a16="http://schemas.microsoft.com/office/drawing/2014/main" id="{22325414-59A2-4A42-B26B-B5DAEF4B35D5}"/>
                  </a:ext>
                </a:extLst>
              </p:cNvPr>
              <p:cNvCxnSpPr/>
              <p:nvPr/>
            </p:nvCxnSpPr>
            <p:spPr bwMode="auto">
              <a:xfrm>
                <a:off x="5220072" y="2748996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直線接點 22">
                <a:extLst>
                  <a:ext uri="{FF2B5EF4-FFF2-40B4-BE49-F238E27FC236}">
                    <a16:creationId xmlns:a16="http://schemas.microsoft.com/office/drawing/2014/main" id="{68BF4B05-02D9-9242-8F3D-238C4A29083E}"/>
                  </a:ext>
                </a:extLst>
              </p:cNvPr>
              <p:cNvCxnSpPr/>
              <p:nvPr/>
            </p:nvCxnSpPr>
            <p:spPr bwMode="auto">
              <a:xfrm>
                <a:off x="5220072" y="2287331"/>
                <a:ext cx="0" cy="46166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19F95C03-C0E0-9A4B-B656-7A084861FD33}"/>
                </a:ext>
              </a:extLst>
            </p:cNvPr>
            <p:cNvSpPr txBox="1"/>
            <p:nvPr/>
          </p:nvSpPr>
          <p:spPr>
            <a:xfrm>
              <a:off x="5532281" y="2261633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36</a:t>
              </a:r>
              <a:endParaRPr kumimoji="1" lang="zh-TW" altLang="en-US" sz="2400" dirty="0"/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1A6E79F7-160B-614E-9B76-B7DD969488FD}"/>
                </a:ext>
              </a:extLst>
            </p:cNvPr>
            <p:cNvSpPr txBox="1"/>
            <p:nvPr/>
          </p:nvSpPr>
          <p:spPr>
            <a:xfrm>
              <a:off x="4729770" y="2261632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2</a:t>
              </a:r>
              <a:endParaRPr kumimoji="1" lang="zh-TW" altLang="en-US" sz="2400" dirty="0"/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097C6DFE-F9B4-9545-8B10-68490FD0F961}"/>
                </a:ext>
              </a:extLst>
            </p:cNvPr>
            <p:cNvSpPr txBox="1"/>
            <p:nvPr/>
          </p:nvSpPr>
          <p:spPr>
            <a:xfrm>
              <a:off x="5532280" y="274741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18</a:t>
              </a:r>
              <a:endParaRPr kumimoji="1" lang="zh-TW" altLang="en-US" sz="2400" dirty="0"/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91467006-984B-4141-A68F-F27AB7D4DE5A}"/>
                </a:ext>
              </a:extLst>
            </p:cNvPr>
            <p:cNvGrpSpPr/>
            <p:nvPr/>
          </p:nvGrpSpPr>
          <p:grpSpPr>
            <a:xfrm>
              <a:off x="5220070" y="2864759"/>
              <a:ext cx="1152128" cy="461665"/>
              <a:chOff x="5220072" y="2287331"/>
              <a:chExt cx="1152128" cy="461665"/>
            </a:xfrm>
          </p:grpSpPr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8089C4A4-1568-CA44-9AC9-1BAE61C17D9E}"/>
                  </a:ext>
                </a:extLst>
              </p:cNvPr>
              <p:cNvCxnSpPr/>
              <p:nvPr/>
            </p:nvCxnSpPr>
            <p:spPr bwMode="auto">
              <a:xfrm>
                <a:off x="5220072" y="2748996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直線接點 30">
                <a:extLst>
                  <a:ext uri="{FF2B5EF4-FFF2-40B4-BE49-F238E27FC236}">
                    <a16:creationId xmlns:a16="http://schemas.microsoft.com/office/drawing/2014/main" id="{4D01CA6B-EE8B-0746-8C22-BA8C750D1D29}"/>
                  </a:ext>
                </a:extLst>
              </p:cNvPr>
              <p:cNvCxnSpPr/>
              <p:nvPr/>
            </p:nvCxnSpPr>
            <p:spPr bwMode="auto">
              <a:xfrm>
                <a:off x="5220072" y="2287331"/>
                <a:ext cx="0" cy="46166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7C2620AF-2481-DD4B-8D15-C63D442FB986}"/>
                </a:ext>
              </a:extLst>
            </p:cNvPr>
            <p:cNvSpPr txBox="1"/>
            <p:nvPr/>
          </p:nvSpPr>
          <p:spPr>
            <a:xfrm>
              <a:off x="4768854" y="285469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2</a:t>
              </a:r>
              <a:endParaRPr kumimoji="1" lang="zh-TW" altLang="en-US" sz="2400" dirty="0"/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6FA7936A-6796-A64C-9E30-7E888D00096A}"/>
                </a:ext>
              </a:extLst>
            </p:cNvPr>
            <p:cNvSpPr txBox="1"/>
            <p:nvPr/>
          </p:nvSpPr>
          <p:spPr>
            <a:xfrm>
              <a:off x="5711202" y="335212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9</a:t>
              </a:r>
              <a:endParaRPr kumimoji="1" lang="zh-TW" altLang="en-US" sz="2400" dirty="0"/>
            </a:p>
          </p:txBody>
        </p: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F8D3A05E-8C40-B64D-B612-F9C5AE1B91EC}"/>
                </a:ext>
              </a:extLst>
            </p:cNvPr>
            <p:cNvGrpSpPr/>
            <p:nvPr/>
          </p:nvGrpSpPr>
          <p:grpSpPr>
            <a:xfrm>
              <a:off x="5223646" y="3430777"/>
              <a:ext cx="1152128" cy="461665"/>
              <a:chOff x="5220072" y="2287331"/>
              <a:chExt cx="1152128" cy="461665"/>
            </a:xfrm>
          </p:grpSpPr>
          <p:cxnSp>
            <p:nvCxnSpPr>
              <p:cNvPr id="35" name="直線接點 34">
                <a:extLst>
                  <a:ext uri="{FF2B5EF4-FFF2-40B4-BE49-F238E27FC236}">
                    <a16:creationId xmlns:a16="http://schemas.microsoft.com/office/drawing/2014/main" id="{509942B2-0D3D-B347-ABC9-8B148559836C}"/>
                  </a:ext>
                </a:extLst>
              </p:cNvPr>
              <p:cNvCxnSpPr/>
              <p:nvPr/>
            </p:nvCxnSpPr>
            <p:spPr bwMode="auto">
              <a:xfrm>
                <a:off x="5220072" y="2748996"/>
                <a:ext cx="115212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6" name="直線接點 35">
                <a:extLst>
                  <a:ext uri="{FF2B5EF4-FFF2-40B4-BE49-F238E27FC236}">
                    <a16:creationId xmlns:a16="http://schemas.microsoft.com/office/drawing/2014/main" id="{04B9F71B-D15E-6B4A-AEA7-C7264A12CE6A}"/>
                  </a:ext>
                </a:extLst>
              </p:cNvPr>
              <p:cNvCxnSpPr/>
              <p:nvPr/>
            </p:nvCxnSpPr>
            <p:spPr bwMode="auto">
              <a:xfrm>
                <a:off x="5220072" y="2287331"/>
                <a:ext cx="0" cy="461665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CBCE9441-9B4C-A041-A382-D54A90B4696D}"/>
                </a:ext>
              </a:extLst>
            </p:cNvPr>
            <p:cNvSpPr txBox="1"/>
            <p:nvPr/>
          </p:nvSpPr>
          <p:spPr>
            <a:xfrm>
              <a:off x="4801775" y="339049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3</a:t>
              </a:r>
              <a:endParaRPr kumimoji="1" lang="zh-TW" altLang="en-US" sz="2400" dirty="0"/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1B2B7CF9-A9EE-8A4E-AAFD-87288CCC974A}"/>
                </a:ext>
              </a:extLst>
            </p:cNvPr>
            <p:cNvSpPr txBox="1"/>
            <p:nvPr/>
          </p:nvSpPr>
          <p:spPr>
            <a:xfrm>
              <a:off x="5711202" y="392955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dirty="0"/>
                <a:t>3</a:t>
              </a:r>
              <a:endParaRPr kumimoji="1" lang="zh-TW" altLang="en-US" sz="2400" dirty="0"/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3EBDBD91-A2D4-164E-A13D-F7713AA22A6A}"/>
                </a:ext>
              </a:extLst>
            </p:cNvPr>
            <p:cNvSpPr/>
            <p:nvPr/>
          </p:nvSpPr>
          <p:spPr>
            <a:xfrm rot="1976582">
              <a:off x="4647163" y="3129353"/>
              <a:ext cx="1648228" cy="492256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73D4E953-5AE4-E241-B0EA-3AB940133987}"/>
                </a:ext>
              </a:extLst>
            </p:cNvPr>
            <p:cNvSpPr/>
            <p:nvPr/>
          </p:nvSpPr>
          <p:spPr>
            <a:xfrm rot="1976582">
              <a:off x="4639097" y="3679561"/>
              <a:ext cx="1648228" cy="492256"/>
            </a:xfrm>
            <a:prstGeom prst="ellipse">
              <a:avLst/>
            </a:prstGeom>
            <a:solidFill>
              <a:srgbClr val="4F81BD">
                <a:alpha val="0"/>
              </a:srgbClr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4773AC2C-5AA2-E048-B118-1F6E4BA023E7}"/>
              </a:ext>
            </a:extLst>
          </p:cNvPr>
          <p:cNvSpPr/>
          <p:nvPr/>
        </p:nvSpPr>
        <p:spPr>
          <a:xfrm>
            <a:off x="550764" y="2413599"/>
            <a:ext cx="4887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◎將</a:t>
            </a:r>
            <a:r>
              <a:rPr lang="en-US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36</a:t>
            </a:r>
            <a:r>
              <a:rPr lang="zh-TW" altLang="en-US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分成</a:t>
            </a:r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兩個大於</a:t>
            </a:r>
            <a:r>
              <a:rPr lang="en-US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1</a:t>
            </a:r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整數的乘積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492488E-E466-2849-B180-B8B9031D936E}"/>
              </a:ext>
            </a:extLst>
          </p:cNvPr>
          <p:cNvSpPr/>
          <p:nvPr/>
        </p:nvSpPr>
        <p:spPr>
          <a:xfrm>
            <a:off x="81313" y="5729137"/>
            <a:ext cx="3655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此時可以引入質數的定義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221D4AD-5870-EC4D-ADE9-05C5C48FCBC8}"/>
              </a:ext>
            </a:extLst>
          </p:cNvPr>
          <p:cNvSpPr/>
          <p:nvPr/>
        </p:nvSpPr>
        <p:spPr>
          <a:xfrm>
            <a:off x="4572000" y="5450578"/>
            <a:ext cx="4638328" cy="707886"/>
          </a:xfrm>
          <a:prstGeom prst="rect">
            <a:avLst/>
          </a:prstGeom>
          <a:solidFill>
            <a:srgbClr val="008000"/>
          </a:solidFill>
        </p:spPr>
        <p:txBody>
          <a:bodyPr wrap="square">
            <a:spAutoFit/>
          </a:bodyPr>
          <a:lstStyle/>
          <a:p>
            <a:pPr indent="508000"/>
            <a:r>
              <a:rPr lang="zh-TW" altLang="zh-TW" sz="20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已知</a:t>
            </a:r>
            <a:r>
              <a:rPr lang="en-US" altLang="zh-TW" sz="20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36</a:t>
            </a:r>
            <a:r>
              <a:rPr lang="zh-TW" altLang="zh-TW" sz="2000" kern="100" dirty="0">
                <a:solidFill>
                  <a:srgbClr val="FFFF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可以分解成質因數的乘積，</a:t>
            </a:r>
            <a:endParaRPr lang="zh-TW" altLang="zh-TW" sz="2000" kern="100" dirty="0">
              <a:solidFill>
                <a:srgbClr val="FFFF00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2000" dirty="0">
                <a:solidFill>
                  <a:srgbClr val="FFFF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引入短除法，較快速求出質因數乘積</a:t>
            </a:r>
            <a:r>
              <a:rPr lang="zh-TW" altLang="zh-TW" sz="2000" dirty="0">
                <a:solidFill>
                  <a:srgbClr val="FFFF00"/>
                </a:solidFill>
              </a:rPr>
              <a:t> </a:t>
            </a:r>
            <a:endParaRPr lang="zh-TW" altLang="en-US" sz="2000" dirty="0">
              <a:solidFill>
                <a:srgbClr val="FFFF00"/>
              </a:solidFill>
            </a:endParaRP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CE3A2489-E197-194F-A986-14F079470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31" y="4586929"/>
            <a:ext cx="760982" cy="112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5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40" grpId="0" animBg="1"/>
      <p:bldP spid="45" grpId="0"/>
      <p:bldP spid="46" grpId="0"/>
      <p:bldP spid="4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6A2539-B916-F645-B8C2-C34DC60C7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最小公倍數</a:t>
            </a:r>
            <a:r>
              <a:rPr kumimoji="1" lang="en-US" altLang="zh-TW" dirty="0"/>
              <a:t>—</a:t>
            </a:r>
            <a:r>
              <a:rPr kumimoji="1" lang="zh-TW" altLang="en-US" dirty="0"/>
              <a:t>質因數分解與短除法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565DFA7-1ED2-3B40-8705-341FBEAF8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65" y="3729297"/>
            <a:ext cx="3985220" cy="1992610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322CCFC-0CC1-6942-A218-24B961181A10}"/>
              </a:ext>
            </a:extLst>
          </p:cNvPr>
          <p:cNvSpPr/>
          <p:nvPr/>
        </p:nvSpPr>
        <p:spPr>
          <a:xfrm>
            <a:off x="1187625" y="1499637"/>
            <a:ext cx="6356230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indent="254000"/>
            <a:r>
              <a:rPr lang="en-US" altLang="zh-TW" sz="32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18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zh-TW" altLang="en-US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             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254000"/>
            <a:r>
              <a:rPr lang="en-US" altLang="zh-TW" sz="32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24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B086444E-89D5-A34B-B472-C67CA329A67F}"/>
              </a:ext>
            </a:extLst>
          </p:cNvPr>
          <p:cNvSpPr/>
          <p:nvPr/>
        </p:nvSpPr>
        <p:spPr bwMode="auto">
          <a:xfrm flipH="1">
            <a:off x="3131840" y="1540638"/>
            <a:ext cx="1008112" cy="107721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3EC55FBC-39B2-F84E-990A-377396BF8839}"/>
              </a:ext>
            </a:extLst>
          </p:cNvPr>
          <p:cNvSpPr/>
          <p:nvPr/>
        </p:nvSpPr>
        <p:spPr bwMode="auto">
          <a:xfrm flipH="1">
            <a:off x="2128983" y="3826964"/>
            <a:ext cx="434756" cy="107721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49658C4-1810-2D4B-8491-56F05A8D24B7}"/>
              </a:ext>
            </a:extLst>
          </p:cNvPr>
          <p:cNvSpPr txBox="1"/>
          <p:nvPr/>
        </p:nvSpPr>
        <p:spPr>
          <a:xfrm>
            <a:off x="1213571" y="2789101"/>
            <a:ext cx="4485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最小公倍數為：</a:t>
            </a:r>
            <a:r>
              <a:rPr lang="en-US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 2</a:t>
            </a:r>
            <a:r>
              <a:rPr lang="zh-TW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 ×</a:t>
            </a:r>
            <a:r>
              <a:rPr lang="en-US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endParaRPr kumimoji="1" lang="zh-TW" altLang="en-US" sz="2400" dirty="0">
              <a:solidFill>
                <a:srgbClr val="0000CC"/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1362DD3-DE40-A04D-9CC7-87887F64CEA7}"/>
              </a:ext>
            </a:extLst>
          </p:cNvPr>
          <p:cNvSpPr txBox="1"/>
          <p:nvPr/>
        </p:nvSpPr>
        <p:spPr>
          <a:xfrm>
            <a:off x="1052411" y="1074611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質因數分解：</a:t>
            </a:r>
          </a:p>
        </p:txBody>
      </p:sp>
      <p:sp>
        <p:nvSpPr>
          <p:cNvPr id="16" name="向下箭號 15">
            <a:extLst>
              <a:ext uri="{FF2B5EF4-FFF2-40B4-BE49-F238E27FC236}">
                <a16:creationId xmlns:a16="http://schemas.microsoft.com/office/drawing/2014/main" id="{2226BC6C-AD1A-5E4B-8638-0704E84C8AC0}"/>
              </a:ext>
            </a:extLst>
          </p:cNvPr>
          <p:cNvSpPr/>
          <p:nvPr/>
        </p:nvSpPr>
        <p:spPr bwMode="auto">
          <a:xfrm>
            <a:off x="3456332" y="3250766"/>
            <a:ext cx="251572" cy="322250"/>
          </a:xfrm>
          <a:prstGeom prst="down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圓角矩形 21">
            <a:extLst>
              <a:ext uri="{FF2B5EF4-FFF2-40B4-BE49-F238E27FC236}">
                <a16:creationId xmlns:a16="http://schemas.microsoft.com/office/drawing/2014/main" id="{0FE03FC6-2A99-A348-A379-4D5B9BCE3949}"/>
              </a:ext>
            </a:extLst>
          </p:cNvPr>
          <p:cNvSpPr/>
          <p:nvPr/>
        </p:nvSpPr>
        <p:spPr bwMode="auto">
          <a:xfrm flipH="1">
            <a:off x="2767190" y="4904182"/>
            <a:ext cx="1008112" cy="685058"/>
          </a:xfrm>
          <a:prstGeom prst="roundRect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714F23F6-CAA2-2843-A481-F91F9F5E734D}"/>
              </a:ext>
            </a:extLst>
          </p:cNvPr>
          <p:cNvSpPr txBox="1"/>
          <p:nvPr/>
        </p:nvSpPr>
        <p:spPr>
          <a:xfrm>
            <a:off x="2772697" y="6046839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（</a:t>
            </a:r>
            <a:r>
              <a:rPr kumimoji="1" lang="en-US" altLang="zh-TW" dirty="0"/>
              <a:t>3   4)</a:t>
            </a:r>
            <a:r>
              <a:rPr kumimoji="1" lang="zh-TW" altLang="en-US" dirty="0"/>
              <a:t>互質，代表沒有共同的質因數了</a:t>
            </a:r>
          </a:p>
        </p:txBody>
      </p:sp>
    </p:spTree>
    <p:extLst>
      <p:ext uri="{BB962C8B-B14F-4D97-AF65-F5344CB8AC3E}">
        <p14:creationId xmlns:p14="http://schemas.microsoft.com/office/powerpoint/2010/main" val="25478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0" grpId="0" animBg="1"/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27B8A2-704B-0047-9CB1-886234554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短除法</a:t>
            </a:r>
            <a:r>
              <a:rPr kumimoji="1" lang="en-US" altLang="zh-TW" dirty="0">
                <a:solidFill>
                  <a:srgbClr val="0000CC"/>
                </a:solidFill>
              </a:rPr>
              <a:t>-</a:t>
            </a:r>
            <a:r>
              <a:rPr kumimoji="1" lang="zh-TW" altLang="en-US" dirty="0">
                <a:solidFill>
                  <a:srgbClr val="0000CC"/>
                </a:solidFill>
              </a:rPr>
              <a:t>注意事項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3896DE-41D8-FE40-93E0-DAC702AD1095}"/>
              </a:ext>
            </a:extLst>
          </p:cNvPr>
          <p:cNvSpPr txBox="1"/>
          <p:nvPr/>
        </p:nvSpPr>
        <p:spPr>
          <a:xfrm>
            <a:off x="284980" y="1073969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8000"/>
                </a:solidFill>
              </a:rPr>
              <a:t>一、是否一定要放質數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B105A27-8487-CF4C-85ED-BDA7D121442A}"/>
              </a:ext>
            </a:extLst>
          </p:cNvPr>
          <p:cNvSpPr txBox="1"/>
          <p:nvPr/>
        </p:nvSpPr>
        <p:spPr>
          <a:xfrm>
            <a:off x="2360735" y="1951387"/>
            <a:ext cx="6487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如果不是放質數，學生要能知道那是質因數乘積的結果</a:t>
            </a:r>
            <a:r>
              <a:rPr kumimoji="1" lang="en-US" altLang="zh-TW" dirty="0">
                <a:solidFill>
                  <a:srgbClr val="0000CC"/>
                </a:solidFill>
              </a:rPr>
              <a:t>10=2x5</a:t>
            </a:r>
            <a:endParaRPr kumimoji="1" lang="zh-TW" altLang="en-US" dirty="0">
              <a:solidFill>
                <a:srgbClr val="0000CC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1F5AE33-7C36-A54B-851B-D6FD7BB9515F}"/>
              </a:ext>
            </a:extLst>
          </p:cNvPr>
          <p:cNvSpPr txBox="1"/>
          <p:nvPr/>
        </p:nvSpPr>
        <p:spPr>
          <a:xfrm>
            <a:off x="1066594" y="239282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15   20   30</a:t>
            </a:r>
            <a:endParaRPr kumimoji="1"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7F38367-A0A8-A241-982B-ED53AE51793A}"/>
              </a:ext>
            </a:extLst>
          </p:cNvPr>
          <p:cNvSpPr txBox="1"/>
          <p:nvPr/>
        </p:nvSpPr>
        <p:spPr>
          <a:xfrm>
            <a:off x="390541" y="4276642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8000"/>
                </a:solidFill>
              </a:rPr>
              <a:t>二、有三數互質嗎？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0B1A6AD5-6924-2246-8302-12CF336C35CD}"/>
              </a:ext>
            </a:extLst>
          </p:cNvPr>
          <p:cNvGrpSpPr/>
          <p:nvPr/>
        </p:nvGrpSpPr>
        <p:grpSpPr>
          <a:xfrm>
            <a:off x="1066594" y="2392824"/>
            <a:ext cx="1338828" cy="369332"/>
            <a:chOff x="1219200" y="2095500"/>
            <a:chExt cx="1338828" cy="369332"/>
          </a:xfrm>
        </p:grpSpPr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1803092-1C40-AE47-A4C2-2956F6AC31AD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04B7E67D-E312-A843-BE14-A0B54B132C78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4CA75D5-EA0C-B243-8691-2E19CD1304DA}"/>
              </a:ext>
            </a:extLst>
          </p:cNvPr>
          <p:cNvSpPr txBox="1"/>
          <p:nvPr/>
        </p:nvSpPr>
        <p:spPr>
          <a:xfrm>
            <a:off x="625447" y="239282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10</a:t>
            </a:r>
            <a:endParaRPr kumimoji="1" lang="zh-TW" altLang="en-US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946F112-7D5E-B84C-87DD-565A97005BBE}"/>
              </a:ext>
            </a:extLst>
          </p:cNvPr>
          <p:cNvSpPr txBox="1"/>
          <p:nvPr/>
        </p:nvSpPr>
        <p:spPr>
          <a:xfrm>
            <a:off x="1066593" y="284910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15</a:t>
            </a:r>
            <a:endParaRPr kumimoji="1" lang="zh-TW" altLang="en-US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C75DE54-71E0-B848-A538-9C469491BB1D}"/>
              </a:ext>
            </a:extLst>
          </p:cNvPr>
          <p:cNvSpPr txBox="1"/>
          <p:nvPr/>
        </p:nvSpPr>
        <p:spPr>
          <a:xfrm>
            <a:off x="1635979" y="28491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7F9591E-0121-0F40-A42A-EFF1D24A2F56}"/>
              </a:ext>
            </a:extLst>
          </p:cNvPr>
          <p:cNvSpPr txBox="1"/>
          <p:nvPr/>
        </p:nvSpPr>
        <p:spPr>
          <a:xfrm>
            <a:off x="2115138" y="28491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40A0B24-180C-C74C-93FD-C6A6F71CE896}"/>
              </a:ext>
            </a:extLst>
          </p:cNvPr>
          <p:cNvGrpSpPr/>
          <p:nvPr/>
        </p:nvGrpSpPr>
        <p:grpSpPr>
          <a:xfrm>
            <a:off x="1070960" y="2887267"/>
            <a:ext cx="1338828" cy="369332"/>
            <a:chOff x="1219200" y="2095500"/>
            <a:chExt cx="1338828" cy="369332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3E61C916-F42D-F746-BC33-A0E32C39BCDA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94A48715-6014-C74A-8849-0ABE40AFCF61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F8804AF-D8FF-D743-B006-547DF7C6D257}"/>
              </a:ext>
            </a:extLst>
          </p:cNvPr>
          <p:cNvSpPr txBox="1"/>
          <p:nvPr/>
        </p:nvSpPr>
        <p:spPr>
          <a:xfrm>
            <a:off x="703007" y="287684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52F14AC4-C4CB-1E4A-A827-A93D864147BA}"/>
              </a:ext>
            </a:extLst>
          </p:cNvPr>
          <p:cNvSpPr txBox="1"/>
          <p:nvPr/>
        </p:nvSpPr>
        <p:spPr>
          <a:xfrm>
            <a:off x="1194833" y="328506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5</a:t>
            </a:r>
            <a:endParaRPr kumimoji="1" lang="zh-TW" altLang="en-US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180770D-38CB-734D-BFFE-CC77480CB2C2}"/>
              </a:ext>
            </a:extLst>
          </p:cNvPr>
          <p:cNvSpPr txBox="1"/>
          <p:nvPr/>
        </p:nvSpPr>
        <p:spPr>
          <a:xfrm>
            <a:off x="1635979" y="32730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85685EFB-9D72-104A-A43C-BCD8E1EC401F}"/>
              </a:ext>
            </a:extLst>
          </p:cNvPr>
          <p:cNvSpPr txBox="1"/>
          <p:nvPr/>
        </p:nvSpPr>
        <p:spPr>
          <a:xfrm>
            <a:off x="2092516" y="32942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E7CCFB7-8FF0-F74A-8D85-021C4D5B8E39}"/>
              </a:ext>
            </a:extLst>
          </p:cNvPr>
          <p:cNvSpPr txBox="1"/>
          <p:nvPr/>
        </p:nvSpPr>
        <p:spPr>
          <a:xfrm>
            <a:off x="4716016" y="249717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15   20   30</a:t>
            </a:r>
            <a:endParaRPr kumimoji="1" lang="zh-TW" altLang="en-US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CADE5954-0D09-3A4C-B089-71F1723A7250}"/>
              </a:ext>
            </a:extLst>
          </p:cNvPr>
          <p:cNvGrpSpPr/>
          <p:nvPr/>
        </p:nvGrpSpPr>
        <p:grpSpPr>
          <a:xfrm>
            <a:off x="4726838" y="2497173"/>
            <a:ext cx="1338828" cy="369332"/>
            <a:chOff x="1219200" y="2095500"/>
            <a:chExt cx="1338828" cy="369332"/>
          </a:xfrm>
        </p:grpSpPr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82A7AD9A-7A1D-7E44-8BBC-AB9995EA14FB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660C7482-8751-6841-B242-773048D84004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261B632-5E20-CD42-AEC3-70CA796CD298}"/>
              </a:ext>
            </a:extLst>
          </p:cNvPr>
          <p:cNvSpPr txBox="1"/>
          <p:nvPr/>
        </p:nvSpPr>
        <p:spPr>
          <a:xfrm>
            <a:off x="4285691" y="249717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10</a:t>
            </a:r>
            <a:endParaRPr kumimoji="1" lang="zh-TW" altLang="en-US" dirty="0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CDA2983-D81D-DD42-B5EB-BFFB8C6B667B}"/>
              </a:ext>
            </a:extLst>
          </p:cNvPr>
          <p:cNvSpPr txBox="1"/>
          <p:nvPr/>
        </p:nvSpPr>
        <p:spPr>
          <a:xfrm>
            <a:off x="4814301" y="29246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DC65A3D-9D99-CD44-9D69-BA8A9BC41380}"/>
              </a:ext>
            </a:extLst>
          </p:cNvPr>
          <p:cNvSpPr txBox="1"/>
          <p:nvPr/>
        </p:nvSpPr>
        <p:spPr>
          <a:xfrm>
            <a:off x="5223057" y="29280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48C7781-8C0B-B849-9D09-330740D5AF2B}"/>
              </a:ext>
            </a:extLst>
          </p:cNvPr>
          <p:cNvSpPr txBox="1"/>
          <p:nvPr/>
        </p:nvSpPr>
        <p:spPr>
          <a:xfrm>
            <a:off x="5734606" y="290457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82E7084E-1DC3-0E4E-B7E5-3D0939AE33D7}"/>
              </a:ext>
            </a:extLst>
          </p:cNvPr>
          <p:cNvGrpSpPr/>
          <p:nvPr/>
        </p:nvGrpSpPr>
        <p:grpSpPr>
          <a:xfrm>
            <a:off x="4726838" y="2942634"/>
            <a:ext cx="1338828" cy="369332"/>
            <a:chOff x="1219200" y="2095500"/>
            <a:chExt cx="1338828" cy="369332"/>
          </a:xfrm>
        </p:grpSpPr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2DAF31E9-16D1-AB46-B667-07E7B4BE4159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97FC59FE-B9A5-5244-8727-F91121875083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303CF1B-F611-BF4D-B91C-05186F1CBF5E}"/>
              </a:ext>
            </a:extLst>
          </p:cNvPr>
          <p:cNvSpPr txBox="1"/>
          <p:nvPr/>
        </p:nvSpPr>
        <p:spPr>
          <a:xfrm>
            <a:off x="4413931" y="293505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1CABA763-34DB-2D46-B1A0-68499DE00383}"/>
              </a:ext>
            </a:extLst>
          </p:cNvPr>
          <p:cNvSpPr txBox="1"/>
          <p:nvPr/>
        </p:nvSpPr>
        <p:spPr>
          <a:xfrm>
            <a:off x="4819931" y="33260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8EF22F-5C1C-C143-B491-B29D4A643B94}"/>
              </a:ext>
            </a:extLst>
          </p:cNvPr>
          <p:cNvSpPr txBox="1"/>
          <p:nvPr/>
        </p:nvSpPr>
        <p:spPr>
          <a:xfrm>
            <a:off x="5239799" y="335891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374FE56F-7F43-1F40-A499-96DC40C3B363}"/>
              </a:ext>
            </a:extLst>
          </p:cNvPr>
          <p:cNvSpPr txBox="1"/>
          <p:nvPr/>
        </p:nvSpPr>
        <p:spPr>
          <a:xfrm>
            <a:off x="5734606" y="33500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</a:t>
            </a:r>
            <a:endParaRPr kumimoji="1" lang="zh-TW" altLang="en-US" dirty="0"/>
          </a:p>
        </p:txBody>
      </p:sp>
      <p:sp>
        <p:nvSpPr>
          <p:cNvPr id="41" name="向右箭號 40">
            <a:extLst>
              <a:ext uri="{FF2B5EF4-FFF2-40B4-BE49-F238E27FC236}">
                <a16:creationId xmlns:a16="http://schemas.microsoft.com/office/drawing/2014/main" id="{8EA2EDC3-0AD3-A94C-B4E1-9040A8CDF324}"/>
              </a:ext>
            </a:extLst>
          </p:cNvPr>
          <p:cNvSpPr/>
          <p:nvPr/>
        </p:nvSpPr>
        <p:spPr bwMode="auto">
          <a:xfrm>
            <a:off x="3391990" y="2839291"/>
            <a:ext cx="580789" cy="288009"/>
          </a:xfrm>
          <a:prstGeom prst="righ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2229B0C9-F17A-5746-9869-B9C295EC4DE2}"/>
              </a:ext>
            </a:extLst>
          </p:cNvPr>
          <p:cNvSpPr txBox="1"/>
          <p:nvPr/>
        </p:nvSpPr>
        <p:spPr>
          <a:xfrm>
            <a:off x="625447" y="3775172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最小公倍數是</a:t>
            </a:r>
            <a:r>
              <a:rPr kumimoji="1" lang="en-US" altLang="zh-TW" dirty="0"/>
              <a:t>300</a:t>
            </a:r>
            <a:r>
              <a:rPr kumimoji="1" lang="zh-TW" altLang="en-US" dirty="0"/>
              <a:t>了</a:t>
            </a: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270A13D7-62D1-B24E-B97A-586BADDA812B}"/>
              </a:ext>
            </a:extLst>
          </p:cNvPr>
          <p:cNvSpPr txBox="1"/>
          <p:nvPr/>
        </p:nvSpPr>
        <p:spPr>
          <a:xfrm>
            <a:off x="4520300" y="3795361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看得懂這記法嗎？</a:t>
            </a: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04C08127-BEED-4146-AB42-9416CE7E9116}"/>
              </a:ext>
            </a:extLst>
          </p:cNvPr>
          <p:cNvSpPr txBox="1"/>
          <p:nvPr/>
        </p:nvSpPr>
        <p:spPr>
          <a:xfrm>
            <a:off x="203082" y="1581458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dirty="0"/>
              <a:t> </a:t>
            </a:r>
            <a:r>
              <a:rPr kumimoji="1" lang="en-US" altLang="zh-TW" dirty="0"/>
              <a:t>15</a:t>
            </a:r>
            <a:r>
              <a:rPr kumimoji="1" lang="zh-TW" altLang="en-US" dirty="0"/>
              <a:t>、</a:t>
            </a:r>
            <a:r>
              <a:rPr kumimoji="1" lang="en-US" altLang="zh-TW" dirty="0"/>
              <a:t>20</a:t>
            </a:r>
            <a:r>
              <a:rPr kumimoji="1" lang="zh-TW" altLang="en-US" dirty="0"/>
              <a:t>、</a:t>
            </a:r>
            <a:r>
              <a:rPr kumimoji="1" lang="en-US" altLang="zh-TW" dirty="0"/>
              <a:t>30</a:t>
            </a:r>
            <a:r>
              <a:rPr kumimoji="1" lang="zh-TW" altLang="en-US" dirty="0"/>
              <a:t>求最小公倍數，可以先放</a:t>
            </a:r>
            <a:r>
              <a:rPr kumimoji="1" lang="en-US" altLang="zh-TW" dirty="0"/>
              <a:t>10</a:t>
            </a:r>
            <a:r>
              <a:rPr kumimoji="1" lang="zh-TW" altLang="en-US" dirty="0"/>
              <a:t>嗎？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0534F3FB-B8C6-D342-8FE6-56CE2E9F6AE8}"/>
              </a:ext>
            </a:extLst>
          </p:cNvPr>
          <p:cNvSpPr txBox="1"/>
          <p:nvPr/>
        </p:nvSpPr>
        <p:spPr>
          <a:xfrm>
            <a:off x="1105192" y="484987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15   20   30</a:t>
            </a:r>
            <a:endParaRPr kumimoji="1" lang="zh-TW" altLang="en-US" dirty="0"/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A67E00E0-CC63-8A4A-A9B7-02E8FDEFC14F}"/>
              </a:ext>
            </a:extLst>
          </p:cNvPr>
          <p:cNvGrpSpPr/>
          <p:nvPr/>
        </p:nvGrpSpPr>
        <p:grpSpPr>
          <a:xfrm>
            <a:off x="1105192" y="4849871"/>
            <a:ext cx="1338828" cy="369332"/>
            <a:chOff x="1219200" y="2095500"/>
            <a:chExt cx="1338828" cy="369332"/>
          </a:xfrm>
        </p:grpSpPr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12D9EEE9-8AAB-DC40-9E2F-22274FFFF9CC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18A0E10B-2005-B047-BD20-2748071129D0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A339AA70-787F-8E41-99D5-80412FD22DE2}"/>
              </a:ext>
            </a:extLst>
          </p:cNvPr>
          <p:cNvSpPr txBox="1"/>
          <p:nvPr/>
        </p:nvSpPr>
        <p:spPr>
          <a:xfrm>
            <a:off x="664045" y="484987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10</a:t>
            </a:r>
            <a:endParaRPr kumimoji="1" lang="zh-TW" altLang="en-US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E1D1819D-3F58-F943-9E7B-24D8AF4E96F6}"/>
              </a:ext>
            </a:extLst>
          </p:cNvPr>
          <p:cNvSpPr txBox="1"/>
          <p:nvPr/>
        </p:nvSpPr>
        <p:spPr>
          <a:xfrm>
            <a:off x="1105191" y="530614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15</a:t>
            </a:r>
            <a:endParaRPr kumimoji="1" lang="zh-TW" altLang="en-US" dirty="0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16B227AD-B881-504B-9222-D0A68E147475}"/>
              </a:ext>
            </a:extLst>
          </p:cNvPr>
          <p:cNvSpPr txBox="1"/>
          <p:nvPr/>
        </p:nvSpPr>
        <p:spPr>
          <a:xfrm>
            <a:off x="1674577" y="5306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87201BFE-8649-B34C-A3F3-04AFA3AFF97B}"/>
              </a:ext>
            </a:extLst>
          </p:cNvPr>
          <p:cNvSpPr txBox="1"/>
          <p:nvPr/>
        </p:nvSpPr>
        <p:spPr>
          <a:xfrm>
            <a:off x="2153736" y="53061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0FCDB988-1E8C-C140-A96E-A19752F8A591}"/>
              </a:ext>
            </a:extLst>
          </p:cNvPr>
          <p:cNvSpPr txBox="1"/>
          <p:nvPr/>
        </p:nvSpPr>
        <p:spPr>
          <a:xfrm>
            <a:off x="741605" y="533389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3</a:t>
            </a:r>
            <a:endParaRPr kumimoji="1" lang="zh-TW" altLang="en-US" dirty="0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BD24F48D-E0C8-2B4A-BFD7-113B896242BD}"/>
              </a:ext>
            </a:extLst>
          </p:cNvPr>
          <p:cNvSpPr txBox="1"/>
          <p:nvPr/>
        </p:nvSpPr>
        <p:spPr>
          <a:xfrm>
            <a:off x="611560" y="6156012"/>
            <a:ext cx="310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(15    2     3)=1    </a:t>
            </a:r>
            <a:r>
              <a:rPr kumimoji="1" lang="zh-TW" altLang="en-US" dirty="0"/>
              <a:t>是互質嗎？</a:t>
            </a: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5CFA3FE7-1EB7-5A4C-A5CA-22896ED7A286}"/>
              </a:ext>
            </a:extLst>
          </p:cNvPr>
          <p:cNvSpPr txBox="1"/>
          <p:nvPr/>
        </p:nvSpPr>
        <p:spPr>
          <a:xfrm>
            <a:off x="4141862" y="4846824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求公倍數時，需檢測兩兩互質</a:t>
            </a:r>
            <a:endParaRPr kumimoji="1" lang="en-US" altLang="zh-TW" sz="2400" dirty="0">
              <a:solidFill>
                <a:srgbClr val="0000CC"/>
              </a:solidFill>
            </a:endParaRPr>
          </a:p>
          <a:p>
            <a:r>
              <a:rPr kumimoji="1" lang="zh-TW" altLang="en-US" sz="2400" dirty="0">
                <a:solidFill>
                  <a:srgbClr val="DA251C"/>
                </a:solidFill>
              </a:rPr>
              <a:t>不需延伸有三數互質</a:t>
            </a:r>
            <a:endParaRPr kumimoji="1" lang="en-US" altLang="zh-TW" sz="2400" dirty="0">
              <a:solidFill>
                <a:srgbClr val="DA251C"/>
              </a:solidFill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EB208132-A688-40C7-8FFF-A3FDF8B1B9EA}"/>
              </a:ext>
            </a:extLst>
          </p:cNvPr>
          <p:cNvGrpSpPr/>
          <p:nvPr/>
        </p:nvGrpSpPr>
        <p:grpSpPr>
          <a:xfrm>
            <a:off x="1144940" y="5301208"/>
            <a:ext cx="1338828" cy="369332"/>
            <a:chOff x="1219200" y="2095500"/>
            <a:chExt cx="1338828" cy="369332"/>
          </a:xfrm>
        </p:grpSpPr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2421E2FC-C484-4ECC-B1CC-EF346EB00E8C}"/>
                </a:ext>
              </a:extLst>
            </p:cNvPr>
            <p:cNvCxnSpPr/>
            <p:nvPr/>
          </p:nvCxnSpPr>
          <p:spPr bwMode="auto">
            <a:xfrm>
              <a:off x="1219200" y="2095500"/>
              <a:ext cx="0" cy="369332"/>
            </a:xfrm>
            <a:prstGeom prst="line">
              <a:avLst/>
            </a:prstGeom>
            <a:ln w="28575"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C368D1E5-5AD9-481C-9D26-C249A1FE5A89}"/>
                </a:ext>
              </a:extLst>
            </p:cNvPr>
            <p:cNvCxnSpPr/>
            <p:nvPr/>
          </p:nvCxnSpPr>
          <p:spPr bwMode="auto">
            <a:xfrm>
              <a:off x="1219200" y="2464832"/>
              <a:ext cx="1338828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EF9B64E-E387-4DD1-B277-38F2B6C984A7}"/>
              </a:ext>
            </a:extLst>
          </p:cNvPr>
          <p:cNvSpPr txBox="1"/>
          <p:nvPr/>
        </p:nvSpPr>
        <p:spPr>
          <a:xfrm>
            <a:off x="1259632" y="5714751"/>
            <a:ext cx="23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5</a:t>
            </a:r>
            <a:endParaRPr kumimoji="1" lang="zh-TW" altLang="en-US" dirty="0"/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343BB3D-966A-44FD-93A1-776561B42EC8}"/>
              </a:ext>
            </a:extLst>
          </p:cNvPr>
          <p:cNvSpPr txBox="1"/>
          <p:nvPr/>
        </p:nvSpPr>
        <p:spPr>
          <a:xfrm>
            <a:off x="1700778" y="5702764"/>
            <a:ext cx="23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2</a:t>
            </a:r>
            <a:endParaRPr kumimoji="1" lang="zh-TW" altLang="en-US" dirty="0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6FD0DB20-A41B-4295-A064-D0F90DE0C732}"/>
              </a:ext>
            </a:extLst>
          </p:cNvPr>
          <p:cNvSpPr txBox="1"/>
          <p:nvPr/>
        </p:nvSpPr>
        <p:spPr>
          <a:xfrm>
            <a:off x="2157315" y="5723964"/>
            <a:ext cx="238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dirty="0"/>
              <a:t>1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98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1" grpId="0" animBg="1"/>
      <p:bldP spid="42" grpId="0"/>
      <p:bldP spid="43" grpId="0"/>
      <p:bldP spid="45" grpId="0"/>
      <p:bldP spid="49" grpId="0"/>
      <p:bldP spid="50" grpId="0"/>
      <p:bldP spid="51" grpId="0"/>
      <p:bldP spid="52" grpId="0"/>
      <p:bldP spid="56" grpId="0"/>
      <p:bldP spid="60" grpId="0"/>
      <p:bldP spid="61" grpId="0"/>
      <p:bldP spid="57" grpId="0"/>
      <p:bldP spid="58" grpId="0"/>
      <p:bldP spid="5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F6E727-045E-8F4B-989C-8287282B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區分「質數」和「互質」的差異</a:t>
            </a:r>
            <a:endParaRPr kumimoji="1"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90C7583-22D3-9A42-B5C3-45C839D0FB5A}"/>
              </a:ext>
            </a:extLst>
          </p:cNvPr>
          <p:cNvSpPr txBox="1"/>
          <p:nvPr/>
        </p:nvSpPr>
        <p:spPr>
          <a:xfrm>
            <a:off x="271343" y="1101983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質數：質數討論的是一個數的性質，判斷該數是否滿足只有</a:t>
            </a:r>
            <a:endParaRPr lang="en-US" altLang="zh-TW" sz="2400" dirty="0"/>
          </a:p>
          <a:p>
            <a:r>
              <a:rPr lang="zh-TW" altLang="en-US" sz="2400" dirty="0"/>
              <a:t>           </a:t>
            </a:r>
            <a:r>
              <a:rPr lang="en-US" altLang="zh-TW" sz="2400" dirty="0"/>
              <a:t>1 </a:t>
            </a:r>
            <a:r>
              <a:rPr lang="zh-TW" altLang="en-US" sz="2400" dirty="0"/>
              <a:t>和自己兩個因數的條件。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52638AE-CA6F-FF43-A888-2A52609D87E7}"/>
              </a:ext>
            </a:extLst>
          </p:cNvPr>
          <p:cNvSpPr txBox="1"/>
          <p:nvPr/>
        </p:nvSpPr>
        <p:spPr>
          <a:xfrm>
            <a:off x="271837" y="1932980"/>
            <a:ext cx="7795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互質：互質討論的是</a:t>
            </a:r>
            <a:r>
              <a:rPr lang="en-US" altLang="zh-TW" sz="2400" dirty="0"/>
              <a:t>a</a:t>
            </a:r>
            <a:r>
              <a:rPr lang="zh-TW" altLang="en-US" sz="2400" dirty="0"/>
              <a:t>、</a:t>
            </a:r>
            <a:r>
              <a:rPr lang="en-US" altLang="zh-TW" sz="2400" dirty="0"/>
              <a:t>b </a:t>
            </a:r>
            <a:r>
              <a:rPr lang="zh-TW" altLang="en-US" sz="2400" dirty="0"/>
              <a:t>兩個數的關係，當</a:t>
            </a:r>
            <a:r>
              <a:rPr lang="en-US" altLang="zh-TW" sz="2400" dirty="0"/>
              <a:t>(a</a:t>
            </a:r>
            <a:r>
              <a:rPr lang="zh-TW" altLang="en-US" sz="2400" dirty="0"/>
              <a:t>，</a:t>
            </a:r>
            <a:r>
              <a:rPr lang="en-US" altLang="zh-TW" sz="2400" dirty="0"/>
              <a:t>b)</a:t>
            </a:r>
            <a:r>
              <a:rPr lang="zh-TW" altLang="en-US" sz="2400" dirty="0"/>
              <a:t>＝</a:t>
            </a:r>
            <a:r>
              <a:rPr lang="en-US" altLang="zh-TW" sz="2400" dirty="0"/>
              <a:t>1</a:t>
            </a:r>
            <a:r>
              <a:rPr lang="zh-TW" altLang="en-US" sz="2400" dirty="0"/>
              <a:t>，</a:t>
            </a:r>
            <a:endParaRPr lang="en-US" altLang="zh-TW" sz="2400" dirty="0"/>
          </a:p>
          <a:p>
            <a:r>
              <a:rPr lang="zh-TW" altLang="en-US" sz="2400" dirty="0"/>
              <a:t>           數學上稱</a:t>
            </a:r>
            <a:r>
              <a:rPr lang="en-US" altLang="zh-TW" sz="2400" dirty="0"/>
              <a:t>a </a:t>
            </a:r>
            <a:r>
              <a:rPr lang="zh-TW" altLang="en-US" sz="2400" dirty="0"/>
              <a:t>和</a:t>
            </a:r>
            <a:r>
              <a:rPr lang="en-US" altLang="zh-TW" sz="2400" dirty="0"/>
              <a:t>b </a:t>
            </a:r>
            <a:r>
              <a:rPr lang="zh-TW" altLang="en-US" sz="2400" dirty="0"/>
              <a:t>互質。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5B4C62A-F45E-CC47-8F5B-5B611DCF4042}"/>
              </a:ext>
            </a:extLst>
          </p:cNvPr>
          <p:cNvSpPr txBox="1"/>
          <p:nvPr/>
        </p:nvSpPr>
        <p:spPr>
          <a:xfrm>
            <a:off x="408893" y="2834701"/>
            <a:ext cx="7521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/>
              <a:t>例如：</a:t>
            </a:r>
            <a:r>
              <a:rPr lang="en-US" altLang="zh-TW" sz="2400" dirty="0"/>
              <a:t>1 </a:t>
            </a:r>
            <a:r>
              <a:rPr lang="zh-TW" altLang="en-US" sz="2400" dirty="0"/>
              <a:t>不是質數，但是</a:t>
            </a:r>
            <a:r>
              <a:rPr lang="en-US" altLang="zh-TW" sz="2400" dirty="0"/>
              <a:t>(1</a:t>
            </a:r>
            <a:r>
              <a:rPr lang="zh-TW" altLang="en-US" sz="2400" dirty="0"/>
              <a:t>，</a:t>
            </a:r>
            <a:r>
              <a:rPr lang="en-US" altLang="zh-TW" sz="2400" dirty="0"/>
              <a:t>6)</a:t>
            </a:r>
            <a:r>
              <a:rPr lang="zh-TW" altLang="en-US" sz="2400" dirty="0"/>
              <a:t>＝</a:t>
            </a:r>
            <a:r>
              <a:rPr lang="en-US" altLang="zh-TW" sz="2400" dirty="0"/>
              <a:t>1</a:t>
            </a:r>
            <a:r>
              <a:rPr lang="zh-TW" altLang="en-US" sz="2400" dirty="0"/>
              <a:t>，所以</a:t>
            </a:r>
            <a:r>
              <a:rPr lang="en-US" altLang="zh-TW" sz="2400" dirty="0"/>
              <a:t>1 </a:t>
            </a:r>
            <a:r>
              <a:rPr lang="zh-TW" altLang="en-US" sz="2400" dirty="0"/>
              <a:t>和</a:t>
            </a:r>
            <a:r>
              <a:rPr lang="en-US" altLang="zh-TW" sz="2400" dirty="0"/>
              <a:t>6 </a:t>
            </a:r>
            <a:r>
              <a:rPr lang="zh-TW" altLang="en-US" sz="2400" dirty="0"/>
              <a:t>互質。</a:t>
            </a:r>
          </a:p>
        </p:txBody>
      </p:sp>
    </p:spTree>
    <p:extLst>
      <p:ext uri="{BB962C8B-B14F-4D97-AF65-F5344CB8AC3E}">
        <p14:creationId xmlns:p14="http://schemas.microsoft.com/office/powerpoint/2010/main" val="706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8F7AB1-5D02-AE4D-BB48-39E192608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6D6156D-C1F8-434A-967A-73BF9A3FB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75790A4B-A00B-544D-9E00-634AF58C0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0" y="1183804"/>
            <a:ext cx="795346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1B033DD-100E-0C4B-81E6-5AEF9AF7CBB2}"/>
              </a:ext>
            </a:extLst>
          </p:cNvPr>
          <p:cNvSpPr txBox="1"/>
          <p:nvPr/>
        </p:nvSpPr>
        <p:spPr>
          <a:xfrm>
            <a:off x="2915816" y="321297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solidFill>
                  <a:srgbClr val="0000CC"/>
                </a:solidFill>
              </a:rPr>
              <a:t>倍數和公倍數</a:t>
            </a:r>
          </a:p>
        </p:txBody>
      </p:sp>
    </p:spTree>
    <p:extLst>
      <p:ext uri="{BB962C8B-B14F-4D97-AF65-F5344CB8AC3E}">
        <p14:creationId xmlns:p14="http://schemas.microsoft.com/office/powerpoint/2010/main" val="421546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7BCA11B-3600-7848-B803-FA38168F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1450"/>
            <a:ext cx="1616224" cy="487363"/>
          </a:xfrm>
        </p:spPr>
        <p:txBody>
          <a:bodyPr/>
          <a:lstStyle/>
          <a:p>
            <a:r>
              <a:rPr kumimoji="1" lang="zh-TW" altLang="en-US" dirty="0"/>
              <a:t>公倍數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A6DB6EF-A4ED-8848-967F-F11C8C9F0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12" y="-65770"/>
            <a:ext cx="3670176" cy="936104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E1DFE058-2D46-7943-B8B1-C574FCA2FCE1}"/>
              </a:ext>
            </a:extLst>
          </p:cNvPr>
          <p:cNvSpPr txBox="1"/>
          <p:nvPr/>
        </p:nvSpPr>
        <p:spPr>
          <a:xfrm>
            <a:off x="3556337" y="171449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五年級的方法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A05171E-60E8-9740-A10B-9D59D53E6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4" y="909061"/>
            <a:ext cx="4758480" cy="29337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3A98C73-78BE-5148-8F6C-A017152508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1" y="3842761"/>
            <a:ext cx="4758480" cy="2808200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2CB3C12F-991D-BF48-BFD4-D1C8C7BE8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07552"/>
            <a:ext cx="4454309" cy="397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7B1D452-7E0E-3A4F-B308-A941F45B544A}"/>
              </a:ext>
            </a:extLst>
          </p:cNvPr>
          <p:cNvSpPr/>
          <p:nvPr/>
        </p:nvSpPr>
        <p:spPr>
          <a:xfrm>
            <a:off x="4974504" y="1618779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27000"/>
            <a:r>
              <a:rPr lang="zh-TW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幫助學生察覺：</a:t>
            </a:r>
            <a:endParaRPr lang="en-US" altLang="zh-TW" sz="2400" kern="100" dirty="0">
              <a:solidFill>
                <a:srgbClr val="00B050"/>
              </a:solidFill>
              <a:latin typeface="Calibri" panose="020F0502020204030204" pitchFamily="34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pPr indent="127000"/>
            <a:r>
              <a:rPr lang="zh-TW" altLang="zh-TW" sz="24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公倍數是最小公倍數的倍數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endParaRPr lang="en-US" altLang="zh-TW" sz="2400" kern="100" dirty="0">
              <a:latin typeface="標楷體" panose="02010601000101010101" pitchFamily="2" charset="-12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indent="127000"/>
            <a:r>
              <a:rPr lang="en-US" altLang="zh-TW" sz="24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18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的公倍數：</a:t>
            </a:r>
            <a:endParaRPr lang="en-US" altLang="zh-TW" sz="2400" kern="100" dirty="0">
              <a:latin typeface="Calibri" panose="020F0502020204030204" pitchFamily="34" charset="0"/>
              <a:ea typeface="標楷體" panose="02010601000101010101" pitchFamily="2" charset="-120"/>
              <a:cs typeface="Times New Roman" panose="02020603050405020304" pitchFamily="18" charset="0"/>
            </a:endParaRPr>
          </a:p>
          <a:p>
            <a:pPr indent="127000"/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72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、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144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、</a:t>
            </a:r>
            <a:r>
              <a:rPr lang="zh-TW" altLang="en-US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216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、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….</a:t>
            </a:r>
          </a:p>
          <a:p>
            <a:pPr indent="127000"/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altLang="zh-TW" sz="2400" dirty="0">
                <a:latin typeface="標楷體" panose="02010601000101010101" pitchFamily="2" charset="-120"/>
                <a:cs typeface="Times New Roman" panose="02020603050405020304" pitchFamily="18" charset="0"/>
              </a:rPr>
              <a:t>18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的最小公倍數：</a:t>
            </a:r>
            <a:r>
              <a:rPr lang="en-US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72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100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>
            <a:extLst>
              <a:ext uri="{FF2B5EF4-FFF2-40B4-BE49-F238E27FC236}">
                <a16:creationId xmlns:a16="http://schemas.microsoft.com/office/drawing/2014/main" id="{F2761B9C-071D-6844-919E-3A3447C0B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23" b="31073"/>
          <a:stretch/>
        </p:blipFill>
        <p:spPr bwMode="auto">
          <a:xfrm>
            <a:off x="-135256" y="4207018"/>
            <a:ext cx="9406484" cy="15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7CE3F52-34A7-5747-B8DE-DAD64A22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B3ECD3-A209-3747-9B66-E400FA96A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971" y="-65826"/>
            <a:ext cx="3670176" cy="936104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7D7F9CD-BDE8-A143-BE79-90EFE1971EB7}"/>
              </a:ext>
            </a:extLst>
          </p:cNvPr>
          <p:cNvSpPr txBox="1"/>
          <p:nvPr/>
        </p:nvSpPr>
        <p:spPr>
          <a:xfrm>
            <a:off x="4060664" y="135516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六年級的方法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EA7A325-36AC-EF43-8477-D243803C15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8" y="568324"/>
            <a:ext cx="3764150" cy="105521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50CB121-C5CF-144D-84BB-062906031163}"/>
              </a:ext>
            </a:extLst>
          </p:cNvPr>
          <p:cNvSpPr/>
          <p:nvPr/>
        </p:nvSpPr>
        <p:spPr>
          <a:xfrm>
            <a:off x="188290" y="913945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27000"/>
            <a:r>
              <a:rPr lang="zh-TW" altLang="zh-TW" sz="2400" kern="100" dirty="0">
                <a:solidFill>
                  <a:srgbClr val="00FF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方法一</a:t>
            </a:r>
            <a:r>
              <a:rPr lang="zh-TW" altLang="zh-TW" sz="24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：</a:t>
            </a:r>
            <a:r>
              <a:rPr lang="zh-TW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質因數分解法</a:t>
            </a:r>
            <a:endParaRPr lang="zh-TW" altLang="zh-TW" sz="2400" kern="100" dirty="0">
              <a:solidFill>
                <a:srgbClr val="0000CC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370451C-2128-0047-A508-FCE416802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8" y="1542106"/>
            <a:ext cx="4187156" cy="1632281"/>
          </a:xfrm>
          <a:prstGeom prst="rect">
            <a:avLst/>
          </a:prstGeom>
        </p:spPr>
      </p:pic>
      <p:sp>
        <p:nvSpPr>
          <p:cNvPr id="16" name="向右箭號 15">
            <a:extLst>
              <a:ext uri="{FF2B5EF4-FFF2-40B4-BE49-F238E27FC236}">
                <a16:creationId xmlns:a16="http://schemas.microsoft.com/office/drawing/2014/main" id="{53F2865D-D169-8A49-B709-40A53E0784EC}"/>
              </a:ext>
            </a:extLst>
          </p:cNvPr>
          <p:cNvSpPr/>
          <p:nvPr/>
        </p:nvSpPr>
        <p:spPr>
          <a:xfrm>
            <a:off x="4208617" y="2189223"/>
            <a:ext cx="315595" cy="255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id="{77318406-A028-C24A-9A2C-177AB8B8F51B}"/>
              </a:ext>
            </a:extLst>
          </p:cNvPr>
          <p:cNvSpPr/>
          <p:nvPr/>
        </p:nvSpPr>
        <p:spPr bwMode="auto">
          <a:xfrm>
            <a:off x="4529948" y="1446704"/>
            <a:ext cx="4544055" cy="139739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7A6EC56-6B21-EC4B-BF2B-0EB1F15C1DD5}"/>
              </a:ext>
            </a:extLst>
          </p:cNvPr>
          <p:cNvSpPr txBox="1"/>
          <p:nvPr/>
        </p:nvSpPr>
        <p:spPr>
          <a:xfrm>
            <a:off x="4591886" y="1491110"/>
            <a:ext cx="45640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/>
              <a:t>觀察看看：</a:t>
            </a:r>
            <a:endParaRPr kumimoji="1" lang="en-US" altLang="zh-TW" sz="2400" dirty="0"/>
          </a:p>
          <a:p>
            <a:r>
              <a:rPr kumimoji="1" lang="en-US" altLang="zh-TW" sz="2400" dirty="0"/>
              <a:t>18</a:t>
            </a:r>
            <a:r>
              <a:rPr kumimoji="1" lang="zh-TW" altLang="en-US" sz="2400" dirty="0"/>
              <a:t>乘以多少就可以成為</a:t>
            </a:r>
            <a:r>
              <a:rPr kumimoji="1" lang="en-US" altLang="zh-TW" sz="2400" dirty="0"/>
              <a:t>24</a:t>
            </a:r>
            <a:r>
              <a:rPr kumimoji="1" lang="zh-TW" altLang="en-US" sz="2400" dirty="0"/>
              <a:t>的倍數</a:t>
            </a:r>
            <a:endParaRPr kumimoji="1" lang="en-US" altLang="zh-TW" sz="2400" dirty="0"/>
          </a:p>
          <a:p>
            <a:r>
              <a:rPr kumimoji="1" lang="en-US" altLang="zh-TW" sz="2400" dirty="0"/>
              <a:t>24</a:t>
            </a:r>
            <a:r>
              <a:rPr kumimoji="1" lang="zh-TW" altLang="en-US" sz="2400" dirty="0"/>
              <a:t>乘以多少就可以成為</a:t>
            </a:r>
            <a:r>
              <a:rPr kumimoji="1" lang="en-US" altLang="zh-TW" sz="2400" dirty="0"/>
              <a:t>18</a:t>
            </a:r>
            <a:r>
              <a:rPr kumimoji="1" lang="zh-TW" altLang="en-US" sz="2400" dirty="0"/>
              <a:t>的倍數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E990D00-4A28-5D46-BA7C-6B7AE4EC9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80" y="3003440"/>
            <a:ext cx="4896543" cy="17189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7CEFB10-6802-5941-9787-E27F58CDB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92" y="3097130"/>
            <a:ext cx="4233711" cy="1636078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0E258DEA-2887-D842-92C0-AC3E90F31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319" y="4801112"/>
            <a:ext cx="6385403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54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18和24的最小公倍數：2×2×2×3×3</a:t>
            </a:r>
            <a:endParaRPr kumimoji="0" lang="zh-TW" altLang="zh-TW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EA01CC6-4015-EA4A-A707-A3F9B0294969}"/>
              </a:ext>
            </a:extLst>
          </p:cNvPr>
          <p:cNvSpPr/>
          <p:nvPr/>
        </p:nvSpPr>
        <p:spPr>
          <a:xfrm flipV="1">
            <a:off x="779021" y="13008112"/>
            <a:ext cx="950303" cy="45719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19FFFC9-2790-A447-9798-9CC1641FF64B}"/>
              </a:ext>
            </a:extLst>
          </p:cNvPr>
          <p:cNvSpPr/>
          <p:nvPr/>
        </p:nvSpPr>
        <p:spPr>
          <a:xfrm>
            <a:off x="364387" y="5384341"/>
            <a:ext cx="4475905" cy="46166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你發現了什麼</a:t>
            </a:r>
            <a:r>
              <a:rPr lang="en-US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(</a:t>
            </a:r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代公式的想法</a:t>
            </a:r>
            <a:r>
              <a:rPr lang="en-US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)</a:t>
            </a:r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？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9BCB280-BB4C-124A-B6AA-70CD45A81FAD}"/>
              </a:ext>
            </a:extLst>
          </p:cNvPr>
          <p:cNvSpPr/>
          <p:nvPr/>
        </p:nvSpPr>
        <p:spPr>
          <a:xfrm>
            <a:off x="-75729" y="5908962"/>
            <a:ext cx="90033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00"/>
            <a:r>
              <a:rPr lang="en-US" altLang="zh-TW" sz="2400" kern="100" dirty="0">
                <a:solidFill>
                  <a:srgbClr val="C0000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2×2×2×3×3</a:t>
            </a:r>
            <a:r>
              <a:rPr lang="zh-TW" altLang="zh-TW" sz="2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是「共同質因數乘積」和</a:t>
            </a:r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「剩下質因數乘積」的乘積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531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23" grpId="0" animBg="1"/>
      <p:bldP spid="28" grpId="0" animBg="1"/>
      <p:bldP spid="2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D5F296-0A93-F740-8A1E-3E0B43472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A07081-8231-AE4A-9DC7-DB8033637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" y="658813"/>
            <a:ext cx="3877568" cy="12755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B14A40-B485-0D44-A13F-E572803B7B97}"/>
              </a:ext>
            </a:extLst>
          </p:cNvPr>
          <p:cNvSpPr/>
          <p:nvPr/>
        </p:nvSpPr>
        <p:spPr>
          <a:xfrm>
            <a:off x="228340" y="1004184"/>
            <a:ext cx="4032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kern="100" dirty="0">
                <a:solidFill>
                  <a:srgbClr val="00FF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方法</a:t>
            </a:r>
            <a:r>
              <a:rPr lang="zh-TW" altLang="en-US" sz="3200" kern="100" dirty="0">
                <a:solidFill>
                  <a:srgbClr val="00FF00"/>
                </a:solidFill>
                <a:highlight>
                  <a:srgbClr val="FF00FF"/>
                </a:highlight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二：</a:t>
            </a:r>
            <a:r>
              <a:rPr lang="zh-TW" altLang="zh-TW" sz="3200" dirty="0">
                <a:solidFill>
                  <a:srgbClr val="0000CC"/>
                </a:solidFill>
              </a:rPr>
              <a:t>短除法 </a:t>
            </a:r>
            <a:endParaRPr lang="zh-TW" altLang="en-US" sz="3200" dirty="0">
              <a:solidFill>
                <a:srgbClr val="0000CC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C041658-7833-3F4B-8984-3C3C52F2B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32" y="1944239"/>
            <a:ext cx="3380544" cy="1620809"/>
          </a:xfrm>
          <a:prstGeom prst="rect">
            <a:avLst/>
          </a:prstGeom>
        </p:spPr>
      </p:pic>
      <p:pic>
        <p:nvPicPr>
          <p:cNvPr id="22530" name="Picture 2">
            <a:extLst>
              <a:ext uri="{FF2B5EF4-FFF2-40B4-BE49-F238E27FC236}">
                <a16:creationId xmlns:a16="http://schemas.microsoft.com/office/drawing/2014/main" id="{7DE76BA2-7116-534B-A1BB-90D3DE70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732" y="4149080"/>
            <a:ext cx="7597564" cy="224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4070BB5-D82F-AF43-9E50-A1269CC4AC97}"/>
              </a:ext>
            </a:extLst>
          </p:cNvPr>
          <p:cNvSpPr/>
          <p:nvPr/>
        </p:nvSpPr>
        <p:spPr>
          <a:xfrm>
            <a:off x="1547664" y="4933635"/>
            <a:ext cx="4945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dirty="0">
                <a:solidFill>
                  <a:srgbClr val="C0000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18</a:t>
            </a:r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和</a:t>
            </a:r>
            <a:r>
              <a:rPr lang="en-US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24</a:t>
            </a:r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的最小公倍數：</a:t>
            </a:r>
            <a:r>
              <a:rPr lang="en-US" altLang="zh-TW" sz="2400" dirty="0">
                <a:solidFill>
                  <a:srgbClr val="00B05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24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24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F096D84-039D-0F48-9E4A-2E5DCFB6A868}"/>
              </a:ext>
            </a:extLst>
          </p:cNvPr>
          <p:cNvSpPr/>
          <p:nvPr/>
        </p:nvSpPr>
        <p:spPr>
          <a:xfrm>
            <a:off x="2665497" y="3461347"/>
            <a:ext cx="15712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dirty="0">
                <a:solidFill>
                  <a:srgbClr val="C0000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28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＝</a:t>
            </a:r>
            <a:r>
              <a:rPr lang="en-US" altLang="zh-TW" sz="28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2×2</a:t>
            </a:r>
            <a:r>
              <a:rPr lang="zh-TW" altLang="zh-TW" sz="2800" dirty="0"/>
              <a:t> </a:t>
            </a:r>
            <a:endParaRPr lang="zh-TW" altLang="en-US" sz="2800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7BE3D1A2-1BD0-3E4A-9B23-A20DD1880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359" y="1851493"/>
            <a:ext cx="3271977" cy="1275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470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75843A-9D8D-124D-8073-5F35D3B13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數的</a:t>
            </a:r>
            <a:r>
              <a:rPr kumimoji="1" lang="en-US" altLang="zh-TW" dirty="0">
                <a:solidFill>
                  <a:srgbClr val="0000CC"/>
                </a:solidFill>
              </a:rPr>
              <a:t>『</a:t>
            </a:r>
            <a:r>
              <a:rPr kumimoji="1" lang="zh-TW" altLang="en-US" dirty="0">
                <a:solidFill>
                  <a:srgbClr val="0000CC"/>
                </a:solidFill>
              </a:rPr>
              <a:t>關係</a:t>
            </a:r>
            <a:r>
              <a:rPr kumimoji="1" lang="en-US" altLang="zh-TW" dirty="0">
                <a:solidFill>
                  <a:srgbClr val="0000CC"/>
                </a:solidFill>
              </a:rPr>
              <a:t>』</a:t>
            </a:r>
            <a:endParaRPr kumimoji="1" lang="zh-TW" altLang="en-US" dirty="0">
              <a:solidFill>
                <a:srgbClr val="0000CC"/>
              </a:solidFill>
            </a:endParaRPr>
          </a:p>
        </p:txBody>
      </p:sp>
      <p:sp>
        <p:nvSpPr>
          <p:cNvPr id="4" name="文字版面配置區 1">
            <a:extLst>
              <a:ext uri="{FF2B5EF4-FFF2-40B4-BE49-F238E27FC236}">
                <a16:creationId xmlns:a16="http://schemas.microsoft.com/office/drawing/2014/main" id="{B6BCD2F7-6F66-2043-A20B-1B7222B40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278688" cy="5105400"/>
          </a:xfrm>
        </p:spPr>
        <p:txBody>
          <a:bodyPr/>
          <a:lstStyle/>
          <a:p>
            <a:r>
              <a:rPr lang="zh-TW" altLang="en-US" sz="2400" dirty="0"/>
              <a:t>正名：兩個數之間，存在什麼關係時，衍生出來的名稱？</a:t>
            </a:r>
            <a:endParaRPr lang="en-US" altLang="zh-TW" sz="2400" dirty="0"/>
          </a:p>
          <a:p>
            <a:r>
              <a:rPr lang="zh-TW" altLang="en-US" sz="2400" dirty="0"/>
              <a:t>因數：</a:t>
            </a:r>
            <a:endParaRPr lang="en-US" altLang="zh-TW" sz="2400" dirty="0"/>
          </a:p>
          <a:p>
            <a:r>
              <a:rPr lang="zh-TW" altLang="en-US" sz="2400" dirty="0"/>
              <a:t>倍數：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B643095-8C1C-0745-9102-E83798A21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56" y="2855153"/>
            <a:ext cx="4392488" cy="268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9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FB0907-E406-C945-928A-862A73FB3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7CA9D0C4-95A5-BE4D-A23F-522C09B00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4"/>
          <a:stretch/>
        </p:blipFill>
        <p:spPr bwMode="auto">
          <a:xfrm>
            <a:off x="755576" y="1772817"/>
            <a:ext cx="7702624" cy="374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3BD51CF-AF29-6744-814A-4689FF1A36E2}"/>
              </a:ext>
            </a:extLst>
          </p:cNvPr>
          <p:cNvSpPr txBox="1"/>
          <p:nvPr/>
        </p:nvSpPr>
        <p:spPr>
          <a:xfrm>
            <a:off x="2267744" y="2420888"/>
            <a:ext cx="47525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400" dirty="0">
                <a:solidFill>
                  <a:srgbClr val="0000CC"/>
                </a:solidFill>
              </a:rPr>
              <a:t>數學奠基遊戲</a:t>
            </a:r>
            <a:endParaRPr kumimoji="1" lang="en-US" altLang="zh-TW" sz="4400" dirty="0">
              <a:solidFill>
                <a:srgbClr val="0000CC"/>
              </a:solidFill>
            </a:endParaRPr>
          </a:p>
          <a:p>
            <a:pPr algn="ctr"/>
            <a:r>
              <a:rPr kumimoji="1" lang="zh-TW" altLang="en-US" sz="4400" dirty="0">
                <a:solidFill>
                  <a:srgbClr val="0000CC"/>
                </a:solidFill>
              </a:rPr>
              <a:t>數戰棋</a:t>
            </a:r>
          </a:p>
        </p:txBody>
      </p:sp>
    </p:spTree>
    <p:extLst>
      <p:ext uri="{BB962C8B-B14F-4D97-AF65-F5344CB8AC3E}">
        <p14:creationId xmlns:p14="http://schemas.microsoft.com/office/powerpoint/2010/main" val="296853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標題 1">
            <a:extLst>
              <a:ext uri="{FF2B5EF4-FFF2-40B4-BE49-F238E27FC236}">
                <a16:creationId xmlns:a16="http://schemas.microsoft.com/office/drawing/2014/main" id="{78C89E55-63AC-3B4C-949B-5749457D4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認識遊戲棋盤</a:t>
            </a:r>
            <a:r>
              <a:rPr lang="en-US" altLang="zh-TW"/>
              <a:t>-</a:t>
            </a:r>
            <a:r>
              <a:rPr lang="zh-TW" altLang="en-US"/>
              <a:t>百數表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6771909-C2A6-714C-B28C-A8D36354BB2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7E810B7B-9ABA-0E4F-A34E-FBA752CBBA6D}" type="datetime1">
              <a:rPr lang="zh-CN" altLang="en-US" smtClean="0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71F82C-58B1-DA4A-831E-D6A94FDA6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AAA6F05E-CD13-1344-9DCB-5DC57904BFAB}" type="slidenum">
              <a:rPr kumimoji="0" lang="zh-CN" altLang="en-US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pPr/>
              <a:t>51</a:t>
            </a:fld>
            <a:endParaRPr kumimoji="0" lang="en-US" altLang="zh-CN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340" name="Picture 2">
            <a:extLst>
              <a:ext uri="{FF2B5EF4-FFF2-40B4-BE49-F238E27FC236}">
                <a16:creationId xmlns:a16="http://schemas.microsoft.com/office/drawing/2014/main" id="{1B8A3184-EA97-3746-952E-336F8A9E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26" y="1412776"/>
            <a:ext cx="456838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21D08E-01D3-F34C-A2E9-7096025B4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21939" r="20313" b="13672"/>
          <a:stretch>
            <a:fillRect/>
          </a:stretch>
        </p:blipFill>
        <p:spPr bwMode="auto">
          <a:xfrm>
            <a:off x="-36512" y="1412776"/>
            <a:ext cx="4676632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D52290-6A8D-2642-9073-50234AA5B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863" y="98214"/>
            <a:ext cx="7086600" cy="487363"/>
          </a:xfrm>
        </p:spPr>
        <p:txBody>
          <a:bodyPr/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可以利用百數表做什麼</a:t>
            </a:r>
          </a:p>
        </p:txBody>
      </p:sp>
      <p:pic>
        <p:nvPicPr>
          <p:cNvPr id="4" name="影像" descr="影像">
            <a:extLst>
              <a:ext uri="{FF2B5EF4-FFF2-40B4-BE49-F238E27FC236}">
                <a16:creationId xmlns:a16="http://schemas.microsoft.com/office/drawing/2014/main" id="{C8EF720B-6584-0F41-8302-D80CC7C3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64" y="658813"/>
            <a:ext cx="6392844" cy="583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FDB7BE2-3A96-1244-9AC6-A46061C51609}"/>
              </a:ext>
            </a:extLst>
          </p:cNvPr>
          <p:cNvSpPr txBox="1"/>
          <p:nvPr/>
        </p:nvSpPr>
        <p:spPr>
          <a:xfrm>
            <a:off x="6563129" y="1138622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/>
              <a:t>圈出</a:t>
            </a:r>
            <a:r>
              <a:rPr kumimoji="1" lang="en-US" altLang="zh-TW" sz="2400" dirty="0"/>
              <a:t>2</a:t>
            </a:r>
            <a:r>
              <a:rPr kumimoji="1" lang="zh-TW" altLang="en-US" sz="2400" dirty="0"/>
              <a:t>的倍數</a:t>
            </a: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D39FFBC4-7527-AC4D-B20F-3BC91EFB9CC6}"/>
              </a:ext>
            </a:extLst>
          </p:cNvPr>
          <p:cNvSpPr/>
          <p:nvPr/>
        </p:nvSpPr>
        <p:spPr bwMode="auto">
          <a:xfrm>
            <a:off x="859632" y="9087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F2974FD4-A492-AD4C-A944-3EBF86C785EB}"/>
              </a:ext>
            </a:extLst>
          </p:cNvPr>
          <p:cNvSpPr/>
          <p:nvPr/>
        </p:nvSpPr>
        <p:spPr bwMode="auto">
          <a:xfrm>
            <a:off x="3296981" y="3634556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480967D1-3AD8-7D48-A484-B8B6BC632BC9}"/>
              </a:ext>
            </a:extLst>
          </p:cNvPr>
          <p:cNvSpPr/>
          <p:nvPr/>
        </p:nvSpPr>
        <p:spPr bwMode="auto">
          <a:xfrm>
            <a:off x="3275856" y="3079118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5852D468-5EFE-CC47-A473-12F3942E8541}"/>
              </a:ext>
            </a:extLst>
          </p:cNvPr>
          <p:cNvSpPr/>
          <p:nvPr/>
        </p:nvSpPr>
        <p:spPr bwMode="auto">
          <a:xfrm>
            <a:off x="3269197" y="2548223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750DDB81-73D7-1445-A16C-F8DA37D231C9}"/>
              </a:ext>
            </a:extLst>
          </p:cNvPr>
          <p:cNvSpPr/>
          <p:nvPr/>
        </p:nvSpPr>
        <p:spPr bwMode="auto">
          <a:xfrm>
            <a:off x="3279620" y="19754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01D648A0-F676-3F47-9684-8D0F16D1414B}"/>
              </a:ext>
            </a:extLst>
          </p:cNvPr>
          <p:cNvSpPr/>
          <p:nvPr/>
        </p:nvSpPr>
        <p:spPr bwMode="auto">
          <a:xfrm>
            <a:off x="3295764" y="1442579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3AEF09CB-506A-1D4A-B477-1E98FA138E19}"/>
              </a:ext>
            </a:extLst>
          </p:cNvPr>
          <p:cNvSpPr/>
          <p:nvPr/>
        </p:nvSpPr>
        <p:spPr bwMode="auto">
          <a:xfrm>
            <a:off x="3275856" y="887525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78CAA5A1-CC54-9B4B-818E-FF1D17AD613D}"/>
              </a:ext>
            </a:extLst>
          </p:cNvPr>
          <p:cNvSpPr/>
          <p:nvPr/>
        </p:nvSpPr>
        <p:spPr bwMode="auto">
          <a:xfrm>
            <a:off x="4479159" y="57855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1FE6B986-A546-0243-9E02-2829D3D2A663}"/>
              </a:ext>
            </a:extLst>
          </p:cNvPr>
          <p:cNvSpPr/>
          <p:nvPr/>
        </p:nvSpPr>
        <p:spPr bwMode="auto">
          <a:xfrm>
            <a:off x="4470459" y="5271461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2BD02DB4-5D59-004E-81A1-289679491A08}"/>
              </a:ext>
            </a:extLst>
          </p:cNvPr>
          <p:cNvSpPr/>
          <p:nvPr/>
        </p:nvSpPr>
        <p:spPr bwMode="auto">
          <a:xfrm>
            <a:off x="4499992" y="47187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7D7E2884-F15B-0547-98D7-FAAE9986AF14}"/>
              </a:ext>
            </a:extLst>
          </p:cNvPr>
          <p:cNvSpPr/>
          <p:nvPr/>
        </p:nvSpPr>
        <p:spPr bwMode="auto">
          <a:xfrm>
            <a:off x="4499992" y="4164317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CCFBC319-FAB2-9249-8D95-F0D957DAAF79}"/>
              </a:ext>
            </a:extLst>
          </p:cNvPr>
          <p:cNvSpPr/>
          <p:nvPr/>
        </p:nvSpPr>
        <p:spPr bwMode="auto">
          <a:xfrm>
            <a:off x="4479159" y="2548223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4C6B5788-B7C8-C343-80F0-9F02BD728100}"/>
              </a:ext>
            </a:extLst>
          </p:cNvPr>
          <p:cNvSpPr/>
          <p:nvPr/>
        </p:nvSpPr>
        <p:spPr bwMode="auto">
          <a:xfrm>
            <a:off x="4499992" y="3607489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B8FE61FE-1966-6743-A048-FA627FC9209E}"/>
              </a:ext>
            </a:extLst>
          </p:cNvPr>
          <p:cNvSpPr/>
          <p:nvPr/>
        </p:nvSpPr>
        <p:spPr bwMode="auto">
          <a:xfrm>
            <a:off x="4479159" y="308063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A43F05E-3733-A24C-A4DD-631EF3B93E6E}"/>
              </a:ext>
            </a:extLst>
          </p:cNvPr>
          <p:cNvSpPr/>
          <p:nvPr/>
        </p:nvSpPr>
        <p:spPr bwMode="auto">
          <a:xfrm>
            <a:off x="4479159" y="1991395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D9034535-0AB6-6548-B8E8-E415E90112A5}"/>
              </a:ext>
            </a:extLst>
          </p:cNvPr>
          <p:cNvSpPr/>
          <p:nvPr/>
        </p:nvSpPr>
        <p:spPr bwMode="auto">
          <a:xfrm>
            <a:off x="4499992" y="1442579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1F6B0214-127E-D843-8349-D00F02792202}"/>
              </a:ext>
            </a:extLst>
          </p:cNvPr>
          <p:cNvSpPr/>
          <p:nvPr/>
        </p:nvSpPr>
        <p:spPr bwMode="auto">
          <a:xfrm>
            <a:off x="4499992" y="865399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11178AE5-E17A-0341-B670-AFE260208C5C}"/>
              </a:ext>
            </a:extLst>
          </p:cNvPr>
          <p:cNvSpPr/>
          <p:nvPr/>
        </p:nvSpPr>
        <p:spPr bwMode="auto">
          <a:xfrm>
            <a:off x="5665118" y="9087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FBA0BB06-2C49-5644-BBDB-09FA6FBB7C74}"/>
              </a:ext>
            </a:extLst>
          </p:cNvPr>
          <p:cNvSpPr/>
          <p:nvPr/>
        </p:nvSpPr>
        <p:spPr bwMode="auto">
          <a:xfrm>
            <a:off x="5678762" y="1442579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A25A8E5D-E9C3-C144-BFEA-D075D135CDF3}"/>
              </a:ext>
            </a:extLst>
          </p:cNvPr>
          <p:cNvSpPr/>
          <p:nvPr/>
        </p:nvSpPr>
        <p:spPr bwMode="auto">
          <a:xfrm>
            <a:off x="5678762" y="19754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C9F517C6-EC9C-B347-9BBD-857D1B02A886}"/>
              </a:ext>
            </a:extLst>
          </p:cNvPr>
          <p:cNvSpPr/>
          <p:nvPr/>
        </p:nvSpPr>
        <p:spPr bwMode="auto">
          <a:xfrm>
            <a:off x="5678762" y="2528786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97AB7497-1368-8743-9AD5-C68E5E7C8A8D}"/>
              </a:ext>
            </a:extLst>
          </p:cNvPr>
          <p:cNvSpPr/>
          <p:nvPr/>
        </p:nvSpPr>
        <p:spPr bwMode="auto">
          <a:xfrm>
            <a:off x="5678762" y="3079118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4A153625-E369-7547-A733-9ADBF5D71A52}"/>
              </a:ext>
            </a:extLst>
          </p:cNvPr>
          <p:cNvSpPr/>
          <p:nvPr/>
        </p:nvSpPr>
        <p:spPr bwMode="auto">
          <a:xfrm>
            <a:off x="5701358" y="3640745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55E07489-BD6D-2441-B982-333AC1486099}"/>
              </a:ext>
            </a:extLst>
          </p:cNvPr>
          <p:cNvSpPr/>
          <p:nvPr/>
        </p:nvSpPr>
        <p:spPr bwMode="auto">
          <a:xfrm>
            <a:off x="5665118" y="4145918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A54935C0-12B1-6549-B9CB-F22C2410FE69}"/>
              </a:ext>
            </a:extLst>
          </p:cNvPr>
          <p:cNvSpPr/>
          <p:nvPr/>
        </p:nvSpPr>
        <p:spPr bwMode="auto">
          <a:xfrm>
            <a:off x="5665118" y="4694584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FE1BC3FF-F621-8E49-9EB6-5DD18959FB1F}"/>
              </a:ext>
            </a:extLst>
          </p:cNvPr>
          <p:cNvSpPr/>
          <p:nvPr/>
        </p:nvSpPr>
        <p:spPr bwMode="auto">
          <a:xfrm>
            <a:off x="5684168" y="57855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553358C8-2F1B-F746-9321-EF58E0220A05}"/>
              </a:ext>
            </a:extLst>
          </p:cNvPr>
          <p:cNvSpPr/>
          <p:nvPr/>
        </p:nvSpPr>
        <p:spPr bwMode="auto">
          <a:xfrm>
            <a:off x="5684168" y="5240052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54FA0617-741A-4441-84C8-41D137B763AD}"/>
              </a:ext>
            </a:extLst>
          </p:cNvPr>
          <p:cNvSpPr/>
          <p:nvPr/>
        </p:nvSpPr>
        <p:spPr bwMode="auto">
          <a:xfrm>
            <a:off x="859632" y="19754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13ACB598-D56F-A343-81EA-81215DB91CD7}"/>
              </a:ext>
            </a:extLst>
          </p:cNvPr>
          <p:cNvSpPr/>
          <p:nvPr/>
        </p:nvSpPr>
        <p:spPr bwMode="auto">
          <a:xfrm>
            <a:off x="859632" y="1461986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D5033415-4084-5F41-8B47-6882A4363313}"/>
              </a:ext>
            </a:extLst>
          </p:cNvPr>
          <p:cNvSpPr/>
          <p:nvPr/>
        </p:nvSpPr>
        <p:spPr bwMode="auto">
          <a:xfrm>
            <a:off x="859632" y="2528786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8BDC180F-2352-544B-8C46-A8FCC9C2CC04}"/>
              </a:ext>
            </a:extLst>
          </p:cNvPr>
          <p:cNvSpPr/>
          <p:nvPr/>
        </p:nvSpPr>
        <p:spPr bwMode="auto">
          <a:xfrm>
            <a:off x="859632" y="3607489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371A659F-EFC0-F749-9886-E6148DEC407F}"/>
              </a:ext>
            </a:extLst>
          </p:cNvPr>
          <p:cNvSpPr/>
          <p:nvPr/>
        </p:nvSpPr>
        <p:spPr bwMode="auto">
          <a:xfrm>
            <a:off x="899592" y="3079118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C5B98DEF-98CA-BF40-947D-CD1AA503B4E7}"/>
              </a:ext>
            </a:extLst>
          </p:cNvPr>
          <p:cNvSpPr/>
          <p:nvPr/>
        </p:nvSpPr>
        <p:spPr bwMode="auto">
          <a:xfrm>
            <a:off x="859632" y="4145918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E6E1B4C2-1538-B745-99E2-827815A7DCD5}"/>
              </a:ext>
            </a:extLst>
          </p:cNvPr>
          <p:cNvSpPr/>
          <p:nvPr/>
        </p:nvSpPr>
        <p:spPr bwMode="auto">
          <a:xfrm>
            <a:off x="863902" y="47187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EA7C94EF-A1E8-8C4A-B366-BF5EAF5A9161}"/>
              </a:ext>
            </a:extLst>
          </p:cNvPr>
          <p:cNvSpPr/>
          <p:nvPr/>
        </p:nvSpPr>
        <p:spPr bwMode="auto">
          <a:xfrm>
            <a:off x="859632" y="5240052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F1D74C57-55CD-D14B-AFB6-E8E952242869}"/>
              </a:ext>
            </a:extLst>
          </p:cNvPr>
          <p:cNvSpPr/>
          <p:nvPr/>
        </p:nvSpPr>
        <p:spPr bwMode="auto">
          <a:xfrm>
            <a:off x="859632" y="57855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橢圓 41">
            <a:extLst>
              <a:ext uri="{FF2B5EF4-FFF2-40B4-BE49-F238E27FC236}">
                <a16:creationId xmlns:a16="http://schemas.microsoft.com/office/drawing/2014/main" id="{847B92C3-61CB-8C41-89ED-8CF602FD2F03}"/>
              </a:ext>
            </a:extLst>
          </p:cNvPr>
          <p:cNvSpPr/>
          <p:nvPr/>
        </p:nvSpPr>
        <p:spPr bwMode="auto">
          <a:xfrm>
            <a:off x="3275856" y="4187303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31698907-D220-8543-BAB6-476070671DF3}"/>
              </a:ext>
            </a:extLst>
          </p:cNvPr>
          <p:cNvSpPr/>
          <p:nvPr/>
        </p:nvSpPr>
        <p:spPr bwMode="auto">
          <a:xfrm>
            <a:off x="3279620" y="4738254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5B2B1427-AFAA-6340-8E59-CDBD45F2E3E0}"/>
              </a:ext>
            </a:extLst>
          </p:cNvPr>
          <p:cNvSpPr/>
          <p:nvPr/>
        </p:nvSpPr>
        <p:spPr bwMode="auto">
          <a:xfrm>
            <a:off x="3279620" y="5240052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0B06BEAE-B7CB-1B4C-A451-33D8239C53C1}"/>
              </a:ext>
            </a:extLst>
          </p:cNvPr>
          <p:cNvSpPr/>
          <p:nvPr/>
        </p:nvSpPr>
        <p:spPr bwMode="auto">
          <a:xfrm>
            <a:off x="3295764" y="5768845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0B212B3B-B350-C543-B4D5-7260EF435BBF}"/>
              </a:ext>
            </a:extLst>
          </p:cNvPr>
          <p:cNvSpPr/>
          <p:nvPr/>
        </p:nvSpPr>
        <p:spPr bwMode="auto">
          <a:xfrm>
            <a:off x="2097249" y="9087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1D0FF17A-6E48-CC43-B227-2D9635213A2E}"/>
              </a:ext>
            </a:extLst>
          </p:cNvPr>
          <p:cNvSpPr/>
          <p:nvPr/>
        </p:nvSpPr>
        <p:spPr bwMode="auto">
          <a:xfrm>
            <a:off x="2077698" y="1461986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79097559-50ED-EB42-A23F-3924D2F89298}"/>
              </a:ext>
            </a:extLst>
          </p:cNvPr>
          <p:cNvSpPr/>
          <p:nvPr/>
        </p:nvSpPr>
        <p:spPr bwMode="auto">
          <a:xfrm>
            <a:off x="2077698" y="1991395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C401617B-3B10-A541-82C5-F8FD2514B140}"/>
              </a:ext>
            </a:extLst>
          </p:cNvPr>
          <p:cNvSpPr/>
          <p:nvPr/>
        </p:nvSpPr>
        <p:spPr bwMode="auto">
          <a:xfrm>
            <a:off x="2097249" y="2505237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0" name="橢圓 49">
            <a:extLst>
              <a:ext uri="{FF2B5EF4-FFF2-40B4-BE49-F238E27FC236}">
                <a16:creationId xmlns:a16="http://schemas.microsoft.com/office/drawing/2014/main" id="{5C0ECDE0-C248-2E42-97C0-7358DD27DA0A}"/>
              </a:ext>
            </a:extLst>
          </p:cNvPr>
          <p:cNvSpPr/>
          <p:nvPr/>
        </p:nvSpPr>
        <p:spPr bwMode="auto">
          <a:xfrm>
            <a:off x="2077698" y="3079118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1" name="橢圓 50">
            <a:extLst>
              <a:ext uri="{FF2B5EF4-FFF2-40B4-BE49-F238E27FC236}">
                <a16:creationId xmlns:a16="http://schemas.microsoft.com/office/drawing/2014/main" id="{B0E99322-676D-7F48-BB79-C8863B51F14E}"/>
              </a:ext>
            </a:extLst>
          </p:cNvPr>
          <p:cNvSpPr/>
          <p:nvPr/>
        </p:nvSpPr>
        <p:spPr bwMode="auto">
          <a:xfrm>
            <a:off x="2077698" y="3610409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2" name="橢圓 51">
            <a:extLst>
              <a:ext uri="{FF2B5EF4-FFF2-40B4-BE49-F238E27FC236}">
                <a16:creationId xmlns:a16="http://schemas.microsoft.com/office/drawing/2014/main" id="{0BC36EB9-1021-494F-804A-6BCCA4ECB300}"/>
              </a:ext>
            </a:extLst>
          </p:cNvPr>
          <p:cNvSpPr/>
          <p:nvPr/>
        </p:nvSpPr>
        <p:spPr bwMode="auto">
          <a:xfrm>
            <a:off x="2077698" y="4145918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5C8B3054-3BC2-A54E-9FC1-D94BC19DA44E}"/>
              </a:ext>
            </a:extLst>
          </p:cNvPr>
          <p:cNvSpPr/>
          <p:nvPr/>
        </p:nvSpPr>
        <p:spPr bwMode="auto">
          <a:xfrm>
            <a:off x="2077698" y="4738254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4" name="橢圓 53">
            <a:extLst>
              <a:ext uri="{FF2B5EF4-FFF2-40B4-BE49-F238E27FC236}">
                <a16:creationId xmlns:a16="http://schemas.microsoft.com/office/drawing/2014/main" id="{104D6FC7-6892-8E4B-BFD9-DE64D3316A84}"/>
              </a:ext>
            </a:extLst>
          </p:cNvPr>
          <p:cNvSpPr/>
          <p:nvPr/>
        </p:nvSpPr>
        <p:spPr bwMode="auto">
          <a:xfrm>
            <a:off x="2077698" y="5255692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橢圓 54">
            <a:extLst>
              <a:ext uri="{FF2B5EF4-FFF2-40B4-BE49-F238E27FC236}">
                <a16:creationId xmlns:a16="http://schemas.microsoft.com/office/drawing/2014/main" id="{68D1FBF6-9753-A446-A407-2537A36D6F33}"/>
              </a:ext>
            </a:extLst>
          </p:cNvPr>
          <p:cNvSpPr/>
          <p:nvPr/>
        </p:nvSpPr>
        <p:spPr bwMode="auto">
          <a:xfrm>
            <a:off x="2060343" y="5785520"/>
            <a:ext cx="472008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CBB20D2-BF8C-2448-91E6-178D2EF05319}"/>
              </a:ext>
            </a:extLst>
          </p:cNvPr>
          <p:cNvSpPr txBox="1"/>
          <p:nvPr/>
        </p:nvSpPr>
        <p:spPr>
          <a:xfrm>
            <a:off x="6721345" y="1719270"/>
            <a:ext cx="174919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FF0000"/>
                </a:solidFill>
              </a:rPr>
              <a:t>發現個位數是</a:t>
            </a:r>
            <a:endParaRPr kumimoji="1" lang="en-US" altLang="zh-TW" dirty="0">
              <a:solidFill>
                <a:srgbClr val="FF0000"/>
              </a:solidFill>
            </a:endParaRPr>
          </a:p>
          <a:p>
            <a:r>
              <a:rPr kumimoji="1" lang="en-US" altLang="zh-TW" dirty="0">
                <a:solidFill>
                  <a:srgbClr val="FF0000"/>
                </a:solidFill>
              </a:rPr>
              <a:t>0</a:t>
            </a:r>
            <a:r>
              <a:rPr kumimoji="1" lang="zh-TW" altLang="en-US" dirty="0">
                <a:solidFill>
                  <a:srgbClr val="FF0000"/>
                </a:solidFill>
              </a:rPr>
              <a:t>、</a:t>
            </a:r>
            <a:r>
              <a:rPr kumimoji="1" lang="en-US" altLang="zh-TW" dirty="0">
                <a:solidFill>
                  <a:srgbClr val="FF0000"/>
                </a:solidFill>
              </a:rPr>
              <a:t>2</a:t>
            </a:r>
            <a:r>
              <a:rPr kumimoji="1" lang="zh-TW" altLang="en-US" dirty="0">
                <a:solidFill>
                  <a:srgbClr val="FF0000"/>
                </a:solidFill>
              </a:rPr>
              <a:t>、</a:t>
            </a:r>
            <a:r>
              <a:rPr kumimoji="1" lang="en-US" altLang="zh-TW" dirty="0">
                <a:solidFill>
                  <a:srgbClr val="FF0000"/>
                </a:solidFill>
              </a:rPr>
              <a:t>4</a:t>
            </a:r>
            <a:r>
              <a:rPr kumimoji="1" lang="zh-TW" altLang="en-US" dirty="0">
                <a:solidFill>
                  <a:srgbClr val="FF0000"/>
                </a:solidFill>
              </a:rPr>
              <a:t>、</a:t>
            </a:r>
            <a:r>
              <a:rPr kumimoji="1" lang="en-US" altLang="zh-TW" dirty="0">
                <a:solidFill>
                  <a:srgbClr val="FF0000"/>
                </a:solidFill>
              </a:rPr>
              <a:t>6</a:t>
            </a:r>
            <a:r>
              <a:rPr kumimoji="1" lang="zh-TW" altLang="en-US" dirty="0">
                <a:solidFill>
                  <a:srgbClr val="FF0000"/>
                </a:solidFill>
              </a:rPr>
              <a:t>、</a:t>
            </a:r>
            <a:r>
              <a:rPr kumimoji="1" lang="en-US" altLang="zh-TW" dirty="0">
                <a:solidFill>
                  <a:srgbClr val="FF0000"/>
                </a:solidFill>
              </a:rPr>
              <a:t>8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DF92A9FB-2A64-EA43-B8C0-D5EA6437065E}"/>
              </a:ext>
            </a:extLst>
          </p:cNvPr>
          <p:cNvSpPr txBox="1"/>
          <p:nvPr/>
        </p:nvSpPr>
        <p:spPr>
          <a:xfrm>
            <a:off x="6595022" y="2529669"/>
            <a:ext cx="1895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/>
              <a:t>圈出</a:t>
            </a:r>
            <a:r>
              <a:rPr kumimoji="1" lang="en-US" altLang="zh-TW" sz="2400" dirty="0"/>
              <a:t>5</a:t>
            </a:r>
            <a:r>
              <a:rPr kumimoji="1" lang="zh-TW" altLang="en-US" sz="2400" dirty="0"/>
              <a:t>的倍數</a:t>
            </a:r>
          </a:p>
        </p:txBody>
      </p:sp>
      <p:sp>
        <p:nvSpPr>
          <p:cNvPr id="59" name="橢圓 58">
            <a:extLst>
              <a:ext uri="{FF2B5EF4-FFF2-40B4-BE49-F238E27FC236}">
                <a16:creationId xmlns:a16="http://schemas.microsoft.com/office/drawing/2014/main" id="{81D1572C-E95F-9C41-A139-CB9AC72F5092}"/>
              </a:ext>
            </a:extLst>
          </p:cNvPr>
          <p:cNvSpPr/>
          <p:nvPr/>
        </p:nvSpPr>
        <p:spPr bwMode="auto">
          <a:xfrm>
            <a:off x="2771800" y="980728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0" name="橢圓 59">
            <a:extLst>
              <a:ext uri="{FF2B5EF4-FFF2-40B4-BE49-F238E27FC236}">
                <a16:creationId xmlns:a16="http://schemas.microsoft.com/office/drawing/2014/main" id="{45C8CAAC-3C02-3C4A-8610-1DDEDC750BFC}"/>
              </a:ext>
            </a:extLst>
          </p:cNvPr>
          <p:cNvSpPr/>
          <p:nvPr/>
        </p:nvSpPr>
        <p:spPr bwMode="auto">
          <a:xfrm>
            <a:off x="2776053" y="1552247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橢圓 60">
            <a:extLst>
              <a:ext uri="{FF2B5EF4-FFF2-40B4-BE49-F238E27FC236}">
                <a16:creationId xmlns:a16="http://schemas.microsoft.com/office/drawing/2014/main" id="{ED8F13DC-6E0C-9044-AC2C-6838A86197CA}"/>
              </a:ext>
            </a:extLst>
          </p:cNvPr>
          <p:cNvSpPr/>
          <p:nvPr/>
        </p:nvSpPr>
        <p:spPr bwMode="auto">
          <a:xfrm>
            <a:off x="2771800" y="2069089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橢圓 61">
            <a:extLst>
              <a:ext uri="{FF2B5EF4-FFF2-40B4-BE49-F238E27FC236}">
                <a16:creationId xmlns:a16="http://schemas.microsoft.com/office/drawing/2014/main" id="{68F78A02-3E1F-E342-A722-35216EF1823B}"/>
              </a:ext>
            </a:extLst>
          </p:cNvPr>
          <p:cNvSpPr/>
          <p:nvPr/>
        </p:nvSpPr>
        <p:spPr bwMode="auto">
          <a:xfrm>
            <a:off x="2775330" y="2640534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橢圓 62">
            <a:extLst>
              <a:ext uri="{FF2B5EF4-FFF2-40B4-BE49-F238E27FC236}">
                <a16:creationId xmlns:a16="http://schemas.microsoft.com/office/drawing/2014/main" id="{A34C7D8E-73C9-2045-BAD4-99515A5E560A}"/>
              </a:ext>
            </a:extLst>
          </p:cNvPr>
          <p:cNvSpPr/>
          <p:nvPr/>
        </p:nvSpPr>
        <p:spPr bwMode="auto">
          <a:xfrm>
            <a:off x="2775590" y="3172787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4" name="橢圓 63">
            <a:extLst>
              <a:ext uri="{FF2B5EF4-FFF2-40B4-BE49-F238E27FC236}">
                <a16:creationId xmlns:a16="http://schemas.microsoft.com/office/drawing/2014/main" id="{A904A0F9-8EF2-E446-B3CB-19E3E52CE396}"/>
              </a:ext>
            </a:extLst>
          </p:cNvPr>
          <p:cNvSpPr/>
          <p:nvPr/>
        </p:nvSpPr>
        <p:spPr bwMode="auto">
          <a:xfrm>
            <a:off x="2770155" y="3714397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橢圓 64">
            <a:extLst>
              <a:ext uri="{FF2B5EF4-FFF2-40B4-BE49-F238E27FC236}">
                <a16:creationId xmlns:a16="http://schemas.microsoft.com/office/drawing/2014/main" id="{F053527B-8C1F-FE43-90F6-C1D46936BDBD}"/>
              </a:ext>
            </a:extLst>
          </p:cNvPr>
          <p:cNvSpPr/>
          <p:nvPr/>
        </p:nvSpPr>
        <p:spPr bwMode="auto">
          <a:xfrm>
            <a:off x="2770155" y="4245493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3D374B7A-7BF5-5142-B1E7-117CAED04C45}"/>
              </a:ext>
            </a:extLst>
          </p:cNvPr>
          <p:cNvSpPr/>
          <p:nvPr/>
        </p:nvSpPr>
        <p:spPr bwMode="auto">
          <a:xfrm>
            <a:off x="2775330" y="4788260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橢圓 66">
            <a:extLst>
              <a:ext uri="{FF2B5EF4-FFF2-40B4-BE49-F238E27FC236}">
                <a16:creationId xmlns:a16="http://schemas.microsoft.com/office/drawing/2014/main" id="{FA916C52-8F7F-DC43-B1AA-42D54A2E99EE}"/>
              </a:ext>
            </a:extLst>
          </p:cNvPr>
          <p:cNvSpPr/>
          <p:nvPr/>
        </p:nvSpPr>
        <p:spPr bwMode="auto">
          <a:xfrm>
            <a:off x="2767484" y="5319356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F9CFDD2E-0B22-9042-A162-BCC708FFF962}"/>
              </a:ext>
            </a:extLst>
          </p:cNvPr>
          <p:cNvSpPr/>
          <p:nvPr/>
        </p:nvSpPr>
        <p:spPr bwMode="auto">
          <a:xfrm>
            <a:off x="2772588" y="5876547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橢圓 68">
            <a:extLst>
              <a:ext uri="{FF2B5EF4-FFF2-40B4-BE49-F238E27FC236}">
                <a16:creationId xmlns:a16="http://schemas.microsoft.com/office/drawing/2014/main" id="{747E8A62-10FF-EA47-A51C-F84065798A94}"/>
              </a:ext>
            </a:extLst>
          </p:cNvPr>
          <p:cNvSpPr/>
          <p:nvPr/>
        </p:nvSpPr>
        <p:spPr bwMode="auto">
          <a:xfrm>
            <a:off x="5809984" y="987817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AF7A57F9-AA8D-B743-9FF0-2FB90F97BAC5}"/>
              </a:ext>
            </a:extLst>
          </p:cNvPr>
          <p:cNvSpPr/>
          <p:nvPr/>
        </p:nvSpPr>
        <p:spPr bwMode="auto">
          <a:xfrm>
            <a:off x="5800270" y="1539786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1" name="橢圓 70">
            <a:extLst>
              <a:ext uri="{FF2B5EF4-FFF2-40B4-BE49-F238E27FC236}">
                <a16:creationId xmlns:a16="http://schemas.microsoft.com/office/drawing/2014/main" id="{45830373-1B71-D944-9FB3-85FA385186AA}"/>
              </a:ext>
            </a:extLst>
          </p:cNvPr>
          <p:cNvSpPr/>
          <p:nvPr/>
        </p:nvSpPr>
        <p:spPr bwMode="auto">
          <a:xfrm>
            <a:off x="5788998" y="2088301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橢圓 71">
            <a:extLst>
              <a:ext uri="{FF2B5EF4-FFF2-40B4-BE49-F238E27FC236}">
                <a16:creationId xmlns:a16="http://schemas.microsoft.com/office/drawing/2014/main" id="{1EF12AB0-FB3D-FF42-B15E-85BB98094CF4}"/>
              </a:ext>
            </a:extLst>
          </p:cNvPr>
          <p:cNvSpPr/>
          <p:nvPr/>
        </p:nvSpPr>
        <p:spPr bwMode="auto">
          <a:xfrm>
            <a:off x="5800270" y="2636912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3" name="橢圓 72">
            <a:extLst>
              <a:ext uri="{FF2B5EF4-FFF2-40B4-BE49-F238E27FC236}">
                <a16:creationId xmlns:a16="http://schemas.microsoft.com/office/drawing/2014/main" id="{BAB1012C-9B6C-4945-AC3C-9EC6B40297A0}"/>
              </a:ext>
            </a:extLst>
          </p:cNvPr>
          <p:cNvSpPr/>
          <p:nvPr/>
        </p:nvSpPr>
        <p:spPr bwMode="auto">
          <a:xfrm>
            <a:off x="5808055" y="3172787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F67C27E0-23A4-5F46-909C-98A05E7F94BC}"/>
              </a:ext>
            </a:extLst>
          </p:cNvPr>
          <p:cNvSpPr/>
          <p:nvPr/>
        </p:nvSpPr>
        <p:spPr bwMode="auto">
          <a:xfrm>
            <a:off x="5799273" y="3706187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5" name="橢圓 74">
            <a:extLst>
              <a:ext uri="{FF2B5EF4-FFF2-40B4-BE49-F238E27FC236}">
                <a16:creationId xmlns:a16="http://schemas.microsoft.com/office/drawing/2014/main" id="{09CD7029-3B68-8340-90CC-0C5A36072C01}"/>
              </a:ext>
            </a:extLst>
          </p:cNvPr>
          <p:cNvSpPr/>
          <p:nvPr/>
        </p:nvSpPr>
        <p:spPr bwMode="auto">
          <a:xfrm>
            <a:off x="5788998" y="4257986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橢圓 75">
            <a:extLst>
              <a:ext uri="{FF2B5EF4-FFF2-40B4-BE49-F238E27FC236}">
                <a16:creationId xmlns:a16="http://schemas.microsoft.com/office/drawing/2014/main" id="{357B62B9-FCF2-634C-9FF6-31C5D6824287}"/>
              </a:ext>
            </a:extLst>
          </p:cNvPr>
          <p:cNvSpPr/>
          <p:nvPr/>
        </p:nvSpPr>
        <p:spPr bwMode="auto">
          <a:xfrm>
            <a:off x="5780153" y="4806801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7" name="橢圓 76">
            <a:extLst>
              <a:ext uri="{FF2B5EF4-FFF2-40B4-BE49-F238E27FC236}">
                <a16:creationId xmlns:a16="http://schemas.microsoft.com/office/drawing/2014/main" id="{DEE7D11A-1BEA-9F4A-9A1B-26A8E866BA61}"/>
              </a:ext>
            </a:extLst>
          </p:cNvPr>
          <p:cNvSpPr/>
          <p:nvPr/>
        </p:nvSpPr>
        <p:spPr bwMode="auto">
          <a:xfrm>
            <a:off x="5809984" y="5325259"/>
            <a:ext cx="27418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8" name="橢圓 77">
            <a:extLst>
              <a:ext uri="{FF2B5EF4-FFF2-40B4-BE49-F238E27FC236}">
                <a16:creationId xmlns:a16="http://schemas.microsoft.com/office/drawing/2014/main" id="{E6FF4428-46D5-C24C-B307-876EC564CDF0}"/>
              </a:ext>
            </a:extLst>
          </p:cNvPr>
          <p:cNvSpPr/>
          <p:nvPr/>
        </p:nvSpPr>
        <p:spPr bwMode="auto">
          <a:xfrm>
            <a:off x="5731896" y="5876547"/>
            <a:ext cx="418874" cy="316718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F86BD253-D733-984A-88ED-32A2EE7436C9}"/>
              </a:ext>
            </a:extLst>
          </p:cNvPr>
          <p:cNvSpPr txBox="1"/>
          <p:nvPr/>
        </p:nvSpPr>
        <p:spPr>
          <a:xfrm>
            <a:off x="6678650" y="3022068"/>
            <a:ext cx="162095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發現個位數是</a:t>
            </a:r>
            <a:endParaRPr kumimoji="1" lang="en-US" altLang="zh-TW" dirty="0">
              <a:solidFill>
                <a:srgbClr val="0000CC"/>
              </a:solidFill>
            </a:endParaRPr>
          </a:p>
          <a:p>
            <a:r>
              <a:rPr kumimoji="1" lang="en-US" altLang="zh-TW" dirty="0">
                <a:solidFill>
                  <a:srgbClr val="0000CC"/>
                </a:solidFill>
              </a:rPr>
              <a:t>0</a:t>
            </a:r>
            <a:r>
              <a:rPr kumimoji="1" lang="zh-TW" altLang="en-US" dirty="0">
                <a:solidFill>
                  <a:srgbClr val="0000CC"/>
                </a:solidFill>
              </a:rPr>
              <a:t>、</a:t>
            </a:r>
            <a:r>
              <a:rPr kumimoji="1" lang="en-US" altLang="zh-TW" dirty="0">
                <a:solidFill>
                  <a:srgbClr val="0000CC"/>
                </a:solidFill>
              </a:rPr>
              <a:t>5</a:t>
            </a:r>
            <a:endParaRPr kumimoji="1" lang="zh-TW" altLang="en-US" dirty="0">
              <a:solidFill>
                <a:srgbClr val="0000CC"/>
              </a:solidFill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91C6E99C-D650-9B45-B123-0771F4B2E35F}"/>
              </a:ext>
            </a:extLst>
          </p:cNvPr>
          <p:cNvSpPr txBox="1"/>
          <p:nvPr/>
        </p:nvSpPr>
        <p:spPr>
          <a:xfrm>
            <a:off x="6619584" y="4812022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/>
              <a:t>圈出</a:t>
            </a:r>
            <a:r>
              <a:rPr kumimoji="1" lang="en-US" altLang="zh-TW" sz="2400" dirty="0"/>
              <a:t>10</a:t>
            </a:r>
            <a:r>
              <a:rPr kumimoji="1" lang="zh-TW" altLang="en-US" sz="2400" dirty="0"/>
              <a:t>的倍數</a:t>
            </a:r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503D9819-0E65-AF47-ADEB-2D75D5B2E573}"/>
              </a:ext>
            </a:extLst>
          </p:cNvPr>
          <p:cNvSpPr txBox="1"/>
          <p:nvPr/>
        </p:nvSpPr>
        <p:spPr>
          <a:xfrm>
            <a:off x="6687987" y="3763618"/>
            <a:ext cx="133882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發現</a:t>
            </a:r>
            <a:r>
              <a:rPr kumimoji="1" lang="en-US" altLang="zh-TW" dirty="0">
                <a:solidFill>
                  <a:srgbClr val="0000CC"/>
                </a:solidFill>
              </a:rPr>
              <a:t>10</a:t>
            </a:r>
            <a:r>
              <a:rPr kumimoji="1" lang="zh-TW" altLang="en-US" dirty="0">
                <a:solidFill>
                  <a:srgbClr val="0000CC"/>
                </a:solidFill>
              </a:rPr>
              <a:t>是</a:t>
            </a:r>
            <a:endParaRPr kumimoji="1" lang="en-US" altLang="zh-TW" dirty="0">
              <a:solidFill>
                <a:srgbClr val="0000CC"/>
              </a:solidFill>
            </a:endParaRPr>
          </a:p>
          <a:p>
            <a:r>
              <a:rPr kumimoji="1" lang="zh-TW" altLang="en-US" dirty="0">
                <a:solidFill>
                  <a:srgbClr val="0000CC"/>
                </a:solidFill>
              </a:rPr>
              <a:t>共同的倍數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E8456A9-D20F-0A4D-B250-4F514AEF745F}"/>
              </a:ext>
            </a:extLst>
          </p:cNvPr>
          <p:cNvSpPr txBox="1"/>
          <p:nvPr/>
        </p:nvSpPr>
        <p:spPr>
          <a:xfrm>
            <a:off x="6756359" y="5271461"/>
            <a:ext cx="1697901" cy="369332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BBD800"/>
                </a:solidFill>
              </a:rPr>
              <a:t>發現個位數是</a:t>
            </a:r>
            <a:r>
              <a:rPr kumimoji="1" lang="en-US" altLang="zh-TW" dirty="0">
                <a:solidFill>
                  <a:srgbClr val="BBD800"/>
                </a:solidFill>
              </a:rPr>
              <a:t>0</a:t>
            </a:r>
            <a:endParaRPr kumimoji="1" lang="zh-TW" altLang="en-US" dirty="0">
              <a:solidFill>
                <a:srgbClr val="BBD800"/>
              </a:solidFill>
            </a:endParaRPr>
          </a:p>
        </p:txBody>
      </p:sp>
      <p:pic>
        <p:nvPicPr>
          <p:cNvPr id="84" name="圖片 83">
            <a:extLst>
              <a:ext uri="{FF2B5EF4-FFF2-40B4-BE49-F238E27FC236}">
                <a16:creationId xmlns:a16="http://schemas.microsoft.com/office/drawing/2014/main" id="{FDCA3158-4EF8-6743-8D22-7D6504115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2" y="5704149"/>
            <a:ext cx="8149926" cy="75198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rgbClr val="008000"/>
            </a:solidFill>
          </a:ln>
        </p:spPr>
      </p:pic>
      <p:pic>
        <p:nvPicPr>
          <p:cNvPr id="85" name="圖片 84">
            <a:extLst>
              <a:ext uri="{FF2B5EF4-FFF2-40B4-BE49-F238E27FC236}">
                <a16:creationId xmlns:a16="http://schemas.microsoft.com/office/drawing/2014/main" id="{331384B7-47A2-A346-90E0-980402D1BE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601" y="5156922"/>
            <a:ext cx="1188204" cy="17559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8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6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9" dur="500"/>
                                        <p:tgtEl>
                                          <p:spTgt spid="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5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8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3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9" dur="500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2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5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0" dur="5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build="allAtOnce" animBg="1"/>
      <p:bldP spid="80" grpId="0" build="allAtOnce"/>
      <p:bldP spid="81" grpId="0" build="allAtOnce" animBg="1"/>
      <p:bldP spid="8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標題 1">
            <a:extLst>
              <a:ext uri="{FF2B5EF4-FFF2-40B4-BE49-F238E27FC236}">
                <a16:creationId xmlns:a16="http://schemas.microsoft.com/office/drawing/2014/main" id="{564E55DB-434A-5D4B-BE3C-98EAF362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遊戲設置</a:t>
            </a:r>
          </a:p>
        </p:txBody>
      </p:sp>
      <p:sp>
        <p:nvSpPr>
          <p:cNvPr id="15362" name="內容版面配置區 2">
            <a:extLst>
              <a:ext uri="{FF2B5EF4-FFF2-40B4-BE49-F238E27FC236}">
                <a16:creationId xmlns:a16="http://schemas.microsoft.com/office/drawing/2014/main" id="{F8A4E126-CA8F-0149-B227-192738B25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25" y="1176539"/>
            <a:ext cx="8432238" cy="5254423"/>
          </a:xfrm>
        </p:spPr>
        <p:txBody>
          <a:bodyPr/>
          <a:lstStyle/>
          <a:p>
            <a:pPr eaLnBrk="1" hangingPunct="1"/>
            <a:r>
              <a:rPr lang="zh-TW" altLang="en-US" dirty="0"/>
              <a:t>雙方玩家各持</a:t>
            </a:r>
            <a:r>
              <a:rPr lang="en-US" altLang="zh-TW" dirty="0"/>
              <a:t>10</a:t>
            </a:r>
            <a:r>
              <a:rPr lang="zh-TW" altLang="en-US" dirty="0"/>
              <a:t>顆棋子。</a:t>
            </a:r>
            <a:endParaRPr lang="en-US" altLang="zh-TW" dirty="0"/>
          </a:p>
          <a:p>
            <a:pPr marL="0" indent="0" eaLnBrk="1" hangingPunct="1">
              <a:buNone/>
            </a:pPr>
            <a:endParaRPr lang="en-US" altLang="zh-TW" dirty="0"/>
          </a:p>
          <a:p>
            <a:pPr marL="0" indent="0" eaLnBrk="1" hangingPunct="1">
              <a:buNone/>
            </a:pPr>
            <a:endParaRPr lang="en-US" altLang="zh-TW" dirty="0"/>
          </a:p>
          <a:p>
            <a:pPr eaLnBrk="1" hangingPunct="1"/>
            <a:r>
              <a:rPr lang="zh-TW" altLang="en-US" b="1" dirty="0">
                <a:solidFill>
                  <a:srgbClr val="C00000"/>
                </a:solidFill>
              </a:rPr>
              <a:t>白方</a:t>
            </a:r>
            <a:r>
              <a:rPr lang="zh-TW" altLang="en-US" dirty="0"/>
              <a:t>將棋子放在棋盤上</a:t>
            </a:r>
            <a:r>
              <a:rPr lang="en-US" altLang="zh-TW" b="1" dirty="0">
                <a:solidFill>
                  <a:srgbClr val="C00000"/>
                </a:solidFill>
              </a:rPr>
              <a:t>1~10</a:t>
            </a:r>
            <a:r>
              <a:rPr lang="zh-TW" altLang="en-US" dirty="0"/>
              <a:t>位置處，</a:t>
            </a:r>
            <a:r>
              <a:rPr lang="zh-TW" altLang="en-US" b="1" dirty="0">
                <a:solidFill>
                  <a:srgbClr val="060E18"/>
                </a:solidFill>
              </a:rPr>
              <a:t>黑方</a:t>
            </a:r>
            <a:r>
              <a:rPr lang="zh-TW" altLang="en-US" dirty="0"/>
              <a:t>在</a:t>
            </a:r>
            <a:r>
              <a:rPr lang="en-US" altLang="zh-TW" b="1" dirty="0">
                <a:solidFill>
                  <a:srgbClr val="060E18"/>
                </a:solidFill>
              </a:rPr>
              <a:t>91~100</a:t>
            </a:r>
            <a:r>
              <a:rPr lang="zh-TW" altLang="en-US" dirty="0"/>
              <a:t>。</a:t>
            </a:r>
            <a:endParaRPr lang="en-US" altLang="zh-TW" dirty="0"/>
          </a:p>
          <a:p>
            <a:pPr eaLnBrk="1" hangingPunct="1"/>
            <a:endParaRPr lang="en-US" altLang="zh-TW" dirty="0"/>
          </a:p>
          <a:p>
            <a:pPr eaLnBrk="1" hangingPunct="1"/>
            <a:endParaRPr lang="en-US" altLang="zh-TW" dirty="0"/>
          </a:p>
          <a:p>
            <a:pPr eaLnBrk="1" hangingPunct="1"/>
            <a:r>
              <a:rPr lang="zh-TW" altLang="en-US" dirty="0"/>
              <a:t>一次只能移動一顆棋，只能往前移動一排</a:t>
            </a:r>
            <a:endParaRPr lang="en-US" altLang="zh-TW" dirty="0"/>
          </a:p>
          <a:p>
            <a:pPr eaLnBrk="1" hangingPunct="1"/>
            <a:r>
              <a:rPr lang="zh-TW" altLang="en-US" dirty="0"/>
              <a:t>任一顆棋只能移往前一排倍數的位置。            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zh-TW" dirty="0">
                <a:solidFill>
                  <a:srgbClr val="FF0000"/>
                </a:solidFill>
              </a:rPr>
              <a:t>不能後退或橫向移動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zh-TW" altLang="en-US" dirty="0">
                <a:solidFill>
                  <a:srgbClr val="0000CC"/>
                </a:solidFill>
              </a:rPr>
              <a:t>吃棋：前一排倍數位置，有對方的棋，可把它吃掉</a:t>
            </a:r>
            <a:endParaRPr lang="en-US" altLang="zh-TW" dirty="0">
              <a:solidFill>
                <a:srgbClr val="0000CC"/>
              </a:solidFill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C56EC9-F1FE-8349-A67C-02E9C9AE7F7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7E810B7B-9ABA-0E4F-A34E-FBA752CBBA6D}" type="datetime1">
              <a:rPr lang="zh-CN" altLang="en-US" smtClean="0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B26C24A-4FD4-B049-A383-55967E6A4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85E7AA2D-EBC0-2B4B-A3E8-5CA133B59632}" type="slidenum">
              <a:rPr kumimoji="0" lang="zh-CN" altLang="en-US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pPr/>
              <a:t>53</a:t>
            </a:fld>
            <a:endParaRPr kumimoji="0" lang="en-US" altLang="zh-CN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5365" name="Picture 3">
            <a:extLst>
              <a:ext uri="{FF2B5EF4-FFF2-40B4-BE49-F238E27FC236}">
                <a16:creationId xmlns:a16="http://schemas.microsoft.com/office/drawing/2014/main" id="{3156080D-30F7-C042-BD25-F55284DA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1760538"/>
            <a:ext cx="79121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7EC757C1-52E3-4C49-A474-72C153448B3D}"/>
              </a:ext>
            </a:extLst>
          </p:cNvPr>
          <p:cNvGrpSpPr/>
          <p:nvPr/>
        </p:nvGrpSpPr>
        <p:grpSpPr>
          <a:xfrm>
            <a:off x="414246" y="3107922"/>
            <a:ext cx="4200525" cy="1030287"/>
            <a:chOff x="2543968" y="3439646"/>
            <a:chExt cx="4200525" cy="1030287"/>
          </a:xfrm>
        </p:grpSpPr>
        <p:pic>
          <p:nvPicPr>
            <p:cNvPr id="15367" name="Picture 2">
              <a:extLst>
                <a:ext uri="{FF2B5EF4-FFF2-40B4-BE49-F238E27FC236}">
                  <a16:creationId xmlns:a16="http://schemas.microsoft.com/office/drawing/2014/main" id="{4DB9C4F8-CB0B-0A4F-99E3-26FD9DB88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3167"/>
            <a:stretch>
              <a:fillRect/>
            </a:stretch>
          </p:blipFill>
          <p:spPr bwMode="auto">
            <a:xfrm>
              <a:off x="2543968" y="3439646"/>
              <a:ext cx="4200525" cy="103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8" name="Picture 3">
              <a:extLst>
                <a:ext uri="{FF2B5EF4-FFF2-40B4-BE49-F238E27FC236}">
                  <a16:creationId xmlns:a16="http://schemas.microsoft.com/office/drawing/2014/main" id="{480AEDB2-A7DC-AE47-BE6D-39EC47108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338" y="3644900"/>
              <a:ext cx="3887787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142CA710-BE2D-0B40-A3B0-1AF84113DB5D}"/>
              </a:ext>
            </a:extLst>
          </p:cNvPr>
          <p:cNvGrpSpPr/>
          <p:nvPr/>
        </p:nvGrpSpPr>
        <p:grpSpPr>
          <a:xfrm>
            <a:off x="4718050" y="3291535"/>
            <a:ext cx="4200525" cy="1006475"/>
            <a:chOff x="2555875" y="4862311"/>
            <a:chExt cx="4200525" cy="1006475"/>
          </a:xfrm>
        </p:grpSpPr>
        <p:pic>
          <p:nvPicPr>
            <p:cNvPr id="15366" name="Picture 2">
              <a:extLst>
                <a:ext uri="{FF2B5EF4-FFF2-40B4-BE49-F238E27FC236}">
                  <a16:creationId xmlns:a16="http://schemas.microsoft.com/office/drawing/2014/main" id="{3E9D862A-BA19-A248-B2AD-FF8304F6B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820"/>
            <a:stretch>
              <a:fillRect/>
            </a:stretch>
          </p:blipFill>
          <p:spPr bwMode="auto">
            <a:xfrm>
              <a:off x="2555875" y="4862311"/>
              <a:ext cx="4200525" cy="100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3">
              <a:extLst>
                <a:ext uri="{FF2B5EF4-FFF2-40B4-BE49-F238E27FC236}">
                  <a16:creationId xmlns:a16="http://schemas.microsoft.com/office/drawing/2014/main" id="{B338A5AE-5513-CD45-A5A5-D5142B25CC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0338" y="5445125"/>
              <a:ext cx="3887787" cy="3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標題 1">
            <a:extLst>
              <a:ext uri="{FF2B5EF4-FFF2-40B4-BE49-F238E27FC236}">
                <a16:creationId xmlns:a16="http://schemas.microsoft.com/office/drawing/2014/main" id="{62E00987-1720-3A40-95BD-C4D46CB4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遊戲規則</a:t>
            </a:r>
          </a:p>
        </p:txBody>
      </p:sp>
      <p:sp>
        <p:nvSpPr>
          <p:cNvPr id="22530" name="內容版面配置區 2">
            <a:extLst>
              <a:ext uri="{FF2B5EF4-FFF2-40B4-BE49-F238E27FC236}">
                <a16:creationId xmlns:a16="http://schemas.microsoft.com/office/drawing/2014/main" id="{2D611E09-BF92-134D-A39B-3F5F2653A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151" y="1103313"/>
            <a:ext cx="8261350" cy="4929188"/>
          </a:xfrm>
        </p:spPr>
        <p:txBody>
          <a:bodyPr/>
          <a:lstStyle/>
          <a:p>
            <a:pPr eaLnBrk="1" hangingPunct="1"/>
            <a:r>
              <a:rPr lang="zh-TW" altLang="zh-TW" dirty="0"/>
              <a:t>玩家棋子到達</a:t>
            </a:r>
            <a:r>
              <a:rPr lang="zh-TW" altLang="zh-TW" b="1" dirty="0">
                <a:solidFill>
                  <a:srgbClr val="C00000"/>
                </a:solidFill>
              </a:rPr>
              <a:t>對方領地後可「升級」</a:t>
            </a:r>
            <a:r>
              <a:rPr lang="zh-TW" altLang="zh-TW" dirty="0"/>
              <a:t>，將棋子</a:t>
            </a:r>
            <a:r>
              <a:rPr lang="zh-TW" altLang="zh-TW" b="1" dirty="0">
                <a:solidFill>
                  <a:srgbClr val="C00000"/>
                </a:solidFill>
              </a:rPr>
              <a:t>翻面</a:t>
            </a:r>
            <a:r>
              <a:rPr lang="zh-TW" altLang="zh-TW" dirty="0"/>
              <a:t>，</a:t>
            </a:r>
            <a:r>
              <a:rPr lang="zh-TW" altLang="en-US" dirty="0"/>
              <a:t>與</a:t>
            </a:r>
            <a:r>
              <a:rPr lang="en-US" altLang="zh-TW" dirty="0"/>
              <a:t>1</a:t>
            </a:r>
            <a:r>
              <a:rPr lang="zh-TW" altLang="en-US" dirty="0"/>
              <a:t>相同。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D7660F6-1FA2-8644-B3B4-B2611F9CC88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kumimoji="0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7E810B7B-9ABA-0E4F-A34E-FBA752CBBA6D}" type="datetime1">
              <a:rPr lang="zh-CN" altLang="en-US" smtClean="0"/>
              <a:pPr>
                <a:defRPr/>
              </a:pPr>
              <a:t>2023/5/2</a:t>
            </a:fld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DF1A37A-C989-E84D-B331-69F5D0699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EAE0D182-FF45-B44E-A8E8-3213ACDF4991}" type="slidenum">
              <a:rPr kumimoji="0" lang="zh-CN" altLang="en-US">
                <a:solidFill>
                  <a:schemeClr val="bg1"/>
                </a:solidFill>
                <a:latin typeface="Verdana" panose="020B0604030504040204" pitchFamily="34" charset="0"/>
                <a:ea typeface="微软雅黑" panose="020B0503020204020204" pitchFamily="34" charset="-122"/>
              </a:rPr>
              <a:pPr/>
              <a:t>54</a:t>
            </a:fld>
            <a:endParaRPr kumimoji="0" lang="en-US" altLang="zh-CN">
              <a:solidFill>
                <a:schemeClr val="bg1"/>
              </a:solidFill>
              <a:latin typeface="Verdana" panose="020B060403050404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2534" name="Picture 2">
            <a:extLst>
              <a:ext uri="{FF2B5EF4-FFF2-40B4-BE49-F238E27FC236}">
                <a16:creationId xmlns:a16="http://schemas.microsoft.com/office/drawing/2014/main" id="{8F26A311-CE2B-174E-854C-915F565D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982787"/>
            <a:ext cx="73342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內容版面配置區 2">
            <a:extLst>
              <a:ext uri="{FF2B5EF4-FFF2-40B4-BE49-F238E27FC236}">
                <a16:creationId xmlns:a16="http://schemas.microsoft.com/office/drawing/2014/main" id="{99985BE3-FB25-A241-967B-E06B59A0331F}"/>
              </a:ext>
            </a:extLst>
          </p:cNvPr>
          <p:cNvSpPr txBox="1">
            <a:spLocks/>
          </p:cNvSpPr>
          <p:nvPr/>
        </p:nvSpPr>
        <p:spPr bwMode="auto">
          <a:xfrm>
            <a:off x="486112" y="3730624"/>
            <a:ext cx="82613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kumimoji="0" lang="zh-TW" altLang="zh-TW" sz="2400" b="1" dirty="0">
                <a:solidFill>
                  <a:srgbClr val="C00000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t>任何一方先將對方棋子吃完即獲得勝利。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</a:pPr>
            <a:endParaRPr kumimoji="0" lang="en-US" altLang="zh-TW" sz="2400" dirty="0">
              <a:solidFill>
                <a:srgbClr val="262626"/>
              </a:solidFill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D1D0D6-50DE-8349-BB5D-C46AFC6DD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573482-3DE2-594B-A832-A0A1873EE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21939" r="20313" b="13672"/>
          <a:stretch>
            <a:fillRect/>
          </a:stretch>
        </p:blipFill>
        <p:spPr bwMode="auto">
          <a:xfrm>
            <a:off x="899592" y="100984"/>
            <a:ext cx="7086600" cy="665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C17EBB4C-A543-1C4E-8836-099BA8D5D23C}"/>
              </a:ext>
            </a:extLst>
          </p:cNvPr>
          <p:cNvSpPr/>
          <p:nvPr/>
        </p:nvSpPr>
        <p:spPr bwMode="auto">
          <a:xfrm>
            <a:off x="7252825" y="260415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F3047C93-3B18-BD4E-A526-AC63AA01CBBE}"/>
              </a:ext>
            </a:extLst>
          </p:cNvPr>
          <p:cNvSpPr/>
          <p:nvPr/>
        </p:nvSpPr>
        <p:spPr bwMode="auto">
          <a:xfrm>
            <a:off x="5894542" y="248352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3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CA5008B-811E-D141-8F7D-454F9F6CC2CE}"/>
              </a:ext>
            </a:extLst>
          </p:cNvPr>
          <p:cNvSpPr/>
          <p:nvPr/>
        </p:nvSpPr>
        <p:spPr bwMode="auto">
          <a:xfrm>
            <a:off x="5213662" y="248352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4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4C5A6919-E437-6B49-98A1-961D1DCE2387}"/>
              </a:ext>
            </a:extLst>
          </p:cNvPr>
          <p:cNvSpPr/>
          <p:nvPr/>
        </p:nvSpPr>
        <p:spPr bwMode="auto">
          <a:xfrm>
            <a:off x="4495378" y="229686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5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8CC25B20-678E-8F41-AB4E-F4CDEA462186}"/>
              </a:ext>
            </a:extLst>
          </p:cNvPr>
          <p:cNvSpPr/>
          <p:nvPr/>
        </p:nvSpPr>
        <p:spPr bwMode="auto">
          <a:xfrm>
            <a:off x="3834669" y="260415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6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91E7A8E3-D451-EC47-9E32-0452A806B0F3}"/>
              </a:ext>
            </a:extLst>
          </p:cNvPr>
          <p:cNvSpPr/>
          <p:nvPr/>
        </p:nvSpPr>
        <p:spPr bwMode="auto">
          <a:xfrm>
            <a:off x="3116385" y="248352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7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2B6A65DF-8422-BE47-98A8-E3F7F6C41501}"/>
              </a:ext>
            </a:extLst>
          </p:cNvPr>
          <p:cNvSpPr/>
          <p:nvPr/>
        </p:nvSpPr>
        <p:spPr bwMode="auto">
          <a:xfrm>
            <a:off x="2440808" y="248352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8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28CD6662-6B95-5748-8F8C-2EB19046A8AE}"/>
              </a:ext>
            </a:extLst>
          </p:cNvPr>
          <p:cNvSpPr/>
          <p:nvPr/>
        </p:nvSpPr>
        <p:spPr bwMode="auto">
          <a:xfrm>
            <a:off x="1777899" y="272637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9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9EDEB25A-D3AD-2A48-94AB-BA4687D8788E}"/>
              </a:ext>
            </a:extLst>
          </p:cNvPr>
          <p:cNvSpPr/>
          <p:nvPr/>
        </p:nvSpPr>
        <p:spPr bwMode="auto">
          <a:xfrm>
            <a:off x="1132463" y="276250"/>
            <a:ext cx="540205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11</a:t>
            </a:r>
            <a:endParaRPr kumimoji="0" lang="zh-TW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B96DC97F-D30E-9541-A922-DA30184353E0}"/>
              </a:ext>
            </a:extLst>
          </p:cNvPr>
          <p:cNvSpPr/>
          <p:nvPr/>
        </p:nvSpPr>
        <p:spPr bwMode="auto">
          <a:xfrm>
            <a:off x="6571945" y="229686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2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71890AB0-5B87-FD44-AE38-699CFE8F182F}"/>
              </a:ext>
            </a:extLst>
          </p:cNvPr>
          <p:cNvSpPr/>
          <p:nvPr/>
        </p:nvSpPr>
        <p:spPr bwMode="auto">
          <a:xfrm>
            <a:off x="7215427" y="6041644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55E2EC01-FD4A-4B46-AB15-AE8E8A9DBDC9}"/>
              </a:ext>
            </a:extLst>
          </p:cNvPr>
          <p:cNvSpPr/>
          <p:nvPr/>
        </p:nvSpPr>
        <p:spPr bwMode="auto">
          <a:xfrm>
            <a:off x="6529430" y="6047730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2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7447959A-32A7-7348-9A92-F692CB63D44D}"/>
              </a:ext>
            </a:extLst>
          </p:cNvPr>
          <p:cNvSpPr/>
          <p:nvPr/>
        </p:nvSpPr>
        <p:spPr bwMode="auto">
          <a:xfrm>
            <a:off x="5850313" y="6053261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3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A6ABC7CC-D48D-CA4C-8D26-F5E476A958AD}"/>
              </a:ext>
            </a:extLst>
          </p:cNvPr>
          <p:cNvSpPr/>
          <p:nvPr/>
        </p:nvSpPr>
        <p:spPr bwMode="auto">
          <a:xfrm>
            <a:off x="5213662" y="6061347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4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99B7D160-AB2E-DD45-910F-7B8E7C4122F7}"/>
              </a:ext>
            </a:extLst>
          </p:cNvPr>
          <p:cNvSpPr/>
          <p:nvPr/>
        </p:nvSpPr>
        <p:spPr bwMode="auto">
          <a:xfrm>
            <a:off x="4527814" y="6059872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5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11F56126-BFD2-D141-8438-AC92247558DA}"/>
              </a:ext>
            </a:extLst>
          </p:cNvPr>
          <p:cNvSpPr/>
          <p:nvPr/>
        </p:nvSpPr>
        <p:spPr bwMode="auto">
          <a:xfrm>
            <a:off x="3118747" y="6060899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7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15CFC90D-5D29-E641-BE32-1E698D72DB09}"/>
              </a:ext>
            </a:extLst>
          </p:cNvPr>
          <p:cNvSpPr/>
          <p:nvPr/>
        </p:nvSpPr>
        <p:spPr bwMode="auto">
          <a:xfrm>
            <a:off x="3787961" y="6062204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6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6FCC68FB-B659-9E4A-943E-EEFF93C60C8E}"/>
              </a:ext>
            </a:extLst>
          </p:cNvPr>
          <p:cNvSpPr/>
          <p:nvPr/>
        </p:nvSpPr>
        <p:spPr bwMode="auto">
          <a:xfrm>
            <a:off x="1083568" y="6091675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1200" dirty="0">
                <a:solidFill>
                  <a:schemeClr val="bg1"/>
                </a:solidFill>
              </a:rPr>
              <a:t>11</a:t>
            </a:r>
            <a:endParaRPr kumimoji="0" lang="zh-TW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58DD6BD3-D150-1D45-837A-0CF71D618F4F}"/>
              </a:ext>
            </a:extLst>
          </p:cNvPr>
          <p:cNvSpPr/>
          <p:nvPr/>
        </p:nvSpPr>
        <p:spPr bwMode="auto">
          <a:xfrm>
            <a:off x="1768313" y="6081307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9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3726DF8F-DCE2-8048-AC70-32FF4AF045C6}"/>
              </a:ext>
            </a:extLst>
          </p:cNvPr>
          <p:cNvSpPr/>
          <p:nvPr/>
        </p:nvSpPr>
        <p:spPr bwMode="auto">
          <a:xfrm>
            <a:off x="2451326" y="6055516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8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90B6D184-D18D-6944-979A-BEAF57E128A3}"/>
              </a:ext>
            </a:extLst>
          </p:cNvPr>
          <p:cNvSpPr/>
          <p:nvPr/>
        </p:nvSpPr>
        <p:spPr bwMode="auto">
          <a:xfrm>
            <a:off x="2451326" y="5436347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4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19131EB9-ABB3-EF4B-A37A-1137CF0D9D19}"/>
              </a:ext>
            </a:extLst>
          </p:cNvPr>
          <p:cNvSpPr/>
          <p:nvPr/>
        </p:nvSpPr>
        <p:spPr bwMode="auto">
          <a:xfrm>
            <a:off x="2440808" y="908720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3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A18FE9D4-8370-B94A-B84E-8D1353FD66BB}"/>
              </a:ext>
            </a:extLst>
          </p:cNvPr>
          <p:cNvSpPr/>
          <p:nvPr/>
        </p:nvSpPr>
        <p:spPr bwMode="auto">
          <a:xfrm>
            <a:off x="3787961" y="4725144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4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B039096E-3B78-BA47-8DD2-C7E14194E824}"/>
              </a:ext>
            </a:extLst>
          </p:cNvPr>
          <p:cNvSpPr/>
          <p:nvPr/>
        </p:nvSpPr>
        <p:spPr bwMode="auto">
          <a:xfrm>
            <a:off x="3116385" y="1556792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3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8032DA1C-2C96-9D42-B18D-01F4DE4C7DA1}"/>
              </a:ext>
            </a:extLst>
          </p:cNvPr>
          <p:cNvSpPr/>
          <p:nvPr/>
        </p:nvSpPr>
        <p:spPr bwMode="auto">
          <a:xfrm>
            <a:off x="2460056" y="4105271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4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54633339-9CE4-0A43-9819-0593973F2D33}"/>
              </a:ext>
            </a:extLst>
          </p:cNvPr>
          <p:cNvSpPr/>
          <p:nvPr/>
        </p:nvSpPr>
        <p:spPr bwMode="auto">
          <a:xfrm>
            <a:off x="3822441" y="2187922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3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D1A7DFB-3CB0-EB45-BB6A-BA1EA8F2D243}"/>
              </a:ext>
            </a:extLst>
          </p:cNvPr>
          <p:cNvSpPr txBox="1"/>
          <p:nvPr/>
        </p:nvSpPr>
        <p:spPr>
          <a:xfrm>
            <a:off x="3708919" y="3000728"/>
            <a:ext cx="3108543" cy="369332"/>
          </a:xfrm>
          <a:prstGeom prst="rect">
            <a:avLst/>
          </a:prstGeom>
          <a:solidFill>
            <a:srgbClr val="FFC000"/>
          </a:solidFill>
          <a:ln>
            <a:solidFill>
              <a:srgbClr val="0000CC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佔了</a:t>
            </a:r>
            <a:r>
              <a:rPr kumimoji="1" lang="en-US" altLang="zh-TW" dirty="0">
                <a:solidFill>
                  <a:srgbClr val="0000CC"/>
                </a:solidFill>
              </a:rPr>
              <a:t>4</a:t>
            </a:r>
            <a:r>
              <a:rPr kumimoji="1" lang="zh-TW" altLang="en-US" dirty="0">
                <a:solidFill>
                  <a:srgbClr val="0000CC"/>
                </a:solidFill>
              </a:rPr>
              <a:t>的倍數</a:t>
            </a:r>
            <a:r>
              <a:rPr kumimoji="1" lang="en-US" altLang="zh-TW" dirty="0">
                <a:solidFill>
                  <a:srgbClr val="0000CC"/>
                </a:solidFill>
              </a:rPr>
              <a:t>48</a:t>
            </a:r>
            <a:r>
              <a:rPr kumimoji="1" lang="zh-TW" altLang="en-US" dirty="0">
                <a:solidFill>
                  <a:srgbClr val="0000CC"/>
                </a:solidFill>
              </a:rPr>
              <a:t>，可以吃掉它</a:t>
            </a:r>
          </a:p>
        </p:txBody>
      </p:sp>
      <p:sp>
        <p:nvSpPr>
          <p:cNvPr id="35" name="向左箭號 34">
            <a:extLst>
              <a:ext uri="{FF2B5EF4-FFF2-40B4-BE49-F238E27FC236}">
                <a16:creationId xmlns:a16="http://schemas.microsoft.com/office/drawing/2014/main" id="{2F77A98A-DD75-B74B-A0B7-56E6F2CAFC58}"/>
              </a:ext>
            </a:extLst>
          </p:cNvPr>
          <p:cNvSpPr/>
          <p:nvPr/>
        </p:nvSpPr>
        <p:spPr bwMode="auto">
          <a:xfrm rot="1611737">
            <a:off x="3040562" y="3142439"/>
            <a:ext cx="750614" cy="184837"/>
          </a:xfrm>
          <a:prstGeom prst="leftArrow">
            <a:avLst/>
          </a:prstGeom>
          <a:solidFill>
            <a:srgbClr val="FFC0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D39EDC0F-54DA-E344-A64E-BFA1E78CBF32}"/>
              </a:ext>
            </a:extLst>
          </p:cNvPr>
          <p:cNvSpPr/>
          <p:nvPr/>
        </p:nvSpPr>
        <p:spPr bwMode="auto">
          <a:xfrm>
            <a:off x="3787961" y="3486886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4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F534A118-B5B8-B349-ADE6-CA1ADC95BA11}"/>
              </a:ext>
            </a:extLst>
          </p:cNvPr>
          <p:cNvSpPr/>
          <p:nvPr/>
        </p:nvSpPr>
        <p:spPr bwMode="auto">
          <a:xfrm>
            <a:off x="2460056" y="2792083"/>
            <a:ext cx="576064" cy="504056"/>
          </a:xfrm>
          <a:prstGeom prst="ellipse">
            <a:avLst/>
          </a:prstGeom>
          <a:solidFill>
            <a:srgbClr val="FFFF00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/>
              <a:t>3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E7968EF-555C-9143-850F-F97223EE9D62}"/>
              </a:ext>
            </a:extLst>
          </p:cNvPr>
          <p:cNvSpPr txBox="1"/>
          <p:nvPr/>
        </p:nvSpPr>
        <p:spPr>
          <a:xfrm>
            <a:off x="3072567" y="206571"/>
            <a:ext cx="354456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若能順利移動到對方陣營，</a:t>
            </a:r>
            <a:endParaRPr kumimoji="1" lang="en-US" altLang="zh-TW" dirty="0">
              <a:solidFill>
                <a:srgbClr val="0000CC"/>
              </a:solidFill>
            </a:endParaRPr>
          </a:p>
          <a:p>
            <a:r>
              <a:rPr kumimoji="1" lang="zh-TW" altLang="en-US" dirty="0">
                <a:solidFill>
                  <a:srgbClr val="0000CC"/>
                </a:solidFill>
              </a:rPr>
              <a:t>則可翻面，與</a:t>
            </a:r>
            <a:r>
              <a:rPr kumimoji="1" lang="en-US" altLang="zh-TW" dirty="0">
                <a:solidFill>
                  <a:srgbClr val="0000CC"/>
                </a:solidFill>
              </a:rPr>
              <a:t>1</a:t>
            </a:r>
            <a:r>
              <a:rPr kumimoji="1" lang="zh-TW" altLang="en-US" dirty="0">
                <a:solidFill>
                  <a:srgbClr val="0000CC"/>
                </a:solidFill>
              </a:rPr>
              <a:t>無異，並可走回去</a:t>
            </a:r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EB6AE105-79C2-9747-B5C9-C0F4B4EE7053}"/>
              </a:ext>
            </a:extLst>
          </p:cNvPr>
          <p:cNvSpPr/>
          <p:nvPr/>
        </p:nvSpPr>
        <p:spPr bwMode="auto">
          <a:xfrm>
            <a:off x="2435505" y="266960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310E3F1B-3ED5-DE42-BD34-1A28D27FA965}"/>
              </a:ext>
            </a:extLst>
          </p:cNvPr>
          <p:cNvSpPr/>
          <p:nvPr/>
        </p:nvSpPr>
        <p:spPr bwMode="auto">
          <a:xfrm>
            <a:off x="2467713" y="2799021"/>
            <a:ext cx="576064" cy="504056"/>
          </a:xfrm>
          <a:prstGeom prst="ellipse">
            <a:avLst/>
          </a:prstGeom>
          <a:solidFill>
            <a:srgbClr val="DA251C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dirty="0">
                <a:solidFill>
                  <a:schemeClr val="bg1"/>
                </a:solidFill>
              </a:rPr>
              <a:t>4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45" name="直線箭頭接點 44">
            <a:extLst>
              <a:ext uri="{FF2B5EF4-FFF2-40B4-BE49-F238E27FC236}">
                <a16:creationId xmlns:a16="http://schemas.microsoft.com/office/drawing/2014/main" id="{FDF4A969-C7D0-454C-B06D-77DD39D49286}"/>
              </a:ext>
            </a:extLst>
          </p:cNvPr>
          <p:cNvCxnSpPr>
            <a:cxnSpLocks/>
          </p:cNvCxnSpPr>
          <p:nvPr/>
        </p:nvCxnSpPr>
        <p:spPr bwMode="auto">
          <a:xfrm flipV="1">
            <a:off x="2771800" y="780306"/>
            <a:ext cx="0" cy="2202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0775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02129 L 0.2993 0.09977 " pathEditMode="relative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0209 -0.09236 " pathEditMode="relative" ptsTypes="AA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569 0.09815 " pathEditMode="relative" ptsTypes="AA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1.85185E-6 L 0.15139 -0.09838 " pathEditMode="relative" ptsTypes="AA">
                                      <p:cBhvr>
                                        <p:cTn id="6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07552 0.0893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4468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-0.15035 -0.0891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17" y="-4468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2.59259E-6 L 0.07361 0.08935 " pathEditMode="relative" ptsTypes="AA"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14531 -0.09352 " pathEditMode="relative" ptsTypes="AA">
                                      <p:cBhvr>
                                        <p:cTn id="10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14983 0.09166 " pathEditMode="relative" ptsTypes="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0625 L -0.2651 -0.00625 " pathEditMode="relative" ptsTypes="AA">
                                      <p:cBhvr>
                                        <p:cTn id="1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.00741 L -0.14253 -0.10764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4884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5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40" grpId="0" animBg="1"/>
      <p:bldP spid="43" grpId="0" animBg="1"/>
      <p:bldP spid="43" grpId="1" animBg="1"/>
      <p:bldP spid="43" grpId="2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6F7D31-7D19-9546-B89B-E4F873FA8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數戰棋戰略探討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D0D332-4A9B-934C-AF8F-4CC194641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zh-TW" dirty="0"/>
          </a:p>
          <a:p>
            <a:r>
              <a:rPr kumimoji="1" lang="zh-TW" altLang="en-US" dirty="0"/>
              <a:t>棋子被吃的數字，與兩棋子的關係是什麼？</a:t>
            </a:r>
            <a:endParaRPr kumimoji="1" lang="en-US" altLang="zh-TW" dirty="0"/>
          </a:p>
          <a:p>
            <a:r>
              <a:rPr kumimoji="1" lang="zh-TW" altLang="en-US" dirty="0"/>
              <a:t>棋子該如何走，最能趨凶避吉。</a:t>
            </a:r>
            <a:endParaRPr kumimoji="1" lang="en-US" altLang="zh-TW" dirty="0"/>
          </a:p>
          <a:p>
            <a:r>
              <a:rPr kumimoji="1" lang="zh-TW" altLang="en-US" dirty="0"/>
              <a:t>你覺得哪個棋子最有用？</a:t>
            </a:r>
            <a:endParaRPr kumimoji="1" lang="en-US" altLang="zh-TW" dirty="0"/>
          </a:p>
          <a:p>
            <a:r>
              <a:rPr kumimoji="1" lang="zh-TW" altLang="en-US" dirty="0"/>
              <a:t>你有贏的策略可以分享嗎？</a:t>
            </a:r>
          </a:p>
        </p:txBody>
      </p:sp>
    </p:spTree>
    <p:extLst>
      <p:ext uri="{BB962C8B-B14F-4D97-AF65-F5344CB8AC3E}">
        <p14:creationId xmlns:p14="http://schemas.microsoft.com/office/powerpoint/2010/main" val="34027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40DEC8D-A501-DD41-B01D-22A6AE33E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8" name="3、9的倍數檢查技巧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90727">
              <a:defRPr sz="5880"/>
            </a:lvl1pPr>
          </a:lstStyle>
          <a:p>
            <a:r>
              <a:rPr dirty="0">
                <a:solidFill>
                  <a:srgbClr val="FF0000"/>
                </a:solidFill>
              </a:rPr>
              <a:t>3、9的倍數檢查技巧</a:t>
            </a:r>
          </a:p>
        </p:txBody>
      </p:sp>
      <p:sp>
        <p:nvSpPr>
          <p:cNvPr id="149" name="為什麼數字和要相加？…"/>
          <p:cNvSpPr txBox="1">
            <a:spLocks noGrp="1"/>
          </p:cNvSpPr>
          <p:nvPr>
            <p:ph type="body" idx="1"/>
          </p:nvPr>
        </p:nvSpPr>
        <p:spPr>
          <a:xfrm>
            <a:off x="176134" y="856543"/>
            <a:ext cx="7947422" cy="4464844"/>
          </a:xfrm>
          <a:prstGeom prst="rect">
            <a:avLst/>
          </a:prstGeom>
        </p:spPr>
        <p:txBody>
          <a:bodyPr/>
          <a:lstStyle/>
          <a:p>
            <a:pPr marL="303152" indent="-303152" defTabSz="398428">
              <a:spcBef>
                <a:spcPts val="3726"/>
              </a:spcBef>
              <a:defRPr sz="3880"/>
            </a:pPr>
            <a:r>
              <a:rPr dirty="0" err="1"/>
              <a:t>為什麼數字和要相加</a:t>
            </a:r>
            <a:r>
              <a:rPr dirty="0"/>
              <a:t>？</a:t>
            </a:r>
          </a:p>
          <a:p>
            <a:pPr marL="303152" indent="-303152" defTabSz="398428">
              <a:spcBef>
                <a:spcPts val="3726"/>
              </a:spcBef>
              <a:defRPr sz="3880"/>
            </a:pPr>
            <a:r>
              <a:rPr dirty="0"/>
              <a:t>以453為例：</a:t>
            </a:r>
          </a:p>
          <a:p>
            <a:pPr marL="303152" indent="-303152" defTabSz="398428">
              <a:spcBef>
                <a:spcPts val="3726"/>
              </a:spcBef>
              <a:defRPr sz="3880"/>
            </a:pPr>
            <a:r>
              <a:rPr dirty="0"/>
              <a:t>                    </a:t>
            </a:r>
          </a:p>
          <a:p>
            <a:pPr marL="303152" indent="-303152" defTabSz="398428">
              <a:spcBef>
                <a:spcPts val="3726"/>
              </a:spcBef>
              <a:defRPr sz="3880"/>
            </a:pPr>
            <a:r>
              <a:rPr dirty="0"/>
              <a:t>      </a:t>
            </a:r>
          </a:p>
          <a:p>
            <a:pPr marL="303152" indent="-303152" defTabSz="398428">
              <a:spcBef>
                <a:spcPts val="3726"/>
              </a:spcBef>
              <a:defRPr sz="3880"/>
            </a:pPr>
            <a:r>
              <a:rPr dirty="0"/>
              <a:t>最後剩下幾個1元？4+5+3來除以3就知道餘</a:t>
            </a:r>
            <a:r>
              <a:rPr lang="zh-TW" altLang="en-US" dirty="0"/>
              <a:t>數</a:t>
            </a:r>
            <a:r>
              <a:rPr dirty="0" err="1"/>
              <a:t>了</a:t>
            </a:r>
            <a:endParaRPr dirty="0"/>
          </a:p>
        </p:txBody>
      </p:sp>
      <p:sp>
        <p:nvSpPr>
          <p:cNvPr id="151" name="100"/>
          <p:cNvSpPr/>
          <p:nvPr/>
        </p:nvSpPr>
        <p:spPr>
          <a:xfrm>
            <a:off x="2763285" y="2492896"/>
            <a:ext cx="844309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100</a:t>
            </a:r>
          </a:p>
        </p:txBody>
      </p:sp>
      <p:sp>
        <p:nvSpPr>
          <p:cNvPr id="152" name="100"/>
          <p:cNvSpPr/>
          <p:nvPr/>
        </p:nvSpPr>
        <p:spPr>
          <a:xfrm>
            <a:off x="3727691" y="2492896"/>
            <a:ext cx="844309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100</a:t>
            </a:r>
          </a:p>
        </p:txBody>
      </p:sp>
      <p:sp>
        <p:nvSpPr>
          <p:cNvPr id="153" name="100"/>
          <p:cNvSpPr/>
          <p:nvPr/>
        </p:nvSpPr>
        <p:spPr>
          <a:xfrm>
            <a:off x="4692097" y="2492896"/>
            <a:ext cx="844309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100</a:t>
            </a:r>
          </a:p>
        </p:txBody>
      </p:sp>
      <p:sp>
        <p:nvSpPr>
          <p:cNvPr id="154" name="100"/>
          <p:cNvSpPr/>
          <p:nvPr/>
        </p:nvSpPr>
        <p:spPr>
          <a:xfrm>
            <a:off x="5656503" y="2492896"/>
            <a:ext cx="844309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100</a:t>
            </a:r>
          </a:p>
        </p:txBody>
      </p:sp>
      <p:sp>
        <p:nvSpPr>
          <p:cNvPr id="155" name="線條"/>
          <p:cNvSpPr/>
          <p:nvPr/>
        </p:nvSpPr>
        <p:spPr>
          <a:xfrm>
            <a:off x="3185439" y="2949102"/>
            <a:ext cx="1" cy="279726"/>
          </a:xfrm>
          <a:prstGeom prst="line">
            <a:avLst/>
          </a:prstGeom>
          <a:ln w="25400">
            <a:solidFill>
              <a:schemeClr val="accent4">
                <a:hueOff val="-150089"/>
                <a:satOff val="3212"/>
                <a:lumOff val="-17555"/>
                <a:alpha val="75000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/>
          </a:p>
        </p:txBody>
      </p:sp>
      <p:sp>
        <p:nvSpPr>
          <p:cNvPr id="156" name="剩1元"/>
          <p:cNvSpPr txBox="1"/>
          <p:nvPr/>
        </p:nvSpPr>
        <p:spPr>
          <a:xfrm>
            <a:off x="2691431" y="3237274"/>
            <a:ext cx="662041" cy="34913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剩1元</a:t>
            </a:r>
          </a:p>
        </p:txBody>
      </p:sp>
      <p:sp>
        <p:nvSpPr>
          <p:cNvPr id="157" name="剩1元"/>
          <p:cNvSpPr txBox="1"/>
          <p:nvPr/>
        </p:nvSpPr>
        <p:spPr>
          <a:xfrm>
            <a:off x="3727275" y="3246204"/>
            <a:ext cx="662041" cy="34913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剩1元</a:t>
            </a:r>
          </a:p>
        </p:txBody>
      </p:sp>
      <p:sp>
        <p:nvSpPr>
          <p:cNvPr id="158" name="剩1元"/>
          <p:cNvSpPr txBox="1"/>
          <p:nvPr/>
        </p:nvSpPr>
        <p:spPr>
          <a:xfrm>
            <a:off x="4691681" y="3237274"/>
            <a:ext cx="662041" cy="34913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剩1元</a:t>
            </a:r>
          </a:p>
        </p:txBody>
      </p:sp>
      <p:sp>
        <p:nvSpPr>
          <p:cNvPr id="159" name="剩1元"/>
          <p:cNvSpPr txBox="1"/>
          <p:nvPr/>
        </p:nvSpPr>
        <p:spPr>
          <a:xfrm>
            <a:off x="5656504" y="3237274"/>
            <a:ext cx="662041" cy="34913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剩1元</a:t>
            </a:r>
          </a:p>
        </p:txBody>
      </p:sp>
      <p:sp>
        <p:nvSpPr>
          <p:cNvPr id="160" name="10"/>
          <p:cNvSpPr/>
          <p:nvPr/>
        </p:nvSpPr>
        <p:spPr>
          <a:xfrm>
            <a:off x="2763285" y="3841279"/>
            <a:ext cx="484296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161" name="共剩4元"/>
          <p:cNvSpPr txBox="1"/>
          <p:nvPr/>
        </p:nvSpPr>
        <p:spPr>
          <a:xfrm>
            <a:off x="7000201" y="3237274"/>
            <a:ext cx="892873" cy="34913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共剩4元</a:t>
            </a:r>
          </a:p>
        </p:txBody>
      </p:sp>
      <p:sp>
        <p:nvSpPr>
          <p:cNvPr id="162" name="箭頭"/>
          <p:cNvSpPr/>
          <p:nvPr/>
        </p:nvSpPr>
        <p:spPr>
          <a:xfrm>
            <a:off x="6508774" y="3200541"/>
            <a:ext cx="484297" cy="422601"/>
          </a:xfrm>
          <a:prstGeom prst="rightArrow">
            <a:avLst>
              <a:gd name="adj1" fmla="val 32000"/>
              <a:gd name="adj2" fmla="val 73343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剩1元"/>
          <p:cNvSpPr txBox="1"/>
          <p:nvPr/>
        </p:nvSpPr>
        <p:spPr>
          <a:xfrm>
            <a:off x="2710324" y="4323595"/>
            <a:ext cx="625172" cy="33175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1687"/>
              <a:t>剩1元</a:t>
            </a:r>
          </a:p>
        </p:txBody>
      </p:sp>
      <p:sp>
        <p:nvSpPr>
          <p:cNvPr id="164" name="10"/>
          <p:cNvSpPr/>
          <p:nvPr/>
        </p:nvSpPr>
        <p:spPr>
          <a:xfrm>
            <a:off x="3406222" y="3841279"/>
            <a:ext cx="484296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165" name="10"/>
          <p:cNvSpPr/>
          <p:nvPr/>
        </p:nvSpPr>
        <p:spPr>
          <a:xfrm>
            <a:off x="4049160" y="3841279"/>
            <a:ext cx="484296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166" name="10"/>
          <p:cNvSpPr/>
          <p:nvPr/>
        </p:nvSpPr>
        <p:spPr>
          <a:xfrm>
            <a:off x="4691681" y="3841279"/>
            <a:ext cx="484296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167" name="10"/>
          <p:cNvSpPr/>
          <p:nvPr/>
        </p:nvSpPr>
        <p:spPr>
          <a:xfrm>
            <a:off x="5335035" y="3841279"/>
            <a:ext cx="484296" cy="403511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10</a:t>
            </a:r>
          </a:p>
        </p:txBody>
      </p:sp>
      <p:sp>
        <p:nvSpPr>
          <p:cNvPr id="168" name="箭頭"/>
          <p:cNvSpPr/>
          <p:nvPr/>
        </p:nvSpPr>
        <p:spPr>
          <a:xfrm>
            <a:off x="6356970" y="3831734"/>
            <a:ext cx="484297" cy="422601"/>
          </a:xfrm>
          <a:prstGeom prst="rightArrow">
            <a:avLst>
              <a:gd name="adj1" fmla="val 32000"/>
              <a:gd name="adj2" fmla="val 73343"/>
            </a:avLst>
          </a:prstGeom>
          <a:blipFill>
            <a:blip r:embed="rId3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共剩5元"/>
          <p:cNvSpPr txBox="1"/>
          <p:nvPr/>
        </p:nvSpPr>
        <p:spPr>
          <a:xfrm>
            <a:off x="7020293" y="3868467"/>
            <a:ext cx="892873" cy="349135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共剩5元</a:t>
            </a:r>
          </a:p>
        </p:txBody>
      </p:sp>
      <p:sp>
        <p:nvSpPr>
          <p:cNvPr id="170" name="剩1元"/>
          <p:cNvSpPr txBox="1"/>
          <p:nvPr/>
        </p:nvSpPr>
        <p:spPr>
          <a:xfrm>
            <a:off x="3353262" y="4323595"/>
            <a:ext cx="625172" cy="33175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1687"/>
              <a:t>剩1元</a:t>
            </a:r>
          </a:p>
        </p:txBody>
      </p:sp>
      <p:sp>
        <p:nvSpPr>
          <p:cNvPr id="171" name="剩1元"/>
          <p:cNvSpPr txBox="1"/>
          <p:nvPr/>
        </p:nvSpPr>
        <p:spPr>
          <a:xfrm>
            <a:off x="3996199" y="4323595"/>
            <a:ext cx="625172" cy="33175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1687"/>
              <a:t>剩1元</a:t>
            </a:r>
          </a:p>
        </p:txBody>
      </p:sp>
      <p:sp>
        <p:nvSpPr>
          <p:cNvPr id="172" name="剩1元"/>
          <p:cNvSpPr txBox="1"/>
          <p:nvPr/>
        </p:nvSpPr>
        <p:spPr>
          <a:xfrm>
            <a:off x="4683014" y="4323595"/>
            <a:ext cx="625172" cy="33175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1687"/>
              <a:t>剩1元</a:t>
            </a:r>
          </a:p>
        </p:txBody>
      </p:sp>
      <p:sp>
        <p:nvSpPr>
          <p:cNvPr id="173" name="剩1元"/>
          <p:cNvSpPr txBox="1"/>
          <p:nvPr/>
        </p:nvSpPr>
        <p:spPr>
          <a:xfrm>
            <a:off x="5369830" y="4323595"/>
            <a:ext cx="625172" cy="33175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sz="1687"/>
              <a:t>剩1元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D069A6-56E7-9648-BE6A-0B73D8334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812117D5-A385-9841-86A7-21DF33B65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83"/>
          <a:stretch/>
        </p:blipFill>
        <p:spPr bwMode="auto">
          <a:xfrm>
            <a:off x="107504" y="163219"/>
            <a:ext cx="8928992" cy="64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09CD51D-CE02-1C42-8858-BEAC8D715DAE}"/>
              </a:ext>
            </a:extLst>
          </p:cNvPr>
          <p:cNvSpPr txBox="1"/>
          <p:nvPr/>
        </p:nvSpPr>
        <p:spPr>
          <a:xfrm>
            <a:off x="2555776" y="2564904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4000" dirty="0">
                <a:solidFill>
                  <a:srgbClr val="0000CC"/>
                </a:solidFill>
              </a:rPr>
              <a:t>數學奠基遊戲</a:t>
            </a:r>
            <a:r>
              <a:rPr kumimoji="1" lang="en-US" altLang="zh-TW" sz="4000" dirty="0">
                <a:solidFill>
                  <a:srgbClr val="0000CC"/>
                </a:solidFill>
              </a:rPr>
              <a:t>-</a:t>
            </a:r>
          </a:p>
          <a:p>
            <a:pPr algn="ctr"/>
            <a:r>
              <a:rPr kumimoji="1" lang="zh-TW" altLang="en-US" sz="4000" dirty="0">
                <a:solidFill>
                  <a:srgbClr val="0000CC"/>
                </a:solidFill>
              </a:rPr>
              <a:t>數字拉密</a:t>
            </a:r>
          </a:p>
        </p:txBody>
      </p:sp>
    </p:spTree>
    <p:extLst>
      <p:ext uri="{BB962C8B-B14F-4D97-AF65-F5344CB8AC3E}">
        <p14:creationId xmlns:p14="http://schemas.microsoft.com/office/powerpoint/2010/main" val="21637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4EB6455-A9C0-3544-B085-224A738EA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數字拉密遊戲介紹</a:t>
            </a:r>
          </a:p>
        </p:txBody>
      </p:sp>
      <p:sp>
        <p:nvSpPr>
          <p:cNvPr id="4" name="文字方塊 9">
            <a:extLst>
              <a:ext uri="{FF2B5EF4-FFF2-40B4-BE49-F238E27FC236}">
                <a16:creationId xmlns:a16="http://schemas.microsoft.com/office/drawing/2014/main" id="{C40E60E7-00EB-2F4F-A781-C6D6D09FA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48" y="1170659"/>
            <a:ext cx="8136904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 typeface="Wingdings" pitchFamily="2" charset="2"/>
              <a:buChar char="l"/>
            </a:pP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遊戲分組：每組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4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人</a:t>
            </a:r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>
              <a:buFont typeface="Wingdings" pitchFamily="2" charset="2"/>
              <a:buChar char="l"/>
            </a:pPr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>
              <a:buFont typeface="Wingdings" pitchFamily="2" charset="2"/>
              <a:buChar char="l"/>
            </a:pP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遊戲器材介紹：</a:t>
            </a:r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  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1.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 倍數指令牌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(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每組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20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)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    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2.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 數字牌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(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每組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50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)</a:t>
            </a:r>
          </a:p>
          <a:p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  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2.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每人發「倍數指令牌」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4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張、「數字牌」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6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張。     </a:t>
            </a:r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    其餘「數字牌」放置中間作為共用牌。</a:t>
            </a:r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  3.</a:t>
            </a:r>
            <a:r>
              <a:rPr kumimoji="0" lang="zh-TW" altLang="en-US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初次遊戲建議先拿走</a:t>
            </a:r>
            <a:r>
              <a:rPr kumimoji="0" lang="en-US" altLang="zh-TW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6</a:t>
            </a:r>
            <a:r>
              <a:rPr kumimoji="0" lang="zh-TW" altLang="en-US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、</a:t>
            </a:r>
            <a:r>
              <a:rPr kumimoji="0" lang="en-US" altLang="zh-TW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7</a:t>
            </a:r>
            <a:r>
              <a:rPr kumimoji="0" lang="zh-TW" altLang="en-US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、</a:t>
            </a:r>
            <a:r>
              <a:rPr kumimoji="0" lang="en-US" altLang="zh-TW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9</a:t>
            </a:r>
            <a:r>
              <a:rPr kumimoji="0" lang="zh-TW" altLang="en-US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、</a:t>
            </a:r>
            <a:r>
              <a:rPr kumimoji="0" lang="en-US" altLang="zh-TW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10</a:t>
            </a:r>
            <a:r>
              <a:rPr kumimoji="0" lang="zh-TW" altLang="en-US" dirty="0">
                <a:solidFill>
                  <a:srgbClr val="0070C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新細明體" charset="0"/>
              </a:rPr>
              <a:t>倍數指令牌，先不玩</a:t>
            </a:r>
            <a:r>
              <a:rPr kumimoji="0" lang="zh-TW" altLang="en-US" b="1" dirty="0">
                <a:solidFill>
                  <a:srgbClr val="0070C0"/>
                </a:solidFill>
                <a:ea typeface="新細明體" charset="0"/>
                <a:cs typeface="新細明體" charset="0"/>
              </a:rPr>
              <a:t>。</a:t>
            </a:r>
            <a:endParaRPr kumimoji="0" lang="en-US" altLang="zh-TW" b="1" dirty="0">
              <a:solidFill>
                <a:srgbClr val="0070C0"/>
              </a:solidFill>
              <a:ea typeface="新細明體" charset="0"/>
              <a:cs typeface="新細明體" charset="0"/>
            </a:endParaRPr>
          </a:p>
          <a:p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  4.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每人手中共有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10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張牌，率先將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10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張牌全部打出者勝利。</a:t>
            </a:r>
          </a:p>
        </p:txBody>
      </p:sp>
      <p:pic>
        <p:nvPicPr>
          <p:cNvPr id="5" name="圖片 10" descr="S__25067534-1.png">
            <a:extLst>
              <a:ext uri="{FF2B5EF4-FFF2-40B4-BE49-F238E27FC236}">
                <a16:creationId xmlns:a16="http://schemas.microsoft.com/office/drawing/2014/main" id="{1813DDF7-C92E-B84E-9375-A535EE37F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2515037" y="2636428"/>
            <a:ext cx="3591957" cy="12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92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3D320A-3B9A-6442-8DAE-3ED6D9CDE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想想這樣對嗎</a:t>
            </a:r>
            <a:r>
              <a:rPr kumimoji="1" lang="en-US" altLang="zh-TW" dirty="0"/>
              <a:t>?</a:t>
            </a:r>
            <a:endParaRPr kumimoji="1" lang="zh-TW" altLang="en-US" dirty="0"/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C520D5AA-5E6A-C643-AA24-FDC7BFFD659D}"/>
              </a:ext>
            </a:extLst>
          </p:cNvPr>
          <p:cNvSpPr/>
          <p:nvPr/>
        </p:nvSpPr>
        <p:spPr>
          <a:xfrm>
            <a:off x="611560" y="1159442"/>
            <a:ext cx="8208912" cy="2238762"/>
          </a:xfrm>
          <a:prstGeom prst="round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B441FA1-4DE5-1C4F-9B2A-7232B08BBDB3}"/>
              </a:ext>
            </a:extLst>
          </p:cNvPr>
          <p:cNvSpPr/>
          <p:nvPr/>
        </p:nvSpPr>
        <p:spPr>
          <a:xfrm>
            <a:off x="1053556" y="1267451"/>
            <a:ext cx="3873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08000"/>
            <a:r>
              <a:rPr lang="en-US" altLang="zh-TW" sz="3200" kern="100" dirty="0">
                <a:solidFill>
                  <a:srgbClr val="FF000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0.1</a:t>
            </a:r>
            <a:r>
              <a:rPr lang="zh-TW" altLang="zh-TW" sz="32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的倍數嗎？</a:t>
            </a:r>
            <a:endParaRPr lang="zh-TW" altLang="zh-TW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0D9CDD7-53F2-D742-85D0-034446076C6B}"/>
              </a:ext>
            </a:extLst>
          </p:cNvPr>
          <p:cNvSpPr/>
          <p:nvPr/>
        </p:nvSpPr>
        <p:spPr>
          <a:xfrm>
            <a:off x="1547664" y="1858450"/>
            <a:ext cx="6552728" cy="1354525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6438C16-1A7D-0F41-90A3-99DCB74962D3}"/>
              </a:ext>
            </a:extLst>
          </p:cNvPr>
          <p:cNvSpPr/>
          <p:nvPr/>
        </p:nvSpPr>
        <p:spPr>
          <a:xfrm>
            <a:off x="1655342" y="1960235"/>
            <a:ext cx="65427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/>
            <a:r>
              <a:rPr lang="en-US" altLang="zh-TW" sz="32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的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倍 </a:t>
            </a:r>
            <a:r>
              <a:rPr lang="en-US" altLang="zh-TW" sz="3200" kern="100" dirty="0"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3" pitchFamily="2" charset="2"/>
              </a:rPr>
              <a:t></a:t>
            </a:r>
            <a:r>
              <a:rPr lang="en-US" altLang="zh-TW" sz="3200" kern="100" dirty="0"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 4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的倍數。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solidFill>
                  <a:srgbClr val="C0000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solidFill>
                  <a:srgbClr val="C0000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的</a:t>
            </a:r>
            <a:r>
              <a:rPr lang="en-US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0.5</a:t>
            </a:r>
            <a:r>
              <a:rPr lang="zh-TW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倍 </a:t>
            </a:r>
            <a:r>
              <a:rPr lang="en-US" altLang="zh-TW" sz="3200" dirty="0">
                <a:solidFill>
                  <a:srgbClr val="C0000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3" pitchFamily="2" charset="2"/>
              </a:rPr>
              <a:t></a:t>
            </a:r>
            <a:r>
              <a:rPr lang="en-US" altLang="zh-TW" sz="3200" dirty="0">
                <a:solidFill>
                  <a:srgbClr val="C0000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 2</a:t>
            </a:r>
            <a:r>
              <a:rPr lang="zh-TW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的倍數嗎？</a:t>
            </a:r>
            <a:r>
              <a:rPr lang="zh-TW" altLang="zh-TW" sz="3200" dirty="0"/>
              <a:t> </a:t>
            </a:r>
            <a:endParaRPr lang="zh-TW" altLang="en-US" sz="32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7B55164-08FF-944F-AC6F-34765A992099}"/>
              </a:ext>
            </a:extLst>
          </p:cNvPr>
          <p:cNvSpPr/>
          <p:nvPr/>
        </p:nvSpPr>
        <p:spPr>
          <a:xfrm>
            <a:off x="971600" y="3645024"/>
            <a:ext cx="5814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/>
            <a:r>
              <a:rPr lang="en-US" altLang="zh-TW" sz="3200" kern="100" dirty="0">
                <a:solidFill>
                  <a:srgbClr val="00B05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4</a:t>
            </a:r>
            <a:r>
              <a:rPr lang="zh-TW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的倍數</a:t>
            </a:r>
            <a:r>
              <a:rPr lang="en-US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      2</a:t>
            </a:r>
            <a:r>
              <a:rPr lang="zh-TW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也是</a:t>
            </a:r>
            <a:r>
              <a:rPr lang="en-US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4</a:t>
            </a:r>
            <a:r>
              <a:rPr lang="zh-TW" altLang="zh-TW" sz="3200" kern="100" dirty="0">
                <a:solidFill>
                  <a:srgbClr val="00B05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的倍數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en-US" sz="3200" dirty="0">
                <a:ea typeface="標楷體" panose="02010601000101010101" pitchFamily="2" charset="-120"/>
                <a:cs typeface="Times New Roman" panose="02020603050405020304" pitchFamily="18" charset="0"/>
              </a:rPr>
              <a:t>     </a:t>
            </a:r>
            <a:r>
              <a:rPr lang="zh-TW" altLang="zh-TW" sz="3200" dirty="0">
                <a:ea typeface="標楷體" panose="02010601000101010101" pitchFamily="2" charset="-120"/>
                <a:cs typeface="Times New Roman" panose="02020603050405020304" pitchFamily="18" charset="0"/>
              </a:rPr>
              <a:t>我是你老爸</a:t>
            </a:r>
            <a:r>
              <a:rPr lang="en-US" altLang="zh-TW" sz="3200" dirty="0">
                <a:ea typeface="標楷體" panose="02010601000101010101" pitchFamily="2" charset="-120"/>
                <a:cs typeface="Times New Roman" panose="02020603050405020304" pitchFamily="18" charset="0"/>
              </a:rPr>
              <a:t>     </a:t>
            </a:r>
            <a:r>
              <a:rPr lang="zh-TW" altLang="zh-TW" sz="3200" dirty="0">
                <a:ea typeface="標楷體" panose="02010601000101010101" pitchFamily="2" charset="-120"/>
                <a:cs typeface="Times New Roman" panose="02020603050405020304" pitchFamily="18" charset="0"/>
              </a:rPr>
              <a:t>你也是我老爸</a:t>
            </a:r>
            <a:r>
              <a:rPr lang="zh-TW" altLang="zh-TW" sz="3200" dirty="0"/>
              <a:t> </a:t>
            </a:r>
            <a:endParaRPr lang="zh-TW" altLang="en-US" sz="3200" dirty="0"/>
          </a:p>
        </p:txBody>
      </p:sp>
      <p:sp>
        <p:nvSpPr>
          <p:cNvPr id="19" name="左-右雙向箭號 18">
            <a:extLst>
              <a:ext uri="{FF2B5EF4-FFF2-40B4-BE49-F238E27FC236}">
                <a16:creationId xmlns:a16="http://schemas.microsoft.com/office/drawing/2014/main" id="{847C66BE-00EE-314C-B8BE-D545645183E4}"/>
              </a:ext>
            </a:extLst>
          </p:cNvPr>
          <p:cNvSpPr/>
          <p:nvPr/>
        </p:nvSpPr>
        <p:spPr>
          <a:xfrm>
            <a:off x="3635896" y="3861048"/>
            <a:ext cx="440690" cy="157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0" name="左-右雙向箭號 19">
            <a:extLst>
              <a:ext uri="{FF2B5EF4-FFF2-40B4-BE49-F238E27FC236}">
                <a16:creationId xmlns:a16="http://schemas.microsoft.com/office/drawing/2014/main" id="{19E25FA6-EAF0-6C43-AEC8-97366C8191E7}"/>
              </a:ext>
            </a:extLst>
          </p:cNvPr>
          <p:cNvSpPr/>
          <p:nvPr/>
        </p:nvSpPr>
        <p:spPr>
          <a:xfrm>
            <a:off x="3711645" y="4378323"/>
            <a:ext cx="440690" cy="15748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8AECC129-CC5C-C147-B81F-B40D7CA357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770" y="3756456"/>
            <a:ext cx="1366352" cy="201924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52FAE412-134F-7248-A9D4-3441342EBC19}"/>
              </a:ext>
            </a:extLst>
          </p:cNvPr>
          <p:cNvSpPr/>
          <p:nvPr/>
        </p:nvSpPr>
        <p:spPr>
          <a:xfrm>
            <a:off x="1475656" y="5157192"/>
            <a:ext cx="5814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因數與倍數數量範圍的限制？</a:t>
            </a:r>
            <a:r>
              <a:rPr lang="zh-TW" altLang="zh-TW" sz="3200" dirty="0"/>
              <a:t> </a:t>
            </a:r>
            <a:endParaRPr lang="zh-TW" altLang="en-US" sz="32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063857-FD48-684D-9F7F-4411C80B5AA9}"/>
              </a:ext>
            </a:extLst>
          </p:cNvPr>
          <p:cNvSpPr txBox="1"/>
          <p:nvPr/>
        </p:nvSpPr>
        <p:spPr>
          <a:xfrm>
            <a:off x="5116829" y="1235285"/>
            <a:ext cx="3081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800" dirty="0">
                <a:solidFill>
                  <a:srgbClr val="FF0000"/>
                </a:solidFill>
              </a:rPr>
              <a:t>2</a:t>
            </a:r>
            <a:r>
              <a:rPr kumimoji="1" lang="zh-TW" altLang="en-US" sz="2800" dirty="0">
                <a:solidFill>
                  <a:srgbClr val="FF0000"/>
                </a:solidFill>
              </a:rPr>
              <a:t>是</a:t>
            </a:r>
            <a:r>
              <a:rPr kumimoji="1" lang="en-US" altLang="zh-TW" sz="2800" dirty="0">
                <a:solidFill>
                  <a:srgbClr val="FF0000"/>
                </a:solidFill>
              </a:rPr>
              <a:t>0.1</a:t>
            </a:r>
            <a:r>
              <a:rPr kumimoji="1" lang="zh-TW" altLang="en-US" sz="2800" dirty="0">
                <a:solidFill>
                  <a:srgbClr val="FF0000"/>
                </a:solidFill>
              </a:rPr>
              <a:t>的</a:t>
            </a:r>
            <a:r>
              <a:rPr kumimoji="1" lang="en-US" altLang="zh-TW" sz="2800" dirty="0">
                <a:solidFill>
                  <a:srgbClr val="FF0000"/>
                </a:solidFill>
              </a:rPr>
              <a:t>20</a:t>
            </a:r>
            <a:r>
              <a:rPr kumimoji="1" lang="zh-TW" altLang="en-US" sz="2800" dirty="0">
                <a:solidFill>
                  <a:srgbClr val="FF0000"/>
                </a:solidFill>
              </a:rPr>
              <a:t>倍嗎？</a:t>
            </a:r>
          </a:p>
        </p:txBody>
      </p:sp>
    </p:spTree>
    <p:extLst>
      <p:ext uri="{BB962C8B-B14F-4D97-AF65-F5344CB8AC3E}">
        <p14:creationId xmlns:p14="http://schemas.microsoft.com/office/powerpoint/2010/main" val="38834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ipple dir="rd"/>
        <p:sndAc>
          <p:stSnd>
            <p:snd r:embed="rId2" name="chimes.wav"/>
          </p:stSnd>
        </p:sndAc>
      </p:transition>
    </mc:Choice>
    <mc:Fallback xmlns="">
      <p:transition spd="med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8" grpId="0"/>
      <p:bldP spid="19" grpId="0" animBg="1"/>
      <p:bldP spid="20" grpId="0" animBg="1"/>
      <p:bldP spid="25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文字方塊 7">
            <a:extLst>
              <a:ext uri="{FF2B5EF4-FFF2-40B4-BE49-F238E27FC236}">
                <a16:creationId xmlns:a16="http://schemas.microsoft.com/office/drawing/2014/main" id="{DFA007CF-7836-DC4F-AC46-9CE4466DD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79410"/>
            <a:ext cx="48013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zh-TW" altLang="en-US" sz="3600" dirty="0">
                <a:solidFill>
                  <a:srgbClr val="0000CC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「數字拉密」遊戲開始</a:t>
            </a:r>
          </a:p>
        </p:txBody>
      </p:sp>
      <p:sp>
        <p:nvSpPr>
          <p:cNvPr id="44034" name="文字方塊 4">
            <a:extLst>
              <a:ext uri="{FF2B5EF4-FFF2-40B4-BE49-F238E27FC236}">
                <a16:creationId xmlns:a16="http://schemas.microsoft.com/office/drawing/2014/main" id="{61691E91-59BB-484A-9502-CD8D770C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74" y="1268760"/>
            <a:ext cx="8213890" cy="511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ts val="1500"/>
              </a:spcBef>
              <a:buFont typeface="Segoe Print" panose="02000800000000000000" pitchFamily="2" charset="0"/>
              <a:buAutoNum type="arabicPeriod"/>
            </a:pPr>
            <a:r>
              <a:rPr kumimoji="0" lang="zh-TW" altLang="en-US" u="sng" dirty="0">
                <a:solidFill>
                  <a:srgbClr val="0070C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破冰行動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：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1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+3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張以上，且數字牌總和要大於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30</a:t>
            </a:r>
          </a:p>
          <a:p>
            <a:pPr marL="0" indent="0">
              <a:spcBef>
                <a:spcPts val="1500"/>
              </a:spcBef>
            </a:pPr>
            <a:endParaRPr kumimoji="0" lang="en-US" altLang="zh-TW" sz="2100" b="1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marL="0" indent="0">
              <a:spcBef>
                <a:spcPts val="1500"/>
              </a:spcBef>
            </a:pPr>
            <a:endParaRPr kumimoji="0" lang="zh-TW" altLang="en-US" sz="2100" b="1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marL="0" indent="0">
              <a:spcBef>
                <a:spcPts val="1500"/>
              </a:spcBef>
            </a:pP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2.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每位玩家皆要完成破冰行動 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(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破冰行動只需一次</a:t>
            </a: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)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 。       無法破冰，就抽一張數字牌，當次拿的數字牌必需等到下一輪才能出。</a:t>
            </a:r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marL="0" indent="0">
              <a:spcBef>
                <a:spcPts val="1500"/>
              </a:spcBef>
            </a:pPr>
            <a:r>
              <a:rPr kumimoji="0" lang="en-US" altLang="zh-TW" dirty="0">
                <a:latin typeface="標楷體" panose="02010601000101010101" pitchFamily="2" charset="-120"/>
                <a:ea typeface="標楷體" panose="02010601000101010101" pitchFamily="2" charset="-120"/>
              </a:rPr>
              <a:t>3.</a:t>
            </a:r>
            <a:r>
              <a:rPr kumimoji="0"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破冰後，就可出牌遊戲。只要符合組合規則，當次出牌張數不限，如果沒牌可出，就抽一張數字牌，換下一位玩家。</a:t>
            </a:r>
            <a:endParaRPr kumimoji="0" lang="en-US" altLang="zh-TW" dirty="0">
              <a:latin typeface="標楷體" panose="02010601000101010101" pitchFamily="2" charset="-120"/>
              <a:ea typeface="標楷體" panose="02010601000101010101" pitchFamily="2" charset="-120"/>
            </a:endParaRPr>
          </a:p>
          <a:p>
            <a:pPr marL="0" indent="0">
              <a:spcBef>
                <a:spcPts val="1125"/>
              </a:spcBef>
            </a:pPr>
            <a:r>
              <a:rPr kumimoji="0" lang="en-US" altLang="zh-TW" b="1" dirty="0">
                <a:solidFill>
                  <a:srgbClr val="3366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4.</a:t>
            </a:r>
            <a:r>
              <a:rPr kumimoji="0" lang="zh-TW" altLang="en-US" b="1" dirty="0">
                <a:solidFill>
                  <a:srgbClr val="3366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同一列，數字牌可以重複出現，但倍數指令牌不得重複。</a:t>
            </a:r>
          </a:p>
          <a:p>
            <a:pPr>
              <a:spcBef>
                <a:spcPts val="1125"/>
              </a:spcBef>
            </a:pPr>
            <a:r>
              <a:rPr kumimoji="0" lang="en-US" altLang="zh-TW" b="1" dirty="0">
                <a:solidFill>
                  <a:srgbClr val="3366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5.</a:t>
            </a:r>
            <a:r>
              <a:rPr kumimoji="0" lang="zh-TW" altLang="en-US" b="1" dirty="0">
                <a:solidFill>
                  <a:srgbClr val="3366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 </a:t>
            </a:r>
            <a:r>
              <a:rPr kumimoji="0" lang="zh-TW" altLang="en-US" b="1" dirty="0">
                <a:solidFill>
                  <a:srgbClr val="145FAA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數字牌可更換組合（挪到其他組合），倍數指令牌不能更換組合</a:t>
            </a:r>
            <a:r>
              <a:rPr kumimoji="0" lang="zh-TW" altLang="en-US" b="1" dirty="0">
                <a:solidFill>
                  <a:srgbClr val="336600"/>
                </a:solidFill>
                <a:latin typeface="標楷體" panose="02010601000101010101" pitchFamily="2" charset="-120"/>
                <a:ea typeface="標楷體" panose="02010601000101010101" pitchFamily="2" charset="-120"/>
              </a:rPr>
              <a:t>。</a:t>
            </a:r>
            <a:endParaRPr kumimoji="0" lang="en-US" altLang="zh-TW" b="1" dirty="0">
              <a:solidFill>
                <a:srgbClr val="336600"/>
              </a:solidFill>
              <a:latin typeface="標楷體" panose="02010601000101010101" pitchFamily="2" charset="-120"/>
              <a:ea typeface="標楷體" panose="02010601000101010101" pitchFamily="2" charset="-120"/>
            </a:endParaRPr>
          </a:p>
        </p:txBody>
      </p:sp>
      <p:pic>
        <p:nvPicPr>
          <p:cNvPr id="44035" name="圖片 5" descr="S__25083906-2.png">
            <a:extLst>
              <a:ext uri="{FF2B5EF4-FFF2-40B4-BE49-F238E27FC236}">
                <a16:creationId xmlns:a16="http://schemas.microsoft.com/office/drawing/2014/main" id="{D5543E4F-1154-994A-B943-24367C8B27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3320064" y="1643276"/>
            <a:ext cx="2028021" cy="8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圖片 6" descr="S__25083908-2.png">
            <a:extLst>
              <a:ext uri="{FF2B5EF4-FFF2-40B4-BE49-F238E27FC236}">
                <a16:creationId xmlns:a16="http://schemas.microsoft.com/office/drawing/2014/main" id="{318CB2BE-837B-034B-8DFF-516C53BBE5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3121400" y="2250276"/>
            <a:ext cx="2565960" cy="8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圖片 6" descr="S__25075717.jpg">
            <a:extLst>
              <a:ext uri="{FF2B5EF4-FFF2-40B4-BE49-F238E27FC236}">
                <a16:creationId xmlns:a16="http://schemas.microsoft.com/office/drawing/2014/main" id="{F165C244-79D9-FE45-B1E0-019E9C87F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257107" y="1154759"/>
            <a:ext cx="3755231" cy="1107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圖片 8" descr="S__25075718-2.png">
            <a:extLst>
              <a:ext uri="{FF2B5EF4-FFF2-40B4-BE49-F238E27FC236}">
                <a16:creationId xmlns:a16="http://schemas.microsoft.com/office/drawing/2014/main" id="{8740E3CF-559D-EB48-89EF-9EDB5AF37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7317"/>
            <a:ext cx="2416969" cy="863203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6101FFF4-638E-0145-9996-E0F2D0C7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1450"/>
            <a:ext cx="7086600" cy="487363"/>
          </a:xfrm>
        </p:spPr>
        <p:txBody>
          <a:bodyPr/>
          <a:lstStyle/>
          <a:p>
            <a:r>
              <a:rPr kumimoji="1" lang="zh-TW" altLang="en-US" dirty="0">
                <a:solidFill>
                  <a:srgbClr val="0000CC"/>
                </a:solidFill>
              </a:rPr>
              <a:t>數字拉密遊戲規則</a:t>
            </a:r>
          </a:p>
        </p:txBody>
      </p:sp>
      <p:pic>
        <p:nvPicPr>
          <p:cNvPr id="13" name="圖片 5" descr="S__25083906-2.png">
            <a:extLst>
              <a:ext uri="{FF2B5EF4-FFF2-40B4-BE49-F238E27FC236}">
                <a16:creationId xmlns:a16="http://schemas.microsoft.com/office/drawing/2014/main" id="{652BB67A-8769-114A-B168-3969E4242D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189626" y="2164696"/>
            <a:ext cx="3008010" cy="94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6" descr="S__25083908-2.png">
            <a:extLst>
              <a:ext uri="{FF2B5EF4-FFF2-40B4-BE49-F238E27FC236}">
                <a16:creationId xmlns:a16="http://schemas.microsoft.com/office/drawing/2014/main" id="{9978CC72-B054-5542-81BC-3449B8E405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2878" y="2941164"/>
            <a:ext cx="3413176" cy="96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圖片 5" descr="S__25075720-2.png">
            <a:extLst>
              <a:ext uri="{FF2B5EF4-FFF2-40B4-BE49-F238E27FC236}">
                <a16:creationId xmlns:a16="http://schemas.microsoft.com/office/drawing/2014/main" id="{AD1A95E7-D6A4-0844-A10A-DF81ABDD3C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">
            <a:off x="-19426" y="4898761"/>
            <a:ext cx="4320978" cy="10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D030DA44-014A-2944-A455-F47A0C285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886" y="4819479"/>
            <a:ext cx="1796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kumimoji="0" lang="en-US" altLang="zh-TW" sz="9600" dirty="0">
                <a:solidFill>
                  <a:srgbClr val="FF00FF"/>
                </a:solidFill>
                <a:latin typeface="Arial Unicode MS" panose="020B0604020202020204" pitchFamily="34" charset="-128"/>
              </a:rPr>
              <a:t>X</a:t>
            </a:r>
            <a:endParaRPr kumimoji="0" lang="zh-TW" altLang="en-US" sz="9600" dirty="0">
              <a:solidFill>
                <a:srgbClr val="FF00FF"/>
              </a:solidFill>
              <a:latin typeface="Arial Unicode MS" panose="020B0604020202020204" pitchFamily="34" charset="-12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8A7AE64-779B-7D45-8563-DFA571CC88B9}"/>
              </a:ext>
            </a:extLst>
          </p:cNvPr>
          <p:cNvSpPr/>
          <p:nvPr/>
        </p:nvSpPr>
        <p:spPr>
          <a:xfrm>
            <a:off x="-150173" y="4159563"/>
            <a:ext cx="4355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DA251C"/>
                </a:solidFill>
                <a:ea typeface="新細明體" charset="0"/>
                <a:cs typeface="新細明體" charset="0"/>
              </a:rPr>
              <a:t>「</a:t>
            </a:r>
            <a:r>
              <a:rPr lang="en-US" altLang="zh-TW" sz="2400" b="1" dirty="0">
                <a:solidFill>
                  <a:srgbClr val="DA251C"/>
                </a:solidFill>
                <a:ea typeface="新細明體" charset="0"/>
                <a:cs typeface="新細明體" charset="0"/>
              </a:rPr>
              <a:t>3</a:t>
            </a:r>
            <a:r>
              <a:rPr lang="zh-TW" altLang="en-US" sz="2400" b="1" dirty="0">
                <a:solidFill>
                  <a:srgbClr val="DA251C"/>
                </a:solidFill>
                <a:ea typeface="新細明體" charset="0"/>
                <a:cs typeface="新細明體" charset="0"/>
              </a:rPr>
              <a:t>的倍數不一定是</a:t>
            </a:r>
            <a:r>
              <a:rPr lang="en-US" altLang="zh-TW" sz="2400" b="1" dirty="0">
                <a:solidFill>
                  <a:srgbClr val="DA251C"/>
                </a:solidFill>
                <a:ea typeface="新細明體" charset="0"/>
                <a:cs typeface="新細明體" charset="0"/>
              </a:rPr>
              <a:t>2</a:t>
            </a:r>
            <a:r>
              <a:rPr lang="zh-TW" altLang="en-US" sz="2400" b="1" dirty="0">
                <a:solidFill>
                  <a:srgbClr val="DA251C"/>
                </a:solidFill>
                <a:ea typeface="新細明體" charset="0"/>
                <a:cs typeface="新細明體" charset="0"/>
              </a:rPr>
              <a:t>的倍數」</a:t>
            </a:r>
            <a:endParaRPr lang="en-US" altLang="zh-TW" sz="2400" b="1" dirty="0">
              <a:solidFill>
                <a:srgbClr val="DA251C"/>
              </a:solidFill>
              <a:ea typeface="新細明體" charset="0"/>
              <a:cs typeface="新細明體" charset="0"/>
            </a:endParaRPr>
          </a:p>
          <a:p>
            <a:r>
              <a:rPr lang="zh-TW" altLang="en-US" sz="2400" b="1" dirty="0">
                <a:solidFill>
                  <a:srgbClr val="DA251C"/>
                </a:solidFill>
                <a:ea typeface="新細明體" charset="0"/>
                <a:cs typeface="新細明體" charset="0"/>
              </a:rPr>
              <a:t>    所以不符合組合規則。</a:t>
            </a:r>
            <a:endParaRPr lang="zh-TW" altLang="en-US" sz="2400" dirty="0">
              <a:solidFill>
                <a:srgbClr val="DA251C"/>
              </a:solidFill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7D56D558-9B5C-A14F-97BB-D2D6B097F051}"/>
              </a:ext>
            </a:extLst>
          </p:cNvPr>
          <p:cNvSpPr/>
          <p:nvPr/>
        </p:nvSpPr>
        <p:spPr bwMode="auto">
          <a:xfrm>
            <a:off x="220217" y="1380733"/>
            <a:ext cx="2592288" cy="863203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CFF2BD7-03B5-FE49-8FC4-7D55187DE439}"/>
              </a:ext>
            </a:extLst>
          </p:cNvPr>
          <p:cNvSpPr txBox="1"/>
          <p:nvPr/>
        </p:nvSpPr>
        <p:spPr>
          <a:xfrm>
            <a:off x="618364" y="996502"/>
            <a:ext cx="2818400" cy="461665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8000"/>
                </a:solidFill>
              </a:rPr>
              <a:t>每列至少</a:t>
            </a:r>
            <a:r>
              <a:rPr kumimoji="1" lang="en-US" altLang="zh-TW" sz="2400" dirty="0">
                <a:solidFill>
                  <a:srgbClr val="008000"/>
                </a:solidFill>
              </a:rPr>
              <a:t>3</a:t>
            </a:r>
            <a:r>
              <a:rPr kumimoji="1" lang="zh-TW" altLang="en-US" sz="2400" dirty="0">
                <a:solidFill>
                  <a:srgbClr val="008000"/>
                </a:solidFill>
              </a:rPr>
              <a:t>張數字牌</a:t>
            </a: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85E52DC4-7701-9144-A932-25EC9AACC240}"/>
              </a:ext>
            </a:extLst>
          </p:cNvPr>
          <p:cNvSpPr/>
          <p:nvPr/>
        </p:nvSpPr>
        <p:spPr bwMode="auto">
          <a:xfrm>
            <a:off x="4061023" y="1242042"/>
            <a:ext cx="1582860" cy="863203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1A56CC-C672-C14D-B37D-72A46A4F55C0}"/>
              </a:ext>
            </a:extLst>
          </p:cNvPr>
          <p:cNvSpPr txBox="1"/>
          <p:nvPr/>
        </p:nvSpPr>
        <p:spPr>
          <a:xfrm>
            <a:off x="3899237" y="2086123"/>
            <a:ext cx="2646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指令牌不能重複</a:t>
            </a:r>
            <a:endParaRPr kumimoji="1" lang="en-US" altLang="zh-TW" sz="2400" dirty="0">
              <a:solidFill>
                <a:srgbClr val="0000CC"/>
              </a:solidFill>
            </a:endParaRPr>
          </a:p>
          <a:p>
            <a:r>
              <a:rPr kumimoji="1" lang="zh-TW" altLang="en-US" sz="2400" dirty="0">
                <a:solidFill>
                  <a:srgbClr val="0000CC"/>
                </a:solidFill>
              </a:rPr>
              <a:t>也不能移動到別列</a:t>
            </a:r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C07193AB-8DA4-2340-AFC0-9BC3700D0C75}"/>
              </a:ext>
            </a:extLst>
          </p:cNvPr>
          <p:cNvSpPr/>
          <p:nvPr/>
        </p:nvSpPr>
        <p:spPr bwMode="auto">
          <a:xfrm>
            <a:off x="5643883" y="1218714"/>
            <a:ext cx="2439279" cy="86320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561C37B-A491-4C4D-8859-052D26E883D9}"/>
              </a:ext>
            </a:extLst>
          </p:cNvPr>
          <p:cNvSpPr txBox="1"/>
          <p:nvPr/>
        </p:nvSpPr>
        <p:spPr>
          <a:xfrm>
            <a:off x="6676324" y="2178557"/>
            <a:ext cx="2300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solidFill>
                  <a:srgbClr val="FF0000"/>
                </a:solidFill>
              </a:rPr>
              <a:t>數字牌可重複</a:t>
            </a:r>
            <a:endParaRPr kumimoji="1" lang="en-US" altLang="zh-TW" sz="2400" dirty="0">
              <a:solidFill>
                <a:srgbClr val="FF0000"/>
              </a:solidFill>
            </a:endParaRPr>
          </a:p>
          <a:p>
            <a:r>
              <a:rPr kumimoji="1" lang="zh-TW" altLang="en-US" sz="2400" dirty="0">
                <a:solidFill>
                  <a:srgbClr val="FF0000"/>
                </a:solidFill>
              </a:rPr>
              <a:t>也可以換列，</a:t>
            </a:r>
            <a:endParaRPr kumimoji="1" lang="en-US" altLang="zh-TW" sz="2400" dirty="0">
              <a:solidFill>
                <a:srgbClr val="FF0000"/>
              </a:solidFill>
            </a:endParaRPr>
          </a:p>
          <a:p>
            <a:r>
              <a:rPr kumimoji="1" lang="zh-TW" altLang="en-US" sz="2400" dirty="0">
                <a:solidFill>
                  <a:srgbClr val="FF0000"/>
                </a:solidFill>
              </a:rPr>
              <a:t>但至少維持</a:t>
            </a:r>
            <a:r>
              <a:rPr kumimoji="1" lang="en-US" altLang="zh-TW" sz="2400" dirty="0">
                <a:solidFill>
                  <a:srgbClr val="FF0000"/>
                </a:solidFill>
              </a:rPr>
              <a:t>3</a:t>
            </a:r>
            <a:r>
              <a:rPr kumimoji="1" lang="zh-TW" altLang="en-US" sz="2400" dirty="0">
                <a:solidFill>
                  <a:srgbClr val="FF0000"/>
                </a:solidFill>
              </a:rPr>
              <a:t>張</a:t>
            </a:r>
          </a:p>
        </p:txBody>
      </p:sp>
      <p:pic>
        <p:nvPicPr>
          <p:cNvPr id="25" name="圖片 8" descr="S__25837582-2.png">
            <a:extLst>
              <a:ext uri="{FF2B5EF4-FFF2-40B4-BE49-F238E27FC236}">
                <a16:creationId xmlns:a16="http://schemas.microsoft.com/office/drawing/2014/main" id="{B8E1DD5A-5DD6-F744-A43E-30C2F9BD9D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4975686" y="3607892"/>
            <a:ext cx="3611324" cy="202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橢圓 25">
            <a:extLst>
              <a:ext uri="{FF2B5EF4-FFF2-40B4-BE49-F238E27FC236}">
                <a16:creationId xmlns:a16="http://schemas.microsoft.com/office/drawing/2014/main" id="{724FCB1E-FCF6-0148-AF83-47F8404B51E1}"/>
              </a:ext>
            </a:extLst>
          </p:cNvPr>
          <p:cNvSpPr/>
          <p:nvPr/>
        </p:nvSpPr>
        <p:spPr bwMode="auto">
          <a:xfrm>
            <a:off x="6476389" y="3645024"/>
            <a:ext cx="399867" cy="538881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AC648807-1AF3-EE43-95F1-557116159A6C}"/>
              </a:ext>
            </a:extLst>
          </p:cNvPr>
          <p:cNvSpPr/>
          <p:nvPr/>
        </p:nvSpPr>
        <p:spPr bwMode="auto">
          <a:xfrm>
            <a:off x="7315771" y="3611455"/>
            <a:ext cx="507714" cy="574374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99013A60-FDCD-EA47-B0F8-4C661420E5F3}"/>
              </a:ext>
            </a:extLst>
          </p:cNvPr>
          <p:cNvSpPr/>
          <p:nvPr/>
        </p:nvSpPr>
        <p:spPr bwMode="auto">
          <a:xfrm>
            <a:off x="7484501" y="4077072"/>
            <a:ext cx="399867" cy="538881"/>
          </a:xfrm>
          <a:prstGeom prst="ellipse">
            <a:avLst/>
          </a:prstGeom>
          <a:noFill/>
          <a:ln w="28575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直線箭頭接點 17">
            <a:extLst>
              <a:ext uri="{FF2B5EF4-FFF2-40B4-BE49-F238E27FC236}">
                <a16:creationId xmlns:a16="http://schemas.microsoft.com/office/drawing/2014/main" id="{0886A0B4-8499-9248-815A-F94043A11C74}"/>
              </a:ext>
            </a:extLst>
          </p:cNvPr>
          <p:cNvCxnSpPr>
            <a:cxnSpLocks/>
            <a:stCxn id="26" idx="4"/>
          </p:cNvCxnSpPr>
          <p:nvPr/>
        </p:nvCxnSpPr>
        <p:spPr bwMode="auto">
          <a:xfrm flipH="1">
            <a:off x="6030230" y="4183905"/>
            <a:ext cx="646093" cy="9325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直線箭頭接點 30">
            <a:extLst>
              <a:ext uri="{FF2B5EF4-FFF2-40B4-BE49-F238E27FC236}">
                <a16:creationId xmlns:a16="http://schemas.microsoft.com/office/drawing/2014/main" id="{EF775888-EA93-094B-92A5-25B9C8589A58}"/>
              </a:ext>
            </a:extLst>
          </p:cNvPr>
          <p:cNvCxnSpPr>
            <a:cxnSpLocks/>
          </p:cNvCxnSpPr>
          <p:nvPr/>
        </p:nvCxnSpPr>
        <p:spPr bwMode="auto">
          <a:xfrm flipH="1">
            <a:off x="6388485" y="4045591"/>
            <a:ext cx="988841" cy="11563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直線箭頭接點 31">
            <a:extLst>
              <a:ext uri="{FF2B5EF4-FFF2-40B4-BE49-F238E27FC236}">
                <a16:creationId xmlns:a16="http://schemas.microsoft.com/office/drawing/2014/main" id="{80774715-C2AD-454B-A0A4-49CCC9AC377D}"/>
              </a:ext>
            </a:extLst>
          </p:cNvPr>
          <p:cNvCxnSpPr>
            <a:cxnSpLocks/>
          </p:cNvCxnSpPr>
          <p:nvPr/>
        </p:nvCxnSpPr>
        <p:spPr bwMode="auto">
          <a:xfrm flipH="1">
            <a:off x="6981123" y="4594561"/>
            <a:ext cx="545987" cy="5219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ADD91402-C1E7-754A-97DF-257DAF93907B}"/>
              </a:ext>
            </a:extLst>
          </p:cNvPr>
          <p:cNvSpPr txBox="1"/>
          <p:nvPr/>
        </p:nvSpPr>
        <p:spPr>
          <a:xfrm>
            <a:off x="5759557" y="5174498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400" dirty="0"/>
              <a:t>可以移動過來這一列</a:t>
            </a: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0602A5BF-F09F-C34D-B649-1C544720E27B}"/>
              </a:ext>
            </a:extLst>
          </p:cNvPr>
          <p:cNvSpPr txBox="1"/>
          <p:nvPr/>
        </p:nvSpPr>
        <p:spPr>
          <a:xfrm>
            <a:off x="174734" y="6069646"/>
            <a:ext cx="880241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破冰後，每次出牌張數不限，最快出完手上的牌就獲勝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5" grpId="0" animBg="1"/>
      <p:bldP spid="6" grpId="0" animBg="1"/>
      <p:bldP spid="21" grpId="0" animBg="1"/>
      <p:bldP spid="7" grpId="0"/>
      <p:bldP spid="23" grpId="0" animBg="1"/>
      <p:bldP spid="8" grpId="0"/>
      <p:bldP spid="26" grpId="0" animBg="1"/>
      <p:bldP spid="27" grpId="0" animBg="1"/>
      <p:bldP spid="28" grpId="0" animBg="1"/>
      <p:bldP spid="24" grpId="0"/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D38F6E-B00E-0E0B-2687-36590EDF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課程與回饋</a:t>
            </a:r>
          </a:p>
        </p:txBody>
      </p:sp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2A7AEFE-E326-AB22-841B-D46CD9F5C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71314"/>
            <a:ext cx="4608512" cy="466029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14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“作夢卡通圖”的图片搜索结果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 bwMode="auto">
          <a:xfrm>
            <a:off x="5178953" y="3147263"/>
            <a:ext cx="3835227" cy="3693932"/>
          </a:xfrm>
          <a:custGeom>
            <a:avLst/>
            <a:gdLst>
              <a:gd name="connsiteX0" fmla="*/ 1170250 w 4876800"/>
              <a:gd name="connsiteY0" fmla="*/ 0 h 4697132"/>
              <a:gd name="connsiteX1" fmla="*/ 4876800 w 4876800"/>
              <a:gd name="connsiteY1" fmla="*/ 0 h 4697132"/>
              <a:gd name="connsiteX2" fmla="*/ 4876800 w 4876800"/>
              <a:gd name="connsiteY2" fmla="*/ 4697132 h 4697132"/>
              <a:gd name="connsiteX3" fmla="*/ 0 w 4876800"/>
              <a:gd name="connsiteY3" fmla="*/ 4697132 h 4697132"/>
              <a:gd name="connsiteX4" fmla="*/ 0 w 4876800"/>
              <a:gd name="connsiteY4" fmla="*/ 1460601 h 4697132"/>
              <a:gd name="connsiteX5" fmla="*/ 16344 w 4876800"/>
              <a:gd name="connsiteY5" fmla="*/ 1505257 h 4697132"/>
              <a:gd name="connsiteX6" fmla="*/ 1022137 w 4876800"/>
              <a:gd name="connsiteY6" fmla="*/ 2171941 h 4697132"/>
              <a:gd name="connsiteX7" fmla="*/ 2113711 w 4876800"/>
              <a:gd name="connsiteY7" fmla="*/ 1080367 h 4697132"/>
              <a:gd name="connsiteX8" fmla="*/ 1242128 w 4876800"/>
              <a:gd name="connsiteY8" fmla="*/ 10970 h 4697132"/>
              <a:gd name="connsiteX9" fmla="*/ 0 w 4876800"/>
              <a:gd name="connsiteY9" fmla="*/ 0 h 4697132"/>
              <a:gd name="connsiteX10" fmla="*/ 874025 w 4876800"/>
              <a:gd name="connsiteY10" fmla="*/ 0 h 4697132"/>
              <a:gd name="connsiteX11" fmla="*/ 802147 w 4876800"/>
              <a:gd name="connsiteY11" fmla="*/ 10970 h 4697132"/>
              <a:gd name="connsiteX12" fmla="*/ 16344 w 4876800"/>
              <a:gd name="connsiteY12" fmla="*/ 655477 h 4697132"/>
              <a:gd name="connsiteX13" fmla="*/ 0 w 4876800"/>
              <a:gd name="connsiteY13" fmla="*/ 700133 h 469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76800" h="4697132">
                <a:moveTo>
                  <a:pt x="1170250" y="0"/>
                </a:moveTo>
                <a:lnTo>
                  <a:pt x="4876800" y="0"/>
                </a:lnTo>
                <a:lnTo>
                  <a:pt x="4876800" y="4697132"/>
                </a:lnTo>
                <a:lnTo>
                  <a:pt x="0" y="4697132"/>
                </a:lnTo>
                <a:lnTo>
                  <a:pt x="0" y="1460601"/>
                </a:lnTo>
                <a:lnTo>
                  <a:pt x="16344" y="1505257"/>
                </a:lnTo>
                <a:cubicBezTo>
                  <a:pt x="182054" y="1897040"/>
                  <a:pt x="569992" y="2171941"/>
                  <a:pt x="1022137" y="2171941"/>
                </a:cubicBezTo>
                <a:cubicBezTo>
                  <a:pt x="1624997" y="2171941"/>
                  <a:pt x="2113711" y="1683227"/>
                  <a:pt x="2113711" y="1080367"/>
                </a:cubicBezTo>
                <a:cubicBezTo>
                  <a:pt x="2113711" y="552865"/>
                  <a:pt x="1739540" y="112755"/>
                  <a:pt x="1242128" y="10970"/>
                </a:cubicBezTo>
                <a:close/>
                <a:moveTo>
                  <a:pt x="0" y="0"/>
                </a:moveTo>
                <a:lnTo>
                  <a:pt x="874025" y="0"/>
                </a:lnTo>
                <a:lnTo>
                  <a:pt x="802147" y="10970"/>
                </a:lnTo>
                <a:cubicBezTo>
                  <a:pt x="446853" y="83674"/>
                  <a:pt x="154436" y="328992"/>
                  <a:pt x="16344" y="655477"/>
                </a:cubicBezTo>
                <a:lnTo>
                  <a:pt x="0" y="7001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數學脈絡及數學本質系列學習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359599" y="1100765"/>
            <a:ext cx="4631982" cy="5341185"/>
            <a:chOff x="359599" y="1100765"/>
            <a:chExt cx="4631982" cy="534118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48109">
              <a:off x="359599" y="1100765"/>
              <a:ext cx="4631982" cy="5341185"/>
            </a:xfrm>
            <a:prstGeom prst="rect">
              <a:avLst/>
            </a:prstGeom>
          </p:spPr>
        </p:pic>
        <p:grpSp>
          <p:nvGrpSpPr>
            <p:cNvPr id="14" name="群組 13"/>
            <p:cNvGrpSpPr/>
            <p:nvPr/>
          </p:nvGrpSpPr>
          <p:grpSpPr>
            <a:xfrm>
              <a:off x="917244" y="1994432"/>
              <a:ext cx="3168002" cy="3232219"/>
              <a:chOff x="1529269" y="2210455"/>
              <a:chExt cx="3168002" cy="3232219"/>
            </a:xfrm>
          </p:grpSpPr>
          <p:sp>
            <p:nvSpPr>
              <p:cNvPr id="12" name="六角星形 11"/>
              <p:cNvSpPr/>
              <p:nvPr/>
            </p:nvSpPr>
            <p:spPr bwMode="auto">
              <a:xfrm>
                <a:off x="1529269" y="2807019"/>
                <a:ext cx="819091" cy="936104"/>
              </a:xfrm>
              <a:prstGeom prst="star6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六角星形 15"/>
              <p:cNvSpPr/>
              <p:nvPr/>
            </p:nvSpPr>
            <p:spPr bwMode="auto">
              <a:xfrm>
                <a:off x="3095879" y="2210455"/>
                <a:ext cx="819091" cy="936104"/>
              </a:xfrm>
              <a:prstGeom prst="star6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六角星形 16"/>
              <p:cNvSpPr/>
              <p:nvPr/>
            </p:nvSpPr>
            <p:spPr bwMode="auto">
              <a:xfrm>
                <a:off x="3878180" y="3717028"/>
                <a:ext cx="819091" cy="936104"/>
              </a:xfrm>
              <a:prstGeom prst="star6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六角星形 17"/>
              <p:cNvSpPr/>
              <p:nvPr/>
            </p:nvSpPr>
            <p:spPr bwMode="auto">
              <a:xfrm>
                <a:off x="2686333" y="3429000"/>
                <a:ext cx="819091" cy="936104"/>
              </a:xfrm>
              <a:prstGeom prst="star6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六角星形 18"/>
              <p:cNvSpPr/>
              <p:nvPr/>
            </p:nvSpPr>
            <p:spPr bwMode="auto">
              <a:xfrm>
                <a:off x="2285004" y="4506570"/>
                <a:ext cx="819091" cy="936104"/>
              </a:xfrm>
              <a:prstGeom prst="star6">
                <a:avLst/>
              </a:prstGeom>
              <a:solidFill>
                <a:srgbClr val="FF0000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TW" alt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679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483ADD-25BF-E541-AFA4-60E0A1513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B32B6D-EB81-1C49-A5FD-66DF9A55D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CA7549F8-6442-D246-BD98-C8372D56C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1"/>
          <a:stretch/>
        </p:blipFill>
        <p:spPr bwMode="auto">
          <a:xfrm>
            <a:off x="2559" y="44624"/>
            <a:ext cx="914400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885BB79D-8FE8-544A-BE9C-222F145B79B9}"/>
              </a:ext>
            </a:extLst>
          </p:cNvPr>
          <p:cNvSpPr txBox="1"/>
          <p:nvPr/>
        </p:nvSpPr>
        <p:spPr>
          <a:xfrm>
            <a:off x="2307940" y="1847428"/>
            <a:ext cx="468052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4400" dirty="0">
                <a:solidFill>
                  <a:srgbClr val="0000CC"/>
                </a:solidFill>
              </a:rPr>
              <a:t>因數與倍數的應用</a:t>
            </a:r>
            <a:endParaRPr kumimoji="1" lang="en-US" altLang="zh-TW" sz="4400" dirty="0">
              <a:solidFill>
                <a:srgbClr val="0000CC"/>
              </a:solidFill>
            </a:endParaRPr>
          </a:p>
          <a:p>
            <a:r>
              <a:rPr lang="en-US" altLang="zh-TW" sz="4000" dirty="0">
                <a:solidFill>
                  <a:srgbClr val="C0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TASA</a:t>
            </a:r>
            <a:r>
              <a:rPr lang="zh-TW" altLang="zh-TW" sz="4000" dirty="0">
                <a:solidFill>
                  <a:srgbClr val="C00000"/>
                </a:solidFill>
                <a:latin typeface="Kaiti TC" panose="02010600040101010101" pitchFamily="2" charset="-120"/>
                <a:ea typeface="Kaiti TC" panose="02010600040101010101" pitchFamily="2" charset="-120"/>
              </a:rPr>
              <a:t>縣市學力檢測</a:t>
            </a:r>
            <a:endParaRPr kumimoji="1" lang="zh-TW" altLang="en-US" sz="4000" dirty="0">
              <a:solidFill>
                <a:srgbClr val="C00000"/>
              </a:solidFill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41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FFF3688-F886-B947-B9D4-5FA98F8E2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solidFill>
                  <a:srgbClr val="C00000"/>
                </a:solidFill>
              </a:rPr>
              <a:t>(</a:t>
            </a:r>
            <a:r>
              <a:rPr lang="zh-TW" altLang="zh-TW" dirty="0">
                <a:solidFill>
                  <a:srgbClr val="C00000"/>
                </a:solidFill>
              </a:rPr>
              <a:t>五年級</a:t>
            </a:r>
            <a:r>
              <a:rPr lang="en-US" altLang="zh-TW" dirty="0">
                <a:solidFill>
                  <a:srgbClr val="C00000"/>
                </a:solidFill>
              </a:rPr>
              <a:t>)</a:t>
            </a:r>
            <a:r>
              <a:rPr lang="zh-TW" altLang="zh-TW" dirty="0">
                <a:solidFill>
                  <a:srgbClr val="C00000"/>
                </a:solidFill>
              </a:rPr>
              <a:t> </a:t>
            </a:r>
            <a:endParaRPr kumimoji="1" lang="zh-TW" altLang="en-US" dirty="0">
              <a:solidFill>
                <a:srgbClr val="C00000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A0C3249-01CE-9A47-9C93-B0D4955C4B18}"/>
              </a:ext>
            </a:extLst>
          </p:cNvPr>
          <p:cNvSpPr/>
          <p:nvPr/>
        </p:nvSpPr>
        <p:spPr>
          <a:xfrm>
            <a:off x="663728" y="1124744"/>
            <a:ext cx="7702624" cy="1200329"/>
          </a:xfrm>
          <a:prstGeom prst="rect">
            <a:avLst/>
          </a:prstGeom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228600" algn="just">
              <a:spcBef>
                <a:spcPts val="300"/>
              </a:spcBef>
              <a:spcAft>
                <a:spcPts val="0"/>
              </a:spcAft>
            </a:pPr>
            <a:r>
              <a:rPr lang="zh-TW" altLang="zh-TW" sz="2400" u="sng" kern="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快樂國小</a:t>
            </a:r>
            <a:r>
              <a:rPr lang="zh-TW" altLang="zh-TW" sz="2400" kern="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有一面長為</a:t>
            </a:r>
            <a:r>
              <a:rPr lang="en-US" altLang="zh-TW" sz="2400" kern="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56</a:t>
            </a:r>
            <a:r>
              <a:rPr lang="zh-TW" altLang="zh-TW" sz="2400" kern="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公尺、寬</a:t>
            </a:r>
            <a:r>
              <a:rPr lang="en-US" altLang="zh-TW" sz="2400" kern="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40</a:t>
            </a:r>
            <a:r>
              <a:rPr lang="zh-TW" altLang="zh-TW" sz="2400" kern="0" dirty="0"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公尺的圍牆，想用藝術磁磚美化圍牆，請問最少需要多少片一樣大的正方形藝術磁磚才能貼滿這片圍牆？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pic>
        <p:nvPicPr>
          <p:cNvPr id="53250" name="Picture 2">
            <a:extLst>
              <a:ext uri="{FF2B5EF4-FFF2-40B4-BE49-F238E27FC236}">
                <a16:creationId xmlns:a16="http://schemas.microsoft.com/office/drawing/2014/main" id="{A8896753-17A3-9F43-AC34-2F50905795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12436"/>
          <a:stretch/>
        </p:blipFill>
        <p:spPr bwMode="auto">
          <a:xfrm>
            <a:off x="-18474" y="2392509"/>
            <a:ext cx="8655123" cy="48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E1B4B4A-56A6-3F4C-A2EC-32CF54F20DB2}"/>
              </a:ext>
            </a:extLst>
          </p:cNvPr>
          <p:cNvSpPr txBox="1"/>
          <p:nvPr/>
        </p:nvSpPr>
        <p:spPr>
          <a:xfrm>
            <a:off x="2163833" y="5039834"/>
            <a:ext cx="505173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solidFill>
                  <a:srgbClr val="0000CC"/>
                </a:solidFill>
              </a:rPr>
              <a:t>堅計：</a:t>
            </a:r>
            <a:endParaRPr kumimoji="1" lang="en-US" altLang="zh-TW" sz="2400" dirty="0">
              <a:solidFill>
                <a:srgbClr val="0000CC"/>
              </a:solidFill>
            </a:endParaRPr>
          </a:p>
          <a:p>
            <a:r>
              <a:rPr kumimoji="1" lang="zh-TW" altLang="en-US" sz="2400" dirty="0">
                <a:solidFill>
                  <a:srgbClr val="0000CC"/>
                </a:solidFill>
              </a:rPr>
              <a:t>用</a:t>
            </a:r>
            <a:r>
              <a:rPr kumimoji="1" lang="en-US" altLang="zh-TW" sz="2400" dirty="0">
                <a:solidFill>
                  <a:srgbClr val="0000CC"/>
                </a:solidFill>
              </a:rPr>
              <a:t>1</a:t>
            </a:r>
            <a:r>
              <a:rPr kumimoji="1" lang="zh-TW" altLang="en-US" sz="2400" dirty="0">
                <a:solidFill>
                  <a:srgbClr val="0000CC"/>
                </a:solidFill>
              </a:rPr>
              <a:t>試試看，是不是符合題意要求，</a:t>
            </a:r>
            <a:endParaRPr kumimoji="1" lang="en-US" altLang="zh-TW" sz="2400" dirty="0">
              <a:solidFill>
                <a:srgbClr val="0000CC"/>
              </a:solidFill>
            </a:endParaRPr>
          </a:p>
          <a:p>
            <a:r>
              <a:rPr kumimoji="1" lang="zh-TW" altLang="en-US" sz="2400" dirty="0">
                <a:solidFill>
                  <a:srgbClr val="0000CC"/>
                </a:solidFill>
              </a:rPr>
              <a:t>就可以知道要求什麼。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F17A46F-EEE2-2A45-B2EB-F43F10E067AA}"/>
              </a:ext>
            </a:extLst>
          </p:cNvPr>
          <p:cNvSpPr txBox="1"/>
          <p:nvPr/>
        </p:nvSpPr>
        <p:spPr>
          <a:xfrm>
            <a:off x="2202793" y="4084459"/>
            <a:ext cx="5424213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kumimoji="1" lang="zh-TW" altLang="en-US" sz="2400" dirty="0">
                <a:solidFill>
                  <a:srgbClr val="DA251C"/>
                </a:solidFill>
              </a:rPr>
              <a:t>學生最感困難的是：</a:t>
            </a:r>
            <a:endParaRPr kumimoji="1" lang="en-US" altLang="zh-TW" sz="2400" dirty="0">
              <a:solidFill>
                <a:srgbClr val="DA251C"/>
              </a:solidFill>
            </a:endParaRPr>
          </a:p>
          <a:p>
            <a:r>
              <a:rPr kumimoji="1" lang="zh-TW" altLang="en-US" sz="2400" dirty="0">
                <a:solidFill>
                  <a:srgbClr val="DA251C"/>
                </a:solidFill>
              </a:rPr>
              <a:t>不能確定是要求的是公倍數或公因數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6A0C9C5-E5D0-0842-A1D7-C8B5744D5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572" y="2418330"/>
            <a:ext cx="35560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8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22623E-1944-4640-9D4A-D019C4A01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TASA</a:t>
            </a:r>
            <a:r>
              <a:rPr lang="zh-TW" altLang="zh-TW" dirty="0"/>
              <a:t>縣市學力檢測</a:t>
            </a:r>
            <a:r>
              <a:rPr lang="en-US" altLang="zh-TW" dirty="0"/>
              <a:t>(</a:t>
            </a:r>
            <a:r>
              <a:rPr lang="zh-TW" altLang="zh-TW" dirty="0"/>
              <a:t>五年級</a:t>
            </a:r>
            <a:r>
              <a:rPr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6730E7B-4A7E-AF4C-8DF3-155DA213D7F0}"/>
              </a:ext>
            </a:extLst>
          </p:cNvPr>
          <p:cNvSpPr txBox="1"/>
          <p:nvPr/>
        </p:nvSpPr>
        <p:spPr>
          <a:xfrm>
            <a:off x="647564" y="1282533"/>
            <a:ext cx="8208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200" dirty="0"/>
              <a:t>把一張長</a:t>
            </a:r>
            <a:r>
              <a:rPr lang="en-US" altLang="zh-TW" sz="3200" dirty="0"/>
              <a:t>48</a:t>
            </a:r>
            <a:r>
              <a:rPr lang="zh-TW" altLang="zh-TW" sz="3200" dirty="0"/>
              <a:t>公分、寬</a:t>
            </a:r>
            <a:r>
              <a:rPr lang="en-US" altLang="zh-TW" sz="3200" dirty="0"/>
              <a:t>36</a:t>
            </a:r>
            <a:r>
              <a:rPr lang="zh-TW" altLang="zh-TW" sz="3200" dirty="0"/>
              <a:t>公分的壁報紙，全部剪成若干個大小相同且面積大於</a:t>
            </a:r>
            <a:r>
              <a:rPr lang="en-US" altLang="zh-TW" sz="3200" dirty="0"/>
              <a:t>1</a:t>
            </a:r>
            <a:r>
              <a:rPr lang="zh-TW" altLang="zh-TW" sz="3200" dirty="0"/>
              <a:t>平方公分的正方形，這些正方形的面積</a:t>
            </a:r>
            <a:r>
              <a:rPr lang="zh-TW" altLang="zh-TW" sz="3200" b="1" u="sng" dirty="0"/>
              <a:t>不可能</a:t>
            </a:r>
            <a:r>
              <a:rPr lang="zh-TW" altLang="zh-TW" sz="3200" dirty="0"/>
              <a:t>是多少平方公分？</a:t>
            </a:r>
            <a:endParaRPr lang="en-US" altLang="zh-TW" sz="3200" dirty="0"/>
          </a:p>
          <a:p>
            <a:endParaRPr lang="zh-TW" altLang="zh-TW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380318E-0405-9948-9BB7-301500AA7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812654"/>
            <a:ext cx="5174530" cy="6998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EFE9F6E-0392-904B-AED0-47AC50DB5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03" y="3746779"/>
            <a:ext cx="4780069" cy="2522814"/>
          </a:xfrm>
          <a:prstGeom prst="rect">
            <a:avLst/>
          </a:prstGeom>
        </p:spPr>
      </p:pic>
      <p:sp>
        <p:nvSpPr>
          <p:cNvPr id="9" name="圓角矩形 8">
            <a:extLst>
              <a:ext uri="{FF2B5EF4-FFF2-40B4-BE49-F238E27FC236}">
                <a16:creationId xmlns:a16="http://schemas.microsoft.com/office/drawing/2014/main" id="{943F5C15-1EED-5C49-B36F-C2E9F49E573C}"/>
              </a:ext>
            </a:extLst>
          </p:cNvPr>
          <p:cNvSpPr/>
          <p:nvPr/>
        </p:nvSpPr>
        <p:spPr bwMode="auto">
          <a:xfrm>
            <a:off x="467544" y="980728"/>
            <a:ext cx="8568953" cy="2592288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27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9FF2A8-6FA0-B047-82F3-E50DC568C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TASA</a:t>
            </a:r>
            <a:r>
              <a:rPr lang="zh-TW" altLang="zh-TW" dirty="0"/>
              <a:t>縣市學力檢測</a:t>
            </a:r>
            <a:r>
              <a:rPr lang="en-US" altLang="zh-TW" dirty="0"/>
              <a:t>(</a:t>
            </a:r>
            <a:r>
              <a:rPr lang="zh-TW" altLang="zh-TW" dirty="0"/>
              <a:t>五年級</a:t>
            </a:r>
            <a:r>
              <a:rPr lang="en-US" altLang="zh-TW" dirty="0"/>
              <a:t>)</a:t>
            </a:r>
            <a:endParaRPr kumimoji="1"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48C7A3E-6738-584C-A774-B6BB64133D72}"/>
              </a:ext>
            </a:extLst>
          </p:cNvPr>
          <p:cNvSpPr txBox="1"/>
          <p:nvPr/>
        </p:nvSpPr>
        <p:spPr>
          <a:xfrm>
            <a:off x="611560" y="1181873"/>
            <a:ext cx="83407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600" dirty="0"/>
              <a:t>五年級學生全部有</a:t>
            </a:r>
            <a:r>
              <a:rPr lang="en-US" altLang="zh-TW" sz="3600" dirty="0"/>
              <a:t>234</a:t>
            </a:r>
            <a:r>
              <a:rPr lang="zh-TW" altLang="zh-TW" sz="3600" dirty="0"/>
              <a:t>人，要進行分組，</a:t>
            </a:r>
          </a:p>
          <a:p>
            <a:r>
              <a:rPr lang="zh-TW" altLang="zh-TW" sz="3600" dirty="0"/>
              <a:t>每組人數相同且剛好全部分完，</a:t>
            </a:r>
          </a:p>
          <a:p>
            <a:r>
              <a:rPr lang="zh-TW" altLang="zh-TW" sz="3600" dirty="0"/>
              <a:t>五年級的學生</a:t>
            </a:r>
            <a:r>
              <a:rPr lang="zh-TW" altLang="zh-TW" sz="3600" b="1" u="dbl" dirty="0"/>
              <a:t>不可能</a:t>
            </a:r>
            <a:r>
              <a:rPr lang="zh-TW" altLang="zh-TW" sz="3600" dirty="0"/>
              <a:t>是幾個人一組？ </a:t>
            </a:r>
            <a:endParaRPr kumimoji="1" lang="zh-TW" altLang="en-US" sz="36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68A641B-D09A-E642-A1C9-41B62CA86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0" y="2936199"/>
            <a:ext cx="7584447" cy="66781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1224F68-76EA-2547-B312-8F7B8FC29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389" y="3573016"/>
            <a:ext cx="6635210" cy="289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C62605-FD77-E443-AFCA-7D051BA1D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DCEAEC7-F6D2-FB44-A74A-22F21C8AA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72387"/>
            <a:ext cx="6048672" cy="2656613"/>
          </a:xfrm>
          <a:ln w="38100">
            <a:solidFill>
              <a:srgbClr val="008000"/>
            </a:solidFill>
          </a:ln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934862B-1F2E-294A-968E-F7A414FB7725}"/>
              </a:ext>
            </a:extLst>
          </p:cNvPr>
          <p:cNvSpPr/>
          <p:nvPr/>
        </p:nvSpPr>
        <p:spPr>
          <a:xfrm>
            <a:off x="539552" y="3678614"/>
            <a:ext cx="6270228" cy="830997"/>
          </a:xfrm>
          <a:prstGeom prst="rect">
            <a:avLst/>
          </a:prstGeom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marL="76200"/>
            <a:r>
              <a:rPr lang="zh-TW" altLang="zh-TW" sz="2400" kern="100" dirty="0">
                <a:solidFill>
                  <a:srgbClr val="0000CC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學生只要有嘗試錯誤的解題習慣，就能判斷</a:t>
            </a:r>
            <a:endParaRPr lang="zh-TW" altLang="zh-TW" sz="2400" kern="100" dirty="0">
              <a:solidFill>
                <a:srgbClr val="0000CC"/>
              </a:solidFill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24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問題該用公因數或公倍數的想法來解題！</a:t>
            </a:r>
            <a:r>
              <a:rPr lang="zh-TW" altLang="zh-TW" sz="2400" dirty="0">
                <a:solidFill>
                  <a:srgbClr val="0000CC"/>
                </a:solidFill>
              </a:rPr>
              <a:t> </a:t>
            </a:r>
            <a:endParaRPr lang="zh-TW" altLang="en-US" sz="2400" dirty="0">
              <a:solidFill>
                <a:srgbClr val="0000CC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9EDFDE8-D231-8345-9EED-230E31779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6" y="4632314"/>
            <a:ext cx="7349294" cy="1984703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4274" name="Picture 2">
            <a:extLst>
              <a:ext uri="{FF2B5EF4-FFF2-40B4-BE49-F238E27FC236}">
                <a16:creationId xmlns:a16="http://schemas.microsoft.com/office/drawing/2014/main" id="{ABF4F7F5-0ACF-5942-83ED-0D09D0360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6" b="93889" l="10000" r="90000">
                        <a14:foregroundMark x1="38000" y1="11667" x2="48286" y2="1111"/>
                        <a14:foregroundMark x1="48286" y1="1111" x2="57714" y2="11111"/>
                        <a14:foregroundMark x1="57714" y1="11111" x2="48857" y2="24444"/>
                        <a14:foregroundMark x1="48857" y1="24444" x2="39143" y2="13889"/>
                        <a14:foregroundMark x1="39143" y1="13889" x2="40000" y2="11667"/>
                        <a14:foregroundMark x1="40000" y1="35556" x2="46000" y2="55000"/>
                        <a14:foregroundMark x1="46000" y1="55000" x2="56857" y2="55000"/>
                        <a14:foregroundMark x1="56857" y1="55000" x2="48857" y2="41111"/>
                        <a14:foregroundMark x1="48857" y1="41111" x2="40000" y2="38889"/>
                        <a14:foregroundMark x1="27714" y1="93889" x2="51143" y2="88333"/>
                        <a14:foregroundMark x1="51143" y1="88333" x2="62857" y2="88333"/>
                        <a14:foregroundMark x1="62857" y1="88333" x2="26857" y2="98889"/>
                        <a14:foregroundMark x1="26857" y1="98889" x2="36000" y2="88333"/>
                        <a14:foregroundMark x1="36000" y1="88333" x2="45714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1743"/>
            <a:ext cx="444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005E59-D9B3-4D42-B798-E1C0B66F0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FD8E302-D81D-9E44-8C10-AA68BDD3C100}"/>
              </a:ext>
            </a:extLst>
          </p:cNvPr>
          <p:cNvSpPr txBox="1"/>
          <p:nvPr/>
        </p:nvSpPr>
        <p:spPr>
          <a:xfrm>
            <a:off x="1547664" y="1043007"/>
            <a:ext cx="5753498" cy="523220"/>
          </a:xfrm>
          <a:prstGeom prst="rect">
            <a:avLst/>
          </a:prstGeom>
          <a:solidFill>
            <a:srgbClr val="E995EA"/>
          </a:solidFill>
        </p:spPr>
        <p:txBody>
          <a:bodyPr wrap="none" rtlCol="0">
            <a:spAutoFit/>
          </a:bodyPr>
          <a:lstStyle/>
          <a:p>
            <a:r>
              <a:rPr lang="zh-TW" altLang="zh-TW" sz="2800" dirty="0">
                <a:solidFill>
                  <a:srgbClr val="0000CC"/>
                </a:solidFill>
              </a:rPr>
              <a:t>長</a:t>
            </a:r>
            <a:r>
              <a:rPr lang="en-US" altLang="zh-TW" sz="2800" dirty="0">
                <a:solidFill>
                  <a:srgbClr val="0000CC"/>
                </a:solidFill>
              </a:rPr>
              <a:t>24</a:t>
            </a:r>
            <a:r>
              <a:rPr lang="zh-TW" altLang="zh-TW" sz="2800" dirty="0">
                <a:solidFill>
                  <a:srgbClr val="0000CC"/>
                </a:solidFill>
              </a:rPr>
              <a:t>公分，寬</a:t>
            </a:r>
            <a:r>
              <a:rPr lang="en-US" altLang="zh-TW" sz="2800" dirty="0">
                <a:solidFill>
                  <a:srgbClr val="0000CC"/>
                </a:solidFill>
              </a:rPr>
              <a:t>18</a:t>
            </a:r>
            <a:r>
              <a:rPr lang="zh-TW" altLang="zh-TW" sz="2800" dirty="0">
                <a:solidFill>
                  <a:srgbClr val="0000CC"/>
                </a:solidFill>
              </a:rPr>
              <a:t>公分的長方形色紙 </a:t>
            </a:r>
            <a:endParaRPr kumimoji="1"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96D06FC-9A36-454C-B638-F34A1198CF86}"/>
              </a:ext>
            </a:extLst>
          </p:cNvPr>
          <p:cNvSpPr txBox="1"/>
          <p:nvPr/>
        </p:nvSpPr>
        <p:spPr>
          <a:xfrm>
            <a:off x="1162050" y="1704218"/>
            <a:ext cx="7088800" cy="2246769"/>
          </a:xfrm>
          <a:prstGeom prst="rect">
            <a:avLst/>
          </a:prstGeom>
          <a:noFill/>
          <a:ln w="57150">
            <a:solidFill>
              <a:srgbClr val="DA251C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(1)</a:t>
            </a:r>
            <a:r>
              <a:rPr lang="zh-TW" altLang="zh-TW" sz="2800" dirty="0"/>
              <a:t>全部剪成大小一樣的正方形，正方形邊長</a:t>
            </a:r>
          </a:p>
          <a:p>
            <a:r>
              <a:rPr lang="zh-TW" altLang="zh-TW" sz="2800" dirty="0"/>
              <a:t>是整數，邊長可以是幾公分</a:t>
            </a:r>
            <a:r>
              <a:rPr lang="en-US" altLang="zh-TW" sz="2800" dirty="0"/>
              <a:t>?</a:t>
            </a:r>
          </a:p>
          <a:p>
            <a:endParaRPr lang="zh-TW" altLang="zh-TW" sz="2800" dirty="0"/>
          </a:p>
          <a:p>
            <a:r>
              <a:rPr lang="en-US" altLang="zh-TW" sz="2800" dirty="0"/>
              <a:t>(2)</a:t>
            </a:r>
            <a:r>
              <a:rPr lang="zh-TW" altLang="zh-TW" sz="2800" dirty="0"/>
              <a:t>用長方形色紙拼成一個正方形，正方形</a:t>
            </a:r>
          </a:p>
          <a:p>
            <a:r>
              <a:rPr lang="zh-TW" altLang="zh-TW" sz="2800" dirty="0"/>
              <a:t>邊長是</a:t>
            </a:r>
            <a:r>
              <a:rPr lang="en-US" altLang="zh-TW" sz="2800" dirty="0"/>
              <a:t>200</a:t>
            </a:r>
            <a:r>
              <a:rPr lang="zh-TW" altLang="zh-TW" sz="2800" dirty="0"/>
              <a:t>以內整數，邊長可以是幾公分 </a:t>
            </a:r>
            <a:endParaRPr kumimoji="1" lang="zh-TW" alt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132D8FB-A9E5-7940-BC7A-7966A59B74CB}"/>
              </a:ext>
            </a:extLst>
          </p:cNvPr>
          <p:cNvSpPr txBox="1"/>
          <p:nvPr/>
        </p:nvSpPr>
        <p:spPr>
          <a:xfrm>
            <a:off x="1371600" y="4088978"/>
            <a:ext cx="6388287" cy="523220"/>
          </a:xfrm>
          <a:prstGeom prst="rect">
            <a:avLst/>
          </a:prstGeom>
          <a:solidFill>
            <a:srgbClr val="E995EA"/>
          </a:solidFill>
        </p:spPr>
        <p:txBody>
          <a:bodyPr wrap="none" rtlCol="0">
            <a:spAutoFit/>
          </a:bodyPr>
          <a:lstStyle/>
          <a:p>
            <a:r>
              <a:rPr lang="zh-TW" altLang="zh-TW" sz="2800" dirty="0">
                <a:solidFill>
                  <a:srgbClr val="0000CC"/>
                </a:solidFill>
              </a:rPr>
              <a:t>學生不易判斷該用公因數或公倍數解題 </a:t>
            </a:r>
            <a:endParaRPr kumimoji="1" lang="zh-TW" altLang="en-US" sz="2800" dirty="0">
              <a:solidFill>
                <a:srgbClr val="0000CC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94A9BD7-D1CE-A049-91D3-B8B758BC5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78" y="4750189"/>
            <a:ext cx="7079672" cy="20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18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9290ED-D061-CB4F-82C6-EAFEB9C36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89040"/>
            <a:ext cx="7086600" cy="487363"/>
          </a:xfrm>
        </p:spPr>
        <p:txBody>
          <a:bodyPr/>
          <a:lstStyle/>
          <a:p>
            <a:r>
              <a:rPr lang="zh-TW" altLang="zh-TW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倍數</a:t>
            </a:r>
            <a:r>
              <a:rPr lang="zh-TW" altLang="en-US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有</a:t>
            </a:r>
            <a:r>
              <a:rPr lang="zh-TW" altLang="zh-TW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兩種意義</a:t>
            </a:r>
            <a:endParaRPr kumimoji="1" lang="zh-TW" altLang="en-US" dirty="0">
              <a:solidFill>
                <a:srgbClr val="0000CC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E7BDE25-C31D-4840-AD48-73426B03C74E}"/>
              </a:ext>
            </a:extLst>
          </p:cNvPr>
          <p:cNvSpPr/>
          <p:nvPr/>
        </p:nvSpPr>
        <p:spPr>
          <a:xfrm>
            <a:off x="611560" y="1268760"/>
            <a:ext cx="7848872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54000"/>
            <a:r>
              <a:rPr lang="en-US" altLang="zh-TW" sz="32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  <a:sym typeface="Wingdings 2" pitchFamily="2" charset="2"/>
              </a:rPr>
              <a:t></a:t>
            </a:r>
            <a:r>
              <a:rPr lang="zh-TW" altLang="zh-TW" sz="32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基準量和比較量的倍數： </a:t>
            </a:r>
            <a:endParaRPr lang="zh-TW" altLang="zh-TW" sz="3200" kern="100" dirty="0"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  <a:p>
            <a:pPr indent="508000"/>
            <a:r>
              <a:rPr lang="en-US" altLang="zh-TW" sz="3200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0.1</a:t>
            </a:r>
            <a:r>
              <a:rPr lang="zh-TW" altLang="zh-TW" sz="3200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的</a:t>
            </a:r>
            <a:r>
              <a:rPr lang="en-US" altLang="zh-TW" sz="3200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20</a:t>
            </a:r>
            <a:r>
              <a:rPr lang="zh-TW" altLang="zh-TW" sz="3200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倍</a:t>
            </a:r>
            <a:r>
              <a:rPr lang="en-US" altLang="zh-TW" sz="3200" kern="1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  </a:t>
            </a:r>
            <a:r>
              <a:rPr lang="en-US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  <a:sym typeface="Wingdings 3" pitchFamily="2" charset="2"/>
              </a:rPr>
              <a:t></a:t>
            </a:r>
            <a:r>
              <a:rPr lang="en-US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 </a:t>
            </a:r>
            <a:r>
              <a:rPr lang="zh-TW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基準量</a:t>
            </a:r>
            <a:r>
              <a:rPr lang="en-US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0.1</a:t>
            </a:r>
            <a:r>
              <a:rPr lang="zh-TW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1</a:t>
            </a:r>
            <a:endParaRPr lang="zh-TW" altLang="zh-TW" sz="3200" kern="100" dirty="0"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  <a:p>
            <a:pPr indent="3175000"/>
            <a:r>
              <a:rPr lang="en-US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 </a:t>
            </a:r>
            <a:r>
              <a:rPr lang="zh-TW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比較量</a:t>
            </a:r>
            <a:r>
              <a:rPr lang="en-US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是</a:t>
            </a:r>
            <a:r>
              <a:rPr lang="en-US" altLang="zh-TW" sz="32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20</a:t>
            </a:r>
            <a:endParaRPr lang="zh-TW" altLang="zh-TW" sz="3200" kern="100" dirty="0">
              <a:effectLst/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93E30BF-1BDC-CB46-BB25-96AB9599E06A}"/>
              </a:ext>
            </a:extLst>
          </p:cNvPr>
          <p:cNvSpPr/>
          <p:nvPr/>
        </p:nvSpPr>
        <p:spPr>
          <a:xfrm>
            <a:off x="611560" y="4368006"/>
            <a:ext cx="7848872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54000"/>
            <a:r>
              <a:rPr lang="en-US" altLang="zh-TW" sz="32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  <a:sym typeface="Wingdings 2" pitchFamily="2" charset="2"/>
              </a:rPr>
              <a:t></a:t>
            </a:r>
            <a:r>
              <a:rPr lang="zh-TW" altLang="zh-TW" sz="32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整數的因數與倍數：</a:t>
            </a:r>
            <a:endParaRPr lang="zh-TW" altLang="zh-TW" sz="3200" kern="100" dirty="0"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  <a:p>
            <a:r>
              <a:rPr lang="en-US" altLang="zh-TW" sz="32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不是</a:t>
            </a:r>
            <a:r>
              <a:rPr lang="en-US" altLang="zh-TW" sz="32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0.1</a:t>
            </a:r>
            <a:r>
              <a:rPr lang="zh-TW" altLang="zh-TW" sz="32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的倍數</a:t>
            </a:r>
            <a:r>
              <a:rPr lang="en-US" altLang="zh-TW" sz="3200" dirty="0">
                <a:solidFill>
                  <a:srgbClr val="0000CC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  </a:t>
            </a:r>
            <a:r>
              <a:rPr lang="en-US" altLang="zh-TW" sz="32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  <a:sym typeface="Wingdings 3" pitchFamily="2" charset="2"/>
              </a:rPr>
              <a:t></a:t>
            </a:r>
            <a:r>
              <a:rPr lang="en-US" altLang="zh-TW" sz="3200" dirty="0">
                <a:solidFill>
                  <a:srgbClr val="00B05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  </a:t>
            </a:r>
            <a:r>
              <a:rPr lang="en-US" altLang="zh-TW" sz="32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0.1</a:t>
            </a:r>
            <a:r>
              <a:rPr lang="zh-TW" altLang="zh-TW" sz="32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不是整數</a:t>
            </a:r>
            <a:r>
              <a:rPr lang="zh-TW" altLang="zh-TW" sz="32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endParaRPr lang="zh-TW" altLang="en-US" sz="32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6ADF2C9-6907-F148-99C4-732F78176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5361414"/>
            <a:ext cx="8208912" cy="149658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87230E0-B90F-2C4E-B033-03C2FB9EA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852936"/>
            <a:ext cx="8064896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D3F376-1BA0-9F49-A21A-B3D13C299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635A7BE-89C2-EB4F-AC91-013B624CE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931938"/>
            <a:ext cx="5112568" cy="3829778"/>
          </a:xfrm>
          <a:ln w="38100">
            <a:solidFill>
              <a:srgbClr val="008000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3FB393F-59CA-C74F-8C69-362DAF9A1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81527"/>
            <a:ext cx="3568700" cy="1765300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pic>
        <p:nvPicPr>
          <p:cNvPr id="55298" name="Picture 2">
            <a:extLst>
              <a:ext uri="{FF2B5EF4-FFF2-40B4-BE49-F238E27FC236}">
                <a16:creationId xmlns:a16="http://schemas.microsoft.com/office/drawing/2014/main" id="{BEA1D110-7526-494C-98C6-6A0EFD02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6" b="89840" l="222" r="98222">
                        <a14:foregroundMark x1="6444" y1="19786" x2="444" y2="55080"/>
                        <a14:foregroundMark x1="444" y1="55080" x2="2000" y2="64973"/>
                        <a14:foregroundMark x1="2000" y1="64973" x2="7778" y2="72193"/>
                        <a14:foregroundMark x1="7778" y1="72193" x2="12222" y2="63636"/>
                        <a14:foregroundMark x1="12222" y1="63636" x2="10000" y2="28342"/>
                        <a14:foregroundMark x1="10000" y1="28342" x2="40444" y2="48663"/>
                        <a14:foregroundMark x1="2000" y1="41711" x2="889" y2="62834"/>
                        <a14:foregroundMark x1="889" y1="62834" x2="7778" y2="52406"/>
                        <a14:foregroundMark x1="7778" y1="52406" x2="444" y2="45989"/>
                        <a14:foregroundMark x1="444" y1="45989" x2="6444" y2="48663"/>
                        <a14:foregroundMark x1="91556" y1="73262" x2="83556" y2="55080"/>
                        <a14:foregroundMark x1="83556" y1="55080" x2="83111" y2="44385"/>
                        <a14:foregroundMark x1="83111" y1="44385" x2="89778" y2="38235"/>
                        <a14:foregroundMark x1="89778" y1="38235" x2="98222" y2="41979"/>
                        <a14:foregroundMark x1="98222" y1="41979" x2="98222" y2="75401"/>
                        <a14:foregroundMark x1="98222" y1="75401" x2="89778" y2="78342"/>
                        <a14:foregroundMark x1="89778" y1="78342" x2="87778" y2="732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365104"/>
            <a:ext cx="7146280" cy="296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8111AF9-8E7F-2142-A8A4-A726A6B8244B}"/>
              </a:ext>
            </a:extLst>
          </p:cNvPr>
          <p:cNvSpPr txBox="1"/>
          <p:nvPr/>
        </p:nvSpPr>
        <p:spPr>
          <a:xfrm>
            <a:off x="3347864" y="5106568"/>
            <a:ext cx="47098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400" dirty="0">
                <a:solidFill>
                  <a:srgbClr val="0000CC"/>
                </a:solidFill>
              </a:rPr>
              <a:t>最大、最小、</a:t>
            </a:r>
            <a:endParaRPr kumimoji="1" lang="en-US" altLang="zh-TW" sz="4400" dirty="0">
              <a:solidFill>
                <a:srgbClr val="0000CC"/>
              </a:solidFill>
            </a:endParaRPr>
          </a:p>
          <a:p>
            <a:r>
              <a:rPr kumimoji="1" lang="en-US" altLang="zh-TW" sz="4400" dirty="0">
                <a:solidFill>
                  <a:srgbClr val="0000CC"/>
                </a:solidFill>
              </a:rPr>
              <a:t>1</a:t>
            </a:r>
            <a:r>
              <a:rPr kumimoji="1" lang="zh-TW" altLang="en-US" sz="4400" dirty="0">
                <a:solidFill>
                  <a:srgbClr val="0000CC"/>
                </a:solidFill>
              </a:rPr>
              <a:t>、自己</a:t>
            </a:r>
          </a:p>
        </p:txBody>
      </p:sp>
    </p:spTree>
    <p:extLst>
      <p:ext uri="{BB962C8B-B14F-4D97-AF65-F5344CB8AC3E}">
        <p14:creationId xmlns:p14="http://schemas.microsoft.com/office/powerpoint/2010/main" val="36218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32982C-EA8F-8049-93DB-4B1DFF937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087" y="180683"/>
            <a:ext cx="7517353" cy="487363"/>
          </a:xfrm>
        </p:spPr>
        <p:txBody>
          <a:bodyPr/>
          <a:lstStyle/>
          <a:p>
            <a:r>
              <a:rPr lang="zh-TW" altLang="zh-TW" dirty="0">
                <a:solidFill>
                  <a:srgbClr val="FF0000"/>
                </a:solidFill>
              </a:rPr>
              <a:t>為何這兩題都可以利用公倍數算出答案？ </a:t>
            </a:r>
            <a:endParaRPr kumimoji="1"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F2803C5-54B2-9144-878D-CB92CD3883E3}"/>
              </a:ext>
            </a:extLst>
          </p:cNvPr>
          <p:cNvSpPr txBox="1"/>
          <p:nvPr/>
        </p:nvSpPr>
        <p:spPr>
          <a:xfrm>
            <a:off x="255047" y="1083121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000" dirty="0"/>
              <a:t>有一些蘋果： </a:t>
            </a:r>
            <a:endParaRPr kumimoji="1" lang="zh-TW" altLang="en-US" sz="20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8CB7F7F-52A2-4041-8AD5-F7524932A6A2}"/>
              </a:ext>
            </a:extLst>
          </p:cNvPr>
          <p:cNvSpPr/>
          <p:nvPr/>
        </p:nvSpPr>
        <p:spPr>
          <a:xfrm>
            <a:off x="255047" y="1692095"/>
            <a:ext cx="4081567" cy="400110"/>
          </a:xfrm>
          <a:prstGeom prst="rect">
            <a:avLst/>
          </a:prstGeom>
          <a:ln w="38100"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r>
              <a:rPr lang="en-US" altLang="zh-TW" sz="2000" dirty="0">
                <a:solidFill>
                  <a:srgbClr val="7030A0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</a:t>
            </a:r>
            <a:r>
              <a:rPr lang="en-US" altLang="zh-TW" sz="2000" dirty="0">
                <a:solidFill>
                  <a:srgbClr val="7030A0"/>
                </a:solidFill>
                <a:latin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0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個一數、</a:t>
            </a:r>
            <a:r>
              <a:rPr lang="en-US" altLang="zh-TW" sz="20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5</a:t>
            </a:r>
            <a:r>
              <a:rPr lang="zh-TW" altLang="zh-TW" sz="2000" dirty="0">
                <a:solidFill>
                  <a:srgbClr val="7030A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個一數，剛好數完</a:t>
            </a:r>
            <a:r>
              <a:rPr lang="zh-TW" altLang="zh-TW" sz="2000" dirty="0">
                <a:ea typeface="標楷體" panose="02010601000101010101" pitchFamily="2" charset="-120"/>
                <a:cs typeface="Times New Roman" panose="02020603050405020304" pitchFamily="18" charset="0"/>
              </a:rPr>
              <a:t>。</a:t>
            </a:r>
            <a:r>
              <a:rPr lang="zh-TW" altLang="zh-TW" sz="2000" dirty="0"/>
              <a:t> </a:t>
            </a:r>
            <a:endParaRPr lang="zh-TW" altLang="en-US" sz="20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F1ED839-5E90-5D40-89E9-333468F92CD8}"/>
              </a:ext>
            </a:extLst>
          </p:cNvPr>
          <p:cNvSpPr/>
          <p:nvPr/>
        </p:nvSpPr>
        <p:spPr>
          <a:xfrm>
            <a:off x="4527030" y="1691731"/>
            <a:ext cx="4361923" cy="400110"/>
          </a:xfrm>
          <a:prstGeom prst="rect">
            <a:avLst/>
          </a:prstGeom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sz="2000" dirty="0">
                <a:solidFill>
                  <a:srgbClr val="0000CC"/>
                </a:solidFill>
                <a:latin typeface="標楷體" panose="02010601000101010101" pitchFamily="2" charset="-120"/>
                <a:ea typeface="標楷體" panose="02010601000101010101" pitchFamily="2" charset="-120"/>
                <a:cs typeface="Times New Roman" panose="02020603050405020304" pitchFamily="18" charset="0"/>
                <a:sym typeface="Wingdings 2" pitchFamily="2" charset="2"/>
              </a:rPr>
              <a:t></a:t>
            </a:r>
            <a:r>
              <a:rPr lang="zh-TW" altLang="zh-TW" sz="20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平分成</a:t>
            </a:r>
            <a:r>
              <a:rPr lang="en-US" altLang="zh-TW" sz="20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0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堆，平分成</a:t>
            </a:r>
            <a:r>
              <a:rPr lang="en-US" altLang="zh-TW" sz="20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5</a:t>
            </a:r>
            <a:r>
              <a:rPr lang="zh-TW" altLang="zh-TW" sz="2000" dirty="0">
                <a:solidFill>
                  <a:srgbClr val="0000CC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堆，剛好分完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EAF3552-5B44-9E47-85F1-8E5F866F6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19612"/>
            <a:ext cx="2279476" cy="272155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F61BA61-6776-3D46-BDD8-0BD3879A2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30" y="2219612"/>
            <a:ext cx="2088232" cy="284758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66BF363-C7B6-AD44-904C-EB00DC4B66E2}"/>
              </a:ext>
            </a:extLst>
          </p:cNvPr>
          <p:cNvSpPr/>
          <p:nvPr/>
        </p:nvSpPr>
        <p:spPr>
          <a:xfrm>
            <a:off x="-396552" y="5179636"/>
            <a:ext cx="4150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889000"/>
            <a:r>
              <a:rPr lang="en-US" altLang="zh-TW" sz="2400" kern="100" dirty="0">
                <a:solidFill>
                  <a:srgbClr val="FF0000"/>
                </a:solidFill>
                <a:latin typeface="標楷體" panose="02010601000101010101" pitchFamily="2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3</a:t>
            </a:r>
            <a:r>
              <a:rPr lang="zh-TW" altLang="zh-TW" sz="2400" kern="100" dirty="0">
                <a:solidFill>
                  <a:srgbClr val="FF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個一數，剛好數完</a:t>
            </a:r>
            <a:endParaRPr lang="zh-TW" altLang="zh-TW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E529CC7-C29E-5340-BAD8-C72C3ABB5C5B}"/>
              </a:ext>
            </a:extLst>
          </p:cNvPr>
          <p:cNvSpPr/>
          <p:nvPr/>
        </p:nvSpPr>
        <p:spPr>
          <a:xfrm>
            <a:off x="5102423" y="5194972"/>
            <a:ext cx="3211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平分成</a:t>
            </a:r>
            <a:r>
              <a:rPr lang="en-US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3</a:t>
            </a:r>
            <a:r>
              <a:rPr lang="zh-TW" altLang="zh-TW" sz="2400" dirty="0">
                <a:solidFill>
                  <a:srgbClr val="FF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組，剛好分完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sp>
        <p:nvSpPr>
          <p:cNvPr id="10" name="上-下雙向箭號 9">
            <a:extLst>
              <a:ext uri="{FF2B5EF4-FFF2-40B4-BE49-F238E27FC236}">
                <a16:creationId xmlns:a16="http://schemas.microsoft.com/office/drawing/2014/main" id="{5A82F664-6BE4-374D-8263-AA99569B1DCB}"/>
              </a:ext>
            </a:extLst>
          </p:cNvPr>
          <p:cNvSpPr/>
          <p:nvPr/>
        </p:nvSpPr>
        <p:spPr>
          <a:xfrm rot="16200000">
            <a:off x="4271010" y="5169168"/>
            <a:ext cx="157480" cy="482600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29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73949A6-5CDD-C943-A850-1B4CD7C2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134D86D-FBC4-9742-8EF9-7A20F161CD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" y="1268760"/>
            <a:ext cx="4064000" cy="1460500"/>
          </a:xfr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29F2CB9-FD0A-0146-892B-1FC8D4F2F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268760"/>
            <a:ext cx="4165600" cy="1460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B39F31A-3101-C944-A469-79947CF8AD51}"/>
              </a:ext>
            </a:extLst>
          </p:cNvPr>
          <p:cNvSpPr/>
          <p:nvPr/>
        </p:nvSpPr>
        <p:spPr>
          <a:xfrm>
            <a:off x="529491" y="2782669"/>
            <a:ext cx="4042510" cy="830997"/>
          </a:xfrm>
          <a:prstGeom prst="rect">
            <a:avLst/>
          </a:prstGeom>
          <a:ln w="381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indent="508000"/>
            <a:r>
              <a:rPr lang="zh-TW" altLang="zh-TW" sz="24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哪一題比較簡單？</a:t>
            </a:r>
            <a:endParaRPr lang="zh-TW" altLang="zh-TW" sz="24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zh-TW" altLang="zh-TW" sz="2400" dirty="0">
                <a:solidFill>
                  <a:srgbClr val="C0000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哪一題的通過率比較高？</a:t>
            </a:r>
            <a:r>
              <a:rPr lang="zh-TW" altLang="zh-TW" sz="2400" dirty="0"/>
              <a:t> </a:t>
            </a:r>
            <a:endParaRPr lang="zh-TW" altLang="en-US" sz="2400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DA9DDDEA-9CDA-8649-89C7-90BE473D0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861048"/>
            <a:ext cx="2223130" cy="2642245"/>
          </a:xfrm>
          <a:prstGeom prst="rect">
            <a:avLst/>
          </a:prstGeom>
          <a:ln w="38100">
            <a:solidFill>
              <a:srgbClr val="008000"/>
            </a:solidFill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B7FA42B-B3A0-AD4F-87A9-C7EF040E9C9F}"/>
              </a:ext>
            </a:extLst>
          </p:cNvPr>
          <p:cNvSpPr/>
          <p:nvPr/>
        </p:nvSpPr>
        <p:spPr>
          <a:xfrm>
            <a:off x="3284364" y="4178472"/>
            <a:ext cx="57961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/>
            <a:r>
              <a:rPr lang="zh-TW" altLang="en-US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左邊</a:t>
            </a:r>
            <a:r>
              <a:rPr lang="zh-TW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問題：</a:t>
            </a:r>
            <a:r>
              <a:rPr lang="en-US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12</a:t>
            </a:r>
            <a:r>
              <a:rPr lang="zh-TW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組</a:t>
            </a:r>
            <a:r>
              <a:rPr lang="en-US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(2</a:t>
            </a:r>
            <a:r>
              <a:rPr lang="zh-TW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2</a:t>
            </a:r>
            <a:r>
              <a:rPr lang="zh-TW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×</a:t>
            </a:r>
            <a:r>
              <a:rPr lang="en-US" altLang="zh-TW" sz="3200" kern="100" dirty="0">
                <a:solidFill>
                  <a:srgbClr val="C00000"/>
                </a:solidFill>
                <a:latin typeface="Calibri" panose="020F0502020204030204" pitchFamily="34" charset="0"/>
                <a:ea typeface="標楷體" panose="02010601000101010101" pitchFamily="2" charset="-120"/>
                <a:cs typeface="Times New Roman" panose="02020603050405020304" pitchFamily="18" charset="0"/>
              </a:rPr>
              <a:t>3)</a:t>
            </a:r>
            <a:endParaRPr lang="zh-TW" altLang="zh-TW" sz="3200" kern="100" dirty="0">
              <a:latin typeface="Calibri" panose="020F0502020204030204" pitchFamily="34" charset="0"/>
              <a:ea typeface="新細明體" panose="02020500000000000000" pitchFamily="18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en-US" sz="32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右邊</a:t>
            </a:r>
            <a:r>
              <a:rPr lang="zh-TW" altLang="zh-TW" sz="32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問題：</a:t>
            </a:r>
            <a:r>
              <a:rPr lang="en-US" altLang="zh-TW" sz="32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 5</a:t>
            </a:r>
            <a:r>
              <a:rPr lang="zh-TW" altLang="zh-TW" sz="32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組</a:t>
            </a:r>
            <a:r>
              <a:rPr lang="en-US" altLang="zh-TW" sz="32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(2</a:t>
            </a:r>
            <a:r>
              <a:rPr lang="zh-TW" altLang="zh-TW" sz="32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＋</a:t>
            </a:r>
            <a:r>
              <a:rPr lang="en-US" altLang="zh-TW" sz="3200" dirty="0">
                <a:solidFill>
                  <a:srgbClr val="00B050"/>
                </a:solidFill>
                <a:ea typeface="標楷體" panose="02010601000101010101" pitchFamily="2" charset="-120"/>
                <a:cs typeface="Times New Roman" panose="02020603050405020304" pitchFamily="18" charset="0"/>
              </a:rPr>
              <a:t>3)</a:t>
            </a:r>
            <a:r>
              <a:rPr lang="zh-TW" altLang="zh-TW" sz="3200" dirty="0"/>
              <a:t> 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17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A6BAAD-47A3-A34B-B785-BDE8CD66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找因數的方法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00626D6-62DF-CB43-AC21-1379A1A3C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6" t="15071" r="7500" b="10826"/>
          <a:stretch/>
        </p:blipFill>
        <p:spPr bwMode="auto">
          <a:xfrm>
            <a:off x="0" y="1377961"/>
            <a:ext cx="9293373" cy="527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20D05133-B987-D147-AB68-C39739B70F1B}"/>
              </a:ext>
            </a:extLst>
          </p:cNvPr>
          <p:cNvSpPr txBox="1"/>
          <p:nvPr/>
        </p:nvSpPr>
        <p:spPr>
          <a:xfrm>
            <a:off x="2411760" y="2614464"/>
            <a:ext cx="41044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/>
              <a:t>尋找因數的入門</a:t>
            </a:r>
            <a:endParaRPr kumimoji="1" lang="en-US" altLang="zh-TW" sz="4000" dirty="0"/>
          </a:p>
          <a:p>
            <a:r>
              <a:rPr kumimoji="1" lang="zh-TW" altLang="en-US" sz="4000" dirty="0"/>
              <a:t>數學奠基遊戲</a:t>
            </a:r>
            <a:endParaRPr kumimoji="1" lang="en-US" altLang="zh-TW" sz="4000" dirty="0"/>
          </a:p>
          <a:p>
            <a:r>
              <a:rPr kumimoji="1" lang="zh-TW" altLang="en-US" sz="4000" dirty="0">
                <a:solidFill>
                  <a:srgbClr val="0000CC"/>
                </a:solidFill>
              </a:rPr>
              <a:t>  </a:t>
            </a:r>
            <a:r>
              <a:rPr kumimoji="1" lang="zh-TW" altLang="en-US" sz="4800" dirty="0">
                <a:solidFill>
                  <a:srgbClr val="0000CC"/>
                </a:solidFill>
              </a:rPr>
              <a:t>長方形數</a:t>
            </a:r>
            <a:endParaRPr kumimoji="1" lang="en-US" altLang="zh-TW" sz="4800" dirty="0">
              <a:solidFill>
                <a:srgbClr val="0000CC"/>
              </a:solidFill>
            </a:endParaRPr>
          </a:p>
          <a:p>
            <a:endParaRPr kumimoji="1" lang="zh-TW" altLang="en-US" sz="4800" dirty="0">
              <a:solidFill>
                <a:srgbClr val="0000CC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9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F458A60E-7D8B-C841-8C97-66FC0367A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12171" r="5647" b="12098"/>
          <a:stretch/>
        </p:blipFill>
        <p:spPr bwMode="auto">
          <a:xfrm>
            <a:off x="-83286" y="701833"/>
            <a:ext cx="9247072" cy="603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9026DE-9A11-C645-B9B4-8C4ACBB1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遊戲器材準備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697EF4-4304-0843-9A39-EEB3F5B85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832" y="3284983"/>
            <a:ext cx="5110336" cy="287118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kumimoji="1" lang="zh-TW" altLang="en-US" dirty="0"/>
              <a:t>每組</a:t>
            </a:r>
            <a:r>
              <a:rPr kumimoji="1" lang="en-US" altLang="zh-TW" dirty="0"/>
              <a:t>2-3</a:t>
            </a:r>
            <a:r>
              <a:rPr kumimoji="1" lang="zh-TW" altLang="en-US" dirty="0"/>
              <a:t>人</a:t>
            </a:r>
            <a:endParaRPr kumimoji="1" lang="en-US" altLang="zh-TW" dirty="0"/>
          </a:p>
          <a:p>
            <a:pPr marL="514350" indent="-514350">
              <a:buFont typeface="+mj-lt"/>
              <a:buAutoNum type="arabicPeriod"/>
            </a:pPr>
            <a:r>
              <a:rPr kumimoji="1" lang="zh-TW" altLang="en-US" dirty="0"/>
              <a:t>圍棋</a:t>
            </a:r>
            <a:r>
              <a:rPr kumimoji="1" lang="en-US" altLang="zh-TW" dirty="0"/>
              <a:t>30-50</a:t>
            </a:r>
            <a:r>
              <a:rPr kumimoji="1" lang="zh-TW" altLang="en-US" dirty="0"/>
              <a:t>顆（花片也可以）</a:t>
            </a:r>
            <a:endParaRPr kumimoji="1" lang="en-US" altLang="zh-TW" dirty="0"/>
          </a:p>
          <a:p>
            <a:pPr marL="514350" indent="-514350">
              <a:buFont typeface="+mj-lt"/>
              <a:buAutoNum type="arabicPeriod"/>
            </a:pPr>
            <a:r>
              <a:rPr kumimoji="1" lang="zh-TW" altLang="en-US" dirty="0"/>
              <a:t>數字學習單一張</a:t>
            </a:r>
            <a:endParaRPr kumimoji="1" lang="en-US" altLang="zh-TW" dirty="0"/>
          </a:p>
          <a:p>
            <a:pPr marL="514350" indent="-514350">
              <a:buFont typeface="+mj-lt"/>
              <a:buAutoNum type="arabicPeriod"/>
            </a:pPr>
            <a:r>
              <a:rPr kumimoji="1" lang="zh-TW" altLang="en-US" dirty="0"/>
              <a:t>紅筆、黑筆或藍筆</a:t>
            </a:r>
            <a:endParaRPr kumimoji="1" lang="en-US" altLang="zh-TW" dirty="0"/>
          </a:p>
          <a:p>
            <a:pPr marL="514350" indent="-514350">
              <a:buFont typeface="+mj-lt"/>
              <a:buAutoNum type="arabicPeriod"/>
            </a:pPr>
            <a:r>
              <a:rPr kumimoji="1" lang="zh-TW" altLang="en-US" dirty="0"/>
              <a:t>適用時機：</a:t>
            </a:r>
            <a:r>
              <a:rPr kumimoji="1" lang="zh-TW" altLang="en-US" dirty="0">
                <a:solidFill>
                  <a:srgbClr val="FF0000"/>
                </a:solidFill>
              </a:rPr>
              <a:t>教因數倍數前</a:t>
            </a:r>
            <a:endParaRPr kumimoji="1" lang="en-US" altLang="zh-TW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kumimoji="1" lang="en-US" altLang="zh-TW" dirty="0"/>
          </a:p>
          <a:p>
            <a:pPr marL="514350" indent="-514350">
              <a:buFont typeface="+mj-lt"/>
              <a:buAutoNum type="arabicPeriod"/>
            </a:pPr>
            <a:endParaRPr kumimoji="1" lang="zh-TW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81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535FD4-DE31-384F-8BF6-46E67E97A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得分規則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3F57E4B-5D6A-0147-B0E4-375DA570DC79}"/>
              </a:ext>
            </a:extLst>
          </p:cNvPr>
          <p:cNvGrpSpPr/>
          <p:nvPr/>
        </p:nvGrpSpPr>
        <p:grpSpPr>
          <a:xfrm>
            <a:off x="453790" y="3338291"/>
            <a:ext cx="1195740" cy="2390936"/>
            <a:chOff x="3304252" y="3549013"/>
            <a:chExt cx="1195740" cy="2390936"/>
          </a:xfrm>
        </p:grpSpPr>
        <p:sp>
          <p:nvSpPr>
            <p:cNvPr id="4" name="Oval 407 13">
              <a:extLst>
                <a:ext uri="{FF2B5EF4-FFF2-40B4-BE49-F238E27FC236}">
                  <a16:creationId xmlns:a16="http://schemas.microsoft.com/office/drawing/2014/main" id="{744E79C1-0BED-414F-83C0-BD45428927A0}"/>
                </a:ext>
              </a:extLst>
            </p:cNvPr>
            <p:cNvSpPr/>
            <p:nvPr/>
          </p:nvSpPr>
          <p:spPr>
            <a:xfrm>
              <a:off x="3304252" y="3549013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Oval 407 14">
              <a:extLst>
                <a:ext uri="{FF2B5EF4-FFF2-40B4-BE49-F238E27FC236}">
                  <a16:creationId xmlns:a16="http://schemas.microsoft.com/office/drawing/2014/main" id="{58AC3B88-328F-2F49-9E39-32305E35FF26}"/>
                </a:ext>
              </a:extLst>
            </p:cNvPr>
            <p:cNvSpPr/>
            <p:nvPr/>
          </p:nvSpPr>
          <p:spPr>
            <a:xfrm>
              <a:off x="3908309" y="3549013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Oval 407 16" descr="Oval 398 30-End">
              <a:extLst>
                <a:ext uri="{FF2B5EF4-FFF2-40B4-BE49-F238E27FC236}">
                  <a16:creationId xmlns:a16="http://schemas.microsoft.com/office/drawing/2014/main" id="{68354D51-6201-3F41-958C-ADE3508352C0}"/>
                </a:ext>
              </a:extLst>
            </p:cNvPr>
            <p:cNvSpPr/>
            <p:nvPr/>
          </p:nvSpPr>
          <p:spPr>
            <a:xfrm>
              <a:off x="3304252" y="4153070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Oval 407 18" descr="Oval 399 37-End">
              <a:extLst>
                <a:ext uri="{FF2B5EF4-FFF2-40B4-BE49-F238E27FC236}">
                  <a16:creationId xmlns:a16="http://schemas.microsoft.com/office/drawing/2014/main" id="{319CD897-4A7D-A34B-B60C-FDF2A8A9D98C}"/>
                </a:ext>
              </a:extLst>
            </p:cNvPr>
            <p:cNvSpPr/>
            <p:nvPr/>
          </p:nvSpPr>
          <p:spPr>
            <a:xfrm>
              <a:off x="3908309" y="4155505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Oval 407 22" descr="Oval 405 22-End">
              <a:extLst>
                <a:ext uri="{FF2B5EF4-FFF2-40B4-BE49-F238E27FC236}">
                  <a16:creationId xmlns:a16="http://schemas.microsoft.com/office/drawing/2014/main" id="{176A35F2-0925-7D43-95EA-3033FA1C5B23}"/>
                </a:ext>
              </a:extLst>
            </p:cNvPr>
            <p:cNvSpPr/>
            <p:nvPr/>
          </p:nvSpPr>
          <p:spPr>
            <a:xfrm>
              <a:off x="3304252" y="4758142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Oval 407 23" descr="Oval 405 23-End">
              <a:extLst>
                <a:ext uri="{FF2B5EF4-FFF2-40B4-BE49-F238E27FC236}">
                  <a16:creationId xmlns:a16="http://schemas.microsoft.com/office/drawing/2014/main" id="{9F671E1C-6668-1C41-8F7B-02C4DC08B850}"/>
                </a:ext>
              </a:extLst>
            </p:cNvPr>
            <p:cNvSpPr/>
            <p:nvPr/>
          </p:nvSpPr>
          <p:spPr>
            <a:xfrm>
              <a:off x="3914394" y="4758142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Oval 407 24" descr="Oval 407 24-End">
              <a:extLst>
                <a:ext uri="{FF2B5EF4-FFF2-40B4-BE49-F238E27FC236}">
                  <a16:creationId xmlns:a16="http://schemas.microsoft.com/office/drawing/2014/main" id="{07B0DA2C-49A6-C145-954D-4AFA5072AE0C}"/>
                </a:ext>
              </a:extLst>
            </p:cNvPr>
            <p:cNvSpPr/>
            <p:nvPr/>
          </p:nvSpPr>
          <p:spPr>
            <a:xfrm>
              <a:off x="3313786" y="5363885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" name="Oval 407 25" descr="Oval 407 25-End">
              <a:extLst>
                <a:ext uri="{FF2B5EF4-FFF2-40B4-BE49-F238E27FC236}">
                  <a16:creationId xmlns:a16="http://schemas.microsoft.com/office/drawing/2014/main" id="{D6611E71-8881-C140-A25D-D3789D6A37A4}"/>
                </a:ext>
              </a:extLst>
            </p:cNvPr>
            <p:cNvSpPr/>
            <p:nvPr/>
          </p:nvSpPr>
          <p:spPr>
            <a:xfrm>
              <a:off x="3923928" y="5363885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7A56558-3912-3948-A027-532DEF4E4A01}"/>
              </a:ext>
            </a:extLst>
          </p:cNvPr>
          <p:cNvSpPr txBox="1"/>
          <p:nvPr/>
        </p:nvSpPr>
        <p:spPr>
          <a:xfrm>
            <a:off x="773730" y="1484784"/>
            <a:ext cx="732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400" dirty="0"/>
              <a:t>排</a:t>
            </a:r>
            <a:r>
              <a:rPr kumimoji="1" lang="en-US" altLang="zh-TW" sz="2400" dirty="0"/>
              <a:t>8</a:t>
            </a:r>
            <a:r>
              <a:rPr kumimoji="1" lang="zh-TW" altLang="en-US" sz="2400" dirty="0"/>
              <a:t>顆棋子，每排要一樣多個，可以怎麼排？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E644453-75A0-6540-B080-230A106D02A9}"/>
              </a:ext>
            </a:extLst>
          </p:cNvPr>
          <p:cNvGrpSpPr/>
          <p:nvPr/>
        </p:nvGrpSpPr>
        <p:grpSpPr>
          <a:xfrm>
            <a:off x="165299" y="2145112"/>
            <a:ext cx="4737242" cy="602003"/>
            <a:chOff x="1259632" y="2423012"/>
            <a:chExt cx="4737242" cy="602003"/>
          </a:xfrm>
        </p:grpSpPr>
        <p:sp>
          <p:nvSpPr>
            <p:cNvPr id="14" name="Oval 407 13">
              <a:extLst>
                <a:ext uri="{FF2B5EF4-FFF2-40B4-BE49-F238E27FC236}">
                  <a16:creationId xmlns:a16="http://schemas.microsoft.com/office/drawing/2014/main" id="{8234A64C-E55A-9F43-AA0A-B786E9B3893B}"/>
                </a:ext>
              </a:extLst>
            </p:cNvPr>
            <p:cNvSpPr/>
            <p:nvPr/>
          </p:nvSpPr>
          <p:spPr>
            <a:xfrm>
              <a:off x="1259632" y="2448951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Oval 407 14">
              <a:extLst>
                <a:ext uri="{FF2B5EF4-FFF2-40B4-BE49-F238E27FC236}">
                  <a16:creationId xmlns:a16="http://schemas.microsoft.com/office/drawing/2014/main" id="{F8867036-D2F5-F74C-8DBB-8634B4501DFE}"/>
                </a:ext>
              </a:extLst>
            </p:cNvPr>
            <p:cNvSpPr/>
            <p:nvPr/>
          </p:nvSpPr>
          <p:spPr>
            <a:xfrm>
              <a:off x="2447764" y="2448951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Oval 407 16" descr="Oval 398 30-End">
              <a:extLst>
                <a:ext uri="{FF2B5EF4-FFF2-40B4-BE49-F238E27FC236}">
                  <a16:creationId xmlns:a16="http://schemas.microsoft.com/office/drawing/2014/main" id="{09B53BB1-0ECE-4445-82A7-5324B8AE164E}"/>
                </a:ext>
              </a:extLst>
            </p:cNvPr>
            <p:cNvSpPr/>
            <p:nvPr/>
          </p:nvSpPr>
          <p:spPr>
            <a:xfrm>
              <a:off x="1835696" y="2448951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Oval 407 18" descr="Oval 399 37-End">
              <a:extLst>
                <a:ext uri="{FF2B5EF4-FFF2-40B4-BE49-F238E27FC236}">
                  <a16:creationId xmlns:a16="http://schemas.microsoft.com/office/drawing/2014/main" id="{3858F2CA-96D4-D449-8B2D-EADE1ADAEAF8}"/>
                </a:ext>
              </a:extLst>
            </p:cNvPr>
            <p:cNvSpPr/>
            <p:nvPr/>
          </p:nvSpPr>
          <p:spPr>
            <a:xfrm>
              <a:off x="3059832" y="2448951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Oval 407 22" descr="Oval 405 22-End">
              <a:extLst>
                <a:ext uri="{FF2B5EF4-FFF2-40B4-BE49-F238E27FC236}">
                  <a16:creationId xmlns:a16="http://schemas.microsoft.com/office/drawing/2014/main" id="{D0B3C6DA-634D-604E-9501-2766783F1C34}"/>
                </a:ext>
              </a:extLst>
            </p:cNvPr>
            <p:cNvSpPr/>
            <p:nvPr/>
          </p:nvSpPr>
          <p:spPr>
            <a:xfrm>
              <a:off x="4816385" y="2448951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Oval 407 23" descr="Oval 405 23-End">
              <a:extLst>
                <a:ext uri="{FF2B5EF4-FFF2-40B4-BE49-F238E27FC236}">
                  <a16:creationId xmlns:a16="http://schemas.microsoft.com/office/drawing/2014/main" id="{E2707EFF-E48D-3546-9C92-C488CC7BE85C}"/>
                </a:ext>
              </a:extLst>
            </p:cNvPr>
            <p:cNvSpPr/>
            <p:nvPr/>
          </p:nvSpPr>
          <p:spPr>
            <a:xfrm>
              <a:off x="3635896" y="2448951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Oval 407 24" descr="Oval 407 24-End">
              <a:extLst>
                <a:ext uri="{FF2B5EF4-FFF2-40B4-BE49-F238E27FC236}">
                  <a16:creationId xmlns:a16="http://schemas.microsoft.com/office/drawing/2014/main" id="{18E8B750-AE7E-2642-9096-BA8E62D36AA5}"/>
                </a:ext>
              </a:extLst>
            </p:cNvPr>
            <p:cNvSpPr/>
            <p:nvPr/>
          </p:nvSpPr>
          <p:spPr>
            <a:xfrm>
              <a:off x="5420810" y="2427749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Oval 407 25" descr="Oval 407 25-End">
              <a:extLst>
                <a:ext uri="{FF2B5EF4-FFF2-40B4-BE49-F238E27FC236}">
                  <a16:creationId xmlns:a16="http://schemas.microsoft.com/office/drawing/2014/main" id="{F21D0E2B-2544-2142-9492-424073CAD9A2}"/>
                </a:ext>
              </a:extLst>
            </p:cNvPr>
            <p:cNvSpPr/>
            <p:nvPr/>
          </p:nvSpPr>
          <p:spPr>
            <a:xfrm>
              <a:off x="4211960" y="2423012"/>
              <a:ext cx="576064" cy="57606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7FFFA130-298F-514A-B634-626F75A33C71}"/>
              </a:ext>
            </a:extLst>
          </p:cNvPr>
          <p:cNvSpPr txBox="1"/>
          <p:nvPr/>
        </p:nvSpPr>
        <p:spPr>
          <a:xfrm>
            <a:off x="4917792" y="1962537"/>
            <a:ext cx="4226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1x8</a:t>
            </a:r>
            <a:r>
              <a:rPr kumimoji="1" lang="zh-TW" altLang="en-US" sz="2400" dirty="0"/>
              <a:t>或</a:t>
            </a:r>
            <a:r>
              <a:rPr kumimoji="1" lang="en-US" altLang="zh-TW" sz="2400" dirty="0"/>
              <a:t>8x1</a:t>
            </a:r>
            <a:r>
              <a:rPr kumimoji="1" lang="zh-TW" altLang="en-US" sz="2400" dirty="0"/>
              <a:t>相同排法、方向不同</a:t>
            </a:r>
            <a:endParaRPr kumimoji="1" lang="en-US" altLang="zh-TW" sz="2400" dirty="0"/>
          </a:p>
          <a:p>
            <a:r>
              <a:rPr kumimoji="1" lang="zh-TW" altLang="en-US" sz="2400" dirty="0"/>
              <a:t>只算</a:t>
            </a:r>
            <a:r>
              <a:rPr kumimoji="1" lang="en-US" altLang="zh-TW" sz="2400" dirty="0"/>
              <a:t>1</a:t>
            </a:r>
            <a:r>
              <a:rPr kumimoji="1" lang="zh-TW" altLang="en-US" sz="2400" dirty="0"/>
              <a:t>分、</a:t>
            </a:r>
            <a:r>
              <a:rPr kumimoji="1" lang="en-US" altLang="zh-TW" sz="2400" dirty="0"/>
              <a:t>2</a:t>
            </a:r>
            <a:r>
              <a:rPr kumimoji="1" lang="zh-TW" altLang="en-US" sz="2400" dirty="0"/>
              <a:t>種排法（</a:t>
            </a:r>
            <a:r>
              <a:rPr kumimoji="1" lang="en-US" altLang="zh-TW" sz="1600" dirty="0"/>
              <a:t>1</a:t>
            </a:r>
            <a:r>
              <a:rPr kumimoji="1" lang="zh-TW" altLang="en-US" sz="1600" dirty="0"/>
              <a:t>排及</a:t>
            </a:r>
            <a:r>
              <a:rPr kumimoji="1" lang="en-US" altLang="zh-TW" sz="1600" dirty="0"/>
              <a:t>8</a:t>
            </a:r>
            <a:r>
              <a:rPr kumimoji="1" lang="zh-TW" altLang="en-US" sz="1600" dirty="0"/>
              <a:t>排</a:t>
            </a:r>
            <a:r>
              <a:rPr kumimoji="1" lang="zh-TW" altLang="en-US" sz="2400" dirty="0"/>
              <a:t>）</a:t>
            </a:r>
          </a:p>
          <a:p>
            <a:endParaRPr kumimoji="1" lang="zh-TW" altLang="en-US" sz="2400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A30E85F-B481-2347-8C16-19778AB0C2AE}"/>
              </a:ext>
            </a:extLst>
          </p:cNvPr>
          <p:cNvSpPr txBox="1"/>
          <p:nvPr/>
        </p:nvSpPr>
        <p:spPr>
          <a:xfrm>
            <a:off x="1870802" y="3480683"/>
            <a:ext cx="1669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 dirty="0"/>
              <a:t>2x4</a:t>
            </a:r>
            <a:r>
              <a:rPr kumimoji="1" lang="zh-TW" altLang="en-US" sz="2400" dirty="0"/>
              <a:t>或</a:t>
            </a:r>
            <a:r>
              <a:rPr kumimoji="1" lang="en-US" altLang="zh-TW" sz="2400" dirty="0"/>
              <a:t>4x2</a:t>
            </a:r>
          </a:p>
          <a:p>
            <a:r>
              <a:rPr kumimoji="1" lang="zh-TW" altLang="en-US" sz="2400" dirty="0"/>
              <a:t>相同排法方向不同</a:t>
            </a:r>
            <a:endParaRPr kumimoji="1" lang="en-US" altLang="zh-TW" sz="2400" dirty="0"/>
          </a:p>
          <a:p>
            <a:r>
              <a:rPr kumimoji="1" lang="zh-TW" altLang="en-US" sz="2400" dirty="0"/>
              <a:t>只算</a:t>
            </a:r>
            <a:r>
              <a:rPr kumimoji="1" lang="en-US" altLang="zh-TW" sz="2400" dirty="0"/>
              <a:t>1</a:t>
            </a:r>
            <a:r>
              <a:rPr kumimoji="1" lang="zh-TW" altLang="en-US" sz="2400" dirty="0"/>
              <a:t>分、</a:t>
            </a:r>
            <a:r>
              <a:rPr kumimoji="1" lang="en-US" altLang="zh-TW" sz="2400" dirty="0"/>
              <a:t>2</a:t>
            </a:r>
            <a:r>
              <a:rPr kumimoji="1" lang="zh-TW" altLang="en-US" sz="2400" dirty="0"/>
              <a:t>種排法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A431D63D-366A-F840-BF62-A9CC03081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80" y="4075107"/>
            <a:ext cx="1998433" cy="195047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4A8EB2CF-61D3-0C4B-95B2-F72182322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117" y="4136995"/>
            <a:ext cx="2086477" cy="194421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08088636-588E-F846-BE4C-9340EFCA1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436" y1="43293" x2="47436" y2="4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515" y="3401861"/>
            <a:ext cx="821523" cy="86365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52FA3381-A8CB-AA40-8C3C-11562D39C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7436" y1="43293" x2="47436" y2="43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3244979"/>
            <a:ext cx="821523" cy="863652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D8546CB8-4AFC-BC49-A4CC-322F58463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67" b="80000" l="2482" r="89716">
                        <a14:foregroundMark x1="4610" y1="35333" x2="2482" y2="47667"/>
                        <a14:foregroundMark x1="2482" y1="47667" x2="8156" y2="52667"/>
                        <a14:foregroundMark x1="16312" y1="31000" x2="16312" y2="31000"/>
                        <a14:foregroundMark x1="16312" y1="29667" x2="28014" y2="23333"/>
                        <a14:foregroundMark x1="28014" y1="23333" x2="23404" y2="23333"/>
                        <a14:foregroundMark x1="34752" y1="35333" x2="38298" y2="29667"/>
                        <a14:foregroundMark x1="21986" y1="9000" x2="23404" y2="16667"/>
                        <a14:foregroundMark x1="47518" y1="26667" x2="60993" y2="25333"/>
                        <a14:foregroundMark x1="60993" y1="25333" x2="48936" y2="2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8"/>
          <a:stretch/>
        </p:blipFill>
        <p:spPr bwMode="auto">
          <a:xfrm>
            <a:off x="1750326" y="5580302"/>
            <a:ext cx="1258148" cy="119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03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6813376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407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5904656" cy="115212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zh-TW" altLang="en-US" sz="36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排出長方形或正方形挑戰賽</a:t>
            </a:r>
          </a:p>
        </p:txBody>
      </p:sp>
      <p:sp>
        <p:nvSpPr>
          <p:cNvPr id="4" name="Slide 407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78477-2812-4688-94F0-55A79D036C5D}" type="slidenum">
              <a:rPr lang="zh-TW" altLang="en-US" smtClean="0"/>
              <a:pPr>
                <a:defRPr/>
              </a:pPr>
              <a:t>76</a:t>
            </a:fld>
            <a:endParaRPr lang="zh-TW" altLang="en-US"/>
          </a:p>
        </p:txBody>
      </p:sp>
      <p:sp>
        <p:nvSpPr>
          <p:cNvPr id="13" name="Title 407 2"/>
          <p:cNvSpPr txBox="1">
            <a:spLocks/>
          </p:cNvSpPr>
          <p:nvPr/>
        </p:nvSpPr>
        <p:spPr>
          <a:xfrm>
            <a:off x="827584" y="1124744"/>
            <a:ext cx="7848872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4000" b="1" i="0" u="none" strike="noStrike" cap="all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TW" sz="3200" kern="0" dirty="0"/>
              <a:t>1.</a:t>
            </a:r>
            <a:r>
              <a:rPr lang="zh-TW" altLang="en-US" sz="3200" kern="0" dirty="0"/>
              <a:t>出題後，對方先排，排出實心的正方形或</a:t>
            </a:r>
            <a:endParaRPr lang="en-US" altLang="zh-TW" sz="3200" kern="0" dirty="0"/>
          </a:p>
          <a:p>
            <a:pPr>
              <a:lnSpc>
                <a:spcPct val="130000"/>
              </a:lnSpc>
            </a:pPr>
            <a:r>
              <a:rPr lang="zh-TW" altLang="en-US" sz="3200" kern="0" dirty="0"/>
              <a:t>  長方形，記錄下來就可以得一分。</a:t>
            </a:r>
            <a:endParaRPr lang="en-US" altLang="zh-TW" sz="3200" kern="0" dirty="0"/>
          </a:p>
          <a:p>
            <a:pPr>
              <a:lnSpc>
                <a:spcPct val="130000"/>
              </a:lnSpc>
            </a:pPr>
            <a:r>
              <a:rPr lang="en-US" altLang="zh-TW" sz="3200" kern="0" dirty="0"/>
              <a:t>2.</a:t>
            </a:r>
            <a:r>
              <a:rPr lang="zh-TW" altLang="en-US" sz="3200" kern="0" dirty="0"/>
              <a:t>對方排出來或放棄後，換人排，排出另一</a:t>
            </a:r>
            <a:endParaRPr lang="en-US" altLang="zh-TW" sz="3200" kern="0" dirty="0"/>
          </a:p>
          <a:p>
            <a:pPr>
              <a:lnSpc>
                <a:spcPct val="130000"/>
              </a:lnSpc>
            </a:pPr>
            <a:r>
              <a:rPr lang="zh-TW" altLang="en-US" sz="3200" kern="0" dirty="0"/>
              <a:t>  種也可以得一分，雙方輪流到都排不出來</a:t>
            </a:r>
            <a:endParaRPr lang="en-US" altLang="zh-TW" sz="3200" kern="0" dirty="0"/>
          </a:p>
          <a:p>
            <a:pPr>
              <a:lnSpc>
                <a:spcPct val="130000"/>
              </a:lnSpc>
            </a:pPr>
            <a:r>
              <a:rPr lang="zh-TW" altLang="en-US" sz="3200" kern="0" dirty="0"/>
              <a:t>  為止，結束這回合。</a:t>
            </a:r>
            <a:endParaRPr lang="en-US" altLang="zh-TW" sz="3200" kern="0" dirty="0"/>
          </a:p>
          <a:p>
            <a:pPr>
              <a:lnSpc>
                <a:spcPct val="130000"/>
              </a:lnSpc>
            </a:pPr>
            <a:r>
              <a:rPr lang="en-US" altLang="zh-TW" sz="3200" kern="0" dirty="0"/>
              <a:t>3.</a:t>
            </a:r>
            <a:r>
              <a:rPr lang="zh-TW" altLang="en-US" sz="3200" kern="0" dirty="0"/>
              <a:t>下一回合，換人出題。</a:t>
            </a:r>
            <a:endParaRPr lang="en-US" altLang="zh-TW" sz="320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801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-87627" y="90487"/>
            <a:ext cx="9144000" cy="6813376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Slide 405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978477-2812-4688-94F0-55A79D036C5D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sp>
        <p:nvSpPr>
          <p:cNvPr id="9" name="標題 405 9"/>
          <p:cNvSpPr txBox="1">
            <a:spLocks/>
          </p:cNvSpPr>
          <p:nvPr/>
        </p:nvSpPr>
        <p:spPr>
          <a:xfrm>
            <a:off x="892087" y="5661248"/>
            <a:ext cx="7352321" cy="115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4000" b="1" i="0" u="none" strike="noStrike" cap="all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6940"/>
              </a:buClr>
              <a:buSzPts val="2400"/>
              <a:buFont typeface="Cinzel"/>
              <a:buNone/>
              <a:defRPr sz="2400" b="0" i="0" u="none" strike="noStrike" cap="none">
                <a:solidFill>
                  <a:srgbClr val="926940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>
              <a:lnSpc>
                <a:spcPct val="200000"/>
              </a:lnSpc>
            </a:pPr>
            <a:r>
              <a:rPr lang="zh-TW" altLang="en-US" sz="2800" kern="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排出正方形或長方形，記錄下來就可以得分</a:t>
            </a:r>
          </a:p>
        </p:txBody>
      </p:sp>
      <p:graphicFrame>
        <p:nvGraphicFramePr>
          <p:cNvPr id="3" name="Table 405 3"/>
          <p:cNvGraphicFramePr>
            <a:graphicFrameLocks noGrp="1"/>
          </p:cNvGraphicFramePr>
          <p:nvPr/>
        </p:nvGraphicFramePr>
        <p:xfrm>
          <a:off x="1387930" y="908720"/>
          <a:ext cx="6352420" cy="4968552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270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0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0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4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352"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9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2352">
                <a:tc>
                  <a:txBody>
                    <a:bodyPr/>
                    <a:lstStyle/>
                    <a:p>
                      <a:pPr algn="ctr"/>
                      <a:endParaRPr lang="zh-TW" altLang="en-US" sz="18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38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2352"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17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19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2352"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22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</a:t>
                      </a:r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0344">
                <a:tc>
                  <a:txBody>
                    <a:bodyPr/>
                    <a:lstStyle/>
                    <a:p>
                      <a:pPr algn="ctr"/>
                      <a:endParaRPr lang="zh-TW" altLang="en-US" sz="18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800" b="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Rectangle 405 5"/>
          <p:cNvSpPr/>
          <p:nvPr/>
        </p:nvSpPr>
        <p:spPr>
          <a:xfrm>
            <a:off x="892087" y="2996952"/>
            <a:ext cx="7352321" cy="3024336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Oval 405 7"/>
          <p:cNvSpPr/>
          <p:nvPr/>
        </p:nvSpPr>
        <p:spPr>
          <a:xfrm>
            <a:off x="4302630" y="1844824"/>
            <a:ext cx="504056" cy="504056"/>
          </a:xfrm>
          <a:prstGeom prst="ellipse">
            <a:avLst/>
          </a:prstGeom>
          <a:solidFill>
            <a:srgbClr val="963334">
              <a:alpha val="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Oval 405 13"/>
          <p:cNvSpPr/>
          <p:nvPr/>
        </p:nvSpPr>
        <p:spPr>
          <a:xfrm>
            <a:off x="3304252" y="3549013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Oval 405 14"/>
          <p:cNvSpPr/>
          <p:nvPr/>
        </p:nvSpPr>
        <p:spPr>
          <a:xfrm>
            <a:off x="3908309" y="3549013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Oval 405 15"/>
          <p:cNvSpPr/>
          <p:nvPr/>
        </p:nvSpPr>
        <p:spPr>
          <a:xfrm>
            <a:off x="4500395" y="3549013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Oval 405 16" descr="Oval 398 30-End"/>
          <p:cNvSpPr/>
          <p:nvPr/>
        </p:nvSpPr>
        <p:spPr>
          <a:xfrm>
            <a:off x="3304252" y="4153070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Oval 405 17" descr="Oval 398 31-End"/>
          <p:cNvSpPr/>
          <p:nvPr/>
        </p:nvSpPr>
        <p:spPr>
          <a:xfrm>
            <a:off x="4500395" y="4153070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Oval 405 18" descr="Oval 399 37-End"/>
          <p:cNvSpPr/>
          <p:nvPr/>
        </p:nvSpPr>
        <p:spPr>
          <a:xfrm>
            <a:off x="3908309" y="4155505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Oval 405 19" descr="Oval 405 19-Oval 405 23"/>
          <p:cNvSpPr/>
          <p:nvPr/>
        </p:nvSpPr>
        <p:spPr>
          <a:xfrm>
            <a:off x="5110537" y="3549013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Oval 405 20" descr="Oval 405 20-Oval 405 22"/>
          <p:cNvSpPr/>
          <p:nvPr/>
        </p:nvSpPr>
        <p:spPr>
          <a:xfrm>
            <a:off x="5110537" y="4153070"/>
            <a:ext cx="576064" cy="57606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405 10" descr="C:\Documents and Settings\admin\Local Settings\Temporary Internet Files\Content.IE5\K5QU96CR\3d character stock photo hello welcome[1]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875" l="0" r="100000">
                        <a14:foregroundMark x1="48000" y1="9188" x2="56188" y2="12375"/>
                        <a14:foregroundMark x1="87000" y1="27500" x2="78375" y2="28938"/>
                        <a14:foregroundMark x1="89438" y1="24625" x2="87000" y2="27500"/>
                        <a14:foregroundMark x1="46813" y1="8250" x2="54063" y2="8750"/>
                        <a14:backgroundMark x1="49688" y1="82875" x2="50688" y2="97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4456" y="3158407"/>
            <a:ext cx="2774743" cy="277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05 11" descr="C:\Documents and Settings\admin\Local Settings\Temporary Internet Files\Content.IE5\JAK0HHYP\training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6250" l="10000" r="96000">
                        <a14:foregroundMark x1="86000" y1="26000" x2="89000" y2="28250"/>
                        <a14:foregroundMark x1="83333" y1="24000" x2="87667" y2="25750"/>
                        <a14:foregroundMark x1="58667" y1="89250" x2="62000" y2="77750"/>
                        <a14:backgroundMark x1="30000" y1="18500" x2="29000" y2="19500"/>
                        <a14:backgroundMark x1="52667" y1="81500" x2="50000" y2="9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099785" y="2204864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405 21"/>
          <p:cNvSpPr/>
          <p:nvPr/>
        </p:nvSpPr>
        <p:spPr>
          <a:xfrm>
            <a:off x="5773495" y="528694"/>
            <a:ext cx="3384376" cy="1255582"/>
          </a:xfrm>
          <a:prstGeom prst="wedgeEllipseCallout">
            <a:avLst>
              <a:gd name="adj1" fmla="val 8437"/>
              <a:gd name="adj2" fmla="val 70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你加油</a:t>
            </a:r>
          </a:p>
        </p:txBody>
      </p:sp>
      <p:sp>
        <p:nvSpPr>
          <p:cNvPr id="6" name="Rectangle 405 6"/>
          <p:cNvSpPr/>
          <p:nvPr/>
        </p:nvSpPr>
        <p:spPr>
          <a:xfrm>
            <a:off x="4154258" y="2247255"/>
            <a:ext cx="8354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dirty="0">
                <a:solidFill>
                  <a:sysClr val="windowText" lastClr="000000"/>
                </a:solidFill>
              </a:rPr>
              <a:t>2×4</a:t>
            </a:r>
          </a:p>
          <a:p>
            <a:pPr algn="ctr"/>
            <a:r>
              <a:rPr lang="en-US" altLang="zh-TW" sz="2400" dirty="0">
                <a:solidFill>
                  <a:sysClr val="windowText" lastClr="000000"/>
                </a:solidFill>
              </a:rPr>
              <a:t>1x8</a:t>
            </a:r>
            <a:endParaRPr lang="zh-TW" alt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1115616" y="-171400"/>
            <a:ext cx="5904656" cy="115212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zh-TW" altLang="en-US" sz="3600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遊戲是兩人對戰的</a:t>
            </a:r>
          </a:p>
        </p:txBody>
      </p:sp>
      <p:sp>
        <p:nvSpPr>
          <p:cNvPr id="12" name="Oval 405 12"/>
          <p:cNvSpPr/>
          <p:nvPr/>
        </p:nvSpPr>
        <p:spPr>
          <a:xfrm>
            <a:off x="547991" y="772370"/>
            <a:ext cx="3547054" cy="209969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輪流選數字，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你得一分後，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輪到我排排看，能排出第二種，</a:t>
            </a:r>
            <a:endParaRPr lang="en-US" altLang="zh-TW" sz="2400" dirty="0"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我也能得一分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615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75377 0.08822864 E" pathEditMode="relative" ptsTypes="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0">
                                      <p:cBhvr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08118 0.1763093 E" pathEditMode="relative" ptsTypes="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0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833 L -0.13108 0.265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7037E-6 L -0.06302 0.1699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Box 263 28"/>
          <p:cNvSpPr txBox="1"/>
          <p:nvPr/>
        </p:nvSpPr>
        <p:spPr>
          <a:xfrm>
            <a:off x="123634" y="130723"/>
            <a:ext cx="3660338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長方形數記錄紙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D1191166-3B36-7548-88D7-F46FA085B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836712"/>
            <a:ext cx="6587396" cy="600685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04F8AD6-7E81-4EAB-958C-1989B1DF0340}"/>
              </a:ext>
            </a:extLst>
          </p:cNvPr>
          <p:cNvSpPr txBox="1"/>
          <p:nvPr/>
        </p:nvSpPr>
        <p:spPr>
          <a:xfrm>
            <a:off x="6660232" y="1340768"/>
            <a:ext cx="24482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/>
              <a:t>1.</a:t>
            </a:r>
            <a:r>
              <a:rPr kumimoji="1" lang="zh-TW" altLang="en-US" sz="2800" dirty="0"/>
              <a:t>由因數的個數（有幾種排法）可以發現</a:t>
            </a:r>
            <a:endParaRPr kumimoji="1" lang="en-US" altLang="zh-TW" sz="2800" dirty="0"/>
          </a:p>
          <a:p>
            <a:r>
              <a:rPr kumimoji="1" lang="en-US" altLang="zh-TW" sz="2800" dirty="0"/>
              <a:t>…….?</a:t>
            </a:r>
            <a:br>
              <a:rPr kumimoji="1" lang="en-US" altLang="zh-TW" sz="2800" dirty="0"/>
            </a:br>
            <a:endParaRPr kumimoji="1" lang="zh-TW" altLang="en-US" sz="28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0FBCDD2-F03E-4FD5-B254-C3548DD77C4F}"/>
              </a:ext>
            </a:extLst>
          </p:cNvPr>
          <p:cNvSpPr txBox="1"/>
          <p:nvPr/>
        </p:nvSpPr>
        <p:spPr>
          <a:xfrm>
            <a:off x="6605823" y="4566607"/>
            <a:ext cx="2502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800" dirty="0"/>
              <a:t>2.</a:t>
            </a:r>
            <a:r>
              <a:rPr kumimoji="1" lang="zh-TW" altLang="en-US" sz="2800" dirty="0"/>
              <a:t>由因數的奇偶數（排法的奇偶數）可以發現</a:t>
            </a:r>
            <a:r>
              <a:rPr kumimoji="1" lang="zh-TW" altLang="en-US" sz="2800" dirty="0">
                <a:solidFill>
                  <a:schemeClr val="bg1">
                    <a:lumMod val="85000"/>
                  </a:schemeClr>
                </a:solidFill>
              </a:rPr>
              <a:t>完全平方數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35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9F5763E-D642-784F-8E2F-BACF20EE0013}"/>
              </a:ext>
            </a:extLst>
          </p:cNvPr>
          <p:cNvSpPr/>
          <p:nvPr/>
        </p:nvSpPr>
        <p:spPr>
          <a:xfrm>
            <a:off x="155982" y="2205386"/>
            <a:ext cx="8928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(1)2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的因數是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2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； 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3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的因數是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3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；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5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的因數是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5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，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….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。</a:t>
            </a:r>
            <a:endParaRPr lang="en-US" altLang="zh-TW" sz="2400" dirty="0">
              <a:solidFill>
                <a:srgbClr val="0000CC"/>
              </a:solidFill>
              <a:latin typeface="Helvetica" pitchFamily="2" charset="0"/>
            </a:endParaRPr>
          </a:p>
          <a:p>
            <a:endParaRPr lang="zh-TW" altLang="en-US" sz="2400" dirty="0">
              <a:solidFill>
                <a:srgbClr val="0000CC"/>
              </a:solidFill>
              <a:latin typeface="Helvetica" pitchFamily="2" charset="0"/>
            </a:endParaRPr>
          </a:p>
          <a:p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   因數只有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2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個的數，因數都是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和本身，稱這些數為質數。</a:t>
            </a:r>
          </a:p>
          <a:p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也可以說，除了</a:t>
            </a:r>
            <a:r>
              <a:rPr lang="en-US" altLang="zh-TW" sz="2400" dirty="0">
                <a:solidFill>
                  <a:srgbClr val="0000CC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00CC"/>
                </a:solidFill>
                <a:latin typeface="Helvetica" pitchFamily="2" charset="0"/>
              </a:rPr>
              <a:t>和自己之外，沒有其它因數的整數稱為質數。</a:t>
            </a:r>
          </a:p>
          <a:p>
            <a:endParaRPr lang="en-US" altLang="zh-TW" sz="2400" dirty="0">
              <a:latin typeface="Helvetica" pitchFamily="2" charset="0"/>
            </a:endParaRPr>
          </a:p>
          <a:p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(2)4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的因數除了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4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之外還有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2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；</a:t>
            </a:r>
            <a:endParaRPr lang="en-US" altLang="zh-TW" sz="2400" dirty="0">
              <a:solidFill>
                <a:srgbClr val="008000"/>
              </a:solidFill>
              <a:latin typeface="Helvetica" pitchFamily="2" charset="0"/>
            </a:endParaRPr>
          </a:p>
          <a:p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    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6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的因數除了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6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之外還有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2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3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；</a:t>
            </a:r>
          </a:p>
          <a:p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    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8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的因數除了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8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之外還有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2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和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4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，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….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。</a:t>
            </a:r>
          </a:p>
          <a:p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   因數有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3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個或比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3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個多的數，它們的因數除了</a:t>
            </a:r>
            <a:r>
              <a:rPr lang="en-US" altLang="zh-TW" sz="2400" dirty="0">
                <a:solidFill>
                  <a:srgbClr val="008000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和本身以外，還</a:t>
            </a:r>
            <a:endParaRPr lang="en-US" altLang="zh-TW" sz="2400" dirty="0">
              <a:solidFill>
                <a:srgbClr val="008000"/>
              </a:solidFill>
              <a:latin typeface="Helvetica" pitchFamily="2" charset="0"/>
            </a:endParaRPr>
          </a:p>
          <a:p>
            <a:r>
              <a:rPr lang="zh-TW" altLang="en-US" sz="2400" dirty="0">
                <a:solidFill>
                  <a:srgbClr val="008000"/>
                </a:solidFill>
                <a:latin typeface="Helvetica" pitchFamily="2" charset="0"/>
              </a:rPr>
              <a:t>   有其他的數，數學上稱這些數為合數。</a:t>
            </a:r>
            <a:endParaRPr lang="en-US" altLang="zh-TW" sz="2400" dirty="0">
              <a:solidFill>
                <a:srgbClr val="008000"/>
              </a:solidFill>
              <a:latin typeface="Helvetica" pitchFamily="2" charset="0"/>
            </a:endParaRPr>
          </a:p>
          <a:p>
            <a:endParaRPr lang="zh-TW" altLang="en-US" sz="2400" dirty="0">
              <a:solidFill>
                <a:srgbClr val="008000"/>
              </a:solidFill>
              <a:latin typeface="Helvetica" pitchFamily="2" charset="0"/>
            </a:endParaRPr>
          </a:p>
          <a:p>
            <a:r>
              <a:rPr lang="en-US" altLang="zh-TW" sz="2400" dirty="0">
                <a:solidFill>
                  <a:srgbClr val="FF0000"/>
                </a:solidFill>
                <a:latin typeface="Helvetica" pitchFamily="2" charset="0"/>
              </a:rPr>
              <a:t>(3)1 </a:t>
            </a:r>
            <a:r>
              <a:rPr lang="zh-TW" altLang="en-US" sz="2400" dirty="0">
                <a:solidFill>
                  <a:srgbClr val="FF0000"/>
                </a:solidFill>
                <a:latin typeface="Helvetica" pitchFamily="2" charset="0"/>
              </a:rPr>
              <a:t>的因數只有</a:t>
            </a:r>
            <a:r>
              <a:rPr lang="en-US" altLang="zh-TW" sz="2400" dirty="0">
                <a:solidFill>
                  <a:srgbClr val="FF0000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FF0000"/>
                </a:solidFill>
                <a:latin typeface="Helvetica" pitchFamily="2" charset="0"/>
              </a:rPr>
              <a:t>個，所以</a:t>
            </a:r>
            <a:r>
              <a:rPr lang="en-US" altLang="zh-TW" sz="2400" dirty="0">
                <a:solidFill>
                  <a:srgbClr val="FF0000"/>
                </a:solidFill>
                <a:latin typeface="Helvetica" pitchFamily="2" charset="0"/>
              </a:rPr>
              <a:t>1 </a:t>
            </a:r>
            <a:r>
              <a:rPr lang="zh-TW" altLang="en-US" sz="2400" dirty="0">
                <a:solidFill>
                  <a:srgbClr val="FF0000"/>
                </a:solidFill>
                <a:latin typeface="Helvetica" pitchFamily="2" charset="0"/>
              </a:rPr>
              <a:t>不是質數也不是合數。</a:t>
            </a:r>
            <a:endParaRPr lang="zh-TW" altLang="en-US" sz="2400" dirty="0">
              <a:solidFill>
                <a:srgbClr val="FF000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6BEF426-2E40-E241-B8AD-4C3C2B208D2A}"/>
              </a:ext>
            </a:extLst>
          </p:cNvPr>
          <p:cNvSpPr txBox="1"/>
          <p:nvPr/>
        </p:nvSpPr>
        <p:spPr>
          <a:xfrm>
            <a:off x="1259632" y="100945"/>
            <a:ext cx="4075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800" dirty="0">
                <a:solidFill>
                  <a:srgbClr val="0000CC"/>
                </a:solidFill>
              </a:rPr>
              <a:t>結論</a:t>
            </a:r>
            <a:r>
              <a:rPr kumimoji="1" lang="en-US" altLang="zh-TW" sz="2800" dirty="0">
                <a:solidFill>
                  <a:srgbClr val="0000CC"/>
                </a:solidFill>
              </a:rPr>
              <a:t>:</a:t>
            </a:r>
            <a:r>
              <a:rPr kumimoji="1" lang="zh-TW" altLang="en-US" sz="2800" dirty="0">
                <a:solidFill>
                  <a:srgbClr val="0000CC"/>
                </a:solidFill>
              </a:rPr>
              <a:t>認識</a:t>
            </a:r>
            <a:r>
              <a:rPr kumimoji="1" lang="en-US" altLang="zh-TW" sz="2800" dirty="0">
                <a:solidFill>
                  <a:srgbClr val="0000CC"/>
                </a:solidFill>
              </a:rPr>
              <a:t>1</a:t>
            </a:r>
            <a:r>
              <a:rPr kumimoji="1" lang="zh-TW" altLang="en-US" sz="2800" dirty="0">
                <a:solidFill>
                  <a:srgbClr val="0000CC"/>
                </a:solidFill>
              </a:rPr>
              <a:t>、質數、合數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AE54549C-FC3C-534C-BD12-46A4FA044FD8}"/>
              </a:ext>
            </a:extLst>
          </p:cNvPr>
          <p:cNvSpPr txBox="1"/>
          <p:nvPr/>
        </p:nvSpPr>
        <p:spPr>
          <a:xfrm>
            <a:off x="506895" y="635726"/>
            <a:ext cx="8603637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Helvetica" pitchFamily="2" charset="0"/>
              </a:rPr>
              <a:t>因數只有</a:t>
            </a:r>
            <a:r>
              <a:rPr lang="en-US" altLang="zh-TW" sz="2400" dirty="0">
                <a:latin typeface="Helvetica" pitchFamily="2" charset="0"/>
              </a:rPr>
              <a:t>1 </a:t>
            </a:r>
            <a:r>
              <a:rPr lang="zh-TW" altLang="en-US" sz="2400" dirty="0">
                <a:latin typeface="Helvetica" pitchFamily="2" charset="0"/>
              </a:rPr>
              <a:t>個的數：</a:t>
            </a:r>
            <a:r>
              <a:rPr lang="en-US" altLang="zh-TW" sz="2400" dirty="0">
                <a:latin typeface="Helvetica" pitchFamily="2" charset="0"/>
              </a:rPr>
              <a:t>1</a:t>
            </a:r>
          </a:p>
          <a:p>
            <a:r>
              <a:rPr lang="zh-TW" altLang="en-US" sz="2400" dirty="0">
                <a:latin typeface="Helvetica" pitchFamily="2" charset="0"/>
              </a:rPr>
              <a:t>因數只有</a:t>
            </a:r>
            <a:r>
              <a:rPr lang="en-US" altLang="zh-TW" sz="2400" dirty="0">
                <a:latin typeface="Helvetica" pitchFamily="2" charset="0"/>
              </a:rPr>
              <a:t>2 </a:t>
            </a:r>
            <a:r>
              <a:rPr lang="zh-TW" altLang="en-US" sz="2400" dirty="0">
                <a:latin typeface="Helvetica" pitchFamily="2" charset="0"/>
              </a:rPr>
              <a:t>個的數：</a:t>
            </a:r>
            <a:r>
              <a:rPr lang="en-US" altLang="zh-TW" sz="2400" dirty="0">
                <a:latin typeface="Helvetica" pitchFamily="2" charset="0"/>
              </a:rPr>
              <a:t>2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3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5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7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11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13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17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19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23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29</a:t>
            </a:r>
          </a:p>
          <a:p>
            <a:r>
              <a:rPr lang="zh-TW" altLang="en-US" sz="2400" dirty="0">
                <a:latin typeface="Helvetica" pitchFamily="2" charset="0"/>
              </a:rPr>
              <a:t>因數有</a:t>
            </a:r>
            <a:r>
              <a:rPr lang="en-US" altLang="zh-TW" sz="2400" dirty="0">
                <a:latin typeface="Helvetica" pitchFamily="2" charset="0"/>
              </a:rPr>
              <a:t>3 </a:t>
            </a:r>
            <a:r>
              <a:rPr lang="zh-TW" altLang="en-US" sz="2400" dirty="0">
                <a:latin typeface="Helvetica" pitchFamily="2" charset="0"/>
              </a:rPr>
              <a:t>個或比</a:t>
            </a:r>
            <a:r>
              <a:rPr lang="en-US" altLang="zh-TW" sz="2400" dirty="0">
                <a:latin typeface="Helvetica" pitchFamily="2" charset="0"/>
              </a:rPr>
              <a:t>3 </a:t>
            </a:r>
            <a:r>
              <a:rPr lang="zh-TW" altLang="en-US" sz="2400" dirty="0">
                <a:latin typeface="Helvetica" pitchFamily="2" charset="0"/>
              </a:rPr>
              <a:t>個多的數：</a:t>
            </a:r>
            <a:r>
              <a:rPr lang="en-US" altLang="zh-TW" sz="2400" dirty="0">
                <a:latin typeface="Helvetica" pitchFamily="2" charset="0"/>
              </a:rPr>
              <a:t>4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6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8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9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10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12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14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15</a:t>
            </a:r>
            <a:r>
              <a:rPr lang="zh-TW" altLang="en-US" sz="2400" dirty="0">
                <a:latin typeface="Helvetica" pitchFamily="2" charset="0"/>
              </a:rPr>
              <a:t>、</a:t>
            </a:r>
            <a:endParaRPr lang="en-US" altLang="zh-TW" sz="2400" dirty="0">
              <a:latin typeface="Helvetica" pitchFamily="2" charset="0"/>
            </a:endParaRPr>
          </a:p>
          <a:p>
            <a:r>
              <a:rPr lang="en-US" altLang="zh-TW" sz="2400" dirty="0">
                <a:latin typeface="Helvetica" pitchFamily="2" charset="0"/>
              </a:rPr>
              <a:t>16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18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20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21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22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24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25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26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27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28</a:t>
            </a:r>
            <a:r>
              <a:rPr lang="zh-TW" altLang="en-US" sz="2400" dirty="0">
                <a:latin typeface="Helvetica" pitchFamily="2" charset="0"/>
              </a:rPr>
              <a:t>、</a:t>
            </a:r>
            <a:r>
              <a:rPr lang="en-US" altLang="zh-TW" sz="2400" dirty="0">
                <a:latin typeface="Helvetica" pitchFamily="2" charset="0"/>
              </a:rPr>
              <a:t>30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45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7D69CF-FB4E-284A-9D8F-13B90C38C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以符號表示因倍數的定義</a:t>
            </a:r>
          </a:p>
        </p:txBody>
      </p:sp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2C38A35-037A-2146-B678-F663A37B2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924800" cy="477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E00BA35-F497-0941-8F89-514CECCE2565}"/>
              </a:ext>
            </a:extLst>
          </p:cNvPr>
          <p:cNvSpPr txBox="1"/>
          <p:nvPr/>
        </p:nvSpPr>
        <p:spPr>
          <a:xfrm>
            <a:off x="1187624" y="11663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3600" dirty="0">
                <a:solidFill>
                  <a:srgbClr val="0000CC"/>
                </a:solidFill>
              </a:rPr>
              <a:t>質數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6A44838-2349-9943-8E01-0CF3357EA132}"/>
              </a:ext>
            </a:extLst>
          </p:cNvPr>
          <p:cNvSpPr txBox="1"/>
          <p:nvPr/>
        </p:nvSpPr>
        <p:spPr>
          <a:xfrm>
            <a:off x="265109" y="1196752"/>
            <a:ext cx="8627371" cy="120032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FFFF00"/>
                </a:solidFill>
              </a:rPr>
              <a:t> </a:t>
            </a:r>
            <a:r>
              <a:rPr lang="en-US" altLang="zh-TW" sz="2400" dirty="0">
                <a:solidFill>
                  <a:srgbClr val="FFFF00"/>
                </a:solidFill>
              </a:rPr>
              <a:t>1.</a:t>
            </a:r>
            <a:r>
              <a:rPr lang="zh-TW" altLang="en-US" sz="2400" dirty="0">
                <a:solidFill>
                  <a:srgbClr val="FFFF00"/>
                </a:solidFill>
              </a:rPr>
              <a:t>意義：一個數字如果除了１和自己之外，沒有其他正因數時，稱為質數。</a:t>
            </a:r>
          </a:p>
          <a:p>
            <a:endParaRPr kumimoji="1" lang="zh-TW" altLang="en-US" sz="2400" dirty="0">
              <a:solidFill>
                <a:srgbClr val="FFFF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A2DF9E-C260-414B-AEB2-172EB8B75F7A}"/>
              </a:ext>
            </a:extLst>
          </p:cNvPr>
          <p:cNvSpPr txBox="1"/>
          <p:nvPr/>
        </p:nvSpPr>
        <p:spPr>
          <a:xfrm>
            <a:off x="265109" y="2060848"/>
            <a:ext cx="8627371" cy="1569660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altLang="zh-TW" sz="2400" dirty="0"/>
              <a:t>2.</a:t>
            </a:r>
            <a:r>
              <a:rPr lang="zh-TW" altLang="en-US" sz="2400" dirty="0"/>
              <a:t>特性：質數除了２之外，必為奇數。（換句話說，２是最小的質數，也是唯一的偶數）「１」不算是質數。「算術基本定理」：比１大的任何整數，必可分解為質因數的乘積，且表法唯一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38733A9-7B89-4741-94C4-F36E13DE3754}"/>
              </a:ext>
            </a:extLst>
          </p:cNvPr>
          <p:cNvSpPr txBox="1"/>
          <p:nvPr/>
        </p:nvSpPr>
        <p:spPr>
          <a:xfrm>
            <a:off x="265109" y="3592329"/>
            <a:ext cx="8627371" cy="1200329"/>
          </a:xfrm>
          <a:prstGeom prst="rect">
            <a:avLst/>
          </a:prstGeom>
          <a:solidFill>
            <a:srgbClr val="0000C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altLang="zh-TW" sz="2400" dirty="0"/>
              <a:t>3.</a:t>
            </a:r>
            <a:r>
              <a:rPr lang="zh-TW" altLang="en-US" sz="2400" dirty="0"/>
              <a:t>質數的個數與求法</a:t>
            </a:r>
            <a:r>
              <a:rPr lang="en-US" altLang="zh-TW" sz="2400" dirty="0"/>
              <a:t>:</a:t>
            </a:r>
          </a:p>
          <a:p>
            <a:r>
              <a:rPr lang="zh-TW" altLang="en-US" sz="2400" dirty="0"/>
              <a:t>歐幾里德證明了「質數必有無限個</a:t>
            </a:r>
            <a:endParaRPr lang="en-US" altLang="zh-TW" sz="2400" dirty="0"/>
          </a:p>
          <a:p>
            <a:r>
              <a:rPr lang="zh-TW" altLang="en-US" sz="2400" dirty="0"/>
              <a:t>　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F653C5D-F9A7-FF4E-A6B9-DEFEAF103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7" y="5019256"/>
            <a:ext cx="8627371" cy="1333500"/>
          </a:xfrm>
          <a:prstGeom prst="rect">
            <a:avLst/>
          </a:prstGeom>
          <a:solidFill>
            <a:srgbClr val="0000CC"/>
          </a:solidFill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CDDDD9B-90D1-F84F-B8C1-E4326813C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06" y="6428957"/>
            <a:ext cx="3022774" cy="43812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F7C3E93-00A2-B348-B0E9-8A8015C92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62" y="4581128"/>
            <a:ext cx="8740526" cy="482600"/>
          </a:xfrm>
          <a:prstGeom prst="rect">
            <a:avLst/>
          </a:prstGeom>
          <a:solidFill>
            <a:srgbClr val="0000CC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0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56D0A3-2680-8249-B75E-74E53F1C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 dirty="0"/>
              <a:t>想一想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701B61A-827E-E949-A87C-270DA02F013D}"/>
              </a:ext>
            </a:extLst>
          </p:cNvPr>
          <p:cNvSpPr/>
          <p:nvPr/>
        </p:nvSpPr>
        <p:spPr>
          <a:xfrm>
            <a:off x="395536" y="1340768"/>
            <a:ext cx="78392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08000"/>
            <a:r>
              <a:rPr lang="en-US" altLang="zh-TW" sz="40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0</a:t>
            </a:r>
            <a:r>
              <a:rPr lang="zh-TW" altLang="zh-TW" sz="4000" kern="100" dirty="0">
                <a:solidFill>
                  <a:srgbClr val="FF000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是不是偶數？</a:t>
            </a:r>
            <a:endParaRPr lang="zh-TW" altLang="zh-TW" sz="4000" kern="100" dirty="0"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  <a:p>
            <a:pPr indent="508000"/>
            <a:r>
              <a:rPr lang="en-US" altLang="zh-TW" sz="40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0.2</a:t>
            </a:r>
            <a:r>
              <a:rPr lang="zh-TW" altLang="zh-TW" sz="40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是不是偶數？</a:t>
            </a:r>
          </a:p>
          <a:p>
            <a:pPr indent="508000"/>
            <a:r>
              <a:rPr lang="en-US" altLang="zh-TW" sz="40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2.0</a:t>
            </a:r>
            <a:r>
              <a:rPr lang="zh-TW" altLang="zh-TW" sz="40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是不是偶數？</a:t>
            </a:r>
          </a:p>
          <a:p>
            <a:r>
              <a:rPr lang="en-US" altLang="zh-TW" sz="4000" kern="100" dirty="0"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 </a:t>
            </a:r>
            <a:endParaRPr lang="zh-TW" altLang="zh-TW" sz="4000" kern="100" dirty="0"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  <a:p>
            <a:pPr indent="381000"/>
            <a:endParaRPr lang="en-US" altLang="zh-TW" sz="4000" kern="100" dirty="0">
              <a:solidFill>
                <a:srgbClr val="7030A0"/>
              </a:solidFill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  <a:p>
            <a:pPr indent="381000"/>
            <a:r>
              <a:rPr lang="zh-TW" altLang="zh-TW" sz="4000" kern="100" dirty="0">
                <a:solidFill>
                  <a:srgbClr val="7030A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數學上為何要引入奇數及偶數？</a:t>
            </a:r>
            <a:endParaRPr lang="zh-TW" altLang="zh-TW" sz="4000" kern="100" dirty="0">
              <a:latin typeface="Kaiti TC" panose="02010600040101010101" pitchFamily="2" charset="-120"/>
              <a:ea typeface="Kaiti TC" panose="02010600040101010101" pitchFamily="2" charset="-120"/>
              <a:cs typeface="Times New Roman" panose="02020603050405020304" pitchFamily="18" charset="0"/>
            </a:endParaRPr>
          </a:p>
          <a:p>
            <a:r>
              <a:rPr lang="en-US" altLang="zh-TW" sz="4000" dirty="0">
                <a:solidFill>
                  <a:srgbClr val="00B05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    </a:t>
            </a:r>
            <a:r>
              <a:rPr lang="zh-TW" altLang="zh-TW" sz="4000" dirty="0">
                <a:solidFill>
                  <a:srgbClr val="00B050"/>
                </a:solidFill>
                <a:latin typeface="Kaiti TC" panose="02010600040101010101" pitchFamily="2" charset="-120"/>
                <a:ea typeface="Kaiti TC" panose="02010600040101010101" pitchFamily="2" charset="-120"/>
                <a:cs typeface="Times New Roman" panose="02020603050405020304" pitchFamily="18" charset="0"/>
              </a:rPr>
              <a:t>奇數及偶數會用在什麼地方？</a:t>
            </a:r>
            <a:r>
              <a:rPr lang="zh-TW" altLang="zh-TW" sz="4000" dirty="0">
                <a:latin typeface="Kaiti TC" panose="02010600040101010101" pitchFamily="2" charset="-120"/>
                <a:ea typeface="Kaiti TC" panose="02010600040101010101" pitchFamily="2" charset="-120"/>
              </a:rPr>
              <a:t> </a:t>
            </a:r>
            <a:endParaRPr lang="zh-TW" altLang="en-US" sz="4000" dirty="0">
              <a:latin typeface="Kaiti TC" panose="02010600040101010101" pitchFamily="2" charset="-120"/>
              <a:ea typeface="Kaiti TC" panose="02010600040101010101" pitchFamily="2" charset="-120"/>
            </a:endParaRPr>
          </a:p>
        </p:txBody>
      </p:sp>
      <p:pic>
        <p:nvPicPr>
          <p:cNvPr id="5" name="Picture 2" descr="对话框气泡框贴纸素材和图片ID05f851_Fotor懒设计">
            <a:extLst>
              <a:ext uri="{FF2B5EF4-FFF2-40B4-BE49-F238E27FC236}">
                <a16:creationId xmlns:a16="http://schemas.microsoft.com/office/drawing/2014/main" id="{9C8B6EC1-BEBD-844B-BEFE-269D3747D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1042" y="1048600"/>
            <a:ext cx="469784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CFEF9D8-6D17-0B48-A2EE-37258C272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25704"/>
            <a:ext cx="1366352" cy="201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MA" val="3.0"/>
</p:tagLst>
</file>

<file path=ppt/theme/theme1.xml><?xml version="1.0" encoding="utf-8"?>
<a:theme xmlns:a="http://schemas.openxmlformats.org/drawingml/2006/main" name="291TGp_education_light">
  <a:themeElements>
    <a:clrScheme name="291TGp_education_light 2">
      <a:dk1>
        <a:srgbClr val="000000"/>
      </a:dk1>
      <a:lt1>
        <a:srgbClr val="FFFFFF"/>
      </a:lt1>
      <a:dk2>
        <a:srgbClr val="193583"/>
      </a:dk2>
      <a:lt2>
        <a:srgbClr val="C0C0C0"/>
      </a:lt2>
      <a:accent1>
        <a:srgbClr val="89CA64"/>
      </a:accent1>
      <a:accent2>
        <a:srgbClr val="D9C215"/>
      </a:accent2>
      <a:accent3>
        <a:srgbClr val="FFFFFF"/>
      </a:accent3>
      <a:accent4>
        <a:srgbClr val="000000"/>
      </a:accent4>
      <a:accent5>
        <a:srgbClr val="C4E1B8"/>
      </a:accent5>
      <a:accent6>
        <a:srgbClr val="C4B012"/>
      </a:accent6>
      <a:hlink>
        <a:srgbClr val="04884E"/>
      </a:hlink>
      <a:folHlink>
        <a:srgbClr val="FF9600"/>
      </a:folHlink>
    </a:clrScheme>
    <a:fontScheme name="291TGp_education_light">
      <a:majorFont>
        <a:latin typeface="標楷體"/>
        <a:ea typeface="標楷體"/>
        <a:cs typeface=""/>
      </a:majorFont>
      <a:minorFont>
        <a:latin typeface="標楷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91TGp_education_light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1TGp_education_light 2">
        <a:dk1>
          <a:srgbClr val="000000"/>
        </a:dk1>
        <a:lt1>
          <a:srgbClr val="FFFFFF"/>
        </a:lt1>
        <a:dk2>
          <a:srgbClr val="193583"/>
        </a:dk2>
        <a:lt2>
          <a:srgbClr val="C0C0C0"/>
        </a:lt2>
        <a:accent1>
          <a:srgbClr val="89CA64"/>
        </a:accent1>
        <a:accent2>
          <a:srgbClr val="D9C215"/>
        </a:accent2>
        <a:accent3>
          <a:srgbClr val="FFFFFF"/>
        </a:accent3>
        <a:accent4>
          <a:srgbClr val="000000"/>
        </a:accent4>
        <a:accent5>
          <a:srgbClr val="C4E1B8"/>
        </a:accent5>
        <a:accent6>
          <a:srgbClr val="C4B012"/>
        </a:accent6>
        <a:hlink>
          <a:srgbClr val="04884E"/>
        </a:hlink>
        <a:folHlink>
          <a:srgbClr val="FF9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91TGp_education_light 3">
        <a:dk1>
          <a:srgbClr val="000000"/>
        </a:dk1>
        <a:lt1>
          <a:srgbClr val="FFFFFF"/>
        </a:lt1>
        <a:dk2>
          <a:srgbClr val="006666"/>
        </a:dk2>
        <a:lt2>
          <a:srgbClr val="C0C0C0"/>
        </a:lt2>
        <a:accent1>
          <a:srgbClr val="D4502C"/>
        </a:accent1>
        <a:accent2>
          <a:srgbClr val="D7AE3B"/>
        </a:accent2>
        <a:accent3>
          <a:srgbClr val="FFFFFF"/>
        </a:accent3>
        <a:accent4>
          <a:srgbClr val="000000"/>
        </a:accent4>
        <a:accent5>
          <a:srgbClr val="E6B3AC"/>
        </a:accent5>
        <a:accent6>
          <a:srgbClr val="C39D35"/>
        </a:accent6>
        <a:hlink>
          <a:srgbClr val="1C74B0"/>
        </a:hlink>
        <a:folHlink>
          <a:srgbClr val="85C16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291TGp_education_light</Template>
  <TotalTime>56892</TotalTime>
  <Words>4390</Words>
  <Application>Microsoft Office PowerPoint</Application>
  <PresentationFormat>如螢幕大小 (4:3)</PresentationFormat>
  <Paragraphs>670</Paragraphs>
  <Slides>80</Slides>
  <Notes>11</Notes>
  <HiddenSlides>0</HiddenSlides>
  <MMClips>1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99" baseType="lpstr">
      <vt:lpstr>Arial Unicode MS</vt:lpstr>
      <vt:lpstr>Cinzel</vt:lpstr>
      <vt:lpstr>Helvetica Neue</vt:lpstr>
      <vt:lpstr>Kaiti TC</vt:lpstr>
      <vt:lpstr>PingFang TC</vt:lpstr>
      <vt:lpstr>-webkit-standard</vt:lpstr>
      <vt:lpstr>MingLiu</vt:lpstr>
      <vt:lpstr>華康中特圓體</vt:lpstr>
      <vt:lpstr>微軟正黑體</vt:lpstr>
      <vt:lpstr>標楷體</vt:lpstr>
      <vt:lpstr>Arial</vt:lpstr>
      <vt:lpstr>Calibri</vt:lpstr>
      <vt:lpstr>Cambria Math</vt:lpstr>
      <vt:lpstr>Helvetica</vt:lpstr>
      <vt:lpstr>Segoe Print</vt:lpstr>
      <vt:lpstr>Times New Roman</vt:lpstr>
      <vt:lpstr>Verdana</vt:lpstr>
      <vt:lpstr>Wingdings</vt:lpstr>
      <vt:lpstr>291TGp_education_light</vt:lpstr>
      <vt:lpstr>数学领域活化教学研习~有效教学在量主题之应用</vt:lpstr>
      <vt:lpstr>課前問卷調查</vt:lpstr>
      <vt:lpstr>108課綱學習重點</vt:lpstr>
      <vt:lpstr>目錄</vt:lpstr>
      <vt:lpstr>數的『關係』</vt:lpstr>
      <vt:lpstr>想想這樣對嗎?</vt:lpstr>
      <vt:lpstr>倍數有兩種意義</vt:lpstr>
      <vt:lpstr>以符號表示因倍數的定義</vt:lpstr>
      <vt:lpstr>想一想</vt:lpstr>
      <vt:lpstr>整數的分類</vt:lpstr>
      <vt:lpstr>證明題</vt:lpstr>
      <vt:lpstr>0是不是偶數？</vt:lpstr>
      <vt:lpstr>因數與倍數</vt:lpstr>
      <vt:lpstr>教學重點提示</vt:lpstr>
      <vt:lpstr>注意!!!教學重點提示</vt:lpstr>
      <vt:lpstr>稅收遊戲</vt:lpstr>
      <vt:lpstr>抽稅遊戲說明</vt:lpstr>
      <vt:lpstr>抽稅遊戲練習題</vt:lpstr>
      <vt:lpstr>探究示例</vt:lpstr>
      <vt:lpstr>實際遊戲：(每組2-4人)</vt:lpstr>
      <vt:lpstr>因數大老二遊戲說明</vt:lpstr>
      <vt:lpstr>因數大老二遊戲說明</vt:lpstr>
      <vt:lpstr>想一想</vt:lpstr>
      <vt:lpstr>為何定義1不是質數？</vt:lpstr>
      <vt:lpstr>五年級因數與倍數教學重點： </vt:lpstr>
      <vt:lpstr>學習脈絡</vt:lpstr>
      <vt:lpstr>PowerPoint 簡報</vt:lpstr>
      <vt:lpstr>哪種引入因數的方法比較恰當？ </vt:lpstr>
      <vt:lpstr>找因數的方法</vt:lpstr>
      <vt:lpstr>因數---如何判斷已找出一半的算式 </vt:lpstr>
      <vt:lpstr>公因數---五年級</vt:lpstr>
      <vt:lpstr>學習脈絡</vt:lpstr>
      <vt:lpstr>公因數---六年級</vt:lpstr>
      <vt:lpstr>公因數</vt:lpstr>
      <vt:lpstr>觀察兩式的異同</vt:lpstr>
      <vt:lpstr>短除法</vt:lpstr>
      <vt:lpstr>基本學習內容</vt:lpstr>
      <vt:lpstr>基本學習表現</vt:lpstr>
      <vt:lpstr>最簡分數</vt:lpstr>
      <vt:lpstr>質因數分解法</vt:lpstr>
      <vt:lpstr>質因數分解的標準分解式 </vt:lpstr>
      <vt:lpstr>質因數分解的標準分解式 </vt:lpstr>
      <vt:lpstr>最小公倍數—質因數分解與短除法</vt:lpstr>
      <vt:lpstr>短除法-注意事項</vt:lpstr>
      <vt:lpstr>區分「質數」和「互質」的差異</vt:lpstr>
      <vt:lpstr>PowerPoint 簡報</vt:lpstr>
      <vt:lpstr>公倍數</vt:lpstr>
      <vt:lpstr>PowerPoint 簡報</vt:lpstr>
      <vt:lpstr>PowerPoint 簡報</vt:lpstr>
      <vt:lpstr>PowerPoint 簡報</vt:lpstr>
      <vt:lpstr>認識遊戲棋盤-百數表</vt:lpstr>
      <vt:lpstr>可以利用百數表做什麼</vt:lpstr>
      <vt:lpstr>遊戲設置</vt:lpstr>
      <vt:lpstr>遊戲規則</vt:lpstr>
      <vt:lpstr>PowerPoint 簡報</vt:lpstr>
      <vt:lpstr>數戰棋戰略探討</vt:lpstr>
      <vt:lpstr>3、9的倍數檢查技巧</vt:lpstr>
      <vt:lpstr>PowerPoint 簡報</vt:lpstr>
      <vt:lpstr>數字拉密遊戲介紹</vt:lpstr>
      <vt:lpstr>PowerPoint 簡報</vt:lpstr>
      <vt:lpstr>數字拉密遊戲規則</vt:lpstr>
      <vt:lpstr>課程與回饋</vt:lpstr>
      <vt:lpstr>數學脈絡及數學本質系列學習</vt:lpstr>
      <vt:lpstr>PowerPoint 簡報</vt:lpstr>
      <vt:lpstr>(五年級) </vt:lpstr>
      <vt:lpstr>TASA縣市學力檢測(五年級)</vt:lpstr>
      <vt:lpstr>TASA縣市學力檢測(五年級)</vt:lpstr>
      <vt:lpstr>PowerPoint 簡報</vt:lpstr>
      <vt:lpstr>PowerPoint 簡報</vt:lpstr>
      <vt:lpstr>PowerPoint 簡報</vt:lpstr>
      <vt:lpstr>為何這兩題都可以利用公倍數算出答案？ </vt:lpstr>
      <vt:lpstr>PowerPoint 簡報</vt:lpstr>
      <vt:lpstr>找因數的方法</vt:lpstr>
      <vt:lpstr>遊戲器材準備</vt:lpstr>
      <vt:lpstr>得分規則</vt:lpstr>
      <vt:lpstr>排出長方形或正方形挑戰賽</vt:lpstr>
      <vt:lpstr>遊戲是兩人對戰的</vt:lpstr>
      <vt:lpstr>PowerPoint 簡報</vt:lpstr>
      <vt:lpstr>PowerPoint 簡報</vt:lpstr>
      <vt:lpstr>PowerPoint 簡報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台南市國教輔導團【國小數學組】 數學領域教師備課研習</dc:title>
  <dc:creator>user</dc:creator>
  <cp:lastModifiedBy>yicsyic@cloud.tn.edu.tw</cp:lastModifiedBy>
  <cp:revision>2199</cp:revision>
  <dcterms:created xsi:type="dcterms:W3CDTF">2011-02-09T03:06:04Z</dcterms:created>
  <dcterms:modified xsi:type="dcterms:W3CDTF">2023-05-02T14:00:07Z</dcterms:modified>
</cp:coreProperties>
</file>