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338" r:id="rId3"/>
    <p:sldId id="328" r:id="rId4"/>
    <p:sldId id="339" r:id="rId5"/>
    <p:sldId id="320" r:id="rId6"/>
    <p:sldId id="322" r:id="rId7"/>
    <p:sldId id="319" r:id="rId8"/>
    <p:sldId id="323" r:id="rId9"/>
    <p:sldId id="324" r:id="rId10"/>
    <p:sldId id="325" r:id="rId11"/>
    <p:sldId id="341" r:id="rId12"/>
    <p:sldId id="331" r:id="rId13"/>
    <p:sldId id="332" r:id="rId14"/>
    <p:sldId id="333" r:id="rId15"/>
    <p:sldId id="33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微型電動二輪車安全駕駛" id="{D191EEC1-3EA0-46CB-BCBF-D22253E44313}">
          <p14:sldIdLst>
            <p14:sldId id="272"/>
          </p14:sldIdLst>
        </p14:section>
        <p14:section name="微型電動二輪車行動意識" id="{A1ABF97C-E6C1-40E6-BC0C-084FF8DCCFC7}">
          <p14:sldIdLst>
            <p14:sldId id="338"/>
            <p14:sldId id="328"/>
            <p14:sldId id="339"/>
            <p14:sldId id="320"/>
            <p14:sldId id="322"/>
            <p14:sldId id="319"/>
            <p14:sldId id="323"/>
            <p14:sldId id="324"/>
            <p14:sldId id="325"/>
            <p14:sldId id="341"/>
            <p14:sldId id="331"/>
            <p14:sldId id="332"/>
            <p14:sldId id="333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388"/>
    <a:srgbClr val="FDF5F2"/>
    <a:srgbClr val="A9CABD"/>
    <a:srgbClr val="E6E6E6"/>
    <a:srgbClr val="EB6D34"/>
    <a:srgbClr val="085888"/>
    <a:srgbClr val="00A190"/>
    <a:srgbClr val="7FC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59" autoAdjust="0"/>
  </p:normalViewPr>
  <p:slideViewPr>
    <p:cSldViewPr snapToGrid="0">
      <p:cViewPr varScale="1">
        <p:scale>
          <a:sx n="70" d="100"/>
          <a:sy n="70" d="100"/>
        </p:scale>
        <p:origin x="11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E73C-707F-462E-94D2-5EBB04AAEA4F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69F14-2F7B-4282-B385-671D3D001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944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E9160-314D-4015-B8FE-9BA8BC9973E1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CFA27-CB71-4D11-A355-A4E708970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45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819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365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74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83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55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17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17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0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90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4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995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CFA27-CB71-4D11-A355-A4E708970E1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03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67D2C8-1116-7E14-F57F-979747136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3B00FF5-B389-AB0D-449D-9A3AC1619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B3A720-8D21-66F6-9253-B235421C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D89B0B-CEB0-011C-9E4B-E385EE5B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3C6A42-83A5-46F7-EA5C-13230B40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49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4C77D9-8C5C-B958-9F48-17ECE71B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1A2F144-CCA0-44E7-E17B-16076BF5B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CC1E9F-6A35-5B42-D6E5-156C1785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15EB5D-E8DC-E697-C4C5-06B4481C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95BDCC-72B1-BC5B-C611-DE42FFE4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74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195CC85-DBB6-C9C4-F7EA-6380F1F20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8C54977-C0D7-E9C8-00B3-246464482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0CBDAE-97E9-C1F3-1B83-FAFC925D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AEEAD90-FF8B-9C06-320D-26AA9693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8CE0B4-C643-D3F7-3B3B-1C8B1150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4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-模組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05209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0D6F-C67A-4AEB-B312-D222654B3F41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44A-8CD7-48BE-B03C-49B918DA70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27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學大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0D6F-C67A-4AEB-B312-D222654B3F41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44A-8CD7-48BE-B03C-49B918DA70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373063" y="1690688"/>
            <a:ext cx="7229475" cy="4252912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4263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肆-微型電動二輪車安全駕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學大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2700" y="266700"/>
            <a:ext cx="12192000" cy="633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24DBCC3-25AD-57A3-7C33-1A88C32042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382">
            <a:off x="10258461" y="4796867"/>
            <a:ext cx="1616039" cy="16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99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2700" y="266700"/>
            <a:ext cx="12192000" cy="633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215" r="3951" b="2927"/>
          <a:stretch/>
        </p:blipFill>
        <p:spPr>
          <a:xfrm>
            <a:off x="9721385" y="3873429"/>
            <a:ext cx="1977461" cy="1983364"/>
          </a:xfrm>
          <a:prstGeom prst="ellipse">
            <a:avLst/>
          </a:prstGeom>
          <a:ln w="63500" cap="rnd">
            <a:solidFill>
              <a:srgbClr val="5FA388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6029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A95895-C190-3973-5D03-B4B65269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0E62A5-D143-E54A-7C7B-694899354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9F8060-1283-20DD-511A-F9F2D617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E9110F-1318-6B6B-091B-637BB4C0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245F31-67E8-2FB9-7169-AFC52846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8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D73BA-A1F8-44FF-9AA2-5184A097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533AF7-9698-2837-F5C3-BCA1EC604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60D93E-859A-57C5-0858-DC5F65B8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16CF24-B20D-0FED-FD6B-DFD8CF16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D89039-969E-C34E-559A-CD88A3B3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53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2DF8BB-15A2-4968-00CF-984BB988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CF6E13-A461-0C8B-B585-0BB1F007B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297D97-05E3-AA58-E86E-C8DC82794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8E101A5-A5A5-BB61-958E-ECD9D51D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728BA1A-DA2C-699D-47F3-BA87AF96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DC8D4C-B2A7-FBE0-930E-A3E2D844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08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3CFE64-DA02-18D7-0C89-57C52176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A514EB-7027-3B3E-C25E-0F7314627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C877998-1D0B-6303-A226-E95DC167C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05C54CB-79B9-0728-93FE-0CCF215FC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F02FBAC-6D32-5F9B-DB2B-A0182FC2F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0317D4C-7BEF-21FD-780E-B2AA6A17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0520A09-D7C7-E20D-B270-DF486361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08C88FF-0B0D-E9C9-77A3-840E85AF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97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890B56-EAC9-C37D-9CED-8C1172BA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C28AB55-507D-4558-35D4-7C3EB5C0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89DEA9-9AD7-51CC-034E-826753B3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CB0347-E3C0-2CEB-663F-44209B6C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98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CB2C0A8-09C6-CAB0-7CD8-76CC972B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FE246C4-17B6-2874-B2C6-516A4A40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636A9C3-93B0-7EF8-DB0E-DF3CFE32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06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F9FD73-7EFD-B943-7993-CA996B54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9A3D1C-8F79-130F-1621-C73F35A42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991F61B-92BD-B32F-5160-C64A93235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A2579E-23AC-4C12-FD75-8283A781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ECD29CB-C054-F49D-8C7E-9377E53A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D832ED2-69A8-8763-FA37-D16AE42B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09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63A669-2E88-6CF2-BB3F-3837B7D4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C80362E-71CE-0853-0FEC-07BB305B5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2066D06-8470-B118-F172-88DE57E10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D373E3-0EDB-6CE9-51C1-66A9DB54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E1B4D9-13F3-AAD1-B8CA-ADA57A80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9721B4-AFA1-E750-5FD0-1103AF56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4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A0AC13C-C820-C160-DC6C-3430F9C2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990FA3-EFA2-2F5A-C878-65E22214E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64B523-D5DC-6477-2789-73E3763E2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B156-658A-4ECC-AC1E-E4E415E33F4D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D04532-9639-AC9A-2152-FC22DE38B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54E7B6-7E77-24D9-BCB3-98FDD6B7F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8595-266F-4C03-9902-E70CF4A4F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5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6" r:id="rId14"/>
    <p:sldLayoutId id="2147483667" r:id="rId15"/>
    <p:sldLayoutId id="2147483668" r:id="rId16"/>
    <p:sldLayoutId id="21474836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MH-Me_bg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1"/>
          <p:cNvSpPr>
            <a:spLocks noGrp="1"/>
          </p:cNvSpPr>
          <p:nvPr>
            <p:ph type="subTitle" idx="1"/>
          </p:nvPr>
        </p:nvSpPr>
        <p:spPr>
          <a:xfrm>
            <a:off x="2518402" y="1556951"/>
            <a:ext cx="7194009" cy="3336799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rgbClr val="5FA3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微型電動二輪車</a:t>
            </a:r>
            <a:endParaRPr lang="en-US" altLang="zh-TW" sz="7200" b="1" dirty="0">
              <a:solidFill>
                <a:srgbClr val="5FA38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dirty="0">
                <a:solidFill>
                  <a:srgbClr val="5FA3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安全駕駛</a:t>
            </a:r>
            <a:endParaRPr lang="en-US" altLang="zh-TW" sz="7200" b="1" dirty="0">
              <a:solidFill>
                <a:srgbClr val="5FA38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616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423C3CB-C137-4A3C-992D-841337E258CC}"/>
              </a:ext>
            </a:extLst>
          </p:cNvPr>
          <p:cNvSpPr txBox="1"/>
          <p:nvPr/>
        </p:nvSpPr>
        <p:spPr>
          <a:xfrm>
            <a:off x="407144" y="397918"/>
            <a:ext cx="14552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55800" y="326511"/>
            <a:ext cx="7607300" cy="790575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</a:rPr>
              <a:t>「微」笑出門，安「駕」回家</a:t>
            </a: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0" y="982693"/>
            <a:ext cx="8941020" cy="5624618"/>
          </a:xfrm>
          <a:prstGeom prst="rect">
            <a:avLst/>
          </a:prstGeom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0" y="2946400"/>
            <a:ext cx="8941020" cy="36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423C3CB-C137-4A3C-992D-841337E258CC}"/>
              </a:ext>
            </a:extLst>
          </p:cNvPr>
          <p:cNvSpPr txBox="1"/>
          <p:nvPr/>
        </p:nvSpPr>
        <p:spPr>
          <a:xfrm>
            <a:off x="407144" y="397918"/>
            <a:ext cx="14552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55800" y="326511"/>
            <a:ext cx="7607300" cy="790575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</a:rPr>
              <a:t>「微」笑出門，安「駕」回家</a:t>
            </a: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4" y="1008093"/>
            <a:ext cx="8604416" cy="555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5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423C3CB-C137-4A3C-992D-841337E258CC}"/>
              </a:ext>
            </a:extLst>
          </p:cNvPr>
          <p:cNvSpPr txBox="1"/>
          <p:nvPr/>
        </p:nvSpPr>
        <p:spPr>
          <a:xfrm>
            <a:off x="44460" y="221027"/>
            <a:ext cx="1455236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499696" y="352426"/>
            <a:ext cx="7658100" cy="668368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</a:rPr>
              <a:t>「微」笑出門，安「駕」回家</a:t>
            </a:r>
          </a:p>
        </p:txBody>
      </p:sp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56" y="1033494"/>
            <a:ext cx="8318928" cy="5543835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11" y="2895600"/>
            <a:ext cx="8267073" cy="36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8423C3CB-C137-4A3C-992D-841337E258CC}"/>
              </a:ext>
            </a:extLst>
          </p:cNvPr>
          <p:cNvSpPr txBox="1"/>
          <p:nvPr/>
        </p:nvSpPr>
        <p:spPr>
          <a:xfrm>
            <a:off x="318244" y="274568"/>
            <a:ext cx="1455236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902940" y="315653"/>
            <a:ext cx="7834184" cy="767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latin typeface="微軟正黑體" panose="020B0604030504040204" pitchFamily="34" charset="-120"/>
              </a:rPr>
              <a:t>「微」笑出門，安「駕」回家</a:t>
            </a:r>
          </a:p>
        </p:txBody>
      </p:sp>
      <p:pic>
        <p:nvPicPr>
          <p:cNvPr id="17" name="圖片 16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5"/>
          <a:stretch/>
        </p:blipFill>
        <p:spPr>
          <a:xfrm>
            <a:off x="403368" y="1331972"/>
            <a:ext cx="9194056" cy="5208808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8" y="2565400"/>
            <a:ext cx="9147032" cy="40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8423C3CB-C137-4A3C-992D-841337E258CC}"/>
              </a:ext>
            </a:extLst>
          </p:cNvPr>
          <p:cNvSpPr txBox="1"/>
          <p:nvPr/>
        </p:nvSpPr>
        <p:spPr>
          <a:xfrm>
            <a:off x="0" y="365125"/>
            <a:ext cx="25146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349500" y="268318"/>
            <a:ext cx="7645400" cy="688975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</a:rPr>
              <a:t>「微」笑出門，安「駕」回家</a:t>
            </a:r>
          </a:p>
        </p:txBody>
      </p:sp>
      <p:pic>
        <p:nvPicPr>
          <p:cNvPr id="14" name="圖片 1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0" y="957293"/>
            <a:ext cx="8941020" cy="5624618"/>
          </a:xfrm>
          <a:prstGeom prst="rect">
            <a:avLst/>
          </a:prstGeom>
        </p:spPr>
      </p:pic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0" y="2920999"/>
            <a:ext cx="8941020" cy="36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4294967295"/>
          </p:nvPr>
        </p:nvSpPr>
        <p:spPr>
          <a:xfrm>
            <a:off x="673100" y="1393278"/>
            <a:ext cx="11163300" cy="1883322"/>
          </a:xfrm>
        </p:spPr>
        <p:txBody>
          <a:bodyPr>
            <a:noAutofit/>
          </a:bodyPr>
          <a:lstStyle/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微型電動二輪車為慢車種類，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其車身結構及煞車、懸吊皆以單人乘坐且低速行駛進行設計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雙載或附載超高物品會降低車輛操控及穩定性能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，造成駕駛控制困難，增加事故發生機率。</a:t>
            </a: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768527F-0AF8-CAB0-F795-5795965F8567}"/>
              </a:ext>
            </a:extLst>
          </p:cNvPr>
          <p:cNvSpPr txBox="1"/>
          <p:nvPr/>
        </p:nvSpPr>
        <p:spPr>
          <a:xfrm>
            <a:off x="422412" y="534937"/>
            <a:ext cx="40549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b="1" dirty="0">
                <a:solidFill>
                  <a:srgbClr val="5FA38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4400" b="1" dirty="0">
                <a:solidFill>
                  <a:srgbClr val="5FA38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單元總結</a:t>
            </a:r>
            <a:r>
              <a:rPr lang="en-US" altLang="zh-TW" sz="4400" b="1" dirty="0">
                <a:solidFill>
                  <a:srgbClr val="5FA38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4400" dirty="0">
              <a:solidFill>
                <a:srgbClr val="5FA38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673100" y="3505200"/>
            <a:ext cx="8788400" cy="218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 algn="just">
              <a:lnSpc>
                <a:spcPct val="15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法令保障行人於行人穿越道上有絕對優先權，駕駛人行近行人穿越道時或是未劃設行人穿越道之交叉路口，無論有無交通指揮人員或號誌標示，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均應停讓行人先行通過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806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159291" y="4795947"/>
            <a:ext cx="7032709" cy="830997"/>
          </a:xfrm>
          <a:prstGeom prst="rect">
            <a:avLst/>
          </a:prstGeom>
          <a:solidFill>
            <a:srgbClr val="5FA38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微型電動二輪車行動意識</a:t>
            </a:r>
          </a:p>
        </p:txBody>
      </p:sp>
    </p:spTree>
    <p:extLst>
      <p:ext uri="{BB962C8B-B14F-4D97-AF65-F5344CB8AC3E}">
        <p14:creationId xmlns:p14="http://schemas.microsoft.com/office/powerpoint/2010/main" val="287143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2AA95D8-2FF9-7C7F-A23B-5E36F6BB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818" y="775834"/>
            <a:ext cx="6345150" cy="71006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>
              <a:defRPr/>
            </a:pPr>
            <a:r>
              <a:rPr lang="en-US" altLang="zh-TW" sz="4000" dirty="0"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微型電動二輪車行動意識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版面配置區 1">
            <a:extLst>
              <a:ext uri="{FF2B5EF4-FFF2-40B4-BE49-F238E27FC236}">
                <a16:creationId xmlns:a16="http://schemas.microsoft.com/office/drawing/2014/main" id="{8D4BB3C2-396F-D035-FCCE-4969AEFA855E}"/>
              </a:ext>
            </a:extLst>
          </p:cNvPr>
          <p:cNvSpPr txBox="1">
            <a:spLocks/>
          </p:cNvSpPr>
          <p:nvPr/>
        </p:nvSpPr>
        <p:spPr>
          <a:xfrm>
            <a:off x="564187" y="2034059"/>
            <a:ext cx="6545261" cy="3333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學習目標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630238" lvl="0"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暸解微型電動二輪車與電動機車相關法規。 </a:t>
            </a:r>
          </a:p>
          <a:p>
            <a:pPr marL="630238" lvl="0"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具備微型電動二輪車與電動機車行駛基本的安全意識。</a:t>
            </a:r>
          </a:p>
        </p:txBody>
      </p:sp>
    </p:spTree>
    <p:extLst>
      <p:ext uri="{BB962C8B-B14F-4D97-AF65-F5344CB8AC3E}">
        <p14:creationId xmlns:p14="http://schemas.microsoft.com/office/powerpoint/2010/main" val="100592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789" y="1134619"/>
            <a:ext cx="10515600" cy="612564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5FA388"/>
                </a:solidFill>
              </a:rPr>
              <a:t>《 </a:t>
            </a:r>
            <a:r>
              <a:rPr lang="zh-TW" altLang="en-US" sz="3600" b="1" dirty="0">
                <a:solidFill>
                  <a:srgbClr val="5FA388"/>
                </a:solidFill>
              </a:rPr>
              <a:t>驚！微型電動二輪車騎士、乘客中間卡超高家具</a:t>
            </a:r>
            <a:r>
              <a:rPr lang="en-US" altLang="zh-TW" sz="3600" b="1" dirty="0">
                <a:solidFill>
                  <a:srgbClr val="5FA388"/>
                </a:solidFill>
              </a:rPr>
              <a:t>》</a:t>
            </a:r>
            <a:endParaRPr lang="zh-TW" altLang="en-US" sz="3600" b="1" dirty="0">
              <a:solidFill>
                <a:srgbClr val="5FA388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73568" y="365178"/>
            <a:ext cx="6489531" cy="76944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微型電動二輪車行動意識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/>
          <a:stretch/>
        </p:blipFill>
        <p:spPr bwMode="auto">
          <a:xfrm>
            <a:off x="1158562" y="1958889"/>
            <a:ext cx="8404537" cy="4464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618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4294967295"/>
          </p:nvPr>
        </p:nvSpPr>
        <p:spPr>
          <a:xfrm>
            <a:off x="409489" y="1946579"/>
            <a:ext cx="11147511" cy="1749425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請問在影片中觀察到了哪些錯誤行為？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微型電動二輪車為何不可以雙載？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雙載或附載超高物品駕駛，可能會產生什麼風險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6550" y="383832"/>
            <a:ext cx="6502231" cy="76944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微型電動二輪車行動意識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0789" y="4538788"/>
            <a:ext cx="889799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 algn="just">
              <a:lnSpc>
                <a:spcPts val="2700"/>
              </a:lnSpc>
              <a:spcAft>
                <a:spcPts val="0"/>
              </a:spcAft>
            </a:pPr>
            <a:r>
              <a:rPr lang="en-US" altLang="zh-TW" sz="2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2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重點提示：</a:t>
            </a:r>
          </a:p>
          <a:p>
            <a:pPr indent="330200" algn="just">
              <a:lnSpc>
                <a:spcPts val="2700"/>
              </a:lnSpc>
              <a:spcAft>
                <a:spcPts val="0"/>
              </a:spcAft>
            </a:pPr>
            <a:r>
              <a:rPr lang="en-US" altLang="zh-TW" sz="2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zh-TW" sz="2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微型電動二輪車為慢車，其車身結構及煞車、懸吊皆以單人乘坐且低速行駛進行設計，雙載或附載超高物品會降低車輛操控及穩定性能，造成駕駛控制困難，增加事故發生機率。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1B1F0A4-DD6F-B7E7-3D9B-3F75C1109B7F}"/>
              </a:ext>
            </a:extLst>
          </p:cNvPr>
          <p:cNvSpPr txBox="1"/>
          <p:nvPr/>
        </p:nvSpPr>
        <p:spPr>
          <a:xfrm>
            <a:off x="650789" y="1242173"/>
            <a:ext cx="4054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5FA38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4000" b="1" dirty="0">
                <a:solidFill>
                  <a:srgbClr val="5FA38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同學想一想</a:t>
            </a:r>
            <a:r>
              <a:rPr lang="en-US" altLang="zh-TW" sz="4000" b="1" dirty="0">
                <a:solidFill>
                  <a:srgbClr val="5FA38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4000" dirty="0">
              <a:solidFill>
                <a:srgbClr val="5FA38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23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81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/>
              <a:t>微型電動二輪車路權與規定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4294967295"/>
          </p:nvPr>
        </p:nvSpPr>
        <p:spPr>
          <a:xfrm>
            <a:off x="476736" y="2015803"/>
            <a:ext cx="6713538" cy="4124325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不論有無斑馬線，只要路口有行人要通過，車輛都要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停駛讓行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所謂暫停或停等，指車輛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完全停下靜止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，待行人通過後，方可行駛。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駕駛應養成接近路口前放慢車速的習慣。</a:t>
            </a:r>
          </a:p>
          <a:p>
            <a:pPr marL="0" lvl="0" indent="0" algn="just">
              <a:buNone/>
            </a:pPr>
            <a:r>
              <a:rPr lang="zh-TW" altLang="en-US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★慢車行「近」行人穿越道或未劃設行人穿越道之路段，遇有行人穿越時，應停讓行人先行通過。</a:t>
            </a:r>
          </a:p>
        </p:txBody>
      </p:sp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7513506" y="1233761"/>
            <a:ext cx="4629942" cy="50038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6736" y="1233761"/>
            <a:ext cx="2025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zh-TW" sz="3600" b="1" kern="0" dirty="0">
                <a:solidFill>
                  <a:srgbClr val="5FA3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停讓行人</a:t>
            </a:r>
            <a:endParaRPr lang="zh-TW" altLang="zh-TW" sz="3200" kern="100" dirty="0">
              <a:solidFill>
                <a:srgbClr val="5FA38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3816" y="746125"/>
            <a:ext cx="7010400" cy="828675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/>
              <a:t>微型電動二輪車路權與規定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4294967295"/>
          </p:nvPr>
        </p:nvSpPr>
        <p:spPr>
          <a:xfrm>
            <a:off x="353816" y="2074863"/>
            <a:ext cx="7061200" cy="352107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應行駛於</a:t>
            </a:r>
            <a:r>
              <a:rPr lang="zh-TW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慢車道並靠右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，無慢車道時則靠外側路邊行駛。</a:t>
            </a: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應遵守道路交通標誌、標線、號誌。</a:t>
            </a: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起駛前，應讓行進中車輛先行。</a:t>
            </a: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變換車道時，應讓直行車先行。</a:t>
            </a: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路口轉彎時，應於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前打方向燈。</a:t>
            </a: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7562058" y="264210"/>
            <a:ext cx="4473429" cy="63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4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423C3CB-C137-4A3C-992D-841337E258CC}"/>
              </a:ext>
            </a:extLst>
          </p:cNvPr>
          <p:cNvSpPr txBox="1"/>
          <p:nvPr/>
        </p:nvSpPr>
        <p:spPr>
          <a:xfrm>
            <a:off x="407144" y="397918"/>
            <a:ext cx="14552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D31AD2E-F3D3-47AC-9EBC-6D4F93B2A4C1}"/>
              </a:ext>
            </a:extLst>
          </p:cNvPr>
          <p:cNvSpPr txBox="1"/>
          <p:nvPr/>
        </p:nvSpPr>
        <p:spPr>
          <a:xfrm>
            <a:off x="489322" y="1033493"/>
            <a:ext cx="3059956" cy="453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學完微型電動二輪車安全駕駛的課程後，請你將學校所學的知識和技能應用在以下學生 出遊時情境狀況，完成填寫後分享。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019300" y="352167"/>
            <a:ext cx="7620000" cy="727075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</a:rPr>
              <a:t>「微」笑出門，安「駕」回家</a:t>
            </a:r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56" y="1033493"/>
            <a:ext cx="8318928" cy="5543835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07" y="2506769"/>
            <a:ext cx="8312577" cy="40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423C3CB-C137-4A3C-992D-841337E258CC}"/>
              </a:ext>
            </a:extLst>
          </p:cNvPr>
          <p:cNvSpPr txBox="1"/>
          <p:nvPr/>
        </p:nvSpPr>
        <p:spPr>
          <a:xfrm>
            <a:off x="407144" y="397918"/>
            <a:ext cx="14552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12800" y="415926"/>
            <a:ext cx="9194800" cy="617568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</a:rPr>
              <a:t>「微」笑出門，安「駕」回家</a:t>
            </a: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5"/>
          <a:stretch/>
        </p:blipFill>
        <p:spPr>
          <a:xfrm>
            <a:off x="407144" y="1204693"/>
            <a:ext cx="9194056" cy="5208808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5" y="2551905"/>
            <a:ext cx="9079756" cy="38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605</Words>
  <Application>Microsoft Office PowerPoint</Application>
  <PresentationFormat>寬螢幕</PresentationFormat>
  <Paragraphs>60</Paragraphs>
  <Slides>15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Calibri Light</vt:lpstr>
      <vt:lpstr>Tahoma</vt:lpstr>
      <vt:lpstr>Times New Roman</vt:lpstr>
      <vt:lpstr>Office 佈景主題</vt:lpstr>
      <vt:lpstr>PowerPoint 簡報</vt:lpstr>
      <vt:lpstr>PowerPoint 簡報</vt:lpstr>
      <vt:lpstr>PowerPoint 簡報</vt:lpstr>
      <vt:lpstr>《 驚！微型電動二輪車騎士、乘客中間卡超高家具》</vt:lpstr>
      <vt:lpstr>PowerPoint 簡報</vt:lpstr>
      <vt:lpstr>微型電動二輪車路權與規定</vt:lpstr>
      <vt:lpstr>微型電動二輪車路權與規定</vt:lpstr>
      <vt:lpstr>「微」笑出門，安「駕」回家</vt:lpstr>
      <vt:lpstr>「微」笑出門，安「駕」回家</vt:lpstr>
      <vt:lpstr>「微」笑出門，安「駕」回家</vt:lpstr>
      <vt:lpstr>「微」笑出門，安「駕」回家</vt:lpstr>
      <vt:lpstr>「微」笑出門，安「駕」回家</vt:lpstr>
      <vt:lpstr>PowerPoint 簡報</vt:lpstr>
      <vt:lpstr>「微」笑出門，安「駕」回家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許繼嘉</dc:creator>
  <cp:lastModifiedBy>User</cp:lastModifiedBy>
  <cp:revision>101</cp:revision>
  <dcterms:created xsi:type="dcterms:W3CDTF">2022-11-05T03:13:40Z</dcterms:created>
  <dcterms:modified xsi:type="dcterms:W3CDTF">2023-11-22T08:11:03Z</dcterms:modified>
</cp:coreProperties>
</file>