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73" r:id="rId3"/>
    <p:sldId id="277" r:id="rId4"/>
    <p:sldId id="278" r:id="rId5"/>
    <p:sldId id="279" r:id="rId6"/>
    <p:sldId id="281" r:id="rId7"/>
    <p:sldId id="282" r:id="rId8"/>
    <p:sldId id="280" r:id="rId9"/>
    <p:sldId id="275" r:id="rId10"/>
    <p:sldId id="28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A0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4635" autoAdjust="0"/>
  </p:normalViewPr>
  <p:slideViewPr>
    <p:cSldViewPr>
      <p:cViewPr varScale="1">
        <p:scale>
          <a:sx n="83" d="100"/>
          <a:sy n="83" d="100"/>
        </p:scale>
        <p:origin x="127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4C29-2855-407A-9FEC-307C393DE7D9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CF133-8B83-4033-A413-699097ACF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76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D192A9-55D3-4A13-9EB6-6449C7D6611F}" type="datetimeFigureOut">
              <a:rPr lang="zh-TW" altLang="en-US" smtClean="0"/>
              <a:pPr/>
              <a:t>2021/3/16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BFBAA8-F086-4ABC-BC47-0ECCA87DD2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inyurl.com/y3zutd2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1487609"/>
            <a:ext cx="8229600" cy="151216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+mj-ea"/>
              </a:rPr>
              <a:t>教專輔導夥伴到校諮詢事宜</a:t>
            </a:r>
            <a:endParaRPr lang="zh-TW" altLang="en-US" sz="4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9876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+mj-ea"/>
                <a:ea typeface="+mj-ea"/>
              </a:rPr>
              <a:t>臺南市</a:t>
            </a:r>
            <a:r>
              <a:rPr lang="en-US" altLang="zh-TW" sz="3200" b="1" dirty="0">
                <a:latin typeface="+mj-ea"/>
                <a:ea typeface="+mj-ea"/>
              </a:rPr>
              <a:t>109</a:t>
            </a:r>
            <a:r>
              <a:rPr lang="zh-TW" altLang="en-US" sz="3200" b="1" dirty="0">
                <a:latin typeface="+mj-ea"/>
                <a:ea typeface="+mj-ea"/>
              </a:rPr>
              <a:t>學年度推動新課綱策略聯盟工作圈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37041" y="335699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+mj-ea"/>
                <a:ea typeface="+mj-ea"/>
              </a:rPr>
              <a:t>第 </a:t>
            </a:r>
            <a:r>
              <a:rPr lang="en-US" altLang="zh-TW" sz="5400" b="1" dirty="0">
                <a:latin typeface="+mj-ea"/>
                <a:ea typeface="+mj-ea"/>
              </a:rPr>
              <a:t>7</a:t>
            </a:r>
            <a:r>
              <a:rPr lang="zh-TW" altLang="en-US" sz="5400" b="1" dirty="0">
                <a:latin typeface="+mj-ea"/>
                <a:ea typeface="+mj-ea"/>
              </a:rPr>
              <a:t> 區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2855565" cy="2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提醒事項：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74024" cy="4572000"/>
          </a:xfrm>
        </p:spPr>
        <p:txBody>
          <a:bodyPr/>
          <a:lstStyle/>
          <a:p>
            <a:r>
              <a:rPr lang="zh-TW" altLang="en-US" dirty="0"/>
              <a:t>委員是站在協助的立場，到校關心。</a:t>
            </a:r>
          </a:p>
          <a:p>
            <a:r>
              <a:rPr lang="zh-TW" altLang="en-US" dirty="0" smtClean="0"/>
              <a:t>出席人員：校長、主任及社群相關代表。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以不影響課務為原則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依指標項目準備相關資料，書面、電子檔皆可。</a:t>
            </a:r>
            <a:endParaRPr lang="en-US" altLang="zh-TW" dirty="0" smtClean="0"/>
          </a:p>
          <a:p>
            <a:r>
              <a:rPr lang="zh-TW" altLang="en-US" dirty="0" smtClean="0"/>
              <a:t>委員於當日完成重點檢視表，並讓學校核章後再由委員帶回。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學校可以影印存查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請學校依輔導流程協助拍照。</a:t>
            </a:r>
            <a:endParaRPr lang="en-US" altLang="zh-TW" dirty="0" smtClean="0"/>
          </a:p>
          <a:p>
            <a:r>
              <a:rPr lang="zh-TW" altLang="en-US" dirty="0" smtClean="0"/>
              <a:t>學校可以盡量提出建議，委員會盡力協助。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4566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81319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第</a:t>
            </a:r>
            <a:r>
              <a:rPr lang="en-US" altLang="zh-TW" sz="4400" b="1" dirty="0">
                <a:solidFill>
                  <a:srgbClr val="002060"/>
                </a:solidFill>
                <a:latin typeface="+mj-ea"/>
              </a:rPr>
              <a:t>3</a:t>
            </a:r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次檢視重點表上傳前置作業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540612"/>
            <a:ext cx="4104456" cy="4572000"/>
          </a:xfrm>
        </p:spPr>
        <p:txBody>
          <a:bodyPr>
            <a:normAutofit fontScale="92500"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請各校至「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地方輔導群到校諮詢輔導協作平臺</a:t>
            </a:r>
            <a:r>
              <a:rPr lang="zh-TW" altLang="en-US" sz="2800" dirty="0">
                <a:latin typeface="+mj-ea"/>
                <a:ea typeface="+mj-ea"/>
              </a:rPr>
              <a:t>」完成相關作業，平臺網址</a:t>
            </a:r>
            <a:r>
              <a:rPr lang="en-US" altLang="zh-TW" sz="2800" dirty="0">
                <a:latin typeface="+mj-ea"/>
                <a:ea typeface="+mj-ea"/>
                <a:hlinkClick r:id="rId2"/>
              </a:rPr>
              <a:t>https://tinyurl.com/y3zutd25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</a:p>
          <a:p>
            <a:pPr fontAlgn="t"/>
            <a:r>
              <a:rPr lang="en-US" altLang="zh-TW" b="1" dirty="0">
                <a:solidFill>
                  <a:srgbClr val="C00000"/>
                </a:solidFill>
                <a:latin typeface="+mj-ea"/>
                <a:ea typeface="+mj-ea"/>
              </a:rPr>
              <a:t>STEP1</a:t>
            </a:r>
            <a:r>
              <a:rPr lang="zh-TW" altLang="en-US" dirty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聯絡諮詢委員</a:t>
            </a:r>
            <a:r>
              <a:rPr lang="zh-TW" altLang="en-US" dirty="0">
                <a:latin typeface="+mj-ea"/>
                <a:ea typeface="+mj-ea"/>
              </a:rPr>
              <a:t>，排定到校時間：</a:t>
            </a:r>
            <a:r>
              <a:rPr lang="en-US" altLang="zh-TW" dirty="0">
                <a:latin typeface="+mj-ea"/>
                <a:ea typeface="+mj-ea"/>
              </a:rPr>
              <a:t>3</a:t>
            </a:r>
            <a:r>
              <a:rPr lang="zh-TW" altLang="en-US" dirty="0">
                <a:latin typeface="+mj-ea"/>
                <a:ea typeface="+mj-ea"/>
              </a:rPr>
              <a:t>月</a:t>
            </a:r>
            <a:r>
              <a:rPr lang="en-US" altLang="zh-TW" dirty="0">
                <a:latin typeface="+mj-ea"/>
                <a:ea typeface="+mj-ea"/>
              </a:rPr>
              <a:t>5</a:t>
            </a:r>
            <a:r>
              <a:rPr lang="zh-TW" altLang="en-US" dirty="0">
                <a:latin typeface="+mj-ea"/>
                <a:ea typeface="+mj-ea"/>
              </a:rPr>
              <a:t>日 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五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前完成聯絡</a:t>
            </a:r>
          </a:p>
          <a:p>
            <a:pPr fontAlgn="t"/>
            <a:r>
              <a:rPr lang="en-US" altLang="zh-TW" b="1" dirty="0">
                <a:solidFill>
                  <a:srgbClr val="C00000"/>
                </a:solidFill>
                <a:latin typeface="+mj-ea"/>
                <a:ea typeface="+mj-ea"/>
              </a:rPr>
              <a:t>STEP2</a:t>
            </a:r>
            <a:r>
              <a:rPr lang="zh-TW" altLang="en-US" dirty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填寫表單</a:t>
            </a:r>
            <a:r>
              <a:rPr lang="zh-TW" altLang="en-US" dirty="0">
                <a:latin typeface="+mj-ea"/>
                <a:ea typeface="+mj-ea"/>
              </a:rPr>
              <a:t>，並上傳檢視重點表：</a:t>
            </a:r>
            <a:r>
              <a:rPr lang="en-US" altLang="zh-TW" dirty="0">
                <a:latin typeface="+mj-ea"/>
                <a:ea typeface="+mj-ea"/>
              </a:rPr>
              <a:t>3</a:t>
            </a:r>
            <a:r>
              <a:rPr lang="zh-TW" altLang="en-US" dirty="0">
                <a:latin typeface="+mj-ea"/>
                <a:ea typeface="+mj-ea"/>
              </a:rPr>
              <a:t>月</a:t>
            </a:r>
            <a:r>
              <a:rPr lang="en-US" altLang="zh-TW" dirty="0">
                <a:latin typeface="+mj-ea"/>
                <a:ea typeface="+mj-ea"/>
              </a:rPr>
              <a:t>5</a:t>
            </a:r>
            <a:r>
              <a:rPr lang="zh-TW" altLang="en-US" dirty="0">
                <a:latin typeface="+mj-ea"/>
                <a:ea typeface="+mj-ea"/>
              </a:rPr>
              <a:t>日 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五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前完成上傳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CAB05A-0986-0048-B612-5E7F0D2E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47" y="1540612"/>
            <a:ext cx="3749040" cy="219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B596FAF-298D-7742-926E-1FF5E699905C}"/>
              </a:ext>
            </a:extLst>
          </p:cNvPr>
          <p:cNvSpPr/>
          <p:nvPr/>
        </p:nvSpPr>
        <p:spPr>
          <a:xfrm>
            <a:off x="5292080" y="2348880"/>
            <a:ext cx="1008112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1836C0F-E344-5A47-BAB9-0BE090D44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47" y="3933056"/>
            <a:ext cx="3753747" cy="252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0D989EE-99D7-A647-B013-E56E9784ED85}"/>
              </a:ext>
            </a:extLst>
          </p:cNvPr>
          <p:cNvSpPr/>
          <p:nvPr/>
        </p:nvSpPr>
        <p:spPr>
          <a:xfrm>
            <a:off x="5004048" y="5161754"/>
            <a:ext cx="3545592" cy="858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30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8984" y="257545"/>
            <a:ext cx="8208912" cy="85010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第</a:t>
            </a:r>
            <a:r>
              <a:rPr lang="en-US" altLang="zh-TW" sz="4400" b="1" dirty="0">
                <a:solidFill>
                  <a:srgbClr val="002060"/>
                </a:solidFill>
                <a:latin typeface="+mj-ea"/>
              </a:rPr>
              <a:t>3</a:t>
            </a:r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次檢視重點表上傳前置作業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47799"/>
            <a:ext cx="4123888" cy="5005537"/>
          </a:xfrm>
        </p:spPr>
        <p:txBody>
          <a:bodyPr>
            <a:normAutofit/>
          </a:bodyPr>
          <a:lstStyle/>
          <a:p>
            <a:pPr fontAlgn="t"/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STEP1</a:t>
            </a:r>
            <a:r>
              <a:rPr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聯絡諮詢委員</a:t>
            </a:r>
            <a:endParaRPr lang="en-US" altLang="zh-TW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依據各圈分配名單主動聯繫</a:t>
            </a:r>
            <a:r>
              <a:rPr lang="zh-TW" altLang="en-US" b="1" dirty="0">
                <a:solidFill>
                  <a:srgbClr val="0432FF"/>
                </a:solidFill>
                <a:latin typeface="+mj-ea"/>
                <a:ea typeface="+mj-ea"/>
              </a:rPr>
              <a:t>諮詢委員</a:t>
            </a:r>
            <a:r>
              <a:rPr lang="en-US" altLang="zh-TW" b="1" dirty="0">
                <a:solidFill>
                  <a:srgbClr val="0432FF"/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rgbClr val="0432FF"/>
                </a:solidFill>
                <a:latin typeface="+mj-ea"/>
                <a:ea typeface="+mj-ea"/>
              </a:rPr>
              <a:t>主專</a:t>
            </a:r>
            <a:r>
              <a:rPr lang="en-US" altLang="zh-TW" b="1" dirty="0">
                <a:solidFill>
                  <a:srgbClr val="0432FF"/>
                </a:solidFill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並</a:t>
            </a:r>
            <a:r>
              <a:rPr lang="zh-TW" altLang="en-US" u="sng" dirty="0">
                <a:latin typeface="+mj-ea"/>
                <a:ea typeface="+mj-ea"/>
              </a:rPr>
              <a:t>約定到校諮詢輔導時間</a:t>
            </a:r>
            <a:r>
              <a:rPr lang="zh-TW" altLang="en-US" dirty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b="1" dirty="0">
                <a:solidFill>
                  <a:srgbClr val="0432FF"/>
                </a:solidFill>
                <a:latin typeface="+mj-ea"/>
                <a:ea typeface="+mj-ea"/>
              </a:rPr>
              <a:t>諮詢委員</a:t>
            </a:r>
            <a:r>
              <a:rPr lang="en-US" altLang="zh-TW" b="1" dirty="0">
                <a:solidFill>
                  <a:srgbClr val="0432FF"/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rgbClr val="0432FF"/>
                </a:solidFill>
                <a:latin typeface="+mj-ea"/>
                <a:ea typeface="+mj-ea"/>
              </a:rPr>
              <a:t>主專</a:t>
            </a:r>
            <a:r>
              <a:rPr lang="en-US" altLang="zh-TW" b="1" dirty="0">
                <a:solidFill>
                  <a:srgbClr val="0432FF"/>
                </a:solidFill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接著詢問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諮詢委員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課諮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和協作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見習委員</a:t>
            </a:r>
            <a:r>
              <a:rPr lang="zh-TW" altLang="en-US" dirty="0">
                <a:latin typeface="+mj-ea"/>
                <a:ea typeface="+mj-ea"/>
              </a:rPr>
              <a:t>，確認</a:t>
            </a:r>
            <a:r>
              <a:rPr lang="zh-TW" altLang="en-US" u="sng" dirty="0">
                <a:latin typeface="+mj-ea"/>
                <a:ea typeface="+mj-ea"/>
              </a:rPr>
              <a:t>可出席</a:t>
            </a:r>
            <a:r>
              <a:rPr lang="zh-TW" altLang="en-US" dirty="0">
                <a:latin typeface="+mj-ea"/>
                <a:ea typeface="+mj-ea"/>
              </a:rPr>
              <a:t>委員後回報學校，</a:t>
            </a:r>
            <a:r>
              <a:rPr lang="zh-TW" altLang="en-US" u="sng" dirty="0">
                <a:latin typeface="+mj-ea"/>
                <a:ea typeface="+mj-ea"/>
              </a:rPr>
              <a:t>以利行文</a:t>
            </a:r>
            <a:r>
              <a:rPr lang="zh-TW" altLang="en-US" dirty="0">
                <a:latin typeface="+mj-ea"/>
                <a:ea typeface="+mj-ea"/>
              </a:rPr>
              <a:t>進行諮詢輔導時公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差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假登記。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學校端準備相關諮詢輔導資料。</a:t>
            </a:r>
            <a:endParaRPr lang="en-US" altLang="zh-TW" sz="1800" dirty="0">
              <a:latin typeface="+mj-ea"/>
              <a:ea typeface="+mj-ea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CDED4D5-5818-7B45-8250-34C2B1573F8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2040" y="1553232"/>
            <a:ext cx="3816424" cy="1931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77C92BE-2BC0-DB43-B9E2-066A84EF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39" y="3828479"/>
            <a:ext cx="3816425" cy="2485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C393E1D-1B7E-244F-9851-2C0A21440979}"/>
              </a:ext>
            </a:extLst>
          </p:cNvPr>
          <p:cNvSpPr/>
          <p:nvPr/>
        </p:nvSpPr>
        <p:spPr>
          <a:xfrm>
            <a:off x="5004048" y="2838285"/>
            <a:ext cx="129614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06B0B5-C011-184E-B96D-F7458BA4CC02}"/>
              </a:ext>
            </a:extLst>
          </p:cNvPr>
          <p:cNvSpPr/>
          <p:nvPr/>
        </p:nvSpPr>
        <p:spPr>
          <a:xfrm>
            <a:off x="8100391" y="2833976"/>
            <a:ext cx="57606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F02918-916E-464B-BEE4-CC69599F98F2}"/>
              </a:ext>
            </a:extLst>
          </p:cNvPr>
          <p:cNvSpPr/>
          <p:nvPr/>
        </p:nvSpPr>
        <p:spPr>
          <a:xfrm>
            <a:off x="5004048" y="5395926"/>
            <a:ext cx="1368152" cy="462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B225FE4-E3FB-7349-B492-B7567F48E351}"/>
              </a:ext>
            </a:extLst>
          </p:cNvPr>
          <p:cNvSpPr/>
          <p:nvPr/>
        </p:nvSpPr>
        <p:spPr>
          <a:xfrm>
            <a:off x="8074506" y="5405562"/>
            <a:ext cx="601949" cy="462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557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85010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第</a:t>
            </a:r>
            <a:r>
              <a:rPr lang="en-US" altLang="zh-TW" sz="4400" b="1" dirty="0">
                <a:solidFill>
                  <a:srgbClr val="002060"/>
                </a:solidFill>
                <a:latin typeface="+mj-ea"/>
              </a:rPr>
              <a:t>3</a:t>
            </a:r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次檢視重點表上傳前置作業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0375" y="1412776"/>
            <a:ext cx="4123888" cy="4752528"/>
          </a:xfrm>
        </p:spPr>
        <p:txBody>
          <a:bodyPr>
            <a:normAutofit/>
          </a:bodyPr>
          <a:lstStyle/>
          <a:p>
            <a:pPr fontAlgn="t"/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STEP2</a:t>
            </a:r>
            <a:r>
              <a:rPr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填寫表單</a:t>
            </a:r>
            <a:endParaRPr lang="en-US" altLang="zh-TW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請各校務必於到校輔導前先完成「推動新課綱第</a:t>
            </a:r>
            <a:r>
              <a:rPr lang="en-US" altLang="zh-TW" dirty="0">
                <a:latin typeface="+mj-ea"/>
                <a:ea typeface="+mj-ea"/>
              </a:rPr>
              <a:t>3</a:t>
            </a:r>
            <a:r>
              <a:rPr lang="zh-TW" altLang="en-US" dirty="0">
                <a:latin typeface="+mj-ea"/>
                <a:ea typeface="+mj-ea"/>
              </a:rPr>
              <a:t>次檢視重點表」</a:t>
            </a:r>
            <a:r>
              <a:rPr lang="zh-TW" altLang="en-US" u="sng" dirty="0">
                <a:latin typeface="+mj-ea"/>
                <a:ea typeface="+mj-ea"/>
              </a:rPr>
              <a:t>核章</a:t>
            </a:r>
            <a:r>
              <a:rPr lang="zh-TW" altLang="en-US" dirty="0">
                <a:latin typeface="+mj-ea"/>
                <a:ea typeface="+mj-ea"/>
              </a:rPr>
              <a:t>後</a:t>
            </a:r>
            <a:r>
              <a:rPr lang="zh-TW" altLang="en-US" u="sng" dirty="0">
                <a:latin typeface="+mj-ea"/>
                <a:ea typeface="+mj-ea"/>
              </a:rPr>
              <a:t>至平臺填報並上傳</a:t>
            </a:r>
            <a:r>
              <a:rPr lang="zh-TW" altLang="en-US" dirty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此時上傳表格不須經諮詢輔導委員簽名。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49759C2-639F-0B47-A72E-0DC68B39F5D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0" y="2564904"/>
            <a:ext cx="3749675" cy="1979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84E573-1464-6442-AE1F-AA6BBAA37B2D}"/>
              </a:ext>
            </a:extLst>
          </p:cNvPr>
          <p:cNvSpPr/>
          <p:nvPr/>
        </p:nvSpPr>
        <p:spPr>
          <a:xfrm>
            <a:off x="5004048" y="3789040"/>
            <a:ext cx="36004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8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85010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教專輔導夥伴到校諮詢事前作業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4645" y="1412776"/>
            <a:ext cx="4039617" cy="4752528"/>
          </a:xfrm>
        </p:spPr>
        <p:txBody>
          <a:bodyPr>
            <a:normAutofit/>
          </a:bodyPr>
          <a:lstStyle/>
          <a:p>
            <a:pPr fontAlgn="t"/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各校依檢視重點表內項目逐一完成準備資料。</a:t>
            </a:r>
            <a:endParaRPr lang="en-US" altLang="zh-TW" sz="28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雲端硬碟或</a:t>
            </a:r>
            <a:r>
              <a:rPr lang="zh-TW" altLang="zh-TW" dirty="0">
                <a:latin typeface="+mj-ea"/>
                <a:ea typeface="+mj-ea"/>
              </a:rPr>
              <a:t>紙本</a:t>
            </a:r>
            <a:r>
              <a:rPr lang="zh-TW" altLang="en-US" dirty="0">
                <a:latin typeface="+mj-ea"/>
                <a:ea typeface="+mj-ea"/>
              </a:rPr>
              <a:t>資料呈現皆可。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建議學校使</a:t>
            </a:r>
            <a:r>
              <a:rPr lang="zh-TW" altLang="zh-TW" dirty="0">
                <a:latin typeface="+mj-ea"/>
                <a:ea typeface="+mj-ea"/>
              </a:rPr>
              <a:t>用</a:t>
            </a:r>
            <a:r>
              <a:rPr lang="en-US" altLang="zh-TW" dirty="0">
                <a:latin typeface="+mj-ea"/>
                <a:ea typeface="+mj-ea"/>
              </a:rPr>
              <a:t>google</a:t>
            </a:r>
            <a:r>
              <a:rPr lang="zh-TW" altLang="zh-TW" dirty="0">
                <a:latin typeface="+mj-ea"/>
                <a:ea typeface="+mj-ea"/>
              </a:rPr>
              <a:t>表單調查</a:t>
            </a:r>
            <a:r>
              <a:rPr lang="zh-TW" altLang="en-US" dirty="0">
                <a:latin typeface="+mj-ea"/>
                <a:ea typeface="+mj-ea"/>
              </a:rPr>
              <a:t>量化或質性資料。</a:t>
            </a:r>
            <a:r>
              <a:rPr lang="zh-TW" altLang="zh-TW" dirty="0">
                <a:latin typeface="+mj-ea"/>
                <a:ea typeface="+mj-ea"/>
              </a:rPr>
              <a:t> </a:t>
            </a:r>
            <a:endParaRPr lang="en-US" altLang="zh-TW" dirty="0">
              <a:latin typeface="+mj-ea"/>
              <a:ea typeface="+mj-ea"/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01A1D23-FA4D-2E45-8F09-AA8E8776FD0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88024" y="1412776"/>
            <a:ext cx="4039617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A5B71F1-EA2D-A048-A613-8E78FF212DDD}"/>
              </a:ext>
            </a:extLst>
          </p:cNvPr>
          <p:cNvSpPr/>
          <p:nvPr/>
        </p:nvSpPr>
        <p:spPr>
          <a:xfrm>
            <a:off x="5724128" y="3140968"/>
            <a:ext cx="187220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81AF312-6583-0943-9A7D-43A17FE49FB9}"/>
              </a:ext>
            </a:extLst>
          </p:cNvPr>
          <p:cNvSpPr/>
          <p:nvPr/>
        </p:nvSpPr>
        <p:spPr>
          <a:xfrm>
            <a:off x="5724128" y="4221088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E8F4175-7DBD-F54E-95C5-63D1FF491224}"/>
              </a:ext>
            </a:extLst>
          </p:cNvPr>
          <p:cNvSpPr/>
          <p:nvPr/>
        </p:nvSpPr>
        <p:spPr>
          <a:xfrm>
            <a:off x="5724128" y="5805264"/>
            <a:ext cx="187220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E302D5-8BA7-164B-9353-BB21421C199A}"/>
              </a:ext>
            </a:extLst>
          </p:cNvPr>
          <p:cNvSpPr/>
          <p:nvPr/>
        </p:nvSpPr>
        <p:spPr>
          <a:xfrm>
            <a:off x="5724128" y="4545124"/>
            <a:ext cx="1872208" cy="396044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n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FC19F9B-3949-8A44-900E-F49E54B9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230017"/>
            <a:ext cx="3960440" cy="11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9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85010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教專輔導夥伴到校諮詢事前作業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4645" y="1412776"/>
            <a:ext cx="4039617" cy="4752528"/>
          </a:xfrm>
        </p:spPr>
        <p:txBody>
          <a:bodyPr>
            <a:normAutofit/>
          </a:bodyPr>
          <a:lstStyle/>
          <a:p>
            <a:pPr fontAlgn="t"/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各校依檢視重點表內項目逐一完成準備資料。</a:t>
            </a:r>
            <a:endParaRPr lang="en-US" altLang="zh-TW" sz="28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雲端硬碟或</a:t>
            </a:r>
            <a:r>
              <a:rPr lang="zh-TW" altLang="zh-TW" dirty="0">
                <a:latin typeface="+mj-ea"/>
                <a:ea typeface="+mj-ea"/>
              </a:rPr>
              <a:t>紙本</a:t>
            </a:r>
            <a:r>
              <a:rPr lang="zh-TW" altLang="en-US" dirty="0">
                <a:latin typeface="+mj-ea"/>
                <a:ea typeface="+mj-ea"/>
              </a:rPr>
              <a:t>資料呈現皆可。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建議學校使</a:t>
            </a:r>
            <a:r>
              <a:rPr lang="zh-TW" altLang="zh-TW" dirty="0">
                <a:latin typeface="+mj-ea"/>
                <a:ea typeface="+mj-ea"/>
              </a:rPr>
              <a:t>用</a:t>
            </a:r>
            <a:r>
              <a:rPr lang="en-US" altLang="zh-TW" dirty="0">
                <a:latin typeface="+mj-ea"/>
                <a:ea typeface="+mj-ea"/>
              </a:rPr>
              <a:t>google</a:t>
            </a:r>
            <a:r>
              <a:rPr lang="zh-TW" altLang="zh-TW" dirty="0">
                <a:latin typeface="+mj-ea"/>
                <a:ea typeface="+mj-ea"/>
              </a:rPr>
              <a:t>表單調查</a:t>
            </a:r>
            <a:r>
              <a:rPr lang="zh-TW" altLang="en-US" dirty="0">
                <a:latin typeface="+mj-ea"/>
                <a:ea typeface="+mj-ea"/>
              </a:rPr>
              <a:t>量化或質性資料。</a:t>
            </a:r>
            <a:r>
              <a:rPr lang="zh-TW" altLang="zh-TW" dirty="0">
                <a:latin typeface="+mj-ea"/>
                <a:ea typeface="+mj-ea"/>
              </a:rPr>
              <a:t> </a:t>
            </a:r>
            <a:endParaRPr lang="en-US" altLang="zh-TW" dirty="0">
              <a:latin typeface="+mj-ea"/>
              <a:ea typeface="+mj-ea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968DB86-30D2-384E-9BCE-F038DBDAAA2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80012" y="1412776"/>
            <a:ext cx="4176464" cy="518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941B1F2-6BBF-274D-853E-DD28750ABFBA}"/>
              </a:ext>
            </a:extLst>
          </p:cNvPr>
          <p:cNvSpPr/>
          <p:nvPr/>
        </p:nvSpPr>
        <p:spPr>
          <a:xfrm>
            <a:off x="5652120" y="2996952"/>
            <a:ext cx="19442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02CE34B-2C5A-E549-BA33-58F25D70B5E0}"/>
              </a:ext>
            </a:extLst>
          </p:cNvPr>
          <p:cNvSpPr/>
          <p:nvPr/>
        </p:nvSpPr>
        <p:spPr>
          <a:xfrm>
            <a:off x="5652120" y="4149080"/>
            <a:ext cx="19442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2212DC-0DE1-7C4C-BAE9-8A2BD576783F}"/>
              </a:ext>
            </a:extLst>
          </p:cNvPr>
          <p:cNvSpPr/>
          <p:nvPr/>
        </p:nvSpPr>
        <p:spPr>
          <a:xfrm>
            <a:off x="5652120" y="5265204"/>
            <a:ext cx="19442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FA88A0C-FCEB-D24B-97EA-2C9204F03A3E}"/>
              </a:ext>
            </a:extLst>
          </p:cNvPr>
          <p:cNvSpPr/>
          <p:nvPr/>
        </p:nvSpPr>
        <p:spPr>
          <a:xfrm>
            <a:off x="5652120" y="6309320"/>
            <a:ext cx="1944216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85010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教專輔導夥伴到校諮詢事前作業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4645" y="1412776"/>
            <a:ext cx="4039617" cy="4752528"/>
          </a:xfrm>
        </p:spPr>
        <p:txBody>
          <a:bodyPr>
            <a:normAutofit/>
          </a:bodyPr>
          <a:lstStyle/>
          <a:p>
            <a:pPr fontAlgn="t"/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各校依檢視重點表內項目逐一完成準備資料。</a:t>
            </a:r>
            <a:endParaRPr lang="en-US" altLang="zh-TW" sz="28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雲端硬碟或</a:t>
            </a:r>
            <a:r>
              <a:rPr lang="zh-TW" altLang="zh-TW" dirty="0">
                <a:latin typeface="+mj-ea"/>
                <a:ea typeface="+mj-ea"/>
              </a:rPr>
              <a:t>紙本</a:t>
            </a:r>
            <a:r>
              <a:rPr lang="zh-TW" altLang="en-US" dirty="0">
                <a:latin typeface="+mj-ea"/>
                <a:ea typeface="+mj-ea"/>
              </a:rPr>
              <a:t>資料呈現皆可。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建議學校使</a:t>
            </a:r>
            <a:r>
              <a:rPr lang="zh-TW" altLang="zh-TW" dirty="0">
                <a:latin typeface="+mj-ea"/>
                <a:ea typeface="+mj-ea"/>
              </a:rPr>
              <a:t>用</a:t>
            </a:r>
            <a:r>
              <a:rPr lang="en-US" altLang="zh-TW" dirty="0">
                <a:latin typeface="+mj-ea"/>
                <a:ea typeface="+mj-ea"/>
              </a:rPr>
              <a:t>google</a:t>
            </a:r>
            <a:r>
              <a:rPr lang="zh-TW" altLang="zh-TW" dirty="0">
                <a:latin typeface="+mj-ea"/>
                <a:ea typeface="+mj-ea"/>
              </a:rPr>
              <a:t>表單調查</a:t>
            </a:r>
            <a:r>
              <a:rPr lang="zh-TW" altLang="en-US" dirty="0">
                <a:latin typeface="+mj-ea"/>
                <a:ea typeface="+mj-ea"/>
              </a:rPr>
              <a:t>量化或質性資料。</a:t>
            </a:r>
            <a:r>
              <a:rPr lang="zh-TW" altLang="zh-TW" dirty="0">
                <a:latin typeface="+mj-ea"/>
                <a:ea typeface="+mj-ea"/>
              </a:rPr>
              <a:t> </a:t>
            </a:r>
            <a:endParaRPr lang="en-US" altLang="zh-TW" dirty="0">
              <a:latin typeface="+mj-ea"/>
              <a:ea typeface="+mj-ea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5E50B9C-1486-D54E-BC15-C9830510CCB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0" y="2348880"/>
            <a:ext cx="3749675" cy="2121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82EF52F-F470-5642-9582-BC2BDF56E3DD}"/>
              </a:ext>
            </a:extLst>
          </p:cNvPr>
          <p:cNvSpPr/>
          <p:nvPr/>
        </p:nvSpPr>
        <p:spPr>
          <a:xfrm>
            <a:off x="5796136" y="2564904"/>
            <a:ext cx="172819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155C1A-D71E-E24B-A7E3-7AAB3EE81DC1}"/>
              </a:ext>
            </a:extLst>
          </p:cNvPr>
          <p:cNvSpPr/>
          <p:nvPr/>
        </p:nvSpPr>
        <p:spPr>
          <a:xfrm>
            <a:off x="5800867" y="3803030"/>
            <a:ext cx="172819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7B9328-C88D-7A40-8972-8D99B9CD49F1}"/>
              </a:ext>
            </a:extLst>
          </p:cNvPr>
          <p:cNvSpPr/>
          <p:nvPr/>
        </p:nvSpPr>
        <p:spPr>
          <a:xfrm>
            <a:off x="5796136" y="4293096"/>
            <a:ext cx="172819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885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85010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教專輔導夥伴到校諮詢事前作業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4645" y="1412776"/>
            <a:ext cx="4039617" cy="4752528"/>
          </a:xfrm>
        </p:spPr>
        <p:txBody>
          <a:bodyPr>
            <a:normAutofit lnSpcReduction="10000"/>
          </a:bodyPr>
          <a:lstStyle/>
          <a:p>
            <a:pPr fontAlgn="t"/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各校依</a:t>
            </a:r>
            <a:r>
              <a:rPr lang="zh-TW" altLang="zh-TW" sz="2800" b="1" dirty="0">
                <a:solidFill>
                  <a:srgbClr val="7030A0"/>
                </a:solidFill>
                <a:latin typeface="+mj-ea"/>
                <a:ea typeface="+mj-ea"/>
              </a:rPr>
              <a:t>到校諮詢輔導流程</a:t>
            </a:r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準備場地、人員等相關事宜。</a:t>
            </a:r>
            <a:endParaRPr lang="en-US" altLang="zh-TW" sz="28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安排說明（含視聽器材）、座談和訪談等地點或空間。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安排出席人員：校長、主任、 社群相關代表人員。</a:t>
            </a:r>
            <a:endParaRPr lang="en-US" altLang="zh-TW" dirty="0">
              <a:latin typeface="+mj-ea"/>
              <a:ea typeface="+mj-ea"/>
            </a:endParaRPr>
          </a:p>
          <a:p>
            <a:pPr lvl="1" fontAlgn="t"/>
            <a:r>
              <a:rPr lang="zh-TW" altLang="en-US" dirty="0">
                <a:latin typeface="+mj-ea"/>
                <a:ea typeface="+mj-ea"/>
              </a:rPr>
              <a:t>準備</a:t>
            </a:r>
            <a:r>
              <a:rPr lang="zh-TW" altLang="en-US" u="sng" dirty="0">
                <a:latin typeface="+mj-ea"/>
                <a:ea typeface="+mj-ea"/>
              </a:rPr>
              <a:t>已核章之第</a:t>
            </a:r>
            <a:r>
              <a:rPr lang="en-US" altLang="zh-TW" u="sng" dirty="0">
                <a:latin typeface="+mj-ea"/>
                <a:ea typeface="+mj-ea"/>
              </a:rPr>
              <a:t>3</a:t>
            </a:r>
            <a:r>
              <a:rPr lang="zh-TW" altLang="en-US" u="sng" dirty="0">
                <a:latin typeface="+mj-ea"/>
                <a:ea typeface="+mj-ea"/>
              </a:rPr>
              <a:t>次檢視重點表（紙本）</a:t>
            </a:r>
            <a:r>
              <a:rPr lang="zh-TW" altLang="en-US" dirty="0">
                <a:latin typeface="+mj-ea"/>
                <a:ea typeface="+mj-ea"/>
              </a:rPr>
              <a:t>和相關資料 。</a:t>
            </a:r>
            <a:endParaRPr lang="en-US" altLang="zh-TW" dirty="0">
              <a:latin typeface="+mj-ea"/>
              <a:ea typeface="+mj-ea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DE6C96FF-7915-3E46-B953-F4905E0A679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84262" y="1412776"/>
            <a:ext cx="4380226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66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820" y="44624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+mj-ea"/>
              </a:rPr>
              <a:t>教專輔導夥伴到校諮詢後續作業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1013" y="1412776"/>
            <a:ext cx="4202430" cy="457200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各校完成事前準備工作後，提醒諮詢輔導委員下列事項：</a:t>
            </a:r>
            <a:endParaRPr lang="en-US" altLang="zh-TW" sz="28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提醒諮詢輔導委員依約定時間</a:t>
            </a:r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準時到校</a:t>
            </a:r>
            <a:r>
              <a:rPr lang="zh-TW" altLang="en-US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</a:t>
            </a:r>
            <a:r>
              <a:rPr lang="zh-TW" altLang="en-US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諮詢輔導（含訪談提問）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結束後，提醒諮詢輔導委員於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23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前完成檢視重點表（</a:t>
            </a:r>
            <a:r>
              <a:rPr lang="zh-TW" altLang="en-US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含諮詢輔導建議和簽名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）上傳事宜。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066962-CD15-354F-A1D2-0EBE7ECFB35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3312" y="4509120"/>
            <a:ext cx="3749675" cy="1763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ECD45B1-41C8-D843-8D0F-399D8CDCA8B7}"/>
              </a:ext>
            </a:extLst>
          </p:cNvPr>
          <p:cNvSpPr/>
          <p:nvPr/>
        </p:nvSpPr>
        <p:spPr>
          <a:xfrm>
            <a:off x="5080218" y="5818258"/>
            <a:ext cx="3595861" cy="333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AF8B974-9E84-BE4D-8BBD-0E7E7E37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12" y="1420094"/>
            <a:ext cx="3749675" cy="2902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AE0D482-75F1-6241-B8B7-E4114F09CD22}"/>
              </a:ext>
            </a:extLst>
          </p:cNvPr>
          <p:cNvSpPr/>
          <p:nvPr/>
        </p:nvSpPr>
        <p:spPr>
          <a:xfrm>
            <a:off x="7596336" y="1420094"/>
            <a:ext cx="1104724" cy="2902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621</Words>
  <Application>Microsoft Office PowerPoint</Application>
  <PresentationFormat>如螢幕大小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微軟正黑體</vt:lpstr>
      <vt:lpstr>新細明體</vt:lpstr>
      <vt:lpstr>Calibri</vt:lpstr>
      <vt:lpstr>Franklin Gothic Book</vt:lpstr>
      <vt:lpstr>Perpetua</vt:lpstr>
      <vt:lpstr>Wingdings 2</vt:lpstr>
      <vt:lpstr>公正</vt:lpstr>
      <vt:lpstr>教專輔導夥伴到校諮詢事宜</vt:lpstr>
      <vt:lpstr>第3次檢視重點表上傳前置作業</vt:lpstr>
      <vt:lpstr>第3次檢視重點表上傳前置作業</vt:lpstr>
      <vt:lpstr>第3次檢視重點表上傳前置作業</vt:lpstr>
      <vt:lpstr>教專輔導夥伴到校諮詢事前作業</vt:lpstr>
      <vt:lpstr>教專輔導夥伴到校諮詢事前作業</vt:lpstr>
      <vt:lpstr>教專輔導夥伴到校諮詢事前作業</vt:lpstr>
      <vt:lpstr>教專輔導夥伴到校諮詢事前作業</vt:lpstr>
      <vt:lpstr>教專輔導夥伴到校諮詢後續作業</vt:lpstr>
      <vt:lpstr>提醒事項：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105年課程發展與設計   生產者的生產行為與利潤關係 科別：九年級公民領域                 臺研教專班：蕭文雅 指導教授：呂秀蓮 博士</dc:title>
  <dc:creator>user</dc:creator>
  <cp:lastModifiedBy>TEA</cp:lastModifiedBy>
  <cp:revision>84</cp:revision>
  <dcterms:created xsi:type="dcterms:W3CDTF">2017-03-08T03:13:53Z</dcterms:created>
  <dcterms:modified xsi:type="dcterms:W3CDTF">2021-03-16T02:59:29Z</dcterms:modified>
</cp:coreProperties>
</file>