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316" r:id="rId3"/>
    <p:sldId id="326" r:id="rId4"/>
    <p:sldId id="371" r:id="rId5"/>
    <p:sldId id="372" r:id="rId6"/>
    <p:sldId id="373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50" r:id="rId21"/>
    <p:sldId id="344" r:id="rId22"/>
    <p:sldId id="345" r:id="rId23"/>
    <p:sldId id="346" r:id="rId24"/>
    <p:sldId id="347" r:id="rId25"/>
    <p:sldId id="348" r:id="rId26"/>
    <p:sldId id="343" r:id="rId27"/>
    <p:sldId id="370" r:id="rId28"/>
    <p:sldId id="364" r:id="rId29"/>
    <p:sldId id="365" r:id="rId30"/>
    <p:sldId id="366" r:id="rId31"/>
    <p:sldId id="367" r:id="rId32"/>
    <p:sldId id="368" r:id="rId33"/>
    <p:sldId id="369" r:id="rId34"/>
    <p:sldId id="304" r:id="rId35"/>
    <p:sldId id="305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6600"/>
    <a:srgbClr val="FFFF00"/>
    <a:srgbClr val="FFCC00"/>
    <a:srgbClr val="FF9900"/>
    <a:srgbClr val="FF3300"/>
    <a:srgbClr val="251BA5"/>
    <a:srgbClr val="308630"/>
    <a:srgbClr val="FF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9" autoAdjust="0"/>
    <p:restoredTop sz="94576" autoAdjust="0"/>
  </p:normalViewPr>
  <p:slideViewPr>
    <p:cSldViewPr>
      <p:cViewPr>
        <p:scale>
          <a:sx n="60" d="100"/>
          <a:sy n="6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0C4D2-79EC-4E76-9652-DE6C4A6C9596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77DD801-6FC5-41B3-B14A-344859042506}">
      <dgm:prSet custT="1"/>
      <dgm:spPr>
        <a:solidFill>
          <a:srgbClr val="FFC000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興趣引發學習動機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F869E6-D98C-4BB8-B65E-93907A9E7A6B}" type="parTrans" cxnId="{8E63C909-82D8-4A8D-B2D5-4736E003716B}">
      <dgm:prSet/>
      <dgm:spPr/>
      <dgm:t>
        <a:bodyPr/>
        <a:lstStyle/>
        <a:p>
          <a:endParaRPr lang="zh-TW" altLang="en-US"/>
        </a:p>
      </dgm:t>
    </dgm:pt>
    <dgm:pt modelId="{525E0F96-215A-4626-9348-3456D15DCEF3}" type="sibTrans" cxnId="{8E63C909-82D8-4A8D-B2D5-4736E003716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TW" altLang="en-US"/>
        </a:p>
      </dgm:t>
    </dgm:pt>
    <dgm:pt modelId="{E3A2EFBA-18D8-4CCA-AA42-69F3946E4484}">
      <dgm:prSet custT="1"/>
      <dgm:spPr>
        <a:solidFill>
          <a:srgbClr val="FF9900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學習動機延長注意力持續時間</a:t>
          </a:r>
          <a:endParaRPr lang="zh-TW" altLang="en-US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955A45-6D14-44AC-A543-800FE96FC673}" type="parTrans" cxnId="{85C02AE1-257E-4BB7-A531-E733776E443A}">
      <dgm:prSet/>
      <dgm:spPr/>
      <dgm:t>
        <a:bodyPr/>
        <a:lstStyle/>
        <a:p>
          <a:endParaRPr lang="zh-TW" altLang="en-US"/>
        </a:p>
      </dgm:t>
    </dgm:pt>
    <dgm:pt modelId="{87FCD991-C153-4525-8C46-F172DD4E90BC}" type="sibTrans" cxnId="{85C02AE1-257E-4BB7-A531-E733776E443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TW" altLang="en-US"/>
        </a:p>
      </dgm:t>
    </dgm:pt>
    <dgm:pt modelId="{D6CF6EA1-455E-45C1-BE3D-80241414C550}">
      <dgm:prSet custT="1"/>
      <dgm:spPr>
        <a:solidFill>
          <a:srgbClr val="FF6600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zh-TW" altLang="en-US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專注投入時間越長，越有機會從中得到能力增長</a:t>
          </a:r>
          <a:endParaRPr lang="zh-TW" altLang="en-US" sz="1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BEB360-F081-4FAB-A92B-18D9279A108D}" type="parTrans" cxnId="{0E9A8F5F-327A-47B8-B6A6-3ACC4BFFAF87}">
      <dgm:prSet/>
      <dgm:spPr/>
      <dgm:t>
        <a:bodyPr/>
        <a:lstStyle/>
        <a:p>
          <a:endParaRPr lang="zh-TW" altLang="en-US"/>
        </a:p>
      </dgm:t>
    </dgm:pt>
    <dgm:pt modelId="{A908561D-FB52-45C9-9AE8-D3F4ED53D9BD}" type="sibTrans" cxnId="{0E9A8F5F-327A-47B8-B6A6-3ACC4BFFAF8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TW" altLang="en-US"/>
        </a:p>
      </dgm:t>
    </dgm:pt>
    <dgm:pt modelId="{8E27FFD1-F344-4D66-89CB-2A1D637997CE}">
      <dgm:prSet custT="1"/>
      <dgm:spPr>
        <a:solidFill>
          <a:srgbClr val="FF3300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能力增長會帶來成就感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569EF3-7C7C-4E8E-8C43-C981786002D6}" type="parTrans" cxnId="{D2E93B9D-7D1F-47BB-92AF-CCBCA411F293}">
      <dgm:prSet/>
      <dgm:spPr/>
      <dgm:t>
        <a:bodyPr/>
        <a:lstStyle/>
        <a:p>
          <a:endParaRPr lang="zh-TW" altLang="en-US"/>
        </a:p>
      </dgm:t>
    </dgm:pt>
    <dgm:pt modelId="{80994955-61F2-4ABC-813D-1182B773265C}" type="sibTrans" cxnId="{D2E93B9D-7D1F-47BB-92AF-CCBCA411F29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TW" altLang="en-US"/>
        </a:p>
      </dgm:t>
    </dgm:pt>
    <dgm:pt modelId="{D580B764-5B25-43C8-8E87-2D728761E929}">
      <dgm:prSet/>
      <dgm:spPr>
        <a:solidFill>
          <a:srgbClr val="FF0000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成就感會增幅興趣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BE55FC-9C26-4DD3-A8C7-A05119DF39D3}" type="parTrans" cxnId="{06CC8410-8955-4440-8883-3BB4753208F7}">
      <dgm:prSet/>
      <dgm:spPr/>
      <dgm:t>
        <a:bodyPr/>
        <a:lstStyle/>
        <a:p>
          <a:endParaRPr lang="zh-TW" altLang="en-US"/>
        </a:p>
      </dgm:t>
    </dgm:pt>
    <dgm:pt modelId="{7BF83FE7-7F4C-4E85-B7DA-1F57BCD39682}" type="sibTrans" cxnId="{06CC8410-8955-4440-8883-3BB4753208F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TW" altLang="en-US"/>
        </a:p>
      </dgm:t>
    </dgm:pt>
    <dgm:pt modelId="{0DA28D1C-22D4-4311-91D8-A07B4B1EBD4B}" type="pres">
      <dgm:prSet presAssocID="{DD20C4D2-79EC-4E76-9652-DE6C4A6C95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A3E5D8-1D24-449E-AF67-5090A123CD36}" type="pres">
      <dgm:prSet presAssocID="{B77DD801-6FC5-41B3-B14A-3448590425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DB1F50-74C8-4F32-99FD-AB8E0BC50D2B}" type="pres">
      <dgm:prSet presAssocID="{525E0F96-215A-4626-9348-3456D15DCEF3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18CEC845-236D-4742-B93B-B12380A0D6DC}" type="pres">
      <dgm:prSet presAssocID="{525E0F96-215A-4626-9348-3456D15DCEF3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00D8E9D9-507A-4FB8-8ABB-873C1CA345E3}" type="pres">
      <dgm:prSet presAssocID="{E3A2EFBA-18D8-4CCA-AA42-69F3946E4484}" presName="node" presStyleLbl="node1" presStyleIdx="1" presStyleCnt="5" custRadScaleRad="101187" custRadScaleInc="122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FE3416-641D-4691-A446-FF13FC50EA9D}" type="pres">
      <dgm:prSet presAssocID="{87FCD991-C153-4525-8C46-F172DD4E90BC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44599094-0E76-4317-83BE-8A168FCC0F45}" type="pres">
      <dgm:prSet presAssocID="{87FCD991-C153-4525-8C46-F172DD4E90BC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055516B5-071C-4742-A6DB-F30FC486E209}" type="pres">
      <dgm:prSet presAssocID="{D6CF6EA1-455E-45C1-BE3D-80241414C5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9DADC8-A250-4D53-ADE2-BDF1E71ABDD6}" type="pres">
      <dgm:prSet presAssocID="{A908561D-FB52-45C9-9AE8-D3F4ED53D9BD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299F168F-9E4A-4314-BAAC-AD42BB3D5690}" type="pres">
      <dgm:prSet presAssocID="{A908561D-FB52-45C9-9AE8-D3F4ED53D9BD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3144D886-C8AF-4CE9-B513-3BF3FC804B19}" type="pres">
      <dgm:prSet presAssocID="{8E27FFD1-F344-4D66-89CB-2A1D637997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729E85-3575-40C5-82C4-6FF154089516}" type="pres">
      <dgm:prSet presAssocID="{80994955-61F2-4ABC-813D-1182B773265C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CCD37E01-9057-44A8-8730-8D469FA5FFE5}" type="pres">
      <dgm:prSet presAssocID="{80994955-61F2-4ABC-813D-1182B773265C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107B1437-3E9A-4D4C-A99E-CBC75558FE97}" type="pres">
      <dgm:prSet presAssocID="{D580B764-5B25-43C8-8E87-2D728761E9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C7E24B-ECCF-4016-8839-7ABB7702DEF4}" type="pres">
      <dgm:prSet presAssocID="{7BF83FE7-7F4C-4E85-B7DA-1F57BCD39682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86BDDF7D-A5D8-47EC-BBB4-34E40915D8FB}" type="pres">
      <dgm:prSet presAssocID="{7BF83FE7-7F4C-4E85-B7DA-1F57BCD39682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28E36557-537B-4A32-97B6-EA0E77E66A15}" type="presOf" srcId="{80994955-61F2-4ABC-813D-1182B773265C}" destId="{DA729E85-3575-40C5-82C4-6FF154089516}" srcOrd="0" destOrd="0" presId="urn:microsoft.com/office/officeart/2005/8/layout/cycle2"/>
    <dgm:cxn modelId="{F7438A5D-05B6-4561-844A-11338262E680}" type="presOf" srcId="{E3A2EFBA-18D8-4CCA-AA42-69F3946E4484}" destId="{00D8E9D9-507A-4FB8-8ABB-873C1CA345E3}" srcOrd="0" destOrd="0" presId="urn:microsoft.com/office/officeart/2005/8/layout/cycle2"/>
    <dgm:cxn modelId="{D4197BA9-8374-4366-90FC-CD0CDAE7DE33}" type="presOf" srcId="{DD20C4D2-79EC-4E76-9652-DE6C4A6C9596}" destId="{0DA28D1C-22D4-4311-91D8-A07B4B1EBD4B}" srcOrd="0" destOrd="0" presId="urn:microsoft.com/office/officeart/2005/8/layout/cycle2"/>
    <dgm:cxn modelId="{06CC8410-8955-4440-8883-3BB4753208F7}" srcId="{DD20C4D2-79EC-4E76-9652-DE6C4A6C9596}" destId="{D580B764-5B25-43C8-8E87-2D728761E929}" srcOrd="4" destOrd="0" parTransId="{DFBE55FC-9C26-4DD3-A8C7-A05119DF39D3}" sibTransId="{7BF83FE7-7F4C-4E85-B7DA-1F57BCD39682}"/>
    <dgm:cxn modelId="{8F75399B-295E-4BEA-973B-008E2E4F2C60}" type="presOf" srcId="{87FCD991-C153-4525-8C46-F172DD4E90BC}" destId="{B4FE3416-641D-4691-A446-FF13FC50EA9D}" srcOrd="0" destOrd="0" presId="urn:microsoft.com/office/officeart/2005/8/layout/cycle2"/>
    <dgm:cxn modelId="{F9413B0B-2B3F-4906-89AC-C9FA2AC1BA31}" type="presOf" srcId="{80994955-61F2-4ABC-813D-1182B773265C}" destId="{CCD37E01-9057-44A8-8730-8D469FA5FFE5}" srcOrd="1" destOrd="0" presId="urn:microsoft.com/office/officeart/2005/8/layout/cycle2"/>
    <dgm:cxn modelId="{4ECF2331-64F3-4050-B220-BF6A80CF1178}" type="presOf" srcId="{7BF83FE7-7F4C-4E85-B7DA-1F57BCD39682}" destId="{17C7E24B-ECCF-4016-8839-7ABB7702DEF4}" srcOrd="0" destOrd="0" presId="urn:microsoft.com/office/officeart/2005/8/layout/cycle2"/>
    <dgm:cxn modelId="{0E9A8F5F-327A-47B8-B6A6-3ACC4BFFAF87}" srcId="{DD20C4D2-79EC-4E76-9652-DE6C4A6C9596}" destId="{D6CF6EA1-455E-45C1-BE3D-80241414C550}" srcOrd="2" destOrd="0" parTransId="{85BEB360-F081-4FAB-A92B-18D9279A108D}" sibTransId="{A908561D-FB52-45C9-9AE8-D3F4ED53D9BD}"/>
    <dgm:cxn modelId="{887DDC08-AF02-4890-B691-40789B13A642}" type="presOf" srcId="{D580B764-5B25-43C8-8E87-2D728761E929}" destId="{107B1437-3E9A-4D4C-A99E-CBC75558FE97}" srcOrd="0" destOrd="0" presId="urn:microsoft.com/office/officeart/2005/8/layout/cycle2"/>
    <dgm:cxn modelId="{46430612-7212-440B-BF87-A2A61CE4CAF7}" type="presOf" srcId="{A908561D-FB52-45C9-9AE8-D3F4ED53D9BD}" destId="{1D9DADC8-A250-4D53-ADE2-BDF1E71ABDD6}" srcOrd="0" destOrd="0" presId="urn:microsoft.com/office/officeart/2005/8/layout/cycle2"/>
    <dgm:cxn modelId="{58F3F2E9-455F-41FA-98F1-4C538492A0B0}" type="presOf" srcId="{A908561D-FB52-45C9-9AE8-D3F4ED53D9BD}" destId="{299F168F-9E4A-4314-BAAC-AD42BB3D5690}" srcOrd="1" destOrd="0" presId="urn:microsoft.com/office/officeart/2005/8/layout/cycle2"/>
    <dgm:cxn modelId="{85C02AE1-257E-4BB7-A531-E733776E443A}" srcId="{DD20C4D2-79EC-4E76-9652-DE6C4A6C9596}" destId="{E3A2EFBA-18D8-4CCA-AA42-69F3946E4484}" srcOrd="1" destOrd="0" parTransId="{D4955A45-6D14-44AC-A543-800FE96FC673}" sibTransId="{87FCD991-C153-4525-8C46-F172DD4E90BC}"/>
    <dgm:cxn modelId="{570F5AE9-E244-47B9-B3A8-8D99CDAE456E}" type="presOf" srcId="{525E0F96-215A-4626-9348-3456D15DCEF3}" destId="{18CEC845-236D-4742-B93B-B12380A0D6DC}" srcOrd="1" destOrd="0" presId="urn:microsoft.com/office/officeart/2005/8/layout/cycle2"/>
    <dgm:cxn modelId="{D2E93B9D-7D1F-47BB-92AF-CCBCA411F293}" srcId="{DD20C4D2-79EC-4E76-9652-DE6C4A6C9596}" destId="{8E27FFD1-F344-4D66-89CB-2A1D637997CE}" srcOrd="3" destOrd="0" parTransId="{D7569EF3-7C7C-4E8E-8C43-C981786002D6}" sibTransId="{80994955-61F2-4ABC-813D-1182B773265C}"/>
    <dgm:cxn modelId="{69464F62-C7DD-4127-AED9-9D2925493449}" type="presOf" srcId="{B77DD801-6FC5-41B3-B14A-344859042506}" destId="{32A3E5D8-1D24-449E-AF67-5090A123CD36}" srcOrd="0" destOrd="0" presId="urn:microsoft.com/office/officeart/2005/8/layout/cycle2"/>
    <dgm:cxn modelId="{4416E9AF-471F-485D-8DFC-4FC9156A0D1F}" type="presOf" srcId="{87FCD991-C153-4525-8C46-F172DD4E90BC}" destId="{44599094-0E76-4317-83BE-8A168FCC0F45}" srcOrd="1" destOrd="0" presId="urn:microsoft.com/office/officeart/2005/8/layout/cycle2"/>
    <dgm:cxn modelId="{8E63C909-82D8-4A8D-B2D5-4736E003716B}" srcId="{DD20C4D2-79EC-4E76-9652-DE6C4A6C9596}" destId="{B77DD801-6FC5-41B3-B14A-344859042506}" srcOrd="0" destOrd="0" parTransId="{99F869E6-D98C-4BB8-B65E-93907A9E7A6B}" sibTransId="{525E0F96-215A-4626-9348-3456D15DCEF3}"/>
    <dgm:cxn modelId="{1E997870-A030-4BA4-9B0D-6991C3739481}" type="presOf" srcId="{525E0F96-215A-4626-9348-3456D15DCEF3}" destId="{FDDB1F50-74C8-4F32-99FD-AB8E0BC50D2B}" srcOrd="0" destOrd="0" presId="urn:microsoft.com/office/officeart/2005/8/layout/cycle2"/>
    <dgm:cxn modelId="{0D434AC2-B8FB-469F-9484-F6364397DE27}" type="presOf" srcId="{8E27FFD1-F344-4D66-89CB-2A1D637997CE}" destId="{3144D886-C8AF-4CE9-B513-3BF3FC804B19}" srcOrd="0" destOrd="0" presId="urn:microsoft.com/office/officeart/2005/8/layout/cycle2"/>
    <dgm:cxn modelId="{C4A52DB3-051B-4287-80C3-5BD7AC176FC8}" type="presOf" srcId="{D6CF6EA1-455E-45C1-BE3D-80241414C550}" destId="{055516B5-071C-4742-A6DB-F30FC486E209}" srcOrd="0" destOrd="0" presId="urn:microsoft.com/office/officeart/2005/8/layout/cycle2"/>
    <dgm:cxn modelId="{7FC7ABAE-8DD1-4A0B-9CE0-4064CFCAD979}" type="presOf" srcId="{7BF83FE7-7F4C-4E85-B7DA-1F57BCD39682}" destId="{86BDDF7D-A5D8-47EC-BBB4-34E40915D8FB}" srcOrd="1" destOrd="0" presId="urn:microsoft.com/office/officeart/2005/8/layout/cycle2"/>
    <dgm:cxn modelId="{DE1EB620-8338-4C58-A7E4-B356C04F05FB}" type="presParOf" srcId="{0DA28D1C-22D4-4311-91D8-A07B4B1EBD4B}" destId="{32A3E5D8-1D24-449E-AF67-5090A123CD36}" srcOrd="0" destOrd="0" presId="urn:microsoft.com/office/officeart/2005/8/layout/cycle2"/>
    <dgm:cxn modelId="{71AE6AEC-6114-416D-A038-109384D874A3}" type="presParOf" srcId="{0DA28D1C-22D4-4311-91D8-A07B4B1EBD4B}" destId="{FDDB1F50-74C8-4F32-99FD-AB8E0BC50D2B}" srcOrd="1" destOrd="0" presId="urn:microsoft.com/office/officeart/2005/8/layout/cycle2"/>
    <dgm:cxn modelId="{5112A8F3-3316-448C-A324-B7777F927CE2}" type="presParOf" srcId="{FDDB1F50-74C8-4F32-99FD-AB8E0BC50D2B}" destId="{18CEC845-236D-4742-B93B-B12380A0D6DC}" srcOrd="0" destOrd="0" presId="urn:microsoft.com/office/officeart/2005/8/layout/cycle2"/>
    <dgm:cxn modelId="{8613AA2E-4139-4650-8BD2-DD764FFCCE8F}" type="presParOf" srcId="{0DA28D1C-22D4-4311-91D8-A07B4B1EBD4B}" destId="{00D8E9D9-507A-4FB8-8ABB-873C1CA345E3}" srcOrd="2" destOrd="0" presId="urn:microsoft.com/office/officeart/2005/8/layout/cycle2"/>
    <dgm:cxn modelId="{55F03B40-3017-4ABA-AE41-908D8DDAF67B}" type="presParOf" srcId="{0DA28D1C-22D4-4311-91D8-A07B4B1EBD4B}" destId="{B4FE3416-641D-4691-A446-FF13FC50EA9D}" srcOrd="3" destOrd="0" presId="urn:microsoft.com/office/officeart/2005/8/layout/cycle2"/>
    <dgm:cxn modelId="{63BBFA16-7F34-46CD-B1D5-63322E08D03E}" type="presParOf" srcId="{B4FE3416-641D-4691-A446-FF13FC50EA9D}" destId="{44599094-0E76-4317-83BE-8A168FCC0F45}" srcOrd="0" destOrd="0" presId="urn:microsoft.com/office/officeart/2005/8/layout/cycle2"/>
    <dgm:cxn modelId="{F40BF434-EB85-4929-B07F-F54F5CFADF42}" type="presParOf" srcId="{0DA28D1C-22D4-4311-91D8-A07B4B1EBD4B}" destId="{055516B5-071C-4742-A6DB-F30FC486E209}" srcOrd="4" destOrd="0" presId="urn:microsoft.com/office/officeart/2005/8/layout/cycle2"/>
    <dgm:cxn modelId="{0E1A75D1-9FC6-41EB-9149-CA6E890FCF68}" type="presParOf" srcId="{0DA28D1C-22D4-4311-91D8-A07B4B1EBD4B}" destId="{1D9DADC8-A250-4D53-ADE2-BDF1E71ABDD6}" srcOrd="5" destOrd="0" presId="urn:microsoft.com/office/officeart/2005/8/layout/cycle2"/>
    <dgm:cxn modelId="{D2B34C76-A2AA-416E-B755-F8B5BD52048D}" type="presParOf" srcId="{1D9DADC8-A250-4D53-ADE2-BDF1E71ABDD6}" destId="{299F168F-9E4A-4314-BAAC-AD42BB3D5690}" srcOrd="0" destOrd="0" presId="urn:microsoft.com/office/officeart/2005/8/layout/cycle2"/>
    <dgm:cxn modelId="{110FD1AD-E15B-41A8-9A59-D38A8090AB05}" type="presParOf" srcId="{0DA28D1C-22D4-4311-91D8-A07B4B1EBD4B}" destId="{3144D886-C8AF-4CE9-B513-3BF3FC804B19}" srcOrd="6" destOrd="0" presId="urn:microsoft.com/office/officeart/2005/8/layout/cycle2"/>
    <dgm:cxn modelId="{D18F07F9-967F-4C9C-8B36-51EF35A83350}" type="presParOf" srcId="{0DA28D1C-22D4-4311-91D8-A07B4B1EBD4B}" destId="{DA729E85-3575-40C5-82C4-6FF154089516}" srcOrd="7" destOrd="0" presId="urn:microsoft.com/office/officeart/2005/8/layout/cycle2"/>
    <dgm:cxn modelId="{8B913BFB-A03D-4C7B-8FE7-C1D1DAC993A3}" type="presParOf" srcId="{DA729E85-3575-40C5-82C4-6FF154089516}" destId="{CCD37E01-9057-44A8-8730-8D469FA5FFE5}" srcOrd="0" destOrd="0" presId="urn:microsoft.com/office/officeart/2005/8/layout/cycle2"/>
    <dgm:cxn modelId="{E95BAB50-55B6-4FBB-ACAD-D6370475E91B}" type="presParOf" srcId="{0DA28D1C-22D4-4311-91D8-A07B4B1EBD4B}" destId="{107B1437-3E9A-4D4C-A99E-CBC75558FE97}" srcOrd="8" destOrd="0" presId="urn:microsoft.com/office/officeart/2005/8/layout/cycle2"/>
    <dgm:cxn modelId="{8C8D59C4-DF13-4FA2-977C-B6743579F307}" type="presParOf" srcId="{0DA28D1C-22D4-4311-91D8-A07B4B1EBD4B}" destId="{17C7E24B-ECCF-4016-8839-7ABB7702DEF4}" srcOrd="9" destOrd="0" presId="urn:microsoft.com/office/officeart/2005/8/layout/cycle2"/>
    <dgm:cxn modelId="{121E93EB-3B84-4E10-BA3A-52C2BD5ECAEC}" type="presParOf" srcId="{17C7E24B-ECCF-4016-8839-7ABB7702DEF4}" destId="{86BDDF7D-A5D8-47EC-BBB4-34E40915D8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3E5D8-1D24-449E-AF67-5090A123CD36}">
      <dsp:nvSpPr>
        <dsp:cNvPr id="0" name=""/>
        <dsp:cNvSpPr/>
      </dsp:nvSpPr>
      <dsp:spPr>
        <a:xfrm>
          <a:off x="1777627" y="1190"/>
          <a:ext cx="1341289" cy="1341289"/>
        </a:xfrm>
        <a:prstGeom prst="ellipse">
          <a:avLst/>
        </a:prstGeom>
        <a:solidFill>
          <a:srgbClr val="FFC000"/>
        </a:solid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興趣引發學習動機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74054" y="197617"/>
        <a:ext cx="948435" cy="948435"/>
      </dsp:txXfrm>
    </dsp:sp>
    <dsp:sp modelId="{FDDB1F50-74C8-4F32-99FD-AB8E0BC50D2B}">
      <dsp:nvSpPr>
        <dsp:cNvPr id="0" name=""/>
        <dsp:cNvSpPr/>
      </dsp:nvSpPr>
      <dsp:spPr>
        <a:xfrm rot="2266618">
          <a:off x="3072038" y="1091529"/>
          <a:ext cx="419578" cy="452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085229" y="1143512"/>
        <a:ext cx="293705" cy="271611"/>
      </dsp:txXfrm>
    </dsp:sp>
    <dsp:sp modelId="{00D8E9D9-507A-4FB8-8ABB-873C1CA345E3}">
      <dsp:nvSpPr>
        <dsp:cNvPr id="0" name=""/>
        <dsp:cNvSpPr/>
      </dsp:nvSpPr>
      <dsp:spPr>
        <a:xfrm>
          <a:off x="3463511" y="1307811"/>
          <a:ext cx="1341289" cy="1341289"/>
        </a:xfrm>
        <a:prstGeom prst="ellipse">
          <a:avLst/>
        </a:prstGeom>
        <a:solidFill>
          <a:srgbClr val="FF9900"/>
        </a:solid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學習動機延長注意力持續時間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59938" y="1504238"/>
        <a:ext cx="948435" cy="948435"/>
      </dsp:txXfrm>
    </dsp:sp>
    <dsp:sp modelId="{B4FE3416-641D-4691-A446-FF13FC50EA9D}">
      <dsp:nvSpPr>
        <dsp:cNvPr id="0" name=""/>
        <dsp:cNvSpPr/>
      </dsp:nvSpPr>
      <dsp:spPr>
        <a:xfrm rot="6642691">
          <a:off x="3645164" y="2641108"/>
          <a:ext cx="305730" cy="452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3707242" y="2688749"/>
        <a:ext cx="214011" cy="271611"/>
      </dsp:txXfrm>
    </dsp:sp>
    <dsp:sp modelId="{055516B5-071C-4742-A6DB-F30FC486E209}">
      <dsp:nvSpPr>
        <dsp:cNvPr id="0" name=""/>
        <dsp:cNvSpPr/>
      </dsp:nvSpPr>
      <dsp:spPr>
        <a:xfrm>
          <a:off x="2785137" y="3101987"/>
          <a:ext cx="1341289" cy="1341289"/>
        </a:xfrm>
        <a:prstGeom prst="ellipse">
          <a:avLst/>
        </a:prstGeom>
        <a:solidFill>
          <a:srgbClr val="FF6600"/>
        </a:solid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專注投入時間越長，越有機會從中得到能力增長</a:t>
          </a:r>
          <a:endParaRPr lang="zh-TW" altLang="en-US" sz="1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81564" y="3298414"/>
        <a:ext cx="948435" cy="948435"/>
      </dsp:txXfrm>
    </dsp:sp>
    <dsp:sp modelId="{1D9DADC8-A250-4D53-ADE2-BDF1E71ABDD6}">
      <dsp:nvSpPr>
        <dsp:cNvPr id="0" name=""/>
        <dsp:cNvSpPr/>
      </dsp:nvSpPr>
      <dsp:spPr>
        <a:xfrm rot="10800000">
          <a:off x="2279839" y="3546289"/>
          <a:ext cx="357076" cy="452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2386962" y="3636826"/>
        <a:ext cx="249953" cy="271611"/>
      </dsp:txXfrm>
    </dsp:sp>
    <dsp:sp modelId="{3144D886-C8AF-4CE9-B513-3BF3FC804B19}">
      <dsp:nvSpPr>
        <dsp:cNvPr id="0" name=""/>
        <dsp:cNvSpPr/>
      </dsp:nvSpPr>
      <dsp:spPr>
        <a:xfrm>
          <a:off x="770117" y="3101987"/>
          <a:ext cx="1341289" cy="1341289"/>
        </a:xfrm>
        <a:prstGeom prst="ellipse">
          <a:avLst/>
        </a:prstGeom>
        <a:solidFill>
          <a:srgbClr val="FF3300"/>
        </a:solid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能力增長會帶來成就感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66544" y="3298414"/>
        <a:ext cx="948435" cy="948435"/>
      </dsp:txXfrm>
    </dsp:sp>
    <dsp:sp modelId="{DA729E85-3575-40C5-82C4-6FF154089516}">
      <dsp:nvSpPr>
        <dsp:cNvPr id="0" name=""/>
        <dsp:cNvSpPr/>
      </dsp:nvSpPr>
      <dsp:spPr>
        <a:xfrm rot="15120000">
          <a:off x="954008" y="2597702"/>
          <a:ext cx="357076" cy="452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1024121" y="2739179"/>
        <a:ext cx="249953" cy="271611"/>
      </dsp:txXfrm>
    </dsp:sp>
    <dsp:sp modelId="{107B1437-3E9A-4D4C-A99E-CBC75558FE97}">
      <dsp:nvSpPr>
        <dsp:cNvPr id="0" name=""/>
        <dsp:cNvSpPr/>
      </dsp:nvSpPr>
      <dsp:spPr>
        <a:xfrm>
          <a:off x="147442" y="1185589"/>
          <a:ext cx="1341289" cy="1341289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成就感會增幅興趣</a:t>
          </a:r>
          <a:endParaRPr lang="zh-TW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3869" y="1382016"/>
        <a:ext cx="948435" cy="948435"/>
      </dsp:txXfrm>
    </dsp:sp>
    <dsp:sp modelId="{17C7E24B-ECCF-4016-8839-7ABB7702DEF4}">
      <dsp:nvSpPr>
        <dsp:cNvPr id="0" name=""/>
        <dsp:cNvSpPr/>
      </dsp:nvSpPr>
      <dsp:spPr>
        <a:xfrm rot="19440000">
          <a:off x="1446465" y="1043632"/>
          <a:ext cx="357076" cy="452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456694" y="1165652"/>
        <a:ext cx="249953" cy="271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58D40-F664-4354-A9F9-5A2FBC951980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8FCE4-26DD-44E4-B4E0-0975928CF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44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FCE4-26DD-44E4-B4E0-0975928CF19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04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27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29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6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14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88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0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8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45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DB3338-8D85-4B51-905B-9E8F3230A03F}" type="datetimeFigureOut">
              <a:rPr lang="zh-TW" altLang="en-US" smtClean="0"/>
              <a:t>2015/4/24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1C7360-D1E0-4C31-8E38-3F856875EC1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看見光亮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08912" cy="1944216"/>
          </a:xfrm>
        </p:spPr>
        <p:txBody>
          <a:bodyPr/>
          <a:lstStyle/>
          <a:p>
            <a:pPr algn="ctr"/>
            <a:r>
              <a:rPr lang="zh-TW" altLang="en-US" sz="4800" dirty="0" smtClean="0">
                <a:solidFill>
                  <a:srgbClr val="7030A0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rPr>
              <a:t>家有跳跳虎</a:t>
            </a:r>
            <a:r>
              <a:rPr lang="zh-TW" altLang="zh-TW" sz="4800" dirty="0" smtClean="0">
                <a:solidFill>
                  <a:srgbClr val="7030A0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rPr>
              <a:t> </a:t>
            </a:r>
            <a:r>
              <a:rPr lang="en-US" altLang="zh-TW" sz="4800" dirty="0" smtClean="0">
                <a:latin typeface="華康新綜藝體W9(P)" panose="040B0900000000000000" pitchFamily="82" charset="-120"/>
                <a:ea typeface="華康新綜藝體W9(P)" panose="040B0900000000000000" pitchFamily="82" charset="-120"/>
              </a:rPr>
              <a:t/>
            </a:r>
            <a:br>
              <a:rPr lang="en-US" altLang="zh-TW" sz="4800" dirty="0" smtClean="0">
                <a:latin typeface="華康新綜藝體W9(P)" panose="040B0900000000000000" pitchFamily="82" charset="-120"/>
                <a:ea typeface="華康新綜藝體W9(P)" panose="040B0900000000000000" pitchFamily="82" charset="-120"/>
              </a:rPr>
            </a:br>
            <a:r>
              <a:rPr lang="en-US" altLang="zh-TW" sz="4800" dirty="0" smtClean="0">
                <a:latin typeface="華康新綜藝體W9(P)" panose="040B0900000000000000" pitchFamily="82" charset="-120"/>
                <a:ea typeface="華康新綜藝體W9(P)" panose="040B0900000000000000" pitchFamily="82" charset="-120"/>
              </a:rPr>
              <a:t> </a:t>
            </a:r>
            <a:r>
              <a:rPr lang="en-US" altLang="zh-TW" dirty="0" smtClean="0">
                <a:latin typeface="華康新綜藝體W9(P)" panose="040B0900000000000000" pitchFamily="82" charset="-120"/>
                <a:ea typeface="華康新綜藝體W9(P)" panose="040B0900000000000000" pitchFamily="82" charset="-120"/>
              </a:rPr>
              <a:t/>
            </a:r>
            <a:br>
              <a:rPr lang="en-US" altLang="zh-TW" dirty="0" smtClean="0">
                <a:latin typeface="華康新綜藝體W9(P)" panose="040B0900000000000000" pitchFamily="82" charset="-120"/>
                <a:ea typeface="華康新綜藝體W9(P)" panose="040B0900000000000000" pitchFamily="82" charset="-120"/>
              </a:rPr>
            </a:b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rPr>
              <a:t>-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rPr>
              <a:t> 淺談孩子專注力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華康新綜藝體W9(P)" panose="040B0900000000000000" pitchFamily="82" charset="-120"/>
              <a:ea typeface="華康新綜藝體W9(P)" panose="040B0900000000000000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4293096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黃敬傑   諮商心理師</a:t>
            </a:r>
            <a:endParaRPr lang="zh-TW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52736"/>
            <a:ext cx="1862336" cy="186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注意力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的種類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83568" y="1738603"/>
            <a:ext cx="7776864" cy="58477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孩子一邊寫作業一邊看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電視，會有何影響？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3568" y="2549894"/>
            <a:ext cx="7056784" cy="584775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懲罰性的抄寫，對孩子學習有幫助嗎？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3356992"/>
            <a:ext cx="5904656" cy="1569660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孩子看電視的時候很專心，但每當要唸書的時候總是在發呆、分心、坐立難</a:t>
            </a:r>
            <a:r>
              <a:rPr lang="zh-TW" altLang="en-US" sz="3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安，為什麼會這樣？</a:t>
            </a:r>
            <a:endParaRPr lang="zh-TW" altLang="en-US" sz="3200" dirty="0">
              <a:solidFill>
                <a:schemeClr val="tx2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9740" y="978815"/>
            <a:ext cx="208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問題思考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8" y="3378696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-21771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容易破壞孩子專注力的行為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907976" y="2237382"/>
            <a:ext cx="7544072" cy="58477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為了應付過多的刺激，容易使用被動注意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12522" y="3072805"/>
            <a:ext cx="6368516" cy="1077218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孩子分配在每一個玩具的專注時間縮短，易形成浮躁、注意力渙散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07976" y="4581128"/>
            <a:ext cx="4956187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隻彩色筆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隻彩色筆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4491500" y="1658988"/>
            <a:ext cx="410560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960476" y="97881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給孩子過多的</a:t>
            </a:r>
            <a:r>
              <a:rPr lang="zh-TW" altLang="en-US" sz="3600" dirty="0" smtClean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玩具（刺激）</a:t>
            </a:r>
            <a:endParaRPr lang="zh-TW" altLang="en-US" sz="3600" dirty="0">
              <a:solidFill>
                <a:srgbClr val="C00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76" y="4314194"/>
            <a:ext cx="1340662" cy="10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6" grpId="0" animBg="1"/>
      <p:bldP spid="7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容易破壞孩子專注力的行為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001876" y="3369607"/>
            <a:ext cx="4543649" cy="954107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當孩子依照自我創意自娛自樂時，正是主動注意的高峰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5956" y="4437112"/>
            <a:ext cx="5195490" cy="954107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不分時機的過度干擾，不僅破壞孩子專注力，亦會瓦解成就感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3068421" y="2860365"/>
            <a:ext cx="410560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28156" y="836712"/>
            <a:ext cx="430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不分時機，過多插手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75956" y="1632936"/>
            <a:ext cx="6391944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在沙坑玩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沙，媽媽不時跑過來清潔孩子的衣褲、要求孩子喝水。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3382975"/>
            <a:ext cx="2076839" cy="15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  <p:bldP spid="10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容易破壞孩子專注力的行為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83568" y="3356992"/>
            <a:ext cx="5095800" cy="954107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猴園的新鮮感足夠強烈，正好促發小如的主動注意力。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4437112"/>
            <a:ext cx="6984776" cy="954107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想要孩子在有限的時間內看到所有動物，反而刺激過多，變成走馬看花式的被動注意。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2844750" y="2882763"/>
            <a:ext cx="410560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28156" y="692696"/>
            <a:ext cx="430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目的性過強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3568" y="1339111"/>
            <a:ext cx="6984776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爸爸帶小如到動物園，小如停在猴園不走，爸爸不斷的催促小如前往下一站，因為爸爸覺得要看到所有動物才划算。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13966"/>
            <a:ext cx="1795138" cy="11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  <p:bldP spid="10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7775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容易破壞孩子專注力的行為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72479" y="3429000"/>
            <a:ext cx="6679976" cy="954107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孩子正在好奇每個抽屜有何不同，鎖上抽屜等於消除了一個促發主動注意的素材。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2479" y="4383107"/>
            <a:ext cx="6984776" cy="954107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反覆嘗試正是二至三歲孩子的學習模式，大人的擔心干預反而打斷了學習發展的過程。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3691028" y="2957698"/>
            <a:ext cx="410560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231740" y="76470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以大人之心度小孩之腹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76738" y="1411035"/>
            <a:ext cx="6247928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兩歲龍龍最近總是喜歡到處開開關關家裡的抽屜，媽媽擔心龍龍會亂拿抽屜理的物品，便將所有抽屜都加上兒童鎖。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1588420"/>
            <a:ext cx="1371600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  <p:bldP spid="10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-87763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容易破壞孩子專注力的行為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83568" y="3456002"/>
            <a:ext cx="7184032" cy="954107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不同年紀的孩子的專注持續時間都不同，五至六歲的兒童一次的專注力大約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4436816"/>
            <a:ext cx="6264696" cy="954107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長期強力要求孩子超越可負荷的專注力上限，可能造成動機低落、身心傷害。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3682644" y="2969537"/>
            <a:ext cx="410560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357754" y="664433"/>
            <a:ext cx="464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逼迫孩子「超越自我」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3568" y="1412776"/>
            <a:ext cx="6408712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媽媽覺得萌萌上小學後不能輸在起跑點，每天都押著萌萌在書桌前學習，稍有分神就給予警示，但萌萌卻越來越不耐煩。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9010"/>
            <a:ext cx="1814159" cy="137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  <p:bldP spid="10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容易破壞孩子專注力的行為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83568" y="3437544"/>
            <a:ext cx="7040016" cy="954107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學習對是一件集中全部精力的辛苦工作，必須減少無謂的干擾才有助於孩子集中注意力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4653136"/>
            <a:ext cx="7344816" cy="52322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父母可以「陪伴」孩子，一起進行各自的學習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3782272" y="2941883"/>
            <a:ext cx="410560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960476" y="6926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不給孩子獨處或安靜空間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3568" y="1366460"/>
            <a:ext cx="6607968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小學生強強每晚都在客廳寫作業，卻總是盯著電視看，只有廣告時間才能寫幾個字，簡單作業總是拖到三更半夜才寫完。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84" y="1216972"/>
            <a:ext cx="1435738" cy="17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  <p:bldP spid="10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容易破壞孩子專注力的行為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83568" y="3409836"/>
            <a:ext cx="6031904" cy="52322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注意力需要合宜的紀律來培養。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3938871"/>
            <a:ext cx="6031904" cy="1384995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可利用孩子的興趣，慢慢延長專心做事的時間，使孩子更有機會獲得成就感，形成學習的良性循環。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3494240" y="2948503"/>
            <a:ext cx="410560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943708" y="6926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過於放任自由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3568" y="1339027"/>
            <a:ext cx="6031904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小天凡事都只有三分鐘熱度，總是不斷更換學習的東西。家裡堆滿了各式道具，卻未見小天真正學好什麼才藝。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72" y="1339027"/>
            <a:ext cx="2090776" cy="13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  <p:bldP spid="10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-1421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影響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專注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持續度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的重要關鍵</a:t>
            </a:r>
            <a:endParaRPr lang="zh-TW" altLang="en-US" sz="36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489287877"/>
              </p:ext>
            </p:extLst>
          </p:nvPr>
        </p:nvGraphicFramePr>
        <p:xfrm>
          <a:off x="3422306" y="836712"/>
          <a:ext cx="4896544" cy="444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向右箭號 7"/>
          <p:cNvSpPr/>
          <p:nvPr/>
        </p:nvSpPr>
        <p:spPr>
          <a:xfrm>
            <a:off x="2693658" y="3031538"/>
            <a:ext cx="410560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62634" y="93538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「興趣」與「能力」</a:t>
            </a:r>
            <a:endParaRPr lang="zh-TW" altLang="en-US" sz="3200" dirty="0">
              <a:solidFill>
                <a:srgbClr val="C00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584" y="2397368"/>
            <a:ext cx="1512168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當人面臨沒興趣或不擅長的事物，自然會減少耐性與堅持。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95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A3E5D8-1D24-449E-AF67-5090A123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32A3E5D8-1D24-449E-AF67-5090A123C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DB1F50-74C8-4F32-99FD-AB8E0BC50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FDDB1F50-74C8-4F32-99FD-AB8E0BC50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D8E9D9-507A-4FB8-8ABB-873C1CA34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00D8E9D9-507A-4FB8-8ABB-873C1CA34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FE3416-641D-4691-A446-FF13FC50E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4FE3416-641D-4691-A446-FF13FC50E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5516B5-071C-4742-A6DB-F30FC486E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55516B5-071C-4742-A6DB-F30FC486E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9DADC8-A250-4D53-ADE2-BDF1E71AB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1D9DADC8-A250-4D53-ADE2-BDF1E71AB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44D886-C8AF-4CE9-B513-3BF3FC804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3144D886-C8AF-4CE9-B513-3BF3FC804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29E85-3575-40C5-82C4-6FF154089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DA729E85-3575-40C5-82C4-6FF154089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7B1437-3E9A-4D4C-A99E-CBC75558F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107B1437-3E9A-4D4C-A99E-CBC75558F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C7E24B-ECCF-4016-8839-7ABB7702D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17C7E24B-ECCF-4016-8839-7ABB7702D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  <p:bldP spid="8" grpId="0" animBg="1"/>
      <p:bldP spid="10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4223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培養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專注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力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的重要條件</a:t>
            </a:r>
            <a:endParaRPr lang="zh-TW" altLang="en-US" sz="36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3568" y="2276872"/>
            <a:ext cx="1858652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</a:t>
            </a:r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</a:t>
            </a:r>
            <a:endPara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3060249"/>
            <a:ext cx="3168352" cy="584775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適度活動和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43708" y="6926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「身」與「心」俱足</a:t>
            </a:r>
            <a:endParaRPr lang="zh-TW" altLang="en-US" sz="3600" dirty="0">
              <a:solidFill>
                <a:srgbClr val="C00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3568" y="1484784"/>
            <a:ext cx="3462808" cy="584775"/>
          </a:xfrm>
          <a:prstGeom prst="rect">
            <a:avLst/>
          </a:prstGeom>
          <a:solidFill>
            <a:srgbClr val="CC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良好且足夠的睡眠</a:t>
            </a:r>
            <a:endPara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3568" y="3861048"/>
            <a:ext cx="5544616" cy="954107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依照不同年齡的發展階段，給予合適的活動內容、強度與時間長度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1327784" cy="11712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84" y="1457714"/>
            <a:ext cx="1241108" cy="12063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433312"/>
            <a:ext cx="1079396" cy="12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6" grpId="0" animBg="1"/>
      <p:bldP spid="10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3648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你的孩子有下列的狀況嗎？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55576" y="1052736"/>
            <a:ext cx="748883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孩子總是整天活蹦亂跳，無法安靜片刻。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5576" y="2924944"/>
            <a:ext cx="7488832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孩子沒有辦法乖乖坐在書桌前面學習。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5576" y="3874522"/>
            <a:ext cx="7488832" cy="1077218"/>
          </a:xfrm>
          <a:prstGeom prst="rect">
            <a:avLst/>
          </a:prstGeom>
          <a:solidFill>
            <a:srgbClr val="CC00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的時候很專心，但每當要唸書的時候總是在發呆、分心、坐立難安。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5576" y="1988840"/>
            <a:ext cx="7488832" cy="58477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孩子總是整天渾渾噩噩，發呆做白日夢。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01231"/>
            <a:ext cx="2186970" cy="14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125113" cy="924475"/>
          </a:xfrm>
        </p:spPr>
        <p:txBody>
          <a:bodyPr/>
          <a:lstStyle/>
          <a:p>
            <a:pPr algn="ctr"/>
            <a:r>
              <a:rPr lang="zh-TW" altLang="en-US" sz="54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休息一下！</a:t>
            </a:r>
            <a:endParaRPr lang="zh-TW" altLang="en-US" sz="54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465010" cy="274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5839" y="13791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是專注力表現不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佳 </a:t>
            </a:r>
            <a:r>
              <a:rPr lang="en-US" altLang="zh-TW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or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 注意力缺失？</a:t>
            </a:r>
            <a:endParaRPr lang="zh-TW" altLang="en-US" sz="36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3566" y="1503948"/>
            <a:ext cx="6156109" cy="95410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是否比同齡孩子更欠缺專注力，更容易失去興趣，更無法控制自己的行為？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2458055"/>
            <a:ext cx="6156108" cy="1815882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在下列情境是否更容易出現行為問題？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不能隨心所欲，必須遵守公共規則。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●要求較長時間專注力的活動。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大人未告知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該如何做的狀況。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3568" y="980728"/>
            <a:ext cx="6156107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專注表現是否符合孩子年齡發展特徵？</a:t>
            </a:r>
            <a:endParaRPr lang="zh-TW" altLang="en-US" sz="28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483" y="4273937"/>
            <a:ext cx="6156192" cy="523220"/>
          </a:xfrm>
          <a:prstGeom prst="rect">
            <a:avLst/>
          </a:prstGeom>
          <a:solidFill>
            <a:srgbClr val="FF6600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是否曾有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特殊壓力事件發生？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980728"/>
            <a:ext cx="1675060" cy="17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3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6" grpId="0" animBg="1"/>
      <p:bldP spid="9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3980" y="0"/>
            <a:ext cx="7488832" cy="924475"/>
          </a:xfrm>
        </p:spPr>
        <p:txBody>
          <a:bodyPr/>
          <a:lstStyle/>
          <a:p>
            <a:pPr algn="ctr"/>
            <a:r>
              <a:rPr lang="zh-TW" altLang="en-US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注意力缺失</a:t>
            </a:r>
            <a:r>
              <a:rPr lang="en-US" altLang="zh-TW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/</a:t>
            </a:r>
            <a:r>
              <a:rPr lang="zh-TW" altLang="en-US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過動症（</a:t>
            </a:r>
            <a:r>
              <a:rPr lang="en-US" altLang="zh-TW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ADHD</a:t>
            </a:r>
            <a:r>
              <a:rPr lang="zh-TW" altLang="en-US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）診斷標準</a:t>
            </a:r>
            <a:endParaRPr lang="zh-TW" altLang="en-US" sz="32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764704"/>
            <a:ext cx="8064896" cy="48013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至少六個</a:t>
            </a:r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</a:t>
            </a: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不良</a:t>
            </a:r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特徵。</a:t>
            </a:r>
            <a:endParaRPr lang="en-US" altLang="zh-TW" sz="3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無法注意細節</a:t>
            </a:r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●活動或遊戲時很難維持注意力。</a:t>
            </a:r>
            <a:endParaRPr lang="en-US" altLang="zh-TW" sz="3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●時常不專心聽別人說話。</a:t>
            </a:r>
            <a:endParaRPr lang="en-US" altLang="zh-TW" sz="3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時常不能從頭到尾完成一件該做的事。</a:t>
            </a:r>
            <a:endParaRPr lang="en-US" altLang="zh-TW" sz="3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●對工作或活動的規劃有困難。</a:t>
            </a:r>
            <a:endParaRPr lang="en-US" altLang="zh-TW" sz="3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●經常逃避或排斥需專注的任務。</a:t>
            </a:r>
            <a:endParaRPr lang="en-US" altLang="zh-TW" sz="3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●常遺失或忘記重要的東西或事物。</a:t>
            </a:r>
            <a:endParaRPr lang="en-US" altLang="zh-TW" sz="3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易受外界刺激影響而分心。</a:t>
            </a:r>
            <a:endParaRPr lang="en-US" altLang="zh-TW" sz="3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81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3980" y="0"/>
            <a:ext cx="7488832" cy="924475"/>
          </a:xfrm>
        </p:spPr>
        <p:txBody>
          <a:bodyPr/>
          <a:lstStyle/>
          <a:p>
            <a:pPr algn="ctr"/>
            <a:r>
              <a:rPr lang="zh-TW" altLang="en-US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注意力缺失</a:t>
            </a:r>
            <a:r>
              <a:rPr lang="en-US" altLang="zh-TW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/</a:t>
            </a:r>
            <a:r>
              <a:rPr lang="zh-TW" altLang="en-US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過動症（</a:t>
            </a:r>
            <a:r>
              <a:rPr lang="en-US" altLang="zh-TW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ADHD</a:t>
            </a:r>
            <a:r>
              <a:rPr lang="zh-TW" altLang="en-US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）診斷標準</a:t>
            </a:r>
            <a:endParaRPr lang="zh-TW" altLang="en-US" sz="32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3886" y="764704"/>
            <a:ext cx="8050562" cy="47089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至少六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過動或易衝動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時常手忙腳亂或坐立不安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●在須待在座位上的活動中，時常離開座位。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●在不適當的場合四處奔跑、攀爬。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很難安靜的遊玩或休閒。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●經常處於活躍狀態、像裝馬達般四處活動。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●經常說話過多。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●常在問題說完前就搶說答案。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需輪流時很難等待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常打斷或侵擾他人的談話或遊戲。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41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3980" y="7775"/>
            <a:ext cx="7488832" cy="924475"/>
          </a:xfrm>
        </p:spPr>
        <p:txBody>
          <a:bodyPr/>
          <a:lstStyle/>
          <a:p>
            <a:pPr algn="ctr"/>
            <a:r>
              <a:rPr lang="zh-TW" altLang="en-US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注意力缺失</a:t>
            </a:r>
            <a:r>
              <a:rPr lang="en-US" altLang="zh-TW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/</a:t>
            </a:r>
            <a:r>
              <a:rPr lang="zh-TW" altLang="en-US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過動症（</a:t>
            </a:r>
            <a:r>
              <a:rPr lang="en-US" altLang="zh-TW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ADHD</a:t>
            </a:r>
            <a:r>
              <a:rPr lang="zh-TW" altLang="en-US" sz="32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）診斷標準</a:t>
            </a:r>
            <a:endParaRPr lang="zh-TW" altLang="en-US" sz="32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0046" y="764704"/>
            <a:ext cx="8208912" cy="46628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前述特徵至少持續六個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月，而且沒有改善 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跡象。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●這些問題必須顯著至令人擔心的程度，尤   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其和同儕相處引發反感、被排擠，並有明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顯學習困擾。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●這些問題無法由生病、家庭變故等壓力事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件，或是生理發展遲緩等其他現象解釋。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這些症狀往往在幼兒園階段（七歲前）就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已經被父母親發現。</a:t>
            </a:r>
            <a:endParaRPr lang="en-US" altLang="zh-TW" sz="3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88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2711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是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注意力缺失還是學習障礙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？</a:t>
            </a:r>
            <a:endParaRPr lang="zh-TW" altLang="en-US" sz="36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27584" y="2924944"/>
            <a:ext cx="7107045" cy="1384995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在大多數學習行為中容易分心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文字閱讀、字義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理解等特定能力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有障礙 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27584" y="1052736"/>
            <a:ext cx="5241328" cy="156966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大部分科目都有學習困擾 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特定科目才有學習問題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7584" y="4581128"/>
            <a:ext cx="5169320" cy="523220"/>
          </a:xfrm>
          <a:prstGeom prst="rect">
            <a:avLst/>
          </a:prstGeom>
          <a:solidFill>
            <a:srgbClr val="FF6600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是否尚未建立良好的學習習慣？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52736"/>
            <a:ext cx="228210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9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0999" y="-114472"/>
            <a:ext cx="7125113" cy="924475"/>
          </a:xfrm>
        </p:spPr>
        <p:txBody>
          <a:bodyPr/>
          <a:lstStyle/>
          <a:p>
            <a:pPr algn="ctr"/>
            <a:r>
              <a:rPr lang="en-US" altLang="zh-TW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6~12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歲注意力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特點與發展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04032" y="2924944"/>
            <a:ext cx="4456112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扮演指導者和監督者的</a:t>
            </a:r>
            <a:r>
              <a:rPr lang="zh-TW" altLang="en-US" sz="2800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endParaRPr lang="zh-TW" altLang="en-US" sz="2800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2884874" y="2470984"/>
            <a:ext cx="294671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91952" y="815807"/>
            <a:ext cx="7040016" cy="523220"/>
          </a:xfrm>
          <a:prstGeom prst="rect">
            <a:avLst/>
          </a:prstGeom>
          <a:solidFill>
            <a:srgbClr val="CCFF66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注意力發展最迅速，是培養注意力最關鍵期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1952" y="3448164"/>
            <a:ext cx="4807768" cy="523220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鼓勵孩子承擔更多的自我</a:t>
            </a: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endParaRPr lang="zh-TW" altLang="en-US" sz="28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91952" y="1356388"/>
            <a:ext cx="7344816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孩子的注意力會更有選擇性、策略性與計畫性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1952" y="3971384"/>
            <a:ext cx="7328048" cy="523220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協助孩子做到時間管理與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分配，提高作業效率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91952" y="4494604"/>
            <a:ext cx="5896272" cy="523220"/>
          </a:xfrm>
          <a:prstGeom prst="rect">
            <a:avLst/>
          </a:prstGeom>
          <a:solidFill>
            <a:srgbClr val="FF6600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警惕注意力缺失，適時尋求專業醫療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1952" y="1879608"/>
            <a:ext cx="7848872" cy="52322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低年級注意力持續約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分鐘，中高年級約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57" y="2478245"/>
            <a:ext cx="1005743" cy="14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2" grpId="0" animBg="1"/>
      <p:bldP spid="15" grpId="0" animBg="1"/>
      <p:bldP spid="17" grpId="0" animBg="1"/>
      <p:bldP spid="13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0469" y="-108668"/>
            <a:ext cx="7125113" cy="924475"/>
          </a:xfrm>
        </p:spPr>
        <p:txBody>
          <a:bodyPr/>
          <a:lstStyle/>
          <a:p>
            <a:pPr algn="ctr"/>
            <a:r>
              <a:rPr lang="en-US" altLang="zh-TW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12~18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歲注意力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特點與發展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04032" y="2924944"/>
            <a:ext cx="4456112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扮演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r>
              <a:rPr lang="zh-TW" altLang="en-US" sz="2800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者和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</a:t>
            </a:r>
            <a:r>
              <a:rPr lang="zh-TW" altLang="en-US" sz="2800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endParaRPr lang="zh-TW" altLang="en-US" sz="2800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2884874" y="2470984"/>
            <a:ext cx="294671" cy="36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91953" y="815807"/>
            <a:ext cx="6322304" cy="523220"/>
          </a:xfrm>
          <a:prstGeom prst="rect">
            <a:avLst/>
          </a:prstGeom>
          <a:solidFill>
            <a:srgbClr val="CCFF66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力發展迅速，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書面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注意力大幅提昇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1952" y="3448164"/>
            <a:ext cx="4468192" cy="523220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常與孩子一同討論生活問題</a:t>
            </a:r>
            <a:endParaRPr lang="en-US" altLang="zh-TW" sz="28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91953" y="1356388"/>
            <a:ext cx="4807767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社會經驗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不足造成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注意力問題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91952" y="3971384"/>
            <a:ext cx="3448000" cy="523220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對女孩給予格外關注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1952" y="1879608"/>
            <a:ext cx="4807768" cy="52322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性別刻板印象造成注意力問題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96" y="2924944"/>
            <a:ext cx="2576486" cy="18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2" grpId="0" animBg="1"/>
      <p:bldP spid="15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0"/>
            <a:ext cx="7125113" cy="924475"/>
          </a:xfrm>
        </p:spPr>
        <p:txBody>
          <a:bodyPr/>
          <a:lstStyle/>
          <a:p>
            <a:pPr algn="ctr"/>
            <a:r>
              <a:rPr lang="en-US" altLang="zh-TW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5~10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歲的注意力遊戲</a:t>
            </a:r>
            <a:endParaRPr lang="zh-TW" altLang="en-US" sz="36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10084" y="764704"/>
            <a:ext cx="8136904" cy="45704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抗干擾遊戲</a:t>
            </a:r>
            <a:endParaRPr lang="en-US" altLang="zh-TW" sz="3000" b="1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●準備乒乓球、球拍、湯匙。</a:t>
            </a:r>
          </a:p>
          <a:p>
            <a:r>
              <a:rPr lang="zh-TW" altLang="en-US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●請孩子先用湯匙盛著乒乓球，繞著桌子走一圈。</a:t>
            </a:r>
            <a:endParaRPr lang="en-US" altLang="zh-TW" sz="29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在孩子走動時，家長在旁邊發出各種聲響、鬼  </a:t>
            </a:r>
            <a:endParaRPr lang="en-US" altLang="zh-TW" sz="29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9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臉、假動作來搗亂，但</a:t>
            </a:r>
            <a:r>
              <a:rPr lang="zh-TW" altLang="en-US" sz="29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不能碰到身體</a:t>
            </a:r>
            <a:r>
              <a:rPr lang="zh-TW" altLang="en-US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9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9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湯匙盛球成功後，可改用乒乓</a:t>
            </a:r>
            <a:r>
              <a:rPr lang="zh-TW" altLang="en-US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球拍來提升難度。</a:t>
            </a:r>
            <a:endParaRPr lang="en-US" altLang="zh-TW" sz="29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●此遊戲需確認孩子注意力到達一定程度後方可</a:t>
            </a:r>
            <a:endParaRPr lang="en-US" altLang="zh-TW" sz="29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9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進行。</a:t>
            </a:r>
            <a:endParaRPr lang="en-US" altLang="zh-TW" sz="29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9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此遊戲訓練專注力、抗干擾能力。</a:t>
            </a:r>
            <a:endParaRPr lang="en-US" altLang="zh-TW" sz="29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9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5104"/>
            <a:ext cx="1907704" cy="135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-180351"/>
            <a:ext cx="7125113" cy="924475"/>
          </a:xfrm>
        </p:spPr>
        <p:txBody>
          <a:bodyPr/>
          <a:lstStyle/>
          <a:p>
            <a:pPr algn="ctr"/>
            <a:r>
              <a:rPr lang="en-US" altLang="zh-TW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6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歲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以上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的注意力遊戲</a:t>
            </a:r>
            <a:endParaRPr lang="zh-TW" altLang="en-US" sz="36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809328"/>
            <a:ext cx="8064896" cy="45243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舒爾特方格</a:t>
            </a:r>
            <a:endParaRPr lang="en-US" altLang="zh-TW" sz="2400" b="1" dirty="0" smtClean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●準備五乘五的空白方格，每格大約一公分乘一公分。</a:t>
            </a: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●家長在格子裡任意填上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1~25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數字。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請孩子用手指按照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1~25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的順序依次指出數字位置，並且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讀出來。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家長在一旁計時，正確完成時間越短，表示注意力水準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越高。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●可從三乘三、四乘四開始練習，平均每秒正確找到一個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數字以上為優秀水準。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亦可將數字換成漢字、英文字母。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此遊戲需適度休息，避免眼睛疲勞。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此遊戲訓練專注力、末稍視覺、閱讀節奏、拓寬視幅。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7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9443" y="27732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什麼是良好的專注力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？</a:t>
            </a:r>
            <a:endParaRPr lang="zh-TW" altLang="en-US" sz="36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80" y="760579"/>
            <a:ext cx="4663008" cy="46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-180351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舒爾特方格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14500"/>
              </p:ext>
            </p:extLst>
          </p:nvPr>
        </p:nvGraphicFramePr>
        <p:xfrm>
          <a:off x="2051720" y="764704"/>
          <a:ext cx="5254236" cy="46085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35380"/>
                <a:gridCol w="1029714"/>
                <a:gridCol w="1029714"/>
                <a:gridCol w="1029714"/>
                <a:gridCol w="1029714"/>
              </a:tblGrid>
              <a:tr h="9217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15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25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9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18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5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217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23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11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21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13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217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4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17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6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2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24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217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10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14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20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16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7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217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22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8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3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12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400" dirty="0" smtClean="0"/>
                        <a:t>19</a:t>
                      </a:r>
                      <a:endParaRPr lang="zh-TW" alt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4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其他適合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當做注意力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遊戲的道具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5576" y="943832"/>
            <a:ext cx="2245256" cy="15841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56" y="908720"/>
            <a:ext cx="2438400" cy="16192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64" y="825661"/>
            <a:ext cx="2596897" cy="17853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66" y="3068959"/>
            <a:ext cx="2404892" cy="180366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72" y="3068960"/>
            <a:ext cx="1616968" cy="16169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0" y="3068960"/>
            <a:ext cx="1799848" cy="18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785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其他適合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當做注意力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遊戲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的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活動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0" y="1000404"/>
            <a:ext cx="2553013" cy="17033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55" y="996658"/>
            <a:ext cx="4096455" cy="23042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48352"/>
            <a:ext cx="36557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576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b="1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小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叮嚀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43980" y="3742575"/>
            <a:ext cx="5500228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預告來提醒，而非強制終止。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43980" y="886152"/>
            <a:ext cx="7472064" cy="523220"/>
          </a:xfrm>
          <a:prstGeom prst="rect">
            <a:avLst/>
          </a:prstGeom>
          <a:solidFill>
            <a:srgbClr val="FF6600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小學中年級前不要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將看電視和玩電腦當作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43980" y="1700808"/>
            <a:ext cx="7472064" cy="954107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以各種有趣的事情將孩子的生活填滿，如遊戲、出遊、閱讀、做手工。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43980" y="2924944"/>
            <a:ext cx="4348100" cy="523220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選擇教學理念一致</a:t>
            </a:r>
            <a:r>
              <a:rPr lang="zh-TW" altLang="en-US" sz="2800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的學校。</a:t>
            </a:r>
            <a:endParaRPr lang="zh-TW" altLang="en-US" sz="2800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43980" y="4581128"/>
            <a:ext cx="5887888" cy="523220"/>
          </a:xfrm>
          <a:prstGeom prst="rect">
            <a:avLst/>
          </a:prstGeom>
          <a:solidFill>
            <a:srgbClr val="CC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以身作則，建立與孩子一致的規律。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29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5" grpId="0" animBg="1"/>
      <p:bldP spid="18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125113" cy="1788571"/>
          </a:xfrm>
        </p:spPr>
        <p:txBody>
          <a:bodyPr/>
          <a:lstStyle/>
          <a:p>
            <a:pPr algn="ctr"/>
            <a:r>
              <a:rPr lang="zh-TW" altLang="en-US" sz="80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討論</a:t>
            </a:r>
            <a:r>
              <a:rPr lang="zh-TW" altLang="en-US" sz="80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時間</a:t>
            </a:r>
            <a:endParaRPr lang="zh-TW" altLang="en-US" sz="80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2186239" cy="25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7125113" cy="924475"/>
          </a:xfrm>
        </p:spPr>
        <p:txBody>
          <a:bodyPr/>
          <a:lstStyle/>
          <a:p>
            <a:pPr algn="ctr"/>
            <a:r>
              <a:rPr lang="zh-TW" altLang="en-US" sz="8000" dirty="0" smtClean="0">
                <a:solidFill>
                  <a:srgbClr val="FF6600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感謝聆聽！</a:t>
            </a:r>
            <a:endParaRPr lang="zh-TW" altLang="en-US" sz="8000" dirty="0">
              <a:solidFill>
                <a:srgbClr val="FF6600"/>
              </a:solidFill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2780928"/>
            <a:ext cx="712511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本次演講參考資料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輕鬆培養孩子的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注意力，海狸 著，良品文化。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幫助孩子集中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注意力，李國英 著，新苗文化。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招提升孩子的注意力，高坤 著，菁品文化。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兒童注意力訓練父母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手冊，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Gerhard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W.Lauth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Peter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F.Schlottke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Kerstin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Naumann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著、楊文麗 譯，張老師文化。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/>
          </a:p>
          <a:p>
            <a:endParaRPr lang="en-US" altLang="zh-TW" sz="2400" b="1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59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9443" y="27732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什麼是良好的專注力</a:t>
            </a:r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？</a:t>
            </a:r>
            <a:endParaRPr lang="zh-TW" altLang="en-US" sz="3600" dirty="0"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1066582"/>
            <a:ext cx="4248472" cy="5847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清楚呈現確定的目標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99592" y="1890564"/>
            <a:ext cx="5841032" cy="584775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排除其他無關的任務或干擾物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99592" y="2708919"/>
            <a:ext cx="5824264" cy="584775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保持清明的頭腦和覺醒狀態</a:t>
            </a:r>
            <a:r>
              <a:rPr lang="zh-TW" alt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dirty="0">
              <a:solidFill>
                <a:schemeClr val="tx2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1208" y="3504436"/>
            <a:ext cx="5832648" cy="107721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能夠自我監控所需完成的事情，必要時加以修正。</a:t>
            </a:r>
            <a:endParaRPr lang="zh-TW" altLang="en-US" sz="32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1208" y="4797152"/>
            <a:ext cx="6120680" cy="584775"/>
          </a:xfrm>
          <a:prstGeom prst="rect">
            <a:avLst/>
          </a:prstGeom>
          <a:solidFill>
            <a:srgbClr val="CC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合理並充分應用自身能力和經驗</a:t>
            </a:r>
            <a:r>
              <a:rPr lang="zh-TW" alt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dirty="0">
              <a:solidFill>
                <a:schemeClr val="tx2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8" y="1066582"/>
            <a:ext cx="1431032" cy="14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1009443" y="2708920"/>
            <a:ext cx="7125112" cy="31498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n-US" altLang="zh-TW" sz="8800" b="1" dirty="0" smtClean="0">
                <a:solidFill>
                  <a:schemeClr val="tx1"/>
                </a:solidFill>
              </a:rPr>
              <a:t>Video</a:t>
            </a:r>
            <a:endParaRPr lang="zh-TW" altLang="en-US" sz="8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老貓幼貓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861492"/>
            <a:ext cx="8136904" cy="4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-87763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注意力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的種類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1530132"/>
            <a:ext cx="1818000" cy="58477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條件反射</a:t>
            </a:r>
            <a:endParaRPr lang="zh-TW" altLang="en-US" sz="3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253151" y="1530132"/>
            <a:ext cx="4775233" cy="584775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處理熟悉或不重要的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事物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482078"/>
            <a:ext cx="1818000" cy="584775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注重</a:t>
            </a:r>
            <a:r>
              <a:rPr lang="zh-TW" alt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TW" altLang="en-US" sz="3200" dirty="0">
              <a:solidFill>
                <a:schemeClr val="tx2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53150" y="2482078"/>
            <a:ext cx="4945675" cy="1077218"/>
          </a:xfrm>
          <a:prstGeom prst="rect">
            <a:avLst/>
          </a:prstGeom>
          <a:solidFill>
            <a:srgbClr val="CC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受刺激強度影響</a:t>
            </a:r>
            <a:r>
              <a:rPr lang="zh-TW" altLang="en-US" sz="3200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大，強度越大越容易促發被動注意</a:t>
            </a:r>
            <a:endParaRPr lang="zh-TW" altLang="en-US" sz="3200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9740" y="836712"/>
            <a:ext cx="208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被動注意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726795" y="4636301"/>
            <a:ext cx="3906434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對學習成效幫助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不大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5" y="3559296"/>
            <a:ext cx="1591444" cy="10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  <p:bldP spid="7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-12306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注意力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的種類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83568" y="1625146"/>
            <a:ext cx="7200800" cy="584775"/>
          </a:xfrm>
          <a:prstGeom prst="rect">
            <a:avLst/>
          </a:prstGeom>
          <a:solidFill>
            <a:srgbClr val="CC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看電視、電影。上網漫遊。玩電腦遊戲</a:t>
            </a:r>
            <a:endParaRPr lang="zh-TW" altLang="en-US" sz="3200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2521168"/>
            <a:ext cx="5400600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機械性活動，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如抄寫、罰寫。</a:t>
            </a:r>
            <a:endParaRPr lang="zh-TW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9740" y="836712"/>
            <a:ext cx="208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被動</a:t>
            </a:r>
            <a:r>
              <a:rPr lang="zh-TW" altLang="en-US" sz="3600" dirty="0" smtClean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注意</a:t>
            </a:r>
            <a:endParaRPr lang="zh-TW" altLang="en-US" sz="3600" dirty="0">
              <a:solidFill>
                <a:srgbClr val="C00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44420" y="3393866"/>
            <a:ext cx="208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勘亭流" panose="03000909000000000000" pitchFamily="65" charset="-120"/>
                <a:ea typeface="華康勘亭流" panose="03000909000000000000" pitchFamily="65" charset="-120"/>
              </a:rPr>
              <a:t>因應之道</a:t>
            </a:r>
            <a:endParaRPr lang="zh-TW" altLang="en-US" sz="3600" dirty="0"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79712" y="4410432"/>
            <a:ext cx="1872208" cy="584775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88860" y="4410431"/>
            <a:ext cx="3095508" cy="58477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控制時間和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53945"/>
            <a:ext cx="1615244" cy="10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注意力</a:t>
            </a:r>
            <a:r>
              <a:rPr lang="zh-TW" altLang="en-US" sz="3600" dirty="0"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的種類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83568" y="1772816"/>
            <a:ext cx="4248472" cy="584775"/>
          </a:xfrm>
          <a:prstGeom prst="rect">
            <a:avLst/>
          </a:prstGeom>
          <a:solidFill>
            <a:srgbClr val="CC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身心配合，有思維</a:t>
            </a:r>
            <a:r>
              <a:rPr lang="zh-TW" altLang="en-US" sz="3200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endParaRPr lang="zh-TW" altLang="en-US" sz="3200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3568" y="2564904"/>
            <a:ext cx="4248472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處理陌生或複雜的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事物</a:t>
            </a:r>
            <a:endParaRPr lang="zh-TW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3356992"/>
            <a:ext cx="1944216" cy="584775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注重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07804" y="3356992"/>
            <a:ext cx="3852428" cy="584775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與刺激強度關係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不大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39740" y="978815"/>
            <a:ext cx="208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主動注意</a:t>
            </a:r>
            <a:endParaRPr lang="zh-TW" altLang="en-US" sz="3600" dirty="0">
              <a:solidFill>
                <a:srgbClr val="C00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43708" y="4365104"/>
            <a:ext cx="5472608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是引導發展與學習的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重要關鍵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6" y="1772816"/>
            <a:ext cx="1897386" cy="142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  <p:bldP spid="7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諮商所PPT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諮商所PPT</Template>
  <TotalTime>16045</TotalTime>
  <Words>1969</Words>
  <Application>Microsoft Office PowerPoint</Application>
  <PresentationFormat>如螢幕大小 (4:3)</PresentationFormat>
  <Paragraphs>247</Paragraphs>
  <Slides>35</Slides>
  <Notes>29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諮商所PPT</vt:lpstr>
      <vt:lpstr>家有跳跳虎    - 淺談孩子專注力</vt:lpstr>
      <vt:lpstr>你的孩子有下列的狀況嗎？</vt:lpstr>
      <vt:lpstr>什麼是良好的專注力？</vt:lpstr>
      <vt:lpstr>什麼是良好的專注力？</vt:lpstr>
      <vt:lpstr>PowerPoint 簡報</vt:lpstr>
      <vt:lpstr>PowerPoint 簡報</vt:lpstr>
      <vt:lpstr>注意力的種類</vt:lpstr>
      <vt:lpstr>注意力的種類</vt:lpstr>
      <vt:lpstr>注意力的種類</vt:lpstr>
      <vt:lpstr>注意力的種類</vt:lpstr>
      <vt:lpstr>容易破壞孩子專注力的行為</vt:lpstr>
      <vt:lpstr>容易破壞孩子專注力的行為</vt:lpstr>
      <vt:lpstr>容易破壞孩子專注力的行為</vt:lpstr>
      <vt:lpstr>容易破壞孩子專注力的行為</vt:lpstr>
      <vt:lpstr>容易破壞孩子專注力的行為</vt:lpstr>
      <vt:lpstr>容易破壞孩子專注力的行為</vt:lpstr>
      <vt:lpstr>容易破壞孩子專注力的行為</vt:lpstr>
      <vt:lpstr>影響專注持續度的重要關鍵</vt:lpstr>
      <vt:lpstr>培養專注力的重要條件</vt:lpstr>
      <vt:lpstr>休息一下！</vt:lpstr>
      <vt:lpstr>是專注力表現不佳 or 注意力缺失？</vt:lpstr>
      <vt:lpstr>注意力缺失/過動症（ADHD）診斷標準</vt:lpstr>
      <vt:lpstr>注意力缺失/過動症（ADHD）診斷標準</vt:lpstr>
      <vt:lpstr>注意力缺失/過動症（ADHD）診斷標準</vt:lpstr>
      <vt:lpstr>是注意力缺失還是學習障礙？</vt:lpstr>
      <vt:lpstr>6~12歲注意力特點與發展</vt:lpstr>
      <vt:lpstr>12~18歲注意力特點與發展</vt:lpstr>
      <vt:lpstr>5~10歲的注意力遊戲</vt:lpstr>
      <vt:lpstr>6歲以上的注意力遊戲</vt:lpstr>
      <vt:lpstr>舒爾特方格</vt:lpstr>
      <vt:lpstr>其他適合當做注意力遊戲的道具</vt:lpstr>
      <vt:lpstr>其他適合當做注意力遊戲的活動</vt:lpstr>
      <vt:lpstr>小叮嚀</vt:lpstr>
      <vt:lpstr>討論時間</vt:lpstr>
      <vt:lpstr>感謝聆聽！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當孩子的成長教練 –  淺談教練式親子溝通的基本技巧</dc:title>
  <dc:creator>user</dc:creator>
  <cp:lastModifiedBy>user</cp:lastModifiedBy>
  <cp:revision>251</cp:revision>
  <dcterms:created xsi:type="dcterms:W3CDTF">2013-10-10T08:47:47Z</dcterms:created>
  <dcterms:modified xsi:type="dcterms:W3CDTF">2015-04-24T14:42:47Z</dcterms:modified>
</cp:coreProperties>
</file>