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346" r:id="rId3"/>
    <p:sldId id="347" r:id="rId4"/>
    <p:sldId id="348" r:id="rId5"/>
    <p:sldId id="349" r:id="rId6"/>
    <p:sldId id="286" r:id="rId7"/>
    <p:sldId id="284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50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0" autoAdjust="0"/>
  </p:normalViewPr>
  <p:slideViewPr>
    <p:cSldViewPr>
      <p:cViewPr>
        <p:scale>
          <a:sx n="80" d="100"/>
          <a:sy n="80" d="100"/>
        </p:scale>
        <p:origin x="-15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C082B-05C6-4930-A8FC-6A49A181A21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DD37-4346-4540-97CC-D62F8F04C8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CF39F-8D21-4DDA-A750-05DDB3D47354}" type="slidenum">
              <a:rPr lang="en-US" altLang="zh-TW" smtClean="0">
                <a:latin typeface="Arial" charset="0"/>
                <a:ea typeface="新細明體" charset="-120"/>
              </a:rPr>
              <a:pPr/>
              <a:t>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81FE1-6F71-4728-8D16-470A2328BE2C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15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409D-D5FF-4223-9B29-95EAD5F9AC50}" type="slidenum">
              <a:rPr lang="en-US" altLang="zh-TW" smtClean="0">
                <a:solidFill>
                  <a:srgbClr val="000000"/>
                </a:solidFill>
                <a:ea typeface="新細明體" charset="-120"/>
              </a:rPr>
              <a:pPr/>
              <a:t>18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9318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9318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06C4506-4D3F-4F5C-967C-795E50800A77}" type="slidenum">
              <a:rPr kumimoji="0" lang="en-US" altLang="zh-TW" sz="1200">
                <a:solidFill>
                  <a:srgbClr val="000000"/>
                </a:solidFill>
              </a:rPr>
              <a:pPr algn="r" eaLnBrk="1" hangingPunct="1"/>
              <a:t>18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C72D-A5C1-4238-9F9D-21F0CF8E29CA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DCA4-96CC-444A-8675-17ED67AB04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&#26519;&#32681;&#20625;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36234;&#24859;&#36234;&#32654;&#40599;(&#36628;&#23566;&#25945;&#24107;&#31687;).m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../00&#32102;&#36628;&#23566;&#23416;&#26657;&#30340;&#36039;&#26009;/104&#23416;&#24180;/104&#33274;&#21335;&#24066;&#21021;&#38542;&#25945;&#23416;&#35264;&#23519;&#24037;&#20855;.d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36234;&#24859;&#36234;&#32654;&#40599;(&#36628;&#23566;&#25945;&#24107;&#31687;).m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1040123&#25945;&#23416;&#35264;&#23519;&#34920;-&#23487;&#26704;&#24300;&#27743;&#23492;&#24291;&#38517;&#33290;&#36938;-&#28961;&#36604;&#20107;.do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6" descr="圖片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71688"/>
            <a:ext cx="7848600" cy="2428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600" b="1" smtClean="0">
                <a:solidFill>
                  <a:schemeClr val="bg1"/>
                </a:solidFill>
                <a:ea typeface="標楷體" pitchFamily="65" charset="-120"/>
              </a:rPr>
              <a:t/>
            </a:r>
            <a:br>
              <a:rPr lang="zh-TW" altLang="en-US" sz="6600" b="1" smtClean="0">
                <a:solidFill>
                  <a:schemeClr val="bg1"/>
                </a:solidFill>
                <a:ea typeface="標楷體" pitchFamily="65" charset="-120"/>
              </a:rPr>
            </a:br>
            <a:r>
              <a:rPr lang="zh-TW" altLang="en-US" sz="40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教師專業發展評鑑</a:t>
            </a:r>
            <a:r>
              <a:rPr lang="en-US" altLang="zh-TW" sz="40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教學觀察</a:t>
            </a:r>
            <a:r>
              <a:rPr lang="en-US" altLang="zh-TW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54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1428750" y="43576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分享者：臺南市億載國小</a:t>
            </a:r>
            <a:endParaRPr lang="en-US" altLang="zh-TW" sz="280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蔡惠娟</a:t>
            </a:r>
            <a:endParaRPr lang="en-US" altLang="zh-TW" sz="280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0" y="5829300"/>
            <a:ext cx="9144000" cy="457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TW" b="1">
                <a:solidFill>
                  <a:schemeClr val="bg1"/>
                </a:solidFill>
                <a:latin typeface="Franklin Gothic Book" pitchFamily="34" charset="0"/>
                <a:ea typeface="華康中黑體" pitchFamily="49" charset="-120"/>
              </a:rPr>
              <a:t>              </a:t>
            </a:r>
            <a:endParaRPr kumimoji="0" lang="zh-TW" altLang="en-US" b="1">
              <a:solidFill>
                <a:schemeClr val="bg1"/>
              </a:solidFill>
              <a:latin typeface="Franklin Gothic Book" pitchFamily="34" charset="0"/>
              <a:ea typeface="華康中黑體" pitchFamily="49" charset="-120"/>
            </a:endParaRPr>
          </a:p>
        </p:txBody>
      </p:sp>
      <p:pic>
        <p:nvPicPr>
          <p:cNvPr id="26630" name="Picture 4" descr="pb children playi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938" y="4592638"/>
            <a:ext cx="3167062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6"/>
          <a:srcRect l="30469" t="25000" r="13867" b="58594"/>
          <a:stretch>
            <a:fillRect/>
          </a:stretch>
        </p:blipFill>
        <p:spPr bwMode="auto">
          <a:xfrm>
            <a:off x="214313" y="214313"/>
            <a:ext cx="67865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教學觀察中的注意事項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397875" cy="5132387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Arial" charset="0"/>
              <a:buAutoNum type="arabicPeriod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觀察時間</a:t>
            </a:r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至少為一節課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，必要時可視情形增加觀察次數</a:t>
            </a:r>
          </a:p>
          <a:p>
            <a:pPr marL="514350" indent="-514350" eaLnBrk="1" hangingPunct="1">
              <a:spcBef>
                <a:spcPts val="1800"/>
              </a:spcBef>
              <a:buFont typeface="Arial" charset="0"/>
              <a:buAutoNum type="arabicPeriod"/>
            </a:pPr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提早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進入教室並選定適當的觀察位置，儘量減低對師生的干擾 </a:t>
            </a:r>
          </a:p>
          <a:p>
            <a:pPr marL="514350" indent="-514350" eaLnBrk="1" hangingPunct="1">
              <a:spcBef>
                <a:spcPts val="1800"/>
              </a:spcBef>
              <a:buFont typeface="Arial" charset="0"/>
              <a:buAutoNum type="arabicPeriod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檢查教學觀察工具及視聽設備</a:t>
            </a:r>
          </a:p>
          <a:p>
            <a:pPr marL="514350" indent="-514350" eaLnBrk="1" hangingPunct="1">
              <a:spcBef>
                <a:spcPts val="1800"/>
              </a:spcBef>
              <a:buFont typeface="Arial" charset="0"/>
              <a:buAutoNum type="arabicPeriod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開始進行觀察及記錄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4864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zh-TW" altLang="zh-TW" sz="1600">
              <a:solidFill>
                <a:srgbClr val="0066FF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教學觀察後的分析與省思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9212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召開教學觀察後回饋會談會議，並進行分析與省思：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儘量在觀察後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三天內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召開會談會議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整理觀察紀錄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引導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被觀察者瞭解教學優勢與建議改進方向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4864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zh-TW" altLang="zh-TW" sz="1600">
              <a:solidFill>
                <a:srgbClr val="0066FF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教學觀察實作</a:t>
            </a:r>
          </a:p>
        </p:txBody>
      </p:sp>
      <p:pic>
        <p:nvPicPr>
          <p:cNvPr id="3" name="Picture 4" descr="img_228_4534_5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929188"/>
            <a:ext cx="571500" cy="11430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矩形 3"/>
          <p:cNvSpPr/>
          <p:nvPr/>
        </p:nvSpPr>
        <p:spPr>
          <a:xfrm>
            <a:off x="7286644" y="628652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4" action="ppaction://hlinkfile"/>
              </a:rPr>
              <a:t>教學觀察表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285750" y="1785938"/>
            <a:ext cx="8310563" cy="46434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85750" y="0"/>
            <a:ext cx="8358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TW" sz="3200">
                <a:solidFill>
                  <a:srgbClr val="0000CC"/>
                </a:solidFill>
              </a:rPr>
              <a:t>                     </a:t>
            </a:r>
            <a:r>
              <a:rPr lang="zh-TW" altLang="en-US" sz="3200">
                <a:solidFill>
                  <a:srgbClr val="0000CC"/>
                </a:solidFill>
              </a:rPr>
              <a:t>觀察前會談記錄表  </a:t>
            </a:r>
            <a:br>
              <a:rPr lang="zh-TW" altLang="en-US" sz="3200">
                <a:solidFill>
                  <a:srgbClr val="0000CC"/>
                </a:solidFill>
              </a:rPr>
            </a:br>
            <a:r>
              <a:rPr lang="zh-TW" altLang="en-US">
                <a:solidFill>
                  <a:srgbClr val="0000CC"/>
                </a:solidFill>
              </a:rPr>
              <a:t>教學時間：</a:t>
            </a:r>
            <a:r>
              <a:rPr lang="zh-TW" altLang="en-US" u="sng">
                <a:solidFill>
                  <a:srgbClr val="0000CC"/>
                </a:solidFill>
              </a:rPr>
              <a:t>               </a:t>
            </a:r>
            <a:r>
              <a:rPr lang="zh-TW" altLang="en-US">
                <a:solidFill>
                  <a:srgbClr val="0000CC"/>
                </a:solidFill>
              </a:rPr>
              <a:t> 教學年級：</a:t>
            </a:r>
            <a:r>
              <a:rPr lang="zh-TW" altLang="en-US" u="sng">
                <a:solidFill>
                  <a:srgbClr val="0000CC"/>
                </a:solidFill>
              </a:rPr>
              <a:t>           </a:t>
            </a:r>
            <a:r>
              <a:rPr lang="zh-TW" altLang="en-US">
                <a:solidFill>
                  <a:srgbClr val="0000CC"/>
                </a:solidFill>
              </a:rPr>
              <a:t>    教學單元：                    </a:t>
            </a:r>
            <a:r>
              <a:rPr lang="zh-TW" altLang="en-US" u="sng">
                <a:solidFill>
                  <a:srgbClr val="0000CC"/>
                </a:solidFill>
              </a:rPr>
              <a:t>  </a:t>
            </a:r>
            <a:endParaRPr lang="en-US" altLang="zh-TW" u="sng">
              <a:solidFill>
                <a:srgbClr val="0000CC"/>
              </a:solidFill>
            </a:endParaRPr>
          </a:p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教材來源：</a:t>
            </a:r>
            <a:r>
              <a:rPr lang="zh-TW" altLang="en-US" u="sng">
                <a:solidFill>
                  <a:srgbClr val="0000CC"/>
                </a:solidFill>
              </a:rPr>
              <a:t>                 </a:t>
            </a:r>
            <a:r>
              <a:rPr lang="zh-TW" altLang="en-US">
                <a:solidFill>
                  <a:srgbClr val="0000CC"/>
                </a:solidFill>
              </a:rPr>
              <a:t>教 學 者  ：</a:t>
            </a:r>
            <a:r>
              <a:rPr lang="zh-TW" altLang="en-US" u="sng">
                <a:solidFill>
                  <a:srgbClr val="0000CC"/>
                </a:solidFill>
              </a:rPr>
              <a:t>             </a:t>
            </a:r>
            <a:r>
              <a:rPr lang="zh-TW" altLang="en-US">
                <a:solidFill>
                  <a:srgbClr val="0000CC"/>
                </a:solidFill>
              </a:rPr>
              <a:t> 觀察者：</a:t>
            </a:r>
            <a:r>
              <a:rPr lang="zh-TW" altLang="en-US" u="sng">
                <a:solidFill>
                  <a:srgbClr val="0000CC"/>
                </a:solidFill>
              </a:rPr>
              <a:t>                               </a:t>
            </a:r>
            <a:r>
              <a:rPr lang="zh-TW" altLang="en-US">
                <a:solidFill>
                  <a:srgbClr val="0000CC"/>
                </a:solidFill>
              </a:rPr>
              <a:t/>
            </a:r>
            <a:br>
              <a:rPr lang="zh-TW" altLang="en-US">
                <a:solidFill>
                  <a:srgbClr val="0000CC"/>
                </a:solidFill>
              </a:rPr>
            </a:br>
            <a:r>
              <a:rPr lang="zh-TW" altLang="en-US">
                <a:solidFill>
                  <a:srgbClr val="0000CC"/>
                </a:solidFill>
              </a:rPr>
              <a:t>觀察前會談時間：</a:t>
            </a:r>
            <a:r>
              <a:rPr lang="zh-TW" altLang="en-US" u="sng">
                <a:solidFill>
                  <a:srgbClr val="0000CC"/>
                </a:solidFill>
              </a:rPr>
              <a:t>                             </a:t>
            </a:r>
            <a:r>
              <a:rPr lang="zh-TW" altLang="en-US">
                <a:solidFill>
                  <a:srgbClr val="0000CC"/>
                </a:solidFill>
              </a:rPr>
              <a:t> </a:t>
            </a:r>
            <a:endParaRPr lang="zh-TW" altLang="en-US" u="sng">
              <a:solidFill>
                <a:srgbClr val="0000CC"/>
              </a:solidFill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19250" y="1844675"/>
            <a:ext cx="6264275" cy="424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一、教材內容：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二、教學目標：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三、學生經驗：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四、教學活動：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五、教學評量方式：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六、觀察時所使用的發展規準：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七、觀察的工具和焦點：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 sz="3200">
                <a:solidFill>
                  <a:srgbClr val="3333FF"/>
                </a:solidFill>
              </a:rPr>
              <a:t>八、回饋會談時間和地點：</a:t>
            </a:r>
            <a:endParaRPr lang="zh-TW" altLang="en-US" sz="3200">
              <a:solidFill>
                <a:srgbClr val="3333CC"/>
              </a:solidFill>
              <a:sym typeface="Webdings" pitchFamily="18" charset="2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7215188" y="928688"/>
            <a:ext cx="12858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072313" y="1285875"/>
            <a:ext cx="12858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857500" y="1714500"/>
            <a:ext cx="2714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16013" y="612775"/>
            <a:ext cx="7670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二、教學觀察表</a:t>
            </a:r>
          </a:p>
          <a:p>
            <a:pPr eaLnBrk="1" hangingPunct="1"/>
            <a:endParaRPr lang="zh-TW" altLang="en-US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教師姓名：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_________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任教年級：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任教科目：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____________</a:t>
            </a:r>
          </a:p>
          <a:p>
            <a:pPr eaLnBrk="1" hangingPunct="1"/>
            <a:endParaRPr lang="en-US" altLang="zh-TW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單元名稱：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________________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教學內容：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___________________</a:t>
            </a:r>
          </a:p>
          <a:p>
            <a:pPr eaLnBrk="1" hangingPunct="1"/>
            <a:endParaRPr lang="en-US" altLang="zh-TW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教學節次：共</a:t>
            </a:r>
            <a:r>
              <a:rPr lang="zh-TW" altLang="en-US" sz="1800" u="sng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</a:t>
            </a:r>
            <a:r>
              <a:rPr lang="zh-TW" altLang="en-US" sz="1800" u="sng">
                <a:solidFill>
                  <a:srgbClr val="000000"/>
                </a:solidFill>
                <a:latin typeface="Arial" charset="0"/>
              </a:rPr>
              <a:t>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 節     本次教學為第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 節</a:t>
            </a:r>
            <a:endParaRPr lang="en-US" altLang="zh-TW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altLang="zh-TW" sz="18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觀察者：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 ______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 觀察日期：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 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觀察時間：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</a:t>
            </a:r>
            <a:r>
              <a:rPr lang="zh-TW" altLang="en-US" sz="1800">
                <a:solidFill>
                  <a:srgbClr val="000000"/>
                </a:solidFill>
                <a:latin typeface="Arial" charset="0"/>
              </a:rPr>
              <a:t>至</a:t>
            </a:r>
            <a:r>
              <a:rPr lang="en-US" altLang="zh-TW" sz="1800">
                <a:solidFill>
                  <a:srgbClr val="000000"/>
                </a:solidFill>
                <a:latin typeface="Arial" charset="0"/>
              </a:rPr>
              <a:t>_______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39" name="Group 3"/>
          <p:cNvGraphicFramePr>
            <a:graphicFrameLocks noGrp="1"/>
          </p:cNvGraphicFramePr>
          <p:nvPr/>
        </p:nvGraphicFramePr>
        <p:xfrm>
          <a:off x="190500" y="1223963"/>
          <a:ext cx="8775700" cy="5159377"/>
        </p:xfrm>
        <a:graphic>
          <a:graphicData uri="http://schemas.openxmlformats.org/drawingml/2006/table">
            <a:tbl>
              <a:tblPr/>
              <a:tblGrid>
                <a:gridCol w="565150"/>
                <a:gridCol w="3887788"/>
                <a:gridCol w="2368550"/>
                <a:gridCol w="488950"/>
                <a:gridCol w="488950"/>
                <a:gridCol w="487362"/>
                <a:gridCol w="488950"/>
              </a:tblGrid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層面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     評鑑指標與參考檢核重點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    文 字 敘 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評  量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25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值得推薦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通過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亟待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進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不適用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0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學 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精熟任教學科領域知識。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77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正確掌握任教單元的教材內容。</a:t>
                      </a: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A-3-2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有效連結學生的新舊知識或技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能。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7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教學內容結合學生的生活經驗。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41383"/>
              </p:ext>
            </p:extLst>
          </p:nvPr>
        </p:nvGraphicFramePr>
        <p:xfrm>
          <a:off x="395536" y="836712"/>
          <a:ext cx="8352928" cy="5474962"/>
        </p:xfrm>
        <a:graphic>
          <a:graphicData uri="http://schemas.openxmlformats.org/drawingml/2006/table">
            <a:tbl>
              <a:tblPr/>
              <a:tblGrid>
                <a:gridCol w="692028"/>
                <a:gridCol w="3924064"/>
                <a:gridCol w="373683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層面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     評鑑指標與參考檢核重點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  <a:cs typeface="Times New Roman" pitchFamily="18" charset="0"/>
                        </a:rPr>
                        <a:t>    文 字 敘 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0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儷中黑" pitchFamily="49" charset="-120"/>
                          <a:ea typeface="華康儷中黑" pitchFamily="49" charset="-120"/>
                        </a:rPr>
                        <a:t>學 </a:t>
                      </a:r>
                    </a:p>
                  </a:txBody>
                  <a:tcPr marL="91449" marR="91449" marT="45721" marB="4572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精熟任教學科領域知識。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A-3-1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教師掌握任教單元的教材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內容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引導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學生比較並說出「過故人莊」與「宿桐廬江寄廣陵舊遊」相同處為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都是跟老朋友有關，「過」詩是高興的心情，而「宿」詩是悲傷的心情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A-3-1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教師經由播放猴子叫聲、流水聲、風聲三者綜合的聲音加交響樂，讓學生感受「過」詩的意境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正確掌握任教單元的教材內容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A-3-2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教師引導學生回想上節課教過的「過故人莊」，說明上首詩是高興的心情。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A-3-3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教師播放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結合學生的生活經驗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猴子叫聲、流水聲、風聲等學生日常接觸的聲音，讓學生猜看看聽到的是什麼聲音。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華康儷中黑" pitchFamily="49" charset="-120"/>
                        <a:ea typeface="華康儷中黑" pitchFamily="49" charset="-120"/>
                        <a:cs typeface="Times New Roman" pitchFamily="18" charset="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正確掌握任教單元的教材內容。</a:t>
                      </a: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286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A-3-2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有效連結學生的新舊知識或技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能。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7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A-3-3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教學內容結合學生的生活經驗。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2" marR="17782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8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invGray">
          <a:xfrm>
            <a:off x="827088" y="6207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TW" altLang="en-US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1519237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教學觀察小提醒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44675"/>
            <a:ext cx="7559675" cy="39211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zh-TW" altLang="en-US" dirty="0">
                <a:solidFill>
                  <a:srgbClr val="1722FD"/>
                </a:solidFill>
                <a:latin typeface="標楷體" pitchFamily="65" charset="-120"/>
                <a:ea typeface="標楷體" pitchFamily="65" charset="-120"/>
              </a:rPr>
              <a:t>不適</a:t>
            </a:r>
            <a:r>
              <a:rPr lang="zh-TW" altLang="en-US" dirty="0" smtClean="0">
                <a:solidFill>
                  <a:srgbClr val="1722FD"/>
                </a:solidFill>
                <a:latin typeface="標楷體" pitchFamily="65" charset="-120"/>
                <a:ea typeface="標楷體" pitchFamily="65" charset="-120"/>
              </a:rPr>
              <a:t>用於教學觀察之</a:t>
            </a:r>
            <a:r>
              <a:rPr lang="zh-TW" altLang="en-US" dirty="0">
                <a:solidFill>
                  <a:srgbClr val="1722FD"/>
                </a:solidFill>
                <a:latin typeface="標楷體" pitchFamily="65" charset="-120"/>
                <a:ea typeface="標楷體" pitchFamily="65" charset="-120"/>
              </a:rPr>
              <a:t>課堂教學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考前複習課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班級教學觀摩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自習課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整堂課程都由學生發表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內容版面配置區 2"/>
          <p:cNvSpPr>
            <a:spLocks/>
          </p:cNvSpPr>
          <p:nvPr/>
        </p:nvSpPr>
        <p:spPr bwMode="auto">
          <a:xfrm>
            <a:off x="428596" y="1285860"/>
            <a:ext cx="8251825" cy="4752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提早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五至十分鐘到場。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用白紙紀錄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，不要直接使用觀察表。</a:t>
            </a:r>
            <a:endParaRPr lang="zh-TW" altLang="en-US" sz="32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關鍵字、圖像、符號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等快速大量記錄。</a:t>
            </a:r>
            <a:endParaRPr lang="en-US" altLang="zh-TW" sz="32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同時注重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教師的教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學生的學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觀察後掌握黃金時間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作謄稿以完整句子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完整描述教學事實</a:t>
            </a:r>
            <a:endParaRPr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457200" y="325438"/>
            <a:ext cx="82296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教學觀察小提醒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gray">
          <a:xfrm>
            <a:off x="714348" y="1142960"/>
            <a:ext cx="8213725" cy="5429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歸類時以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</a:rPr>
              <a:t>參考檢核重點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</a:rPr>
              <a:t>為單位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cs typeface="+mj-cs"/>
              </a:rPr>
              <a:t>詳細描述具體客觀事實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</a:rPr>
              <a:t>，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在文句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cs typeface="+mj-cs"/>
              </a:rPr>
              <a:t>句首或最後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提出符合檢核重點的敘述。</a:t>
            </a:r>
            <a:endParaRPr lang="en-US" altLang="zh-TW" sz="3200" dirty="0" smtClean="0">
              <a:solidFill>
                <a:prstClr val="black"/>
              </a:solidFill>
              <a:latin typeface="標楷體" pitchFamily="65" charset="-120"/>
            </a:endParaRPr>
          </a:p>
          <a:p>
            <a:pPr marL="457200" indent="-457200" eaLnBrk="1" hangingPunct="1">
              <a:spcBef>
                <a:spcPct val="20000"/>
              </a:spcBef>
              <a:defRPr/>
            </a:pPr>
            <a:r>
              <a:rPr lang="zh-TW" altLang="en-US" sz="2800" dirty="0" smtClean="0">
                <a:latin typeface="標楷體" pitchFamily="65" charset="-120"/>
              </a:rPr>
              <a:t>「 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</a:rPr>
              <a:t>A-3-1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cs typeface="+mj-cs"/>
              </a:rPr>
              <a:t>教師掌握教材內容</a:t>
            </a:r>
            <a:r>
              <a:rPr lang="zh-TW" altLang="en-US" sz="2800" dirty="0" smtClean="0">
                <a:latin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</a:rPr>
              <a:t>在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</a:rPr>
              <a:t>9:30~9:50 </a:t>
            </a:r>
            <a:r>
              <a:rPr lang="zh-TW" altLang="zh-TW" sz="2800" dirty="0" smtClean="0">
                <a:latin typeface="標楷體" pitchFamily="65" charset="-120"/>
              </a:rPr>
              <a:t>進行字音及字義教學，老師每解釋一個語詞後請學生造句，學生運用語詞正確造出句子者佔九成。」</a:t>
            </a:r>
            <a:endParaRPr lang="en-US" altLang="zh-TW" sz="2800" dirty="0" smtClean="0">
              <a:latin typeface="標楷體" pitchFamily="65" charset="-120"/>
            </a:endParaRPr>
          </a:p>
          <a:p>
            <a:pPr marL="457200" indent="-457200" eaLnBrk="1" hangingPunct="1">
              <a:spcBef>
                <a:spcPct val="20000"/>
              </a:spcBef>
              <a:defRPr/>
            </a:pPr>
            <a:endParaRPr lang="en-US" altLang="en-US" sz="2800" dirty="0" smtClean="0">
              <a:solidFill>
                <a:prstClr val="black"/>
              </a:solidFill>
              <a:latin typeface="標楷體" pitchFamily="65" charset="-120"/>
            </a:endParaRPr>
          </a:p>
          <a:p>
            <a:pPr marL="457200" indent="-457200" eaLnBrk="1" hangingPunct="1">
              <a:spcBef>
                <a:spcPct val="20000"/>
              </a:spcBef>
              <a:defRPr/>
            </a:pPr>
            <a:r>
              <a:rPr lang="zh-TW" altLang="en-US" sz="2800" dirty="0" smtClean="0">
                <a:latin typeface="標楷體" pitchFamily="65" charset="-120"/>
              </a:rPr>
              <a:t>「 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itchFamily="65" charset="-120"/>
              </a:rPr>
              <a:t>A-3-1</a:t>
            </a:r>
            <a:r>
              <a:rPr lang="zh-TW" altLang="zh-TW" sz="2800" dirty="0" smtClean="0">
                <a:latin typeface="標楷體" pitchFamily="65" charset="-120"/>
              </a:rPr>
              <a:t>在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</a:rPr>
              <a:t>9:30~9:50 </a:t>
            </a:r>
            <a:r>
              <a:rPr lang="zh-TW" altLang="zh-TW" sz="2800" dirty="0" smtClean="0">
                <a:latin typeface="標楷體" pitchFamily="65" charset="-120"/>
              </a:rPr>
              <a:t>進行字音及字義教學，老師每解釋一個語詞後請學生造句，學生運用語詞正確造出句子者佔九成</a:t>
            </a:r>
            <a:r>
              <a:rPr lang="zh-TW" altLang="en-US" sz="2800" dirty="0" smtClean="0">
                <a:latin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</a:rPr>
              <a:t>教師正確掌握教材內容</a:t>
            </a:r>
            <a:r>
              <a:rPr lang="zh-TW" altLang="en-US" sz="2800" dirty="0" smtClean="0">
                <a:latin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</a:rPr>
              <a:t>。」</a:t>
            </a:r>
            <a:endParaRPr lang="zh-TW" altLang="en-US" sz="3200" dirty="0">
              <a:solidFill>
                <a:prstClr val="black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19118"/>
              </p:ext>
            </p:extLst>
          </p:nvPr>
        </p:nvGraphicFramePr>
        <p:xfrm>
          <a:off x="251520" y="692696"/>
          <a:ext cx="8712968" cy="5868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5299"/>
                <a:gridCol w="7197669"/>
              </a:tblGrid>
              <a:tr h="567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104</a:t>
                      </a:r>
                      <a:r>
                        <a:rPr lang="zh-TW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12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</a:t>
                      </a:r>
                      <a:r>
                        <a:rPr lang="zh-TW" sz="1800" kern="100" dirty="0">
                          <a:effectLst/>
                        </a:rPr>
                        <a:t>確認校內參與教師專業發展評鑑教師名單。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</a:t>
                      </a:r>
                      <a:r>
                        <a:rPr lang="zh-TW" sz="1800" kern="100" dirty="0">
                          <a:effectLst/>
                        </a:rPr>
                        <a:t>邀請輔導夥伴到校諮詢。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72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105</a:t>
                      </a:r>
                      <a:r>
                        <a:rPr lang="zh-TW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</a:t>
                      </a:r>
                      <a:r>
                        <a:rPr lang="zh-TW" sz="1800" kern="100" dirty="0">
                          <a:effectLst/>
                        </a:rPr>
                        <a:t>確認校內參與教師已完成教專網之基本資料登錄。</a:t>
                      </a: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2.</a:t>
                      </a:r>
                      <a:r>
                        <a:rPr lang="zh-TW" sz="1800" kern="100" dirty="0">
                          <a:effectLst/>
                        </a:rPr>
                        <a:t>規畫下學期教學觀察時間。</a:t>
                      </a:r>
                    </a:p>
                    <a:p>
                      <a:pPr marL="304800"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3.</a:t>
                      </a:r>
                      <a:r>
                        <a:rPr lang="zh-TW" sz="1800" kern="100" dirty="0">
                          <a:effectLst/>
                        </a:rPr>
                        <a:t>參與宣導說明會與申辦說明會。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67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105</a:t>
                      </a:r>
                      <a:r>
                        <a:rPr lang="zh-TW" sz="1800" kern="100">
                          <a:effectLst/>
                        </a:rPr>
                        <a:t>年</a:t>
                      </a: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TW" sz="1800" kern="100">
                          <a:effectLst/>
                        </a:rPr>
                        <a:t>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校內參與教師全數完成教師自評表。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推動小組確認各組評鑑人員及評鑑時間。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38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105</a:t>
                      </a:r>
                      <a:r>
                        <a:rPr lang="zh-TW" sz="1800" kern="100">
                          <a:effectLst/>
                        </a:rPr>
                        <a:t>年</a:t>
                      </a:r>
                      <a:r>
                        <a:rPr lang="en-US" sz="1800" kern="100">
                          <a:effectLst/>
                        </a:rPr>
                        <a:t>3</a:t>
                      </a:r>
                      <a:r>
                        <a:rPr lang="zh-TW" sz="1800" kern="100">
                          <a:effectLst/>
                        </a:rPr>
                        <a:t>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填寫</a:t>
                      </a:r>
                      <a:r>
                        <a:rPr lang="en-US" sz="1800" kern="100" dirty="0">
                          <a:effectLst/>
                        </a:rPr>
                        <a:t>105</a:t>
                      </a:r>
                      <a:r>
                        <a:rPr lang="zh-TW" sz="1800" kern="100" dirty="0">
                          <a:effectLst/>
                        </a:rPr>
                        <a:t>學年度申辦計畫。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參加縣市行政審查，並依據縣市審查結果進行資料修改。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邀請輔導夥伴協助申報計畫填報。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召開推動小組會議確認申辦計畫、確認進階與教學輔導教師薦送名單。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489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105</a:t>
                      </a:r>
                      <a:r>
                        <a:rPr lang="zh-TW" sz="1800" kern="100">
                          <a:effectLst/>
                        </a:rPr>
                        <a:t>年</a:t>
                      </a:r>
                      <a:r>
                        <a:rPr lang="en-US" sz="1800" kern="100">
                          <a:effectLst/>
                        </a:rPr>
                        <a:t>4</a:t>
                      </a:r>
                      <a:r>
                        <a:rPr lang="zh-TW" sz="1800" kern="100">
                          <a:effectLst/>
                        </a:rPr>
                        <a:t>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</a:t>
                      </a:r>
                      <a:r>
                        <a:rPr lang="zh-TW" sz="1800" kern="100" dirty="0">
                          <a:effectLst/>
                        </a:rPr>
                        <a:t>校內參與教師完成他評達</a:t>
                      </a:r>
                      <a:r>
                        <a:rPr lang="en-US" sz="1800" kern="100" dirty="0">
                          <a:effectLst/>
                        </a:rPr>
                        <a:t>50</a:t>
                      </a:r>
                      <a:r>
                        <a:rPr lang="zh-TW" sz="1800" kern="100" dirty="0">
                          <a:effectLst/>
                        </a:rPr>
                        <a:t>％。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51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105</a:t>
                      </a:r>
                      <a:r>
                        <a:rPr lang="zh-TW" sz="1800" kern="100">
                          <a:effectLst/>
                        </a:rPr>
                        <a:t>年</a:t>
                      </a:r>
                      <a:r>
                        <a:rPr lang="en-US" sz="1800" kern="100">
                          <a:effectLst/>
                        </a:rPr>
                        <a:t>5</a:t>
                      </a:r>
                      <a:r>
                        <a:rPr lang="zh-TW" sz="1800" kern="100">
                          <a:effectLst/>
                        </a:rPr>
                        <a:t>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校內參與教師完成他評達</a:t>
                      </a:r>
                      <a:r>
                        <a:rPr lang="en-US" sz="1800" kern="100" dirty="0">
                          <a:effectLst/>
                        </a:rPr>
                        <a:t>100</a:t>
                      </a:r>
                      <a:r>
                        <a:rPr lang="zh-TW" sz="1800" kern="100" dirty="0">
                          <a:effectLst/>
                        </a:rPr>
                        <a:t>％。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完成綜合報告表與專業成長計畫。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邀請輔導夥伴到校諮詢。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135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105</a:t>
                      </a:r>
                      <a:r>
                        <a:rPr lang="zh-TW" sz="1800" kern="100">
                          <a:effectLst/>
                        </a:rPr>
                        <a:t>年</a:t>
                      </a:r>
                      <a:r>
                        <a:rPr lang="en-US" sz="1800" kern="100">
                          <a:effectLst/>
                        </a:rPr>
                        <a:t>6</a:t>
                      </a:r>
                      <a:r>
                        <a:rPr lang="zh-TW" sz="1800" kern="100">
                          <a:effectLst/>
                        </a:rPr>
                        <a:t>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召開推動小組會議審議校內教專評鑑資料。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00" dirty="0">
                          <a:effectLst/>
                        </a:rPr>
                        <a:t>105</a:t>
                      </a:r>
                      <a:r>
                        <a:rPr lang="zh-TW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6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30</a:t>
                      </a:r>
                      <a:r>
                        <a:rPr lang="zh-TW" sz="1800" kern="100" dirty="0">
                          <a:effectLst/>
                        </a:rPr>
                        <a:t>日（四）前</a:t>
                      </a:r>
                      <a:r>
                        <a:rPr lang="en-US" sz="1800" kern="100" dirty="0">
                          <a:effectLst/>
                        </a:rPr>
                        <a:t>104</a:t>
                      </a:r>
                      <a:r>
                        <a:rPr lang="zh-TW" sz="1800" kern="100" dirty="0">
                          <a:effectLst/>
                        </a:rPr>
                        <a:t>學年度初階評鑑人員認證申請表、檢核表、推動小組會議紀錄及各教師評鑑資料送教育局核可。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完成教專經費核結與教專計畫成果報告。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331640" y="116632"/>
            <a:ext cx="696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104</a:t>
            </a:r>
            <a:r>
              <a:rPr lang="zh-TW" altLang="zh-TW" sz="3200" dirty="0"/>
              <a:t>學年度教師專業發展評鑑實施期程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8172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gray">
          <a:xfrm>
            <a:off x="714348" y="1285860"/>
            <a:ext cx="8213725" cy="3489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指標判斷時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cs typeface="+mj-cs"/>
              </a:rPr>
              <a:t>勾選參考檢核重點，再判斷指標表現</a:t>
            </a:r>
            <a:endParaRPr lang="en-US" altLang="zh-TW" sz="3200" dirty="0" smtClean="0">
              <a:solidFill>
                <a:srgbClr val="C00000"/>
              </a:solidFill>
              <a:latin typeface="標楷體" pitchFamily="65" charset="-120"/>
              <a:cs typeface="+mj-cs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zh-TW" sz="3200" dirty="0" smtClean="0">
              <a:solidFill>
                <a:srgbClr val="C00000"/>
              </a:solidFill>
              <a:latin typeface="標楷體" pitchFamily="65" charset="-120"/>
              <a:cs typeface="+mj-cs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</a:rPr>
              <a:t>判斷教學表現水準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時需回歸</a:t>
            </a:r>
            <a:r>
              <a:rPr lang="zh-TW" altLang="en-US" sz="3200" dirty="0">
                <a:solidFill>
                  <a:prstClr val="black"/>
                </a:solidFill>
                <a:latin typeface="標楷體" pitchFamily="65" charset="-120"/>
              </a:rPr>
              <a:t>到校本規準的研討中，還要考量到受評教師的教學背景、班級脈絡，做綜合</a:t>
            </a: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判斷</a:t>
            </a:r>
            <a:endParaRPr lang="en-US" altLang="zh-TW" sz="3200" dirty="0" smtClean="0">
              <a:solidFill>
                <a:prstClr val="black"/>
              </a:solidFill>
              <a:latin typeface="標楷體" pitchFamily="65" charset="-12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TW" altLang="en-US" sz="3200" dirty="0" smtClean="0">
                <a:solidFill>
                  <a:prstClr val="black"/>
                </a:solidFill>
                <a:latin typeface="標楷體" pitchFamily="65" charset="-120"/>
              </a:rPr>
              <a:t> </a:t>
            </a:r>
            <a:endParaRPr lang="zh-TW" altLang="en-US" sz="3200" dirty="0">
              <a:solidFill>
                <a:prstClr val="black"/>
              </a:solidFill>
              <a:latin typeface="標楷體" pitchFamily="65" charset="-12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zh-TW" altLang="en-US" sz="3200" dirty="0">
              <a:solidFill>
                <a:prstClr val="black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教學觀察記錄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205038"/>
            <a:ext cx="7345362" cy="39211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具體客觀事實記錄四個輔助重點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「空間軸」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「時間軸」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「教學行為」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「學習反應」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00563" y="3143250"/>
          <a:ext cx="4214813" cy="2225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716"/>
                <a:gridCol w="1123950"/>
                <a:gridCol w="1123950"/>
                <a:gridCol w="1194197"/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時間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教學行為</a:t>
                      </a:r>
                      <a:endParaRPr lang="zh-TW" alt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學習反應</a:t>
                      </a:r>
                      <a:endParaRPr lang="zh-TW" alt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檢核重點</a:t>
                      </a:r>
                    </a:p>
                  </a:txBody>
                  <a:tcPr marL="91439" marR="91439" marT="45733" marB="45733"/>
                </a:tc>
              </a:tr>
              <a:tr h="1854729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53975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kumimoji="0"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觀察</a:t>
            </a:r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記錄常見問題</a:t>
            </a:r>
            <a:r>
              <a:rPr kumimoji="0"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95288" y="1692275"/>
            <a:ext cx="8208962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直接抄用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   檢核重點： </a:t>
            </a:r>
            <a:r>
              <a:rPr kumimoji="0" lang="en-US" altLang="zh-TW" dirty="0" smtClean="0">
                <a:latin typeface="標楷體" pitchFamily="65" charset="-120"/>
                <a:ea typeface="標楷體" pitchFamily="65" charset="-120"/>
              </a:rPr>
              <a:t>A-6-2 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口語清晰、音量適中</a:t>
            </a:r>
            <a:endParaRPr kumimoji="0"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  紀錄內容：老師上課口語清晰、音量適中。</a:t>
            </a:r>
            <a:endParaRPr kumimoji="0"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修正紀錄</a:t>
            </a:r>
            <a:endParaRPr kumimoji="0"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  <a:defRPr/>
            </a:pPr>
            <a:r>
              <a:rPr kumimoji="0" lang="en-US" altLang="zh-TW" dirty="0" smtClean="0">
                <a:latin typeface="標楷體" pitchFamily="65" charset="-120"/>
                <a:ea typeface="標楷體" pitchFamily="65" charset="-120"/>
              </a:rPr>
              <a:t>A-6-2</a:t>
            </a:r>
            <a:r>
              <a:rPr lang="zh-TW" altLang="zh-TW" kern="1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/>
              </a:rPr>
              <a:t>老師</a:t>
            </a:r>
            <a:r>
              <a:rPr lang="zh-TW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/>
              </a:rPr>
              <a:t>提問後，約三分之一的學生</a:t>
            </a: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/>
              </a:rPr>
              <a:t>包括前排、後排及兩旁座位的學生</a:t>
            </a: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/>
              </a:rPr>
              <a:t>能立即舉手回應，而且學生的回答能符合提問的方向，不會偏題。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kumimoji="0" lang="en-US" altLang="zh-TW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kumimoji="0" lang="zh-TW" altLang="en-US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u="sng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3300" dirty="0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ChangeArrowheads="1"/>
          </p:cNvSpPr>
          <p:nvPr/>
        </p:nvSpPr>
        <p:spPr bwMode="auto">
          <a:xfrm>
            <a:off x="53975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kumimoji="0"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觀察</a:t>
            </a:r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記錄常見問題</a:t>
            </a:r>
            <a:r>
              <a:rPr kumimoji="0"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endParaRPr kumimoji="0" lang="zh-TW" altLang="en-US" sz="4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95288" y="1692275"/>
            <a:ext cx="8137525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缺乏具體客觀</a:t>
            </a:r>
            <a:endParaRPr kumimoji="0"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檢核重點：</a:t>
            </a:r>
            <a:r>
              <a:rPr kumimoji="0" lang="en-US" altLang="zh-TW" kern="100" spc="-1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A-4-3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清楚講解重要概念、</a:t>
            </a:r>
            <a:r>
              <a:rPr kumimoji="0" lang="zh-TW" altLang="en-US" kern="100" spc="-1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kumimoji="0" lang="zh-TW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技能</a:t>
            </a:r>
            <a:r>
              <a:rPr kumimoji="0" lang="zh-TW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紀錄內容：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有舉例說明</a:t>
            </a:r>
            <a:r>
              <a:rPr kumimoji="0" lang="zh-TW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修正紀錄</a:t>
            </a:r>
            <a:endParaRPr kumimoji="0"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  <a:defRPr/>
            </a:pPr>
            <a:r>
              <a:rPr kumimoji="0" lang="en-US" altLang="zh-TW" kern="100" spc="-1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A-4-3</a:t>
            </a:r>
            <a:r>
              <a:rPr lang="zh-TW" altLang="en-US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老師清楚講解重要概念</a:t>
            </a:r>
            <a:r>
              <a:rPr lang="zh-TW" altLang="en-US" kern="1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，利用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正反成語的比較</a:t>
            </a:r>
            <a:r>
              <a:rPr kumimoji="0" lang="en-US" altLang="zh-TW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其中一個是學生熟悉的成語</a:t>
            </a:r>
            <a:r>
              <a:rPr kumimoji="0" lang="en-US" altLang="zh-TW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kern="1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，使學生明白成語的意義。例如：介紹「富麗堂皇」是「環堵蕭然」是相反詞。</a:t>
            </a:r>
            <a:endParaRPr kumimoji="0" lang="zh-TW" altLang="en-US" kern="100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kumimoji="0" lang="zh-TW" altLang="en-US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u="sng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zh-TW" altLang="en-US" sz="33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kumimoji="0" lang="en-US" altLang="zh-TW" sz="33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指標判斷原則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064500" cy="46815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建議每一個評鑑指標中，若每一個檢核重點有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二次以上正向事實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且無負向事實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並且正向劃記的檢核重點達該項檢核重點</a:t>
            </a: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八成以上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者，視為值得推薦。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八成至六成之間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視為通過。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不到六成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則視為待改進。</a:t>
            </a:r>
          </a:p>
          <a:p>
            <a:pPr algn="ctr" eaLnBrk="1" hangingPunct="1">
              <a:buFontTx/>
              <a:buNone/>
            </a:pPr>
            <a:r>
              <a:rPr lang="zh-TW" altLang="en-US" u="sng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觀察者可視教學者年資、經驗等等</a:t>
            </a:r>
          </a:p>
          <a:p>
            <a:pPr algn="ctr" eaLnBrk="1" hangingPunct="1">
              <a:buFontTx/>
              <a:buNone/>
            </a:pP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u="sng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調整訂定通過標準</a:t>
            </a:r>
            <a:endParaRPr lang="zh-TW" altLang="en-US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9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9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9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9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標題 1"/>
          <p:cNvSpPr txBox="1">
            <a:spLocks/>
          </p:cNvSpPr>
          <p:nvPr/>
        </p:nvSpPr>
        <p:spPr bwMode="auto">
          <a:xfrm>
            <a:off x="571472" y="357166"/>
            <a:ext cx="8101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</a:t>
            </a:r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後回饋</a:t>
            </a:r>
            <a:r>
              <a:rPr kumimoji="0" lang="zh-TW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會談</a:t>
            </a:r>
            <a:endParaRPr kumimoji="0" lang="zh-TW" altLang="en-US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22" t="25000" r="52343" b="40278"/>
          <a:stretch>
            <a:fillRect/>
          </a:stretch>
        </p:blipFill>
        <p:spPr bwMode="auto">
          <a:xfrm>
            <a:off x="785786" y="1214422"/>
            <a:ext cx="7572428" cy="533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2"/>
          <p:cNvSpPr>
            <a:spLocks noGrp="1"/>
          </p:cNvSpPr>
          <p:nvPr>
            <p:ph idx="4294967295"/>
          </p:nvPr>
        </p:nvSpPr>
        <p:spPr>
          <a:xfrm>
            <a:off x="2051050" y="1916113"/>
            <a:ext cx="6048375" cy="388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3600" b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主要目的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肯定教師教學表現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提供客觀的入班觀察資料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引導討論教學表現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協助受評教師進行反思</a:t>
            </a:r>
          </a:p>
          <a:p>
            <a:pPr eaLnBrk="1" hangingPunct="1">
              <a:buFontTx/>
              <a:buNone/>
            </a:pPr>
            <a:endParaRPr lang="zh-TW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標題 1"/>
          <p:cNvSpPr txBox="1">
            <a:spLocks/>
          </p:cNvSpPr>
          <p:nvPr/>
        </p:nvSpPr>
        <p:spPr bwMode="auto">
          <a:xfrm>
            <a:off x="611188" y="765175"/>
            <a:ext cx="8101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</a:t>
            </a:r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後回饋</a:t>
            </a:r>
            <a:r>
              <a:rPr kumimoji="0"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會談</a:t>
            </a:r>
            <a:r>
              <a:rPr kumimoji="0"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目的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教學觀察後回饋會談的重點流程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700213"/>
            <a:ext cx="710882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先談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整體的感受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依照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教學脈絡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教材準備</a:t>
            </a:r>
            <a:endParaRPr lang="en-US" altLang="zh-TW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教學活動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教學評量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班級經營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引導想要</a:t>
            </a:r>
            <a:r>
              <a:rPr lang="zh-TW" altLang="en-US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調整或改變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的方向與內容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統整與歸納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引導討論教學表現</a:t>
            </a:r>
          </a:p>
        </p:txBody>
      </p:sp>
      <p:sp>
        <p:nvSpPr>
          <p:cNvPr id="425987" name="內容版面配置區 2"/>
          <p:cNvSpPr>
            <a:spLocks noGrp="1"/>
          </p:cNvSpPr>
          <p:nvPr>
            <p:ph idx="4294967295"/>
          </p:nvPr>
        </p:nvSpPr>
        <p:spPr>
          <a:xfrm>
            <a:off x="611188" y="1628775"/>
            <a:ext cx="8137525" cy="4419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引出教師的意見、感受及推論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導引教師對資料的反應需要技巧與耐心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以不具威脅性的態度，配合下列問題：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zh-TW" altLang="en-US" sz="20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你看的記錄資料裏面，再教學時，你會重複使用那些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再教學時，你會考慮改變什麼？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再教學時，你打算怎樣使學生學得更成功？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善用行為改變的三明治技巧（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讚美、建議、增強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內容版面配置區 2"/>
          <p:cNvSpPr>
            <a:spLocks noGrp="1"/>
          </p:cNvSpPr>
          <p:nvPr>
            <p:ph idx="4294967295"/>
          </p:nvPr>
        </p:nvSpPr>
        <p:spPr>
          <a:xfrm>
            <a:off x="642938" y="357188"/>
            <a:ext cx="8066087" cy="863600"/>
          </a:xfrm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教學觀察</a:t>
            </a:r>
            <a:r>
              <a:rPr lang="zh-TW" altLang="en-US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後回饋</a:t>
            </a:r>
            <a:r>
              <a:rPr lang="zh-TW" altLang="zh-TW" sz="4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會談內容</a:t>
            </a:r>
            <a:r>
              <a:rPr lang="zh-TW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大綱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-1</a:t>
            </a:r>
            <a:endParaRPr lang="zh-TW" altLang="zh-TW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5779" name="文字方塊 12"/>
          <p:cNvSpPr txBox="1">
            <a:spLocks noChangeArrowheads="1"/>
          </p:cNvSpPr>
          <p:nvPr/>
        </p:nvSpPr>
        <p:spPr bwMode="auto">
          <a:xfrm>
            <a:off x="539750" y="1773238"/>
            <a:ext cx="80279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首先感謝受評教師的教學</a:t>
            </a:r>
          </a:p>
          <a:p>
            <a:pPr eaLnBrk="1" hangingPunct="1"/>
            <a:r>
              <a:rPr lang="zh-TW" altLang="en-US" sz="32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★引導受評教師反思教學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您覺得自己上完這節課後，最滿意的地方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是那些？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如教學活動、班級經營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再教學時您會重覆使用的教學策略有哪些？ 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在這節課中，您運用了什麼方式吸引並維</a:t>
            </a: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持學生的學習興趣？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+mn-lt"/>
                <a:ea typeface="+mn-ea"/>
                <a:cs typeface="+mn-cs"/>
              </a:rPr>
              <a:t>104</a:t>
            </a:r>
            <a:r>
              <a:rPr lang="zh-TW" altLang="zh-TW" sz="3200" dirty="0" smtClean="0">
                <a:latin typeface="+mn-lt"/>
                <a:ea typeface="+mn-ea"/>
                <a:cs typeface="+mn-cs"/>
              </a:rPr>
              <a:t>學年教師</a:t>
            </a:r>
            <a:r>
              <a:rPr lang="zh-TW" altLang="zh-TW" sz="3200" dirty="0">
                <a:latin typeface="+mn-lt"/>
                <a:ea typeface="+mn-ea"/>
                <a:cs typeface="+mn-cs"/>
              </a:rPr>
              <a:t>專業發展評鑑需完成之評鑑工作</a:t>
            </a:r>
            <a:endParaRPr lang="zh-TW" altLang="en-US" sz="3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65140"/>
              </p:ext>
            </p:extLst>
          </p:nvPr>
        </p:nvGraphicFramePr>
        <p:xfrm>
          <a:off x="467544" y="1412774"/>
          <a:ext cx="8136904" cy="38884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53639"/>
                <a:gridCol w="5683265"/>
              </a:tblGrid>
              <a:tr h="432048">
                <a:tc>
                  <a:txBody>
                    <a:bodyPr/>
                    <a:lstStyle/>
                    <a:p>
                      <a:pPr marR="76200"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教師身分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marR="76200"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400" kern="100">
                          <a:effectLst/>
                        </a:rPr>
                        <a:t>評鑑工作項目</a:t>
                      </a:r>
                      <a:endParaRPr lang="zh-TW" sz="2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116" marR="68116" marT="0" marB="0"/>
                </a:tc>
              </a:tr>
              <a:tr h="3456385">
                <a:tc>
                  <a:txBody>
                    <a:bodyPr/>
                    <a:lstStyle/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欲於本學年度完成「初階認證」之</a:t>
                      </a:r>
                      <a:r>
                        <a:rPr lang="zh-TW" sz="2400" kern="100" dirty="0" smtClean="0">
                          <a:effectLst/>
                        </a:rPr>
                        <a:t>教師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400" kern="100" dirty="0" smtClean="0">
                          <a:effectLst/>
                        </a:rPr>
                        <a:t>（</a:t>
                      </a:r>
                      <a:r>
                        <a:rPr lang="zh-TW" sz="2400" kern="100" dirty="0">
                          <a:effectLst/>
                        </a:rPr>
                        <a:t>含初次參與及尚未通過初階認證的所有教師）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完成線上及實體研習後，請於</a:t>
                      </a:r>
                      <a:r>
                        <a:rPr lang="en-US" sz="2400" kern="100" dirty="0">
                          <a:effectLst/>
                        </a:rPr>
                        <a:t>105</a:t>
                      </a:r>
                      <a:r>
                        <a:rPr lang="zh-TW" sz="2400" kern="100" dirty="0">
                          <a:effectLst/>
                        </a:rPr>
                        <a:t>年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月底前完成至少一次教學觀察，並依規定時間繳交以下資料到局指定之承辦學校。</a:t>
                      </a:r>
                    </a:p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TW" sz="2400" kern="100" dirty="0">
                          <a:effectLst/>
                        </a:rPr>
                        <a:t>自評表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endParaRPr lang="zh-TW" sz="2400" kern="100" dirty="0">
                        <a:effectLst/>
                      </a:endParaRPr>
                    </a:p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TW" sz="2400" kern="100" dirty="0">
                          <a:effectLst/>
                        </a:rPr>
                        <a:t>教學觀察表（含觀察前會談紀錄表、教學觀察表、觀察後回饋會談記錄表）</a:t>
                      </a:r>
                    </a:p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(3)</a:t>
                      </a:r>
                      <a:r>
                        <a:rPr lang="zh-TW" sz="2400" kern="100" dirty="0">
                          <a:effectLst/>
                        </a:rPr>
                        <a:t>綜合報告表</a:t>
                      </a:r>
                    </a:p>
                    <a:p>
                      <a:pPr marR="76200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(4)</a:t>
                      </a:r>
                      <a:r>
                        <a:rPr lang="zh-TW" sz="2400" kern="100" dirty="0">
                          <a:effectLst/>
                        </a:rPr>
                        <a:t>專業成長計畫表。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116" marR="681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6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字方塊 12"/>
          <p:cNvSpPr txBox="1">
            <a:spLocks noChangeArrowheads="1"/>
          </p:cNvSpPr>
          <p:nvPr/>
        </p:nvSpPr>
        <p:spPr bwMode="auto">
          <a:xfrm>
            <a:off x="357188" y="1357313"/>
            <a:ext cx="8207375" cy="434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200" dirty="0">
                <a:solidFill>
                  <a:srgbClr val="0000FF"/>
                </a:solidFill>
                <a:latin typeface="+mn-ea"/>
                <a:ea typeface="+mn-ea"/>
              </a:rPr>
              <a:t>★</a:t>
            </a: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引導受評教師反思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教學</a:t>
            </a:r>
          </a:p>
          <a:p>
            <a:pPr eaLnBrk="1" hangingPunct="1">
              <a:defRPr/>
            </a:pPr>
            <a:r>
              <a:rPr lang="en-US" altLang="zh-TW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2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您如何知道學生主動參與這節課的學習？</a:t>
            </a:r>
            <a:endParaRPr lang="en-US" altLang="zh-TW" sz="32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(B-2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營造積極的班級學習氣氛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您運用了哪些提問技巧促進學生思考？提問的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問題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包含哪些層次？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A-5-6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透過發問技巧，引導學生思考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您覺得學生達到了預定的教學目標嗎？從哪一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項評量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結果知道的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(A-7-4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學生學習成果達成預期學習目標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28625" y="428625"/>
            <a:ext cx="8066088" cy="863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TW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教學觀察</a:t>
            </a:r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後回饋</a:t>
            </a:r>
            <a:r>
              <a:rPr lang="zh-TW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會談內容大綱</a:t>
            </a:r>
            <a:r>
              <a:rPr lang="en-US" altLang="zh-TW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-2</a:t>
            </a:r>
            <a:endParaRPr lang="zh-TW" altLang="zh-TW" sz="4400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4" name="Picture 4" descr="img_228_4534_5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929188"/>
            <a:ext cx="571500" cy="11430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矩形 5"/>
          <p:cNvSpPr/>
          <p:nvPr/>
        </p:nvSpPr>
        <p:spPr>
          <a:xfrm>
            <a:off x="7302679" y="6177387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教學觀察表實例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交</a:t>
            </a:r>
            <a:r>
              <a:rPr lang="zh-TW" altLang="en-US" dirty="0"/>
              <a:t>擔任評鑑者資料至教育局</a:t>
            </a:r>
            <a:br>
              <a:rPr lang="zh-TW" altLang="en-US" dirty="0"/>
            </a:br>
            <a:r>
              <a:rPr lang="zh-TW" altLang="en-US" dirty="0"/>
              <a:t>擔任教學者的資料留校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0582"/>
              </p:ext>
            </p:extLst>
          </p:nvPr>
        </p:nvGraphicFramePr>
        <p:xfrm>
          <a:off x="395533" y="1700808"/>
          <a:ext cx="8496946" cy="43738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219"/>
                <a:gridCol w="2924755"/>
                <a:gridCol w="1683757"/>
                <a:gridCol w="1944215"/>
              </a:tblGrid>
              <a:tr h="4400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認證表單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評鑑人員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備註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r>
                        <a:rPr lang="zh-TW" sz="2800" kern="100" dirty="0">
                          <a:effectLst/>
                        </a:rPr>
                        <a:t>自評表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r>
                        <a:rPr lang="zh-TW" sz="2800" kern="100" dirty="0">
                          <a:effectLst/>
                        </a:rPr>
                        <a:t>自評表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受評者提供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</a:t>
                      </a:r>
                      <a:r>
                        <a:rPr lang="zh-TW" sz="2800" kern="100">
                          <a:effectLst/>
                        </a:rPr>
                        <a:t>教學觀察表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B-1</a:t>
                      </a:r>
                      <a:r>
                        <a:rPr lang="zh-TW" sz="2800" kern="100">
                          <a:effectLst/>
                        </a:rPr>
                        <a:t>觀察前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00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B-2</a:t>
                      </a:r>
                      <a:r>
                        <a:rPr lang="zh-TW" sz="2800" kern="100" dirty="0">
                          <a:effectLst/>
                        </a:rPr>
                        <a:t>教學</a:t>
                      </a:r>
                      <a:r>
                        <a:rPr lang="zh-TW" sz="2800" kern="100" dirty="0" smtClean="0">
                          <a:effectLst/>
                        </a:rPr>
                        <a:t>觀察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(</a:t>
                      </a:r>
                      <a:r>
                        <a:rPr lang="zh-TW" sz="2800" kern="100" dirty="0">
                          <a:effectLst/>
                        </a:rPr>
                        <a:t>含手寫稿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1+1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B-3</a:t>
                      </a:r>
                      <a:r>
                        <a:rPr lang="zh-TW" sz="2800" kern="100">
                          <a:effectLst/>
                        </a:rPr>
                        <a:t>觀察後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</a:t>
                      </a:r>
                      <a:r>
                        <a:rPr lang="zh-TW" sz="2800" kern="100">
                          <a:effectLst/>
                        </a:rPr>
                        <a:t>綜合報告表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</a:t>
                      </a:r>
                      <a:r>
                        <a:rPr lang="zh-TW" sz="2800" kern="100">
                          <a:effectLst/>
                        </a:rPr>
                        <a:t>綜合報告表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0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D</a:t>
                      </a:r>
                      <a:r>
                        <a:rPr lang="zh-TW" sz="2800" kern="100">
                          <a:effectLst/>
                        </a:rPr>
                        <a:t>專業成長計畫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D</a:t>
                      </a:r>
                      <a:r>
                        <a:rPr lang="zh-TW" sz="2800" kern="100">
                          <a:effectLst/>
                        </a:rPr>
                        <a:t>專業成長計畫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協助受評者完成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63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交</a:t>
            </a:r>
            <a:r>
              <a:rPr lang="zh-TW" altLang="en-US" dirty="0"/>
              <a:t>擔任評鑑者資料至教育局</a:t>
            </a:r>
            <a:br>
              <a:rPr lang="zh-TW" altLang="en-US" dirty="0"/>
            </a:br>
            <a:r>
              <a:rPr lang="zh-TW" altLang="en-US" dirty="0"/>
              <a:t>擔任教學者的資料留校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15692" r="6918" b="4063"/>
          <a:stretch/>
        </p:blipFill>
        <p:spPr>
          <a:xfrm>
            <a:off x="1403648" y="1556792"/>
            <a:ext cx="6768752" cy="4962933"/>
          </a:xfrm>
        </p:spPr>
      </p:pic>
    </p:spTree>
    <p:extLst>
      <p:ext uri="{BB962C8B-B14F-4D97-AF65-F5344CB8AC3E}">
        <p14:creationId xmlns:p14="http://schemas.microsoft.com/office/powerpoint/2010/main" val="357202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374775"/>
          </a:xfrm>
        </p:spPr>
        <p:txBody>
          <a:bodyPr anchor="t"/>
          <a:lstStyle/>
          <a:p>
            <a:r>
              <a:rPr lang="zh-TW" altLang="en-US" sz="4800" dirty="0" smtClean="0">
                <a:solidFill>
                  <a:schemeClr val="tx1"/>
                </a:solidFill>
                <a:ea typeface="標楷體" pitchFamily="65" charset="-120"/>
              </a:rPr>
              <a:t>教學觀察系統評鑑規準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81584"/>
            <a:ext cx="8597900" cy="502773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36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A </a:t>
            </a:r>
            <a:r>
              <a:rPr lang="zh-TW" altLang="en-US" sz="36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課程設計與教學</a:t>
            </a:r>
            <a:r>
              <a:rPr lang="zh-TW" altLang="en-US" b="1" dirty="0" smtClean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A-3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任教學科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領域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A-4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呈現教材內容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A-5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運用有效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教學技巧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A-6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應用良好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溝通技巧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A-7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運用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學習評量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評估學習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36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B </a:t>
            </a:r>
            <a:r>
              <a:rPr lang="zh-TW" altLang="en-US" sz="36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班級經營與輔導</a:t>
            </a:r>
            <a:r>
              <a:rPr lang="zh-TW" altLang="en-US" b="1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B-1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建立有助於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常規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B-2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營造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積極的班級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學習氣氛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B-4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落實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學生輔導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工作</a:t>
            </a:r>
            <a:endParaRPr lang="zh-TW" altLang="en-US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92922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不適用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觀察前會談確定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A-6-1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板書正確、工整有條理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A-7-3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根據學生評量結果，適時進行補救教學，達成預期學習目標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教學現場未呈現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對教學的影響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A-5-3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教學活動中融入學習策略的指導。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A-6-4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教室走動或眼神能關照多數學生。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B-1-4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適時增強學生的良好表現。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是學生未有良好表現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師生互動少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還是老師未增強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?)</a:t>
            </a:r>
          </a:p>
          <a:p>
            <a:pPr lvl="1"/>
            <a:r>
              <a:rPr lang="en-US" dirty="0" smtClean="0">
                <a:latin typeface="標楷體" pitchFamily="65" charset="-120"/>
                <a:ea typeface="標楷體" pitchFamily="65" charset="-120"/>
              </a:rPr>
              <a:t>B-1-5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妥善處理學生的不當行為或偶發狀況。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教學觀察的實施程序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教學觀察前的重點準備工作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895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召開觀察前的會談會議並完成下列工作：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被觀察者及學生特性之背景資料說明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確認觀察使用工具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確認教學進度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含單元名稱、教學目標、授課內容、教學流程、教學方法及評量等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告知被觀察者會談內容絕對保密，並在未來可以獲得必要的協助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4864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endParaRPr lang="zh-TW" altLang="zh-TW" sz="1600">
              <a:solidFill>
                <a:srgbClr val="0066FF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2098</Words>
  <Application>Microsoft Office PowerPoint</Application>
  <PresentationFormat>如螢幕大小 (4:3)</PresentationFormat>
  <Paragraphs>290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 教師專業發展評鑑 教學觀察 </vt:lpstr>
      <vt:lpstr>PowerPoint 簡報</vt:lpstr>
      <vt:lpstr>104學年教師專業發展評鑑需完成之評鑑工作</vt:lpstr>
      <vt:lpstr>交擔任評鑑者資料至教育局 擔任教學者的資料留校</vt:lpstr>
      <vt:lpstr>交擔任評鑑者資料至教育局 擔任教學者的資料留校</vt:lpstr>
      <vt:lpstr>教學觀察系統評鑑規準</vt:lpstr>
      <vt:lpstr>PowerPoint 簡報</vt:lpstr>
      <vt:lpstr>2.教學觀察的實施程序</vt:lpstr>
      <vt:lpstr>教學觀察前的重點準備工作</vt:lpstr>
      <vt:lpstr>教學觀察中的注意事項</vt:lpstr>
      <vt:lpstr>教學觀察後的分析與省思</vt:lpstr>
      <vt:lpstr>3.教學觀察實作</vt:lpstr>
      <vt:lpstr>PowerPoint 簡報</vt:lpstr>
      <vt:lpstr>PowerPoint 簡報</vt:lpstr>
      <vt:lpstr>PowerPoint 簡報</vt:lpstr>
      <vt:lpstr>PowerPoint 簡報</vt:lpstr>
      <vt:lpstr>教學觀察小提醒</vt:lpstr>
      <vt:lpstr>PowerPoint 簡報</vt:lpstr>
      <vt:lpstr>注意事項</vt:lpstr>
      <vt:lpstr>注意事項</vt:lpstr>
      <vt:lpstr>教學觀察記錄 </vt:lpstr>
      <vt:lpstr>PowerPoint 簡報</vt:lpstr>
      <vt:lpstr>PowerPoint 簡報</vt:lpstr>
      <vt:lpstr>指標判斷原則</vt:lpstr>
      <vt:lpstr>PowerPoint 簡報</vt:lpstr>
      <vt:lpstr>PowerPoint 簡報</vt:lpstr>
      <vt:lpstr>教學觀察後回饋會談的重點流程</vt:lpstr>
      <vt:lpstr>引導討論教學表現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愛蓮說~教學觀察表</dc:title>
  <dc:creator>sun0911712@outlook.com</dc:creator>
  <cp:lastModifiedBy>蔡惠娟</cp:lastModifiedBy>
  <cp:revision>43</cp:revision>
  <dcterms:created xsi:type="dcterms:W3CDTF">2014-03-27T13:00:51Z</dcterms:created>
  <dcterms:modified xsi:type="dcterms:W3CDTF">2015-12-23T04:55:59Z</dcterms:modified>
</cp:coreProperties>
</file>