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 id="292"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87"/>
  </p:normalViewPr>
  <p:slideViewPr>
    <p:cSldViewPr snapToGrid="0" snapToObjects="1">
      <p:cViewPr varScale="1">
        <p:scale>
          <a:sx n="112" d="100"/>
          <a:sy n="112" d="100"/>
        </p:scale>
        <p:origin x="1424"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326E9-8BF0-2D4B-974D-D578EE57CE4B}" type="doc">
      <dgm:prSet loTypeId="urn:microsoft.com/office/officeart/2008/layout/AlternatingHexagons" loCatId="" qsTypeId="urn:microsoft.com/office/officeart/2005/8/quickstyle/simple4" qsCatId="simple" csTypeId="urn:microsoft.com/office/officeart/2005/8/colors/colorful5" csCatId="colorful" phldr="1"/>
      <dgm:spPr/>
      <dgm:t>
        <a:bodyPr/>
        <a:lstStyle/>
        <a:p>
          <a:endParaRPr lang="zh-TW" altLang="en-US"/>
        </a:p>
      </dgm:t>
    </dgm:pt>
    <dgm:pt modelId="{7B88C9AA-4BF1-154E-BEDC-E69EE1280033}">
      <dgm:prSet phldrT="[文字]" custT="1"/>
      <dgm:spPr/>
      <dgm:t>
        <a:bodyPr/>
        <a:lstStyle/>
        <a:p>
          <a:r>
            <a:rPr lang="zh-TW" altLang="en-US" sz="32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尚未成立</a:t>
          </a:r>
          <a:endParaRPr lang="zh-TW" altLang="en-US" sz="32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A9E43469-7F26-C946-8DA0-F2E0DDF511B4}" type="parTrans" cxnId="{D839B686-6A01-6045-9529-6973B9E265E3}">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0EEB8C4C-AFD6-4B4F-A401-349426A90A43}" type="sibTrans" cxnId="{D839B686-6A01-6045-9529-6973B9E265E3}">
      <dgm:prSet custT="1"/>
      <dgm:spPr/>
      <dgm:t>
        <a:bodyPr/>
        <a:lstStyle/>
        <a:p>
          <a:endParaRPr lang="zh-TW" altLang="en-US" sz="4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B87C5D21-B381-9A48-AD58-63EE072199B7}">
      <dgm:prSet phldrT="[文字]" custT="1"/>
      <dgm:spPr/>
      <dgm:t>
        <a:bodyPr/>
        <a:lstStyle/>
        <a:p>
          <a:r>
            <a:rPr lang="zh-TW" altLang="en-US" sz="28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人員少</a:t>
          </a:r>
          <a:endParaRPr lang="zh-TW" altLang="en-US" sz="28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12D1D21C-1862-9E40-A5D1-13987A293987}" type="parTrans" cxnId="{3630A14F-3233-2647-A78A-9A8C3658D4C5}">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D3F0C627-AAA9-A84E-AE0C-86C7CF3F56CF}" type="sibTrans" cxnId="{3630A14F-3233-2647-A78A-9A8C3658D4C5}">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E491E70F-086C-0C4A-8088-AD917ADBD039}">
      <dgm:prSet phldrT="[文字]" custT="1"/>
      <dgm:spPr/>
      <dgm:t>
        <a:bodyPr/>
        <a:lstStyle/>
        <a:p>
          <a:r>
            <a:rPr lang="zh-TW" altLang="en-US" sz="32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已成立</a:t>
          </a:r>
          <a:endParaRPr lang="zh-TW" altLang="en-US" sz="32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2898D54F-1731-7C42-91DA-FA9E366F5079}" type="parTrans" cxnId="{B6CA5B44-B733-244C-A928-EA915F8A08FF}">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58CD9CC9-8504-FF45-8CE3-D29B8FC101D9}" type="sibTrans" cxnId="{B6CA5B44-B733-244C-A928-EA915F8A08FF}">
      <dgm:prSet custT="1"/>
      <dgm:spPr/>
      <dgm:t>
        <a:bodyPr/>
        <a:lstStyle/>
        <a:p>
          <a:endParaRPr lang="zh-TW" altLang="en-US" sz="4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49405664-CDE5-FA44-8D0E-17D24F8948E7}">
      <dgm:prSet phldrT="[文字]" custT="1"/>
      <dgm:spPr/>
      <dgm:t>
        <a:bodyPr/>
        <a:lstStyle/>
        <a:p>
          <a:r>
            <a:rPr lang="zh-TW" altLang="en-US" sz="28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未運作</a:t>
          </a:r>
          <a:endParaRPr lang="zh-TW" altLang="en-US" sz="28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09EA7CB1-893D-CC44-886E-4DAD9D8A89C1}" type="parTrans" cxnId="{CA8EE2AC-EF2F-974F-B1EF-570FC2AFCC64}">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FCDE849E-0D37-6D43-A5CA-D921F2FF1213}" type="sibTrans" cxnId="{CA8EE2AC-EF2F-974F-B1EF-570FC2AFCC64}">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B6D33055-E3C0-AD40-BB49-F938CE23BC2D}">
      <dgm:prSet phldrT="[文字]" custT="1"/>
      <dgm:spPr/>
      <dgm:t>
        <a:bodyPr/>
        <a:lstStyle/>
        <a:p>
          <a:r>
            <a:rPr lang="zh-TW" altLang="en-US" sz="32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運作方式</a:t>
          </a:r>
          <a:endParaRPr lang="zh-TW" altLang="en-US" sz="32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B36330C9-94D1-964A-82EB-1399E414F1D6}" type="parTrans" cxnId="{51D9E21C-12F8-004C-808B-CC45E617464D}">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AF656BBD-2D73-614E-BA9B-D68DAC92D646}" type="sibTrans" cxnId="{51D9E21C-12F8-004C-808B-CC45E617464D}">
      <dgm:prSet custT="1"/>
      <dgm:spPr/>
      <dgm:t>
        <a:bodyPr/>
        <a:lstStyle/>
        <a:p>
          <a:endParaRPr lang="zh-TW" altLang="en-US" sz="4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97C1099E-3D4D-A84D-9ACA-3BF0C7A67F03}">
      <dgm:prSet phldrT="[文字]" custT="1"/>
      <dgm:spPr/>
      <dgm:t>
        <a:bodyPr/>
        <a:lstStyle/>
        <a:p>
          <a:r>
            <a:rPr lang="zh-TW" altLang="en-US" sz="28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任務不了解</a:t>
          </a:r>
          <a:endParaRPr lang="zh-TW" altLang="en-US" sz="28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58CB3F48-F219-1E4B-8155-2B5DB8C05221}" type="parTrans" cxnId="{674A79A2-0CFA-D64A-B5B4-D65452A47D14}">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EE3904D5-61E9-4846-BE09-9AFFD7FBEA6F}" type="sibTrans" cxnId="{674A79A2-0CFA-D64A-B5B4-D65452A47D14}">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4F4B6EF8-EBE7-E049-BD79-42A5870A68CD}">
      <dgm:prSet phldrT="[文字]" custT="1"/>
      <dgm:spPr/>
      <dgm:t>
        <a:bodyPr/>
        <a:lstStyle/>
        <a:p>
          <a:r>
            <a:rPr lang="zh-TW" altLang="en-US" sz="2800" b="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開會時間？</a:t>
          </a:r>
          <a:endParaRPr lang="zh-TW" altLang="en-US" sz="2800" b="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E4304AC5-F122-854B-9CAB-AA5E2ABBD227}" type="parTrans" cxnId="{5A54B5E2-8116-FB46-9D27-9AEBA3E79FBE}">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398959D4-A81E-204A-ACE4-DF892BD15AD4}" type="sibTrans" cxnId="{5A54B5E2-8116-FB46-9D27-9AEBA3E79FBE}">
      <dgm:prSet/>
      <dgm:spPr/>
      <dgm:t>
        <a:bodyPr/>
        <a:lstStyle/>
        <a:p>
          <a:endParaRPr lang="zh-TW" altLang="en-US" sz="2400" b="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gm:t>
    </dgm:pt>
    <dgm:pt modelId="{7CDF8553-8C42-0849-B3EA-80F45068BED4}" type="pres">
      <dgm:prSet presAssocID="{83E326E9-8BF0-2D4B-974D-D578EE57CE4B}" presName="Name0" presStyleCnt="0">
        <dgm:presLayoutVars>
          <dgm:chMax/>
          <dgm:chPref/>
          <dgm:dir/>
          <dgm:animLvl val="lvl"/>
        </dgm:presLayoutVars>
      </dgm:prSet>
      <dgm:spPr/>
      <dgm:t>
        <a:bodyPr/>
        <a:lstStyle/>
        <a:p>
          <a:endParaRPr lang="zh-TW" altLang="en-US"/>
        </a:p>
      </dgm:t>
    </dgm:pt>
    <dgm:pt modelId="{958DEEAB-1930-A546-A612-B83090DC1899}" type="pres">
      <dgm:prSet presAssocID="{7B88C9AA-4BF1-154E-BEDC-E69EE1280033}" presName="composite" presStyleCnt="0"/>
      <dgm:spPr/>
    </dgm:pt>
    <dgm:pt modelId="{7B4D8E32-2F6E-524C-83DA-BCAE63D5B0FF}" type="pres">
      <dgm:prSet presAssocID="{7B88C9AA-4BF1-154E-BEDC-E69EE1280033}" presName="Parent1" presStyleLbl="node1" presStyleIdx="0" presStyleCnt="6">
        <dgm:presLayoutVars>
          <dgm:chMax val="1"/>
          <dgm:chPref val="1"/>
          <dgm:bulletEnabled val="1"/>
        </dgm:presLayoutVars>
      </dgm:prSet>
      <dgm:spPr/>
      <dgm:t>
        <a:bodyPr/>
        <a:lstStyle/>
        <a:p>
          <a:endParaRPr lang="zh-TW" altLang="en-US"/>
        </a:p>
      </dgm:t>
    </dgm:pt>
    <dgm:pt modelId="{35EDA76E-9D81-FD4C-84D3-BE4A313AB424}" type="pres">
      <dgm:prSet presAssocID="{7B88C9AA-4BF1-154E-BEDC-E69EE1280033}" presName="Childtext1" presStyleLbl="revTx" presStyleIdx="0" presStyleCnt="3">
        <dgm:presLayoutVars>
          <dgm:chMax val="0"/>
          <dgm:chPref val="0"/>
          <dgm:bulletEnabled val="1"/>
        </dgm:presLayoutVars>
      </dgm:prSet>
      <dgm:spPr/>
      <dgm:t>
        <a:bodyPr/>
        <a:lstStyle/>
        <a:p>
          <a:endParaRPr lang="zh-TW" altLang="en-US"/>
        </a:p>
      </dgm:t>
    </dgm:pt>
    <dgm:pt modelId="{97D0D801-B7B2-8A44-95A2-C76AD6B0EEC4}" type="pres">
      <dgm:prSet presAssocID="{7B88C9AA-4BF1-154E-BEDC-E69EE1280033}" presName="BalanceSpacing" presStyleCnt="0"/>
      <dgm:spPr/>
    </dgm:pt>
    <dgm:pt modelId="{7E53010E-1B42-8048-BA22-FD641A0E0DA1}" type="pres">
      <dgm:prSet presAssocID="{7B88C9AA-4BF1-154E-BEDC-E69EE1280033}" presName="BalanceSpacing1" presStyleCnt="0"/>
      <dgm:spPr/>
    </dgm:pt>
    <dgm:pt modelId="{9C93F584-7EAA-0343-A7D1-CC436805AC98}" type="pres">
      <dgm:prSet presAssocID="{0EEB8C4C-AFD6-4B4F-A401-349426A90A43}" presName="Accent1Text" presStyleLbl="node1" presStyleIdx="1" presStyleCnt="6"/>
      <dgm:spPr/>
      <dgm:t>
        <a:bodyPr/>
        <a:lstStyle/>
        <a:p>
          <a:endParaRPr lang="zh-TW" altLang="en-US"/>
        </a:p>
      </dgm:t>
    </dgm:pt>
    <dgm:pt modelId="{90584CC0-5A09-A144-A83E-27BBBFCA89C4}" type="pres">
      <dgm:prSet presAssocID="{0EEB8C4C-AFD6-4B4F-A401-349426A90A43}" presName="spaceBetweenRectangles" presStyleCnt="0"/>
      <dgm:spPr/>
    </dgm:pt>
    <dgm:pt modelId="{ADBA239E-5174-BB4A-82EB-17B0A01B5234}" type="pres">
      <dgm:prSet presAssocID="{E491E70F-086C-0C4A-8088-AD917ADBD039}" presName="composite" presStyleCnt="0"/>
      <dgm:spPr/>
    </dgm:pt>
    <dgm:pt modelId="{32B43436-4EE5-C646-9084-D6BBEEB5A673}" type="pres">
      <dgm:prSet presAssocID="{E491E70F-086C-0C4A-8088-AD917ADBD039}" presName="Parent1" presStyleLbl="node1" presStyleIdx="2" presStyleCnt="6">
        <dgm:presLayoutVars>
          <dgm:chMax val="1"/>
          <dgm:chPref val="1"/>
          <dgm:bulletEnabled val="1"/>
        </dgm:presLayoutVars>
      </dgm:prSet>
      <dgm:spPr/>
      <dgm:t>
        <a:bodyPr/>
        <a:lstStyle/>
        <a:p>
          <a:endParaRPr lang="zh-TW" altLang="en-US"/>
        </a:p>
      </dgm:t>
    </dgm:pt>
    <dgm:pt modelId="{81650D83-6EF5-D64E-ABF5-E71D30A3DA37}" type="pres">
      <dgm:prSet presAssocID="{E491E70F-086C-0C4A-8088-AD917ADBD039}" presName="Childtext1" presStyleLbl="revTx" presStyleIdx="1" presStyleCnt="3">
        <dgm:presLayoutVars>
          <dgm:chMax val="0"/>
          <dgm:chPref val="0"/>
          <dgm:bulletEnabled val="1"/>
        </dgm:presLayoutVars>
      </dgm:prSet>
      <dgm:spPr/>
      <dgm:t>
        <a:bodyPr/>
        <a:lstStyle/>
        <a:p>
          <a:endParaRPr lang="zh-TW" altLang="en-US"/>
        </a:p>
      </dgm:t>
    </dgm:pt>
    <dgm:pt modelId="{90F195D5-C466-154A-921B-0D6B62132372}" type="pres">
      <dgm:prSet presAssocID="{E491E70F-086C-0C4A-8088-AD917ADBD039}" presName="BalanceSpacing" presStyleCnt="0"/>
      <dgm:spPr/>
    </dgm:pt>
    <dgm:pt modelId="{B8187ED8-8235-E447-A695-FDA14D017CB8}" type="pres">
      <dgm:prSet presAssocID="{E491E70F-086C-0C4A-8088-AD917ADBD039}" presName="BalanceSpacing1" presStyleCnt="0"/>
      <dgm:spPr/>
    </dgm:pt>
    <dgm:pt modelId="{F093C085-96C7-8B4D-9940-B7473875A138}" type="pres">
      <dgm:prSet presAssocID="{58CD9CC9-8504-FF45-8CE3-D29B8FC101D9}" presName="Accent1Text" presStyleLbl="node1" presStyleIdx="3" presStyleCnt="6"/>
      <dgm:spPr/>
      <dgm:t>
        <a:bodyPr/>
        <a:lstStyle/>
        <a:p>
          <a:endParaRPr lang="zh-TW" altLang="en-US"/>
        </a:p>
      </dgm:t>
    </dgm:pt>
    <dgm:pt modelId="{38C6D248-27C4-8F4F-90E3-002E6A17698D}" type="pres">
      <dgm:prSet presAssocID="{58CD9CC9-8504-FF45-8CE3-D29B8FC101D9}" presName="spaceBetweenRectangles" presStyleCnt="0"/>
      <dgm:spPr/>
    </dgm:pt>
    <dgm:pt modelId="{C5B677CE-47A8-714B-AEA6-B3A5F7E24C53}" type="pres">
      <dgm:prSet presAssocID="{B6D33055-E3C0-AD40-BB49-F938CE23BC2D}" presName="composite" presStyleCnt="0"/>
      <dgm:spPr/>
    </dgm:pt>
    <dgm:pt modelId="{353D2F7C-D536-884F-B972-3377A774898F}" type="pres">
      <dgm:prSet presAssocID="{B6D33055-E3C0-AD40-BB49-F938CE23BC2D}" presName="Parent1" presStyleLbl="node1" presStyleIdx="4" presStyleCnt="6">
        <dgm:presLayoutVars>
          <dgm:chMax val="1"/>
          <dgm:chPref val="1"/>
          <dgm:bulletEnabled val="1"/>
        </dgm:presLayoutVars>
      </dgm:prSet>
      <dgm:spPr/>
      <dgm:t>
        <a:bodyPr/>
        <a:lstStyle/>
        <a:p>
          <a:endParaRPr lang="zh-TW" altLang="en-US"/>
        </a:p>
      </dgm:t>
    </dgm:pt>
    <dgm:pt modelId="{3153B46B-2901-AC40-A5B8-32FA873C29ED}" type="pres">
      <dgm:prSet presAssocID="{B6D33055-E3C0-AD40-BB49-F938CE23BC2D}" presName="Childtext1" presStyleLbl="revTx" presStyleIdx="2" presStyleCnt="3">
        <dgm:presLayoutVars>
          <dgm:chMax val="0"/>
          <dgm:chPref val="0"/>
          <dgm:bulletEnabled val="1"/>
        </dgm:presLayoutVars>
      </dgm:prSet>
      <dgm:spPr/>
      <dgm:t>
        <a:bodyPr/>
        <a:lstStyle/>
        <a:p>
          <a:endParaRPr lang="zh-TW" altLang="en-US"/>
        </a:p>
      </dgm:t>
    </dgm:pt>
    <dgm:pt modelId="{F8706BEB-3E45-5145-944A-CD916C0BA4BF}" type="pres">
      <dgm:prSet presAssocID="{B6D33055-E3C0-AD40-BB49-F938CE23BC2D}" presName="BalanceSpacing" presStyleCnt="0"/>
      <dgm:spPr/>
    </dgm:pt>
    <dgm:pt modelId="{F03DD27C-DCA6-0A41-A65C-1B4BB83C074F}" type="pres">
      <dgm:prSet presAssocID="{B6D33055-E3C0-AD40-BB49-F938CE23BC2D}" presName="BalanceSpacing1" presStyleCnt="0"/>
      <dgm:spPr/>
    </dgm:pt>
    <dgm:pt modelId="{357C8E05-E54B-0344-8A5B-0C47FBF9E298}" type="pres">
      <dgm:prSet presAssocID="{AF656BBD-2D73-614E-BA9B-D68DAC92D646}" presName="Accent1Text" presStyleLbl="node1" presStyleIdx="5" presStyleCnt="6"/>
      <dgm:spPr/>
      <dgm:t>
        <a:bodyPr/>
        <a:lstStyle/>
        <a:p>
          <a:endParaRPr lang="zh-TW" altLang="en-US"/>
        </a:p>
      </dgm:t>
    </dgm:pt>
  </dgm:ptLst>
  <dgm:cxnLst>
    <dgm:cxn modelId="{1B090C4D-C8E6-0949-836E-E6A161EB34E1}" type="presOf" srcId="{97C1099E-3D4D-A84D-9ACA-3BF0C7A67F03}" destId="{3153B46B-2901-AC40-A5B8-32FA873C29ED}" srcOrd="0" destOrd="0" presId="urn:microsoft.com/office/officeart/2008/layout/AlternatingHexagons"/>
    <dgm:cxn modelId="{CA8EE2AC-EF2F-974F-B1EF-570FC2AFCC64}" srcId="{E491E70F-086C-0C4A-8088-AD917ADBD039}" destId="{49405664-CDE5-FA44-8D0E-17D24F8948E7}" srcOrd="0" destOrd="0" parTransId="{09EA7CB1-893D-CC44-886E-4DAD9D8A89C1}" sibTransId="{FCDE849E-0D37-6D43-A5CA-D921F2FF1213}"/>
    <dgm:cxn modelId="{51D9E21C-12F8-004C-808B-CC45E617464D}" srcId="{83E326E9-8BF0-2D4B-974D-D578EE57CE4B}" destId="{B6D33055-E3C0-AD40-BB49-F938CE23BC2D}" srcOrd="2" destOrd="0" parTransId="{B36330C9-94D1-964A-82EB-1399E414F1D6}" sibTransId="{AF656BBD-2D73-614E-BA9B-D68DAC92D646}"/>
    <dgm:cxn modelId="{B6CA5B44-B733-244C-A928-EA915F8A08FF}" srcId="{83E326E9-8BF0-2D4B-974D-D578EE57CE4B}" destId="{E491E70F-086C-0C4A-8088-AD917ADBD039}" srcOrd="1" destOrd="0" parTransId="{2898D54F-1731-7C42-91DA-FA9E366F5079}" sibTransId="{58CD9CC9-8504-FF45-8CE3-D29B8FC101D9}"/>
    <dgm:cxn modelId="{069E3E4F-EEB4-5142-8CEF-9630F0BC82C3}" type="presOf" srcId="{AF656BBD-2D73-614E-BA9B-D68DAC92D646}" destId="{357C8E05-E54B-0344-8A5B-0C47FBF9E298}" srcOrd="0" destOrd="0" presId="urn:microsoft.com/office/officeart/2008/layout/AlternatingHexagons"/>
    <dgm:cxn modelId="{D095938C-1B0A-EE41-9713-F40C5D7A38FE}" type="presOf" srcId="{4F4B6EF8-EBE7-E049-BD79-42A5870A68CD}" destId="{3153B46B-2901-AC40-A5B8-32FA873C29ED}" srcOrd="0" destOrd="1" presId="urn:microsoft.com/office/officeart/2008/layout/AlternatingHexagons"/>
    <dgm:cxn modelId="{69239BDB-BD7E-CE46-B082-3160D8B89B42}" type="presOf" srcId="{0EEB8C4C-AFD6-4B4F-A401-349426A90A43}" destId="{9C93F584-7EAA-0343-A7D1-CC436805AC98}" srcOrd="0" destOrd="0" presId="urn:microsoft.com/office/officeart/2008/layout/AlternatingHexagons"/>
    <dgm:cxn modelId="{E00136A0-0DEA-B244-BD45-EEB5D736D0EF}" type="presOf" srcId="{E491E70F-086C-0C4A-8088-AD917ADBD039}" destId="{32B43436-4EE5-C646-9084-D6BBEEB5A673}" srcOrd="0" destOrd="0" presId="urn:microsoft.com/office/officeart/2008/layout/AlternatingHexagons"/>
    <dgm:cxn modelId="{DE8342D0-2156-1E41-AE86-F444DC1BCAC5}" type="presOf" srcId="{49405664-CDE5-FA44-8D0E-17D24F8948E7}" destId="{81650D83-6EF5-D64E-ABF5-E71D30A3DA37}" srcOrd="0" destOrd="0" presId="urn:microsoft.com/office/officeart/2008/layout/AlternatingHexagons"/>
    <dgm:cxn modelId="{09DEB1A9-162E-A143-80C5-8396EC91D4F7}" type="presOf" srcId="{B6D33055-E3C0-AD40-BB49-F938CE23BC2D}" destId="{353D2F7C-D536-884F-B972-3377A774898F}" srcOrd="0" destOrd="0" presId="urn:microsoft.com/office/officeart/2008/layout/AlternatingHexagons"/>
    <dgm:cxn modelId="{77FFD3D5-5B2B-0341-8B81-F73391B65A6A}" type="presOf" srcId="{7B88C9AA-4BF1-154E-BEDC-E69EE1280033}" destId="{7B4D8E32-2F6E-524C-83DA-BCAE63D5B0FF}" srcOrd="0" destOrd="0" presId="urn:microsoft.com/office/officeart/2008/layout/AlternatingHexagons"/>
    <dgm:cxn modelId="{D839B686-6A01-6045-9529-6973B9E265E3}" srcId="{83E326E9-8BF0-2D4B-974D-D578EE57CE4B}" destId="{7B88C9AA-4BF1-154E-BEDC-E69EE1280033}" srcOrd="0" destOrd="0" parTransId="{A9E43469-7F26-C946-8DA0-F2E0DDF511B4}" sibTransId="{0EEB8C4C-AFD6-4B4F-A401-349426A90A43}"/>
    <dgm:cxn modelId="{3630A14F-3233-2647-A78A-9A8C3658D4C5}" srcId="{7B88C9AA-4BF1-154E-BEDC-E69EE1280033}" destId="{B87C5D21-B381-9A48-AD58-63EE072199B7}" srcOrd="0" destOrd="0" parTransId="{12D1D21C-1862-9E40-A5D1-13987A293987}" sibTransId="{D3F0C627-AAA9-A84E-AE0C-86C7CF3F56CF}"/>
    <dgm:cxn modelId="{97248CD9-E8E6-6A4F-8B19-4BBFDDD0944F}" type="presOf" srcId="{B87C5D21-B381-9A48-AD58-63EE072199B7}" destId="{35EDA76E-9D81-FD4C-84D3-BE4A313AB424}" srcOrd="0" destOrd="0" presId="urn:microsoft.com/office/officeart/2008/layout/AlternatingHexagons"/>
    <dgm:cxn modelId="{674A79A2-0CFA-D64A-B5B4-D65452A47D14}" srcId="{B6D33055-E3C0-AD40-BB49-F938CE23BC2D}" destId="{97C1099E-3D4D-A84D-9ACA-3BF0C7A67F03}" srcOrd="0" destOrd="0" parTransId="{58CB3F48-F219-1E4B-8155-2B5DB8C05221}" sibTransId="{EE3904D5-61E9-4846-BE09-9AFFD7FBEA6F}"/>
    <dgm:cxn modelId="{5A54B5E2-8116-FB46-9D27-9AEBA3E79FBE}" srcId="{B6D33055-E3C0-AD40-BB49-F938CE23BC2D}" destId="{4F4B6EF8-EBE7-E049-BD79-42A5870A68CD}" srcOrd="1" destOrd="0" parTransId="{E4304AC5-F122-854B-9CAB-AA5E2ABBD227}" sibTransId="{398959D4-A81E-204A-ACE4-DF892BD15AD4}"/>
    <dgm:cxn modelId="{C16BB917-7885-9848-AC93-24F9B40B60EB}" type="presOf" srcId="{58CD9CC9-8504-FF45-8CE3-D29B8FC101D9}" destId="{F093C085-96C7-8B4D-9940-B7473875A138}" srcOrd="0" destOrd="0" presId="urn:microsoft.com/office/officeart/2008/layout/AlternatingHexagons"/>
    <dgm:cxn modelId="{B9CA69EC-FE24-F348-AB24-892F10EF9113}" type="presOf" srcId="{83E326E9-8BF0-2D4B-974D-D578EE57CE4B}" destId="{7CDF8553-8C42-0849-B3EA-80F45068BED4}" srcOrd="0" destOrd="0" presId="urn:microsoft.com/office/officeart/2008/layout/AlternatingHexagons"/>
    <dgm:cxn modelId="{3489304F-E1E6-224C-AE1F-785EB150FB62}" type="presParOf" srcId="{7CDF8553-8C42-0849-B3EA-80F45068BED4}" destId="{958DEEAB-1930-A546-A612-B83090DC1899}" srcOrd="0" destOrd="0" presId="urn:microsoft.com/office/officeart/2008/layout/AlternatingHexagons"/>
    <dgm:cxn modelId="{EC35810B-F6CC-A640-B6C9-3357EC5AA431}" type="presParOf" srcId="{958DEEAB-1930-A546-A612-B83090DC1899}" destId="{7B4D8E32-2F6E-524C-83DA-BCAE63D5B0FF}" srcOrd="0" destOrd="0" presId="urn:microsoft.com/office/officeart/2008/layout/AlternatingHexagons"/>
    <dgm:cxn modelId="{650385DD-B969-8748-9604-7FE9DD2F2CF7}" type="presParOf" srcId="{958DEEAB-1930-A546-A612-B83090DC1899}" destId="{35EDA76E-9D81-FD4C-84D3-BE4A313AB424}" srcOrd="1" destOrd="0" presId="urn:microsoft.com/office/officeart/2008/layout/AlternatingHexagons"/>
    <dgm:cxn modelId="{95AD3AAB-8976-644F-ADE9-5999CDEFFA28}" type="presParOf" srcId="{958DEEAB-1930-A546-A612-B83090DC1899}" destId="{97D0D801-B7B2-8A44-95A2-C76AD6B0EEC4}" srcOrd="2" destOrd="0" presId="urn:microsoft.com/office/officeart/2008/layout/AlternatingHexagons"/>
    <dgm:cxn modelId="{572208C0-B6AB-3447-82AC-0FA09E5C0987}" type="presParOf" srcId="{958DEEAB-1930-A546-A612-B83090DC1899}" destId="{7E53010E-1B42-8048-BA22-FD641A0E0DA1}" srcOrd="3" destOrd="0" presId="urn:microsoft.com/office/officeart/2008/layout/AlternatingHexagons"/>
    <dgm:cxn modelId="{D38DDF4B-3F48-DA4A-937A-DF70B89F8BEC}" type="presParOf" srcId="{958DEEAB-1930-A546-A612-B83090DC1899}" destId="{9C93F584-7EAA-0343-A7D1-CC436805AC98}" srcOrd="4" destOrd="0" presId="urn:microsoft.com/office/officeart/2008/layout/AlternatingHexagons"/>
    <dgm:cxn modelId="{65BBF24A-3E50-C54B-A29C-4C63FFC8FE9C}" type="presParOf" srcId="{7CDF8553-8C42-0849-B3EA-80F45068BED4}" destId="{90584CC0-5A09-A144-A83E-27BBBFCA89C4}" srcOrd="1" destOrd="0" presId="urn:microsoft.com/office/officeart/2008/layout/AlternatingHexagons"/>
    <dgm:cxn modelId="{B6D51BD0-2E38-ED49-8D1A-9DC5776E9C00}" type="presParOf" srcId="{7CDF8553-8C42-0849-B3EA-80F45068BED4}" destId="{ADBA239E-5174-BB4A-82EB-17B0A01B5234}" srcOrd="2" destOrd="0" presId="urn:microsoft.com/office/officeart/2008/layout/AlternatingHexagons"/>
    <dgm:cxn modelId="{50FB9047-F516-1F4E-8661-7741407D3B5E}" type="presParOf" srcId="{ADBA239E-5174-BB4A-82EB-17B0A01B5234}" destId="{32B43436-4EE5-C646-9084-D6BBEEB5A673}" srcOrd="0" destOrd="0" presId="urn:microsoft.com/office/officeart/2008/layout/AlternatingHexagons"/>
    <dgm:cxn modelId="{D7576DBC-1DA5-B249-B332-E56907D6F612}" type="presParOf" srcId="{ADBA239E-5174-BB4A-82EB-17B0A01B5234}" destId="{81650D83-6EF5-D64E-ABF5-E71D30A3DA37}" srcOrd="1" destOrd="0" presId="urn:microsoft.com/office/officeart/2008/layout/AlternatingHexagons"/>
    <dgm:cxn modelId="{4C0FB9B4-2679-9D4F-BEAD-D8D4FCC9EB23}" type="presParOf" srcId="{ADBA239E-5174-BB4A-82EB-17B0A01B5234}" destId="{90F195D5-C466-154A-921B-0D6B62132372}" srcOrd="2" destOrd="0" presId="urn:microsoft.com/office/officeart/2008/layout/AlternatingHexagons"/>
    <dgm:cxn modelId="{BA352262-A9CE-FF4C-93DA-592E4336345C}" type="presParOf" srcId="{ADBA239E-5174-BB4A-82EB-17B0A01B5234}" destId="{B8187ED8-8235-E447-A695-FDA14D017CB8}" srcOrd="3" destOrd="0" presId="urn:microsoft.com/office/officeart/2008/layout/AlternatingHexagons"/>
    <dgm:cxn modelId="{0E4BCA2C-714E-FA47-8658-95FDD9F5024A}" type="presParOf" srcId="{ADBA239E-5174-BB4A-82EB-17B0A01B5234}" destId="{F093C085-96C7-8B4D-9940-B7473875A138}" srcOrd="4" destOrd="0" presId="urn:microsoft.com/office/officeart/2008/layout/AlternatingHexagons"/>
    <dgm:cxn modelId="{7A73AF39-F467-B445-9ADE-AC3C175D07A2}" type="presParOf" srcId="{7CDF8553-8C42-0849-B3EA-80F45068BED4}" destId="{38C6D248-27C4-8F4F-90E3-002E6A17698D}" srcOrd="3" destOrd="0" presId="urn:microsoft.com/office/officeart/2008/layout/AlternatingHexagons"/>
    <dgm:cxn modelId="{F46B1DCA-D34D-F84F-9731-68E5299FE834}" type="presParOf" srcId="{7CDF8553-8C42-0849-B3EA-80F45068BED4}" destId="{C5B677CE-47A8-714B-AEA6-B3A5F7E24C53}" srcOrd="4" destOrd="0" presId="urn:microsoft.com/office/officeart/2008/layout/AlternatingHexagons"/>
    <dgm:cxn modelId="{AEF7A7C4-7602-FF44-97F2-DB2147B64758}" type="presParOf" srcId="{C5B677CE-47A8-714B-AEA6-B3A5F7E24C53}" destId="{353D2F7C-D536-884F-B972-3377A774898F}" srcOrd="0" destOrd="0" presId="urn:microsoft.com/office/officeart/2008/layout/AlternatingHexagons"/>
    <dgm:cxn modelId="{800A5674-9269-6B4F-B114-B9A1D7CBF8A2}" type="presParOf" srcId="{C5B677CE-47A8-714B-AEA6-B3A5F7E24C53}" destId="{3153B46B-2901-AC40-A5B8-32FA873C29ED}" srcOrd="1" destOrd="0" presId="urn:microsoft.com/office/officeart/2008/layout/AlternatingHexagons"/>
    <dgm:cxn modelId="{7C8FA5C8-31F7-7B44-A0BC-7B9D454B7879}" type="presParOf" srcId="{C5B677CE-47A8-714B-AEA6-B3A5F7E24C53}" destId="{F8706BEB-3E45-5145-944A-CD916C0BA4BF}" srcOrd="2" destOrd="0" presId="urn:microsoft.com/office/officeart/2008/layout/AlternatingHexagons"/>
    <dgm:cxn modelId="{9D0C9750-C080-8942-A924-10917D0A6A5D}" type="presParOf" srcId="{C5B677CE-47A8-714B-AEA6-B3A5F7E24C53}" destId="{F03DD27C-DCA6-0A41-A65C-1B4BB83C074F}" srcOrd="3" destOrd="0" presId="urn:microsoft.com/office/officeart/2008/layout/AlternatingHexagons"/>
    <dgm:cxn modelId="{2CC946C5-5D19-5744-A220-195FD589E915}" type="presParOf" srcId="{C5B677CE-47A8-714B-AEA6-B3A5F7E24C53}" destId="{357C8E05-E54B-0344-8A5B-0C47FBF9E29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D8E32-2F6E-524C-83DA-BCAE63D5B0FF}">
      <dsp:nvSpPr>
        <dsp:cNvPr id="0" name=""/>
        <dsp:cNvSpPr/>
      </dsp:nvSpPr>
      <dsp:spPr>
        <a:xfrm rot="5400000">
          <a:off x="3183591" y="126334"/>
          <a:ext cx="1921642" cy="1671829"/>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尚未成立</a:t>
          </a:r>
          <a:endParaRPr lang="zh-TW" altLang="en-US" sz="32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rot="-5400000">
        <a:off x="3569024" y="300884"/>
        <a:ext cx="1150775" cy="1322730"/>
      </dsp:txXfrm>
    </dsp:sp>
    <dsp:sp modelId="{35EDA76E-9D81-FD4C-84D3-BE4A313AB424}">
      <dsp:nvSpPr>
        <dsp:cNvPr id="0" name=""/>
        <dsp:cNvSpPr/>
      </dsp:nvSpPr>
      <dsp:spPr>
        <a:xfrm>
          <a:off x="5031058" y="385756"/>
          <a:ext cx="2144553" cy="115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人員少</a:t>
          </a:r>
          <a:endParaRPr lang="zh-TW" altLang="en-US" sz="28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a:off x="5031058" y="385756"/>
        <a:ext cx="2144553" cy="1152985"/>
      </dsp:txXfrm>
    </dsp:sp>
    <dsp:sp modelId="{9C93F584-7EAA-0343-A7D1-CC436805AC98}">
      <dsp:nvSpPr>
        <dsp:cNvPr id="0" name=""/>
        <dsp:cNvSpPr/>
      </dsp:nvSpPr>
      <dsp:spPr>
        <a:xfrm rot="5400000">
          <a:off x="1378015" y="126334"/>
          <a:ext cx="1921642" cy="1671829"/>
        </a:xfrm>
        <a:prstGeom prst="hexagon">
          <a:avLst>
            <a:gd name="adj" fmla="val 25000"/>
            <a:gd name="vf" fmla="val 11547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TW" altLang="en-US" sz="4400" b="0" kern="120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rot="-5400000">
        <a:off x="1763448" y="300884"/>
        <a:ext cx="1150775" cy="1322730"/>
      </dsp:txXfrm>
    </dsp:sp>
    <dsp:sp modelId="{32B43436-4EE5-C646-9084-D6BBEEB5A673}">
      <dsp:nvSpPr>
        <dsp:cNvPr id="0" name=""/>
        <dsp:cNvSpPr/>
      </dsp:nvSpPr>
      <dsp:spPr>
        <a:xfrm rot="5400000">
          <a:off x="2277344" y="1757425"/>
          <a:ext cx="1921642" cy="1671829"/>
        </a:xfrm>
        <a:prstGeom prst="hexagon">
          <a:avLst>
            <a:gd name="adj" fmla="val 25000"/>
            <a:gd name="vf" fmla="val 11547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已成立</a:t>
          </a:r>
          <a:endParaRPr lang="zh-TW" altLang="en-US" sz="32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rot="-5400000">
        <a:off x="2662777" y="1931975"/>
        <a:ext cx="1150775" cy="1322730"/>
      </dsp:txXfrm>
    </dsp:sp>
    <dsp:sp modelId="{81650D83-6EF5-D64E-ABF5-E71D30A3DA37}">
      <dsp:nvSpPr>
        <dsp:cNvPr id="0" name=""/>
        <dsp:cNvSpPr/>
      </dsp:nvSpPr>
      <dsp:spPr>
        <a:xfrm>
          <a:off x="257697" y="2016847"/>
          <a:ext cx="2075374" cy="115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zh-TW" altLang="en-US" sz="28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未運作</a:t>
          </a:r>
          <a:endParaRPr lang="zh-TW" altLang="en-US" sz="28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a:off x="257697" y="2016847"/>
        <a:ext cx="2075374" cy="1152985"/>
      </dsp:txXfrm>
    </dsp:sp>
    <dsp:sp modelId="{F093C085-96C7-8B4D-9940-B7473875A138}">
      <dsp:nvSpPr>
        <dsp:cNvPr id="0" name=""/>
        <dsp:cNvSpPr/>
      </dsp:nvSpPr>
      <dsp:spPr>
        <a:xfrm rot="5400000">
          <a:off x="4082920" y="1757425"/>
          <a:ext cx="1921642" cy="1671829"/>
        </a:xfrm>
        <a:prstGeom prst="hexagon">
          <a:avLst>
            <a:gd name="adj" fmla="val 25000"/>
            <a:gd name="vf" fmla="val 11547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TW" altLang="en-US" sz="4400" b="0" kern="120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rot="-5400000">
        <a:off x="4468353" y="1931975"/>
        <a:ext cx="1150775" cy="1322730"/>
      </dsp:txXfrm>
    </dsp:sp>
    <dsp:sp modelId="{353D2F7C-D536-884F-B972-3377A774898F}">
      <dsp:nvSpPr>
        <dsp:cNvPr id="0" name=""/>
        <dsp:cNvSpPr/>
      </dsp:nvSpPr>
      <dsp:spPr>
        <a:xfrm rot="5400000">
          <a:off x="3183591" y="3388515"/>
          <a:ext cx="1921642" cy="1671829"/>
        </a:xfrm>
        <a:prstGeom prst="hexagon">
          <a:avLst>
            <a:gd name="adj" fmla="val 25000"/>
            <a:gd name="vf" fmla="val 11547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運作方式</a:t>
          </a:r>
          <a:endParaRPr lang="zh-TW" altLang="en-US" sz="32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rot="-5400000">
        <a:off x="3569024" y="3563065"/>
        <a:ext cx="1150775" cy="1322730"/>
      </dsp:txXfrm>
    </dsp:sp>
    <dsp:sp modelId="{3153B46B-2901-AC40-A5B8-32FA873C29ED}">
      <dsp:nvSpPr>
        <dsp:cNvPr id="0" name=""/>
        <dsp:cNvSpPr/>
      </dsp:nvSpPr>
      <dsp:spPr>
        <a:xfrm>
          <a:off x="5031058" y="3647937"/>
          <a:ext cx="2144553" cy="115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任務不了解</a:t>
          </a:r>
          <a:endParaRPr lang="zh-TW" altLang="en-US" sz="28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a:p>
          <a:pPr lvl="0" algn="l" defTabSz="1244600">
            <a:lnSpc>
              <a:spcPct val="90000"/>
            </a:lnSpc>
            <a:spcBef>
              <a:spcPct val="0"/>
            </a:spcBef>
            <a:spcAft>
              <a:spcPct val="35000"/>
            </a:spcAft>
          </a:pPr>
          <a:r>
            <a:rPr lang="zh-TW" altLang="en-US" sz="2800" b="0" kern="1200" cap="none" spc="0" dirty="0" smtClean="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開會時間？</a:t>
          </a:r>
          <a:endParaRPr lang="zh-TW" altLang="en-US" sz="2800" b="0" kern="1200" cap="none" spc="0" dirty="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a:off x="5031058" y="3647937"/>
        <a:ext cx="2144553" cy="1152985"/>
      </dsp:txXfrm>
    </dsp:sp>
    <dsp:sp modelId="{357C8E05-E54B-0344-8A5B-0C47FBF9E298}">
      <dsp:nvSpPr>
        <dsp:cNvPr id="0" name=""/>
        <dsp:cNvSpPr/>
      </dsp:nvSpPr>
      <dsp:spPr>
        <a:xfrm rot="5400000">
          <a:off x="1378015" y="3388515"/>
          <a:ext cx="1921642" cy="1671829"/>
        </a:xfrm>
        <a:prstGeom prst="hexagon">
          <a:avLst>
            <a:gd name="adj" fmla="val 2500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TW" altLang="en-US" sz="4400" b="0" kern="1200" cap="none" spc="0">
            <a:ln w="0"/>
            <a:solidFill>
              <a:schemeClr val="tx1"/>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dsp:txBody>
      <dsp:txXfrm rot="-5400000">
        <a:off x="1763448" y="3563065"/>
        <a:ext cx="1150775" cy="132273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按一下以編輯母片子標題樣式</a:t>
            </a:r>
            <a:endParaRPr lang="en-US" dirty="0"/>
          </a:p>
        </p:txBody>
      </p:sp>
      <p:sp>
        <p:nvSpPr>
          <p:cNvPr id="4" name="Date Placeholder 3"/>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E2C3CC0-F4FB-FB47-84AF-4F423F846640}" type="datetimeFigureOut">
              <a:rPr kumimoji="1" lang="zh-TW" altLang="en-US" smtClean="0"/>
              <a:t>2017/12/29</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31E3F747-45C5-F547-B9CC-2B29380ADE0E}" type="slidenum">
              <a:rPr kumimoji="1" lang="zh-TW" altLang="en-US" smtClean="0"/>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C3CC0-F4FB-FB47-84AF-4F423F846640}" type="datetimeFigureOut">
              <a:rPr kumimoji="1" lang="zh-TW" altLang="en-US" smtClean="0"/>
              <a:t>2017/12/29</a:t>
            </a:fld>
            <a:endParaRPr kumimoji="1"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3F747-45C5-F547-B9CC-2B29380ADE0E}" type="slidenum">
              <a:rPr kumimoji="1" lang="zh-TW" altLang="en-US" smtClean="0"/>
              <a:t>‹#›</a:t>
            </a:fld>
            <a:endParaRPr kumimoji="1" lang="zh-TW" altLang="en-US"/>
          </a:p>
        </p:txBody>
      </p:sp>
    </p:spTree>
    <p:extLst>
      <p:ext uri="{BB962C8B-B14F-4D97-AF65-F5344CB8AC3E}">
        <p14:creationId xmlns:p14="http://schemas.microsoft.com/office/powerpoint/2010/main" val="10844666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otlaw.com.tw/LawContent.aspx?LawID=A040080080002500-10205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law.moe.gov.tw/LawContent.aspx?id=FL02721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60120" y="3943350"/>
            <a:ext cx="3143250" cy="2263140"/>
          </a:xfrm>
        </p:spPr>
        <p:txBody>
          <a:bodyPr>
            <a:normAutofit/>
          </a:bodyPr>
          <a:lstStyle/>
          <a:p>
            <a:pPr>
              <a:lnSpc>
                <a:spcPct val="120000"/>
              </a:lnSpc>
            </a:pPr>
            <a:r>
              <a:rPr kumimoji="1" lang="zh-TW" altLang="en-US" sz="4800" dirty="0" smtClean="0">
                <a:latin typeface="Microsoft JhengHei Regular" charset="-120"/>
                <a:ea typeface="Microsoft JhengHei Regular" charset="-120"/>
                <a:cs typeface="Microsoft JhengHei Regular" charset="-120"/>
              </a:rPr>
              <a:t>課程督學</a:t>
            </a:r>
            <a:endParaRPr kumimoji="1" lang="en-US" altLang="zh-TW" sz="4800" dirty="0" smtClean="0">
              <a:latin typeface="Microsoft JhengHei Regular" charset="-120"/>
              <a:ea typeface="Microsoft JhengHei Regular" charset="-120"/>
              <a:cs typeface="Microsoft JhengHei Regular" charset="-120"/>
            </a:endParaRPr>
          </a:p>
          <a:p>
            <a:pPr>
              <a:lnSpc>
                <a:spcPct val="120000"/>
              </a:lnSpc>
            </a:pPr>
            <a:r>
              <a:rPr kumimoji="1" lang="zh-TW" altLang="en-US" sz="4800" dirty="0" smtClean="0">
                <a:latin typeface="Microsoft JhengHei Regular" charset="-120"/>
                <a:ea typeface="Microsoft JhengHei Regular" charset="-120"/>
                <a:cs typeface="Microsoft JhengHei Regular" charset="-120"/>
              </a:rPr>
              <a:t>吳家增</a:t>
            </a:r>
            <a:endParaRPr kumimoji="1" lang="en-US" altLang="zh-TW" sz="4800" dirty="0" smtClean="0">
              <a:latin typeface="Microsoft JhengHei Regular" charset="-120"/>
              <a:ea typeface="Microsoft JhengHei Regular" charset="-120"/>
              <a:cs typeface="Microsoft JhengHei Regular" charset="-120"/>
            </a:endParaRPr>
          </a:p>
        </p:txBody>
      </p:sp>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03370" y="55100"/>
            <a:ext cx="4812030" cy="6802900"/>
          </a:xfrm>
          <a:prstGeom prst="rect">
            <a:avLst/>
          </a:prstGeom>
        </p:spPr>
      </p:pic>
    </p:spTree>
    <p:extLst>
      <p:ext uri="{BB962C8B-B14F-4D97-AF65-F5344CB8AC3E}">
        <p14:creationId xmlns:p14="http://schemas.microsoft.com/office/powerpoint/2010/main" val="45887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t="50666"/>
          <a:stretch/>
        </p:blipFill>
        <p:spPr>
          <a:xfrm>
            <a:off x="159771" y="834390"/>
            <a:ext cx="8895186" cy="5394960"/>
          </a:xfrm>
          <a:prstGeom prst="rect">
            <a:avLst/>
          </a:prstGeom>
        </p:spPr>
      </p:pic>
    </p:spTree>
    <p:extLst>
      <p:ext uri="{BB962C8B-B14F-4D97-AF65-F5344CB8AC3E}">
        <p14:creationId xmlns:p14="http://schemas.microsoft.com/office/powerpoint/2010/main" val="112593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2910" y="316914"/>
            <a:ext cx="8081010" cy="523220"/>
          </a:xfrm>
          <a:prstGeom prst="rect">
            <a:avLst/>
          </a:prstGeom>
        </p:spPr>
        <p:txBody>
          <a:bodyPr wrap="square">
            <a:spAutoFit/>
          </a:bodyPr>
          <a:lstStyle/>
          <a:p>
            <a:pPr>
              <a:spcAft>
                <a:spcPts val="0"/>
              </a:spcAft>
            </a:pPr>
            <a:r>
              <a:rPr lang="zh-TW" altLang="en-US" sz="2800" kern="100" dirty="0" smtClean="0">
                <a:effectLst/>
                <a:latin typeface="Microsoft JhengHei Regular" charset="-120"/>
                <a:ea typeface="Microsoft JhengHei Regular" charset="-120"/>
                <a:cs typeface="Microsoft JhengHei Regular" charset="-120"/>
              </a:rPr>
              <a:t>新</a:t>
            </a:r>
            <a:r>
              <a:rPr lang="zh-TW" altLang="zh-TW" sz="2800" kern="100" dirty="0" smtClean="0">
                <a:effectLst/>
                <a:latin typeface="Microsoft JhengHei Regular" charset="-120"/>
                <a:ea typeface="Microsoft JhengHei Regular" charset="-120"/>
                <a:cs typeface="Microsoft JhengHei Regular" charset="-120"/>
              </a:rPr>
              <a:t>課綱總綱「協同教學」關鍵字出處</a:t>
            </a:r>
            <a:endParaRPr lang="zh-TW" altLang="zh-TW" sz="2400" kern="100" dirty="0">
              <a:latin typeface="Microsoft JhengHei Regular" charset="-120"/>
              <a:ea typeface="Microsoft JhengHei Regular" charset="-120"/>
              <a:cs typeface="Microsoft JhengHei Regular" charset="-120"/>
            </a:endParaRPr>
          </a:p>
        </p:txBody>
      </p:sp>
      <p:sp>
        <p:nvSpPr>
          <p:cNvPr id="3" name="矩形 2"/>
          <p:cNvSpPr/>
          <p:nvPr/>
        </p:nvSpPr>
        <p:spPr>
          <a:xfrm>
            <a:off x="422910" y="1058704"/>
            <a:ext cx="8355330" cy="5262979"/>
          </a:xfrm>
          <a:prstGeom prst="rect">
            <a:avLst/>
          </a:prstGeom>
        </p:spPr>
        <p:txBody>
          <a:bodyPr wrap="square">
            <a:spAutoFit/>
          </a:bodyPr>
          <a:lstStyle/>
          <a:p>
            <a:pPr>
              <a:spcAft>
                <a:spcPts val="0"/>
              </a:spcAft>
            </a:pPr>
            <a:r>
              <a:rPr lang="zh-TW" altLang="zh-TW" sz="2400" kern="100" dirty="0" smtClean="0">
                <a:effectLst/>
                <a:latin typeface="Microsoft JhengHei Regular" charset="-120"/>
                <a:ea typeface="Microsoft JhengHei Regular" charset="-120"/>
                <a:cs typeface="Microsoft JhengHei Regular" charset="-120"/>
              </a:rPr>
              <a:t>陸、課程架構</a:t>
            </a:r>
            <a:endParaRPr lang="zh-TW" altLang="zh-TW" sz="2400" kern="100" dirty="0">
              <a:latin typeface="Microsoft JhengHei Regular" charset="-120"/>
              <a:ea typeface="Microsoft JhengHei Regular" charset="-120"/>
              <a:cs typeface="Microsoft JhengHei Regular" charset="-120"/>
            </a:endParaRPr>
          </a:p>
          <a:p>
            <a:pPr>
              <a:spcAft>
                <a:spcPts val="0"/>
              </a:spcAft>
            </a:pPr>
            <a:r>
              <a:rPr lang="zh-TW" altLang="zh-TW" sz="2400" kern="100" dirty="0" smtClean="0">
                <a:effectLst/>
                <a:latin typeface="Microsoft JhengHei Regular" charset="-120"/>
                <a:ea typeface="Microsoft JhengHei Regular" charset="-120"/>
                <a:cs typeface="Microsoft JhengHei Regular" charset="-120"/>
              </a:rPr>
              <a:t>二、課程規劃及說明</a:t>
            </a:r>
            <a:endParaRPr lang="zh-TW" altLang="zh-TW" sz="2400" kern="100" dirty="0">
              <a:latin typeface="Microsoft JhengHei Regular" charset="-120"/>
              <a:ea typeface="Microsoft JhengHei Regular" charset="-120"/>
              <a:cs typeface="Microsoft JhengHei Regular" charset="-120"/>
            </a:endParaRPr>
          </a:p>
          <a:p>
            <a:pPr marL="179705">
              <a:spcAft>
                <a:spcPts val="0"/>
              </a:spcAft>
            </a:pPr>
            <a:r>
              <a:rPr lang="zh-TW" altLang="zh-TW" sz="2400" kern="100" dirty="0" smtClean="0">
                <a:effectLst/>
                <a:latin typeface="Microsoft JhengHei Regular" charset="-120"/>
                <a:ea typeface="Microsoft JhengHei Regular" charset="-120"/>
                <a:cs typeface="Microsoft JhengHei Regular" charset="-120"/>
              </a:rPr>
              <a:t>（一）國民小學及國民中學教育階段</a:t>
            </a:r>
            <a:endParaRPr lang="zh-TW" altLang="zh-TW" sz="2400" kern="100" dirty="0">
              <a:latin typeface="Microsoft JhengHei Regular" charset="-120"/>
              <a:ea typeface="Microsoft JhengHei Regular" charset="-120"/>
              <a:cs typeface="Microsoft JhengHei Regular" charset="-120"/>
            </a:endParaRPr>
          </a:p>
          <a:p>
            <a:pPr marL="359410">
              <a:spcAft>
                <a:spcPts val="0"/>
              </a:spcAft>
            </a:pPr>
            <a:r>
              <a:rPr lang="en-US" altLang="zh-TW" sz="2400" kern="100" dirty="0">
                <a:latin typeface="Microsoft JhengHei Regular" charset="-120"/>
                <a:ea typeface="Microsoft JhengHei Regular" charset="-120"/>
                <a:cs typeface="Microsoft JhengHei Regular" charset="-120"/>
              </a:rPr>
              <a:t>2.</a:t>
            </a:r>
            <a:r>
              <a:rPr lang="zh-TW" altLang="zh-TW" sz="2400" kern="100" dirty="0" smtClean="0">
                <a:effectLst/>
                <a:latin typeface="Microsoft JhengHei Regular" charset="-120"/>
                <a:ea typeface="Microsoft JhengHei Regular" charset="-120"/>
                <a:cs typeface="Microsoft JhengHei Regular" charset="-120"/>
              </a:rPr>
              <a:t>規劃說明</a:t>
            </a:r>
            <a:endParaRPr lang="zh-TW" altLang="zh-TW" sz="2400" kern="100" dirty="0">
              <a:latin typeface="Microsoft JhengHei Regular" charset="-120"/>
              <a:ea typeface="Microsoft JhengHei Regular" charset="-120"/>
              <a:cs typeface="Microsoft JhengHei Regular" charset="-120"/>
            </a:endParaRPr>
          </a:p>
          <a:p>
            <a:pPr marL="449580">
              <a:spcAft>
                <a:spcPts val="0"/>
              </a:spcAft>
            </a:pPr>
            <a:r>
              <a:rPr lang="en-US" altLang="zh-TW" sz="2400" kern="100" dirty="0">
                <a:latin typeface="Microsoft JhengHei Regular" charset="-120"/>
                <a:ea typeface="Microsoft JhengHei Regular" charset="-120"/>
                <a:cs typeface="Microsoft JhengHei Regular" charset="-120"/>
              </a:rPr>
              <a:t>(1)</a:t>
            </a:r>
            <a:r>
              <a:rPr lang="zh-TW" altLang="zh-TW" sz="2400" kern="100" dirty="0" smtClean="0">
                <a:solidFill>
                  <a:srgbClr val="FF0000"/>
                </a:solidFill>
                <a:effectLst/>
                <a:latin typeface="Microsoft JhengHei Regular" charset="-120"/>
                <a:ea typeface="Microsoft JhengHei Regular" charset="-120"/>
                <a:cs typeface="Microsoft JhengHei Regular" charset="-120"/>
              </a:rPr>
              <a:t>領域學習課程</a:t>
            </a:r>
            <a:endParaRPr lang="zh-TW" altLang="zh-TW" sz="2400" kern="100" dirty="0">
              <a:solidFill>
                <a:srgbClr val="FF0000"/>
              </a:solidFill>
              <a:latin typeface="Microsoft JhengHei Regular" charset="-120"/>
              <a:ea typeface="Microsoft JhengHei Regular" charset="-120"/>
              <a:cs typeface="Microsoft JhengHei Regular" charset="-120"/>
            </a:endParaRPr>
          </a:p>
          <a:p>
            <a:pPr marL="719455" indent="-160020">
              <a:spcAft>
                <a:spcPts val="0"/>
              </a:spcAft>
            </a:pPr>
            <a:r>
              <a:rPr lang="en-US" altLang="zh-TW" sz="2400" kern="100" dirty="0">
                <a:latin typeface="Microsoft JhengHei Regular" charset="-120"/>
                <a:ea typeface="Microsoft JhengHei Regular" charset="-120"/>
                <a:cs typeface="Microsoft JhengHei Regular" charset="-120"/>
              </a:rPr>
              <a:t>2</a:t>
            </a:r>
            <a:r>
              <a:rPr lang="zh-TW" altLang="zh-TW" sz="2400" kern="100" dirty="0" smtClean="0">
                <a:effectLst/>
                <a:latin typeface="Microsoft JhengHei Regular" charset="-120"/>
                <a:ea typeface="Microsoft JhengHei Regular" charset="-120"/>
                <a:cs typeface="Microsoft JhengHei Regular" charset="-120"/>
              </a:rPr>
              <a:t>在符合教育部教學正常化之相關規定及領域學習節數之原則下，學校得彈性調整或重組部定課程之領域學習節數，實施各種學習型式的</a:t>
            </a:r>
            <a:r>
              <a:rPr lang="zh-TW" altLang="zh-TW" sz="2400" kern="100" dirty="0" smtClean="0">
                <a:solidFill>
                  <a:srgbClr val="FF0000"/>
                </a:solidFill>
                <a:effectLst/>
                <a:latin typeface="Microsoft JhengHei Regular" charset="-120"/>
                <a:ea typeface="Microsoft JhengHei Regular" charset="-120"/>
                <a:cs typeface="Microsoft JhengHei Regular" charset="-120"/>
              </a:rPr>
              <a:t>跨領域統整課程</a:t>
            </a:r>
            <a:r>
              <a:rPr lang="zh-TW" altLang="zh-TW" sz="2400" kern="100" dirty="0" smtClean="0">
                <a:effectLst/>
                <a:latin typeface="Microsoft JhengHei Regular" charset="-120"/>
                <a:ea typeface="Microsoft JhengHei Regular" charset="-120"/>
                <a:cs typeface="Microsoft JhengHei Regular" charset="-120"/>
              </a:rPr>
              <a:t>。跨領域統整課程</a:t>
            </a:r>
            <a:r>
              <a:rPr lang="zh-TW" altLang="zh-TW" sz="2400" kern="100" dirty="0" smtClean="0">
                <a:solidFill>
                  <a:srgbClr val="FF0000"/>
                </a:solidFill>
                <a:effectLst/>
                <a:latin typeface="Microsoft JhengHei Regular" charset="-120"/>
                <a:ea typeface="Microsoft JhengHei Regular" charset="-120"/>
                <a:cs typeface="Microsoft JhengHei Regular" charset="-120"/>
              </a:rPr>
              <a:t>最多佔領域學習課程總節數五分之一</a:t>
            </a:r>
            <a:r>
              <a:rPr lang="zh-TW" altLang="zh-TW" sz="2400" kern="100" dirty="0" smtClean="0">
                <a:effectLst/>
                <a:latin typeface="Microsoft JhengHei Regular" charset="-120"/>
                <a:ea typeface="Microsoft JhengHei Regular" charset="-120"/>
                <a:cs typeface="Microsoft JhengHei Regular" charset="-120"/>
              </a:rPr>
              <a:t>，其學習節數得分開計入相關學習領域，並</a:t>
            </a:r>
            <a:r>
              <a:rPr lang="zh-TW" altLang="zh-TW" sz="2400" kern="100" dirty="0" smtClean="0">
                <a:solidFill>
                  <a:srgbClr val="FF0000"/>
                </a:solidFill>
                <a:effectLst/>
                <a:latin typeface="Microsoft JhengHei Regular" charset="-120"/>
                <a:ea typeface="Microsoft JhengHei Regular" charset="-120"/>
                <a:cs typeface="Microsoft JhengHei Regular" charset="-120"/>
              </a:rPr>
              <a:t>可進行協同教學</a:t>
            </a:r>
            <a:r>
              <a:rPr lang="zh-TW" altLang="zh-TW" sz="2400" kern="100" dirty="0" smtClean="0">
                <a:effectLst/>
                <a:latin typeface="Microsoft JhengHei Regular" charset="-120"/>
                <a:ea typeface="Microsoft JhengHei Regular" charset="-120"/>
                <a:cs typeface="Microsoft JhengHei Regular" charset="-120"/>
              </a:rPr>
              <a:t>。</a:t>
            </a:r>
            <a:r>
              <a:rPr lang="en-US" altLang="zh-TW" sz="2400" kern="100" dirty="0" smtClean="0">
                <a:effectLst/>
                <a:latin typeface="Microsoft JhengHei Regular" charset="-120"/>
                <a:ea typeface="Microsoft JhengHei Regular" charset="-120"/>
                <a:cs typeface="Microsoft JhengHei Regular" charset="-120"/>
              </a:rPr>
              <a:t>(P11)</a:t>
            </a:r>
            <a:endParaRPr lang="zh-TW" altLang="zh-TW" sz="2400" kern="100" dirty="0">
              <a:latin typeface="Microsoft JhengHei Regular" charset="-120"/>
              <a:ea typeface="Microsoft JhengHei Regular" charset="-120"/>
              <a:cs typeface="Microsoft JhengHei Regular" charset="-120"/>
            </a:endParaRPr>
          </a:p>
          <a:p>
            <a:pPr marL="719455" indent="-160020">
              <a:spcAft>
                <a:spcPts val="0"/>
              </a:spcAft>
            </a:pPr>
            <a:r>
              <a:rPr lang="en-US" altLang="zh-TW" sz="2400" kern="100" dirty="0">
                <a:latin typeface="Microsoft JhengHei Regular" charset="-120"/>
                <a:ea typeface="Microsoft JhengHei Regular" charset="-120"/>
                <a:cs typeface="Microsoft JhengHei Regular" charset="-120"/>
              </a:rPr>
              <a:t>6</a:t>
            </a:r>
            <a:r>
              <a:rPr lang="zh-TW" altLang="zh-TW" sz="2400" kern="100" dirty="0" smtClean="0">
                <a:effectLst/>
                <a:latin typeface="Microsoft JhengHei Regular" charset="-120"/>
                <a:ea typeface="Microsoft JhengHei Regular" charset="-120"/>
                <a:cs typeface="Microsoft JhengHei Regular" charset="-120"/>
              </a:rPr>
              <a:t>教師若於領域學習或彈性學習課程進行跨領域</a:t>
            </a:r>
            <a:r>
              <a:rPr lang="en-US" altLang="zh-TW" sz="2400" kern="100" dirty="0" smtClean="0">
                <a:effectLst/>
                <a:latin typeface="Microsoft JhengHei Regular" charset="-120"/>
                <a:ea typeface="Microsoft JhengHei Regular" charset="-120"/>
                <a:cs typeface="Microsoft JhengHei Regular" charset="-120"/>
              </a:rPr>
              <a:t>/</a:t>
            </a:r>
            <a:r>
              <a:rPr lang="zh-TW" altLang="zh-TW" sz="2400" kern="100" dirty="0" smtClean="0">
                <a:effectLst/>
                <a:latin typeface="Microsoft JhengHei Regular" charset="-120"/>
                <a:ea typeface="Microsoft JhengHei Regular" charset="-120"/>
                <a:cs typeface="Microsoft JhengHei Regular" charset="-120"/>
              </a:rPr>
              <a:t>科目之</a:t>
            </a:r>
            <a:r>
              <a:rPr lang="zh-TW" altLang="zh-TW" sz="2400" kern="100" dirty="0" smtClean="0">
                <a:solidFill>
                  <a:srgbClr val="FF0000"/>
                </a:solidFill>
                <a:effectLst/>
                <a:latin typeface="Microsoft JhengHei Regular" charset="-120"/>
                <a:ea typeface="Microsoft JhengHei Regular" charset="-120"/>
                <a:cs typeface="Microsoft JhengHei Regular" charset="-120"/>
              </a:rPr>
              <a:t>協同教學</a:t>
            </a:r>
            <a:r>
              <a:rPr lang="zh-TW" altLang="zh-TW" sz="2400" kern="100" dirty="0" smtClean="0">
                <a:effectLst/>
                <a:latin typeface="Microsoft JhengHei Regular" charset="-120"/>
                <a:ea typeface="Microsoft JhengHei Regular" charset="-120"/>
                <a:cs typeface="Microsoft JhengHei Regular" charset="-120"/>
              </a:rPr>
              <a:t>，</a:t>
            </a:r>
            <a:r>
              <a:rPr lang="zh-TW" altLang="zh-TW" sz="2400" kern="100" dirty="0">
                <a:solidFill>
                  <a:srgbClr val="FF0000"/>
                </a:solidFill>
                <a:latin typeface="Microsoft JhengHei Regular" charset="-120"/>
                <a:ea typeface="Microsoft JhengHei Regular" charset="-120"/>
                <a:cs typeface="Microsoft JhengHei Regular" charset="-120"/>
              </a:rPr>
              <a:t>提交課程計畫</a:t>
            </a:r>
            <a:r>
              <a:rPr lang="zh-TW" altLang="zh-TW" sz="2400" kern="100" dirty="0" smtClean="0">
                <a:effectLst/>
                <a:latin typeface="Microsoft JhengHei Regular" charset="-120"/>
                <a:ea typeface="Microsoft JhengHei Regular" charset="-120"/>
                <a:cs typeface="Microsoft JhengHei Regular" charset="-120"/>
              </a:rPr>
              <a:t>經學校</a:t>
            </a:r>
            <a:r>
              <a:rPr lang="zh-TW" altLang="zh-TW" sz="2400" kern="100" dirty="0">
                <a:solidFill>
                  <a:srgbClr val="FF0000"/>
                </a:solidFill>
                <a:latin typeface="Microsoft JhengHei Regular" charset="-120"/>
                <a:ea typeface="Microsoft JhengHei Regular" charset="-120"/>
                <a:cs typeface="Microsoft JhengHei Regular" charset="-120"/>
              </a:rPr>
              <a:t>課程發展委員會通過後</a:t>
            </a:r>
            <a:r>
              <a:rPr lang="zh-TW" altLang="zh-TW" sz="2400" kern="100" dirty="0" smtClean="0">
                <a:effectLst/>
                <a:latin typeface="Microsoft JhengHei Regular" charset="-120"/>
                <a:ea typeface="Microsoft JhengHei Regular" charset="-120"/>
                <a:cs typeface="Microsoft JhengHei Regular" charset="-120"/>
              </a:rPr>
              <a:t>，其協同教學節數</a:t>
            </a:r>
            <a:r>
              <a:rPr lang="zh-TW" altLang="zh-TW" sz="2400" kern="100" dirty="0">
                <a:solidFill>
                  <a:srgbClr val="FF0000"/>
                </a:solidFill>
                <a:latin typeface="Microsoft JhengHei Regular" charset="-120"/>
                <a:ea typeface="Microsoft JhengHei Regular" charset="-120"/>
                <a:cs typeface="Microsoft JhengHei Regular" charset="-120"/>
              </a:rPr>
              <a:t>可採計為教師授課節數</a:t>
            </a:r>
            <a:r>
              <a:rPr lang="zh-TW" altLang="zh-TW" sz="2400" kern="100" dirty="0" smtClean="0">
                <a:effectLst/>
                <a:latin typeface="Microsoft JhengHei Regular" charset="-120"/>
                <a:ea typeface="Microsoft JhengHei Regular" charset="-120"/>
                <a:cs typeface="Microsoft JhengHei Regular" charset="-120"/>
              </a:rPr>
              <a:t>，相關規定由各該主管機關訂定之。</a:t>
            </a:r>
            <a:r>
              <a:rPr lang="en-US" altLang="zh-TW" sz="2400" kern="100" dirty="0" smtClean="0">
                <a:effectLst/>
                <a:latin typeface="Microsoft JhengHei Regular" charset="-120"/>
                <a:ea typeface="Microsoft JhengHei Regular" charset="-120"/>
                <a:cs typeface="Microsoft JhengHei Regular" charset="-120"/>
              </a:rPr>
              <a:t>(P11)</a:t>
            </a:r>
            <a:endParaRPr lang="zh-TW" altLang="zh-TW" sz="2400" kern="100" dirty="0">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21248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2910" y="1104424"/>
            <a:ext cx="8332470" cy="5262979"/>
          </a:xfrm>
          <a:prstGeom prst="rect">
            <a:avLst/>
          </a:prstGeom>
        </p:spPr>
        <p:txBody>
          <a:bodyPr wrap="square">
            <a:spAutoFit/>
          </a:bodyPr>
          <a:lstStyle/>
          <a:p>
            <a:r>
              <a:rPr lang="zh-TW" altLang="zh-TW" sz="2400" kern="100" dirty="0">
                <a:latin typeface="Microsoft JhengHei Regular" charset="-120"/>
                <a:ea typeface="Microsoft JhengHei Regular" charset="-120"/>
                <a:cs typeface="Microsoft JhengHei Regular" charset="-120"/>
              </a:rPr>
              <a:t>柒、實施要點</a:t>
            </a:r>
          </a:p>
          <a:p>
            <a:r>
              <a:rPr lang="zh-TW" altLang="zh-TW" sz="2400" kern="100" dirty="0">
                <a:latin typeface="Microsoft JhengHei Regular" charset="-120"/>
                <a:ea typeface="Microsoft JhengHei Regular" charset="-120"/>
                <a:cs typeface="Microsoft JhengHei Regular" charset="-120"/>
              </a:rPr>
              <a:t>一、課程發展</a:t>
            </a:r>
          </a:p>
          <a:p>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二</a:t>
            </a:r>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課程設計與發展</a:t>
            </a:r>
          </a:p>
          <a:p>
            <a:r>
              <a:rPr lang="en-US" altLang="zh-TW" sz="2400" kern="100" dirty="0">
                <a:latin typeface="Microsoft JhengHei Regular" charset="-120"/>
                <a:ea typeface="Microsoft JhengHei Regular" charset="-120"/>
                <a:cs typeface="Microsoft JhengHei Regular" charset="-120"/>
              </a:rPr>
              <a:t>5.</a:t>
            </a:r>
            <a:r>
              <a:rPr lang="zh-TW" altLang="zh-TW" sz="2400" kern="100" dirty="0">
                <a:latin typeface="Microsoft JhengHei Regular" charset="-120"/>
                <a:ea typeface="Microsoft JhengHei Regular" charset="-120"/>
                <a:cs typeface="Microsoft JhengHei Regular" charset="-120"/>
              </a:rPr>
              <a:t>學校課程計畫至少包含總體架構、彈性學習及校訂課程規劃（含特色課程）、各領域</a:t>
            </a:r>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群科</a:t>
            </a:r>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學程</a:t>
            </a:r>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科目之教學重點、評量方式及進度等。在遵照教學正常化規範下，</a:t>
            </a:r>
            <a:r>
              <a:rPr lang="zh-TW" altLang="zh-TW" sz="2400" kern="100" dirty="0">
                <a:solidFill>
                  <a:srgbClr val="FF0000"/>
                </a:solidFill>
                <a:latin typeface="Microsoft JhengHei Regular" charset="-120"/>
                <a:ea typeface="Microsoft JhengHei Regular" charset="-120"/>
                <a:cs typeface="Microsoft JhengHei Regular" charset="-120"/>
              </a:rPr>
              <a:t>得彈性調整進行跨領域的統整及協同教學</a:t>
            </a:r>
            <a:r>
              <a:rPr lang="zh-TW" altLang="zh-TW" sz="2400" kern="100" dirty="0">
                <a:latin typeface="Microsoft JhengHei Regular" charset="-120"/>
                <a:ea typeface="Microsoft JhengHei Regular" charset="-120"/>
                <a:cs typeface="Microsoft JhengHei Regular" charset="-120"/>
              </a:rPr>
              <a:t>。</a:t>
            </a:r>
            <a:r>
              <a:rPr lang="en-US" altLang="zh-TW" sz="2400" kern="100" dirty="0">
                <a:latin typeface="Microsoft JhengHei Regular" charset="-120"/>
                <a:ea typeface="Microsoft JhengHei Regular" charset="-120"/>
                <a:cs typeface="Microsoft JhengHei Regular" charset="-120"/>
              </a:rPr>
              <a:t>(P31)</a:t>
            </a:r>
            <a:endParaRPr lang="zh-TW" altLang="zh-TW" sz="2400" kern="100" dirty="0">
              <a:latin typeface="Microsoft JhengHei Regular" charset="-120"/>
              <a:ea typeface="Microsoft JhengHei Regular" charset="-120"/>
              <a:cs typeface="Microsoft JhengHei Regular" charset="-120"/>
            </a:endParaRPr>
          </a:p>
          <a:p>
            <a:r>
              <a:rPr lang="zh-TW" altLang="zh-TW" sz="2400" kern="100" dirty="0">
                <a:latin typeface="Microsoft JhengHei Regular" charset="-120"/>
                <a:ea typeface="Microsoft JhengHei Regular" charset="-120"/>
                <a:cs typeface="Microsoft JhengHei Regular" charset="-120"/>
              </a:rPr>
              <a:t>五、教師專業發展</a:t>
            </a:r>
          </a:p>
          <a:p>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二</a:t>
            </a:r>
            <a:r>
              <a:rPr lang="en-US" altLang="zh-TW" sz="2400" kern="100" dirty="0">
                <a:latin typeface="Microsoft JhengHei Regular" charset="-120"/>
                <a:ea typeface="Microsoft JhengHei Regular" charset="-120"/>
                <a:cs typeface="Microsoft JhengHei Regular" charset="-120"/>
              </a:rPr>
              <a:t>)</a:t>
            </a:r>
            <a:r>
              <a:rPr lang="zh-TW" altLang="zh-TW" sz="2400" kern="100" dirty="0">
                <a:latin typeface="Microsoft JhengHei Regular" charset="-120"/>
                <a:ea typeface="Microsoft JhengHei Regular" charset="-120"/>
                <a:cs typeface="Microsoft JhengHei Regular" charset="-120"/>
              </a:rPr>
              <a:t>教師專業發展支持系統</a:t>
            </a:r>
          </a:p>
          <a:p>
            <a:r>
              <a:rPr lang="en-US" altLang="zh-TW" sz="2400" kern="100" dirty="0">
                <a:latin typeface="Microsoft JhengHei Regular" charset="-120"/>
                <a:ea typeface="Microsoft JhengHei Regular" charset="-120"/>
                <a:cs typeface="Microsoft JhengHei Regular" charset="-120"/>
              </a:rPr>
              <a:t>3.</a:t>
            </a:r>
            <a:r>
              <a:rPr lang="zh-TW" altLang="zh-TW" sz="2400" kern="100" dirty="0">
                <a:latin typeface="Microsoft JhengHei Regular" charset="-120"/>
                <a:ea typeface="Microsoft JhengHei Regular" charset="-120"/>
                <a:cs typeface="Microsoft JhengHei Regular" charset="-120"/>
              </a:rPr>
              <a:t>各該</a:t>
            </a:r>
            <a:r>
              <a:rPr lang="zh-TW" altLang="zh-TW" sz="2400" kern="100" dirty="0">
                <a:solidFill>
                  <a:srgbClr val="FF0000"/>
                </a:solidFill>
                <a:latin typeface="Microsoft JhengHei Regular" charset="-120"/>
                <a:ea typeface="Microsoft JhengHei Regular" charset="-120"/>
                <a:cs typeface="Microsoft JhengHei Regular" charset="-120"/>
              </a:rPr>
              <a:t>主管機關與學校應鼓勵並支持</a:t>
            </a:r>
            <a:r>
              <a:rPr lang="zh-TW" altLang="zh-TW" sz="2400" kern="100" dirty="0">
                <a:latin typeface="Microsoft JhengHei Regular" charset="-120"/>
                <a:ea typeface="Microsoft JhengHei Regular" charset="-120"/>
                <a:cs typeface="Microsoft JhengHei Regular" charset="-120"/>
              </a:rPr>
              <a:t>教師進行</a:t>
            </a:r>
            <a:r>
              <a:rPr lang="zh-TW" altLang="zh-TW" sz="2400" kern="100" dirty="0">
                <a:solidFill>
                  <a:srgbClr val="FF0000"/>
                </a:solidFill>
                <a:latin typeface="Microsoft JhengHei Regular" charset="-120"/>
                <a:ea typeface="Microsoft JhengHei Regular" charset="-120"/>
                <a:cs typeface="Microsoft JhengHei Regular" charset="-120"/>
              </a:rPr>
              <a:t>跨領域</a:t>
            </a:r>
            <a:r>
              <a:rPr lang="en-US" altLang="zh-TW" sz="2400" kern="100" dirty="0">
                <a:solidFill>
                  <a:srgbClr val="FF0000"/>
                </a:solidFill>
                <a:latin typeface="Microsoft JhengHei Regular" charset="-120"/>
                <a:ea typeface="Microsoft JhengHei Regular" charset="-120"/>
                <a:cs typeface="Microsoft JhengHei Regular" charset="-120"/>
              </a:rPr>
              <a:t>/</a:t>
            </a:r>
            <a:r>
              <a:rPr lang="zh-TW" altLang="zh-TW" sz="2400" kern="100" dirty="0">
                <a:solidFill>
                  <a:srgbClr val="FF0000"/>
                </a:solidFill>
                <a:latin typeface="Microsoft JhengHei Regular" charset="-120"/>
                <a:ea typeface="Microsoft JhengHei Regular" charset="-120"/>
                <a:cs typeface="Microsoft JhengHei Regular" charset="-120"/>
              </a:rPr>
              <a:t>群科</a:t>
            </a:r>
            <a:r>
              <a:rPr lang="en-US" altLang="zh-TW" sz="2400" kern="100" dirty="0">
                <a:solidFill>
                  <a:srgbClr val="FF0000"/>
                </a:solidFill>
                <a:latin typeface="Microsoft JhengHei Regular" charset="-120"/>
                <a:ea typeface="Microsoft JhengHei Regular" charset="-120"/>
                <a:cs typeface="Microsoft JhengHei Regular" charset="-120"/>
              </a:rPr>
              <a:t>/</a:t>
            </a:r>
            <a:r>
              <a:rPr lang="zh-TW" altLang="zh-TW" sz="2400" kern="100" dirty="0">
                <a:solidFill>
                  <a:srgbClr val="FF0000"/>
                </a:solidFill>
                <a:latin typeface="Microsoft JhengHei Regular" charset="-120"/>
                <a:ea typeface="Microsoft JhengHei Regular" charset="-120"/>
                <a:cs typeface="Microsoft JhengHei Regular" charset="-120"/>
              </a:rPr>
              <a:t>學程</a:t>
            </a:r>
            <a:r>
              <a:rPr lang="en-US" altLang="zh-TW" sz="2400" kern="100" dirty="0">
                <a:solidFill>
                  <a:srgbClr val="FF0000"/>
                </a:solidFill>
                <a:latin typeface="Microsoft JhengHei Regular" charset="-120"/>
                <a:ea typeface="Microsoft JhengHei Regular" charset="-120"/>
                <a:cs typeface="Microsoft JhengHei Regular" charset="-120"/>
              </a:rPr>
              <a:t>/</a:t>
            </a:r>
            <a:r>
              <a:rPr lang="zh-TW" altLang="zh-TW" sz="2400" kern="100" dirty="0">
                <a:solidFill>
                  <a:srgbClr val="FF0000"/>
                </a:solidFill>
                <a:latin typeface="Microsoft JhengHei Regular" charset="-120"/>
                <a:ea typeface="Microsoft JhengHei Regular" charset="-120"/>
                <a:cs typeface="Microsoft JhengHei Regular" charset="-120"/>
              </a:rPr>
              <a:t>科目的課程統整、教師間或業師間之協同教學</a:t>
            </a:r>
            <a:r>
              <a:rPr lang="zh-TW" altLang="zh-TW" sz="2400" kern="100" dirty="0">
                <a:latin typeface="Microsoft JhengHei Regular" charset="-120"/>
                <a:ea typeface="Microsoft JhengHei Regular" charset="-120"/>
                <a:cs typeface="Microsoft JhengHei Regular" charset="-120"/>
              </a:rPr>
              <a:t>，以及協助教師整合與運用教育系統外部的資源，例如社區、非營利組織、產業、大學院校、研究機構等資源，支持學生多元適性的學習。</a:t>
            </a:r>
            <a:r>
              <a:rPr lang="en-US" altLang="zh-TW" sz="2400" kern="100" dirty="0">
                <a:latin typeface="Microsoft JhengHei Regular" charset="-120"/>
                <a:ea typeface="Microsoft JhengHei Regular" charset="-120"/>
                <a:cs typeface="Microsoft JhengHei Regular" charset="-120"/>
              </a:rPr>
              <a:t>(P34)</a:t>
            </a:r>
            <a:endParaRPr lang="zh-TW" altLang="zh-TW" sz="2400" kern="100" dirty="0">
              <a:latin typeface="Microsoft JhengHei Regular" charset="-120"/>
              <a:ea typeface="Microsoft JhengHei Regular" charset="-120"/>
              <a:cs typeface="Microsoft JhengHei Regular" charset="-120"/>
            </a:endParaRPr>
          </a:p>
        </p:txBody>
      </p:sp>
      <p:sp>
        <p:nvSpPr>
          <p:cNvPr id="4" name="矩形 3"/>
          <p:cNvSpPr/>
          <p:nvPr/>
        </p:nvSpPr>
        <p:spPr>
          <a:xfrm>
            <a:off x="422910" y="316914"/>
            <a:ext cx="8081010" cy="523220"/>
          </a:xfrm>
          <a:prstGeom prst="rect">
            <a:avLst/>
          </a:prstGeom>
        </p:spPr>
        <p:txBody>
          <a:bodyPr wrap="square">
            <a:spAutoFit/>
          </a:bodyPr>
          <a:lstStyle/>
          <a:p>
            <a:pPr>
              <a:spcAft>
                <a:spcPts val="0"/>
              </a:spcAft>
            </a:pPr>
            <a:r>
              <a:rPr lang="zh-TW" altLang="en-US" sz="2800" kern="100" dirty="0" smtClean="0">
                <a:effectLst/>
                <a:latin typeface="Microsoft JhengHei Regular" charset="-120"/>
                <a:ea typeface="Microsoft JhengHei Regular" charset="-120"/>
                <a:cs typeface="Microsoft JhengHei Regular" charset="-120"/>
              </a:rPr>
              <a:t>新</a:t>
            </a:r>
            <a:r>
              <a:rPr lang="zh-TW" altLang="zh-TW" sz="2800" kern="100" dirty="0" smtClean="0">
                <a:effectLst/>
                <a:latin typeface="Microsoft JhengHei Regular" charset="-120"/>
                <a:ea typeface="Microsoft JhengHei Regular" charset="-120"/>
                <a:cs typeface="Microsoft JhengHei Regular" charset="-120"/>
              </a:rPr>
              <a:t>課綱總綱「協同教學」關鍵字出處</a:t>
            </a:r>
            <a:endParaRPr lang="zh-TW" altLang="zh-TW" sz="2400" kern="100" dirty="0">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6876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190" y="540544"/>
            <a:ext cx="8526780" cy="6170920"/>
          </a:xfrm>
          <a:prstGeom prst="rect">
            <a:avLst/>
          </a:prstGeom>
        </p:spPr>
        <p:txBody>
          <a:bodyPr wrap="square">
            <a:spAutoFit/>
          </a:bodyPr>
          <a:lstStyle/>
          <a:p>
            <a:pPr algn="ctr">
              <a:spcAft>
                <a:spcPts val="0"/>
              </a:spcAft>
            </a:pPr>
            <a:r>
              <a:rPr lang="zh-TW" altLang="zh-TW" sz="2800" kern="100" dirty="0" smtClean="0">
                <a:effectLst/>
                <a:latin typeface="Microsoft JhengHei Regular" charset="-120"/>
                <a:ea typeface="Microsoft JhengHei Regular" charset="-120"/>
                <a:cs typeface="Microsoft JhengHei Regular" charset="-120"/>
              </a:rPr>
              <a:t>國民中學及國民小學實施跨領域或跨科目協同教學參考原則</a:t>
            </a:r>
            <a:r>
              <a:rPr lang="en-US" altLang="zh-TW" sz="2800" kern="100" dirty="0" smtClean="0">
                <a:effectLst/>
                <a:latin typeface="Microsoft JhengHei Regular" charset="-120"/>
                <a:ea typeface="Microsoft JhengHei Regular" charset="-120"/>
                <a:cs typeface="Microsoft JhengHei Regular" charset="-120"/>
              </a:rPr>
              <a:t> </a:t>
            </a:r>
            <a:endParaRPr lang="zh-TW" altLang="zh-TW" sz="2400" kern="100" dirty="0">
              <a:latin typeface="Microsoft JhengHei Regular" charset="-120"/>
              <a:ea typeface="Microsoft JhengHei Regular" charset="-120"/>
              <a:cs typeface="Microsoft JhengHei Regular" charset="-120"/>
            </a:endParaRPr>
          </a:p>
          <a:p>
            <a:pPr algn="ctr">
              <a:spcAft>
                <a:spcPts val="0"/>
              </a:spcAft>
            </a:pPr>
            <a:r>
              <a:rPr lang="en-US" altLang="zh-TW" sz="1600" kern="100" dirty="0">
                <a:solidFill>
                  <a:srgbClr val="000000"/>
                </a:solidFill>
                <a:latin typeface="Microsoft JhengHei Regular" charset="-120"/>
                <a:ea typeface="Microsoft JhengHei Regular" charset="-120"/>
                <a:cs typeface="Microsoft JhengHei Regular" charset="-120"/>
              </a:rPr>
              <a:t>                                       106</a:t>
            </a:r>
            <a:r>
              <a:rPr lang="zh-TW" altLang="zh-TW" sz="1600" kern="100" dirty="0" smtClean="0">
                <a:solidFill>
                  <a:srgbClr val="000000"/>
                </a:solidFill>
                <a:effectLst/>
                <a:latin typeface="Microsoft JhengHei Regular" charset="-120"/>
                <a:ea typeface="Microsoft JhengHei Regular" charset="-120"/>
                <a:cs typeface="Microsoft JhengHei Regular" charset="-120"/>
              </a:rPr>
              <a:t>年</a:t>
            </a:r>
            <a:r>
              <a:rPr lang="en-US" altLang="zh-TW" sz="1600" kern="100" dirty="0" smtClean="0">
                <a:solidFill>
                  <a:srgbClr val="000000"/>
                </a:solidFill>
                <a:effectLst/>
                <a:latin typeface="Microsoft JhengHei Regular" charset="-120"/>
                <a:ea typeface="Microsoft JhengHei Regular" charset="-120"/>
                <a:cs typeface="Microsoft JhengHei Regular" charset="-120"/>
              </a:rPr>
              <a:t>10</a:t>
            </a:r>
            <a:r>
              <a:rPr lang="zh-TW" altLang="zh-TW" sz="1600" kern="100" dirty="0" smtClean="0">
                <a:solidFill>
                  <a:srgbClr val="000000"/>
                </a:solidFill>
                <a:effectLst/>
                <a:latin typeface="Microsoft JhengHei Regular" charset="-120"/>
                <a:ea typeface="Microsoft JhengHei Regular" charset="-120"/>
                <a:cs typeface="Microsoft JhengHei Regular" charset="-120"/>
              </a:rPr>
              <a:t>月</a:t>
            </a:r>
            <a:r>
              <a:rPr lang="en-US" altLang="zh-TW" sz="1600" kern="100" dirty="0" smtClean="0">
                <a:solidFill>
                  <a:srgbClr val="000000"/>
                </a:solidFill>
                <a:effectLst/>
                <a:latin typeface="Microsoft JhengHei Regular" charset="-120"/>
                <a:ea typeface="Microsoft JhengHei Regular" charset="-120"/>
                <a:cs typeface="Microsoft JhengHei Regular" charset="-120"/>
              </a:rPr>
              <a:t>26</a:t>
            </a:r>
            <a:r>
              <a:rPr lang="zh-TW" altLang="zh-TW" sz="1600" kern="100" dirty="0" smtClean="0">
                <a:solidFill>
                  <a:srgbClr val="000000"/>
                </a:solidFill>
                <a:effectLst/>
                <a:latin typeface="Microsoft JhengHei Regular" charset="-120"/>
                <a:ea typeface="Microsoft JhengHei Regular" charset="-120"/>
                <a:cs typeface="Microsoft JhengHei Regular" charset="-120"/>
              </a:rPr>
              <a:t>日臺教授國字第</a:t>
            </a:r>
            <a:r>
              <a:rPr lang="en-US" altLang="zh-TW" sz="1600" kern="100" dirty="0" smtClean="0">
                <a:solidFill>
                  <a:srgbClr val="000000"/>
                </a:solidFill>
                <a:effectLst/>
                <a:latin typeface="Microsoft JhengHei Regular" charset="-120"/>
                <a:ea typeface="Microsoft JhengHei Regular" charset="-120"/>
                <a:cs typeface="Microsoft JhengHei Regular" charset="-120"/>
              </a:rPr>
              <a:t>1060091824</a:t>
            </a:r>
            <a:r>
              <a:rPr lang="zh-TW" altLang="zh-TW" sz="1600" kern="100" dirty="0" smtClean="0">
                <a:solidFill>
                  <a:srgbClr val="000000"/>
                </a:solidFill>
                <a:effectLst/>
                <a:latin typeface="Microsoft JhengHei Regular" charset="-120"/>
                <a:ea typeface="Microsoft JhengHei Regular" charset="-120"/>
                <a:cs typeface="Microsoft JhengHei Regular" charset="-120"/>
              </a:rPr>
              <a:t>號函</a:t>
            </a:r>
            <a:endParaRPr lang="zh-TW" altLang="zh-TW" sz="2400" kern="100" dirty="0">
              <a:latin typeface="Microsoft JhengHei Regular" charset="-120"/>
              <a:ea typeface="Microsoft JhengHei Regular" charset="-120"/>
              <a:cs typeface="Microsoft JhengHei Regular" charset="-120"/>
            </a:endParaRPr>
          </a:p>
          <a:p>
            <a:pPr marL="304800" indent="-304800">
              <a:spcBef>
                <a:spcPts val="900"/>
              </a:spcBef>
              <a:spcAft>
                <a:spcPts val="0"/>
              </a:spcAft>
            </a:pPr>
            <a:r>
              <a:rPr lang="zh-TW" altLang="zh-TW" sz="2800" kern="100" dirty="0">
                <a:latin typeface="Microsoft JhengHei Regular" charset="-120"/>
                <a:ea typeface="Microsoft JhengHei Regular" charset="-120"/>
                <a:cs typeface="Microsoft JhengHei Regular" charset="-120"/>
              </a:rPr>
              <a:t>三、跨領域或跨科目協同教學之</a:t>
            </a:r>
            <a:r>
              <a:rPr lang="zh-TW" altLang="zh-TW" sz="2800" kern="100" dirty="0">
                <a:solidFill>
                  <a:srgbClr val="FF0000"/>
                </a:solidFill>
                <a:latin typeface="Microsoft JhengHei Regular" charset="-120"/>
                <a:ea typeface="Microsoft JhengHei Regular" charset="-120"/>
                <a:cs typeface="Microsoft JhengHei Regular" charset="-120"/>
              </a:rPr>
              <a:t>實施範圍</a:t>
            </a:r>
            <a:r>
              <a:rPr lang="zh-TW" altLang="zh-TW" sz="2800" kern="100" dirty="0">
                <a:latin typeface="Microsoft JhengHei Regular" charset="-120"/>
                <a:ea typeface="Microsoft JhengHei Regular" charset="-120"/>
                <a:cs typeface="Microsoft JhengHei Regular" charset="-120"/>
              </a:rPr>
              <a:t>，包括</a:t>
            </a:r>
            <a:r>
              <a:rPr lang="zh-TW" altLang="zh-TW" sz="2800" kern="100" dirty="0">
                <a:solidFill>
                  <a:srgbClr val="FF0000"/>
                </a:solidFill>
                <a:latin typeface="Microsoft JhengHei Regular" charset="-120"/>
                <a:ea typeface="Microsoft JhengHei Regular" charset="-120"/>
                <a:cs typeface="Microsoft JhengHei Regular" charset="-120"/>
              </a:rPr>
              <a:t>領域學習課程</a:t>
            </a:r>
            <a:r>
              <a:rPr lang="zh-TW" altLang="zh-TW" sz="2800" kern="100" dirty="0">
                <a:latin typeface="Microsoft JhengHei Regular" charset="-120"/>
                <a:ea typeface="Microsoft JhengHei Regular" charset="-120"/>
                <a:cs typeface="Microsoft JhengHei Regular" charset="-120"/>
              </a:rPr>
              <a:t>及</a:t>
            </a:r>
            <a:r>
              <a:rPr lang="zh-TW" altLang="zh-TW" sz="2800" kern="100" dirty="0">
                <a:solidFill>
                  <a:srgbClr val="FF0000"/>
                </a:solidFill>
                <a:latin typeface="Microsoft JhengHei Regular" charset="-120"/>
                <a:ea typeface="Microsoft JhengHei Regular" charset="-120"/>
                <a:cs typeface="Microsoft JhengHei Regular" charset="-120"/>
              </a:rPr>
              <a:t>彈性學習課程</a:t>
            </a:r>
            <a:r>
              <a:rPr lang="zh-TW" altLang="zh-TW" sz="2800" kern="100" dirty="0">
                <a:latin typeface="Microsoft JhengHei Regular" charset="-120"/>
                <a:ea typeface="Microsoft JhengHei Regular" charset="-120"/>
                <a:cs typeface="Microsoft JhengHei Regular" charset="-120"/>
              </a:rPr>
              <a:t>。</a:t>
            </a:r>
          </a:p>
          <a:p>
            <a:pPr marL="304800" indent="-304800">
              <a:spcBef>
                <a:spcPts val="900"/>
              </a:spcBef>
              <a:spcAft>
                <a:spcPts val="0"/>
              </a:spcAft>
            </a:pPr>
            <a:r>
              <a:rPr lang="zh-TW" altLang="zh-TW" sz="2800" kern="100" dirty="0">
                <a:latin typeface="Microsoft JhengHei Regular" charset="-120"/>
                <a:ea typeface="Microsoft JhengHei Regular" charset="-120"/>
                <a:cs typeface="Microsoft JhengHei Regular" charset="-120"/>
              </a:rPr>
              <a:t>四、跨領域或跨科目協同教學</a:t>
            </a:r>
            <a:r>
              <a:rPr lang="zh-TW" altLang="zh-TW" sz="2800" kern="100" dirty="0">
                <a:solidFill>
                  <a:srgbClr val="FF0000"/>
                </a:solidFill>
                <a:latin typeface="Microsoft JhengHei Regular" charset="-120"/>
                <a:ea typeface="Microsoft JhengHei Regular" charset="-120"/>
                <a:cs typeface="Microsoft JhengHei Regular" charset="-120"/>
              </a:rPr>
              <a:t>團隊之運作</a:t>
            </a:r>
            <a:r>
              <a:rPr lang="zh-TW" altLang="zh-TW" sz="2800" kern="100" dirty="0">
                <a:latin typeface="Microsoft JhengHei Regular" charset="-120"/>
                <a:ea typeface="Microsoft JhengHei Regular" charset="-120"/>
                <a:cs typeface="Microsoft JhengHei Regular" charset="-120"/>
              </a:rPr>
              <a:t>，應包括團隊成員之</a:t>
            </a:r>
            <a:r>
              <a:rPr lang="zh-TW" altLang="zh-TW" sz="2800" kern="100" dirty="0">
                <a:solidFill>
                  <a:srgbClr val="FF0000"/>
                </a:solidFill>
                <a:latin typeface="Microsoft JhengHei Regular" charset="-120"/>
                <a:ea typeface="Microsoft JhengHei Regular" charset="-120"/>
                <a:cs typeface="Microsoft JhengHei Regular" charset="-120"/>
              </a:rPr>
              <a:t>共同備課、授課、學習評量，及課後專業回饋與其他相關歷程</a:t>
            </a:r>
            <a:r>
              <a:rPr lang="zh-TW" altLang="zh-TW" sz="2800" kern="100" dirty="0">
                <a:latin typeface="Microsoft JhengHei Regular" charset="-120"/>
                <a:ea typeface="Microsoft JhengHei Regular" charset="-120"/>
                <a:cs typeface="Microsoft JhengHei Regular" charset="-120"/>
              </a:rPr>
              <a:t>，且</a:t>
            </a:r>
            <a:r>
              <a:rPr lang="zh-TW" altLang="zh-TW" sz="2800" kern="100" dirty="0">
                <a:solidFill>
                  <a:srgbClr val="FF0000"/>
                </a:solidFill>
                <a:latin typeface="Microsoft JhengHei Regular" charset="-120"/>
                <a:ea typeface="Microsoft JhengHei Regular" charset="-120"/>
                <a:cs typeface="Microsoft JhengHei Regular" charset="-120"/>
              </a:rPr>
              <a:t>成員均具授課之實</a:t>
            </a:r>
            <a:r>
              <a:rPr lang="zh-TW" altLang="zh-TW" sz="2800" kern="100" dirty="0">
                <a:latin typeface="Microsoft JhengHei Regular" charset="-120"/>
                <a:ea typeface="Microsoft JhengHei Regular" charset="-120"/>
                <a:cs typeface="Microsoft JhengHei Regular" charset="-120"/>
              </a:rPr>
              <a:t>；其型態如下：</a:t>
            </a:r>
          </a:p>
          <a:p>
            <a:pPr marL="452755" indent="-452755">
              <a:spcAft>
                <a:spcPts val="0"/>
              </a:spcAft>
            </a:pPr>
            <a:r>
              <a:rPr lang="zh-TW" altLang="zh-TW" sz="2800" kern="100" dirty="0">
                <a:latin typeface="Microsoft JhengHei Regular" charset="-120"/>
                <a:ea typeface="Microsoft JhengHei Regular" charset="-120"/>
                <a:cs typeface="Microsoft JhengHei Regular" charset="-120"/>
              </a:rPr>
              <a:t>（一）二以上領域或跨科目之協同：二以上領域或跨科目之成員共同進行教學。</a:t>
            </a:r>
          </a:p>
          <a:p>
            <a:pPr marL="452755" indent="-452755">
              <a:spcAft>
                <a:spcPts val="0"/>
              </a:spcAft>
            </a:pPr>
            <a:r>
              <a:rPr lang="zh-TW" altLang="zh-TW" sz="2800" kern="100" dirty="0">
                <a:latin typeface="Microsoft JhengHei Regular" charset="-120"/>
                <a:ea typeface="Microsoft JhengHei Regular" charset="-120"/>
                <a:cs typeface="Microsoft JhengHei Regular" charset="-120"/>
              </a:rPr>
              <a:t>（二）主題式協同：針對特定主題，組織相關領域或科目之成員共同進行教學。</a:t>
            </a:r>
          </a:p>
          <a:p>
            <a:pPr marL="304800" indent="-304800">
              <a:spcAft>
                <a:spcPts val="0"/>
              </a:spcAft>
            </a:pPr>
            <a:r>
              <a:rPr lang="zh-TW" altLang="zh-TW" sz="2800" kern="100" dirty="0">
                <a:latin typeface="Microsoft JhengHei Regular" charset="-120"/>
                <a:ea typeface="Microsoft JhengHei Regular" charset="-120"/>
                <a:cs typeface="Microsoft JhengHei Regular" charset="-120"/>
              </a:rPr>
              <a:t>（三）其他符合跨領域或跨科目協同教學精神之型態。</a:t>
            </a:r>
          </a:p>
        </p:txBody>
      </p:sp>
    </p:spTree>
    <p:extLst>
      <p:ext uri="{BB962C8B-B14F-4D97-AF65-F5344CB8AC3E}">
        <p14:creationId xmlns:p14="http://schemas.microsoft.com/office/powerpoint/2010/main" val="1311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190" y="540544"/>
            <a:ext cx="8526780" cy="5109091"/>
          </a:xfrm>
          <a:prstGeom prst="rect">
            <a:avLst/>
          </a:prstGeom>
        </p:spPr>
        <p:txBody>
          <a:bodyPr wrap="square">
            <a:spAutoFit/>
          </a:bodyPr>
          <a:lstStyle/>
          <a:p>
            <a:pPr algn="ctr"/>
            <a:r>
              <a:rPr lang="zh-TW" altLang="zh-TW" sz="2800" kern="100" dirty="0">
                <a:latin typeface="Microsoft JhengHei Regular" charset="-120"/>
                <a:ea typeface="Microsoft JhengHei Regular" charset="-120"/>
                <a:cs typeface="Microsoft JhengHei Regular" charset="-120"/>
              </a:rPr>
              <a:t>國民中學及國民小學實施跨領域或跨科目協同教學參考原則</a:t>
            </a:r>
            <a:r>
              <a:rPr lang="en-US" altLang="zh-TW" sz="2800" kern="100" dirty="0">
                <a:latin typeface="Microsoft JhengHei Regular" charset="-120"/>
                <a:ea typeface="Microsoft JhengHei Regular" charset="-120"/>
                <a:cs typeface="Microsoft JhengHei Regular" charset="-120"/>
              </a:rPr>
              <a:t> </a:t>
            </a:r>
            <a:endParaRPr lang="zh-TW" altLang="zh-TW" sz="2800" kern="100" dirty="0">
              <a:latin typeface="Microsoft JhengHei Regular" charset="-120"/>
              <a:ea typeface="Microsoft JhengHei Regular" charset="-120"/>
              <a:cs typeface="Microsoft JhengHei Regular" charset="-120"/>
            </a:endParaRPr>
          </a:p>
          <a:p>
            <a:pPr algn="ctr"/>
            <a:r>
              <a:rPr lang="en-US" altLang="zh-TW" kern="100" dirty="0">
                <a:latin typeface="Microsoft JhengHei Regular" charset="-120"/>
                <a:ea typeface="Microsoft JhengHei Regular" charset="-120"/>
                <a:cs typeface="Microsoft JhengHei Regular" charset="-120"/>
              </a:rPr>
              <a:t>                                       106</a:t>
            </a:r>
            <a:r>
              <a:rPr lang="zh-TW" altLang="zh-TW" kern="100" dirty="0">
                <a:latin typeface="Microsoft JhengHei Regular" charset="-120"/>
                <a:ea typeface="Microsoft JhengHei Regular" charset="-120"/>
                <a:cs typeface="Microsoft JhengHei Regular" charset="-120"/>
              </a:rPr>
              <a:t>年</a:t>
            </a:r>
            <a:r>
              <a:rPr lang="en-US" altLang="zh-TW" kern="100" dirty="0">
                <a:latin typeface="Microsoft JhengHei Regular" charset="-120"/>
                <a:ea typeface="Microsoft JhengHei Regular" charset="-120"/>
                <a:cs typeface="Microsoft JhengHei Regular" charset="-120"/>
              </a:rPr>
              <a:t>10</a:t>
            </a:r>
            <a:r>
              <a:rPr lang="zh-TW" altLang="zh-TW" kern="100" dirty="0">
                <a:latin typeface="Microsoft JhengHei Regular" charset="-120"/>
                <a:ea typeface="Microsoft JhengHei Regular" charset="-120"/>
                <a:cs typeface="Microsoft JhengHei Regular" charset="-120"/>
              </a:rPr>
              <a:t>月</a:t>
            </a:r>
            <a:r>
              <a:rPr lang="en-US" altLang="zh-TW" kern="100" dirty="0">
                <a:latin typeface="Microsoft JhengHei Regular" charset="-120"/>
                <a:ea typeface="Microsoft JhengHei Regular" charset="-120"/>
                <a:cs typeface="Microsoft JhengHei Regular" charset="-120"/>
              </a:rPr>
              <a:t>26</a:t>
            </a:r>
            <a:r>
              <a:rPr lang="zh-TW" altLang="zh-TW" kern="100" dirty="0">
                <a:latin typeface="Microsoft JhengHei Regular" charset="-120"/>
                <a:ea typeface="Microsoft JhengHei Regular" charset="-120"/>
                <a:cs typeface="Microsoft JhengHei Regular" charset="-120"/>
              </a:rPr>
              <a:t>日臺教授國字第</a:t>
            </a:r>
            <a:r>
              <a:rPr lang="en-US" altLang="zh-TW" kern="100" dirty="0">
                <a:latin typeface="Microsoft JhengHei Regular" charset="-120"/>
                <a:ea typeface="Microsoft JhengHei Regular" charset="-120"/>
                <a:cs typeface="Microsoft JhengHei Regular" charset="-120"/>
              </a:rPr>
              <a:t>1060091824</a:t>
            </a:r>
            <a:r>
              <a:rPr lang="zh-TW" altLang="zh-TW" kern="100" dirty="0">
                <a:latin typeface="Microsoft JhengHei Regular" charset="-120"/>
                <a:ea typeface="Microsoft JhengHei Regular" charset="-120"/>
                <a:cs typeface="Microsoft JhengHei Regular" charset="-120"/>
              </a:rPr>
              <a:t>號函</a:t>
            </a:r>
          </a:p>
          <a:p>
            <a:r>
              <a:rPr lang="zh-TW" altLang="zh-TW" sz="2800" kern="100" dirty="0">
                <a:latin typeface="Microsoft JhengHei Regular" charset="-120"/>
                <a:ea typeface="Microsoft JhengHei Regular" charset="-120"/>
                <a:cs typeface="Microsoft JhengHei Regular" charset="-120"/>
              </a:rPr>
              <a:t>五、跨領域或跨科目之協同教學，應由下列團隊成員擔任：</a:t>
            </a:r>
          </a:p>
          <a:p>
            <a:r>
              <a:rPr lang="zh-TW" altLang="zh-TW" sz="2800" kern="100" dirty="0">
                <a:latin typeface="Microsoft JhengHei Regular" charset="-120"/>
                <a:ea typeface="Microsoft JhengHei Regular" charset="-120"/>
                <a:cs typeface="Microsoft JhengHei Regular" charset="-120"/>
              </a:rPr>
              <a:t>（一）依教育人員任用條例任用、聘任之</a:t>
            </a:r>
            <a:r>
              <a:rPr lang="zh-TW" altLang="zh-TW" sz="2800" kern="100" dirty="0" smtClean="0">
                <a:latin typeface="Microsoft JhengHei Regular" charset="-120"/>
                <a:ea typeface="Microsoft JhengHei Regular" charset="-120"/>
                <a:cs typeface="Microsoft JhengHei Regular" charset="-120"/>
              </a:rPr>
              <a:t>現職</a:t>
            </a:r>
            <a:endParaRPr lang="en-US" altLang="zh-TW" sz="2800" kern="100" dirty="0" smtClean="0">
              <a:latin typeface="Microsoft JhengHei Regular" charset="-120"/>
              <a:ea typeface="Microsoft JhengHei Regular" charset="-120"/>
              <a:cs typeface="Microsoft JhengHei Regular" charset="-120"/>
            </a:endParaRPr>
          </a:p>
          <a:p>
            <a:r>
              <a:rPr lang="zh-TW" altLang="en-US" sz="2800" kern="100" dirty="0">
                <a:latin typeface="Microsoft JhengHei Regular" charset="-120"/>
                <a:ea typeface="Microsoft JhengHei Regular" charset="-120"/>
                <a:cs typeface="Microsoft JhengHei Regular" charset="-120"/>
              </a:rPr>
              <a:t> </a:t>
            </a:r>
            <a:r>
              <a:rPr lang="zh-TW" altLang="en-US" sz="2800" kern="100" dirty="0" smtClean="0">
                <a:latin typeface="Microsoft JhengHei Regular" charset="-120"/>
                <a:ea typeface="Microsoft JhengHei Regular" charset="-120"/>
                <a:cs typeface="Microsoft JhengHei Regular" charset="-120"/>
              </a:rPr>
              <a:t>        </a:t>
            </a:r>
            <a:r>
              <a:rPr lang="zh-TW" altLang="zh-TW" sz="2800" kern="100" dirty="0" smtClean="0">
                <a:solidFill>
                  <a:srgbClr val="FF0000"/>
                </a:solidFill>
                <a:latin typeface="Microsoft JhengHei Regular" charset="-120"/>
                <a:ea typeface="Microsoft JhengHei Regular" charset="-120"/>
                <a:cs typeface="Microsoft JhengHei Regular" charset="-120"/>
              </a:rPr>
              <a:t>國民</a:t>
            </a:r>
            <a:r>
              <a:rPr lang="zh-TW" altLang="zh-TW" sz="2800" kern="100" dirty="0">
                <a:solidFill>
                  <a:srgbClr val="FF0000"/>
                </a:solidFill>
                <a:latin typeface="Microsoft JhengHei Regular" charset="-120"/>
                <a:ea typeface="Microsoft JhengHei Regular" charset="-120"/>
                <a:cs typeface="Microsoft JhengHei Regular" charset="-120"/>
              </a:rPr>
              <a:t>中、小學校長</a:t>
            </a:r>
            <a:r>
              <a:rPr lang="zh-TW" altLang="zh-TW" sz="2800" kern="100" dirty="0" smtClean="0">
                <a:solidFill>
                  <a:srgbClr val="FF0000"/>
                </a:solidFill>
                <a:latin typeface="Microsoft JhengHei Regular" charset="-120"/>
                <a:ea typeface="Microsoft JhengHei Regular" charset="-120"/>
                <a:cs typeface="Microsoft JhengHei Regular" charset="-120"/>
              </a:rPr>
              <a:t>、</a:t>
            </a:r>
            <a:r>
              <a:rPr lang="en-US" altLang="zh-TW" sz="2800" kern="100" dirty="0" smtClean="0">
                <a:solidFill>
                  <a:srgbClr val="FF0000"/>
                </a:solidFill>
                <a:latin typeface="Microsoft JhengHei Regular" charset="-120"/>
                <a:ea typeface="Microsoft JhengHei Regular" charset="-120"/>
                <a:cs typeface="Microsoft JhengHei Regular" charset="-120"/>
              </a:rPr>
              <a:t/>
            </a:r>
            <a:br>
              <a:rPr lang="en-US" altLang="zh-TW" sz="2800" kern="100" dirty="0" smtClean="0">
                <a:solidFill>
                  <a:srgbClr val="FF0000"/>
                </a:solidFill>
                <a:latin typeface="Microsoft JhengHei Regular" charset="-120"/>
                <a:ea typeface="Microsoft JhengHei Regular" charset="-120"/>
                <a:cs typeface="Microsoft JhengHei Regular" charset="-120"/>
              </a:rPr>
            </a:br>
            <a:r>
              <a:rPr lang="zh-TW" altLang="en-US" sz="2800" kern="100" dirty="0" smtClean="0">
                <a:solidFill>
                  <a:srgbClr val="FF0000"/>
                </a:solidFill>
                <a:latin typeface="Microsoft JhengHei Regular" charset="-120"/>
                <a:ea typeface="Microsoft JhengHei Regular" charset="-120"/>
                <a:cs typeface="Microsoft JhengHei Regular" charset="-120"/>
              </a:rPr>
              <a:t>         </a:t>
            </a:r>
            <a:r>
              <a:rPr lang="zh-TW" altLang="zh-TW" sz="2800" kern="100" dirty="0" smtClean="0">
                <a:solidFill>
                  <a:srgbClr val="FF0000"/>
                </a:solidFill>
                <a:latin typeface="Microsoft JhengHei Regular" charset="-120"/>
                <a:ea typeface="Microsoft JhengHei Regular" charset="-120"/>
                <a:cs typeface="Microsoft JhengHei Regular" charset="-120"/>
              </a:rPr>
              <a:t>專任</a:t>
            </a:r>
            <a:r>
              <a:rPr lang="zh-TW" altLang="zh-TW" sz="2800" kern="100" dirty="0">
                <a:solidFill>
                  <a:srgbClr val="FF0000"/>
                </a:solidFill>
                <a:latin typeface="Microsoft JhengHei Regular" charset="-120"/>
                <a:ea typeface="Microsoft JhengHei Regular" charset="-120"/>
                <a:cs typeface="Microsoft JhengHei Regular" charset="-120"/>
              </a:rPr>
              <a:t>教師及兼任行政職務專任教師。</a:t>
            </a:r>
          </a:p>
          <a:p>
            <a:r>
              <a:rPr lang="zh-TW" altLang="zh-TW" sz="2800" kern="100" dirty="0">
                <a:latin typeface="Microsoft JhengHei Regular" charset="-120"/>
                <a:ea typeface="Microsoft JhengHei Regular" charset="-120"/>
                <a:cs typeface="Microsoft JhengHei Regular" charset="-120"/>
              </a:rPr>
              <a:t>（二）依中小學兼任代課及代理教師聘任辦法聘任</a:t>
            </a:r>
            <a:r>
              <a:rPr lang="zh-TW" altLang="zh-TW" sz="2800" kern="100" dirty="0" smtClean="0">
                <a:latin typeface="Microsoft JhengHei Regular" charset="-120"/>
                <a:ea typeface="Microsoft JhengHei Regular" charset="-120"/>
                <a:cs typeface="Microsoft JhengHei Regular" charset="-120"/>
              </a:rPr>
              <a:t>之</a:t>
            </a:r>
            <a:r>
              <a:rPr lang="en-US" altLang="zh-TW" sz="2800" kern="100" dirty="0" smtClean="0">
                <a:latin typeface="Microsoft JhengHei Regular" charset="-120"/>
                <a:ea typeface="Microsoft JhengHei Regular" charset="-120"/>
                <a:cs typeface="Microsoft JhengHei Regular" charset="-120"/>
              </a:rPr>
              <a:t/>
            </a:r>
            <a:br>
              <a:rPr lang="en-US" altLang="zh-TW" sz="2800" kern="100" dirty="0" smtClean="0">
                <a:latin typeface="Microsoft JhengHei Regular" charset="-120"/>
                <a:ea typeface="Microsoft JhengHei Regular" charset="-120"/>
                <a:cs typeface="Microsoft JhengHei Regular" charset="-120"/>
              </a:rPr>
            </a:br>
            <a:r>
              <a:rPr lang="zh-TW" altLang="en-US" sz="2800" kern="100" dirty="0" smtClean="0">
                <a:latin typeface="Microsoft JhengHei Regular" charset="-120"/>
                <a:ea typeface="Microsoft JhengHei Regular" charset="-120"/>
                <a:cs typeface="Microsoft JhengHei Regular" charset="-120"/>
              </a:rPr>
              <a:t>         </a:t>
            </a:r>
            <a:r>
              <a:rPr lang="zh-TW" altLang="zh-TW" sz="2800" kern="100" dirty="0">
                <a:solidFill>
                  <a:srgbClr val="FF0000"/>
                </a:solidFill>
                <a:latin typeface="Microsoft JhengHei Regular" charset="-120"/>
                <a:ea typeface="Microsoft JhengHei Regular" charset="-120"/>
                <a:cs typeface="Microsoft JhengHei Regular" charset="-120"/>
              </a:rPr>
              <a:t>代課、代理及兼任教師</a:t>
            </a:r>
            <a:r>
              <a:rPr lang="zh-TW" altLang="zh-TW" sz="2800" kern="100" dirty="0">
                <a:latin typeface="Microsoft JhengHei Regular" charset="-120"/>
                <a:ea typeface="Microsoft JhengHei Regular" charset="-120"/>
                <a:cs typeface="Microsoft JhengHei Regular" charset="-120"/>
              </a:rPr>
              <a:t>。</a:t>
            </a:r>
          </a:p>
          <a:p>
            <a:r>
              <a:rPr lang="zh-TW" altLang="zh-TW" sz="2800" kern="100" dirty="0">
                <a:latin typeface="Microsoft JhengHei Regular" charset="-120"/>
                <a:ea typeface="Microsoft JhengHei Regular" charset="-120"/>
                <a:cs typeface="Microsoft JhengHei Regular" charset="-120"/>
              </a:rPr>
              <a:t>（三）依</a:t>
            </a:r>
            <a:r>
              <a:rPr lang="zh-TW" altLang="zh-TW" sz="2800" kern="100" dirty="0">
                <a:latin typeface="Microsoft JhengHei Regular" charset="-120"/>
                <a:ea typeface="Microsoft JhengHei Regular" charset="-120"/>
                <a:cs typeface="Microsoft JhengHei Regular" charset="-120"/>
                <a:hlinkClick r:id="rId2"/>
              </a:rPr>
              <a:t>國民中小學教學支援工作人員聘任辦法</a:t>
            </a:r>
            <a:r>
              <a:rPr lang="zh-TW" altLang="zh-TW" sz="2800" kern="100" dirty="0" smtClean="0">
                <a:latin typeface="Microsoft JhengHei Regular" charset="-120"/>
                <a:ea typeface="Microsoft JhengHei Regular" charset="-120"/>
                <a:cs typeface="Microsoft JhengHei Regular" charset="-120"/>
              </a:rPr>
              <a:t>聘任</a:t>
            </a:r>
            <a:r>
              <a:rPr lang="en-US" altLang="zh-TW" sz="2800" kern="100" dirty="0" smtClean="0">
                <a:latin typeface="Microsoft JhengHei Regular" charset="-120"/>
                <a:ea typeface="Microsoft JhengHei Regular" charset="-120"/>
                <a:cs typeface="Microsoft JhengHei Regular" charset="-120"/>
              </a:rPr>
              <a:t/>
            </a:r>
            <a:br>
              <a:rPr lang="en-US" altLang="zh-TW" sz="2800" kern="100" dirty="0" smtClean="0">
                <a:latin typeface="Microsoft JhengHei Regular" charset="-120"/>
                <a:ea typeface="Microsoft JhengHei Regular" charset="-120"/>
                <a:cs typeface="Microsoft JhengHei Regular" charset="-120"/>
              </a:rPr>
            </a:br>
            <a:r>
              <a:rPr lang="zh-TW" altLang="en-US" sz="2800" kern="100" dirty="0" smtClean="0">
                <a:latin typeface="Microsoft JhengHei Regular" charset="-120"/>
                <a:ea typeface="Microsoft JhengHei Regular" charset="-120"/>
                <a:cs typeface="Microsoft JhengHei Regular" charset="-120"/>
              </a:rPr>
              <a:t>         </a:t>
            </a:r>
            <a:r>
              <a:rPr lang="zh-TW" altLang="zh-TW" sz="2800" kern="100" dirty="0" smtClean="0">
                <a:latin typeface="Microsoft JhengHei Regular" charset="-120"/>
                <a:ea typeface="Microsoft JhengHei Regular" charset="-120"/>
                <a:cs typeface="Microsoft JhengHei Regular" charset="-120"/>
              </a:rPr>
              <a:t>部分</a:t>
            </a:r>
            <a:r>
              <a:rPr lang="zh-TW" altLang="zh-TW" sz="2800" kern="100" dirty="0">
                <a:latin typeface="Microsoft JhengHei Regular" charset="-120"/>
                <a:ea typeface="Microsoft JhengHei Regular" charset="-120"/>
                <a:cs typeface="Microsoft JhengHei Regular" charset="-120"/>
              </a:rPr>
              <a:t>時間擔任</a:t>
            </a:r>
            <a:r>
              <a:rPr lang="zh-TW" altLang="zh-TW" sz="2800" kern="100" dirty="0">
                <a:solidFill>
                  <a:srgbClr val="FF0000"/>
                </a:solidFill>
                <a:latin typeface="Microsoft JhengHei Regular" charset="-120"/>
                <a:ea typeface="Microsoft JhengHei Regular" charset="-120"/>
                <a:cs typeface="Microsoft JhengHei Regular" charset="-120"/>
              </a:rPr>
              <a:t>教學之支援工作人員</a:t>
            </a:r>
            <a:r>
              <a:rPr lang="zh-TW" altLang="zh-TW" sz="2800" kern="100" dirty="0">
                <a:latin typeface="Microsoft JhengHei Regular" charset="-120"/>
                <a:ea typeface="Microsoft JhengHei Regular" charset="-120"/>
                <a:cs typeface="Microsoft JhengHei Regular" charset="-120"/>
              </a:rPr>
              <a:t>。</a:t>
            </a:r>
          </a:p>
        </p:txBody>
      </p:sp>
    </p:spTree>
    <p:extLst>
      <p:ext uri="{BB962C8B-B14F-4D97-AF65-F5344CB8AC3E}">
        <p14:creationId xmlns:p14="http://schemas.microsoft.com/office/powerpoint/2010/main" val="16709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190" y="540544"/>
            <a:ext cx="8526780" cy="5970865"/>
          </a:xfrm>
          <a:prstGeom prst="rect">
            <a:avLst/>
          </a:prstGeom>
        </p:spPr>
        <p:txBody>
          <a:bodyPr wrap="square">
            <a:spAutoFit/>
          </a:bodyPr>
          <a:lstStyle/>
          <a:p>
            <a:pPr algn="ctr"/>
            <a:r>
              <a:rPr lang="zh-TW" altLang="zh-TW" sz="2800" kern="100" dirty="0">
                <a:latin typeface="Microsoft JhengHei Regular" charset="-120"/>
                <a:ea typeface="Microsoft JhengHei Regular" charset="-120"/>
                <a:cs typeface="Microsoft JhengHei Regular" charset="-120"/>
              </a:rPr>
              <a:t>國民中學及國民小學實施跨領域或跨科目協同教學參考原則</a:t>
            </a:r>
            <a:r>
              <a:rPr lang="en-US" altLang="zh-TW" sz="2800" kern="100" dirty="0">
                <a:latin typeface="Microsoft JhengHei Regular" charset="-120"/>
                <a:ea typeface="Microsoft JhengHei Regular" charset="-120"/>
                <a:cs typeface="Microsoft JhengHei Regular" charset="-120"/>
              </a:rPr>
              <a:t> </a:t>
            </a:r>
            <a:endParaRPr lang="zh-TW" altLang="zh-TW" sz="2800" kern="100" dirty="0">
              <a:latin typeface="Microsoft JhengHei Regular" charset="-120"/>
              <a:ea typeface="Microsoft JhengHei Regular" charset="-120"/>
              <a:cs typeface="Microsoft JhengHei Regular" charset="-120"/>
            </a:endParaRPr>
          </a:p>
          <a:p>
            <a:pPr algn="ctr"/>
            <a:r>
              <a:rPr lang="en-US" altLang="zh-TW" kern="100" dirty="0">
                <a:latin typeface="Microsoft JhengHei Regular" charset="-120"/>
                <a:ea typeface="Microsoft JhengHei Regular" charset="-120"/>
                <a:cs typeface="Microsoft JhengHei Regular" charset="-120"/>
              </a:rPr>
              <a:t>                                       106</a:t>
            </a:r>
            <a:r>
              <a:rPr lang="zh-TW" altLang="zh-TW" kern="100" dirty="0">
                <a:latin typeface="Microsoft JhengHei Regular" charset="-120"/>
                <a:ea typeface="Microsoft JhengHei Regular" charset="-120"/>
                <a:cs typeface="Microsoft JhengHei Regular" charset="-120"/>
              </a:rPr>
              <a:t>年</a:t>
            </a:r>
            <a:r>
              <a:rPr lang="en-US" altLang="zh-TW" kern="100" dirty="0">
                <a:latin typeface="Microsoft JhengHei Regular" charset="-120"/>
                <a:ea typeface="Microsoft JhengHei Regular" charset="-120"/>
                <a:cs typeface="Microsoft JhengHei Regular" charset="-120"/>
              </a:rPr>
              <a:t>10</a:t>
            </a:r>
            <a:r>
              <a:rPr lang="zh-TW" altLang="zh-TW" kern="100" dirty="0">
                <a:latin typeface="Microsoft JhengHei Regular" charset="-120"/>
                <a:ea typeface="Microsoft JhengHei Regular" charset="-120"/>
                <a:cs typeface="Microsoft JhengHei Regular" charset="-120"/>
              </a:rPr>
              <a:t>月</a:t>
            </a:r>
            <a:r>
              <a:rPr lang="en-US" altLang="zh-TW" kern="100" dirty="0">
                <a:latin typeface="Microsoft JhengHei Regular" charset="-120"/>
                <a:ea typeface="Microsoft JhengHei Regular" charset="-120"/>
                <a:cs typeface="Microsoft JhengHei Regular" charset="-120"/>
              </a:rPr>
              <a:t>26</a:t>
            </a:r>
            <a:r>
              <a:rPr lang="zh-TW" altLang="zh-TW" kern="100" dirty="0">
                <a:latin typeface="Microsoft JhengHei Regular" charset="-120"/>
                <a:ea typeface="Microsoft JhengHei Regular" charset="-120"/>
                <a:cs typeface="Microsoft JhengHei Regular" charset="-120"/>
              </a:rPr>
              <a:t>日臺教授國字第</a:t>
            </a:r>
            <a:r>
              <a:rPr lang="en-US" altLang="zh-TW" kern="100" dirty="0">
                <a:latin typeface="Microsoft JhengHei Regular" charset="-120"/>
                <a:ea typeface="Microsoft JhengHei Regular" charset="-120"/>
                <a:cs typeface="Microsoft JhengHei Regular" charset="-120"/>
              </a:rPr>
              <a:t>1060091824</a:t>
            </a:r>
            <a:r>
              <a:rPr lang="zh-TW" altLang="zh-TW" kern="100" dirty="0">
                <a:latin typeface="Microsoft JhengHei Regular" charset="-120"/>
                <a:ea typeface="Microsoft JhengHei Regular" charset="-120"/>
                <a:cs typeface="Microsoft JhengHei Regular" charset="-120"/>
              </a:rPr>
              <a:t>號函</a:t>
            </a:r>
          </a:p>
          <a:p>
            <a:r>
              <a:rPr lang="zh-TW" altLang="zh-TW" sz="2800" dirty="0">
                <a:latin typeface="Microsoft JhengHei Regular" charset="-120"/>
                <a:ea typeface="Microsoft JhengHei Regular" charset="-120"/>
                <a:cs typeface="Microsoft JhengHei Regular" charset="-120"/>
              </a:rPr>
              <a:t>六、團隊成員進行跨領域或跨科目協同教學</a:t>
            </a:r>
            <a:r>
              <a:rPr lang="zh-TW" altLang="zh-TW" sz="2800" dirty="0">
                <a:solidFill>
                  <a:srgbClr val="FF0000"/>
                </a:solidFill>
                <a:latin typeface="Microsoft JhengHei Regular" charset="-120"/>
                <a:ea typeface="Microsoft JhengHei Regular" charset="-120"/>
                <a:cs typeface="Microsoft JhengHei Regular" charset="-120"/>
              </a:rPr>
              <a:t>需採計授課節數</a:t>
            </a:r>
            <a:r>
              <a:rPr lang="zh-TW" altLang="zh-TW" sz="2800" dirty="0">
                <a:latin typeface="Microsoft JhengHei Regular" charset="-120"/>
                <a:ea typeface="Microsoft JhengHei Regular" charset="-120"/>
                <a:cs typeface="Microsoft JhengHei Regular" charset="-120"/>
              </a:rPr>
              <a:t>時，應另行提交</a:t>
            </a:r>
            <a:r>
              <a:rPr lang="zh-TW" altLang="zh-TW" sz="2800" dirty="0">
                <a:solidFill>
                  <a:srgbClr val="FF0000"/>
                </a:solidFill>
                <a:latin typeface="Microsoft JhengHei Regular" charset="-120"/>
                <a:ea typeface="Microsoft JhengHei Regular" charset="-120"/>
                <a:cs typeface="Microsoft JhengHei Regular" charset="-120"/>
              </a:rPr>
              <a:t>課程計畫</a:t>
            </a:r>
            <a:r>
              <a:rPr lang="zh-TW" altLang="zh-TW" sz="2800" dirty="0">
                <a:latin typeface="Microsoft JhengHei Regular" charset="-120"/>
                <a:ea typeface="Microsoft JhengHei Regular" charset="-120"/>
                <a:cs typeface="Microsoft JhengHei Regular" charset="-120"/>
              </a:rPr>
              <a:t>，經學校</a:t>
            </a:r>
            <a:r>
              <a:rPr lang="zh-TW" altLang="zh-TW" sz="2800" dirty="0">
                <a:solidFill>
                  <a:srgbClr val="FF0000"/>
                </a:solidFill>
                <a:latin typeface="Microsoft JhengHei Regular" charset="-120"/>
                <a:ea typeface="Microsoft JhengHei Regular" charset="-120"/>
                <a:cs typeface="Microsoft JhengHei Regular" charset="-120"/>
              </a:rPr>
              <a:t>課程發展委員會</a:t>
            </a:r>
            <a:r>
              <a:rPr lang="zh-TW" altLang="zh-TW" sz="2800" dirty="0">
                <a:latin typeface="Microsoft JhengHei Regular" charset="-120"/>
                <a:ea typeface="Microsoft JhengHei Regular" charset="-120"/>
                <a:cs typeface="Microsoft JhengHei Regular" charset="-120"/>
              </a:rPr>
              <a:t>審議</a:t>
            </a:r>
            <a:r>
              <a:rPr lang="zh-TW" altLang="zh-TW" sz="2800" dirty="0">
                <a:solidFill>
                  <a:srgbClr val="FF0000"/>
                </a:solidFill>
                <a:latin typeface="Microsoft JhengHei Regular" charset="-120"/>
                <a:ea typeface="Microsoft JhengHei Regular" charset="-120"/>
                <a:cs typeface="Microsoft JhengHei Regular" charset="-120"/>
              </a:rPr>
              <a:t>通過</a:t>
            </a:r>
            <a:r>
              <a:rPr lang="zh-TW" altLang="zh-TW" sz="2800" dirty="0">
                <a:latin typeface="Microsoft JhengHei Regular" charset="-120"/>
                <a:ea typeface="Microsoft JhengHei Regular" charset="-120"/>
                <a:cs typeface="Microsoft JhengHei Regular" charset="-120"/>
              </a:rPr>
              <a:t>，併學校課程計畫，</a:t>
            </a:r>
            <a:r>
              <a:rPr lang="zh-TW" altLang="zh-TW" sz="2800" dirty="0">
                <a:solidFill>
                  <a:srgbClr val="FF0000"/>
                </a:solidFill>
                <a:latin typeface="Microsoft JhengHei Regular" charset="-120"/>
                <a:ea typeface="Microsoft JhengHei Regular" charset="-120"/>
                <a:cs typeface="Microsoft JhengHei Regular" charset="-120"/>
              </a:rPr>
              <a:t>報</a:t>
            </a:r>
            <a:r>
              <a:rPr lang="zh-TW" altLang="zh-TW" sz="2800" dirty="0">
                <a:latin typeface="Microsoft JhengHei Regular" charset="-120"/>
                <a:ea typeface="Microsoft JhengHei Regular" charset="-120"/>
                <a:cs typeface="Microsoft JhengHei Regular" charset="-120"/>
              </a:rPr>
              <a:t>直轄市、縣</a:t>
            </a:r>
            <a:r>
              <a:rPr lang="en-US" altLang="zh-TW" sz="2800" dirty="0">
                <a:latin typeface="Microsoft JhengHei Regular" charset="-120"/>
                <a:ea typeface="Microsoft JhengHei Regular" charset="-120"/>
                <a:cs typeface="Microsoft JhengHei Regular" charset="-120"/>
              </a:rPr>
              <a:t>(</a:t>
            </a:r>
            <a:r>
              <a:rPr lang="zh-TW" altLang="zh-TW" sz="2800" dirty="0">
                <a:solidFill>
                  <a:srgbClr val="FF0000"/>
                </a:solidFill>
                <a:latin typeface="Microsoft JhengHei Regular" charset="-120"/>
                <a:ea typeface="Microsoft JhengHei Regular" charset="-120"/>
                <a:cs typeface="Microsoft JhengHei Regular" charset="-120"/>
              </a:rPr>
              <a:t>市</a:t>
            </a:r>
            <a:r>
              <a:rPr lang="en-US" altLang="zh-TW" sz="2800" dirty="0">
                <a:latin typeface="Microsoft JhengHei Regular" charset="-120"/>
                <a:ea typeface="Microsoft JhengHei Regular" charset="-120"/>
                <a:cs typeface="Microsoft JhengHei Regular" charset="-120"/>
              </a:rPr>
              <a:t>)</a:t>
            </a:r>
            <a:r>
              <a:rPr lang="zh-TW" altLang="zh-TW" sz="2800" dirty="0">
                <a:solidFill>
                  <a:srgbClr val="FF0000"/>
                </a:solidFill>
                <a:latin typeface="Microsoft JhengHei Regular" charset="-120"/>
                <a:ea typeface="Microsoft JhengHei Regular" charset="-120"/>
                <a:cs typeface="Microsoft JhengHei Regular" charset="-120"/>
              </a:rPr>
              <a:t>政府</a:t>
            </a:r>
            <a:r>
              <a:rPr lang="en-US" altLang="zh-TW" sz="2800" dirty="0">
                <a:latin typeface="Microsoft JhengHei Regular" charset="-120"/>
                <a:ea typeface="Microsoft JhengHei Regular" charset="-120"/>
                <a:cs typeface="Microsoft JhengHei Regular" charset="-120"/>
              </a:rPr>
              <a:t>(</a:t>
            </a:r>
            <a:r>
              <a:rPr lang="zh-TW" altLang="zh-TW" sz="2800" dirty="0">
                <a:latin typeface="Microsoft JhengHei Regular" charset="-120"/>
                <a:ea typeface="Microsoft JhengHei Regular" charset="-120"/>
                <a:cs typeface="Microsoft JhengHei Regular" charset="-120"/>
              </a:rPr>
              <a:t>以下簡稱各該主管機關</a:t>
            </a:r>
            <a:r>
              <a:rPr lang="en-US" altLang="zh-TW" sz="2800" dirty="0">
                <a:latin typeface="Microsoft JhengHei Regular" charset="-120"/>
                <a:ea typeface="Microsoft JhengHei Regular" charset="-120"/>
                <a:cs typeface="Microsoft JhengHei Regular" charset="-120"/>
              </a:rPr>
              <a:t>)</a:t>
            </a:r>
            <a:r>
              <a:rPr lang="zh-TW" altLang="zh-TW" sz="2800" dirty="0">
                <a:solidFill>
                  <a:srgbClr val="FF0000"/>
                </a:solidFill>
                <a:latin typeface="Microsoft JhengHei Regular" charset="-120"/>
                <a:ea typeface="Microsoft JhengHei Regular" charset="-120"/>
                <a:cs typeface="Microsoft JhengHei Regular" charset="-120"/>
              </a:rPr>
              <a:t>備查</a:t>
            </a:r>
            <a:r>
              <a:rPr lang="zh-TW" altLang="zh-TW" sz="2800" dirty="0">
                <a:latin typeface="Microsoft JhengHei Regular" charset="-120"/>
                <a:ea typeface="Microsoft JhengHei Regular" charset="-120"/>
                <a:cs typeface="Microsoft JhengHei Regular" charset="-120"/>
              </a:rPr>
              <a:t>。</a:t>
            </a:r>
          </a:p>
          <a:p>
            <a:r>
              <a:rPr lang="en-US" altLang="zh-TW" sz="2800" dirty="0">
                <a:latin typeface="Microsoft JhengHei Regular" charset="-120"/>
                <a:ea typeface="Microsoft JhengHei Regular" charset="-120"/>
                <a:cs typeface="Microsoft JhengHei Regular" charset="-120"/>
              </a:rPr>
              <a:t>    </a:t>
            </a:r>
            <a:r>
              <a:rPr lang="zh-TW" altLang="zh-TW" sz="2800" dirty="0">
                <a:latin typeface="Microsoft JhengHei Regular" charset="-120"/>
                <a:ea typeface="Microsoft JhengHei Regular" charset="-120"/>
                <a:cs typeface="Microsoft JhengHei Regular" charset="-120"/>
              </a:rPr>
              <a:t>實施跨領域或跨科目協同教學，需在學校基本運作經費外</a:t>
            </a:r>
            <a:r>
              <a:rPr lang="zh-TW" altLang="zh-TW" sz="2800" dirty="0">
                <a:solidFill>
                  <a:srgbClr val="FF0000"/>
                </a:solidFill>
                <a:latin typeface="Microsoft JhengHei Regular" charset="-120"/>
                <a:ea typeface="Microsoft JhengHei Regular" charset="-120"/>
                <a:cs typeface="Microsoft JhengHei Regular" charset="-120"/>
              </a:rPr>
              <a:t>申請</a:t>
            </a:r>
            <a:r>
              <a:rPr lang="zh-TW" altLang="zh-TW" sz="2800" dirty="0">
                <a:latin typeface="Microsoft JhengHei Regular" charset="-120"/>
                <a:ea typeface="Microsoft JhengHei Regular" charset="-120"/>
                <a:cs typeface="Microsoft JhengHei Regular" charset="-120"/>
              </a:rPr>
              <a:t>支付授課節數</a:t>
            </a:r>
            <a:r>
              <a:rPr lang="zh-TW" altLang="zh-TW" sz="2800" dirty="0">
                <a:solidFill>
                  <a:srgbClr val="FF0000"/>
                </a:solidFill>
                <a:latin typeface="Microsoft JhengHei Regular" charset="-120"/>
                <a:ea typeface="Microsoft JhengHei Regular" charset="-120"/>
                <a:cs typeface="Microsoft JhengHei Regular" charset="-120"/>
              </a:rPr>
              <a:t>鐘點費者</a:t>
            </a:r>
            <a:r>
              <a:rPr lang="zh-TW" altLang="zh-TW" sz="2800" dirty="0">
                <a:latin typeface="Microsoft JhengHei Regular" charset="-120"/>
                <a:ea typeface="Microsoft JhengHei Regular" charset="-120"/>
                <a:cs typeface="Microsoft JhengHei Regular" charset="-120"/>
              </a:rPr>
              <a:t>，應連同經學校課程發展委員會審議通過之課程計畫，</a:t>
            </a:r>
            <a:r>
              <a:rPr lang="zh-TW" altLang="zh-TW" sz="2800" dirty="0">
                <a:solidFill>
                  <a:srgbClr val="FF0000"/>
                </a:solidFill>
                <a:latin typeface="Microsoft JhengHei Regular" charset="-120"/>
                <a:ea typeface="Microsoft JhengHei Regular" charset="-120"/>
                <a:cs typeface="Microsoft JhengHei Regular" charset="-120"/>
              </a:rPr>
              <a:t>送</a:t>
            </a:r>
            <a:r>
              <a:rPr lang="zh-TW" altLang="zh-TW" sz="2800" dirty="0">
                <a:latin typeface="Microsoft JhengHei Regular" charset="-120"/>
                <a:ea typeface="Microsoft JhengHei Regular" charset="-120"/>
                <a:cs typeface="Microsoft JhengHei Regular" charset="-120"/>
              </a:rPr>
              <a:t>各該</a:t>
            </a:r>
            <a:r>
              <a:rPr lang="zh-TW" altLang="zh-TW" sz="2800" dirty="0">
                <a:solidFill>
                  <a:srgbClr val="FF0000"/>
                </a:solidFill>
                <a:latin typeface="Microsoft JhengHei Regular" charset="-120"/>
                <a:ea typeface="Microsoft JhengHei Regular" charset="-120"/>
                <a:cs typeface="Microsoft JhengHei Regular" charset="-120"/>
              </a:rPr>
              <a:t>主管機關核定後實施</a:t>
            </a:r>
            <a:r>
              <a:rPr lang="zh-TW" altLang="zh-TW" sz="2800" dirty="0">
                <a:latin typeface="Microsoft JhengHei Regular" charset="-120"/>
                <a:ea typeface="Microsoft JhengHei Regular" charset="-120"/>
                <a:cs typeface="Microsoft JhengHei Regular" charset="-120"/>
              </a:rPr>
              <a:t>。</a:t>
            </a:r>
          </a:p>
          <a:p>
            <a:r>
              <a:rPr lang="en-US" altLang="zh-TW" sz="2800" dirty="0">
                <a:latin typeface="Microsoft JhengHei Regular" charset="-120"/>
                <a:ea typeface="Microsoft JhengHei Regular" charset="-120"/>
                <a:cs typeface="Microsoft JhengHei Regular" charset="-120"/>
              </a:rPr>
              <a:t>    </a:t>
            </a:r>
            <a:r>
              <a:rPr lang="zh-TW" altLang="zh-TW" sz="2800" dirty="0">
                <a:latin typeface="Microsoft JhengHei Regular" charset="-120"/>
                <a:ea typeface="Microsoft JhengHei Regular" charset="-120"/>
                <a:cs typeface="Microsoft JhengHei Regular" charset="-120"/>
              </a:rPr>
              <a:t>前項課程計畫之內容，應包括參與成員專長、課程目標、教學重點、評量方式、教學進度、協同教學教材之必要說明、協同方式，及申請採計教師授課節數。</a:t>
            </a:r>
          </a:p>
        </p:txBody>
      </p:sp>
    </p:spTree>
    <p:extLst>
      <p:ext uri="{BB962C8B-B14F-4D97-AF65-F5344CB8AC3E}">
        <p14:creationId xmlns:p14="http://schemas.microsoft.com/office/powerpoint/2010/main" val="14280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190" y="540544"/>
            <a:ext cx="8526780" cy="4555093"/>
          </a:xfrm>
          <a:prstGeom prst="rect">
            <a:avLst/>
          </a:prstGeom>
        </p:spPr>
        <p:txBody>
          <a:bodyPr wrap="square">
            <a:spAutoFit/>
          </a:bodyPr>
          <a:lstStyle/>
          <a:p>
            <a:pPr algn="ctr"/>
            <a:r>
              <a:rPr lang="zh-TW" altLang="zh-TW" sz="2800" kern="100" dirty="0">
                <a:latin typeface="Microsoft JhengHei Regular" charset="-120"/>
                <a:ea typeface="Microsoft JhengHei Regular" charset="-120"/>
                <a:cs typeface="Microsoft JhengHei Regular" charset="-120"/>
              </a:rPr>
              <a:t>國民中學及國民小學實施跨領域或跨科目協同教學參考原則</a:t>
            </a:r>
            <a:r>
              <a:rPr lang="en-US" altLang="zh-TW" sz="2800" kern="100" dirty="0">
                <a:latin typeface="Microsoft JhengHei Regular" charset="-120"/>
                <a:ea typeface="Microsoft JhengHei Regular" charset="-120"/>
                <a:cs typeface="Microsoft JhengHei Regular" charset="-120"/>
              </a:rPr>
              <a:t> </a:t>
            </a:r>
            <a:endParaRPr lang="zh-TW" altLang="zh-TW" sz="2800" kern="100" dirty="0">
              <a:latin typeface="Microsoft JhengHei Regular" charset="-120"/>
              <a:ea typeface="Microsoft JhengHei Regular" charset="-120"/>
              <a:cs typeface="Microsoft JhengHei Regular" charset="-120"/>
            </a:endParaRPr>
          </a:p>
          <a:p>
            <a:pPr algn="ctr"/>
            <a:r>
              <a:rPr lang="en-US" altLang="zh-TW" kern="100" dirty="0">
                <a:latin typeface="Microsoft JhengHei Regular" charset="-120"/>
                <a:ea typeface="Microsoft JhengHei Regular" charset="-120"/>
                <a:cs typeface="Microsoft JhengHei Regular" charset="-120"/>
              </a:rPr>
              <a:t>                                       106</a:t>
            </a:r>
            <a:r>
              <a:rPr lang="zh-TW" altLang="zh-TW" kern="100" dirty="0">
                <a:latin typeface="Microsoft JhengHei Regular" charset="-120"/>
                <a:ea typeface="Microsoft JhengHei Regular" charset="-120"/>
                <a:cs typeface="Microsoft JhengHei Regular" charset="-120"/>
              </a:rPr>
              <a:t>年</a:t>
            </a:r>
            <a:r>
              <a:rPr lang="en-US" altLang="zh-TW" kern="100" dirty="0">
                <a:latin typeface="Microsoft JhengHei Regular" charset="-120"/>
                <a:ea typeface="Microsoft JhengHei Regular" charset="-120"/>
                <a:cs typeface="Microsoft JhengHei Regular" charset="-120"/>
              </a:rPr>
              <a:t>10</a:t>
            </a:r>
            <a:r>
              <a:rPr lang="zh-TW" altLang="zh-TW" kern="100" dirty="0">
                <a:latin typeface="Microsoft JhengHei Regular" charset="-120"/>
                <a:ea typeface="Microsoft JhengHei Regular" charset="-120"/>
                <a:cs typeface="Microsoft JhengHei Regular" charset="-120"/>
              </a:rPr>
              <a:t>月</a:t>
            </a:r>
            <a:r>
              <a:rPr lang="en-US" altLang="zh-TW" kern="100" dirty="0">
                <a:latin typeface="Microsoft JhengHei Regular" charset="-120"/>
                <a:ea typeface="Microsoft JhengHei Regular" charset="-120"/>
                <a:cs typeface="Microsoft JhengHei Regular" charset="-120"/>
              </a:rPr>
              <a:t>26</a:t>
            </a:r>
            <a:r>
              <a:rPr lang="zh-TW" altLang="zh-TW" kern="100" dirty="0">
                <a:latin typeface="Microsoft JhengHei Regular" charset="-120"/>
                <a:ea typeface="Microsoft JhengHei Regular" charset="-120"/>
                <a:cs typeface="Microsoft JhengHei Regular" charset="-120"/>
              </a:rPr>
              <a:t>日臺教授國字第</a:t>
            </a:r>
            <a:r>
              <a:rPr lang="en-US" altLang="zh-TW" kern="100" dirty="0">
                <a:latin typeface="Microsoft JhengHei Regular" charset="-120"/>
                <a:ea typeface="Microsoft JhengHei Regular" charset="-120"/>
                <a:cs typeface="Microsoft JhengHei Regular" charset="-120"/>
              </a:rPr>
              <a:t>1060091824</a:t>
            </a:r>
            <a:r>
              <a:rPr lang="zh-TW" altLang="zh-TW" kern="100" dirty="0">
                <a:latin typeface="Microsoft JhengHei Regular" charset="-120"/>
                <a:ea typeface="Microsoft JhengHei Regular" charset="-120"/>
                <a:cs typeface="Microsoft JhengHei Regular" charset="-120"/>
              </a:rPr>
              <a:t>號函</a:t>
            </a:r>
          </a:p>
          <a:p>
            <a:r>
              <a:rPr lang="zh-TW" altLang="zh-TW" sz="3600" dirty="0" smtClean="0">
                <a:latin typeface="Microsoft JhengHei Regular" charset="-120"/>
                <a:ea typeface="Microsoft JhengHei Regular" charset="-120"/>
                <a:cs typeface="Microsoft JhengHei Regular" charset="-120"/>
              </a:rPr>
              <a:t>七</a:t>
            </a:r>
            <a:r>
              <a:rPr lang="zh-TW" altLang="zh-TW" sz="3600" dirty="0">
                <a:latin typeface="Microsoft JhengHei Regular" charset="-120"/>
                <a:ea typeface="Microsoft JhengHei Regular" charset="-120"/>
                <a:cs typeface="Microsoft JhengHei Regular" charset="-120"/>
              </a:rPr>
              <a:t>、課程計畫經學校課程發展委員會審議通過，同</a:t>
            </a:r>
            <a:r>
              <a:rPr lang="zh-TW" altLang="zh-TW" sz="3600" dirty="0">
                <a:solidFill>
                  <a:srgbClr val="FF0000"/>
                </a:solidFill>
                <a:latin typeface="Microsoft JhengHei Regular" charset="-120"/>
                <a:ea typeface="Microsoft JhengHei Regular" charset="-120"/>
                <a:cs typeface="Microsoft JhengHei Regular" charset="-120"/>
              </a:rPr>
              <a:t>一節課</a:t>
            </a:r>
            <a:r>
              <a:rPr lang="zh-TW" altLang="zh-TW" sz="3600" dirty="0">
                <a:latin typeface="Microsoft JhengHei Regular" charset="-120"/>
                <a:ea typeface="Microsoft JhengHei Regular" charset="-120"/>
                <a:cs typeface="Microsoft JhengHei Regular" charset="-120"/>
              </a:rPr>
              <a:t>由二以上成員進行同一班學生授課時，該節課之授課節數，</a:t>
            </a:r>
            <a:r>
              <a:rPr lang="zh-TW" altLang="zh-TW" sz="3600" dirty="0">
                <a:solidFill>
                  <a:srgbClr val="FF0000"/>
                </a:solidFill>
                <a:latin typeface="Microsoft JhengHei Regular" charset="-120"/>
                <a:ea typeface="Microsoft JhengHei Regular" charset="-120"/>
                <a:cs typeface="Microsoft JhengHei Regular" charset="-120"/>
              </a:rPr>
              <a:t>至多採計二節</a:t>
            </a:r>
            <a:r>
              <a:rPr lang="zh-TW" altLang="zh-TW" sz="3600" dirty="0">
                <a:latin typeface="Microsoft JhengHei Regular" charset="-120"/>
                <a:ea typeface="Microsoft JhengHei Regular" charset="-120"/>
                <a:cs typeface="Microsoft JhengHei Regular" charset="-120"/>
              </a:rPr>
              <a:t>。</a:t>
            </a:r>
          </a:p>
          <a:p>
            <a:r>
              <a:rPr lang="en-US" altLang="zh-TW" sz="3600" dirty="0">
                <a:latin typeface="Microsoft JhengHei Regular" charset="-120"/>
                <a:ea typeface="Microsoft JhengHei Regular" charset="-120"/>
                <a:cs typeface="Microsoft JhengHei Regular" charset="-120"/>
              </a:rPr>
              <a:t>    </a:t>
            </a:r>
            <a:r>
              <a:rPr lang="zh-TW" altLang="zh-TW" sz="3600" dirty="0">
                <a:latin typeface="Microsoft JhengHei Regular" charset="-120"/>
                <a:ea typeface="Microsoft JhengHei Regular" charset="-120"/>
                <a:cs typeface="Microsoft JhengHei Regular" charset="-120"/>
              </a:rPr>
              <a:t>成員授課節數，依</a:t>
            </a:r>
            <a:r>
              <a:rPr lang="zh-TW" altLang="zh-TW" sz="3600" dirty="0">
                <a:latin typeface="Microsoft JhengHei Regular" charset="-120"/>
                <a:ea typeface="Microsoft JhengHei Regular" charset="-120"/>
                <a:cs typeface="Microsoft JhengHei Regular" charset="-120"/>
                <a:hlinkClick r:id="rId2"/>
              </a:rPr>
              <a:t>國民中小學教師授課節數訂定基準</a:t>
            </a:r>
            <a:r>
              <a:rPr lang="zh-TW" altLang="zh-TW" sz="3600" dirty="0">
                <a:latin typeface="Microsoft JhengHei Regular" charset="-120"/>
                <a:ea typeface="Microsoft JhengHei Regular" charset="-120"/>
                <a:cs typeface="Microsoft JhengHei Regular" charset="-120"/>
              </a:rPr>
              <a:t>之規定。</a:t>
            </a:r>
          </a:p>
        </p:txBody>
      </p:sp>
    </p:spTree>
    <p:extLst>
      <p:ext uri="{BB962C8B-B14F-4D97-AF65-F5344CB8AC3E}">
        <p14:creationId xmlns:p14="http://schemas.microsoft.com/office/powerpoint/2010/main" val="16502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190" y="540544"/>
            <a:ext cx="8526780" cy="4739759"/>
          </a:xfrm>
          <a:prstGeom prst="rect">
            <a:avLst/>
          </a:prstGeom>
        </p:spPr>
        <p:txBody>
          <a:bodyPr wrap="square">
            <a:spAutoFit/>
          </a:bodyPr>
          <a:lstStyle/>
          <a:p>
            <a:pPr algn="ctr"/>
            <a:r>
              <a:rPr lang="zh-TW" altLang="zh-TW" sz="2800" kern="100" dirty="0">
                <a:latin typeface="Microsoft JhengHei Regular" charset="-120"/>
                <a:ea typeface="Microsoft JhengHei Regular" charset="-120"/>
                <a:cs typeface="Microsoft JhengHei Regular" charset="-120"/>
              </a:rPr>
              <a:t>國民中學及國民小學實施跨領域或跨科目協同教學參考原則</a:t>
            </a:r>
            <a:r>
              <a:rPr lang="en-US" altLang="zh-TW" sz="2800" kern="100" dirty="0">
                <a:latin typeface="Microsoft JhengHei Regular" charset="-120"/>
                <a:ea typeface="Microsoft JhengHei Regular" charset="-120"/>
                <a:cs typeface="Microsoft JhengHei Regular" charset="-120"/>
              </a:rPr>
              <a:t> </a:t>
            </a:r>
            <a:endParaRPr lang="zh-TW" altLang="zh-TW" sz="2800" kern="100" dirty="0">
              <a:latin typeface="Microsoft JhengHei Regular" charset="-120"/>
              <a:ea typeface="Microsoft JhengHei Regular" charset="-120"/>
              <a:cs typeface="Microsoft JhengHei Regular" charset="-120"/>
            </a:endParaRPr>
          </a:p>
          <a:p>
            <a:pPr algn="ctr"/>
            <a:r>
              <a:rPr lang="en-US" altLang="zh-TW" kern="100" dirty="0">
                <a:latin typeface="Microsoft JhengHei Regular" charset="-120"/>
                <a:ea typeface="Microsoft JhengHei Regular" charset="-120"/>
                <a:cs typeface="Microsoft JhengHei Regular" charset="-120"/>
              </a:rPr>
              <a:t>                                       106</a:t>
            </a:r>
            <a:r>
              <a:rPr lang="zh-TW" altLang="zh-TW" kern="100" dirty="0">
                <a:latin typeface="Microsoft JhengHei Regular" charset="-120"/>
                <a:ea typeface="Microsoft JhengHei Regular" charset="-120"/>
                <a:cs typeface="Microsoft JhengHei Regular" charset="-120"/>
              </a:rPr>
              <a:t>年</a:t>
            </a:r>
            <a:r>
              <a:rPr lang="en-US" altLang="zh-TW" kern="100" dirty="0">
                <a:latin typeface="Microsoft JhengHei Regular" charset="-120"/>
                <a:ea typeface="Microsoft JhengHei Regular" charset="-120"/>
                <a:cs typeface="Microsoft JhengHei Regular" charset="-120"/>
              </a:rPr>
              <a:t>10</a:t>
            </a:r>
            <a:r>
              <a:rPr lang="zh-TW" altLang="zh-TW" kern="100" dirty="0">
                <a:latin typeface="Microsoft JhengHei Regular" charset="-120"/>
                <a:ea typeface="Microsoft JhengHei Regular" charset="-120"/>
                <a:cs typeface="Microsoft JhengHei Regular" charset="-120"/>
              </a:rPr>
              <a:t>月</a:t>
            </a:r>
            <a:r>
              <a:rPr lang="en-US" altLang="zh-TW" kern="100" dirty="0">
                <a:latin typeface="Microsoft JhengHei Regular" charset="-120"/>
                <a:ea typeface="Microsoft JhengHei Regular" charset="-120"/>
                <a:cs typeface="Microsoft JhengHei Regular" charset="-120"/>
              </a:rPr>
              <a:t>26</a:t>
            </a:r>
            <a:r>
              <a:rPr lang="zh-TW" altLang="zh-TW" kern="100" dirty="0">
                <a:latin typeface="Microsoft JhengHei Regular" charset="-120"/>
                <a:ea typeface="Microsoft JhengHei Regular" charset="-120"/>
                <a:cs typeface="Microsoft JhengHei Regular" charset="-120"/>
              </a:rPr>
              <a:t>日臺教授國字第</a:t>
            </a:r>
            <a:r>
              <a:rPr lang="en-US" altLang="zh-TW" kern="100" dirty="0">
                <a:latin typeface="Microsoft JhengHei Regular" charset="-120"/>
                <a:ea typeface="Microsoft JhengHei Regular" charset="-120"/>
                <a:cs typeface="Microsoft JhengHei Regular" charset="-120"/>
              </a:rPr>
              <a:t>1060091824</a:t>
            </a:r>
            <a:r>
              <a:rPr lang="zh-TW" altLang="zh-TW" kern="100" dirty="0">
                <a:latin typeface="Microsoft JhengHei Regular" charset="-120"/>
                <a:ea typeface="Microsoft JhengHei Regular" charset="-120"/>
                <a:cs typeface="Microsoft JhengHei Regular" charset="-120"/>
              </a:rPr>
              <a:t>號函</a:t>
            </a:r>
          </a:p>
          <a:p>
            <a:r>
              <a:rPr lang="zh-TW" altLang="zh-TW" sz="3600" dirty="0">
                <a:latin typeface="Microsoft JhengHei Regular" charset="-120"/>
                <a:ea typeface="Microsoft JhengHei Regular" charset="-120"/>
                <a:cs typeface="Microsoft JhengHei Regular" charset="-120"/>
              </a:rPr>
              <a:t>八、</a:t>
            </a:r>
            <a:r>
              <a:rPr lang="zh-TW" altLang="zh-TW" sz="2400" dirty="0">
                <a:latin typeface="Microsoft JhengHei Regular" charset="-120"/>
                <a:ea typeface="Microsoft JhengHei Regular" charset="-120"/>
                <a:cs typeface="Microsoft JhengHei Regular" charset="-120"/>
              </a:rPr>
              <a:t>跨領域或跨科目協同教學團隊之共同備課、學習評量，及課後專業回饋，</a:t>
            </a:r>
            <a:r>
              <a:rPr lang="zh-TW" altLang="zh-TW" sz="2400" dirty="0">
                <a:solidFill>
                  <a:srgbClr val="FF0000"/>
                </a:solidFill>
                <a:latin typeface="Microsoft JhengHei Regular" charset="-120"/>
                <a:ea typeface="Microsoft JhengHei Regular" charset="-120"/>
                <a:cs typeface="Microsoft JhengHei Regular" charset="-120"/>
              </a:rPr>
              <a:t>得結合各</a:t>
            </a:r>
            <a:r>
              <a:rPr lang="zh-TW" altLang="zh-TW" sz="2400" dirty="0">
                <a:latin typeface="Microsoft JhengHei Regular" charset="-120"/>
                <a:ea typeface="Microsoft JhengHei Regular" charset="-120"/>
                <a:cs typeface="Microsoft JhengHei Regular" charset="-120"/>
              </a:rPr>
              <a:t>教學研究會、年級或年段會議，或專業學習社群</a:t>
            </a:r>
            <a:r>
              <a:rPr lang="zh-TW" altLang="zh-TW" sz="2400" dirty="0">
                <a:solidFill>
                  <a:srgbClr val="FF0000"/>
                </a:solidFill>
                <a:latin typeface="Microsoft JhengHei Regular" charset="-120"/>
                <a:ea typeface="Microsoft JhengHei Regular" charset="-120"/>
                <a:cs typeface="Microsoft JhengHei Regular" charset="-120"/>
              </a:rPr>
              <a:t>之運作辦理</a:t>
            </a:r>
            <a:r>
              <a:rPr lang="zh-TW" altLang="zh-TW" sz="2400" dirty="0">
                <a:latin typeface="Microsoft JhengHei Regular" charset="-120"/>
                <a:ea typeface="Microsoft JhengHei Regular" charset="-120"/>
                <a:cs typeface="Microsoft JhengHei Regular" charset="-120"/>
              </a:rPr>
              <a:t>。</a:t>
            </a:r>
          </a:p>
          <a:p>
            <a:r>
              <a:rPr lang="zh-TW" altLang="zh-TW" sz="3600" dirty="0">
                <a:latin typeface="Microsoft JhengHei Regular" charset="-120"/>
                <a:ea typeface="Microsoft JhengHei Regular" charset="-120"/>
                <a:cs typeface="Microsoft JhengHei Regular" charset="-120"/>
              </a:rPr>
              <a:t>九、</a:t>
            </a:r>
            <a:r>
              <a:rPr lang="zh-TW" altLang="zh-TW" sz="2400" dirty="0">
                <a:latin typeface="Microsoft JhengHei Regular" charset="-120"/>
                <a:ea typeface="Microsoft JhengHei Regular" charset="-120"/>
                <a:cs typeface="Microsoft JhengHei Regular" charset="-120"/>
              </a:rPr>
              <a:t>跨領域或跨科目協同教學採計授課節數者，團隊應依相關法令規定，並配合學校課程發展委員會所訂時間繳</a:t>
            </a:r>
            <a:r>
              <a:rPr lang="zh-TW" altLang="zh-TW" sz="2400" dirty="0">
                <a:solidFill>
                  <a:srgbClr val="FF0000"/>
                </a:solidFill>
                <a:latin typeface="Microsoft JhengHei Regular" charset="-120"/>
                <a:ea typeface="Microsoft JhengHei Regular" charset="-120"/>
                <a:cs typeface="Microsoft JhengHei Regular" charset="-120"/>
              </a:rPr>
              <a:t>交學習評量結果</a:t>
            </a:r>
            <a:r>
              <a:rPr lang="zh-TW" altLang="zh-TW" sz="2400" dirty="0">
                <a:latin typeface="Microsoft JhengHei Regular" charset="-120"/>
                <a:ea typeface="Microsoft JhengHei Regular" charset="-120"/>
                <a:cs typeface="Microsoft JhengHei Regular" charset="-120"/>
              </a:rPr>
              <a:t>，供課程評鑑之用。</a:t>
            </a:r>
            <a:endParaRPr lang="zh-TW" altLang="zh-TW" sz="3600" dirty="0">
              <a:latin typeface="Microsoft JhengHei Regular" charset="-120"/>
              <a:ea typeface="Microsoft JhengHei Regular" charset="-120"/>
              <a:cs typeface="Microsoft JhengHei Regular" charset="-120"/>
            </a:endParaRPr>
          </a:p>
          <a:p>
            <a:r>
              <a:rPr lang="zh-TW" altLang="zh-TW" sz="3600" dirty="0">
                <a:latin typeface="Microsoft JhengHei Regular" charset="-120"/>
                <a:ea typeface="Microsoft JhengHei Regular" charset="-120"/>
                <a:cs typeface="Microsoft JhengHei Regular" charset="-120"/>
              </a:rPr>
              <a:t>十、</a:t>
            </a:r>
            <a:r>
              <a:rPr lang="zh-TW" altLang="zh-TW" sz="2400" dirty="0">
                <a:latin typeface="Microsoft JhengHei Regular" charset="-120"/>
                <a:ea typeface="Microsoft JhengHei Regular" charset="-120"/>
                <a:cs typeface="Microsoft JhengHei Regular" charset="-120"/>
              </a:rPr>
              <a:t>學校應提供實施跨領域或跨科目協同教學所需設備、場地及其他必要協助，並鼓勵團隊分享實施經驗。</a:t>
            </a:r>
          </a:p>
        </p:txBody>
      </p:sp>
    </p:spTree>
    <p:extLst>
      <p:ext uri="{BB962C8B-B14F-4D97-AF65-F5344CB8AC3E}">
        <p14:creationId xmlns:p14="http://schemas.microsoft.com/office/powerpoint/2010/main" val="6210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190" y="540544"/>
            <a:ext cx="8526780" cy="6217087"/>
          </a:xfrm>
          <a:prstGeom prst="rect">
            <a:avLst/>
          </a:prstGeom>
        </p:spPr>
        <p:txBody>
          <a:bodyPr wrap="square">
            <a:spAutoFit/>
          </a:bodyPr>
          <a:lstStyle/>
          <a:p>
            <a:pPr algn="ctr"/>
            <a:r>
              <a:rPr lang="zh-TW" altLang="zh-TW" sz="2800" kern="100" dirty="0">
                <a:latin typeface="Microsoft JhengHei Regular" charset="-120"/>
                <a:ea typeface="Microsoft JhengHei Regular" charset="-120"/>
                <a:cs typeface="Microsoft JhengHei Regular" charset="-120"/>
              </a:rPr>
              <a:t>國民中學及國民小學實施跨領域或跨科目協同教學參考原則</a:t>
            </a:r>
            <a:r>
              <a:rPr lang="en-US" altLang="zh-TW" sz="2800" kern="100" dirty="0">
                <a:latin typeface="Microsoft JhengHei Regular" charset="-120"/>
                <a:ea typeface="Microsoft JhengHei Regular" charset="-120"/>
                <a:cs typeface="Microsoft JhengHei Regular" charset="-120"/>
              </a:rPr>
              <a:t> </a:t>
            </a:r>
            <a:endParaRPr lang="zh-TW" altLang="zh-TW" sz="2800" kern="100" dirty="0">
              <a:latin typeface="Microsoft JhengHei Regular" charset="-120"/>
              <a:ea typeface="Microsoft JhengHei Regular" charset="-120"/>
              <a:cs typeface="Microsoft JhengHei Regular" charset="-120"/>
            </a:endParaRPr>
          </a:p>
          <a:p>
            <a:pPr algn="ctr"/>
            <a:r>
              <a:rPr lang="en-US" altLang="zh-TW" kern="100" dirty="0">
                <a:latin typeface="Microsoft JhengHei Regular" charset="-120"/>
                <a:ea typeface="Microsoft JhengHei Regular" charset="-120"/>
                <a:cs typeface="Microsoft JhengHei Regular" charset="-120"/>
              </a:rPr>
              <a:t>                                       106</a:t>
            </a:r>
            <a:r>
              <a:rPr lang="zh-TW" altLang="zh-TW" kern="100" dirty="0">
                <a:latin typeface="Microsoft JhengHei Regular" charset="-120"/>
                <a:ea typeface="Microsoft JhengHei Regular" charset="-120"/>
                <a:cs typeface="Microsoft JhengHei Regular" charset="-120"/>
              </a:rPr>
              <a:t>年</a:t>
            </a:r>
            <a:r>
              <a:rPr lang="en-US" altLang="zh-TW" kern="100" dirty="0">
                <a:latin typeface="Microsoft JhengHei Regular" charset="-120"/>
                <a:ea typeface="Microsoft JhengHei Regular" charset="-120"/>
                <a:cs typeface="Microsoft JhengHei Regular" charset="-120"/>
              </a:rPr>
              <a:t>10</a:t>
            </a:r>
            <a:r>
              <a:rPr lang="zh-TW" altLang="zh-TW" kern="100" dirty="0">
                <a:latin typeface="Microsoft JhengHei Regular" charset="-120"/>
                <a:ea typeface="Microsoft JhengHei Regular" charset="-120"/>
                <a:cs typeface="Microsoft JhengHei Regular" charset="-120"/>
              </a:rPr>
              <a:t>月</a:t>
            </a:r>
            <a:r>
              <a:rPr lang="en-US" altLang="zh-TW" kern="100" dirty="0">
                <a:latin typeface="Microsoft JhengHei Regular" charset="-120"/>
                <a:ea typeface="Microsoft JhengHei Regular" charset="-120"/>
                <a:cs typeface="Microsoft JhengHei Regular" charset="-120"/>
              </a:rPr>
              <a:t>26</a:t>
            </a:r>
            <a:r>
              <a:rPr lang="zh-TW" altLang="zh-TW" kern="100" dirty="0">
                <a:latin typeface="Microsoft JhengHei Regular" charset="-120"/>
                <a:ea typeface="Microsoft JhengHei Regular" charset="-120"/>
                <a:cs typeface="Microsoft JhengHei Regular" charset="-120"/>
              </a:rPr>
              <a:t>日臺教授國字第</a:t>
            </a:r>
            <a:r>
              <a:rPr lang="en-US" altLang="zh-TW" kern="100" dirty="0">
                <a:latin typeface="Microsoft JhengHei Regular" charset="-120"/>
                <a:ea typeface="Microsoft JhengHei Regular" charset="-120"/>
                <a:cs typeface="Microsoft JhengHei Regular" charset="-120"/>
              </a:rPr>
              <a:t>1060091824</a:t>
            </a:r>
            <a:r>
              <a:rPr lang="zh-TW" altLang="zh-TW" kern="100" dirty="0">
                <a:latin typeface="Microsoft JhengHei Regular" charset="-120"/>
                <a:ea typeface="Microsoft JhengHei Regular" charset="-120"/>
                <a:cs typeface="Microsoft JhengHei Regular" charset="-120"/>
              </a:rPr>
              <a:t>號函</a:t>
            </a:r>
          </a:p>
          <a:p>
            <a:r>
              <a:rPr lang="zh-TW" altLang="zh-TW" sz="3600" dirty="0">
                <a:latin typeface="Microsoft JhengHei Regular" charset="-120"/>
                <a:ea typeface="Microsoft JhengHei Regular" charset="-120"/>
                <a:cs typeface="Microsoft JhengHei Regular" charset="-120"/>
              </a:rPr>
              <a:t>十一、</a:t>
            </a:r>
            <a:r>
              <a:rPr lang="zh-TW" altLang="zh-TW" sz="2400" dirty="0">
                <a:latin typeface="Microsoft JhengHei Regular" charset="-120"/>
                <a:ea typeface="Microsoft JhengHei Regular" charset="-120"/>
                <a:cs typeface="Microsoft JhengHei Regular" charset="-120"/>
              </a:rPr>
              <a:t>各該主管機關應提供相關研習課程，協助學校實施跨領域或跨科目協同教學。</a:t>
            </a:r>
          </a:p>
          <a:p>
            <a:r>
              <a:rPr lang="zh-TW" altLang="zh-TW" sz="3600" dirty="0">
                <a:latin typeface="Microsoft JhengHei Regular" charset="-120"/>
                <a:ea typeface="Microsoft JhengHei Regular" charset="-120"/>
                <a:cs typeface="Microsoft JhengHei Regular" charset="-120"/>
              </a:rPr>
              <a:t>十二、</a:t>
            </a:r>
            <a:r>
              <a:rPr lang="zh-TW" altLang="zh-TW" sz="2400" dirty="0">
                <a:latin typeface="Microsoft JhengHei Regular" charset="-120"/>
                <a:ea typeface="Microsoft JhengHei Regular" charset="-120"/>
                <a:cs typeface="Microsoft JhengHei Regular" charset="-120"/>
              </a:rPr>
              <a:t>學校辦理跨領域或跨科目協同教學所需之授課節數</a:t>
            </a:r>
            <a:r>
              <a:rPr lang="zh-TW" altLang="zh-TW" sz="2400" dirty="0">
                <a:solidFill>
                  <a:srgbClr val="FF0000"/>
                </a:solidFill>
                <a:latin typeface="Microsoft JhengHei Regular" charset="-120"/>
                <a:ea typeface="Microsoft JhengHei Regular" charset="-120"/>
                <a:cs typeface="Microsoft JhengHei Regular" charset="-120"/>
              </a:rPr>
              <a:t>鐘點費</a:t>
            </a:r>
            <a:r>
              <a:rPr lang="zh-TW" altLang="zh-TW" sz="2400" dirty="0">
                <a:latin typeface="Microsoft JhengHei Regular" charset="-120"/>
                <a:ea typeface="Microsoft JhengHei Regular" charset="-120"/>
                <a:cs typeface="Microsoft JhengHei Regular" charset="-120"/>
              </a:rPr>
              <a:t>，</a:t>
            </a:r>
            <a:r>
              <a:rPr lang="zh-TW" altLang="zh-TW" sz="2400" dirty="0">
                <a:solidFill>
                  <a:srgbClr val="FF0000"/>
                </a:solidFill>
                <a:latin typeface="Microsoft JhengHei Regular" charset="-120"/>
                <a:ea typeface="Microsoft JhengHei Regular" charset="-120"/>
                <a:cs typeface="Microsoft JhengHei Regular" charset="-120"/>
              </a:rPr>
              <a:t>得由</a:t>
            </a:r>
            <a:r>
              <a:rPr lang="zh-TW" altLang="zh-TW" sz="2400" dirty="0">
                <a:latin typeface="Microsoft JhengHei Regular" charset="-120"/>
                <a:ea typeface="Microsoft JhengHei Regular" charset="-120"/>
                <a:cs typeface="Microsoft JhengHei Regular" charset="-120"/>
              </a:rPr>
              <a:t>各該主管機關依國民小學與國民中學班級編制及教職員員額編制準則規定所</a:t>
            </a:r>
            <a:r>
              <a:rPr lang="zh-TW" altLang="zh-TW" sz="2400" dirty="0">
                <a:solidFill>
                  <a:srgbClr val="FF0000"/>
                </a:solidFill>
                <a:latin typeface="Microsoft JhengHei Regular" charset="-120"/>
                <a:ea typeface="Microsoft JhengHei Regular" charset="-120"/>
                <a:cs typeface="Microsoft JhengHei Regular" charset="-120"/>
              </a:rPr>
              <a:t>控留之專任員額經費項下支應</a:t>
            </a:r>
            <a:r>
              <a:rPr lang="zh-TW" altLang="zh-TW" sz="2400" dirty="0">
                <a:latin typeface="Microsoft JhengHei Regular" charset="-120"/>
                <a:ea typeface="Microsoft JhengHei Regular" charset="-120"/>
                <a:cs typeface="Microsoft JhengHei Regular" charset="-120"/>
              </a:rPr>
              <a:t>。</a:t>
            </a:r>
          </a:p>
          <a:p>
            <a:r>
              <a:rPr lang="zh-TW" altLang="zh-TW" sz="3600" dirty="0">
                <a:latin typeface="Microsoft JhengHei Regular" charset="-120"/>
                <a:ea typeface="Microsoft JhengHei Regular" charset="-120"/>
                <a:cs typeface="Microsoft JhengHei Regular" charset="-120"/>
              </a:rPr>
              <a:t>十三、</a:t>
            </a:r>
            <a:r>
              <a:rPr lang="zh-TW" altLang="zh-TW" sz="2400" dirty="0">
                <a:latin typeface="Microsoft JhengHei Regular" charset="-120"/>
                <a:ea typeface="Microsoft JhengHei Regular" charset="-120"/>
                <a:cs typeface="Microsoft JhengHei Regular" charset="-120"/>
              </a:rPr>
              <a:t>各該主管機關得將學校跨領域或跨科目協同教學辦理情形，</a:t>
            </a:r>
            <a:r>
              <a:rPr lang="zh-TW" altLang="zh-TW" sz="2400" dirty="0">
                <a:solidFill>
                  <a:srgbClr val="FF0000"/>
                </a:solidFill>
                <a:latin typeface="Microsoft JhengHei Regular" charset="-120"/>
                <a:ea typeface="Microsoft JhengHei Regular" charset="-120"/>
                <a:cs typeface="Microsoft JhengHei Regular" charset="-120"/>
              </a:rPr>
              <a:t>納入教學視導之重要項目</a:t>
            </a:r>
            <a:r>
              <a:rPr lang="zh-TW" altLang="zh-TW" sz="2400" dirty="0">
                <a:latin typeface="Microsoft JhengHei Regular" charset="-120"/>
                <a:ea typeface="Microsoft JhengHei Regular" charset="-120"/>
                <a:cs typeface="Microsoft JhengHei Regular" charset="-120"/>
              </a:rPr>
              <a:t>；辦理績效優良之學校、團隊成員及承辦人員，應予以獎勵。</a:t>
            </a:r>
          </a:p>
          <a:p>
            <a:r>
              <a:rPr lang="zh-TW" altLang="zh-TW" sz="3600" dirty="0">
                <a:latin typeface="Microsoft JhengHei Regular" charset="-120"/>
                <a:ea typeface="Microsoft JhengHei Regular" charset="-120"/>
                <a:cs typeface="Microsoft JhengHei Regular" charset="-120"/>
              </a:rPr>
              <a:t>十四、</a:t>
            </a:r>
            <a:r>
              <a:rPr lang="zh-TW" altLang="zh-TW" sz="2400" dirty="0">
                <a:latin typeface="Microsoft JhengHei Regular" charset="-120"/>
                <a:ea typeface="Microsoft JhengHei Regular" charset="-120"/>
                <a:cs typeface="Microsoft JhengHei Regular" charset="-120"/>
              </a:rPr>
              <a:t>學校就</a:t>
            </a:r>
            <a:r>
              <a:rPr lang="zh-TW" altLang="zh-TW" sz="2400" dirty="0">
                <a:solidFill>
                  <a:srgbClr val="FF0000"/>
                </a:solidFill>
                <a:latin typeface="Microsoft JhengHei Regular" charset="-120"/>
                <a:ea typeface="Microsoft JhengHei Regular" charset="-120"/>
                <a:cs typeface="Microsoft JhengHei Regular" charset="-120"/>
              </a:rPr>
              <a:t>同學科進行之協同教學</a:t>
            </a:r>
            <a:r>
              <a:rPr lang="zh-TW" altLang="zh-TW" sz="2400" dirty="0">
                <a:latin typeface="Microsoft JhengHei Regular" charset="-120"/>
                <a:ea typeface="Microsoft JhengHei Regular" charset="-120"/>
                <a:cs typeface="Microsoft JhengHei Regular" charset="-120"/>
              </a:rPr>
              <a:t>，得比照本原則辦理。</a:t>
            </a:r>
          </a:p>
          <a:p>
            <a:r>
              <a:rPr lang="zh-TW" altLang="zh-TW" sz="3600" dirty="0">
                <a:latin typeface="Microsoft JhengHei Regular" charset="-120"/>
                <a:ea typeface="Microsoft JhengHei Regular" charset="-120"/>
                <a:cs typeface="Microsoft JhengHei Regular" charset="-120"/>
              </a:rPr>
              <a:t>十五、</a:t>
            </a:r>
            <a:r>
              <a:rPr lang="zh-TW" altLang="zh-TW" sz="2400" dirty="0">
                <a:latin typeface="Microsoft JhengHei Regular" charset="-120"/>
                <a:ea typeface="Microsoft JhengHei Regular" charset="-120"/>
                <a:cs typeface="Microsoft JhengHei Regular" charset="-120"/>
              </a:rPr>
              <a:t>各該主管機關得參酌本原則，訂定跨領域或跨科目協同教學相關規定</a:t>
            </a:r>
            <a:r>
              <a:rPr lang="zh-TW" altLang="zh-TW" sz="2400" dirty="0" smtClean="0">
                <a:latin typeface="Microsoft JhengHei Regular" charset="-120"/>
                <a:ea typeface="Microsoft JhengHei Regular" charset="-120"/>
                <a:cs typeface="Microsoft JhengHei Regular" charset="-120"/>
              </a:rPr>
              <a:t>。</a:t>
            </a:r>
            <a:endParaRPr lang="zh-TW" altLang="zh-TW" sz="2400" dirty="0">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3577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325221725"/>
              </p:ext>
            </p:extLst>
          </p:nvPr>
        </p:nvGraphicFramePr>
        <p:xfrm>
          <a:off x="256011" y="873871"/>
          <a:ext cx="8613668" cy="5504069"/>
        </p:xfrm>
        <a:graphic>
          <a:graphicData uri="http://schemas.openxmlformats.org/drawingml/2006/table">
            <a:tbl>
              <a:tblPr firstRow="1" firstCol="1" bandRow="1">
                <a:tableStyleId>{5C22544A-7EE6-4342-B048-85BDC9FD1C3A}</a:tableStyleId>
              </a:tblPr>
              <a:tblGrid>
                <a:gridCol w="1637246"/>
                <a:gridCol w="1637246"/>
                <a:gridCol w="1637246"/>
                <a:gridCol w="327320"/>
                <a:gridCol w="327320"/>
                <a:gridCol w="327320"/>
                <a:gridCol w="666192"/>
                <a:gridCol w="1026889"/>
                <a:gridCol w="1026889"/>
              </a:tblGrid>
              <a:tr h="329586">
                <a:tc rowSpan="3">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核心工作</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rowSpan="3">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工作</a:t>
                      </a:r>
                      <a:r>
                        <a:rPr lang="en-US" sz="2000" b="0" i="0" kern="0" dirty="0">
                          <a:effectLst/>
                          <a:latin typeface="Microsoft JhengHei Regular" charset="-120"/>
                          <a:ea typeface="Microsoft JhengHei Regular" charset="-120"/>
                          <a:cs typeface="Microsoft JhengHei Regular" charset="-120"/>
                        </a:rPr>
                        <a:t/>
                      </a:r>
                      <a:br>
                        <a:rPr lang="en-US" sz="2000" b="0" i="0" kern="0" dirty="0">
                          <a:effectLst/>
                          <a:latin typeface="Microsoft JhengHei Regular" charset="-120"/>
                          <a:ea typeface="Microsoft JhengHei Regular" charset="-120"/>
                          <a:cs typeface="Microsoft JhengHei Regular" charset="-120"/>
                        </a:rPr>
                      </a:br>
                      <a:r>
                        <a:rPr lang="zh-TW" sz="2000" b="0" i="0" kern="0" dirty="0">
                          <a:effectLst/>
                          <a:latin typeface="Microsoft JhengHei Regular" charset="-120"/>
                          <a:ea typeface="Microsoft JhengHei Regular" charset="-120"/>
                          <a:cs typeface="Microsoft JhengHei Regular" charset="-120"/>
                        </a:rPr>
                        <a:t>項目</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rowSpan="3">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內容</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gridSpan="4">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辦理期程</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自我檢視期程</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hMerge="1">
                  <a:txBody>
                    <a:bodyPr/>
                    <a:lstStyle/>
                    <a:p>
                      <a:endParaRPr lang="zh-TW" altLang="en-US"/>
                    </a:p>
                  </a:txBody>
                  <a:tcPr/>
                </a:tc>
              </a:tr>
              <a:tr h="9063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en-US" sz="1100" b="0" i="0" kern="0" dirty="0">
                          <a:effectLst/>
                          <a:latin typeface="Microsoft JhengHei Regular" charset="-120"/>
                          <a:ea typeface="Microsoft JhengHei Regular" charset="-120"/>
                          <a:cs typeface="Microsoft JhengHei Regular" charset="-120"/>
                        </a:rPr>
                        <a:t>106</a:t>
                      </a:r>
                      <a:br>
                        <a:rPr lang="en-US" sz="1100" b="0" i="0" kern="0" dirty="0">
                          <a:effectLst/>
                          <a:latin typeface="Microsoft JhengHei Regular" charset="-120"/>
                          <a:ea typeface="Microsoft JhengHei Regular" charset="-120"/>
                          <a:cs typeface="Microsoft JhengHei Regular" charset="-120"/>
                        </a:rPr>
                      </a:br>
                      <a:r>
                        <a:rPr lang="en-US" sz="1100" b="0" i="0" kern="0" dirty="0">
                          <a:effectLst/>
                          <a:latin typeface="Microsoft JhengHei Regular" charset="-120"/>
                          <a:ea typeface="Microsoft JhengHei Regular" charset="-120"/>
                          <a:cs typeface="Microsoft JhengHei Regular" charset="-120"/>
                        </a:rPr>
                        <a:t>12</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c rowSpan="2">
                  <a:txBody>
                    <a:bodyPr/>
                    <a:lstStyle/>
                    <a:p>
                      <a:pPr algn="ctr">
                        <a:spcAft>
                          <a:spcPts val="0"/>
                        </a:spcAft>
                      </a:pPr>
                      <a:r>
                        <a:rPr lang="en-US" sz="1100" b="0" i="0" kern="0" dirty="0">
                          <a:effectLst/>
                          <a:latin typeface="Microsoft JhengHei Regular" charset="-120"/>
                          <a:ea typeface="Microsoft JhengHei Regular" charset="-120"/>
                          <a:cs typeface="Microsoft JhengHei Regular" charset="-120"/>
                        </a:rPr>
                        <a:t>107</a:t>
                      </a:r>
                      <a:br>
                        <a:rPr lang="en-US" sz="1100" b="0" i="0" kern="0" dirty="0">
                          <a:effectLst/>
                          <a:latin typeface="Microsoft JhengHei Regular" charset="-120"/>
                          <a:ea typeface="Microsoft JhengHei Regular" charset="-120"/>
                          <a:cs typeface="Microsoft JhengHei Regular" charset="-120"/>
                        </a:rPr>
                      </a:br>
                      <a:r>
                        <a:rPr lang="en-US" sz="1100" b="0" i="0" kern="0" dirty="0">
                          <a:effectLst/>
                          <a:latin typeface="Microsoft JhengHei Regular" charset="-120"/>
                          <a:ea typeface="Microsoft JhengHei Regular" charset="-120"/>
                          <a:cs typeface="Microsoft JhengHei Regular" charset="-120"/>
                        </a:rPr>
                        <a:t>6</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c rowSpan="2">
                  <a:txBody>
                    <a:bodyPr/>
                    <a:lstStyle/>
                    <a:p>
                      <a:pPr algn="ctr">
                        <a:spcAft>
                          <a:spcPts val="0"/>
                        </a:spcAft>
                      </a:pPr>
                      <a:r>
                        <a:rPr lang="en-US" sz="1100" b="0" i="0" kern="0" dirty="0">
                          <a:effectLst/>
                          <a:latin typeface="Microsoft JhengHei Regular" charset="-120"/>
                          <a:ea typeface="Microsoft JhengHei Regular" charset="-120"/>
                          <a:cs typeface="Microsoft JhengHei Regular" charset="-120"/>
                        </a:rPr>
                        <a:t>107</a:t>
                      </a:r>
                      <a:br>
                        <a:rPr lang="en-US" sz="1100" b="0" i="0" kern="0" dirty="0">
                          <a:effectLst/>
                          <a:latin typeface="Microsoft JhengHei Regular" charset="-120"/>
                          <a:ea typeface="Microsoft JhengHei Regular" charset="-120"/>
                          <a:cs typeface="Microsoft JhengHei Regular" charset="-120"/>
                        </a:rPr>
                      </a:br>
                      <a:r>
                        <a:rPr lang="en-US" sz="1100" b="0" i="0" kern="0" dirty="0">
                          <a:effectLst/>
                          <a:latin typeface="Microsoft JhengHei Regular" charset="-120"/>
                          <a:ea typeface="Microsoft JhengHei Regular" charset="-120"/>
                          <a:cs typeface="Microsoft JhengHei Regular" charset="-120"/>
                        </a:rPr>
                        <a:t>12</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c rowSpan="2">
                  <a:txBody>
                    <a:bodyPr/>
                    <a:lstStyle/>
                    <a:p>
                      <a:pPr algn="ctr">
                        <a:spcAft>
                          <a:spcPts val="0"/>
                        </a:spcAft>
                      </a:pPr>
                      <a:r>
                        <a:rPr lang="en-US" sz="1100" b="0" i="0" kern="0" dirty="0">
                          <a:effectLst/>
                          <a:latin typeface="Microsoft JhengHei Regular" charset="-120"/>
                          <a:ea typeface="Microsoft JhengHei Regular" charset="-120"/>
                          <a:cs typeface="Microsoft JhengHei Regular" charset="-120"/>
                        </a:rPr>
                        <a:t>108</a:t>
                      </a:r>
                      <a:br>
                        <a:rPr lang="en-US" sz="1100" b="0" i="0" kern="0" dirty="0">
                          <a:effectLst/>
                          <a:latin typeface="Microsoft JhengHei Regular" charset="-120"/>
                          <a:ea typeface="Microsoft JhengHei Regular" charset="-120"/>
                          <a:cs typeface="Microsoft JhengHei Regular" charset="-120"/>
                        </a:rPr>
                      </a:br>
                      <a:r>
                        <a:rPr lang="en-US" sz="1100" b="0" i="0" kern="0" dirty="0">
                          <a:effectLst/>
                          <a:latin typeface="Microsoft JhengHei Regular" charset="-120"/>
                          <a:ea typeface="Microsoft JhengHei Regular" charset="-120"/>
                          <a:cs typeface="Microsoft JhengHei Regular" charset="-120"/>
                        </a:rPr>
                        <a:t>5</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c gridSpan="2">
                  <a:txBody>
                    <a:bodyPr/>
                    <a:lstStyle/>
                    <a:p>
                      <a:pPr>
                        <a:spcAft>
                          <a:spcPts val="0"/>
                        </a:spcAft>
                      </a:pPr>
                      <a:r>
                        <a:rPr lang="zh-TW" sz="1100" b="0" i="0" kern="0" dirty="0">
                          <a:effectLst/>
                          <a:latin typeface="Microsoft JhengHei Regular" charset="-120"/>
                          <a:ea typeface="Microsoft JhengHei Regular" charset="-120"/>
                          <a:cs typeface="Microsoft JhengHei Regular" charset="-120"/>
                        </a:rPr>
                        <a:t>□</a:t>
                      </a:r>
                      <a:r>
                        <a:rPr lang="en-US" sz="1100" b="0" i="0" kern="0" dirty="0">
                          <a:effectLst/>
                          <a:latin typeface="Microsoft JhengHei Regular" charset="-120"/>
                          <a:ea typeface="Microsoft JhengHei Regular" charset="-120"/>
                          <a:cs typeface="Microsoft JhengHei Regular" charset="-120"/>
                        </a:rPr>
                        <a:t>106</a:t>
                      </a:r>
                      <a:r>
                        <a:rPr lang="zh-TW" sz="1100" b="0" i="0" kern="0" dirty="0">
                          <a:effectLst/>
                          <a:latin typeface="Microsoft JhengHei Regular" charset="-120"/>
                          <a:ea typeface="Microsoft JhengHei Regular" charset="-120"/>
                          <a:cs typeface="Microsoft JhengHei Regular" charset="-120"/>
                        </a:rPr>
                        <a:t>年</a:t>
                      </a:r>
                      <a:r>
                        <a:rPr lang="en-US" sz="1100" b="0" i="0" kern="0" dirty="0">
                          <a:effectLst/>
                          <a:latin typeface="Microsoft JhengHei Regular" charset="-120"/>
                          <a:ea typeface="Microsoft JhengHei Regular" charset="-120"/>
                          <a:cs typeface="Microsoft JhengHei Regular" charset="-120"/>
                        </a:rPr>
                        <a:t>12</a:t>
                      </a:r>
                      <a:r>
                        <a:rPr lang="zh-TW" sz="1100" b="0" i="0" kern="0" dirty="0">
                          <a:effectLst/>
                          <a:latin typeface="Microsoft JhengHei Regular" charset="-120"/>
                          <a:ea typeface="Microsoft JhengHei Regular" charset="-120"/>
                          <a:cs typeface="Microsoft JhengHei Regular" charset="-120"/>
                        </a:rPr>
                        <a:t>月</a:t>
                      </a:r>
                      <a:endParaRPr lang="zh-TW" sz="1100" b="0" i="0" kern="100" dirty="0">
                        <a:effectLst/>
                        <a:latin typeface="Microsoft JhengHei Regular" charset="-120"/>
                        <a:ea typeface="Microsoft JhengHei Regular" charset="-120"/>
                        <a:cs typeface="Microsoft JhengHei Regular" charset="-120"/>
                      </a:endParaRPr>
                    </a:p>
                    <a:p>
                      <a:pPr>
                        <a:spcAft>
                          <a:spcPts val="0"/>
                        </a:spcAft>
                      </a:pPr>
                      <a:r>
                        <a:rPr lang="zh-TW" sz="1100" b="0" i="0" kern="0" dirty="0">
                          <a:effectLst/>
                          <a:latin typeface="Microsoft JhengHei Regular" charset="-120"/>
                          <a:ea typeface="Microsoft JhengHei Regular" charset="-120"/>
                          <a:cs typeface="Microsoft JhengHei Regular" charset="-120"/>
                        </a:rPr>
                        <a:t>□</a:t>
                      </a:r>
                      <a:r>
                        <a:rPr lang="en-US" sz="1100" b="0" i="0" kern="0" dirty="0">
                          <a:effectLst/>
                          <a:latin typeface="Microsoft JhengHei Regular" charset="-120"/>
                          <a:ea typeface="Microsoft JhengHei Regular" charset="-120"/>
                          <a:cs typeface="Microsoft JhengHei Regular" charset="-120"/>
                        </a:rPr>
                        <a:t>107</a:t>
                      </a:r>
                      <a:r>
                        <a:rPr lang="zh-TW" sz="1100" b="0" i="0" kern="0" dirty="0">
                          <a:effectLst/>
                          <a:latin typeface="Microsoft JhengHei Regular" charset="-120"/>
                          <a:ea typeface="Microsoft JhengHei Regular" charset="-120"/>
                          <a:cs typeface="Microsoft JhengHei Regular" charset="-120"/>
                        </a:rPr>
                        <a:t>年</a:t>
                      </a:r>
                      <a:r>
                        <a:rPr lang="en-US" sz="1100" b="0" i="0" kern="0" dirty="0">
                          <a:effectLst/>
                          <a:latin typeface="Microsoft JhengHei Regular" charset="-120"/>
                          <a:ea typeface="Microsoft JhengHei Regular" charset="-120"/>
                          <a:cs typeface="Microsoft JhengHei Regular" charset="-120"/>
                        </a:rPr>
                        <a:t>6</a:t>
                      </a:r>
                      <a:r>
                        <a:rPr lang="zh-TW" sz="1100" b="0" i="0" kern="0" dirty="0">
                          <a:effectLst/>
                          <a:latin typeface="Microsoft JhengHei Regular" charset="-120"/>
                          <a:ea typeface="Microsoft JhengHei Regular" charset="-120"/>
                          <a:cs typeface="Microsoft JhengHei Regular" charset="-120"/>
                        </a:rPr>
                        <a:t>月</a:t>
                      </a:r>
                      <a:endParaRPr lang="zh-TW" sz="1100" b="0" i="0" kern="100" dirty="0">
                        <a:effectLst/>
                        <a:latin typeface="Microsoft JhengHei Regular" charset="-120"/>
                        <a:ea typeface="Microsoft JhengHei Regular" charset="-120"/>
                        <a:cs typeface="Microsoft JhengHei Regular" charset="-120"/>
                      </a:endParaRPr>
                    </a:p>
                    <a:p>
                      <a:pPr>
                        <a:spcAft>
                          <a:spcPts val="0"/>
                        </a:spcAft>
                      </a:pPr>
                      <a:r>
                        <a:rPr lang="zh-TW" sz="1100" b="0" i="0" kern="0" dirty="0">
                          <a:effectLst/>
                          <a:latin typeface="Microsoft JhengHei Regular" charset="-120"/>
                          <a:ea typeface="Microsoft JhengHei Regular" charset="-120"/>
                          <a:cs typeface="Microsoft JhengHei Regular" charset="-120"/>
                        </a:rPr>
                        <a:t>□</a:t>
                      </a:r>
                      <a:r>
                        <a:rPr lang="en-US" sz="1100" b="0" i="0" kern="0" dirty="0">
                          <a:effectLst/>
                          <a:latin typeface="Microsoft JhengHei Regular" charset="-120"/>
                          <a:ea typeface="Microsoft JhengHei Regular" charset="-120"/>
                          <a:cs typeface="Microsoft JhengHei Regular" charset="-120"/>
                        </a:rPr>
                        <a:t>107</a:t>
                      </a:r>
                      <a:r>
                        <a:rPr lang="zh-TW" sz="1100" b="0" i="0" kern="0" dirty="0">
                          <a:effectLst/>
                          <a:latin typeface="Microsoft JhengHei Regular" charset="-120"/>
                          <a:ea typeface="Microsoft JhengHei Regular" charset="-120"/>
                          <a:cs typeface="Microsoft JhengHei Regular" charset="-120"/>
                        </a:rPr>
                        <a:t>年</a:t>
                      </a:r>
                      <a:r>
                        <a:rPr lang="en-US" sz="1100" b="0" i="0" kern="0" dirty="0">
                          <a:effectLst/>
                          <a:latin typeface="Microsoft JhengHei Regular" charset="-120"/>
                          <a:ea typeface="Microsoft JhengHei Regular" charset="-120"/>
                          <a:cs typeface="Microsoft JhengHei Regular" charset="-120"/>
                        </a:rPr>
                        <a:t>12</a:t>
                      </a:r>
                      <a:r>
                        <a:rPr lang="zh-TW" sz="1100" b="0" i="0" kern="0" dirty="0">
                          <a:effectLst/>
                          <a:latin typeface="Microsoft JhengHei Regular" charset="-120"/>
                          <a:ea typeface="Microsoft JhengHei Regular" charset="-120"/>
                          <a:cs typeface="Microsoft JhengHei Regular" charset="-120"/>
                        </a:rPr>
                        <a:t>月</a:t>
                      </a:r>
                      <a:endParaRPr lang="zh-TW" sz="1100" b="0" i="0" kern="100" dirty="0">
                        <a:effectLst/>
                        <a:latin typeface="Microsoft JhengHei Regular" charset="-120"/>
                        <a:ea typeface="Microsoft JhengHei Regular" charset="-120"/>
                        <a:cs typeface="Microsoft JhengHei Regular" charset="-120"/>
                      </a:endParaRPr>
                    </a:p>
                    <a:p>
                      <a:pPr>
                        <a:spcAft>
                          <a:spcPts val="0"/>
                        </a:spcAft>
                      </a:pPr>
                      <a:r>
                        <a:rPr lang="zh-TW" sz="1100" b="0" i="0" kern="0" dirty="0">
                          <a:effectLst/>
                          <a:latin typeface="Microsoft JhengHei Regular" charset="-120"/>
                          <a:ea typeface="Microsoft JhengHei Regular" charset="-120"/>
                          <a:cs typeface="Microsoft JhengHei Regular" charset="-120"/>
                        </a:rPr>
                        <a:t>□</a:t>
                      </a:r>
                      <a:r>
                        <a:rPr lang="en-US" sz="1100" b="0" i="0" kern="0" dirty="0">
                          <a:effectLst/>
                          <a:latin typeface="Microsoft JhengHei Regular" charset="-120"/>
                          <a:ea typeface="Microsoft JhengHei Regular" charset="-120"/>
                          <a:cs typeface="Microsoft JhengHei Regular" charset="-120"/>
                        </a:rPr>
                        <a:t>108</a:t>
                      </a:r>
                      <a:r>
                        <a:rPr lang="zh-TW" sz="1100" b="0" i="0" kern="0" dirty="0">
                          <a:effectLst/>
                          <a:latin typeface="Microsoft JhengHei Regular" charset="-120"/>
                          <a:ea typeface="Microsoft JhengHei Regular" charset="-120"/>
                          <a:cs typeface="Microsoft JhengHei Regular" charset="-120"/>
                        </a:rPr>
                        <a:t>年</a:t>
                      </a:r>
                      <a:r>
                        <a:rPr lang="en-US" sz="1100" b="0" i="0" kern="0" dirty="0">
                          <a:effectLst/>
                          <a:latin typeface="Microsoft JhengHei Regular" charset="-120"/>
                          <a:ea typeface="Microsoft JhengHei Regular" charset="-120"/>
                          <a:cs typeface="Microsoft JhengHei Regular" charset="-120"/>
                        </a:rPr>
                        <a:t>5</a:t>
                      </a:r>
                      <a:r>
                        <a:rPr lang="zh-TW" sz="1100" b="0" i="0" kern="0" dirty="0">
                          <a:effectLst/>
                          <a:latin typeface="Microsoft JhengHei Regular" charset="-120"/>
                          <a:ea typeface="Microsoft JhengHei Regular" charset="-120"/>
                          <a:cs typeface="Microsoft JhengHei Regular" charset="-120"/>
                        </a:rPr>
                        <a:t>月</a:t>
                      </a:r>
                      <a:r>
                        <a:rPr lang="en-US" sz="1100" b="0" i="0" kern="0" dirty="0">
                          <a:effectLst/>
                          <a:latin typeface="Microsoft JhengHei Regular" charset="-120"/>
                          <a:ea typeface="Microsoft JhengHei Regular" charset="-120"/>
                          <a:cs typeface="Microsoft JhengHei Regular" charset="-120"/>
                        </a:rPr>
                        <a:t/>
                      </a:r>
                      <a:br>
                        <a:rPr lang="en-US" sz="1100" b="0" i="0" kern="0" dirty="0">
                          <a:effectLst/>
                          <a:latin typeface="Microsoft JhengHei Regular" charset="-120"/>
                          <a:ea typeface="Microsoft JhengHei Regular" charset="-120"/>
                          <a:cs typeface="Microsoft JhengHei Regular" charset="-120"/>
                        </a:rPr>
                      </a:br>
                      <a:r>
                        <a:rPr lang="zh-TW" sz="1100" b="0" i="0" kern="0" dirty="0">
                          <a:effectLst/>
                          <a:latin typeface="Microsoft JhengHei Regular" charset="-120"/>
                          <a:ea typeface="Microsoft JhengHei Regular" charset="-120"/>
                          <a:cs typeface="Microsoft JhengHei Regular" charset="-120"/>
                        </a:rPr>
                        <a:t>未達成現況說明</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c hMerge="1">
                  <a:txBody>
                    <a:bodyPr/>
                    <a:lstStyle/>
                    <a:p>
                      <a:endParaRPr lang="zh-TW" altLang="en-US"/>
                    </a:p>
                  </a:txBody>
                  <a:tcPr/>
                </a:tc>
              </a:tr>
              <a:tr h="27453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b="0" i="0" kern="0" dirty="0">
                          <a:effectLst/>
                          <a:latin typeface="Microsoft JhengHei Regular" charset="-120"/>
                          <a:ea typeface="Microsoft JhengHei Regular" charset="-120"/>
                          <a:cs typeface="Microsoft JhengHei Regular" charset="-120"/>
                        </a:rPr>
                        <a:t>達成</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spcAft>
                          <a:spcPts val="0"/>
                        </a:spcAft>
                      </a:pPr>
                      <a:r>
                        <a:rPr lang="zh-TW" sz="1100" b="0" i="0" kern="0" dirty="0">
                          <a:effectLst/>
                          <a:latin typeface="Microsoft JhengHei Regular" charset="-120"/>
                          <a:ea typeface="Microsoft JhengHei Regular" charset="-120"/>
                          <a:cs typeface="Microsoft JhengHei Regular" charset="-120"/>
                        </a:rPr>
                        <a:t>未達成現況說明</a:t>
                      </a:r>
                      <a:endParaRPr lang="zh-TW" sz="1100" b="0" i="0" kern="100" dirty="0">
                        <a:effectLst/>
                        <a:latin typeface="Microsoft JhengHei Regular" charset="-120"/>
                        <a:ea typeface="Microsoft JhengHei Regular" charset="-120"/>
                        <a:cs typeface="Microsoft JhengHei Regular" charset="-120"/>
                      </a:endParaRPr>
                    </a:p>
                  </a:txBody>
                  <a:tcPr marL="14402" marR="14402" marT="0" marB="0" anchor="ctr"/>
                </a:tc>
              </a:tr>
              <a:tr h="1318344">
                <a:tc rowSpan="4">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組織運作</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核心工作小組透過自我檢核機制，定期檢視各項工作執行情形。</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成立核心工作小組校長、主任、領域代表</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完成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□達成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r>
              <a:tr h="697727">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每學期定期檢視</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完成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□達成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r>
              <a:tr h="988758">
                <a:tc vMerge="1">
                  <a:txBody>
                    <a:bodyPr/>
                    <a:lstStyle/>
                    <a:p>
                      <a:endParaRPr lang="zh-TW" altLang="en-US"/>
                    </a:p>
                  </a:txBody>
                  <a:tcPr/>
                </a:tc>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課程發展委員會與各領域教學研究會協助校內教師瞭解課綱內容。</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課程發展委員會課綱宣導說明</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完成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□達成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r>
              <a:tr h="988758">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領域教學研究會課綱宣導說明</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完成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□達成</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c>
                  <a:txBody>
                    <a:bodyPr/>
                    <a:lstStyle/>
                    <a:p>
                      <a:pPr algn="just">
                        <a:spcAft>
                          <a:spcPts val="0"/>
                        </a:spcAft>
                      </a:pPr>
                      <a:r>
                        <a:rPr lang="zh-TW"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402" marR="14402" marT="0" marB="0" anchor="ctr"/>
                </a:tc>
              </a:tr>
            </a:tbl>
          </a:graphicData>
        </a:graphic>
      </p:graphicFrame>
      <p:sp>
        <p:nvSpPr>
          <p:cNvPr id="4" name="矩形 3"/>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6435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789304"/>
          </a:xfrm>
        </p:spPr>
        <p:txBody>
          <a:bodyPr>
            <a:normAutofit/>
          </a:bodyPr>
          <a:lstStyle/>
          <a:p>
            <a:r>
              <a:rPr lang="zh-TW" altLang="zh-TW" dirty="0" smtClean="0">
                <a:latin typeface="Microsoft JhengHei Regular" charset="-120"/>
                <a:ea typeface="Microsoft JhengHei Regular" charset="-120"/>
                <a:cs typeface="Microsoft JhengHei Regular" charset="-120"/>
              </a:rPr>
              <a:t>九貫課綱</a:t>
            </a:r>
            <a:r>
              <a:rPr lang="zh-TW" altLang="en-US" dirty="0" smtClean="0">
                <a:latin typeface="Microsoft JhengHei Regular" charset="-120"/>
                <a:ea typeface="Microsoft JhengHei Regular" charset="-120"/>
                <a:cs typeface="Microsoft JhengHei Regular" charset="-120"/>
              </a:rPr>
              <a:t>學習領域</a:t>
            </a:r>
            <a:r>
              <a:rPr lang="zh-TW" altLang="zh-TW" dirty="0" smtClean="0">
                <a:latin typeface="Microsoft JhengHei Regular" charset="-120"/>
                <a:ea typeface="Microsoft JhengHei Regular" charset="-120"/>
                <a:cs typeface="Microsoft JhengHei Regular" charset="-120"/>
              </a:rPr>
              <a:t>：</a:t>
            </a:r>
            <a:endParaRPr kumimoji="1" lang="zh-TW" altLang="en-US" dirty="0">
              <a:latin typeface="Microsoft JhengHei Regular" charset="-120"/>
              <a:ea typeface="Microsoft JhengHei Regular" charset="-120"/>
              <a:cs typeface="Microsoft JhengHei Regular"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029299333"/>
              </p:ext>
            </p:extLst>
          </p:nvPr>
        </p:nvGraphicFramePr>
        <p:xfrm>
          <a:off x="800100" y="1154431"/>
          <a:ext cx="7383781" cy="5243774"/>
        </p:xfrm>
        <a:graphic>
          <a:graphicData uri="http://schemas.openxmlformats.org/drawingml/2006/table">
            <a:tbl>
              <a:tblPr>
                <a:tableStyleId>{5C22544A-7EE6-4342-B048-85BDC9FD1C3A}</a:tableStyleId>
              </a:tblPr>
              <a:tblGrid>
                <a:gridCol w="1283365"/>
                <a:gridCol w="641683"/>
                <a:gridCol w="642488"/>
                <a:gridCol w="641683"/>
                <a:gridCol w="642488"/>
                <a:gridCol w="694016"/>
                <a:gridCol w="751179"/>
                <a:gridCol w="721390"/>
                <a:gridCol w="661811"/>
                <a:gridCol w="703678"/>
              </a:tblGrid>
              <a:tr h="675448">
                <a:tc>
                  <a:txBody>
                    <a:bodyPr/>
                    <a:lstStyle/>
                    <a:p>
                      <a:pPr algn="ctr">
                        <a:spcAft>
                          <a:spcPts val="0"/>
                        </a:spcAft>
                      </a:pPr>
                      <a:r>
                        <a:rPr lang="en-US" sz="2000" b="0" i="0" kern="100" dirty="0">
                          <a:effectLst/>
                          <a:latin typeface="Microsoft JhengHei Regular" charset="-120"/>
                          <a:ea typeface="Microsoft JhengHei Regular" charset="-120"/>
                          <a:cs typeface="Microsoft JhengHei Regular" charset="-120"/>
                        </a:rPr>
                        <a:t>     </a:t>
                      </a:r>
                      <a:r>
                        <a:rPr lang="zh-TW" sz="2000" b="0" i="0" kern="100" dirty="0">
                          <a:effectLst/>
                          <a:latin typeface="Microsoft JhengHei Regular" charset="-120"/>
                          <a:ea typeface="Microsoft JhengHei Regular" charset="-120"/>
                          <a:cs typeface="Microsoft JhengHei Regular" charset="-120"/>
                        </a:rPr>
                        <a:t>年級</a:t>
                      </a:r>
                    </a:p>
                    <a:p>
                      <a:pPr algn="ctr">
                        <a:spcAft>
                          <a:spcPts val="0"/>
                        </a:spcAft>
                      </a:pPr>
                      <a:r>
                        <a:rPr lang="zh-TW" sz="2000" b="0" i="0" kern="100" dirty="0">
                          <a:effectLst/>
                          <a:latin typeface="Microsoft JhengHei Regular" charset="-120"/>
                          <a:ea typeface="Microsoft JhengHei Regular" charset="-120"/>
                          <a:cs typeface="Microsoft JhengHei Regular" charset="-120"/>
                        </a:rPr>
                        <a:t>學習領域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3558">
                <a:tc row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語文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本國</a:t>
                      </a:r>
                    </a:p>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語文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本國</a:t>
                      </a:r>
                    </a:p>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語文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本國</a:t>
                      </a:r>
                    </a:p>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語文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本國</a:t>
                      </a:r>
                    </a:p>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語文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481788">
                <a:tc vMerge="1">
                  <a:txBody>
                    <a:bodyPr/>
                    <a:lstStyle/>
                    <a:p>
                      <a:endParaRPr lang="zh-TW" altLang="en-US"/>
                    </a:p>
                  </a:txBody>
                  <a:tcPr/>
                </a:tc>
                <a:tc gridSpan="2">
                  <a:txBody>
                    <a:bodyPr/>
                    <a:lstStyle/>
                    <a:p>
                      <a:pPr algn="ctr">
                        <a:spcAft>
                          <a:spcPts val="0"/>
                        </a:spcAft>
                      </a:pPr>
                      <a:r>
                        <a:rPr lang="en-US" sz="2000" b="0" i="0" kern="10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4">
                  <a:txBody>
                    <a:bodyPr/>
                    <a:lstStyle/>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英語</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marL="125730" marR="125730" algn="ctr">
                        <a:spcAft>
                          <a:spcPts val="0"/>
                        </a:spcAft>
                      </a:pPr>
                      <a:r>
                        <a:rPr lang="zh-TW" sz="2000" b="0" i="0" kern="100" dirty="0">
                          <a:effectLst/>
                          <a:latin typeface="Microsoft JhengHei Regular" charset="-120"/>
                          <a:ea typeface="Microsoft JhengHei Regular" charset="-120"/>
                          <a:cs typeface="Microsoft JhengHei Regular" charset="-120"/>
                        </a:rPr>
                        <a:t>英語</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44137">
                <a:tc>
                  <a:txBody>
                    <a:bodyPr/>
                    <a:lstStyle/>
                    <a:p>
                      <a:pPr marL="50800" marR="50800" algn="ctr">
                        <a:spcAft>
                          <a:spcPts val="0"/>
                        </a:spcAft>
                      </a:pPr>
                      <a:r>
                        <a:rPr lang="zh-TW" sz="2000" b="0" i="0" kern="100" dirty="0">
                          <a:effectLst/>
                          <a:latin typeface="Microsoft JhengHei Regular" charset="-120"/>
                          <a:ea typeface="Microsoft JhengHei Regular" charset="-120"/>
                          <a:cs typeface="Microsoft JhengHei Regular" charset="-120"/>
                        </a:rPr>
                        <a:t>健康與</a:t>
                      </a:r>
                    </a:p>
                    <a:p>
                      <a:pPr marL="50800" marR="50800" algn="ctr">
                        <a:spcAft>
                          <a:spcPts val="0"/>
                        </a:spcAft>
                      </a:pPr>
                      <a:r>
                        <a:rPr lang="zh-TW" sz="2000" b="0" i="0" kern="100" dirty="0">
                          <a:effectLst/>
                          <a:latin typeface="Microsoft JhengHei Regular" charset="-120"/>
                          <a:ea typeface="Microsoft JhengHei Regular" charset="-120"/>
                          <a:cs typeface="Microsoft JhengHei Regular" charset="-120"/>
                        </a:rPr>
                        <a:t>體育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健康與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體育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健康與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體育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健康與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體育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272068">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數學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數學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數學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R="127000" algn="ctr">
                        <a:spcAft>
                          <a:spcPts val="0"/>
                        </a:spcAft>
                      </a:pPr>
                      <a:r>
                        <a:rPr lang="zh-TW" sz="2000" b="0" i="0" kern="100" dirty="0">
                          <a:effectLst/>
                          <a:latin typeface="Microsoft JhengHei Regular" charset="-120"/>
                          <a:ea typeface="Microsoft JhengHei Regular" charset="-120"/>
                          <a:cs typeface="Microsoft JhengHei Regular" charset="-120"/>
                        </a:rPr>
                        <a:t>數學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數學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272068">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社會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生活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社會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社會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社會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44137">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藝術與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人文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藝術與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人文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藝術與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人文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藝術與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人文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816205">
                <a:tc>
                  <a:txBody>
                    <a:bodyPr/>
                    <a:lstStyle/>
                    <a:p>
                      <a:pPr marL="50800" marR="50800" algn="ctr">
                        <a:spcAft>
                          <a:spcPts val="0"/>
                        </a:spcAft>
                      </a:pPr>
                      <a:r>
                        <a:rPr lang="zh-TW" sz="2000" b="0" i="0" kern="100" dirty="0">
                          <a:effectLst/>
                          <a:latin typeface="Microsoft JhengHei Regular" charset="-120"/>
                          <a:ea typeface="Microsoft JhengHei Regular" charset="-120"/>
                          <a:cs typeface="Microsoft JhengHei Regular" charset="-120"/>
                        </a:rPr>
                        <a:t>自然與</a:t>
                      </a:r>
                    </a:p>
                    <a:p>
                      <a:pPr marL="50800" marR="50800" algn="ctr">
                        <a:spcAft>
                          <a:spcPts val="0"/>
                        </a:spcAft>
                      </a:pPr>
                      <a:r>
                        <a:rPr lang="zh-TW" sz="2000" b="0" i="0" kern="100" dirty="0">
                          <a:effectLst/>
                          <a:latin typeface="Microsoft JhengHei Regular" charset="-120"/>
                          <a:ea typeface="Microsoft JhengHei Regular" charset="-120"/>
                          <a:cs typeface="Microsoft JhengHei Regular" charset="-120"/>
                        </a:rPr>
                        <a:t>生活</a:t>
                      </a:r>
                    </a:p>
                    <a:p>
                      <a:pPr marL="50800" marR="50800" algn="ctr">
                        <a:spcAft>
                          <a:spcPts val="0"/>
                        </a:spcAft>
                      </a:pPr>
                      <a:r>
                        <a:rPr lang="zh-TW" sz="2000" b="0" i="0" kern="100" dirty="0">
                          <a:effectLst/>
                          <a:latin typeface="Microsoft JhengHei Regular" charset="-120"/>
                          <a:ea typeface="Microsoft JhengHei Regular" charset="-120"/>
                          <a:cs typeface="Microsoft JhengHei Regular" charset="-120"/>
                        </a:rPr>
                        <a:t>科技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自然與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生活</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科技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自然與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生活</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科技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自然與</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生活</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科技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69780">
                <a:tc>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綜合</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活動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綜合</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活動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綜合</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活動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綜合</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活動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綜合</a:t>
                      </a:r>
                    </a:p>
                    <a:p>
                      <a:pPr marL="127000" marR="127000" algn="ctr">
                        <a:spcAft>
                          <a:spcPts val="0"/>
                        </a:spcAft>
                      </a:pPr>
                      <a:r>
                        <a:rPr lang="zh-TW" sz="2000" b="0" i="0" kern="100" dirty="0">
                          <a:effectLst/>
                          <a:latin typeface="Microsoft JhengHei Regular" charset="-120"/>
                          <a:ea typeface="Microsoft JhengHei Regular" charset="-120"/>
                          <a:cs typeface="Microsoft JhengHei Regular" charset="-120"/>
                        </a:rPr>
                        <a:t>活動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93754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30731351"/>
              </p:ext>
            </p:extLst>
          </p:nvPr>
        </p:nvGraphicFramePr>
        <p:xfrm>
          <a:off x="278870" y="948690"/>
          <a:ext cx="8567950" cy="5177790"/>
        </p:xfrm>
        <a:graphic>
          <a:graphicData uri="http://schemas.openxmlformats.org/drawingml/2006/table">
            <a:tbl>
              <a:tblPr firstRow="1" firstCol="1" bandRow="1">
                <a:tableStyleId>{5C22544A-7EE6-4342-B048-85BDC9FD1C3A}</a:tableStyleId>
              </a:tblPr>
              <a:tblGrid>
                <a:gridCol w="1631014"/>
                <a:gridCol w="2389647"/>
                <a:gridCol w="4547289"/>
              </a:tblGrid>
              <a:tr h="564757">
                <a:tc rowSpan="5">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法規研修</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c rowSpan="5">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瞭解課綱所涉法規，依規定修訂各項課程與教學辦法。</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訂定公開授課辦法 </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r>
              <a:tr h="564757">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訂定協同教學辦法</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r>
              <a:tr h="564757">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4.</a:t>
                      </a:r>
                      <a:r>
                        <a:rPr lang="zh-TW" sz="2000" b="0" i="0" kern="0" dirty="0">
                          <a:effectLst/>
                          <a:latin typeface="Microsoft JhengHei Regular" charset="-120"/>
                          <a:ea typeface="Microsoft JhengHei Regular" charset="-120"/>
                          <a:cs typeface="Microsoft JhengHei Regular" charset="-120"/>
                        </a:rPr>
                        <a:t>修訂成績評量作業要點</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r>
              <a:tr h="564757">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5.</a:t>
                      </a:r>
                      <a:r>
                        <a:rPr lang="zh-TW" sz="2000" b="0" i="0" kern="0" dirty="0">
                          <a:effectLst/>
                          <a:latin typeface="Microsoft JhengHei Regular" charset="-120"/>
                          <a:ea typeface="Microsoft JhengHei Regular" charset="-120"/>
                          <a:cs typeface="Microsoft JhengHei Regular" charset="-120"/>
                        </a:rPr>
                        <a:t>修訂課程計畫評鑑辦法 </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r>
              <a:tr h="847136">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6.</a:t>
                      </a:r>
                      <a:r>
                        <a:rPr lang="zh-TW" sz="2000" b="0" i="0" kern="0" dirty="0">
                          <a:effectLst/>
                          <a:latin typeface="Microsoft JhengHei Regular" charset="-120"/>
                          <a:ea typeface="Microsoft JhengHei Regular" charset="-120"/>
                          <a:cs typeface="Microsoft JhengHei Regular" charset="-120"/>
                        </a:rPr>
                        <a:t>修訂校內教科用書選書規則。</a:t>
                      </a:r>
                      <a:endParaRPr lang="zh-TW" sz="2000" b="0" i="0" kern="100" dirty="0">
                        <a:effectLst/>
                        <a:latin typeface="Microsoft JhengHei Regular" charset="-120"/>
                        <a:ea typeface="Microsoft JhengHei Regular" charset="-120"/>
                        <a:cs typeface="Microsoft JhengHei Regular" charset="-120"/>
                      </a:endParaRPr>
                    </a:p>
                  </a:txBody>
                  <a:tcPr marL="17035" marR="17035" marT="0" marB="0" anchor="ctr"/>
                </a:tc>
              </a:tr>
              <a:tr h="847136">
                <a:tc rowSpan="3">
                  <a:txBody>
                    <a:bodyPr/>
                    <a:lstStyle/>
                    <a:p>
                      <a:pPr marL="0" algn="ctr" defTabSz="914400" rtl="0" eaLnBrk="1" latinLnBrk="0" hangingPunct="1">
                        <a:spcAft>
                          <a:spcPts val="0"/>
                        </a:spcAft>
                      </a:pPr>
                      <a:r>
                        <a:rPr lang="zh-TW" sz="2000" b="0" i="0" kern="0" dirty="0">
                          <a:solidFill>
                            <a:schemeClr val="lt1"/>
                          </a:solidFill>
                          <a:effectLst/>
                          <a:latin typeface="Microsoft JhengHei Regular" charset="-120"/>
                          <a:ea typeface="Microsoft JhengHei Regular" charset="-120"/>
                          <a:cs typeface="Microsoft JhengHei Regular" charset="-120"/>
                        </a:rPr>
                        <a:t>課程實施</a:t>
                      </a:r>
                    </a:p>
                  </a:txBody>
                  <a:tcPr marL="17780" marR="17780" marT="0" marB="0" anchor="ctr"/>
                </a:tc>
                <a:tc rowSpan="3">
                  <a:txBody>
                    <a:bodyPr/>
                    <a:lstStyle/>
                    <a:p>
                      <a:pPr marL="0" algn="just" defTabSz="914400" rtl="0" eaLnBrk="1" latinLnBrk="0" hangingPunct="1">
                        <a:spcAft>
                          <a:spcPts val="0"/>
                        </a:spcAft>
                      </a:pPr>
                      <a:r>
                        <a:rPr lang="en-US" sz="2000" b="0" i="0" kern="0" dirty="0">
                          <a:solidFill>
                            <a:schemeClr val="dk1"/>
                          </a:solidFill>
                          <a:effectLst/>
                          <a:latin typeface="Microsoft JhengHei Regular" charset="-120"/>
                          <a:ea typeface="Microsoft JhengHei Regular" charset="-120"/>
                          <a:cs typeface="Microsoft JhengHei Regular" charset="-120"/>
                        </a:rPr>
                        <a:t>4.</a:t>
                      </a:r>
                      <a:r>
                        <a:rPr lang="zh-TW" sz="2000" b="0" i="0" kern="0" dirty="0">
                          <a:solidFill>
                            <a:schemeClr val="dk1"/>
                          </a:solidFill>
                          <a:effectLst/>
                          <a:latin typeface="Microsoft JhengHei Regular" charset="-120"/>
                          <a:ea typeface="Microsoft JhengHei Regular" charset="-120"/>
                          <a:cs typeface="Microsoft JhengHei Regular" charset="-120"/>
                        </a:rPr>
                        <a:t>結合課程發展委員會及各領域教學研究會發展課程計畫並引進專業人員協助輔導。</a:t>
                      </a:r>
                    </a:p>
                  </a:txBody>
                  <a:tcPr marL="17780" marR="17780" marT="0" marB="0" anchor="ctr"/>
                </a:tc>
                <a:tc>
                  <a:txBody>
                    <a:bodyPr/>
                    <a:lstStyle/>
                    <a:p>
                      <a:pPr marL="0" algn="just" defTabSz="914400" rtl="0" eaLnBrk="1" latinLnBrk="0" hangingPunct="1">
                        <a:spcAft>
                          <a:spcPts val="0"/>
                        </a:spcAft>
                      </a:pPr>
                      <a:r>
                        <a:rPr lang="en-US" sz="2000" b="0" i="0" kern="0" dirty="0">
                          <a:solidFill>
                            <a:schemeClr val="dk1"/>
                          </a:solidFill>
                          <a:effectLst/>
                          <a:latin typeface="Microsoft JhengHei Regular" charset="-120"/>
                          <a:ea typeface="Microsoft JhengHei Regular" charset="-120"/>
                          <a:cs typeface="Microsoft JhengHei Regular" charset="-120"/>
                        </a:rPr>
                        <a:t>1.</a:t>
                      </a:r>
                      <a:r>
                        <a:rPr lang="zh-TW" sz="2000" b="0" i="0" kern="0" dirty="0">
                          <a:solidFill>
                            <a:schemeClr val="dk1"/>
                          </a:solidFill>
                          <a:effectLst/>
                          <a:latin typeface="Microsoft JhengHei Regular" charset="-120"/>
                          <a:ea typeface="Microsoft JhengHei Regular" charset="-120"/>
                          <a:cs typeface="Microsoft JhengHei Regular" charset="-120"/>
                        </a:rPr>
                        <a:t>形塑學校願景建立學校課程地圖</a:t>
                      </a:r>
                    </a:p>
                  </a:txBody>
                  <a:tcPr marL="17780" marR="17780" marT="0" marB="0" anchor="ctr"/>
                </a:tc>
              </a:tr>
              <a:tr h="707668">
                <a:tc vMerge="1">
                  <a:txBody>
                    <a:bodyPr/>
                    <a:lstStyle/>
                    <a:p>
                      <a:endParaRPr lang="zh-TW" altLang="en-US"/>
                    </a:p>
                  </a:txBody>
                  <a:tcPr/>
                </a:tc>
                <a:tc vMerge="1">
                  <a:txBody>
                    <a:bodyPr/>
                    <a:lstStyle/>
                    <a:p>
                      <a:endParaRPr lang="zh-TW" altLang="en-US"/>
                    </a:p>
                  </a:txBody>
                  <a:tcPr/>
                </a:tc>
                <a:tc>
                  <a:txBody>
                    <a:bodyPr/>
                    <a:lstStyle/>
                    <a:p>
                      <a:pPr marL="0" algn="just" defTabSz="914400" rtl="0" eaLnBrk="1" latinLnBrk="0" hangingPunct="1">
                        <a:spcAft>
                          <a:spcPts val="0"/>
                        </a:spcAft>
                      </a:pPr>
                      <a:r>
                        <a:rPr lang="en-US" sz="2000" b="0" i="0" kern="0" dirty="0">
                          <a:solidFill>
                            <a:schemeClr val="dk1"/>
                          </a:solidFill>
                          <a:effectLst/>
                          <a:latin typeface="Microsoft JhengHei Regular" charset="-120"/>
                          <a:ea typeface="Microsoft JhengHei Regular" charset="-120"/>
                          <a:cs typeface="Microsoft JhengHei Regular" charset="-120"/>
                        </a:rPr>
                        <a:t>2.</a:t>
                      </a:r>
                      <a:r>
                        <a:rPr lang="zh-TW" sz="2000" b="0" i="0" kern="0" dirty="0">
                          <a:solidFill>
                            <a:schemeClr val="dk1"/>
                          </a:solidFill>
                          <a:effectLst/>
                          <a:latin typeface="Microsoft JhengHei Regular" charset="-120"/>
                          <a:ea typeface="Microsoft JhengHei Regular" charset="-120"/>
                          <a:cs typeface="Microsoft JhengHei Regular" charset="-120"/>
                        </a:rPr>
                        <a:t>發展學校彈性課程</a:t>
                      </a:r>
                    </a:p>
                  </a:txBody>
                  <a:tcPr marL="17780" marR="17780" marT="0" marB="0" anchor="ctr"/>
                </a:tc>
              </a:tr>
              <a:tr h="516822">
                <a:tc vMerge="1">
                  <a:txBody>
                    <a:bodyPr/>
                    <a:lstStyle/>
                    <a:p>
                      <a:endParaRPr lang="zh-TW" altLang="en-US"/>
                    </a:p>
                  </a:txBody>
                  <a:tcPr/>
                </a:tc>
                <a:tc vMerge="1">
                  <a:txBody>
                    <a:bodyPr/>
                    <a:lstStyle/>
                    <a:p>
                      <a:endParaRPr lang="zh-TW" altLang="en-US"/>
                    </a:p>
                  </a:txBody>
                  <a:tcPr/>
                </a:tc>
                <a:tc>
                  <a:txBody>
                    <a:bodyPr/>
                    <a:lstStyle/>
                    <a:p>
                      <a:pPr marL="0" algn="just" defTabSz="914400" rtl="0" eaLnBrk="1" latinLnBrk="0" hangingPunct="1">
                        <a:spcAft>
                          <a:spcPts val="0"/>
                        </a:spcAft>
                      </a:pPr>
                      <a:r>
                        <a:rPr lang="en-US" sz="2000" b="0" i="0" kern="0" dirty="0">
                          <a:solidFill>
                            <a:schemeClr val="dk1"/>
                          </a:solidFill>
                          <a:effectLst/>
                          <a:latin typeface="Microsoft JhengHei Regular" charset="-120"/>
                          <a:ea typeface="Microsoft JhengHei Regular" charset="-120"/>
                          <a:cs typeface="Microsoft JhengHei Regular" charset="-120"/>
                        </a:rPr>
                        <a:t>3.</a:t>
                      </a:r>
                      <a:r>
                        <a:rPr lang="zh-TW" sz="2000" b="0" i="0" kern="0" dirty="0">
                          <a:solidFill>
                            <a:schemeClr val="dk1"/>
                          </a:solidFill>
                          <a:effectLst/>
                          <a:latin typeface="Microsoft JhengHei Regular" charset="-120"/>
                          <a:ea typeface="Microsoft JhengHei Regular" charset="-120"/>
                          <a:cs typeface="Microsoft JhengHei Regular" charset="-120"/>
                        </a:rPr>
                        <a:t>預擬學校課程計畫</a:t>
                      </a:r>
                    </a:p>
                  </a:txBody>
                  <a:tcPr marL="17780" marR="17780" marT="0" marB="0" anchor="ctr"/>
                </a:tc>
              </a:tr>
            </a:tbl>
          </a:graphicData>
        </a:graphic>
      </p:graphicFrame>
      <p:sp>
        <p:nvSpPr>
          <p:cNvPr id="4" name="矩形 3"/>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774792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970070491"/>
              </p:ext>
            </p:extLst>
          </p:nvPr>
        </p:nvGraphicFramePr>
        <p:xfrm>
          <a:off x="353695" y="732304"/>
          <a:ext cx="8333104" cy="5977102"/>
        </p:xfrm>
        <a:graphic>
          <a:graphicData uri="http://schemas.openxmlformats.org/drawingml/2006/table">
            <a:tbl>
              <a:tblPr firstRow="1" firstCol="1" bandRow="1">
                <a:tableStyleId>{5C22544A-7EE6-4342-B048-85BDC9FD1C3A}</a:tableStyleId>
              </a:tblPr>
              <a:tblGrid>
                <a:gridCol w="3521075"/>
                <a:gridCol w="4812029"/>
              </a:tblGrid>
              <a:tr h="829193">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5.</a:t>
                      </a:r>
                      <a:r>
                        <a:rPr lang="zh-TW" sz="2000" b="0" i="0" kern="0" dirty="0">
                          <a:effectLst/>
                          <a:latin typeface="Microsoft JhengHei Regular" charset="-120"/>
                          <a:ea typeface="Microsoft JhengHei Regular" charset="-120"/>
                          <a:cs typeface="Microsoft JhengHei Regular" charset="-120"/>
                        </a:rPr>
                        <a:t>建立自我檢核課程計畫機制，評核執行情形。</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建立課程計畫自我檢核表</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829193">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召開課程發展委員會自我檢核</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829193">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6.</a:t>
                      </a:r>
                      <a:r>
                        <a:rPr lang="zh-TW" sz="2000" b="0" i="0" kern="0" dirty="0">
                          <a:effectLst/>
                          <a:latin typeface="Microsoft JhengHei Regular" charset="-120"/>
                          <a:ea typeface="Microsoft JhengHei Regular" charset="-120"/>
                          <a:cs typeface="Microsoft JhengHei Regular" charset="-120"/>
                        </a:rPr>
                        <a:t>分析學生平日或定期學習情形，做為課程計畫調整參據。</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暸解學生平日學習進行課程計畫調整</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829193">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分析學生定期學習進行課程計畫調整</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1140141">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7.</a:t>
                      </a:r>
                      <a:r>
                        <a:rPr lang="zh-TW" sz="2000" b="0" i="0" kern="0" dirty="0">
                          <a:effectLst/>
                          <a:latin typeface="Microsoft JhengHei Regular" charset="-120"/>
                          <a:ea typeface="Microsoft JhengHei Regular" charset="-120"/>
                          <a:cs typeface="Microsoft JhengHei Regular" charset="-120"/>
                        </a:rPr>
                        <a:t>實施學校層級課程評鑑計畫，並據以改善課程、教學和學習。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各領域實施課程評鑑並以改善課程、教學和學習。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1520189">
                <a:tc vMerge="1">
                  <a:txBody>
                    <a:bodyPr/>
                    <a:lstStyle/>
                    <a:p>
                      <a:endParaRPr lang="zh-TW" altLang="en-US"/>
                    </a:p>
                  </a:txBody>
                  <a:tcPr/>
                </a:tc>
                <a:tc>
                  <a:txBody>
                    <a:bodyPr/>
                    <a:lstStyle/>
                    <a:p>
                      <a:pPr algn="l">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召開課程發展委員會</a:t>
                      </a:r>
                      <a:r>
                        <a:rPr lang="en-US" sz="2000" b="0" i="0" kern="0" dirty="0">
                          <a:effectLst/>
                          <a:latin typeface="Microsoft JhengHei Regular" charset="-120"/>
                          <a:ea typeface="Microsoft JhengHei Regular" charset="-120"/>
                          <a:cs typeface="Microsoft JhengHei Regular" charset="-120"/>
                        </a:rPr>
                        <a:t/>
                      </a:r>
                      <a:br>
                        <a:rPr lang="en-US" sz="2000" b="0" i="0" kern="0" dirty="0">
                          <a:effectLst/>
                          <a:latin typeface="Microsoft JhengHei Regular" charset="-120"/>
                          <a:ea typeface="Microsoft JhengHei Regular" charset="-120"/>
                          <a:cs typeface="Microsoft JhengHei Regular" charset="-120"/>
                        </a:rPr>
                      </a:b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實施課程評鑑</a:t>
                      </a:r>
                      <a:r>
                        <a:rPr lang="en-US" sz="2000" b="0" i="0" kern="0" dirty="0">
                          <a:effectLst/>
                          <a:latin typeface="Microsoft JhengHei Regular" charset="-120"/>
                          <a:ea typeface="Microsoft JhengHei Regular" charset="-120"/>
                          <a:cs typeface="Microsoft JhengHei Regular" charset="-120"/>
                        </a:rPr>
                        <a:t/>
                      </a:r>
                      <a:br>
                        <a:rPr lang="en-US" sz="2000" b="0" i="0" kern="0" dirty="0">
                          <a:effectLst/>
                          <a:latin typeface="Microsoft JhengHei Regular" charset="-120"/>
                          <a:ea typeface="Microsoft JhengHei Regular" charset="-120"/>
                          <a:cs typeface="Microsoft JhengHei Regular" charset="-120"/>
                        </a:rPr>
                      </a:b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提出改善課程、教學和學習建議</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bl>
          </a:graphicData>
        </a:graphic>
      </p:graphicFrame>
      <p:sp>
        <p:nvSpPr>
          <p:cNvPr id="5" name="矩形 4"/>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89987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565720137"/>
              </p:ext>
            </p:extLst>
          </p:nvPr>
        </p:nvGraphicFramePr>
        <p:xfrm>
          <a:off x="513713" y="902972"/>
          <a:ext cx="7990206" cy="5532120"/>
        </p:xfrm>
        <a:graphic>
          <a:graphicData uri="http://schemas.openxmlformats.org/drawingml/2006/table">
            <a:tbl>
              <a:tblPr firstRow="1" firstCol="1" bandRow="1">
                <a:tableStyleId>{5C22544A-7EE6-4342-B048-85BDC9FD1C3A}</a:tableStyleId>
              </a:tblPr>
              <a:tblGrid>
                <a:gridCol w="3612517"/>
                <a:gridCol w="4377689"/>
              </a:tblGrid>
              <a:tr h="922020">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8.</a:t>
                      </a:r>
                      <a:r>
                        <a:rPr lang="zh-TW" sz="2000" b="0" i="0" kern="0" dirty="0">
                          <a:effectLst/>
                          <a:latin typeface="Microsoft JhengHei Regular" charset="-120"/>
                          <a:ea typeface="Microsoft JhengHei Regular" charset="-120"/>
                          <a:cs typeface="Microsoft JhengHei Regular" charset="-120"/>
                        </a:rPr>
                        <a:t>檢核重大議題融入教學情形</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各學習領域討論融入課程之內容與教學方式</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922020">
                <a:tc rowSpan="3">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9.</a:t>
                      </a:r>
                      <a:r>
                        <a:rPr lang="zh-TW" sz="2000" b="0" i="0" kern="0" dirty="0">
                          <a:effectLst/>
                          <a:latin typeface="Microsoft JhengHei Regular" charset="-120"/>
                          <a:ea typeface="Microsoft JhengHei Regular" charset="-120"/>
                          <a:cs typeface="Microsoft JhengHei Regular" charset="-120"/>
                        </a:rPr>
                        <a:t>落實校內教科用書選書機制</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成立各學習領域</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年級</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教科圖書選用委員會</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922020">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各領域</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或年級</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進行教科書初選會議</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922020">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教科書選用複審委員會進行複審</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922020">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10.</a:t>
                      </a:r>
                      <a:r>
                        <a:rPr lang="zh-TW" sz="2000" b="0" i="0" kern="0" dirty="0">
                          <a:effectLst/>
                          <a:latin typeface="Microsoft JhengHei Regular" charset="-120"/>
                          <a:ea typeface="Microsoft JhengHei Regular" charset="-120"/>
                          <a:cs typeface="Microsoft JhengHei Regular" charset="-120"/>
                        </a:rPr>
                        <a:t>落實全年級或全校且全學期使用之自編自選教材送學校課程發展委員會審查。</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全年級或全校且全學期使用之自編自選教材</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922020">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送學校課程發展委員會審查</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bl>
          </a:graphicData>
        </a:graphic>
      </p:graphicFrame>
      <p:sp>
        <p:nvSpPr>
          <p:cNvPr id="5" name="矩形 4"/>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248187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443528252"/>
              </p:ext>
            </p:extLst>
          </p:nvPr>
        </p:nvGraphicFramePr>
        <p:xfrm>
          <a:off x="319405" y="777239"/>
          <a:ext cx="8287386" cy="5669282"/>
        </p:xfrm>
        <a:graphic>
          <a:graphicData uri="http://schemas.openxmlformats.org/drawingml/2006/table">
            <a:tbl>
              <a:tblPr firstRow="1" firstCol="1" bandRow="1">
                <a:tableStyleId>{5C22544A-7EE6-4342-B048-85BDC9FD1C3A}</a:tableStyleId>
              </a:tblPr>
              <a:tblGrid>
                <a:gridCol w="616259"/>
                <a:gridCol w="3293436"/>
                <a:gridCol w="4377691"/>
              </a:tblGrid>
              <a:tr h="723738">
                <a:tc rowSpan="7">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教學實踐</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rowSpan="3">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11.</a:t>
                      </a:r>
                      <a:r>
                        <a:rPr lang="zh-TW" sz="2000" b="0" i="0" kern="0" dirty="0">
                          <a:effectLst/>
                          <a:latin typeface="Microsoft JhengHei Regular" charset="-120"/>
                          <a:ea typeface="Microsoft JhengHei Regular" charset="-120"/>
                          <a:cs typeface="Microsoft JhengHei Regular" charset="-120"/>
                        </a:rPr>
                        <a:t>依新舊課綱銜接內容開班教學。</a:t>
                      </a:r>
                      <a:r>
                        <a:rPr lang="en-US" sz="2000" b="0" i="0" kern="0" dirty="0">
                          <a:effectLst/>
                          <a:latin typeface="Microsoft JhengHei Regular" charset="-120"/>
                          <a:ea typeface="Microsoft JhengHei Regular" charset="-120"/>
                          <a:cs typeface="Microsoft JhengHei Regular" charset="-120"/>
                        </a:rPr>
                        <a:t>(107</a:t>
                      </a:r>
                      <a:r>
                        <a:rPr lang="zh-TW" sz="2000" b="0" i="0" kern="0" dirty="0">
                          <a:effectLst/>
                          <a:latin typeface="Microsoft JhengHei Regular" charset="-120"/>
                          <a:ea typeface="Microsoft JhengHei Regular" charset="-120"/>
                          <a:cs typeface="Microsoft JhengHei Regular" charset="-120"/>
                        </a:rPr>
                        <a:t>年</a:t>
                      </a:r>
                      <a:r>
                        <a:rPr lang="en-US" sz="2000" b="0" i="0" kern="0" dirty="0">
                          <a:effectLst/>
                          <a:latin typeface="Microsoft JhengHei Regular" charset="-120"/>
                          <a:ea typeface="Microsoft JhengHei Regular" charset="-120"/>
                          <a:cs typeface="Microsoft JhengHei Regular" charset="-120"/>
                        </a:rPr>
                        <a:t>9</a:t>
                      </a:r>
                      <a:r>
                        <a:rPr lang="zh-TW" sz="2000" b="0" i="0" kern="0" dirty="0">
                          <a:effectLst/>
                          <a:latin typeface="Microsoft JhengHei Regular" charset="-120"/>
                          <a:ea typeface="Microsoft JhengHei Regular" charset="-120"/>
                          <a:cs typeface="Microsoft JhengHei Regular" charset="-120"/>
                        </a:rPr>
                        <a:t>月起</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銜接教材準備</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23738">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銜接課程教師</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23738">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銜接課程實施期程規劃</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23738">
                <a:tc vMerge="1">
                  <a:txBody>
                    <a:bodyPr/>
                    <a:lstStyle/>
                    <a:p>
                      <a:endParaRPr lang="zh-TW" altLang="en-US"/>
                    </a:p>
                  </a:txBody>
                  <a:tcPr/>
                </a:tc>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12.</a:t>
                      </a:r>
                      <a:r>
                        <a:rPr lang="zh-TW" sz="2000" b="0" i="0" kern="0" dirty="0">
                          <a:effectLst/>
                          <a:latin typeface="Microsoft JhengHei Regular" charset="-120"/>
                          <a:ea typeface="Microsoft JhengHei Regular" charset="-120"/>
                          <a:cs typeface="Microsoft JhengHei Regular" charset="-120"/>
                        </a:rPr>
                        <a:t>分析校內師資結構，配合教師員額逐步調整師資結構。</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分析校內師資結構</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23738">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逐步調整教師結構</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國中含科技領域</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23738">
                <a:tc vMerge="1">
                  <a:txBody>
                    <a:bodyPr/>
                    <a:lstStyle/>
                    <a:p>
                      <a:endParaRPr lang="zh-TW" altLang="en-US"/>
                    </a:p>
                  </a:txBody>
                  <a:tcPr/>
                </a:tc>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13.</a:t>
                      </a:r>
                      <a:r>
                        <a:rPr lang="zh-TW" sz="2000" b="0" i="0" kern="0" dirty="0">
                          <a:effectLst/>
                          <a:latin typeface="Microsoft JhengHei Regular" charset="-120"/>
                          <a:ea typeface="Microsoft JhengHei Regular" charset="-120"/>
                          <a:cs typeface="Microsoft JhengHei Regular" charset="-120"/>
                        </a:rPr>
                        <a:t>針對各領域師資不足部分確實開缺，並辦理增能課程，提高教學知能。</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師資缺乏領域開缺</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1326854">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師資缺乏領域派員參加</a:t>
                      </a: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非專教師增能研習</a:t>
                      </a: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自行辦理增能研習</a:t>
                      </a: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參加校外研習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bl>
          </a:graphicData>
        </a:graphic>
      </p:graphicFrame>
      <p:sp>
        <p:nvSpPr>
          <p:cNvPr id="4" name="矩形 3"/>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505604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256571205"/>
              </p:ext>
            </p:extLst>
          </p:nvPr>
        </p:nvGraphicFramePr>
        <p:xfrm>
          <a:off x="480060" y="742949"/>
          <a:ext cx="8183880" cy="5628708"/>
        </p:xfrm>
        <a:graphic>
          <a:graphicData uri="http://schemas.openxmlformats.org/drawingml/2006/table">
            <a:tbl>
              <a:tblPr firstRow="1" firstCol="1" bandRow="1">
                <a:tableStyleId>{5C22544A-7EE6-4342-B048-85BDC9FD1C3A}</a:tableStyleId>
              </a:tblPr>
              <a:tblGrid>
                <a:gridCol w="1052493"/>
                <a:gridCol w="3188037"/>
                <a:gridCol w="3943350"/>
              </a:tblGrid>
              <a:tr h="777152">
                <a:tc rowSpan="4">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分階宣導</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rowSpan="3">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14.</a:t>
                      </a:r>
                      <a:r>
                        <a:rPr lang="zh-TW" sz="2000" b="0" i="0" kern="0" dirty="0">
                          <a:effectLst/>
                          <a:latin typeface="Microsoft JhengHei Regular" charset="-120"/>
                          <a:ea typeface="Microsoft JhengHei Regular" charset="-120"/>
                          <a:cs typeface="Microsoft JhengHei Regular" charset="-120"/>
                        </a:rPr>
                        <a:t>出席國教署</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教育局各項課綱研習。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行政人員參加課綱研習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7715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各領域教師參加課綱研習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777152">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家長參加課綱研習</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1780974">
                <a:tc vMerge="1">
                  <a:txBody>
                    <a:bodyPr/>
                    <a:lstStyle/>
                    <a:p>
                      <a:endParaRPr lang="zh-TW" altLang="en-US"/>
                    </a:p>
                  </a:txBody>
                  <a:tcP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15.</a:t>
                      </a:r>
                      <a:r>
                        <a:rPr lang="zh-TW" sz="2000" b="0" i="0" kern="0" dirty="0">
                          <a:effectLst/>
                          <a:latin typeface="Microsoft JhengHei Regular" charset="-120"/>
                          <a:ea typeface="Microsoft JhengHei Regular" charset="-120"/>
                          <a:cs typeface="Microsoft JhengHei Regular" charset="-120"/>
                        </a:rPr>
                        <a:t>運用校務會議、課發會、各領域共同時間、專業社群等辦理課綱研討。</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l">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辦理課綱研討</a:t>
                      </a:r>
                      <a:r>
                        <a:rPr lang="en-US" sz="2000" b="0" i="0" kern="0" dirty="0">
                          <a:effectLst/>
                          <a:latin typeface="Microsoft JhengHei Regular" charset="-120"/>
                          <a:ea typeface="Microsoft JhengHei Regular" charset="-120"/>
                          <a:cs typeface="Microsoft JhengHei Regular" charset="-120"/>
                        </a:rPr>
                        <a:t/>
                      </a:r>
                      <a:br>
                        <a:rPr lang="en-US" sz="2000" b="0" i="0" kern="0" dirty="0">
                          <a:effectLst/>
                          <a:latin typeface="Microsoft JhengHei Regular" charset="-120"/>
                          <a:ea typeface="Microsoft JhengHei Regular" charset="-120"/>
                          <a:cs typeface="Microsoft JhengHei Regular" charset="-120"/>
                        </a:rPr>
                      </a:br>
                      <a:r>
                        <a:rPr lang="en-US" sz="2000" b="0" i="0" kern="0" dirty="0">
                          <a:effectLst/>
                          <a:latin typeface="Microsoft JhengHei Regular" charset="-120"/>
                          <a:ea typeface="Microsoft JhengHei Regular" charset="-120"/>
                          <a:cs typeface="Microsoft JhengHei Regular" charset="-120"/>
                        </a:rPr>
                        <a:t>   (1)</a:t>
                      </a:r>
                      <a:r>
                        <a:rPr lang="zh-TW" sz="2000" b="0" i="0" kern="0" dirty="0">
                          <a:effectLst/>
                          <a:latin typeface="Microsoft JhengHei Regular" charset="-120"/>
                          <a:ea typeface="Microsoft JhengHei Regular" charset="-120"/>
                          <a:cs typeface="Microsoft JhengHei Regular" charset="-120"/>
                        </a:rPr>
                        <a:t>校務會議</a:t>
                      </a:r>
                      <a:r>
                        <a:rPr lang="en-US" sz="2000" b="0" i="0" kern="0" dirty="0">
                          <a:effectLst/>
                          <a:latin typeface="Microsoft JhengHei Regular" charset="-120"/>
                          <a:ea typeface="Microsoft JhengHei Regular" charset="-120"/>
                          <a:cs typeface="Microsoft JhengHei Regular" charset="-120"/>
                        </a:rPr>
                        <a:t>  </a:t>
                      </a:r>
                      <a:br>
                        <a:rPr lang="en-US" sz="2000" b="0" i="0" kern="0" dirty="0">
                          <a:effectLst/>
                          <a:latin typeface="Microsoft JhengHei Regular" charset="-120"/>
                          <a:ea typeface="Microsoft JhengHei Regular" charset="-120"/>
                          <a:cs typeface="Microsoft JhengHei Regular" charset="-120"/>
                        </a:rPr>
                      </a:br>
                      <a:r>
                        <a:rPr lang="en-US" sz="2000" b="0" i="0" kern="0" dirty="0">
                          <a:effectLst/>
                          <a:latin typeface="Microsoft JhengHei Regular" charset="-120"/>
                          <a:ea typeface="Microsoft JhengHei Regular" charset="-120"/>
                          <a:cs typeface="Microsoft JhengHei Regular" charset="-120"/>
                        </a:rPr>
                        <a:t>   (2)</a:t>
                      </a:r>
                      <a:r>
                        <a:rPr lang="zh-TW" sz="2000" b="0" i="0" kern="0" dirty="0">
                          <a:effectLst/>
                          <a:latin typeface="Microsoft JhengHei Regular" charset="-120"/>
                          <a:ea typeface="Microsoft JhengHei Regular" charset="-120"/>
                          <a:cs typeface="Microsoft JhengHei Regular" charset="-120"/>
                        </a:rPr>
                        <a:t>課發會</a:t>
                      </a:r>
                      <a:r>
                        <a:rPr lang="en-US" sz="2000" b="0" i="0" kern="0" dirty="0">
                          <a:effectLst/>
                          <a:latin typeface="Microsoft JhengHei Regular" charset="-120"/>
                          <a:ea typeface="Microsoft JhengHei Regular" charset="-120"/>
                          <a:cs typeface="Microsoft JhengHei Regular" charset="-120"/>
                        </a:rPr>
                        <a:t>  </a:t>
                      </a:r>
                      <a:br>
                        <a:rPr lang="en-US" sz="2000" b="0" i="0" kern="0" dirty="0">
                          <a:effectLst/>
                          <a:latin typeface="Microsoft JhengHei Regular" charset="-120"/>
                          <a:ea typeface="Microsoft JhengHei Regular" charset="-120"/>
                          <a:cs typeface="Microsoft JhengHei Regular" charset="-120"/>
                        </a:rPr>
                      </a:br>
                      <a:r>
                        <a:rPr lang="en-US" sz="2000" b="0" i="0" kern="0" dirty="0">
                          <a:effectLst/>
                          <a:latin typeface="Microsoft JhengHei Regular" charset="-120"/>
                          <a:ea typeface="Microsoft JhengHei Regular" charset="-120"/>
                          <a:cs typeface="Microsoft JhengHei Regular" charset="-120"/>
                        </a:rPr>
                        <a:t>   (3)</a:t>
                      </a:r>
                      <a:r>
                        <a:rPr lang="zh-TW" sz="2000" b="0" i="0" kern="0" dirty="0">
                          <a:effectLst/>
                          <a:latin typeface="Microsoft JhengHei Regular" charset="-120"/>
                          <a:ea typeface="Microsoft JhengHei Regular" charset="-120"/>
                          <a:cs typeface="Microsoft JhengHei Regular" charset="-120"/>
                        </a:rPr>
                        <a:t>各領域共同</a:t>
                      </a:r>
                      <a:r>
                        <a:rPr lang="en-US" sz="2000" b="0" i="0" kern="0" dirty="0">
                          <a:effectLst/>
                          <a:latin typeface="Microsoft JhengHei Regular" charset="-120"/>
                          <a:ea typeface="Microsoft JhengHei Regular" charset="-120"/>
                          <a:cs typeface="Microsoft JhengHei Regular" charset="-120"/>
                        </a:rPr>
                        <a:t>  </a:t>
                      </a:r>
                      <a:br>
                        <a:rPr lang="en-US" sz="2000" b="0" i="0" kern="0" dirty="0">
                          <a:effectLst/>
                          <a:latin typeface="Microsoft JhengHei Regular" charset="-120"/>
                          <a:ea typeface="Microsoft JhengHei Regular" charset="-120"/>
                          <a:cs typeface="Microsoft JhengHei Regular" charset="-120"/>
                        </a:rPr>
                      </a:br>
                      <a:r>
                        <a:rPr lang="en-US" sz="2000" b="0" i="0" kern="0" dirty="0">
                          <a:effectLst/>
                          <a:latin typeface="Microsoft JhengHei Regular" charset="-120"/>
                          <a:ea typeface="Microsoft JhengHei Regular" charset="-120"/>
                          <a:cs typeface="Microsoft JhengHei Regular" charset="-120"/>
                        </a:rPr>
                        <a:t>   (4)</a:t>
                      </a:r>
                      <a:r>
                        <a:rPr lang="zh-TW" sz="2000" b="0" i="0" kern="0" dirty="0">
                          <a:effectLst/>
                          <a:latin typeface="Microsoft JhengHei Regular" charset="-120"/>
                          <a:ea typeface="Microsoft JhengHei Regular" charset="-120"/>
                          <a:cs typeface="Microsoft JhengHei Regular" charset="-120"/>
                        </a:rPr>
                        <a:t>專業社群</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604452">
                <a:tc rowSpan="2">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資源應用</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16.</a:t>
                      </a:r>
                      <a:r>
                        <a:rPr lang="zh-TW" sz="2000" b="0" i="0" kern="0" dirty="0">
                          <a:effectLst/>
                          <a:latin typeface="Microsoft JhengHei Regular" charset="-120"/>
                          <a:ea typeface="Microsoft JhengHei Regular" charset="-120"/>
                          <a:cs typeface="Microsoft JhengHei Regular" charset="-120"/>
                        </a:rPr>
                        <a:t>訂定獎勵機制，鼓勵校內教師專業社群研發與分享多元課程模組或教學案例。</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設定鼓勵校內教師專業社群之機制</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906678">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鼓勵社群研發與分享多元課程模組或教學案例之機制</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bl>
          </a:graphicData>
        </a:graphic>
      </p:graphicFrame>
      <p:sp>
        <p:nvSpPr>
          <p:cNvPr id="4" name="矩形 3"/>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704651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838057837"/>
              </p:ext>
            </p:extLst>
          </p:nvPr>
        </p:nvGraphicFramePr>
        <p:xfrm>
          <a:off x="548003" y="982979"/>
          <a:ext cx="7910196" cy="5360670"/>
        </p:xfrm>
        <a:graphic>
          <a:graphicData uri="http://schemas.openxmlformats.org/drawingml/2006/table">
            <a:tbl>
              <a:tblPr firstRow="1" firstCol="1" bandRow="1">
                <a:tableStyleId>{5C22544A-7EE6-4342-B048-85BDC9FD1C3A}</a:tableStyleId>
              </a:tblPr>
              <a:tblGrid>
                <a:gridCol w="2995297"/>
                <a:gridCol w="4914899"/>
              </a:tblGrid>
              <a:tr h="1786890">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17.</a:t>
                      </a:r>
                      <a:r>
                        <a:rPr lang="zh-TW" sz="2000" b="0" i="0" kern="0" dirty="0">
                          <a:effectLst/>
                          <a:latin typeface="Microsoft JhengHei Regular" charset="-120"/>
                          <a:ea typeface="Microsoft JhengHei Regular" charset="-120"/>
                          <a:cs typeface="Microsoft JhengHei Regular" charset="-120"/>
                        </a:rPr>
                        <a:t>彙整自編教學資源</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案例至單一平臺，供學生、教師及家長使用。</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上傳自編教學資源</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案例至飛番雲或其他平台</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1786890">
                <a:tc rowSpan="2">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18.</a:t>
                      </a:r>
                      <a:r>
                        <a:rPr lang="zh-TW" sz="2000" b="0" i="0" kern="0" dirty="0">
                          <a:effectLst/>
                          <a:latin typeface="Microsoft JhengHei Regular" charset="-120"/>
                          <a:ea typeface="Microsoft JhengHei Regular" charset="-120"/>
                          <a:cs typeface="Microsoft JhengHei Regular" charset="-120"/>
                        </a:rPr>
                        <a:t>學校端是否充分利用「國民中小學課程與教學資源整合平臺</a:t>
                      </a:r>
                      <a:r>
                        <a:rPr lang="en-US" sz="2000" b="0" i="0" kern="0" dirty="0">
                          <a:effectLst/>
                          <a:latin typeface="Microsoft JhengHei Regular" charset="-120"/>
                          <a:ea typeface="Microsoft JhengHei Regular" charset="-120"/>
                          <a:cs typeface="Microsoft JhengHei Regular" charset="-120"/>
                        </a:rPr>
                        <a:t>CIRN</a:t>
                      </a:r>
                      <a:r>
                        <a:rPr lang="zh-TW"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學校網頁連結「國民中小學課程與教學資源整合平臺」。</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1786890">
                <a:tc vMerge="1">
                  <a:txBody>
                    <a:bodyPr/>
                    <a:lstStyle/>
                    <a:p>
                      <a:endParaRPr lang="zh-TW" altLang="en-US"/>
                    </a:p>
                  </a:txBody>
                  <a:tcPr/>
                </a:tc>
                <a:tc>
                  <a:txBody>
                    <a:bodyPr/>
                    <a:lstStyle/>
                    <a:p>
                      <a:pPr algn="just">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利用</a:t>
                      </a:r>
                      <a:r>
                        <a:rPr lang="en-US" sz="2000" b="0" i="0" kern="0" dirty="0">
                          <a:effectLst/>
                          <a:latin typeface="Microsoft JhengHei Regular" charset="-120"/>
                          <a:ea typeface="Microsoft JhengHei Regular" charset="-120"/>
                          <a:cs typeface="Microsoft JhengHei Regular" charset="-120"/>
                        </a:rPr>
                        <a:t>CIRN</a:t>
                      </a:r>
                      <a:r>
                        <a:rPr lang="zh-TW" sz="2000" b="0" i="0" kern="0" dirty="0">
                          <a:effectLst/>
                          <a:latin typeface="Microsoft JhengHei Regular" charset="-120"/>
                          <a:ea typeface="Microsoft JhengHei Regular" charset="-120"/>
                          <a:cs typeface="Microsoft JhengHei Regular" charset="-120"/>
                        </a:rPr>
                        <a:t>平臺學習領域核心素養或彈性學習課程教學示例。</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bl>
          </a:graphicData>
        </a:graphic>
      </p:graphicFrame>
      <p:sp>
        <p:nvSpPr>
          <p:cNvPr id="4" name="矩形 3"/>
          <p:cNvSpPr/>
          <p:nvPr/>
        </p:nvSpPr>
        <p:spPr>
          <a:xfrm>
            <a:off x="171450" y="147530"/>
            <a:ext cx="7989570" cy="584775"/>
          </a:xfrm>
          <a:prstGeom prst="rect">
            <a:avLst/>
          </a:prstGeom>
        </p:spPr>
        <p:txBody>
          <a:bodyPr wrap="square">
            <a:spAutoFit/>
          </a:bodyPr>
          <a:lstStyle/>
          <a:p>
            <a:pPr algn="ctr">
              <a:spcAft>
                <a:spcPts val="0"/>
              </a:spcAft>
            </a:pPr>
            <a:r>
              <a:rPr lang="zh-TW" altLang="zh-TW" sz="3200" kern="0" dirty="0" smtClean="0">
                <a:effectLst/>
                <a:latin typeface="Microsoft JhengHei Regular" charset="-120"/>
                <a:ea typeface="Microsoft JhengHei Regular" charset="-120"/>
                <a:cs typeface="Microsoft JhengHei Regular" charset="-120"/>
              </a:rPr>
              <a:t>新課綱學校應辦工作事項自我檢核表</a:t>
            </a:r>
            <a:r>
              <a:rPr lang="zh-TW" altLang="zh-TW" sz="3200" kern="0" dirty="0" smtClean="0">
                <a:solidFill>
                  <a:srgbClr val="FF0000"/>
                </a:solidFill>
                <a:effectLst/>
                <a:latin typeface="Microsoft JhengHei Regular" charset="-120"/>
                <a:ea typeface="Microsoft JhengHei Regular" charset="-120"/>
                <a:cs typeface="Microsoft JhengHei Regular" charset="-120"/>
              </a:rPr>
              <a:t>草案</a:t>
            </a:r>
            <a:endParaRPr lang="zh-TW" altLang="zh-TW" sz="3200" kern="100" dirty="0">
              <a:solidFill>
                <a:srgbClr val="FF0000"/>
              </a:solidFill>
              <a:effectLst/>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86547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0" y="1317730"/>
            <a:ext cx="9144000" cy="5540270"/>
          </a:xfrm>
          <a:prstGeom prst="rect">
            <a:avLst/>
          </a:prstGeom>
        </p:spPr>
      </p:pic>
      <p:sp>
        <p:nvSpPr>
          <p:cNvPr id="6" name="矩形 5"/>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貴校是否已成立新課綱核心工作</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小組？</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7" name="矩形 6"/>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2040309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0" y="923925"/>
            <a:ext cx="9144000" cy="5934075"/>
          </a:xfrm>
          <a:prstGeom prst="rect">
            <a:avLst/>
          </a:prstGeom>
        </p:spPr>
      </p:pic>
      <p:sp>
        <p:nvSpPr>
          <p:cNvPr id="6" name="矩形 5"/>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貴校是否已成立新課綱核心工作</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小組？</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7" name="矩形 6"/>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861710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貴校成立及運作新課綱核心工作小組遭遇之困難</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graphicFrame>
        <p:nvGraphicFramePr>
          <p:cNvPr id="3" name="資料圖表 2"/>
          <p:cNvGraphicFramePr/>
          <p:nvPr>
            <p:extLst>
              <p:ext uri="{D42A27DB-BD31-4B8C-83A1-F6EECF244321}">
                <p14:modId xmlns:p14="http://schemas.microsoft.com/office/powerpoint/2010/main" val="1762325475"/>
              </p:ext>
            </p:extLst>
          </p:nvPr>
        </p:nvGraphicFramePr>
        <p:xfrm>
          <a:off x="842010" y="1511300"/>
          <a:ext cx="7433310" cy="518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79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貴校推動新課綱校訂課程之困難</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8" name="矩形 7"/>
          <p:cNvSpPr/>
          <p:nvPr/>
        </p:nvSpPr>
        <p:spPr>
          <a:xfrm>
            <a:off x="354330" y="1414528"/>
            <a:ext cx="3783330" cy="5262979"/>
          </a:xfrm>
          <a:prstGeom prst="rect">
            <a:avLst/>
          </a:prstGeom>
        </p:spPr>
        <p:txBody>
          <a:bodyPr wrap="square">
            <a:spAutoFit/>
          </a:bodyPr>
          <a:lstStyle/>
          <a:p>
            <a:pPr marL="342900" indent="-342900">
              <a:buFont typeface="Arial" charset="0"/>
              <a:buChar char="•"/>
            </a:pPr>
            <a:r>
              <a:rPr lang="zh-TW" altLang="en-US" sz="2400" dirty="0">
                <a:latin typeface="Microsoft JhengHei" charset="-120"/>
                <a:ea typeface="Microsoft JhengHei" charset="-120"/>
                <a:cs typeface="Microsoft JhengHei" charset="-120"/>
              </a:rPr>
              <a:t>尚未核定各年級校訂課程節數。</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新課綱規劃之節數能否充分授完課程內容。</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師資結構不確定。</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相關專科教室與教學硬體設施未到位。</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教師動能不佳。</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教師對新課綱仍存疑。</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素養導向課程設計不易。</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各領域對於新課綱之內容(領綱)仍未充分瞭解。</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課程主題過度發散，無法聚焦，取捨不易</a:t>
            </a:r>
            <a:r>
              <a:rPr lang="zh-TW" altLang="en-US" sz="2400" dirty="0" smtClean="0">
                <a:latin typeface="Microsoft JhengHei" charset="-120"/>
                <a:ea typeface="Microsoft JhengHei" charset="-120"/>
                <a:cs typeface="Microsoft JhengHei" charset="-120"/>
              </a:rPr>
              <a:t>。</a:t>
            </a:r>
            <a:endParaRPr lang="en-US" altLang="zh-TW" sz="2400" dirty="0">
              <a:latin typeface="Microsoft JhengHei" charset="-120"/>
              <a:ea typeface="Microsoft JhengHei" charset="-120"/>
              <a:cs typeface="Microsoft JhengHei" charset="-120"/>
            </a:endParaRPr>
          </a:p>
        </p:txBody>
      </p:sp>
      <p:sp>
        <p:nvSpPr>
          <p:cNvPr id="9" name="矩形 8"/>
          <p:cNvSpPr/>
          <p:nvPr/>
        </p:nvSpPr>
        <p:spPr>
          <a:xfrm>
            <a:off x="4743450" y="1328510"/>
            <a:ext cx="4263390" cy="5220880"/>
          </a:xfrm>
          <a:prstGeom prst="rect">
            <a:avLst/>
          </a:prstGeom>
        </p:spPr>
        <p:txBody>
          <a:bodyPr wrap="square">
            <a:spAutoFit/>
          </a:bodyPr>
          <a:lstStyle/>
          <a:p>
            <a:pPr marL="342900" indent="-342900">
              <a:buFont typeface="Arial" charset="0"/>
              <a:buChar char="•"/>
            </a:pPr>
            <a:r>
              <a:rPr lang="zh-TW" altLang="en-US" sz="2400" dirty="0">
                <a:latin typeface="Microsoft JhengHei" charset="-120"/>
                <a:ea typeface="Microsoft JhengHei" charset="-120"/>
                <a:cs typeface="Microsoft JhengHei" charset="-120"/>
              </a:rPr>
              <a:t>參考範例不多，不甚確定自己的方面是否正確。</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各領域均想分配到上課節數。</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對各學習領域所需節數與內容並未能全盤掌握。</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校本課程之統整與轉化尚有困難</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各領域的結合與協同</a:t>
            </a:r>
            <a:r>
              <a:rPr lang="zh-TW" altLang="en-US" sz="2400" dirty="0" smtClean="0">
                <a:latin typeface="Microsoft JhengHei" charset="-120"/>
                <a:ea typeface="Microsoft JhengHei" charset="-120"/>
                <a:cs typeface="Microsoft JhengHei" charset="-120"/>
              </a:rPr>
              <a:t>課程</a:t>
            </a:r>
            <a:endParaRPr lang="en-US" altLang="zh-TW" sz="2400" dirty="0" smtClean="0">
              <a:latin typeface="Microsoft JhengHei" charset="-120"/>
              <a:ea typeface="Microsoft JhengHei" charset="-120"/>
              <a:cs typeface="Microsoft JhengHei" charset="-120"/>
            </a:endParaRPr>
          </a:p>
          <a:p>
            <a:pPr marL="342900" indent="-342900">
              <a:buFont typeface="Arial" charset="0"/>
              <a:buChar char="•"/>
            </a:pPr>
            <a:r>
              <a:rPr lang="zh-TW" altLang="en-US" sz="2400" dirty="0" smtClean="0">
                <a:latin typeface="Microsoft JhengHei" charset="-120"/>
                <a:ea typeface="Microsoft JhengHei" charset="-120"/>
                <a:cs typeface="Microsoft JhengHei" charset="-120"/>
              </a:rPr>
              <a:t>教師</a:t>
            </a:r>
            <a:r>
              <a:rPr lang="zh-TW" altLang="en-US" sz="2400" dirty="0">
                <a:latin typeface="Microsoft JhengHei" charset="-120"/>
                <a:ea typeface="Microsoft JhengHei" charset="-120"/>
                <a:cs typeface="Microsoft JhengHei" charset="-120"/>
              </a:rPr>
              <a:t>比較沒有跨領域合作與素養教學的觀念</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教師配合度不高。</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恐家長不易接受</a:t>
            </a:r>
            <a:endParaRPr lang="en-US" altLang="zh-TW" sz="2400" dirty="0">
              <a:latin typeface="Microsoft JhengHei" charset="-120"/>
              <a:ea typeface="Microsoft JhengHei" charset="-120"/>
              <a:cs typeface="Microsoft JhengHei" charset="-120"/>
            </a:endParaRPr>
          </a:p>
          <a:p>
            <a:pPr marL="342900" indent="-342900">
              <a:buFont typeface="Arial" charset="0"/>
              <a:buChar char="•"/>
            </a:pPr>
            <a:r>
              <a:rPr lang="zh-TW" altLang="en-US" sz="2400" dirty="0">
                <a:latin typeface="Microsoft JhengHei" charset="-120"/>
                <a:ea typeface="Microsoft JhengHei" charset="-120"/>
                <a:cs typeface="Microsoft JhengHei" charset="-120"/>
              </a:rPr>
              <a:t>缺乏本土語言、原住民語專任師資</a:t>
            </a:r>
          </a:p>
        </p:txBody>
      </p:sp>
    </p:spTree>
    <p:extLst>
      <p:ext uri="{BB962C8B-B14F-4D97-AF65-F5344CB8AC3E}">
        <p14:creationId xmlns:p14="http://schemas.microsoft.com/office/powerpoint/2010/main" val="13097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789304"/>
          </a:xfrm>
        </p:spPr>
        <p:txBody>
          <a:bodyPr>
            <a:normAutofit/>
          </a:bodyPr>
          <a:lstStyle/>
          <a:p>
            <a:r>
              <a:rPr lang="zh-TW" altLang="zh-TW" dirty="0" smtClean="0">
                <a:latin typeface="Microsoft JhengHei Regular" charset="-120"/>
                <a:ea typeface="Microsoft JhengHei Regular" charset="-120"/>
                <a:cs typeface="Microsoft JhengHei Regular" charset="-120"/>
              </a:rPr>
              <a:t>九貫課綱</a:t>
            </a:r>
            <a:r>
              <a:rPr lang="zh-TW" altLang="en-US" dirty="0" smtClean="0">
                <a:latin typeface="Microsoft JhengHei Regular" charset="-120"/>
                <a:ea typeface="Microsoft JhengHei Regular" charset="-120"/>
                <a:cs typeface="Microsoft JhengHei Regular" charset="-120"/>
              </a:rPr>
              <a:t>學習領域</a:t>
            </a:r>
            <a:r>
              <a:rPr lang="zh-TW" altLang="zh-TW" dirty="0" smtClean="0">
                <a:latin typeface="Microsoft JhengHei Regular" charset="-120"/>
                <a:ea typeface="Microsoft JhengHei Regular" charset="-120"/>
                <a:cs typeface="Microsoft JhengHei Regular" charset="-120"/>
              </a:rPr>
              <a:t>：</a:t>
            </a:r>
            <a:endParaRPr kumimoji="1" lang="zh-TW" altLang="en-US" dirty="0">
              <a:latin typeface="Microsoft JhengHei Regular" charset="-120"/>
              <a:ea typeface="Microsoft JhengHei Regular" charset="-120"/>
              <a:cs typeface="Microsoft JhengHei Regular"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385370642"/>
              </p:ext>
            </p:extLst>
          </p:nvPr>
        </p:nvGraphicFramePr>
        <p:xfrm>
          <a:off x="784542" y="1154430"/>
          <a:ext cx="7582220" cy="5040629"/>
        </p:xfrm>
        <a:graphic>
          <a:graphicData uri="http://schemas.openxmlformats.org/drawingml/2006/table">
            <a:tbl>
              <a:tblPr firstRow="1" firstCol="1" bandRow="1">
                <a:tableStyleId>{5C22544A-7EE6-4342-B048-85BDC9FD1C3A}</a:tableStyleId>
              </a:tblPr>
              <a:tblGrid>
                <a:gridCol w="778090"/>
                <a:gridCol w="1360826"/>
                <a:gridCol w="1360826"/>
                <a:gridCol w="1360826"/>
                <a:gridCol w="1360826"/>
                <a:gridCol w="1360826"/>
              </a:tblGrid>
              <a:tr h="458239">
                <a:tc>
                  <a:txBody>
                    <a:bodyPr/>
                    <a:lstStyle/>
                    <a:p>
                      <a:endParaRPr lang="zh-TW" sz="2000" b="0" i="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endParaRPr lang="zh-TW" sz="2000" b="0" i="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語文下限</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語文上限</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其餘下限</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其餘上限</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年級</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領域節數</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20%</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30%</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10%</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15%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20</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6</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20</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6</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7.5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3.75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7.5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3.75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27</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8.1</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2.7</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4.05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6</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27</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8.1</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2.7</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4.05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7</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28</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5.6</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2.8</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28</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5.6</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8.4</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2.8</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r h="458239">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9</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30</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6</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9</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4.5</a:t>
                      </a:r>
                      <a:endParaRPr lang="zh-TW" sz="2000" b="0" i="0" kern="100" dirty="0">
                        <a:effectLst/>
                        <a:latin typeface="Microsoft JhengHei Regular" charset="-120"/>
                        <a:ea typeface="Microsoft JhengHei Regular" charset="-120"/>
                        <a:cs typeface="Microsoft JhengHei Regular" charset="-120"/>
                      </a:endParaRPr>
                    </a:p>
                  </a:txBody>
                  <a:tcPr marL="17780" marR="17780" marT="0" marB="0" anchor="ctr"/>
                </a:tc>
              </a:tr>
            </a:tbl>
          </a:graphicData>
        </a:graphic>
      </p:graphicFrame>
    </p:spTree>
    <p:extLst>
      <p:ext uri="{BB962C8B-B14F-4D97-AF65-F5344CB8AC3E}">
        <p14:creationId xmlns:p14="http://schemas.microsoft.com/office/powerpoint/2010/main" val="1481449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貴校推動素養導向教學設計與評量之困難</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8" name="矩形 7"/>
          <p:cNvSpPr/>
          <p:nvPr/>
        </p:nvSpPr>
        <p:spPr>
          <a:xfrm>
            <a:off x="354330" y="1414528"/>
            <a:ext cx="3783330" cy="5632311"/>
          </a:xfrm>
          <a:prstGeom prst="rect">
            <a:avLst/>
          </a:prstGeom>
        </p:spPr>
        <p:txBody>
          <a:bodyPr wrap="square">
            <a:spAutoFit/>
          </a:bodyPr>
          <a:lstStyle/>
          <a:p>
            <a:pPr marL="342900" indent="-342900">
              <a:buFont typeface="Arial" charset="0"/>
              <a:buChar char="•"/>
            </a:pPr>
            <a:r>
              <a:rPr lang="zh-TW" altLang="zh-TW" sz="2000" dirty="0">
                <a:latin typeface="Microsoft JhengHei" charset="-120"/>
                <a:ea typeface="Microsoft JhengHei" charset="-120"/>
                <a:cs typeface="Microsoft JhengHei" charset="-120"/>
              </a:rPr>
              <a:t>教師對於素養導向概念尚不清楚</a:t>
            </a:r>
          </a:p>
          <a:p>
            <a:pPr marL="342900" indent="-342900">
              <a:buFont typeface="Arial" charset="0"/>
              <a:buChar char="•"/>
            </a:pPr>
            <a:r>
              <a:rPr lang="zh-TW" altLang="zh-TW" sz="2000" dirty="0">
                <a:latin typeface="Microsoft JhengHei" charset="-120"/>
                <a:ea typeface="Microsoft JhengHei" charset="-120"/>
                <a:cs typeface="Microsoft JhengHei" charset="-120"/>
              </a:rPr>
              <a:t>建議聚焦在「學生學習成就標準本位評量」</a:t>
            </a:r>
          </a:p>
          <a:p>
            <a:pPr marL="342900" indent="-342900">
              <a:buFont typeface="Arial" charset="0"/>
              <a:buChar char="•"/>
            </a:pPr>
            <a:r>
              <a:rPr lang="zh-TW" altLang="zh-TW" sz="2000" dirty="0">
                <a:latin typeface="Microsoft JhengHei" charset="-120"/>
                <a:ea typeface="Microsoft JhengHei" charset="-120"/>
                <a:cs typeface="Microsoft JhengHei" charset="-120"/>
              </a:rPr>
              <a:t>需要辦理素養導向教學設計與評量相關研習。</a:t>
            </a:r>
          </a:p>
          <a:p>
            <a:pPr marL="342900" indent="-342900">
              <a:buFont typeface="Arial" charset="0"/>
              <a:buChar char="•"/>
            </a:pPr>
            <a:r>
              <a:rPr lang="zh-TW" altLang="zh-TW" sz="2000" dirty="0">
                <a:latin typeface="Microsoft JhengHei" charset="-120"/>
                <a:ea typeface="Microsoft JhengHei" charset="-120"/>
                <a:cs typeface="Microsoft JhengHei" charset="-120"/>
              </a:rPr>
              <a:t>須辦相關教師研習，並透過社群討論、訓練才有可行性。</a:t>
            </a:r>
          </a:p>
          <a:p>
            <a:pPr marL="342900" indent="-342900">
              <a:buFont typeface="Arial" charset="0"/>
              <a:buChar char="•"/>
            </a:pPr>
            <a:r>
              <a:rPr lang="zh-TW" altLang="zh-TW" sz="2000" dirty="0">
                <a:latin typeface="Microsoft JhengHei" charset="-120"/>
                <a:ea typeface="Microsoft JhengHei" charset="-120"/>
                <a:cs typeface="Microsoft JhengHei" charset="-120"/>
              </a:rPr>
              <a:t>可否提供相關講師資料庫，俾利辦理研習。</a:t>
            </a:r>
          </a:p>
          <a:p>
            <a:pPr marL="342900" indent="-342900">
              <a:buFont typeface="Arial" charset="0"/>
              <a:buChar char="•"/>
            </a:pPr>
            <a:r>
              <a:rPr lang="zh-TW" altLang="zh-TW" sz="2000" dirty="0">
                <a:latin typeface="Microsoft JhengHei" charset="-120"/>
                <a:ea typeface="Microsoft JhengHei" charset="-120"/>
                <a:cs typeface="Microsoft JhengHei" charset="-120"/>
              </a:rPr>
              <a:t>可參考的教材量不足、素養與能力導向界線模糊</a:t>
            </a:r>
          </a:p>
          <a:p>
            <a:pPr marL="342900" indent="-342900">
              <a:buFont typeface="Arial" charset="0"/>
              <a:buChar char="•"/>
            </a:pPr>
            <a:r>
              <a:rPr lang="zh-TW" altLang="zh-TW" sz="2000" dirty="0" smtClean="0">
                <a:latin typeface="Microsoft JhengHei" charset="-120"/>
                <a:ea typeface="Microsoft JhengHei" charset="-120"/>
                <a:cs typeface="Microsoft JhengHei" charset="-120"/>
              </a:rPr>
              <a:t>沒有</a:t>
            </a:r>
            <a:r>
              <a:rPr lang="zh-TW" altLang="zh-TW" sz="2000" dirty="0">
                <a:latin typeface="Microsoft JhengHei" charset="-120"/>
                <a:ea typeface="Microsoft JhengHei" charset="-120"/>
                <a:cs typeface="Microsoft JhengHei" charset="-120"/>
              </a:rPr>
              <a:t>明確的方法，或目前所知的發展步驟很困難且不易推動</a:t>
            </a:r>
          </a:p>
          <a:p>
            <a:pPr marL="342900" indent="-342900">
              <a:buFont typeface="Arial" charset="0"/>
              <a:buChar char="•"/>
            </a:pPr>
            <a:r>
              <a:rPr lang="zh-TW" altLang="zh-TW" sz="2000" dirty="0">
                <a:latin typeface="Microsoft JhengHei" charset="-120"/>
                <a:ea typeface="Microsoft JhengHei" charset="-120"/>
                <a:cs typeface="Microsoft JhengHei" charset="-120"/>
              </a:rPr>
              <a:t>非專長授課教師在備課上、教學與評量之設計較困難。</a:t>
            </a:r>
          </a:p>
          <a:p>
            <a:pPr marL="342900" indent="-342900">
              <a:buFont typeface="Arial" charset="0"/>
              <a:buChar char="•"/>
            </a:pPr>
            <a:endParaRPr lang="zh-TW" altLang="zh-TW" sz="2000" dirty="0">
              <a:latin typeface="Microsoft JhengHei" charset="-120"/>
              <a:ea typeface="Microsoft JhengHei" charset="-120"/>
              <a:cs typeface="Microsoft JhengHei" charset="-120"/>
            </a:endParaRPr>
          </a:p>
        </p:txBody>
      </p:sp>
      <p:sp>
        <p:nvSpPr>
          <p:cNvPr id="9" name="矩形 8"/>
          <p:cNvSpPr/>
          <p:nvPr/>
        </p:nvSpPr>
        <p:spPr>
          <a:xfrm>
            <a:off x="4743450" y="1328510"/>
            <a:ext cx="4263390" cy="5632311"/>
          </a:xfrm>
          <a:prstGeom prst="rect">
            <a:avLst/>
          </a:prstGeom>
        </p:spPr>
        <p:txBody>
          <a:bodyPr wrap="square">
            <a:spAutoFit/>
          </a:bodyPr>
          <a:lstStyle/>
          <a:p>
            <a:pPr marL="342900" indent="-342900">
              <a:buFont typeface="Arial" charset="0"/>
              <a:buChar char="•"/>
            </a:pPr>
            <a:r>
              <a:rPr lang="zh-TW" altLang="zh-TW" sz="2000" dirty="0" smtClean="0">
                <a:latin typeface="Microsoft JhengHei" charset="-120"/>
                <a:ea typeface="Microsoft JhengHei" charset="-120"/>
                <a:cs typeface="Microsoft JhengHei" charset="-120"/>
              </a:rPr>
              <a:t>素養</a:t>
            </a:r>
            <a:r>
              <a:rPr lang="zh-TW" altLang="zh-TW" sz="2000" dirty="0">
                <a:latin typeface="Microsoft JhengHei" charset="-120"/>
                <a:ea typeface="Microsoft JhengHei" charset="-120"/>
                <a:cs typeface="Microsoft JhengHei" charset="-120"/>
              </a:rPr>
              <a:t>導向的「教學設計」到素養導向的「課室評量」之一致性；</a:t>
            </a:r>
          </a:p>
          <a:p>
            <a:pPr marL="342900" indent="-342900">
              <a:buFont typeface="Arial" charset="0"/>
              <a:buChar char="•"/>
            </a:pPr>
            <a:r>
              <a:rPr lang="zh-TW" altLang="zh-TW" sz="2000" dirty="0">
                <a:latin typeface="Microsoft JhengHei" charset="-120"/>
                <a:ea typeface="Microsoft JhengHei" charset="-120"/>
                <a:cs typeface="Microsoft JhengHei" charset="-120"/>
              </a:rPr>
              <a:t>建議由各領域輔導團辦理素養導向教學設計與評量之研習。</a:t>
            </a:r>
          </a:p>
          <a:p>
            <a:pPr marL="342900" indent="-342900">
              <a:buFont typeface="Arial" charset="0"/>
              <a:buChar char="•"/>
            </a:pPr>
            <a:r>
              <a:rPr lang="zh-TW" altLang="zh-TW" sz="2000" dirty="0">
                <a:latin typeface="Microsoft JhengHei" charset="-120"/>
                <a:ea typeface="Microsoft JhengHei" charset="-120"/>
                <a:cs typeface="Microsoft JhengHei" charset="-120"/>
              </a:rPr>
              <a:t>專業協助與專業增能能協助突破。</a:t>
            </a:r>
          </a:p>
          <a:p>
            <a:pPr marL="342900" indent="-342900">
              <a:buFont typeface="Arial" charset="0"/>
              <a:buChar char="•"/>
            </a:pPr>
            <a:r>
              <a:rPr lang="zh-TW" altLang="zh-TW" sz="2000" dirty="0">
                <a:latin typeface="Microsoft JhengHei" charset="-120"/>
                <a:ea typeface="Microsoft JhengHei" charset="-120"/>
                <a:cs typeface="Microsoft JhengHei" charset="-120"/>
              </a:rPr>
              <a:t>耗時</a:t>
            </a:r>
            <a:r>
              <a:rPr lang="en-US" altLang="zh-TW" sz="2000" dirty="0">
                <a:latin typeface="Microsoft JhengHei" charset="-120"/>
                <a:ea typeface="Microsoft JhengHei" charset="-120"/>
                <a:cs typeface="Microsoft JhengHei" charset="-120"/>
              </a:rPr>
              <a:t>--</a:t>
            </a:r>
            <a:r>
              <a:rPr lang="zh-TW" altLang="zh-TW" sz="2000" dirty="0">
                <a:latin typeface="Microsoft JhengHei" charset="-120"/>
                <a:ea typeface="Microsoft JhengHei" charset="-120"/>
                <a:cs typeface="Microsoft JhengHei" charset="-120"/>
              </a:rPr>
              <a:t>需要共同時間、夥伴、確定的目標、及共識，共同研發課程。</a:t>
            </a:r>
          </a:p>
          <a:p>
            <a:pPr marL="342900" indent="-342900">
              <a:buFont typeface="Arial" charset="0"/>
              <a:buChar char="•"/>
            </a:pPr>
            <a:r>
              <a:rPr lang="zh-TW" altLang="zh-TW" sz="2000" dirty="0">
                <a:latin typeface="Microsoft JhengHei" charset="-120"/>
                <a:ea typeface="Microsoft JhengHei" charset="-120"/>
                <a:cs typeface="Microsoft JhengHei" charset="-120"/>
              </a:rPr>
              <a:t>普遍仍不太了解，即使有些概念，也不太想改變</a:t>
            </a:r>
          </a:p>
          <a:p>
            <a:pPr marL="342900" indent="-342900">
              <a:buFont typeface="Arial" charset="0"/>
              <a:buChar char="•"/>
            </a:pPr>
            <a:r>
              <a:rPr lang="zh-TW" altLang="zh-TW" sz="2000" dirty="0">
                <a:latin typeface="Microsoft JhengHei" charset="-120"/>
                <a:ea typeface="Microsoft JhengHei" charset="-120"/>
                <a:cs typeface="Microsoft JhengHei" charset="-120"/>
              </a:rPr>
              <a:t>教師對於評量之標準意見分歧，較難取得共識。</a:t>
            </a:r>
          </a:p>
          <a:p>
            <a:pPr marL="342900" indent="-342900">
              <a:buFont typeface="Arial" charset="0"/>
              <a:buChar char="•"/>
            </a:pPr>
            <a:r>
              <a:rPr lang="zh-TW" altLang="zh-TW" sz="2000" dirty="0">
                <a:latin typeface="Microsoft JhengHei" charset="-120"/>
                <a:ea typeface="Microsoft JhengHei" charset="-120"/>
                <a:cs typeface="Microsoft JhengHei" charset="-120"/>
              </a:rPr>
              <a:t>小校難以針對領域進行相關研習</a:t>
            </a:r>
          </a:p>
          <a:p>
            <a:pPr marL="342900" indent="-342900">
              <a:buFont typeface="Arial" charset="0"/>
              <a:buChar char="•"/>
            </a:pPr>
            <a:r>
              <a:rPr lang="zh-TW" altLang="zh-TW" sz="2000" dirty="0">
                <a:latin typeface="Microsoft JhengHei" charset="-120"/>
                <a:ea typeface="Microsoft JhengHei" charset="-120"/>
                <a:cs typeface="Microsoft JhengHei" charset="-120"/>
              </a:rPr>
              <a:t>且新課綱的新教材不明，第一線的教師完全無所適從。</a:t>
            </a:r>
          </a:p>
          <a:p>
            <a:pPr marL="342900" indent="-342900">
              <a:buFont typeface="Arial" charset="0"/>
              <a:buChar char="•"/>
            </a:pPr>
            <a:r>
              <a:rPr lang="zh-TW" altLang="zh-TW" sz="2000" dirty="0">
                <a:latin typeface="Microsoft JhengHei" charset="-120"/>
                <a:ea typeface="Microsoft JhengHei" charset="-120"/>
                <a:cs typeface="Microsoft JhengHei" charset="-120"/>
              </a:rPr>
              <a:t>討論教學設計與評量方式的建立。</a:t>
            </a:r>
          </a:p>
          <a:p>
            <a:pPr marL="342900" indent="-342900">
              <a:buFont typeface="Arial" charset="0"/>
              <a:buChar char="•"/>
            </a:pPr>
            <a:r>
              <a:rPr lang="zh-TW" altLang="zh-TW" sz="2000" dirty="0">
                <a:latin typeface="Microsoft JhengHei" charset="-120"/>
                <a:ea typeface="Microsoft JhengHei" charset="-120"/>
                <a:cs typeface="Microsoft JhengHei" charset="-120"/>
              </a:rPr>
              <a:t>學校老師表示對素養導向未全盤了解</a:t>
            </a:r>
          </a:p>
        </p:txBody>
      </p:sp>
    </p:spTree>
    <p:extLst>
      <p:ext uri="{BB962C8B-B14F-4D97-AF65-F5344CB8AC3E}">
        <p14:creationId xmlns:p14="http://schemas.microsoft.com/office/powerpoint/2010/main" val="1673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貴校盤點新課綱師資後發現之困境</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8" name="矩形 7"/>
          <p:cNvSpPr/>
          <p:nvPr/>
        </p:nvSpPr>
        <p:spPr>
          <a:xfrm>
            <a:off x="354330" y="1414528"/>
            <a:ext cx="3783330" cy="5632311"/>
          </a:xfrm>
          <a:prstGeom prst="rect">
            <a:avLst/>
          </a:prstGeom>
        </p:spPr>
        <p:txBody>
          <a:bodyPr wrap="square">
            <a:spAutoFit/>
          </a:bodyPr>
          <a:lstStyle/>
          <a:p>
            <a:pPr marL="342900" indent="-342900">
              <a:buFont typeface="Arial" charset="0"/>
              <a:buChar char="•"/>
            </a:pPr>
            <a:r>
              <a:rPr lang="zh-TW" altLang="zh-TW" sz="2400" dirty="0">
                <a:latin typeface="Microsoft JhengHei" charset="-120"/>
                <a:ea typeface="Microsoft JhengHei" charset="-120"/>
                <a:cs typeface="Microsoft JhengHei" charset="-120"/>
              </a:rPr>
              <a:t>教師開課意願不高</a:t>
            </a:r>
          </a:p>
          <a:p>
            <a:pPr marL="342900" indent="-342900">
              <a:buFont typeface="Arial" charset="0"/>
              <a:buChar char="•"/>
            </a:pPr>
            <a:r>
              <a:rPr lang="zh-TW" altLang="zh-TW" sz="2400" dirty="0">
                <a:latin typeface="Microsoft JhengHei" charset="-120"/>
                <a:ea typeface="Microsoft JhengHei" charset="-120"/>
                <a:cs typeface="Microsoft JhengHei" charset="-120"/>
              </a:rPr>
              <a:t>仍未平衡，鼓勵輔導教師進行加科進修</a:t>
            </a:r>
          </a:p>
          <a:p>
            <a:pPr marL="342900" indent="-342900">
              <a:buFont typeface="Arial" charset="0"/>
              <a:buChar char="•"/>
            </a:pPr>
            <a:r>
              <a:rPr lang="zh-TW" altLang="zh-TW" sz="2400" dirty="0">
                <a:latin typeface="Microsoft JhengHei" charset="-120"/>
                <a:ea typeface="Microsoft JhengHei" charset="-120"/>
                <a:cs typeface="Microsoft JhengHei" charset="-120"/>
              </a:rPr>
              <a:t>老師們還在觀望新課綱的作法</a:t>
            </a:r>
          </a:p>
          <a:p>
            <a:pPr marL="342900" indent="-342900">
              <a:buFont typeface="Arial" charset="0"/>
              <a:buChar char="•"/>
            </a:pPr>
            <a:r>
              <a:rPr lang="zh-TW" altLang="zh-TW" sz="2400" dirty="0">
                <a:latin typeface="Microsoft JhengHei" charset="-120"/>
                <a:ea typeface="Microsoft JhengHei" charset="-120"/>
                <a:cs typeface="Microsoft JhengHei" charset="-120"/>
              </a:rPr>
              <a:t>本校生活科技教師目前均教授第二專長</a:t>
            </a:r>
          </a:p>
          <a:p>
            <a:pPr marL="342900" indent="-342900">
              <a:buFont typeface="Arial" charset="0"/>
              <a:buChar char="•"/>
            </a:pPr>
            <a:r>
              <a:rPr lang="zh-TW" altLang="zh-TW" sz="2400" dirty="0">
                <a:latin typeface="Microsoft JhengHei" charset="-120"/>
                <a:ea typeface="Microsoft JhengHei" charset="-120"/>
                <a:cs typeface="Microsoft JhengHei" charset="-120"/>
              </a:rPr>
              <a:t>生活科技第二專長，但無錄取機會。</a:t>
            </a:r>
          </a:p>
          <a:p>
            <a:pPr marL="342900" indent="-342900">
              <a:buFont typeface="Arial" charset="0"/>
              <a:buChar char="•"/>
            </a:pPr>
            <a:r>
              <a:rPr lang="zh-TW" altLang="zh-TW" sz="2400" dirty="0">
                <a:latin typeface="Microsoft JhengHei" charset="-120"/>
                <a:ea typeface="Microsoft JhengHei" charset="-120"/>
                <a:cs typeface="Microsoft JhengHei" charset="-120"/>
              </a:rPr>
              <a:t>缺乏生活科技專科教室與師資</a:t>
            </a:r>
          </a:p>
          <a:p>
            <a:pPr marL="342900" indent="-342900">
              <a:buFont typeface="Arial" charset="0"/>
              <a:buChar char="•"/>
            </a:pPr>
            <a:r>
              <a:rPr lang="zh-TW" altLang="zh-TW" sz="2400" dirty="0">
                <a:latin typeface="Microsoft JhengHei" charset="-120"/>
                <a:ea typeface="Microsoft JhengHei" charset="-120"/>
                <a:cs typeface="Microsoft JhengHei" charset="-120"/>
              </a:rPr>
              <a:t>部分領域老師人數過多</a:t>
            </a:r>
          </a:p>
          <a:p>
            <a:pPr marL="342900" indent="-342900">
              <a:buFont typeface="Arial" charset="0"/>
              <a:buChar char="•"/>
            </a:pPr>
            <a:r>
              <a:rPr lang="zh-TW" altLang="zh-TW" sz="2400" dirty="0">
                <a:latin typeface="Microsoft JhengHei" charset="-120"/>
                <a:ea typeface="Microsoft JhengHei" charset="-120"/>
                <a:cs typeface="Microsoft JhengHei" charset="-120"/>
              </a:rPr>
              <a:t>本校地處偏遠，人數少，教師進修不易。</a:t>
            </a:r>
          </a:p>
          <a:p>
            <a:pPr marL="342900" indent="-342900">
              <a:buFont typeface="Arial" charset="0"/>
              <a:buChar char="•"/>
            </a:pPr>
            <a:endParaRPr lang="zh-TW" altLang="zh-TW" sz="2400" dirty="0">
              <a:latin typeface="Microsoft JhengHei" charset="-120"/>
              <a:ea typeface="Microsoft JhengHei" charset="-120"/>
              <a:cs typeface="Microsoft JhengHei" charset="-120"/>
            </a:endParaRPr>
          </a:p>
        </p:txBody>
      </p:sp>
      <p:sp>
        <p:nvSpPr>
          <p:cNvPr id="9" name="矩形 8"/>
          <p:cNvSpPr/>
          <p:nvPr/>
        </p:nvSpPr>
        <p:spPr>
          <a:xfrm>
            <a:off x="4137660" y="1328510"/>
            <a:ext cx="4869180" cy="5262979"/>
          </a:xfrm>
          <a:prstGeom prst="rect">
            <a:avLst/>
          </a:prstGeom>
        </p:spPr>
        <p:txBody>
          <a:bodyPr wrap="square">
            <a:spAutoFit/>
          </a:bodyPr>
          <a:lstStyle/>
          <a:p>
            <a:pPr marL="342900" indent="-342900">
              <a:buFont typeface="Arial" charset="0"/>
              <a:buChar char="•"/>
            </a:pPr>
            <a:r>
              <a:rPr lang="zh-TW" altLang="zh-TW" sz="2400" dirty="0">
                <a:latin typeface="Microsoft JhengHei" charset="-120"/>
                <a:ea typeface="Microsoft JhengHei" charset="-120"/>
                <a:cs typeface="Microsoft JhengHei" charset="-120"/>
              </a:rPr>
              <a:t>生活科技及資訊教師目前不足。</a:t>
            </a:r>
          </a:p>
          <a:p>
            <a:pPr marL="342900" indent="-342900">
              <a:buFont typeface="Arial" charset="0"/>
              <a:buChar char="•"/>
            </a:pPr>
            <a:r>
              <a:rPr lang="zh-TW" altLang="zh-TW" sz="2400" dirty="0">
                <a:latin typeface="Microsoft JhengHei" charset="-120"/>
                <a:ea typeface="Microsoft JhengHei" charset="-120"/>
                <a:cs typeface="Microsoft JhengHei" charset="-120"/>
              </a:rPr>
              <a:t>如何協助被減課的科目進行跨領域的合作或協同教學。</a:t>
            </a:r>
          </a:p>
          <a:p>
            <a:pPr marL="342900" indent="-342900">
              <a:buFont typeface="Arial" charset="0"/>
              <a:buChar char="•"/>
            </a:pPr>
            <a:r>
              <a:rPr lang="zh-TW" altLang="zh-TW" sz="2400" dirty="0">
                <a:latin typeface="Microsoft JhengHei" charset="-120"/>
                <a:ea typeface="Microsoft JhengHei" charset="-120"/>
                <a:cs typeface="Microsoft JhengHei" charset="-120"/>
              </a:rPr>
              <a:t>很多科目只有一位老師</a:t>
            </a:r>
            <a:r>
              <a:rPr lang="en-US" altLang="zh-TW" sz="2400" dirty="0">
                <a:latin typeface="Microsoft JhengHei" charset="-120"/>
                <a:ea typeface="Microsoft JhengHei" charset="-120"/>
                <a:cs typeface="Microsoft JhengHei" charset="-120"/>
              </a:rPr>
              <a:t>,</a:t>
            </a:r>
            <a:r>
              <a:rPr lang="zh-TW" altLang="zh-TW" sz="2400" dirty="0">
                <a:latin typeface="Microsoft JhengHei" charset="-120"/>
                <a:ea typeface="Microsoft JhengHei" charset="-120"/>
                <a:cs typeface="Microsoft JhengHei" charset="-120"/>
              </a:rPr>
              <a:t>未來可能排課上有問題</a:t>
            </a:r>
          </a:p>
          <a:p>
            <a:pPr marL="342900" indent="-342900">
              <a:buFont typeface="Arial" charset="0"/>
              <a:buChar char="•"/>
            </a:pPr>
            <a:r>
              <a:rPr lang="zh-TW" altLang="zh-TW" sz="2400" dirty="0">
                <a:latin typeface="Microsoft JhengHei" charset="-120"/>
                <a:ea typeface="Microsoft JhengHei" charset="-120"/>
                <a:cs typeface="Microsoft JhengHei" charset="-120"/>
              </a:rPr>
              <a:t>某些科目無專長授課師</a:t>
            </a:r>
          </a:p>
          <a:p>
            <a:pPr marL="342900" indent="-342900">
              <a:buFont typeface="Arial" charset="0"/>
              <a:buChar char="•"/>
            </a:pPr>
            <a:r>
              <a:rPr lang="zh-TW" altLang="zh-TW" sz="2400" dirty="0">
                <a:latin typeface="Microsoft JhengHei" charset="-120"/>
                <a:ea typeface="Microsoft JhengHei" charset="-120"/>
                <a:cs typeface="Microsoft JhengHei" charset="-120"/>
              </a:rPr>
              <a:t>科技領域老師人數、專業知能不足。</a:t>
            </a:r>
          </a:p>
          <a:p>
            <a:pPr marL="342900" indent="-342900">
              <a:buFont typeface="Arial" charset="0"/>
              <a:buChar char="•"/>
            </a:pPr>
            <a:r>
              <a:rPr lang="zh-TW" altLang="zh-TW" sz="2400" dirty="0">
                <a:latin typeface="Microsoft JhengHei" charset="-120"/>
                <a:ea typeface="Microsoft JhengHei" charset="-120"/>
                <a:cs typeface="Microsoft JhengHei" charset="-120"/>
              </a:rPr>
              <a:t>缺少正式體育教師、藝文教師、及新住民語文支援教師</a:t>
            </a:r>
          </a:p>
          <a:p>
            <a:pPr marL="342900" indent="-342900">
              <a:buFont typeface="Arial" charset="0"/>
              <a:buChar char="•"/>
            </a:pPr>
            <a:r>
              <a:rPr lang="zh-TW" altLang="zh-TW" sz="2400" dirty="0">
                <a:latin typeface="Microsoft JhengHei" charset="-120"/>
                <a:ea typeface="Microsoft JhengHei" charset="-120"/>
                <a:cs typeface="Microsoft JhengHei" charset="-120"/>
              </a:rPr>
              <a:t>健康教育師資不足較缺乏生活科技、童軍、家政專長師資</a:t>
            </a:r>
          </a:p>
          <a:p>
            <a:pPr marL="342900" indent="-342900">
              <a:buFont typeface="Arial" charset="0"/>
              <a:buChar char="•"/>
            </a:pPr>
            <a:r>
              <a:rPr lang="zh-TW" altLang="zh-TW" sz="2400" dirty="0">
                <a:latin typeface="Microsoft JhengHei" charset="-120"/>
                <a:ea typeface="Microsoft JhengHei" charset="-120"/>
                <a:cs typeface="Microsoft JhengHei" charset="-120"/>
              </a:rPr>
              <a:t>藝能科教師不足，第二專長學分班不夠。</a:t>
            </a:r>
          </a:p>
        </p:txBody>
      </p:sp>
    </p:spTree>
    <p:extLst>
      <p:ext uri="{BB962C8B-B14F-4D97-AF65-F5344CB8AC3E}">
        <p14:creationId xmlns:p14="http://schemas.microsoft.com/office/powerpoint/2010/main" val="12844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推動公開授課專業回饋發現之困境</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8" name="矩形 7"/>
          <p:cNvSpPr/>
          <p:nvPr/>
        </p:nvSpPr>
        <p:spPr>
          <a:xfrm>
            <a:off x="354330" y="1414528"/>
            <a:ext cx="3783330" cy="5324535"/>
          </a:xfrm>
          <a:prstGeom prst="rect">
            <a:avLst/>
          </a:prstGeom>
        </p:spPr>
        <p:txBody>
          <a:bodyPr wrap="square">
            <a:spAutoFit/>
          </a:bodyPr>
          <a:lstStyle/>
          <a:p>
            <a:pPr marL="342900" indent="-342900">
              <a:buFont typeface="Arial" charset="0"/>
              <a:buChar char="•"/>
            </a:pPr>
            <a:r>
              <a:rPr lang="zh-TW" altLang="zh-TW" sz="2000" dirty="0">
                <a:latin typeface="Microsoft JhengHei" charset="-120"/>
                <a:ea typeface="Microsoft JhengHei" charset="-120"/>
                <a:cs typeface="Microsoft JhengHei" charset="-120"/>
              </a:rPr>
              <a:t>觀課時容易將焦點放在教師身上而非學生的反應</a:t>
            </a:r>
          </a:p>
          <a:p>
            <a:pPr marL="342900" indent="-342900">
              <a:buFont typeface="Arial" charset="0"/>
              <a:buChar char="•"/>
            </a:pPr>
            <a:r>
              <a:rPr lang="zh-TW" altLang="zh-TW" sz="2000" dirty="0">
                <a:latin typeface="Microsoft JhengHei" charset="-120"/>
                <a:ea typeface="Microsoft JhengHei" charset="-120"/>
                <a:cs typeface="Microsoft JhengHei" charset="-120"/>
              </a:rPr>
              <a:t>不同領域觀課時所需著重的指標是否不同</a:t>
            </a:r>
          </a:p>
          <a:p>
            <a:pPr marL="342900" indent="-342900">
              <a:buFont typeface="Arial" charset="0"/>
              <a:buChar char="•"/>
            </a:pPr>
            <a:r>
              <a:rPr lang="zh-TW" altLang="zh-TW" sz="2000" dirty="0">
                <a:latin typeface="Microsoft JhengHei" charset="-120"/>
                <a:ea typeface="Microsoft JhengHei" charset="-120"/>
                <a:cs typeface="Microsoft JhengHei" charset="-120"/>
              </a:rPr>
              <a:t>大部分教師對公開觀課還是很抗拒。</a:t>
            </a:r>
          </a:p>
          <a:p>
            <a:pPr marL="342900" indent="-342900">
              <a:buFont typeface="Arial" charset="0"/>
              <a:buChar char="•"/>
            </a:pPr>
            <a:r>
              <a:rPr lang="zh-TW" altLang="zh-TW" sz="2000" dirty="0">
                <a:latin typeface="Microsoft JhengHei" charset="-120"/>
                <a:ea typeface="Microsoft JhengHei" charset="-120"/>
                <a:cs typeface="Microsoft JhengHei" charset="-120"/>
              </a:rPr>
              <a:t>目前公開授課部分尚未實施</a:t>
            </a:r>
          </a:p>
          <a:p>
            <a:pPr marL="342900" indent="-342900">
              <a:buFont typeface="Arial" charset="0"/>
              <a:buChar char="•"/>
            </a:pPr>
            <a:r>
              <a:rPr lang="zh-TW" altLang="zh-TW" sz="2000" dirty="0">
                <a:latin typeface="Microsoft JhengHei" charset="-120"/>
                <a:ea typeface="Microsoft JhengHei" charset="-120"/>
                <a:cs typeface="Microsoft JhengHei" charset="-120"/>
              </a:rPr>
              <a:t>過半教師未有進行公開授課。</a:t>
            </a:r>
          </a:p>
          <a:p>
            <a:pPr marL="342900" indent="-342900">
              <a:buFont typeface="Arial" charset="0"/>
              <a:buChar char="•"/>
            </a:pPr>
            <a:r>
              <a:rPr lang="zh-TW" altLang="zh-TW" sz="2000" dirty="0">
                <a:latin typeface="Microsoft JhengHei" charset="-120"/>
                <a:ea typeface="Microsoft JhengHei" charset="-120"/>
                <a:cs typeface="Microsoft JhengHei" charset="-120"/>
              </a:rPr>
              <a:t>若全面實施，觀備議課各階段將產生龐大的資料處理、耗費人力、物力等問題</a:t>
            </a:r>
            <a:r>
              <a:rPr lang="zh-TW" altLang="zh-TW" sz="2000" dirty="0" smtClean="0">
                <a:latin typeface="Microsoft JhengHei" charset="-120"/>
                <a:ea typeface="Microsoft JhengHei" charset="-120"/>
                <a:cs typeface="Microsoft JhengHei" charset="-120"/>
              </a:rPr>
              <a:t>。</a:t>
            </a:r>
            <a:endParaRPr lang="en-US" altLang="zh-TW" sz="2000" dirty="0" smtClean="0">
              <a:latin typeface="Microsoft JhengHei" charset="-120"/>
              <a:ea typeface="Microsoft JhengHei" charset="-120"/>
              <a:cs typeface="Microsoft JhengHei" charset="-120"/>
            </a:endParaRPr>
          </a:p>
          <a:p>
            <a:pPr marL="342900" indent="-342900">
              <a:buFont typeface="Arial" charset="0"/>
              <a:buChar char="•"/>
            </a:pPr>
            <a:r>
              <a:rPr lang="zh-TW" altLang="zh-TW" sz="2000" dirty="0">
                <a:latin typeface="Microsoft JhengHei" charset="-120"/>
                <a:ea typeface="Microsoft JhengHei" charset="-120"/>
                <a:cs typeface="Microsoft JhengHei" charset="-120"/>
              </a:rPr>
              <a:t>各教師公開授課表之規劃繁瑣，專業回饋持續推動</a:t>
            </a:r>
            <a:r>
              <a:rPr lang="zh-TW" altLang="zh-TW" sz="2000" dirty="0" smtClean="0">
                <a:latin typeface="Microsoft JhengHei" charset="-120"/>
                <a:ea typeface="Microsoft JhengHei" charset="-120"/>
                <a:cs typeface="Microsoft JhengHei" charset="-120"/>
              </a:rPr>
              <a:t>中</a:t>
            </a:r>
            <a:endParaRPr lang="en-US" altLang="zh-TW" sz="2000" dirty="0" smtClean="0">
              <a:latin typeface="Microsoft JhengHei" charset="-120"/>
              <a:ea typeface="Microsoft JhengHei" charset="-120"/>
              <a:cs typeface="Microsoft JhengHei" charset="-120"/>
            </a:endParaRPr>
          </a:p>
          <a:p>
            <a:pPr marL="342900" indent="-342900">
              <a:buFont typeface="Arial" charset="0"/>
              <a:buChar char="•"/>
            </a:pPr>
            <a:r>
              <a:rPr lang="zh-TW" altLang="zh-TW" sz="2000" dirty="0">
                <a:latin typeface="Microsoft JhengHei" charset="-120"/>
                <a:ea typeface="Microsoft JhengHei" charset="-120"/>
                <a:cs typeface="Microsoft JhengHei" charset="-120"/>
              </a:rPr>
              <a:t>有壓力，觀課中對教師的教材、教法不了解，無法對教學者提出真正有幫助的看法，對教學專業無益</a:t>
            </a:r>
            <a:r>
              <a:rPr lang="zh-TW" altLang="zh-TW" sz="2000" dirty="0" smtClean="0">
                <a:latin typeface="Microsoft JhengHei" charset="-120"/>
                <a:ea typeface="Microsoft JhengHei" charset="-120"/>
                <a:cs typeface="Microsoft JhengHei" charset="-120"/>
              </a:rPr>
              <a:t>。</a:t>
            </a:r>
            <a:endParaRPr lang="zh-TW" altLang="zh-TW" sz="2000" dirty="0">
              <a:latin typeface="Microsoft JhengHei" charset="-120"/>
              <a:ea typeface="Microsoft JhengHei" charset="-120"/>
              <a:cs typeface="Microsoft JhengHei" charset="-120"/>
            </a:endParaRPr>
          </a:p>
        </p:txBody>
      </p:sp>
      <p:sp>
        <p:nvSpPr>
          <p:cNvPr id="9" name="矩形 8"/>
          <p:cNvSpPr/>
          <p:nvPr/>
        </p:nvSpPr>
        <p:spPr>
          <a:xfrm>
            <a:off x="4137660" y="1328510"/>
            <a:ext cx="4869180" cy="4401205"/>
          </a:xfrm>
          <a:prstGeom prst="rect">
            <a:avLst/>
          </a:prstGeom>
        </p:spPr>
        <p:txBody>
          <a:bodyPr wrap="square">
            <a:spAutoFit/>
          </a:bodyPr>
          <a:lstStyle/>
          <a:p>
            <a:pPr marL="342900" indent="-342900">
              <a:buFont typeface="Arial" charset="0"/>
              <a:buChar char="•"/>
            </a:pPr>
            <a:r>
              <a:rPr lang="zh-TW" altLang="zh-TW" sz="2000" dirty="0" smtClean="0">
                <a:latin typeface="Microsoft JhengHei" charset="-120"/>
                <a:ea typeface="Microsoft JhengHei" charset="-120"/>
                <a:cs typeface="Microsoft JhengHei" charset="-120"/>
              </a:rPr>
              <a:t>並</a:t>
            </a:r>
            <a:r>
              <a:rPr lang="zh-TW" altLang="zh-TW" sz="2000" dirty="0">
                <a:latin typeface="Microsoft JhengHei" charset="-120"/>
                <a:ea typeface="Microsoft JhengHei" charset="-120"/>
                <a:cs typeface="Microsoft JhengHei" charset="-120"/>
              </a:rPr>
              <a:t>非全體教師皆已完成推動公開授課的準備、實際執行未能普及</a:t>
            </a:r>
          </a:p>
          <a:p>
            <a:pPr marL="342900" indent="-342900">
              <a:buFont typeface="Arial" charset="0"/>
              <a:buChar char="•"/>
            </a:pPr>
            <a:r>
              <a:rPr lang="zh-TW" altLang="zh-TW" sz="2000" dirty="0">
                <a:latin typeface="Microsoft JhengHei" charset="-120"/>
                <a:ea typeface="Microsoft JhengHei" charset="-120"/>
                <a:cs typeface="Microsoft JhengHei" charset="-120"/>
              </a:rPr>
              <a:t>教師仍然比較不喜歡公開授課，公開備議課比較能接受。</a:t>
            </a:r>
          </a:p>
          <a:p>
            <a:pPr marL="342900" indent="-342900">
              <a:buFont typeface="Arial" charset="0"/>
              <a:buChar char="•"/>
            </a:pPr>
            <a:r>
              <a:rPr lang="zh-TW" altLang="zh-TW" sz="2000" dirty="0">
                <a:latin typeface="Microsoft JhengHei" charset="-120"/>
                <a:ea typeface="Microsoft JhengHei" charset="-120"/>
                <a:cs typeface="Microsoft JhengHei" charset="-120"/>
              </a:rPr>
              <a:t>小組互相觀課也可以接受。</a:t>
            </a:r>
          </a:p>
          <a:p>
            <a:pPr marL="342900" indent="-342900">
              <a:buFont typeface="Arial" charset="0"/>
              <a:buChar char="•"/>
            </a:pPr>
            <a:r>
              <a:rPr lang="zh-TW" altLang="zh-TW" sz="2000" dirty="0">
                <a:latin typeface="Microsoft JhengHei" charset="-120"/>
                <a:ea typeface="Microsoft JhengHei" charset="-120"/>
                <a:cs typeface="Microsoft JhengHei" charset="-120"/>
              </a:rPr>
              <a:t>教師對於公開授課排斥，致使只有行政端人員配合</a:t>
            </a:r>
          </a:p>
          <a:p>
            <a:pPr marL="342900" indent="-342900">
              <a:buFont typeface="Arial" charset="0"/>
              <a:buChar char="•"/>
            </a:pPr>
            <a:r>
              <a:rPr lang="zh-TW" altLang="zh-TW" sz="2000" dirty="0">
                <a:latin typeface="Microsoft JhengHei" charset="-120"/>
                <a:ea typeface="Microsoft JhengHei" charset="-120"/>
                <a:cs typeface="Microsoft JhengHei" charset="-120"/>
              </a:rPr>
              <a:t>許多老師仍不太願意主動公開授課，除非是大家都必須作才作</a:t>
            </a:r>
          </a:p>
          <a:p>
            <a:pPr marL="342900" indent="-342900">
              <a:buFont typeface="Arial" charset="0"/>
              <a:buChar char="•"/>
            </a:pPr>
            <a:r>
              <a:rPr lang="zh-TW" altLang="zh-TW" sz="2000" dirty="0">
                <a:latin typeface="Microsoft JhengHei" charset="-120"/>
                <a:ea typeface="Microsoft JhengHei" charset="-120"/>
                <a:cs typeface="Microsoft JhengHei" charset="-120"/>
              </a:rPr>
              <a:t>部分教師仍不瞭解專業回饋之內容</a:t>
            </a:r>
            <a:r>
              <a:rPr lang="en-US" altLang="zh-TW" sz="2000" dirty="0">
                <a:latin typeface="Microsoft JhengHei" charset="-120"/>
                <a:ea typeface="Microsoft JhengHei" charset="-120"/>
                <a:cs typeface="Microsoft JhengHei" charset="-120"/>
              </a:rPr>
              <a:t>(</a:t>
            </a:r>
            <a:r>
              <a:rPr lang="zh-TW" altLang="zh-TW" sz="2000" dirty="0">
                <a:latin typeface="Microsoft JhengHei" charset="-120"/>
                <a:ea typeface="Microsoft JhengHei" charset="-120"/>
                <a:cs typeface="Microsoft JhengHei" charset="-120"/>
              </a:rPr>
              <a:t>先前未曾參與教師專業發展評鑑</a:t>
            </a:r>
            <a:r>
              <a:rPr lang="en-US" altLang="zh-TW" sz="2000" dirty="0">
                <a:latin typeface="Microsoft JhengHei" charset="-120"/>
                <a:ea typeface="Microsoft JhengHei" charset="-120"/>
                <a:cs typeface="Microsoft JhengHei" charset="-120"/>
              </a:rPr>
              <a:t>)</a:t>
            </a:r>
            <a:r>
              <a:rPr lang="zh-TW" altLang="zh-TW" sz="2000" dirty="0">
                <a:latin typeface="Microsoft JhengHei" charset="-120"/>
                <a:ea typeface="Microsoft JhengHei" charset="-120"/>
                <a:cs typeface="Microsoft JhengHei" charset="-120"/>
              </a:rPr>
              <a:t>。</a:t>
            </a:r>
          </a:p>
          <a:p>
            <a:pPr marL="342900" indent="-342900">
              <a:buFont typeface="Arial" charset="0"/>
              <a:buChar char="•"/>
            </a:pPr>
            <a:r>
              <a:rPr lang="zh-TW" altLang="zh-TW" sz="2000" dirty="0">
                <a:latin typeface="Microsoft JhengHei" charset="-120"/>
                <a:ea typeface="Microsoft JhengHei" charset="-120"/>
                <a:cs typeface="Microsoft JhengHei" charset="-120"/>
              </a:rPr>
              <a:t>開放家長觀課，易外行指導內行。</a:t>
            </a:r>
          </a:p>
          <a:p>
            <a:pPr marL="342900" indent="-342900">
              <a:buFont typeface="Arial" charset="0"/>
              <a:buChar char="•"/>
            </a:pPr>
            <a:r>
              <a:rPr lang="zh-TW" altLang="zh-TW" sz="2000" dirty="0">
                <a:latin typeface="Microsoft JhengHei" charset="-120"/>
                <a:ea typeface="Microsoft JhengHei" charset="-120"/>
                <a:cs typeface="Microsoft JhengHei" charset="-120"/>
              </a:rPr>
              <a:t>對於公開觀課有疑慮，覺得是一種審視，而不是一種分享。</a:t>
            </a:r>
          </a:p>
        </p:txBody>
      </p:sp>
    </p:spTree>
    <p:extLst>
      <p:ext uri="{BB962C8B-B14F-4D97-AF65-F5344CB8AC3E}">
        <p14:creationId xmlns:p14="http://schemas.microsoft.com/office/powerpoint/2010/main" val="6167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59540"/>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貴校盤點新課綱所需教學資源後發現之困境</a:t>
            </a:r>
            <a:r>
              <a:rPr lang="zh-TW" altLang="en-US" sz="2800" dirty="0" smtClean="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a:t>
            </a:r>
            <a:endPar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endParaRP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8" name="矩形 7"/>
          <p:cNvSpPr/>
          <p:nvPr/>
        </p:nvSpPr>
        <p:spPr>
          <a:xfrm>
            <a:off x="354330" y="1414528"/>
            <a:ext cx="3783330" cy="5324535"/>
          </a:xfrm>
          <a:prstGeom prst="rect">
            <a:avLst/>
          </a:prstGeom>
        </p:spPr>
        <p:txBody>
          <a:bodyPr wrap="square">
            <a:spAutoFit/>
          </a:bodyPr>
          <a:lstStyle/>
          <a:p>
            <a:pPr marL="342900" indent="-342900">
              <a:buFont typeface="Arial" charset="0"/>
              <a:buChar char="•"/>
            </a:pPr>
            <a:r>
              <a:rPr lang="zh-TW" altLang="zh-TW" sz="2000" dirty="0">
                <a:latin typeface="Microsoft JhengHei" charset="-120"/>
                <a:ea typeface="Microsoft JhengHei" charset="-120"/>
                <a:cs typeface="Microsoft JhengHei" charset="-120"/>
              </a:rPr>
              <a:t>對新課綱的改變，仍有多數教師尚未能了解。</a:t>
            </a:r>
          </a:p>
          <a:p>
            <a:pPr marL="342900" indent="-342900">
              <a:buFont typeface="Arial" charset="0"/>
              <a:buChar char="•"/>
            </a:pPr>
            <a:r>
              <a:rPr lang="zh-TW" altLang="zh-TW" sz="2000" dirty="0">
                <a:latin typeface="Microsoft JhengHei" charset="-120"/>
                <a:ea typeface="Microsoft JhengHei" charset="-120"/>
                <a:cs typeface="Microsoft JhengHei" charset="-120"/>
              </a:rPr>
              <a:t>建請針對課綱調整部分進行完整而確實的宣導，避免現職教師因對課綱的不瞭解而產生畏懼或抗拒。</a:t>
            </a:r>
            <a:r>
              <a:rPr lang="en-US" altLang="zh-TW" sz="2000" dirty="0">
                <a:latin typeface="Microsoft JhengHei" charset="-120"/>
                <a:ea typeface="Microsoft JhengHei" charset="-120"/>
                <a:cs typeface="Microsoft JhengHei" charset="-120"/>
              </a:rPr>
              <a:t>"</a:t>
            </a:r>
            <a:endParaRPr lang="zh-TW" altLang="zh-TW" sz="2000" dirty="0">
              <a:latin typeface="Microsoft JhengHei" charset="-120"/>
              <a:ea typeface="Microsoft JhengHei" charset="-120"/>
              <a:cs typeface="Microsoft JhengHei" charset="-120"/>
            </a:endParaRPr>
          </a:p>
          <a:p>
            <a:pPr marL="342900" indent="-342900">
              <a:buFont typeface="Arial" charset="0"/>
              <a:buChar char="•"/>
            </a:pPr>
            <a:r>
              <a:rPr lang="zh-TW" altLang="zh-TW" sz="2000" dirty="0">
                <a:latin typeface="Microsoft JhengHei" charset="-120"/>
                <a:ea typeface="Microsoft JhengHei" charset="-120"/>
                <a:cs typeface="Microsoft JhengHei" charset="-120"/>
              </a:rPr>
              <a:t>優秀素養導向教案參考範例</a:t>
            </a:r>
          </a:p>
          <a:p>
            <a:pPr marL="342900" indent="-342900">
              <a:buFont typeface="Arial" charset="0"/>
              <a:buChar char="•"/>
            </a:pPr>
            <a:r>
              <a:rPr lang="zh-TW" altLang="zh-TW" sz="2000" dirty="0">
                <a:latin typeface="Microsoft JhengHei" charset="-120"/>
                <a:ea typeface="Microsoft JhengHei" charset="-120"/>
                <a:cs typeface="Microsoft JhengHei" charset="-120"/>
              </a:rPr>
              <a:t>在目前紙筆定期評量的常態下，如何設計符合素養導向教學的評量</a:t>
            </a:r>
          </a:p>
          <a:p>
            <a:pPr marL="342900" indent="-342900">
              <a:buFont typeface="Arial" charset="0"/>
              <a:buChar char="•"/>
            </a:pPr>
            <a:r>
              <a:rPr lang="zh-TW" altLang="zh-TW" sz="2000" dirty="0">
                <a:latin typeface="Microsoft JhengHei" charset="-120"/>
                <a:ea typeface="Microsoft JhengHei" charset="-120"/>
                <a:cs typeface="Microsoft JhengHei" charset="-120"/>
              </a:rPr>
              <a:t>生活科技資源和設備不足</a:t>
            </a:r>
          </a:p>
          <a:p>
            <a:pPr marL="342900" indent="-342900">
              <a:buFont typeface="Arial" charset="0"/>
              <a:buChar char="•"/>
            </a:pPr>
            <a:r>
              <a:rPr lang="zh-TW" altLang="zh-TW" sz="2000" dirty="0">
                <a:latin typeface="Microsoft JhengHei" charset="-120"/>
                <a:ea typeface="Microsoft JhengHei" charset="-120"/>
                <a:cs typeface="Microsoft JhengHei" charset="-120"/>
              </a:rPr>
              <a:t>合作教學的鐘點無法支付</a:t>
            </a:r>
          </a:p>
          <a:p>
            <a:pPr marL="342900" indent="-342900">
              <a:buFont typeface="Arial" charset="0"/>
              <a:buChar char="•"/>
            </a:pPr>
            <a:r>
              <a:rPr lang="zh-TW" altLang="zh-TW" sz="2000" dirty="0">
                <a:latin typeface="Microsoft JhengHei" charset="-120"/>
                <a:ea typeface="Microsoft JhengHei" charset="-120"/>
                <a:cs typeface="Microsoft JhengHei" charset="-120"/>
              </a:rPr>
              <a:t>非專長授課造成教師在備課上、教學現場中以及學生提問問題上面臨困境。</a:t>
            </a:r>
          </a:p>
          <a:p>
            <a:pPr marL="342900" indent="-342900">
              <a:buFont typeface="Arial" charset="0"/>
              <a:buChar char="•"/>
            </a:pPr>
            <a:r>
              <a:rPr lang="zh-TW" altLang="zh-TW" sz="2000" dirty="0">
                <a:latin typeface="Microsoft JhengHei" charset="-120"/>
                <a:ea typeface="Microsoft JhengHei" charset="-120"/>
                <a:cs typeface="Microsoft JhengHei" charset="-120"/>
              </a:rPr>
              <a:t>某些科目無專長授課師，跨領域有</a:t>
            </a:r>
            <a:r>
              <a:rPr lang="zh-TW" altLang="zh-TW" sz="2000" dirty="0" smtClean="0">
                <a:latin typeface="Microsoft JhengHei" charset="-120"/>
                <a:ea typeface="Microsoft JhengHei" charset="-120"/>
                <a:cs typeface="Microsoft JhengHei" charset="-120"/>
              </a:rPr>
              <a:t>難度</a:t>
            </a:r>
            <a:endParaRPr lang="zh-TW" altLang="zh-TW" sz="2000" dirty="0">
              <a:latin typeface="Microsoft JhengHei" charset="-120"/>
              <a:ea typeface="Microsoft JhengHei" charset="-120"/>
              <a:cs typeface="Microsoft JhengHei" charset="-120"/>
            </a:endParaRPr>
          </a:p>
        </p:txBody>
      </p:sp>
      <p:sp>
        <p:nvSpPr>
          <p:cNvPr id="9" name="矩形 8"/>
          <p:cNvSpPr/>
          <p:nvPr/>
        </p:nvSpPr>
        <p:spPr>
          <a:xfrm>
            <a:off x="4137660" y="1328510"/>
            <a:ext cx="4869180" cy="4708981"/>
          </a:xfrm>
          <a:prstGeom prst="rect">
            <a:avLst/>
          </a:prstGeom>
        </p:spPr>
        <p:txBody>
          <a:bodyPr wrap="square">
            <a:spAutoFit/>
          </a:bodyPr>
          <a:lstStyle/>
          <a:p>
            <a:pPr marL="342900" indent="-342900">
              <a:buFont typeface="Arial" charset="0"/>
              <a:buChar char="•"/>
            </a:pPr>
            <a:r>
              <a:rPr lang="zh-TW" altLang="zh-TW" sz="2000" dirty="0">
                <a:latin typeface="Microsoft JhengHei" charset="-120"/>
                <a:ea typeface="Microsoft JhengHei" charset="-120"/>
                <a:cs typeface="Microsoft JhengHei" charset="-120"/>
              </a:rPr>
              <a:t>若落實協同教學，經費必然上升，對於能挹注經費不知額度，尚無依循可規劃。</a:t>
            </a:r>
          </a:p>
          <a:p>
            <a:pPr marL="342900" indent="-342900">
              <a:buFont typeface="Arial" charset="0"/>
              <a:buChar char="•"/>
            </a:pPr>
            <a:r>
              <a:rPr lang="zh-TW" altLang="zh-TW" sz="2000" dirty="0">
                <a:latin typeface="Microsoft JhengHei" charset="-120"/>
                <a:ea typeface="Microsoft JhengHei" charset="-120"/>
                <a:cs typeface="Microsoft JhengHei" charset="-120"/>
              </a:rPr>
              <a:t>缺設備。例如要執行行動學習，缺少平版以及大範圍穩定的</a:t>
            </a:r>
            <a:r>
              <a:rPr lang="en-US" altLang="zh-TW" sz="2000" dirty="0" err="1">
                <a:latin typeface="Microsoft JhengHei" charset="-120"/>
                <a:ea typeface="Microsoft JhengHei" charset="-120"/>
                <a:cs typeface="Microsoft JhengHei" charset="-120"/>
              </a:rPr>
              <a:t>wifi</a:t>
            </a:r>
            <a:r>
              <a:rPr lang="zh-TW" altLang="zh-TW" sz="2000" dirty="0">
                <a:latin typeface="Microsoft JhengHei" charset="-120"/>
                <a:ea typeface="Microsoft JhengHei" charset="-120"/>
                <a:cs typeface="Microsoft JhengHei" charset="-120"/>
              </a:rPr>
              <a:t>環境。</a:t>
            </a:r>
          </a:p>
          <a:p>
            <a:pPr marL="342900" indent="-342900">
              <a:buFont typeface="Arial" charset="0"/>
              <a:buChar char="•"/>
            </a:pPr>
            <a:r>
              <a:rPr lang="zh-TW" altLang="zh-TW" sz="2000" dirty="0">
                <a:latin typeface="Microsoft JhengHei" charset="-120"/>
                <a:ea typeface="Microsoft JhengHei" charset="-120"/>
                <a:cs typeface="Microsoft JhengHei" charset="-120"/>
              </a:rPr>
              <a:t>現有教室數可能無法滿足選修跑班需求</a:t>
            </a:r>
          </a:p>
          <a:p>
            <a:pPr marL="342900" indent="-342900">
              <a:buFont typeface="Arial" charset="0"/>
              <a:buChar char="•"/>
            </a:pPr>
            <a:r>
              <a:rPr lang="zh-TW" altLang="zh-TW" sz="2000" dirty="0">
                <a:latin typeface="Microsoft JhengHei" charset="-120"/>
                <a:ea typeface="Microsoft JhengHei" charset="-120"/>
                <a:cs typeface="Microsoft JhengHei" charset="-120"/>
              </a:rPr>
              <a:t>新課綱需要推動的項目多，但是我們沒有方向及規劃的經驗</a:t>
            </a:r>
          </a:p>
          <a:p>
            <a:pPr marL="342900" indent="-342900">
              <a:buFont typeface="Arial" charset="0"/>
              <a:buChar char="•"/>
            </a:pPr>
            <a:r>
              <a:rPr lang="zh-TW" altLang="zh-TW" sz="2000" dirty="0">
                <a:latin typeface="Microsoft JhengHei" charset="-120"/>
                <a:ea typeface="Microsoft JhengHei" charset="-120"/>
                <a:cs typeface="Microsoft JhengHei" charset="-120"/>
              </a:rPr>
              <a:t>電子載具不足，設備使用頻繁，維修費也高</a:t>
            </a:r>
          </a:p>
          <a:p>
            <a:pPr marL="342900" indent="-342900">
              <a:buFont typeface="Arial" charset="0"/>
              <a:buChar char="•"/>
            </a:pPr>
            <a:r>
              <a:rPr lang="zh-TW" altLang="zh-TW" sz="2000" dirty="0">
                <a:latin typeface="Microsoft JhengHei" charset="-120"/>
                <a:ea typeface="Microsoft JhengHei" charset="-120"/>
                <a:cs typeface="Microsoft JhengHei" charset="-120"/>
              </a:rPr>
              <a:t>對整體課程規劃有初步概念，但如何發展出校內校訂課程或課程地圖仍有困難</a:t>
            </a:r>
          </a:p>
          <a:p>
            <a:pPr marL="342900" indent="-342900">
              <a:buFont typeface="Arial" charset="0"/>
              <a:buChar char="•"/>
            </a:pPr>
            <a:r>
              <a:rPr lang="zh-TW" altLang="zh-TW" sz="2000" dirty="0">
                <a:latin typeface="Microsoft JhengHei" charset="-120"/>
                <a:ea typeface="Microsoft JhengHei" charset="-120"/>
                <a:cs typeface="Microsoft JhengHei" charset="-120"/>
              </a:rPr>
              <a:t>需要生活科技和資訊科技相關實體設備或教具</a:t>
            </a:r>
            <a:r>
              <a:rPr lang="en-US" altLang="zh-TW" sz="2000" dirty="0">
                <a:latin typeface="Microsoft JhengHei" charset="-120"/>
                <a:ea typeface="Microsoft JhengHei" charset="-120"/>
                <a:cs typeface="Microsoft JhengHei" charset="-120"/>
              </a:rPr>
              <a:t>.</a:t>
            </a:r>
            <a:r>
              <a:rPr lang="zh-TW" altLang="zh-TW" sz="2000" dirty="0">
                <a:latin typeface="Microsoft JhengHei" charset="-120"/>
                <a:ea typeface="Microsoft JhengHei" charset="-120"/>
                <a:cs typeface="Microsoft JhengHei" charset="-120"/>
              </a:rPr>
              <a:t>教材</a:t>
            </a:r>
          </a:p>
          <a:p>
            <a:pPr marL="342900" indent="-342900">
              <a:buFont typeface="Arial" charset="0"/>
              <a:buChar char="•"/>
            </a:pPr>
            <a:r>
              <a:rPr lang="zh-TW" altLang="zh-TW" sz="2000" dirty="0">
                <a:latin typeface="Microsoft JhengHei" charset="-120"/>
                <a:ea typeface="Microsoft JhengHei" charset="-120"/>
                <a:cs typeface="Microsoft JhengHei" charset="-120"/>
              </a:rPr>
              <a:t>學校教學資源相當有限，實難完全全面符合新課綱的種種要求</a:t>
            </a:r>
          </a:p>
        </p:txBody>
      </p:sp>
    </p:spTree>
    <p:extLst>
      <p:ext uri="{BB962C8B-B14F-4D97-AF65-F5344CB8AC3E}">
        <p14:creationId xmlns:p14="http://schemas.microsoft.com/office/powerpoint/2010/main" val="330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81725"/>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貴校推動新課綱需求研習之類別？</a:t>
            </a: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317730"/>
            <a:ext cx="9144000" cy="5496128"/>
          </a:xfrm>
          <a:prstGeom prst="rect">
            <a:avLst/>
          </a:prstGeom>
        </p:spPr>
      </p:pic>
    </p:spTree>
    <p:extLst>
      <p:ext uri="{BB962C8B-B14F-4D97-AF65-F5344CB8AC3E}">
        <p14:creationId xmlns:p14="http://schemas.microsoft.com/office/powerpoint/2010/main" val="1028950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36005"/>
            <a:ext cx="9144000" cy="681725"/>
          </a:xfrm>
          <a:prstGeom prst="rect">
            <a:avLst/>
          </a:prstGeom>
          <a:solidFill>
            <a:schemeClr val="accent5">
              <a:lumMod val="40000"/>
              <a:lumOff val="60000"/>
            </a:schemeClr>
          </a:solidFill>
        </p:spPr>
        <p:txBody>
          <a:bodyPr wrap="square">
            <a:spAutoFit/>
          </a:bodyPr>
          <a:lstStyle/>
          <a:p>
            <a:pPr>
              <a:lnSpc>
                <a:spcPct val="150000"/>
              </a:lnSpc>
            </a:pPr>
            <a:r>
              <a:rPr lang="zh-TW" altLang="en-US" sz="2800" dirty="0">
                <a:ln w="0"/>
                <a:effectLst>
                  <a:outerShdw blurRad="38100" dist="19050" dir="2700000" algn="tl" rotWithShape="0">
                    <a:schemeClr val="dk1">
                      <a:alpha val="40000"/>
                    </a:schemeClr>
                  </a:outerShdw>
                </a:effectLst>
                <a:latin typeface="Microsoft JhengHei Regular" charset="-120"/>
                <a:ea typeface="Microsoft JhengHei Regular" charset="-120"/>
                <a:cs typeface="Microsoft JhengHei Regular" charset="-120"/>
              </a:rPr>
              <a:t>貴校推動新課綱之其他困境？</a:t>
            </a:r>
          </a:p>
        </p:txBody>
      </p:sp>
      <p:sp>
        <p:nvSpPr>
          <p:cNvPr id="6" name="矩形 5"/>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7" name="矩形 6"/>
          <p:cNvSpPr/>
          <p:nvPr/>
        </p:nvSpPr>
        <p:spPr>
          <a:xfrm>
            <a:off x="80010" y="1466076"/>
            <a:ext cx="4572000" cy="4708981"/>
          </a:xfrm>
          <a:prstGeom prst="rect">
            <a:avLst/>
          </a:prstGeom>
        </p:spPr>
        <p:txBody>
          <a:bodyPr>
            <a:spAutoFit/>
          </a:bodyPr>
          <a:lstStyle/>
          <a:p>
            <a:pPr marL="342900" indent="-342900">
              <a:buFont typeface="Arial" charset="0"/>
              <a:buChar char="•"/>
            </a:pPr>
            <a:r>
              <a:rPr lang="zh-TW" altLang="en-US" sz="2000" dirty="0">
                <a:latin typeface="Microsoft JhengHei" charset="-120"/>
                <a:ea typeface="Microsoft JhengHei" charset="-120"/>
                <a:cs typeface="Microsoft JhengHei" charset="-120"/>
              </a:rPr>
              <a:t>目前缺乏前導學校的執行與分享及觀摩。</a:t>
            </a:r>
          </a:p>
          <a:p>
            <a:pPr marL="342900" indent="-342900">
              <a:buFont typeface="Arial" charset="0"/>
              <a:buChar char="•"/>
            </a:pPr>
            <a:r>
              <a:rPr lang="zh-TW" altLang="en-US" sz="2000" dirty="0">
                <a:latin typeface="Microsoft JhengHei" charset="-120"/>
                <a:ea typeface="Microsoft JhengHei" charset="-120"/>
                <a:cs typeface="Microsoft JhengHei" charset="-120"/>
              </a:rPr>
              <a:t>目前對新課綱的推動，尚在理念與素養導向的認知，對實際執行的模組仍須進一步了解</a:t>
            </a:r>
          </a:p>
          <a:p>
            <a:pPr marL="342900" indent="-342900">
              <a:buFont typeface="Arial" charset="0"/>
              <a:buChar char="•"/>
            </a:pPr>
            <a:r>
              <a:rPr lang="zh-TW" altLang="en-US" sz="2000" dirty="0">
                <a:latin typeface="Microsoft JhengHei" charset="-120"/>
                <a:ea typeface="Microsoft JhengHei" charset="-120"/>
                <a:cs typeface="Microsoft JhengHei" charset="-120"/>
              </a:rPr>
              <a:t>很多國中端教師還感受不到新課綱的改變</a:t>
            </a:r>
          </a:p>
          <a:p>
            <a:pPr marL="342900" indent="-342900">
              <a:buFont typeface="Arial" charset="0"/>
              <a:buChar char="•"/>
            </a:pPr>
            <a:r>
              <a:rPr lang="zh-TW" altLang="en-US" sz="2000" dirty="0">
                <a:latin typeface="Microsoft JhengHei" charset="-120"/>
                <a:ea typeface="Microsoft JhengHei" charset="-120"/>
                <a:cs typeface="Microsoft JhengHei" charset="-120"/>
              </a:rPr>
              <a:t>師資需求與人數的「未到位」</a:t>
            </a:r>
          </a:p>
          <a:p>
            <a:pPr marL="342900" indent="-342900">
              <a:buFont typeface="Arial" charset="0"/>
              <a:buChar char="•"/>
            </a:pPr>
            <a:r>
              <a:rPr lang="zh-TW" altLang="en-US" sz="2000" dirty="0">
                <a:latin typeface="Microsoft JhengHei" charset="-120"/>
                <a:ea typeface="Microsoft JhengHei" charset="-120"/>
                <a:cs typeface="Microsoft JhengHei" charset="-120"/>
              </a:rPr>
              <a:t>許多教師對於新課綱領各領域之學習表現.學習內容尚不了解概念尚不足</a:t>
            </a:r>
          </a:p>
          <a:p>
            <a:pPr marL="342900" indent="-342900">
              <a:buFont typeface="Arial" charset="0"/>
              <a:buChar char="•"/>
            </a:pPr>
            <a:r>
              <a:rPr lang="zh-TW" altLang="en-US" sz="2000" dirty="0">
                <a:latin typeface="Microsoft JhengHei" charset="-120"/>
                <a:ea typeface="Microsoft JhengHei" charset="-120"/>
                <a:cs typeface="Microsoft JhengHei" charset="-120"/>
              </a:rPr>
              <a:t>減少老師可能被超額的壓力</a:t>
            </a:r>
          </a:p>
          <a:p>
            <a:pPr marL="342900" indent="-342900">
              <a:buFont typeface="Arial" charset="0"/>
              <a:buChar char="•"/>
            </a:pPr>
            <a:r>
              <a:rPr lang="zh-TW" altLang="en-US" sz="2000" dirty="0">
                <a:latin typeface="Microsoft JhengHei" charset="-120"/>
                <a:ea typeface="Microsoft JhengHei" charset="-120"/>
                <a:cs typeface="Microsoft JhengHei" charset="-120"/>
              </a:rPr>
              <a:t>貴局辦的研習多針對兼行政教師提升知能，但落實在教學現場的是全體教師，應多辦相關研習</a:t>
            </a:r>
            <a:r>
              <a:rPr lang="zh-TW" altLang="en-US" sz="2000" dirty="0" smtClean="0">
                <a:latin typeface="Microsoft JhengHei" charset="-120"/>
                <a:ea typeface="Microsoft JhengHei" charset="-120"/>
                <a:cs typeface="Microsoft JhengHei" charset="-120"/>
              </a:rPr>
              <a:t>。</a:t>
            </a:r>
            <a:endParaRPr lang="zh-TW" altLang="en-US" sz="2000" dirty="0">
              <a:latin typeface="Microsoft JhengHei" charset="-120"/>
              <a:ea typeface="Microsoft JhengHei" charset="-120"/>
              <a:cs typeface="Microsoft JhengHei" charset="-120"/>
            </a:endParaRPr>
          </a:p>
        </p:txBody>
      </p:sp>
      <p:sp>
        <p:nvSpPr>
          <p:cNvPr id="10" name="矩形 9"/>
          <p:cNvSpPr/>
          <p:nvPr/>
        </p:nvSpPr>
        <p:spPr>
          <a:xfrm>
            <a:off x="4572000" y="1466075"/>
            <a:ext cx="4446270" cy="4401205"/>
          </a:xfrm>
          <a:prstGeom prst="rect">
            <a:avLst/>
          </a:prstGeom>
        </p:spPr>
        <p:txBody>
          <a:bodyPr wrap="square">
            <a:spAutoFit/>
          </a:bodyPr>
          <a:lstStyle/>
          <a:p>
            <a:pPr marL="342900" indent="-342900">
              <a:buFont typeface="Arial" charset="0"/>
              <a:buChar char="•"/>
            </a:pPr>
            <a:r>
              <a:rPr lang="zh-TW" altLang="en-US" sz="2000" dirty="0">
                <a:latin typeface="Microsoft JhengHei" charset="-120"/>
                <a:ea typeface="Microsoft JhengHei" charset="-120"/>
                <a:cs typeface="Microsoft JhengHei" charset="-120"/>
              </a:rPr>
              <a:t>節數不足(時間)的問題是最大的問題。會考沒有解決學生升學的壓力，家長對於學校的期待仍然重視升學，如果新課綱課程與升學仍然無法脫鉤，家長只會把小孩往私立學校宋而已。</a:t>
            </a:r>
          </a:p>
          <a:p>
            <a:pPr marL="342900" indent="-342900">
              <a:buFont typeface="Arial" charset="0"/>
              <a:buChar char="•"/>
            </a:pPr>
            <a:r>
              <a:rPr lang="zh-TW" altLang="en-US" sz="2000" dirty="0">
                <a:latin typeface="Microsoft JhengHei" charset="-120"/>
                <a:ea typeface="Microsoft JhengHei" charset="-120"/>
                <a:cs typeface="Microsoft JhengHei" charset="-120"/>
              </a:rPr>
              <a:t>對新課綱架構都不夠了解，校訂課程的討論過於空泛，無法聚焦。</a:t>
            </a:r>
          </a:p>
          <a:p>
            <a:pPr marL="342900" indent="-342900">
              <a:buFont typeface="Arial" charset="0"/>
              <a:buChar char="•"/>
            </a:pPr>
            <a:r>
              <a:rPr lang="zh-TW" altLang="en-US" sz="2000" dirty="0">
                <a:latin typeface="Microsoft JhengHei" charset="-120"/>
                <a:ea typeface="Microsoft JhengHei" charset="-120"/>
                <a:cs typeface="Microsoft JhengHei" charset="-120"/>
              </a:rPr>
              <a:t>彈性學習課程，總綱規定3~6節，實際上能安排的節數請教育局盡快公布，不然無從規劃。研習需求：彈性學習課程的盤點與規劃</a:t>
            </a:r>
          </a:p>
          <a:p>
            <a:pPr marL="342900" indent="-342900">
              <a:buFont typeface="Arial" charset="0"/>
              <a:buChar char="•"/>
            </a:pPr>
            <a:r>
              <a:rPr lang="zh-TW" altLang="en-US" sz="2000" dirty="0">
                <a:latin typeface="Microsoft JhengHei" charset="-120"/>
                <a:ea typeface="Microsoft JhengHei" charset="-120"/>
                <a:cs typeface="Microsoft JhengHei" charset="-120"/>
              </a:rPr>
              <a:t>課綱核心工作小組推動欠缺實務經驗</a:t>
            </a:r>
          </a:p>
        </p:txBody>
      </p:sp>
    </p:spTree>
    <p:extLst>
      <p:ext uri="{BB962C8B-B14F-4D97-AF65-F5344CB8AC3E}">
        <p14:creationId xmlns:p14="http://schemas.microsoft.com/office/powerpoint/2010/main" val="14158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5" y="646331"/>
            <a:ext cx="4603750" cy="4603750"/>
          </a:xfrm>
          <a:prstGeom prst="rect">
            <a:avLst/>
          </a:prstGeom>
        </p:spPr>
      </p:pic>
      <p:sp>
        <p:nvSpPr>
          <p:cNvPr id="5" name="矩形 4"/>
          <p:cNvSpPr/>
          <p:nvPr/>
        </p:nvSpPr>
        <p:spPr>
          <a:xfrm>
            <a:off x="0" y="0"/>
            <a:ext cx="9144000" cy="646331"/>
          </a:xfrm>
          <a:prstGeom prst="rect">
            <a:avLst/>
          </a:prstGeom>
          <a:solidFill>
            <a:schemeClr val="accent6">
              <a:lumMod val="20000"/>
              <a:lumOff val="80000"/>
            </a:schemeClr>
          </a:solidFill>
        </p:spPr>
        <p:txBody>
          <a:bodyPr wrap="square">
            <a:spAutoFit/>
          </a:bodyPr>
          <a:lstStyle/>
          <a:p>
            <a:pPr algn="ctr"/>
            <a:r>
              <a:rPr lang="zh-TW" altLang="en-US" sz="3600" b="1">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rPr>
              <a:t>臺南市國中小推動新課綱遭遇問題調查表</a:t>
            </a:r>
            <a:endParaRPr lang="zh-TW" altLang="en-US" sz="3600" b="1" dirty="0">
              <a:ln w="0"/>
              <a:solidFill>
                <a:schemeClr val="accent6">
                  <a:lumMod val="75000"/>
                </a:schemeClr>
              </a:solidFill>
              <a:effectLst>
                <a:outerShdw blurRad="38100" dist="19050" dir="2700000" algn="tl" rotWithShape="0">
                  <a:schemeClr val="dk1">
                    <a:alpha val="40000"/>
                  </a:schemeClr>
                </a:outerShdw>
              </a:effectLst>
              <a:latin typeface="Microsoft JhengHei" charset="-120"/>
              <a:ea typeface="Microsoft JhengHei" charset="-120"/>
              <a:cs typeface="Microsoft JhengHei" charset="-120"/>
            </a:endParaRPr>
          </a:p>
        </p:txBody>
      </p:sp>
      <p:sp>
        <p:nvSpPr>
          <p:cNvPr id="6" name="副標題 2"/>
          <p:cNvSpPr txBox="1">
            <a:spLocks/>
          </p:cNvSpPr>
          <p:nvPr/>
        </p:nvSpPr>
        <p:spPr>
          <a:xfrm>
            <a:off x="1451610" y="4869180"/>
            <a:ext cx="6858000" cy="1725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zh-TW" altLang="en-US" sz="4800" dirty="0" smtClean="0">
                <a:latin typeface="Microsoft JhengHei Regular" charset="-120"/>
                <a:ea typeface="Microsoft JhengHei Regular" charset="-120"/>
                <a:cs typeface="Microsoft JhengHei Regular" charset="-120"/>
              </a:rPr>
              <a:t>還沒填？</a:t>
            </a:r>
            <a:endParaRPr kumimoji="1" lang="en-US" altLang="zh-TW" sz="4800" dirty="0" smtClean="0">
              <a:latin typeface="Microsoft JhengHei Regular" charset="-120"/>
              <a:ea typeface="Microsoft JhengHei Regular" charset="-120"/>
              <a:cs typeface="Microsoft JhengHei Regular" charset="-120"/>
            </a:endParaRPr>
          </a:p>
          <a:p>
            <a:pPr marL="0" indent="0" algn="ctr">
              <a:buNone/>
            </a:pPr>
            <a:r>
              <a:rPr kumimoji="1" lang="zh-TW" altLang="en-US" sz="4800" dirty="0" smtClean="0">
                <a:latin typeface="Microsoft JhengHei Regular" charset="-120"/>
                <a:ea typeface="Microsoft JhengHei Regular" charset="-120"/>
                <a:cs typeface="Microsoft JhengHei Regular" charset="-120"/>
              </a:rPr>
              <a:t>掃一下吧！</a:t>
            </a:r>
            <a:endParaRPr kumimoji="1" lang="zh-TW" altLang="en-US" sz="4800" dirty="0">
              <a:latin typeface="Microsoft JhengHei Regular" charset="-120"/>
              <a:ea typeface="Microsoft JhengHei Regular" charset="-120"/>
              <a:cs typeface="Microsoft JhengHei Regular" charset="-120"/>
            </a:endParaRPr>
          </a:p>
        </p:txBody>
      </p:sp>
    </p:spTree>
    <p:extLst>
      <p:ext uri="{BB962C8B-B14F-4D97-AF65-F5344CB8AC3E}">
        <p14:creationId xmlns:p14="http://schemas.microsoft.com/office/powerpoint/2010/main" val="12739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789304"/>
          </a:xfrm>
        </p:spPr>
        <p:txBody>
          <a:bodyPr>
            <a:normAutofit/>
          </a:bodyPr>
          <a:lstStyle/>
          <a:p>
            <a:r>
              <a:rPr lang="zh-TW" altLang="en-US" dirty="0" smtClean="0">
                <a:latin typeface="Microsoft JhengHei Regular" charset="-120"/>
                <a:ea typeface="Microsoft JhengHei Regular" charset="-120"/>
                <a:cs typeface="Microsoft JhengHei Regular" charset="-120"/>
              </a:rPr>
              <a:t>九貫</a:t>
            </a:r>
            <a:r>
              <a:rPr lang="zh-TW" altLang="zh-TW" dirty="0" smtClean="0">
                <a:latin typeface="Microsoft JhengHei Regular" charset="-120"/>
                <a:ea typeface="Microsoft JhengHei Regular" charset="-120"/>
                <a:cs typeface="Microsoft JhengHei Regular" charset="-120"/>
              </a:rPr>
              <a:t>各</a:t>
            </a:r>
            <a:r>
              <a:rPr lang="zh-TW" altLang="zh-TW" dirty="0">
                <a:latin typeface="Microsoft JhengHei Regular" charset="-120"/>
                <a:ea typeface="Microsoft JhengHei Regular" charset="-120"/>
                <a:cs typeface="Microsoft JhengHei Regular" charset="-120"/>
              </a:rPr>
              <a:t>年級領域節數</a:t>
            </a:r>
            <a:r>
              <a:rPr lang="zh-TW" altLang="zh-TW" dirty="0" smtClean="0">
                <a:latin typeface="Microsoft JhengHei Regular" charset="-120"/>
                <a:ea typeface="Microsoft JhengHei Regular" charset="-120"/>
                <a:cs typeface="Microsoft JhengHei Regular" charset="-120"/>
              </a:rPr>
              <a:t>分配表</a:t>
            </a:r>
            <a:endParaRPr lang="zh-TW" altLang="zh-TW" dirty="0">
              <a:latin typeface="Microsoft JhengHei Regular" charset="-120"/>
              <a:ea typeface="Microsoft JhengHei Regular" charset="-120"/>
              <a:cs typeface="Microsoft JhengHei Regular"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887401378"/>
              </p:ext>
            </p:extLst>
          </p:nvPr>
        </p:nvGraphicFramePr>
        <p:xfrm>
          <a:off x="228599" y="1066800"/>
          <a:ext cx="8606791" cy="5405401"/>
        </p:xfrm>
        <a:graphic>
          <a:graphicData uri="http://schemas.openxmlformats.org/drawingml/2006/table">
            <a:tbl>
              <a:tblPr firstRow="1" firstCol="1" lastRow="1" lastCol="1" bandRow="1" bandCol="1">
                <a:tableStyleId>{5C22544A-7EE6-4342-B048-85BDC9FD1C3A}</a:tableStyleId>
              </a:tblPr>
              <a:tblGrid>
                <a:gridCol w="1903310"/>
                <a:gridCol w="1427146"/>
                <a:gridCol w="773489"/>
                <a:gridCol w="1610702"/>
                <a:gridCol w="658654"/>
                <a:gridCol w="1574836"/>
                <a:gridCol w="658654"/>
              </a:tblGrid>
              <a:tr h="659130">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課程</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zh-TW" sz="2000" b="0" i="0" kern="0" dirty="0">
                          <a:effectLst/>
                          <a:latin typeface="Microsoft JhengHei Regular" charset="-120"/>
                          <a:ea typeface="Microsoft JhengHei Regular" charset="-120"/>
                          <a:cs typeface="Microsoft JhengHei Regular" charset="-120"/>
                        </a:rPr>
                        <a:t>及科目</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zh-TW" sz="2000" b="0" i="0" kern="0" dirty="0" smtClean="0">
                          <a:effectLst/>
                          <a:latin typeface="Microsoft JhengHei Regular" charset="-120"/>
                          <a:ea typeface="Microsoft JhengHei Regular" charset="-120"/>
                          <a:cs typeface="Microsoft JhengHei Regular" charset="-120"/>
                        </a:rPr>
                        <a:t>一年級每週教學</a:t>
                      </a: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可排</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zh-TW" sz="2000" b="0" i="0" kern="0" dirty="0" smtClean="0">
                          <a:effectLst/>
                          <a:latin typeface="Microsoft JhengHei Regular" charset="-120"/>
                          <a:ea typeface="Microsoft JhengHei Regular" charset="-120"/>
                          <a:cs typeface="Microsoft JhengHei Regular" charset="-120"/>
                        </a:rPr>
                        <a:t>二年級每週教學</a:t>
                      </a: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可排</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zh-TW" sz="2000" b="0" i="0" kern="0" dirty="0" smtClean="0">
                          <a:effectLst/>
                          <a:latin typeface="Microsoft JhengHei Regular" charset="-120"/>
                          <a:ea typeface="Microsoft JhengHei Regular" charset="-120"/>
                          <a:cs typeface="Microsoft JhengHei Regular" charset="-120"/>
                        </a:rPr>
                        <a:t>三年級每週教學</a:t>
                      </a: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可排</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r>
              <a:tr h="799185">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語文</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本國語</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英語</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8.4~~5.6</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8.4~~5.6</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9</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9.0~~6.0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799185">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2.</a:t>
                      </a:r>
                      <a:r>
                        <a:rPr lang="zh-TW" sz="2000" b="0" i="0" kern="0" dirty="0">
                          <a:effectLst/>
                          <a:latin typeface="Microsoft JhengHei Regular" charset="-120"/>
                          <a:ea typeface="Microsoft JhengHei Regular" charset="-120"/>
                          <a:cs typeface="Microsoft JhengHei Regular" charset="-120"/>
                        </a:rPr>
                        <a:t>健康與體育</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健康</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體育</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4.5~~3.0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799185">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社會</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歷史</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地理</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公民</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(2)</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4.5~~3.0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1698271">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r>
                        <a:rPr lang="zh-TW" sz="2000" b="0" i="0" kern="0" dirty="0">
                          <a:effectLst/>
                          <a:latin typeface="Microsoft JhengHei Regular" charset="-120"/>
                          <a:ea typeface="Microsoft JhengHei Regular" charset="-120"/>
                          <a:cs typeface="Microsoft JhengHei Regular" charset="-120"/>
                        </a:rPr>
                        <a:t>藝術與人文</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音樂</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表演藝術</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視覺藝術</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美術</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音樂</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表演藝術</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視覺藝術</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音樂</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表演藝術</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視覺藝術</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音樂</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表演藝術</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視覺藝術</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4.5~~3.0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bl>
          </a:graphicData>
        </a:graphic>
      </p:graphicFrame>
    </p:spTree>
    <p:extLst>
      <p:ext uri="{BB962C8B-B14F-4D97-AF65-F5344CB8AC3E}">
        <p14:creationId xmlns:p14="http://schemas.microsoft.com/office/powerpoint/2010/main" val="90667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789304"/>
          </a:xfrm>
        </p:spPr>
        <p:txBody>
          <a:bodyPr>
            <a:normAutofit/>
          </a:bodyPr>
          <a:lstStyle/>
          <a:p>
            <a:r>
              <a:rPr lang="zh-TW" altLang="en-US" dirty="0" smtClean="0">
                <a:latin typeface="Microsoft JhengHei Regular" charset="-120"/>
                <a:ea typeface="Microsoft JhengHei Regular" charset="-120"/>
                <a:cs typeface="Microsoft JhengHei Regular" charset="-120"/>
              </a:rPr>
              <a:t>九貫</a:t>
            </a:r>
            <a:r>
              <a:rPr lang="zh-TW" altLang="zh-TW" dirty="0" smtClean="0">
                <a:latin typeface="Microsoft JhengHei Regular" charset="-120"/>
                <a:ea typeface="Microsoft JhengHei Regular" charset="-120"/>
                <a:cs typeface="Microsoft JhengHei Regular" charset="-120"/>
              </a:rPr>
              <a:t>各</a:t>
            </a:r>
            <a:r>
              <a:rPr lang="zh-TW" altLang="zh-TW" dirty="0">
                <a:latin typeface="Microsoft JhengHei Regular" charset="-120"/>
                <a:ea typeface="Microsoft JhengHei Regular" charset="-120"/>
                <a:cs typeface="Microsoft JhengHei Regular" charset="-120"/>
              </a:rPr>
              <a:t>年級領域節數</a:t>
            </a:r>
            <a:r>
              <a:rPr lang="zh-TW" altLang="zh-TW" dirty="0" smtClean="0">
                <a:latin typeface="Microsoft JhengHei Regular" charset="-120"/>
                <a:ea typeface="Microsoft JhengHei Regular" charset="-120"/>
                <a:cs typeface="Microsoft JhengHei Regular" charset="-120"/>
              </a:rPr>
              <a:t>分配表</a:t>
            </a:r>
            <a:endParaRPr lang="zh-TW" altLang="zh-TW" dirty="0">
              <a:latin typeface="Microsoft JhengHei Regular" charset="-120"/>
              <a:ea typeface="Microsoft JhengHei Regular" charset="-120"/>
              <a:cs typeface="Microsoft JhengHei Regular"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31935579"/>
              </p:ext>
            </p:extLst>
          </p:nvPr>
        </p:nvGraphicFramePr>
        <p:xfrm>
          <a:off x="194311" y="1154429"/>
          <a:ext cx="8515349" cy="5591250"/>
        </p:xfrm>
        <a:graphic>
          <a:graphicData uri="http://schemas.openxmlformats.org/drawingml/2006/table">
            <a:tbl>
              <a:tblPr firstRow="1" firstCol="1" lastRow="1" lastCol="1" bandRow="1" bandCol="1">
                <a:tableStyleId>{5C22544A-7EE6-4342-B048-85BDC9FD1C3A}</a:tableStyleId>
              </a:tblPr>
              <a:tblGrid>
                <a:gridCol w="1840229"/>
                <a:gridCol w="1411744"/>
                <a:gridCol w="808370"/>
                <a:gridCol w="1593589"/>
                <a:gridCol w="651656"/>
                <a:gridCol w="1558105"/>
                <a:gridCol w="651656"/>
              </a:tblGrid>
              <a:tr h="559612">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5.</a:t>
                      </a:r>
                      <a:r>
                        <a:rPr lang="zh-TW" sz="2000" b="0" i="0" kern="0" dirty="0">
                          <a:effectLst/>
                          <a:latin typeface="Microsoft JhengHei Regular" charset="-120"/>
                          <a:ea typeface="Microsoft JhengHei Regular" charset="-120"/>
                          <a:cs typeface="Microsoft JhengHei Regular" charset="-120"/>
                        </a:rPr>
                        <a:t>數學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4.5~~3.0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629565">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6.</a:t>
                      </a:r>
                      <a:r>
                        <a:rPr lang="zh-TW" sz="2000" b="0" i="0" kern="0" dirty="0">
                          <a:effectLst/>
                          <a:latin typeface="Microsoft JhengHei Regular" charset="-120"/>
                          <a:ea typeface="Microsoft JhengHei Regular" charset="-120"/>
                          <a:cs typeface="Microsoft JhengHei Regular" charset="-120"/>
                        </a:rPr>
                        <a:t>自然</a:t>
                      </a:r>
                      <a:r>
                        <a:rPr lang="zh-TW" sz="2000" b="0" i="0" kern="0" dirty="0" smtClean="0">
                          <a:effectLst/>
                          <a:latin typeface="Microsoft JhengHei Regular" charset="-120"/>
                          <a:ea typeface="Microsoft JhengHei Regular" charset="-120"/>
                          <a:cs typeface="Microsoft JhengHei Regular" charset="-120"/>
                        </a:rPr>
                        <a:t>與科技</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 (</a:t>
                      </a:r>
                      <a:r>
                        <a:rPr lang="zh-TW" sz="2000" b="0" i="0" kern="0" dirty="0">
                          <a:effectLst/>
                          <a:latin typeface="Microsoft JhengHei Regular" charset="-120"/>
                          <a:ea typeface="Microsoft JhengHei Regular" charset="-120"/>
                          <a:cs typeface="Microsoft JhengHei Regular" charset="-120"/>
                        </a:rPr>
                        <a:t>生物、理化、地科、</a:t>
                      </a:r>
                      <a:r>
                        <a:rPr lang="en-US" sz="2000" b="0" i="0" kern="0" dirty="0">
                          <a:effectLst/>
                          <a:latin typeface="Microsoft JhengHei Regular" charset="-120"/>
                          <a:ea typeface="Microsoft JhengHei Regular" charset="-120"/>
                          <a:cs typeface="Microsoft JhengHei Regular" charset="-120"/>
                        </a:rPr>
                        <a:t> </a:t>
                      </a:r>
                      <a:r>
                        <a:rPr lang="zh-TW" sz="2000" b="0" i="0" kern="0" dirty="0" smtClean="0">
                          <a:effectLst/>
                          <a:latin typeface="Microsoft JhengHei Regular" charset="-120"/>
                          <a:ea typeface="Microsoft JhengHei Regular" charset="-120"/>
                          <a:cs typeface="Microsoft JhengHei Regular" charset="-120"/>
                        </a:rPr>
                        <a:t>資訊</a:t>
                      </a:r>
                      <a:r>
                        <a:rPr lang="zh-TW" sz="2000" b="0" i="0" kern="0" dirty="0">
                          <a:effectLst/>
                          <a:latin typeface="Microsoft JhengHei Regular" charset="-120"/>
                          <a:ea typeface="Microsoft JhengHei Regular" charset="-120"/>
                          <a:cs typeface="Microsoft JhengHei Regular" charset="-120"/>
                        </a:rPr>
                        <a:t>…</a:t>
                      </a:r>
                      <a:r>
                        <a:rPr lang="en-US" sz="2000" b="0" i="0" kern="0" dirty="0">
                          <a:effectLst/>
                          <a:latin typeface="Microsoft JhengHei Regular" charset="-120"/>
                          <a:ea typeface="Microsoft JhengHei Regular" charset="-120"/>
                          <a:cs typeface="Microsoft JhengHei Regular" charset="-120"/>
                        </a:rPr>
                        <a:t>)</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(3)</a:t>
                      </a:r>
                      <a:r>
                        <a:rPr lang="zh-TW" sz="2000" b="0" i="0" kern="0" dirty="0">
                          <a:effectLst/>
                          <a:latin typeface="Microsoft JhengHei Regular" charset="-120"/>
                          <a:ea typeface="Microsoft JhengHei Regular" charset="-120"/>
                          <a:cs typeface="Microsoft JhengHei Regular" charset="-120"/>
                        </a:rPr>
                        <a:t>生物</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科技</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4.5~~3.0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559612">
                <a:tc>
                  <a:txBody>
                    <a:bodyPr/>
                    <a:lstStyle/>
                    <a:p>
                      <a:pPr marL="833755" indent="-833755">
                        <a:spcAft>
                          <a:spcPts val="0"/>
                        </a:spcAft>
                      </a:pPr>
                      <a:r>
                        <a:rPr lang="en-US" sz="2000" b="0" i="0" kern="0" dirty="0">
                          <a:effectLst/>
                          <a:latin typeface="Microsoft JhengHei Regular" charset="-120"/>
                          <a:ea typeface="Microsoft JhengHei Regular" charset="-120"/>
                          <a:cs typeface="Microsoft JhengHei Regular" charset="-120"/>
                        </a:rPr>
                        <a:t>7.</a:t>
                      </a:r>
                      <a:r>
                        <a:rPr lang="zh-TW" sz="2000" b="0" i="0" kern="0" dirty="0">
                          <a:effectLst/>
                          <a:latin typeface="Microsoft JhengHei Regular" charset="-120"/>
                          <a:ea typeface="Microsoft JhengHei Regular" charset="-120"/>
                          <a:cs typeface="Microsoft JhengHei Regular" charset="-120"/>
                        </a:rPr>
                        <a:t>綜合活動</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4.2~~2.8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u="sng" kern="0" dirty="0">
                          <a:effectLst/>
                          <a:latin typeface="Microsoft JhengHei Regular" charset="-120"/>
                          <a:ea typeface="Microsoft JhengHei Regular" charset="-120"/>
                          <a:cs typeface="Microsoft JhengHei Regular" charset="-120"/>
                        </a:rPr>
                        <a:t>4.5~~3.0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209855">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七大</a:t>
                      </a:r>
                      <a:r>
                        <a:rPr lang="zh-TW" sz="2000" b="0" i="0" kern="0" dirty="0" smtClean="0">
                          <a:effectLst/>
                          <a:latin typeface="Microsoft JhengHei Regular" charset="-120"/>
                          <a:ea typeface="Microsoft JhengHei Regular" charset="-120"/>
                          <a:cs typeface="Microsoft JhengHei Regular" charset="-120"/>
                        </a:rPr>
                        <a:t>領域基本教學總</a:t>
                      </a:r>
                      <a:r>
                        <a:rPr lang="zh-TW" sz="2000" b="0" i="0" kern="0" dirty="0">
                          <a:effectLst/>
                          <a:latin typeface="Microsoft JhengHei Regular" charset="-120"/>
                          <a:ea typeface="Microsoft JhengHei Regular" charset="-120"/>
                          <a:cs typeface="Microsoft JhengHei Regular" charset="-120"/>
                        </a:rPr>
                        <a:t>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28</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30</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r h="2238450">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8.</a:t>
                      </a:r>
                      <a:r>
                        <a:rPr lang="zh-TW" sz="2000" b="0" i="0" kern="0" dirty="0">
                          <a:effectLst/>
                          <a:latin typeface="Microsoft JhengHei Regular" charset="-120"/>
                          <a:ea typeface="Microsoft JhengHei Regular" charset="-120"/>
                          <a:cs typeface="Microsoft JhengHei Regular" charset="-120"/>
                        </a:rPr>
                        <a:t>彈性教學</a:t>
                      </a:r>
                      <a:endParaRPr lang="zh-TW" sz="2000" b="0" i="0" kern="100" dirty="0">
                        <a:effectLst/>
                        <a:latin typeface="Microsoft JhengHei Regular" charset="-120"/>
                        <a:ea typeface="Microsoft JhengHei Regular" charset="-120"/>
                        <a:cs typeface="Microsoft JhengHei Regular" charset="-120"/>
                      </a:endParaRPr>
                    </a:p>
                    <a:p>
                      <a:pPr indent="127000">
                        <a:spcAft>
                          <a:spcPts val="0"/>
                        </a:spcAft>
                      </a:pPr>
                      <a:r>
                        <a:rPr lang="en-US" sz="2000" b="0" i="0" kern="0" dirty="0">
                          <a:effectLst/>
                          <a:latin typeface="Microsoft JhengHei Regular" charset="-120"/>
                          <a:ea typeface="Microsoft JhengHei Regular" charset="-120"/>
                          <a:cs typeface="Microsoft JhengHei Regular" charset="-120"/>
                        </a:rPr>
                        <a:t> </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p>
                      <a:pPr marL="252730" indent="-252730">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學校行事</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班會</a:t>
                      </a:r>
                      <a:endParaRPr lang="zh-TW" sz="2000" b="0" i="0" kern="100" dirty="0">
                        <a:effectLst/>
                        <a:latin typeface="Microsoft JhengHei Regular" charset="-120"/>
                        <a:ea typeface="Microsoft JhengHei Regular" charset="-120"/>
                        <a:cs typeface="Microsoft JhengHei Regular" charset="-120"/>
                      </a:endParaRPr>
                    </a:p>
                    <a:p>
                      <a:pPr marL="252730" indent="-252730">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資訊教育</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班級閱讀</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英語會話</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主題</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4-6</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5</a:t>
                      </a:r>
                      <a:endParaRPr lang="zh-TW" sz="2000" b="0" i="0" kern="100" dirty="0">
                        <a:effectLst/>
                        <a:latin typeface="Microsoft JhengHei Regular" charset="-120"/>
                        <a:ea typeface="Microsoft JhengHei Regular" charset="-120"/>
                        <a:cs typeface="Microsoft JhengHei Regular" charset="-120"/>
                      </a:endParaRPr>
                    </a:p>
                    <a:p>
                      <a:pPr marL="252730" indent="-252730">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學校行事</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班會</a:t>
                      </a:r>
                      <a:endParaRPr lang="zh-TW" sz="2000" b="0" i="0" kern="100" dirty="0">
                        <a:effectLst/>
                        <a:latin typeface="Microsoft JhengHei Regular" charset="-120"/>
                        <a:ea typeface="Microsoft JhengHei Regular" charset="-120"/>
                        <a:cs typeface="Microsoft JhengHei Regular" charset="-120"/>
                      </a:endParaRPr>
                    </a:p>
                    <a:p>
                      <a:pPr marL="252730" indent="-252730">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資訊教育</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班級閱讀</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英語會話</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主題</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4-6</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spcAft>
                          <a:spcPts val="0"/>
                        </a:spcAft>
                      </a:pPr>
                      <a:r>
                        <a:rPr lang="en-US" sz="2000" b="0" i="0" kern="0" dirty="0">
                          <a:effectLst/>
                          <a:latin typeface="Microsoft JhengHei Regular" charset="-120"/>
                          <a:ea typeface="Microsoft JhengHei Regular" charset="-120"/>
                          <a:cs typeface="Microsoft JhengHei Regular" charset="-120"/>
                        </a:rPr>
                        <a:t>4</a:t>
                      </a:r>
                      <a:endParaRPr lang="zh-TW" sz="2000" b="0" i="0" kern="100" dirty="0">
                        <a:effectLst/>
                        <a:latin typeface="Microsoft JhengHei Regular" charset="-120"/>
                        <a:ea typeface="Microsoft JhengHei Regular" charset="-120"/>
                        <a:cs typeface="Microsoft JhengHei Regular" charset="-120"/>
                      </a:endParaRPr>
                    </a:p>
                    <a:p>
                      <a:pPr marL="243840" indent="-243840">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學校行事</a:t>
                      </a:r>
                      <a:r>
                        <a:rPr lang="en-US" sz="2000" b="0" i="0" kern="0" dirty="0">
                          <a:effectLst/>
                          <a:latin typeface="Microsoft JhengHei Regular" charset="-120"/>
                          <a:ea typeface="Microsoft JhengHei Regular" charset="-120"/>
                          <a:cs typeface="Microsoft JhengHei Regular" charset="-120"/>
                        </a:rPr>
                        <a:t>-</a:t>
                      </a:r>
                      <a:r>
                        <a:rPr lang="zh-TW" sz="2000" b="0" i="0" kern="0" dirty="0">
                          <a:effectLst/>
                          <a:latin typeface="Microsoft JhengHei Regular" charset="-120"/>
                          <a:ea typeface="Microsoft JhengHei Regular" charset="-120"/>
                          <a:cs typeface="Microsoft JhengHei Regular" charset="-120"/>
                        </a:rPr>
                        <a:t>班會</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公民生活</a:t>
                      </a:r>
                      <a:endParaRPr lang="zh-TW" sz="2000" b="0" i="0" kern="100" dirty="0">
                        <a:effectLst/>
                        <a:latin typeface="Microsoft JhengHei Regular" charset="-120"/>
                        <a:ea typeface="Microsoft JhengHei Regular" charset="-120"/>
                        <a:cs typeface="Microsoft JhengHei Regular" charset="-120"/>
                      </a:endParaRPr>
                    </a:p>
                    <a:p>
                      <a:pPr>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班級閱讀</a:t>
                      </a:r>
                      <a:endParaRPr lang="zh-TW" sz="2000" b="0" i="0" kern="100" dirty="0">
                        <a:effectLst/>
                        <a:latin typeface="Microsoft JhengHei Regular" charset="-120"/>
                        <a:ea typeface="Microsoft JhengHei Regular" charset="-120"/>
                        <a:cs typeface="Microsoft JhengHei Regular" charset="-120"/>
                      </a:endParaRPr>
                    </a:p>
                    <a:p>
                      <a:pPr marL="311150" indent="-311150">
                        <a:spcAft>
                          <a:spcPts val="0"/>
                        </a:spcAft>
                      </a:pPr>
                      <a:r>
                        <a:rPr lang="en-US" sz="2000" b="0" i="0" kern="0" dirty="0">
                          <a:effectLst/>
                          <a:latin typeface="Microsoft JhengHei Regular" charset="-120"/>
                          <a:ea typeface="Microsoft JhengHei Regular" charset="-120"/>
                          <a:cs typeface="Microsoft JhengHei Regular" charset="-120"/>
                        </a:rPr>
                        <a:t>(1)</a:t>
                      </a:r>
                      <a:r>
                        <a:rPr lang="zh-TW" sz="2000" b="0" i="0" kern="0" dirty="0">
                          <a:effectLst/>
                          <a:latin typeface="Microsoft JhengHei Regular" charset="-120"/>
                          <a:ea typeface="Microsoft JhengHei Regular" charset="-120"/>
                          <a:cs typeface="Microsoft JhengHei Regular" charset="-120"/>
                        </a:rPr>
                        <a:t>文化與生活</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3-5</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r>
              <a:tr h="349760">
                <a:tc>
                  <a:txBody>
                    <a:bodyPr/>
                    <a:lstStyle/>
                    <a:p>
                      <a:pPr algn="ctr">
                        <a:spcAft>
                          <a:spcPts val="0"/>
                        </a:spcAft>
                      </a:pPr>
                      <a:r>
                        <a:rPr lang="zh-TW" sz="2000" b="0" i="0" kern="0" dirty="0">
                          <a:effectLst/>
                          <a:latin typeface="Microsoft JhengHei Regular" charset="-120"/>
                          <a:ea typeface="Microsoft JhengHei Regular" charset="-120"/>
                          <a:cs typeface="Microsoft JhengHei Regular" charset="-120"/>
                        </a:rPr>
                        <a:t>合計開課</a:t>
                      </a:r>
                      <a:endParaRPr lang="zh-TW" sz="2000" b="0" i="0" kern="100" dirty="0">
                        <a:effectLst/>
                        <a:latin typeface="Microsoft JhengHei Regular" charset="-120"/>
                        <a:ea typeface="Microsoft JhengHei Regular" charset="-120"/>
                        <a:cs typeface="Microsoft JhengHei Regular" charset="-120"/>
                      </a:endParaRPr>
                    </a:p>
                    <a:p>
                      <a:pPr algn="ctr">
                        <a:spcAft>
                          <a:spcPts val="0"/>
                        </a:spcAft>
                      </a:pPr>
                      <a:r>
                        <a:rPr lang="zh-TW" sz="2000" b="0" i="0" kern="0" dirty="0">
                          <a:effectLst/>
                          <a:latin typeface="Microsoft JhengHei Regular" charset="-120"/>
                          <a:ea typeface="Microsoft JhengHei Regular" charset="-120"/>
                          <a:cs typeface="Microsoft JhengHei Regular" charset="-120"/>
                        </a:rPr>
                        <a:t>總節數</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32-34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33</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32-34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34</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c>
                  <a:txBody>
                    <a:bodyPr/>
                    <a:lstStyle/>
                    <a:p>
                      <a:pPr algn="ctr">
                        <a:spcAft>
                          <a:spcPts val="0"/>
                        </a:spcAft>
                      </a:pPr>
                      <a:r>
                        <a:rPr lang="en-US" sz="2000" b="0" i="0" kern="0" dirty="0">
                          <a:effectLst/>
                          <a:latin typeface="Microsoft JhengHei Regular" charset="-120"/>
                          <a:ea typeface="Microsoft JhengHei Regular" charset="-120"/>
                          <a:cs typeface="Microsoft JhengHei Regular" charset="-120"/>
                        </a:rPr>
                        <a:t>33-35</a:t>
                      </a:r>
                      <a:endParaRPr lang="zh-TW" sz="2000" b="0" i="0" kern="100" dirty="0">
                        <a:effectLst/>
                        <a:latin typeface="Microsoft JhengHei Regular" charset="-120"/>
                        <a:ea typeface="Microsoft JhengHei Regular" charset="-120"/>
                        <a:cs typeface="Microsoft JhengHei Regular" charset="-120"/>
                      </a:endParaRPr>
                    </a:p>
                  </a:txBody>
                  <a:tcPr marL="14067" marR="14067" marT="0" marB="0" anchor="ctr"/>
                </a:tc>
              </a:tr>
            </a:tbl>
          </a:graphicData>
        </a:graphic>
      </p:graphicFrame>
    </p:spTree>
    <p:extLst>
      <p:ext uri="{BB962C8B-B14F-4D97-AF65-F5344CB8AC3E}">
        <p14:creationId xmlns:p14="http://schemas.microsoft.com/office/powerpoint/2010/main" val="142593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b="57000"/>
          <a:stretch/>
        </p:blipFill>
        <p:spPr>
          <a:xfrm>
            <a:off x="437096" y="537210"/>
            <a:ext cx="8503568" cy="4880610"/>
          </a:xfrm>
          <a:prstGeom prst="rect">
            <a:avLst/>
          </a:prstGeom>
        </p:spPr>
      </p:pic>
    </p:spTree>
    <p:extLst>
      <p:ext uri="{BB962C8B-B14F-4D97-AF65-F5344CB8AC3E}">
        <p14:creationId xmlns:p14="http://schemas.microsoft.com/office/powerpoint/2010/main" val="47075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t="41833" b="25501"/>
          <a:stretch/>
        </p:blipFill>
        <p:spPr>
          <a:xfrm>
            <a:off x="336046" y="2125980"/>
            <a:ext cx="8520576" cy="3886200"/>
          </a:xfrm>
          <a:prstGeom prst="rect">
            <a:avLst/>
          </a:prstGeom>
        </p:spPr>
      </p:pic>
      <p:pic>
        <p:nvPicPr>
          <p:cNvPr id="6" name="圖片 5"/>
          <p:cNvPicPr>
            <a:picLocks noChangeAspect="1"/>
          </p:cNvPicPr>
          <p:nvPr/>
        </p:nvPicPr>
        <p:blipFill rotWithShape="1">
          <a:blip r:embed="rId2"/>
          <a:srcRect b="84925"/>
          <a:stretch/>
        </p:blipFill>
        <p:spPr>
          <a:xfrm>
            <a:off x="336045" y="411480"/>
            <a:ext cx="8520576" cy="1714500"/>
          </a:xfrm>
          <a:prstGeom prst="rect">
            <a:avLst/>
          </a:prstGeom>
        </p:spPr>
      </p:pic>
    </p:spTree>
    <p:extLst>
      <p:ext uri="{BB962C8B-B14F-4D97-AF65-F5344CB8AC3E}">
        <p14:creationId xmlns:p14="http://schemas.microsoft.com/office/powerpoint/2010/main" val="1771636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t="73000"/>
          <a:stretch/>
        </p:blipFill>
        <p:spPr>
          <a:xfrm>
            <a:off x="494246" y="2617470"/>
            <a:ext cx="8499880" cy="3063240"/>
          </a:xfrm>
          <a:prstGeom prst="rect">
            <a:avLst/>
          </a:prstGeom>
        </p:spPr>
      </p:pic>
      <p:pic>
        <p:nvPicPr>
          <p:cNvPr id="4" name="圖片 3"/>
          <p:cNvPicPr>
            <a:picLocks noChangeAspect="1"/>
          </p:cNvPicPr>
          <p:nvPr/>
        </p:nvPicPr>
        <p:blipFill rotWithShape="1">
          <a:blip r:embed="rId2"/>
          <a:srcRect b="84925"/>
          <a:stretch/>
        </p:blipFill>
        <p:spPr>
          <a:xfrm>
            <a:off x="482816" y="902970"/>
            <a:ext cx="8520576" cy="1714500"/>
          </a:xfrm>
          <a:prstGeom prst="rect">
            <a:avLst/>
          </a:prstGeom>
        </p:spPr>
      </p:pic>
    </p:spTree>
    <p:extLst>
      <p:ext uri="{BB962C8B-B14F-4D97-AF65-F5344CB8AC3E}">
        <p14:creationId xmlns:p14="http://schemas.microsoft.com/office/powerpoint/2010/main" val="67517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b="48833"/>
          <a:stretch/>
        </p:blipFill>
        <p:spPr>
          <a:xfrm>
            <a:off x="159771" y="228600"/>
            <a:ext cx="8849023" cy="5566410"/>
          </a:xfrm>
          <a:prstGeom prst="rect">
            <a:avLst/>
          </a:prstGeom>
        </p:spPr>
      </p:pic>
    </p:spTree>
    <p:extLst>
      <p:ext uri="{BB962C8B-B14F-4D97-AF65-F5344CB8AC3E}">
        <p14:creationId xmlns:p14="http://schemas.microsoft.com/office/powerpoint/2010/main" val="185163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4097</Words>
  <Application>Microsoft Macintosh PowerPoint</Application>
  <PresentationFormat>如螢幕大小 (4:3)</PresentationFormat>
  <Paragraphs>567</Paragraphs>
  <Slides>36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36</vt:i4>
      </vt:variant>
    </vt:vector>
  </HeadingPairs>
  <TitlesOfParts>
    <vt:vector size="43" baseType="lpstr">
      <vt:lpstr>Calibri</vt:lpstr>
      <vt:lpstr>Calibri Light</vt:lpstr>
      <vt:lpstr>Microsoft JhengHei</vt:lpstr>
      <vt:lpstr>Microsoft JhengHei Regular</vt:lpstr>
      <vt:lpstr>新細明體</vt:lpstr>
      <vt:lpstr>Arial</vt:lpstr>
      <vt:lpstr>Office Theme</vt:lpstr>
      <vt:lpstr>PowerPoint 簡報</vt:lpstr>
      <vt:lpstr>九貫課綱學習領域：</vt:lpstr>
      <vt:lpstr>九貫課綱學習領域：</vt:lpstr>
      <vt:lpstr>九貫各年級領域節數分配表</vt:lpstr>
      <vt:lpstr>九貫各年級領域節數分配表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char d wu</dc:creator>
  <cp:lastModifiedBy>char d wu</cp:lastModifiedBy>
  <cp:revision>25</cp:revision>
  <dcterms:created xsi:type="dcterms:W3CDTF">2017-12-28T12:01:23Z</dcterms:created>
  <dcterms:modified xsi:type="dcterms:W3CDTF">2017-12-29T00:36:41Z</dcterms:modified>
</cp:coreProperties>
</file>