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AEAD60-9B9F-40A3-AAB3-D463625CC268}" type="datetimeFigureOut">
              <a:rPr lang="zh-TW" altLang="en-US" smtClean="0"/>
              <a:t>2021/6/29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BEC7B1-BC53-41C0-853B-18C51A8A80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</a:rPr>
              <a:t>109</a:t>
            </a:r>
            <a:r>
              <a:rPr lang="zh-TW" altLang="en-US" sz="4000" dirty="0" smtClean="0">
                <a:solidFill>
                  <a:srgbClr val="0070C0"/>
                </a:solidFill>
              </a:rPr>
              <a:t>學年度第二學期休業式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學務處宣導事項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84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正確上網</a:t>
            </a:r>
            <a:endParaRPr lang="zh-TW" altLang="en-US" dirty="0"/>
          </a:p>
        </p:txBody>
      </p:sp>
      <p:pic>
        <p:nvPicPr>
          <p:cNvPr id="3074" name="Picture 2" descr="C:\Users\dhw2000\Desktop\110暑假宣導\0702休業式\正確上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9592"/>
            <a:ext cx="72008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1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數位性暴力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三提醒</a:t>
            </a:r>
          </a:p>
        </p:txBody>
      </p:sp>
      <p:pic>
        <p:nvPicPr>
          <p:cNvPr id="4098" name="Picture 2" descr="C:\Users\dhw2000\Desktop\110暑假宣導\0702休業式\圖卡-數位性暴力防制-三提醒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9489"/>
            <a:ext cx="4487576" cy="63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2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數位性暴力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四要</a:t>
            </a:r>
          </a:p>
        </p:txBody>
      </p:sp>
      <p:pic>
        <p:nvPicPr>
          <p:cNvPr id="5122" name="Picture 2" descr="C:\Users\dhw2000\Desktop\110暑假宣導\0702休業式\圖卡-數位性暴力防制-四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68069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8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數位性暴力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五不</a:t>
            </a:r>
          </a:p>
        </p:txBody>
      </p:sp>
      <p:pic>
        <p:nvPicPr>
          <p:cNvPr id="6146" name="Picture 2" descr="C:\Users\dhw2000\Desktop\110暑假宣導\0702休業式\圖卡-數位性暴力防制-五不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8068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水域安全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dhw2000\Desktop\110暑假宣導\0702休業式\圖卡-水域安全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056784" cy="49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4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水域安全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dhw2000\Desktop\110暑假宣導\0702休業式\圖卡-水域安全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72808" cy="50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水域安全</a:t>
            </a:r>
          </a:p>
        </p:txBody>
      </p:sp>
      <p:pic>
        <p:nvPicPr>
          <p:cNvPr id="9218" name="Picture 2" descr="C:\Users\dhw2000\Desktop\110暑假宣導\0702休業式\圖卡-水域安全-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79" y="1484784"/>
            <a:ext cx="7303667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8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水域安全</a:t>
            </a:r>
          </a:p>
        </p:txBody>
      </p:sp>
      <p:pic>
        <p:nvPicPr>
          <p:cNvPr id="10242" name="Picture 2" descr="C:\Users\dhw2000\Desktop\110暑假宣導\0702休業式\圖卡-水域安全-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13550"/>
            <a:ext cx="7405430" cy="51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5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95003" cy="924475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effectLst/>
              </a:rPr>
              <a:t>109</a:t>
            </a:r>
            <a:r>
              <a:rPr lang="zh-TW" altLang="zh-TW" sz="4000" dirty="0">
                <a:effectLst/>
              </a:rPr>
              <a:t>學年度暑假通知學生注意事項</a:t>
            </a:r>
            <a:r>
              <a:rPr lang="zh-TW" altLang="zh-TW" sz="4000" dirty="0" smtClean="0">
                <a:effectLst/>
              </a:rPr>
              <a:t>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3" y="1628801"/>
            <a:ext cx="7125112" cy="4229998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一、暑期導師：一年級導師︰彩憓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TW" dirty="0">
                <a:solidFill>
                  <a:schemeClr val="tx1"/>
                </a:solidFill>
              </a:rPr>
              <a:t>暫定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、秀屏、二忠瑞文</a:t>
            </a:r>
            <a:r>
              <a:rPr lang="zh-TW" altLang="zh-TW" dirty="0" smtClean="0">
                <a:solidFill>
                  <a:schemeClr val="tx1"/>
                </a:solidFill>
              </a:rPr>
              <a:t>、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           </a:t>
            </a:r>
            <a:r>
              <a:rPr lang="zh-TW" altLang="zh-TW" dirty="0" smtClean="0">
                <a:solidFill>
                  <a:schemeClr val="tx1"/>
                </a:solidFill>
              </a:rPr>
              <a:t>二</a:t>
            </a:r>
            <a:r>
              <a:rPr lang="zh-TW" altLang="zh-TW" dirty="0">
                <a:solidFill>
                  <a:schemeClr val="tx1"/>
                </a:solidFill>
              </a:rPr>
              <a:t>孝翔仁、三忠典宏、三孝柏齡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</a:t>
            </a:r>
            <a:r>
              <a:rPr lang="zh-TW" altLang="zh-TW" dirty="0">
                <a:solidFill>
                  <a:schemeClr val="tx1"/>
                </a:solidFill>
              </a:rPr>
              <a:t>※說明︰一忠、一孝導師依</a:t>
            </a:r>
            <a:r>
              <a:rPr lang="en-US" altLang="zh-TW" dirty="0">
                <a:solidFill>
                  <a:schemeClr val="tx1"/>
                </a:solidFill>
              </a:rPr>
              <a:t>7/29</a:t>
            </a:r>
            <a:r>
              <a:rPr lang="zh-TW" altLang="zh-TW" dirty="0">
                <a:solidFill>
                  <a:schemeClr val="tx1"/>
                </a:solidFill>
              </a:rPr>
              <a:t>抽籤決定，秀屏、典宏擔任</a:t>
            </a:r>
            <a:r>
              <a:rPr lang="zh-TW" altLang="zh-TW" dirty="0" smtClean="0">
                <a:solidFill>
                  <a:schemeClr val="tx1"/>
                </a:solidFill>
              </a:rPr>
              <a:t>臨時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       </a:t>
            </a:r>
            <a:r>
              <a:rPr lang="zh-TW" altLang="zh-TW" dirty="0" smtClean="0">
                <a:solidFill>
                  <a:schemeClr val="tx1"/>
                </a:solidFill>
              </a:rPr>
              <a:t>導師</a:t>
            </a:r>
            <a:endParaRPr lang="zh-TW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二、暑假輔導：</a:t>
            </a:r>
            <a:r>
              <a:rPr lang="en-US" altLang="zh-TW" dirty="0">
                <a:solidFill>
                  <a:schemeClr val="tx1"/>
                </a:solidFill>
              </a:rPr>
              <a:t>8/3</a:t>
            </a:r>
            <a:r>
              <a:rPr lang="zh-TW" altLang="zh-TW" dirty="0">
                <a:solidFill>
                  <a:schemeClr val="tx1"/>
                </a:solidFill>
              </a:rPr>
              <a:t>（二）～</a:t>
            </a:r>
            <a:r>
              <a:rPr lang="en-US" altLang="zh-TW" dirty="0">
                <a:solidFill>
                  <a:schemeClr val="tx1"/>
                </a:solidFill>
              </a:rPr>
              <a:t>8/13</a:t>
            </a:r>
            <a:r>
              <a:rPr lang="zh-TW" altLang="zh-TW" dirty="0">
                <a:solidFill>
                  <a:schemeClr val="tx1"/>
                </a:solidFill>
              </a:rPr>
              <a:t>（五）請學生準時上課；事病假</a:t>
            </a:r>
            <a:r>
              <a:rPr lang="zh-TW" altLang="zh-TW" dirty="0" smtClean="0">
                <a:solidFill>
                  <a:schemeClr val="tx1"/>
                </a:solidFill>
              </a:rPr>
              <a:t>，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</a:t>
            </a:r>
            <a:r>
              <a:rPr lang="zh-TW" altLang="zh-TW" dirty="0" smtClean="0">
                <a:solidFill>
                  <a:schemeClr val="tx1"/>
                </a:solidFill>
              </a:rPr>
              <a:t>請</a:t>
            </a:r>
            <a:r>
              <a:rPr lang="zh-TW" altLang="zh-TW" dirty="0">
                <a:solidFill>
                  <a:schemeClr val="tx1"/>
                </a:solidFill>
              </a:rPr>
              <a:t>事前或當日電話告知導師。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</a:t>
            </a:r>
            <a:r>
              <a:rPr lang="zh-TW" altLang="zh-TW" dirty="0">
                <a:solidFill>
                  <a:schemeClr val="tx1"/>
                </a:solidFill>
              </a:rPr>
              <a:t>※</a:t>
            </a:r>
            <a:r>
              <a:rPr lang="en-US" altLang="zh-TW" dirty="0">
                <a:solidFill>
                  <a:schemeClr val="tx1"/>
                </a:solidFill>
              </a:rPr>
              <a:t>7:00</a:t>
            </a:r>
            <a:r>
              <a:rPr lang="zh-TW" altLang="zh-TW" dirty="0">
                <a:solidFill>
                  <a:schemeClr val="tx1"/>
                </a:solidFill>
              </a:rPr>
              <a:t>～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20</a:t>
            </a:r>
            <a:r>
              <a:rPr lang="zh-TW" altLang="zh-TW" dirty="0">
                <a:solidFill>
                  <a:schemeClr val="tx1"/>
                </a:solidFill>
              </a:rPr>
              <a:t>到校、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20</a:t>
            </a:r>
            <a:r>
              <a:rPr lang="zh-TW" altLang="zh-TW" dirty="0">
                <a:solidFill>
                  <a:schemeClr val="tx1"/>
                </a:solidFill>
              </a:rPr>
              <a:t>～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40</a:t>
            </a:r>
            <a:r>
              <a:rPr lang="zh-TW" altLang="zh-TW" dirty="0">
                <a:solidFill>
                  <a:schemeClr val="tx1"/>
                </a:solidFill>
              </a:rPr>
              <a:t>打掃、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40</a:t>
            </a:r>
            <a:r>
              <a:rPr lang="zh-TW" altLang="zh-TW" dirty="0">
                <a:solidFill>
                  <a:schemeClr val="tx1"/>
                </a:solidFill>
              </a:rPr>
              <a:t>～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 smtClean="0">
                <a:solidFill>
                  <a:schemeClr val="tx1"/>
                </a:solidFill>
              </a:rPr>
              <a:t>50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zh-TW" altLang="zh-TW" dirty="0" smtClean="0">
                <a:solidFill>
                  <a:schemeClr val="tx1"/>
                </a:solidFill>
              </a:rPr>
              <a:t>早自習</a:t>
            </a:r>
            <a:r>
              <a:rPr lang="zh-TW" altLang="zh-TW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08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00</a:t>
            </a:r>
            <a:r>
              <a:rPr lang="zh-TW" altLang="zh-TW" dirty="0">
                <a:solidFill>
                  <a:schemeClr val="tx1"/>
                </a:solidFill>
              </a:rPr>
              <a:t>開始上課、</a:t>
            </a:r>
            <a:r>
              <a:rPr lang="en-US" altLang="zh-TW" dirty="0">
                <a:solidFill>
                  <a:schemeClr val="tx1"/>
                </a:solidFill>
              </a:rPr>
              <a:t>11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30</a:t>
            </a:r>
            <a:r>
              <a:rPr lang="zh-TW" altLang="zh-TW" dirty="0">
                <a:solidFill>
                  <a:schemeClr val="tx1"/>
                </a:solidFill>
              </a:rPr>
              <a:t>放學。 </a:t>
            </a:r>
            <a:r>
              <a:rPr lang="en-US" altLang="zh-TW" dirty="0">
                <a:solidFill>
                  <a:schemeClr val="tx1"/>
                </a:solidFill>
              </a:rPr>
              <a:t>   </a:t>
            </a:r>
            <a:endParaRPr lang="zh-TW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C00000"/>
                </a:solidFill>
              </a:rPr>
              <a:t>    </a:t>
            </a:r>
            <a:r>
              <a:rPr lang="zh-TW" altLang="zh-TW" sz="2800" dirty="0">
                <a:solidFill>
                  <a:srgbClr val="C00000"/>
                </a:solidFill>
              </a:rPr>
              <a:t>※若未降級為二級，將取消暑輔活動。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949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三、全校返校日：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1</a:t>
            </a:r>
            <a:r>
              <a:rPr lang="zh-TW" altLang="zh-TW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8/2(</a:t>
            </a:r>
            <a:r>
              <a:rPr lang="zh-TW" altLang="zh-TW" dirty="0">
                <a:solidFill>
                  <a:schemeClr val="tx1"/>
                </a:solidFill>
              </a:rPr>
              <a:t>一</a:t>
            </a:r>
            <a:r>
              <a:rPr lang="en-US" altLang="zh-TW" dirty="0">
                <a:solidFill>
                  <a:schemeClr val="tx1"/>
                </a:solidFill>
              </a:rPr>
              <a:t>)7:20-07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50</a:t>
            </a:r>
            <a:r>
              <a:rPr lang="zh-TW" altLang="zh-TW" dirty="0">
                <a:solidFill>
                  <a:schemeClr val="tx1"/>
                </a:solidFill>
              </a:rPr>
              <a:t>加強打掃、</a:t>
            </a:r>
            <a:r>
              <a:rPr lang="en-US" altLang="zh-TW" dirty="0">
                <a:solidFill>
                  <a:schemeClr val="tx1"/>
                </a:solidFill>
              </a:rPr>
              <a:t> 07:50</a:t>
            </a:r>
            <a:r>
              <a:rPr lang="zh-TW" altLang="zh-TW" dirty="0">
                <a:solidFill>
                  <a:schemeClr val="tx1"/>
                </a:solidFill>
              </a:rPr>
              <a:t>下課、</a:t>
            </a:r>
            <a:r>
              <a:rPr lang="en-US" altLang="zh-TW" dirty="0">
                <a:solidFill>
                  <a:schemeClr val="tx1"/>
                </a:solidFill>
              </a:rPr>
              <a:t>08:00</a:t>
            </a:r>
            <a:r>
              <a:rPr lang="zh-TW" altLang="zh-TW" dirty="0">
                <a:solidFill>
                  <a:schemeClr val="tx1"/>
                </a:solidFill>
              </a:rPr>
              <a:t>全</a:t>
            </a:r>
            <a:r>
              <a:rPr lang="zh-TW" altLang="zh-TW" dirty="0" smtClean="0">
                <a:solidFill>
                  <a:schemeClr val="tx1"/>
                </a:solidFill>
              </a:rPr>
              <a:t>校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</a:t>
            </a:r>
            <a:r>
              <a:rPr lang="zh-TW" altLang="zh-TW" dirty="0" smtClean="0">
                <a:solidFill>
                  <a:schemeClr val="tx1"/>
                </a:solidFill>
              </a:rPr>
              <a:t>集合</a:t>
            </a:r>
            <a:r>
              <a:rPr lang="zh-TW" altLang="zh-TW" dirty="0">
                <a:solidFill>
                  <a:schemeClr val="tx1"/>
                </a:solidFill>
              </a:rPr>
              <a:t>點名宣導事項及導師時間</a:t>
            </a:r>
            <a:r>
              <a:rPr lang="zh-TW" altLang="zh-TW" dirty="0" smtClean="0">
                <a:solidFill>
                  <a:schemeClr val="tx1"/>
                </a:solidFill>
              </a:rPr>
              <a:t>、</a:t>
            </a:r>
            <a:r>
              <a:rPr lang="en-US" altLang="zh-TW" dirty="0" err="1" smtClean="0">
                <a:solidFill>
                  <a:schemeClr val="tx1"/>
                </a:solidFill>
              </a:rPr>
              <a:t>p2</a:t>
            </a:r>
            <a:r>
              <a:rPr lang="zh-TW" altLang="zh-TW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zh-TW" altLang="zh-TW" dirty="0">
                <a:solidFill>
                  <a:schemeClr val="tx1"/>
                </a:solidFill>
              </a:rPr>
              <a:t>教室搬遷、</a:t>
            </a:r>
            <a:r>
              <a:rPr lang="en-US" altLang="zh-TW" dirty="0" err="1">
                <a:solidFill>
                  <a:schemeClr val="tx1"/>
                </a:solidFill>
              </a:rPr>
              <a:t>p4</a:t>
            </a:r>
            <a:r>
              <a:rPr lang="zh-TW" altLang="zh-TW" dirty="0">
                <a:solidFill>
                  <a:schemeClr val="tx1"/>
                </a:solidFill>
              </a:rPr>
              <a:t>導師</a:t>
            </a:r>
            <a:r>
              <a:rPr lang="zh-TW" altLang="zh-TW" dirty="0" smtClean="0">
                <a:solidFill>
                  <a:schemeClr val="tx1"/>
                </a:solidFill>
              </a:rPr>
              <a:t>時間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</a:t>
            </a:r>
            <a:r>
              <a:rPr lang="zh-TW" altLang="zh-TW" dirty="0" smtClean="0">
                <a:solidFill>
                  <a:schemeClr val="tx1"/>
                </a:solidFill>
              </a:rPr>
              <a:t>與</a:t>
            </a:r>
            <a:r>
              <a:rPr lang="zh-TW" altLang="zh-TW" dirty="0">
                <a:solidFill>
                  <a:schemeClr val="tx1"/>
                </a:solidFill>
              </a:rPr>
              <a:t>環境打掃、</a:t>
            </a:r>
            <a:r>
              <a:rPr lang="en-US" altLang="zh-TW" dirty="0">
                <a:solidFill>
                  <a:schemeClr val="tx1"/>
                </a:solidFill>
              </a:rPr>
              <a:t>11:30</a:t>
            </a:r>
            <a:r>
              <a:rPr lang="zh-TW" altLang="zh-TW" dirty="0">
                <a:solidFill>
                  <a:schemeClr val="tx1"/>
                </a:solidFill>
              </a:rPr>
              <a:t>放學。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  </a:t>
            </a:r>
            <a:r>
              <a:rPr lang="zh-TW" altLang="zh-TW" dirty="0">
                <a:solidFill>
                  <a:schemeClr val="tx1"/>
                </a:solidFill>
              </a:rPr>
              <a:t>※若未降級為二級，</a:t>
            </a:r>
            <a:r>
              <a:rPr lang="en-US" altLang="zh-TW" dirty="0">
                <a:solidFill>
                  <a:schemeClr val="tx1"/>
                </a:solidFill>
              </a:rPr>
              <a:t>08</a:t>
            </a:r>
            <a:r>
              <a:rPr lang="zh-TW" altLang="zh-TW" dirty="0">
                <a:solidFill>
                  <a:schemeClr val="tx1"/>
                </a:solidFill>
              </a:rPr>
              <a:t>︰</a:t>
            </a:r>
            <a:r>
              <a:rPr lang="en-US" altLang="zh-TW" dirty="0">
                <a:solidFill>
                  <a:schemeClr val="tx1"/>
                </a:solidFill>
              </a:rPr>
              <a:t>30</a:t>
            </a:r>
            <a:r>
              <a:rPr lang="zh-TW" altLang="zh-TW" dirty="0">
                <a:solidFill>
                  <a:schemeClr val="tx1"/>
                </a:solidFill>
              </a:rPr>
              <a:t>改為</a:t>
            </a:r>
            <a:r>
              <a:rPr lang="en-US" altLang="zh-TW" dirty="0">
                <a:solidFill>
                  <a:schemeClr val="tx1"/>
                </a:solidFill>
              </a:rPr>
              <a:t>teams</a:t>
            </a:r>
            <a:r>
              <a:rPr lang="zh-TW" altLang="zh-TW" dirty="0">
                <a:solidFill>
                  <a:schemeClr val="tx1"/>
                </a:solidFill>
              </a:rPr>
              <a:t>全校返校日</a:t>
            </a:r>
            <a:r>
              <a:rPr lang="zh-TW" altLang="zh-TW" dirty="0" smtClean="0">
                <a:solidFill>
                  <a:schemeClr val="tx1"/>
                </a:solidFill>
              </a:rPr>
              <a:t>，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 </a:t>
            </a:r>
            <a:r>
              <a:rPr lang="zh-TW" altLang="zh-TW" dirty="0" smtClean="0">
                <a:solidFill>
                  <a:schemeClr val="tx1"/>
                </a:solidFill>
              </a:rPr>
              <a:t>並</a:t>
            </a:r>
            <a:r>
              <a:rPr lang="zh-TW" altLang="zh-TW" dirty="0">
                <a:solidFill>
                  <a:schemeClr val="tx1"/>
                </a:solidFill>
              </a:rPr>
              <a:t>說明往後行程。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2</a:t>
            </a:r>
            <a:r>
              <a:rPr lang="zh-TW" altLang="zh-TW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8/31</a:t>
            </a:r>
            <a:r>
              <a:rPr lang="zh-TW" altLang="zh-TW" dirty="0">
                <a:solidFill>
                  <a:schemeClr val="tx1"/>
                </a:solidFill>
              </a:rPr>
              <a:t>（二）請穿學校</a:t>
            </a:r>
            <a:r>
              <a:rPr lang="zh-TW" altLang="zh-TW" b="1" dirty="0">
                <a:solidFill>
                  <a:schemeClr val="tx1"/>
                </a:solidFill>
              </a:rPr>
              <a:t>運動服</a:t>
            </a:r>
            <a:r>
              <a:rPr lang="zh-TW" altLang="zh-TW" dirty="0">
                <a:solidFill>
                  <a:schemeClr val="tx1"/>
                </a:solidFill>
              </a:rPr>
              <a:t>、</a:t>
            </a:r>
            <a:r>
              <a:rPr lang="zh-TW" altLang="zh-TW" b="1" dirty="0">
                <a:solidFill>
                  <a:schemeClr val="tx1"/>
                </a:solidFill>
              </a:rPr>
              <a:t>服儀檢查。</a:t>
            </a: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zh-TW" b="1" dirty="0">
                <a:solidFill>
                  <a:schemeClr val="tx1"/>
                </a:solidFill>
              </a:rPr>
              <a:t>環境區域</a:t>
            </a:r>
            <a:r>
              <a:rPr lang="zh-TW" altLang="zh-TW" b="1" dirty="0" smtClean="0">
                <a:solidFill>
                  <a:schemeClr val="tx1"/>
                </a:solidFill>
              </a:rPr>
              <a:t>交換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</a:t>
            </a:r>
            <a:r>
              <a:rPr lang="zh-TW" altLang="zh-TW" b="1" dirty="0" smtClean="0">
                <a:solidFill>
                  <a:schemeClr val="tx1"/>
                </a:solidFill>
              </a:rPr>
              <a:t>日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r>
              <a:rPr lang="en-US" altLang="zh-TW" dirty="0">
                <a:solidFill>
                  <a:schemeClr val="tx1"/>
                </a:solidFill>
              </a:rPr>
              <a:t>07:50</a:t>
            </a:r>
            <a:r>
              <a:rPr lang="zh-TW" altLang="zh-TW" dirty="0">
                <a:solidFill>
                  <a:schemeClr val="tx1"/>
                </a:solidFill>
              </a:rPr>
              <a:t>全校集合、第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zh-TW" altLang="zh-TW" dirty="0">
                <a:solidFill>
                  <a:schemeClr val="tx1"/>
                </a:solidFill>
              </a:rPr>
              <a:t>節導師時間、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   </a:t>
            </a:r>
            <a:r>
              <a:rPr lang="zh-TW" altLang="zh-TW" dirty="0">
                <a:solidFill>
                  <a:schemeClr val="tx1"/>
                </a:solidFill>
              </a:rPr>
              <a:t>發教科書、打掃用具、第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zh-TW" altLang="zh-TW" dirty="0">
                <a:solidFill>
                  <a:schemeClr val="tx1"/>
                </a:solidFill>
              </a:rPr>
              <a:t>節環境整理至</a:t>
            </a:r>
            <a:r>
              <a:rPr lang="en-US" altLang="zh-TW" dirty="0">
                <a:solidFill>
                  <a:schemeClr val="tx1"/>
                </a:solidFill>
              </a:rPr>
              <a:t>10:10</a:t>
            </a:r>
            <a:r>
              <a:rPr lang="zh-TW" altLang="zh-TW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10100</a:t>
            </a:r>
            <a:r>
              <a:rPr lang="zh-TW" altLang="zh-TW" dirty="0">
                <a:solidFill>
                  <a:schemeClr val="tx1"/>
                </a:solidFill>
              </a:rPr>
              <a:t>放學。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  </a:t>
            </a:r>
            <a:r>
              <a:rPr lang="zh-TW" altLang="zh-TW" b="1" dirty="0">
                <a:solidFill>
                  <a:schemeClr val="tx1"/>
                </a:solidFill>
              </a:rPr>
              <a:t>※若學生無故缺席者，依校規處分。</a:t>
            </a:r>
            <a:endParaRPr lang="zh-TW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848872" cy="924475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effectLst/>
              </a:rPr>
              <a:t>109</a:t>
            </a:r>
            <a:r>
              <a:rPr lang="zh-TW" altLang="zh-TW" sz="4000" dirty="0">
                <a:effectLst/>
              </a:rPr>
              <a:t>學年度暑假通知學生注意事項</a:t>
            </a:r>
            <a:r>
              <a:rPr lang="zh-TW" altLang="zh-TW" sz="4000" dirty="0" smtClean="0">
                <a:effectLst/>
              </a:rPr>
              <a:t>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608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0658" y="1365945"/>
            <a:ext cx="7848872" cy="494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四、班級返校日：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TW" b="1" dirty="0">
                <a:solidFill>
                  <a:schemeClr val="tx1"/>
                </a:solidFill>
              </a:rPr>
              <a:t>學生穿輕便服裝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1</a:t>
            </a:r>
            <a:r>
              <a:rPr lang="zh-TW" altLang="zh-TW" dirty="0">
                <a:solidFill>
                  <a:schemeClr val="tx1"/>
                </a:solidFill>
              </a:rPr>
              <a:t>、二年級升三年級︰</a:t>
            </a:r>
            <a:r>
              <a:rPr lang="en-US" altLang="zh-TW" dirty="0">
                <a:solidFill>
                  <a:schemeClr val="tx1"/>
                </a:solidFill>
              </a:rPr>
              <a:t> 0714(</a:t>
            </a:r>
            <a:r>
              <a:rPr lang="zh-TW" altLang="zh-TW" dirty="0">
                <a:solidFill>
                  <a:schemeClr val="tx1"/>
                </a:solidFill>
              </a:rPr>
              <a:t>三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︰三忠</a:t>
            </a:r>
            <a:r>
              <a:rPr lang="en-US" altLang="zh-TW" dirty="0" err="1">
                <a:solidFill>
                  <a:schemeClr val="tx1"/>
                </a:solidFill>
              </a:rPr>
              <a:t>p2</a:t>
            </a:r>
            <a:r>
              <a:rPr lang="en-US" altLang="zh-TW" dirty="0">
                <a:solidFill>
                  <a:schemeClr val="tx1"/>
                </a:solidFill>
              </a:rPr>
              <a:t>(09:25-10:10)</a:t>
            </a:r>
            <a:r>
              <a:rPr lang="zh-TW" altLang="zh-TW" dirty="0">
                <a:solidFill>
                  <a:schemeClr val="tx1"/>
                </a:solidFill>
              </a:rPr>
              <a:t>、三</a:t>
            </a:r>
            <a:r>
              <a:rPr lang="zh-TW" altLang="zh-TW" dirty="0" smtClean="0">
                <a:solidFill>
                  <a:schemeClr val="tx1"/>
                </a:solidFill>
              </a:rPr>
              <a:t>孝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</a:t>
            </a:r>
            <a:r>
              <a:rPr lang="en-US" altLang="zh-TW" dirty="0" err="1" smtClean="0">
                <a:solidFill>
                  <a:schemeClr val="tx1"/>
                </a:solidFill>
              </a:rPr>
              <a:t>p3</a:t>
            </a:r>
            <a:r>
              <a:rPr lang="en-US" altLang="zh-TW" dirty="0" smtClean="0">
                <a:solidFill>
                  <a:schemeClr val="tx1"/>
                </a:solidFill>
              </a:rPr>
              <a:t>(10:20-11:05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   (1)</a:t>
            </a:r>
            <a:r>
              <a:rPr lang="zh-TW" altLang="zh-TW" dirty="0">
                <a:solidFill>
                  <a:schemeClr val="tx1"/>
                </a:solidFill>
              </a:rPr>
              <a:t>請配合時間，由前校門口進入校園，勿成群結伴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    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zh-TW" dirty="0">
                <a:solidFill>
                  <a:schemeClr val="tx1"/>
                </a:solidFill>
              </a:rPr>
              <a:t>不可自行調換時間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   (2)</a:t>
            </a:r>
            <a:r>
              <a:rPr lang="zh-TW" altLang="zh-TW" dirty="0">
                <a:solidFill>
                  <a:schemeClr val="tx1"/>
                </a:solidFill>
              </a:rPr>
              <a:t>進校園戴口罩→量體溫→實名制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TW" dirty="0">
                <a:solidFill>
                  <a:schemeClr val="tx1"/>
                </a:solidFill>
              </a:rPr>
              <a:t>可用手機掃描或簽名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</a:rPr>
              <a:t>→</a:t>
            </a:r>
            <a:r>
              <a:rPr lang="zh-TW" altLang="en-US" dirty="0" smtClean="0">
                <a:solidFill>
                  <a:schemeClr val="tx1"/>
                </a:solidFill>
              </a:rPr>
              <a:t>         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    </a:t>
            </a:r>
            <a:r>
              <a:rPr lang="zh-TW" altLang="zh-TW" dirty="0" smtClean="0">
                <a:solidFill>
                  <a:schemeClr val="tx1"/>
                </a:solidFill>
              </a:rPr>
              <a:t>由</a:t>
            </a:r>
            <a:r>
              <a:rPr lang="zh-TW" altLang="zh-TW" dirty="0">
                <a:solidFill>
                  <a:schemeClr val="tx1"/>
                </a:solidFill>
              </a:rPr>
              <a:t>一樓由中樓梯進入二樓</a:t>
            </a:r>
            <a:r>
              <a:rPr lang="zh-TW" altLang="zh-TW" dirty="0" smtClean="0">
                <a:solidFill>
                  <a:schemeClr val="tx1"/>
                </a:solidFill>
              </a:rPr>
              <a:t>教室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zh-TW" altLang="zh-TW" dirty="0">
                <a:solidFill>
                  <a:schemeClr val="tx1"/>
                </a:solidFill>
              </a:rPr>
              <a:t>→清空教室個人物品→領取</a:t>
            </a:r>
            <a:r>
              <a:rPr lang="zh-TW" altLang="zh-TW" dirty="0" smtClean="0">
                <a:solidFill>
                  <a:schemeClr val="tx1"/>
                </a:solidFill>
              </a:rPr>
              <a:t>暑假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    </a:t>
            </a:r>
            <a:r>
              <a:rPr lang="zh-TW" altLang="zh-TW" dirty="0" smtClean="0">
                <a:solidFill>
                  <a:schemeClr val="tx1"/>
                </a:solidFill>
              </a:rPr>
              <a:t>作業</a:t>
            </a:r>
            <a:r>
              <a:rPr lang="zh-TW" altLang="zh-TW" dirty="0">
                <a:solidFill>
                  <a:schemeClr val="tx1"/>
                </a:solidFill>
              </a:rPr>
              <a:t>、導師交代暑假作業及注意事項→離開校園。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r>
              <a:rPr lang="zh-TW" altLang="zh-TW" dirty="0">
                <a:solidFill>
                  <a:schemeClr val="tx1"/>
                </a:solidFill>
              </a:rPr>
              <a:t>、一年級二年級及新生︰</a:t>
            </a:r>
            <a:r>
              <a:rPr lang="en-US" altLang="zh-TW" dirty="0">
                <a:solidFill>
                  <a:schemeClr val="tx1"/>
                </a:solidFill>
              </a:rPr>
              <a:t>08:00-10:00</a:t>
            </a:r>
            <a:r>
              <a:rPr lang="zh-TW" altLang="zh-TW" dirty="0">
                <a:solidFill>
                  <a:schemeClr val="tx1"/>
                </a:solidFill>
              </a:rPr>
              <a:t>返校打掃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   2</a:t>
            </a:r>
            <a:r>
              <a:rPr lang="zh-TW" altLang="zh-TW" dirty="0">
                <a:solidFill>
                  <a:schemeClr val="tx1"/>
                </a:solidFill>
              </a:rPr>
              <a:t>忠︰</a:t>
            </a:r>
            <a:r>
              <a:rPr lang="en-US" altLang="zh-TW" dirty="0">
                <a:solidFill>
                  <a:schemeClr val="tx1"/>
                </a:solidFill>
              </a:rPr>
              <a:t>8/17 (</a:t>
            </a:r>
            <a:r>
              <a:rPr lang="zh-TW" altLang="zh-TW" dirty="0">
                <a:solidFill>
                  <a:schemeClr val="tx1"/>
                </a:solidFill>
              </a:rPr>
              <a:t>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zh-TW" altLang="zh-TW" dirty="0">
                <a:solidFill>
                  <a:schemeClr val="tx1"/>
                </a:solidFill>
              </a:rPr>
              <a:t>孝︰</a:t>
            </a:r>
            <a:r>
              <a:rPr lang="en-US" altLang="zh-TW" dirty="0">
                <a:solidFill>
                  <a:schemeClr val="tx1"/>
                </a:solidFill>
              </a:rPr>
              <a:t>8/20(</a:t>
            </a:r>
            <a:r>
              <a:rPr lang="zh-TW" altLang="zh-TW" dirty="0">
                <a:solidFill>
                  <a:schemeClr val="tx1"/>
                </a:solidFill>
              </a:rPr>
              <a:t>五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zh-TW" altLang="zh-TW" dirty="0">
                <a:solidFill>
                  <a:schemeClr val="tx1"/>
                </a:solidFill>
              </a:rPr>
              <a:t>忠︰</a:t>
            </a:r>
            <a:r>
              <a:rPr lang="en-US" altLang="zh-TW" dirty="0">
                <a:solidFill>
                  <a:schemeClr val="tx1"/>
                </a:solidFill>
              </a:rPr>
              <a:t>8/24 (</a:t>
            </a:r>
            <a:r>
              <a:rPr lang="zh-TW" altLang="zh-TW" dirty="0">
                <a:solidFill>
                  <a:schemeClr val="tx1"/>
                </a:solidFill>
              </a:rPr>
              <a:t>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、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zh-TW" altLang="zh-TW" dirty="0">
                <a:solidFill>
                  <a:schemeClr val="tx1"/>
                </a:solidFill>
              </a:rPr>
              <a:t>孝</a:t>
            </a:r>
            <a:r>
              <a:rPr lang="en-US" altLang="zh-TW" dirty="0">
                <a:solidFill>
                  <a:schemeClr val="tx1"/>
                </a:solidFill>
              </a:rPr>
              <a:t>8/27 (</a:t>
            </a:r>
            <a:r>
              <a:rPr lang="zh-TW" altLang="zh-TW" dirty="0">
                <a:solidFill>
                  <a:schemeClr val="tx1"/>
                </a:solidFill>
              </a:rPr>
              <a:t>五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</a:t>
            </a:r>
            <a:r>
              <a:rPr lang="zh-TW" altLang="zh-TW" dirty="0">
                <a:solidFill>
                  <a:schemeClr val="tx1"/>
                </a:solidFill>
              </a:rPr>
              <a:t>※學生因故請假，請與學務處協調連繫與其他班級共同打掃。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90658" y="476672"/>
            <a:ext cx="784887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000" dirty="0" smtClean="0"/>
              <a:t>109</a:t>
            </a:r>
            <a:r>
              <a:rPr lang="zh-TW" altLang="zh-TW" sz="4000" dirty="0" smtClean="0"/>
              <a:t>學年度暑假通知學生注意事項告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09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五、新生訓練：</a:t>
            </a:r>
            <a:r>
              <a:rPr lang="en-US" altLang="zh-TW" dirty="0">
                <a:solidFill>
                  <a:schemeClr val="tx1"/>
                </a:solidFill>
              </a:rPr>
              <a:t>8/13(</a:t>
            </a:r>
            <a:r>
              <a:rPr lang="zh-TW" altLang="zh-TW" dirty="0">
                <a:solidFill>
                  <a:schemeClr val="tx1"/>
                </a:solidFill>
              </a:rPr>
              <a:t>五</a:t>
            </a:r>
            <a:r>
              <a:rPr lang="en-US" altLang="zh-TW" dirty="0">
                <a:solidFill>
                  <a:schemeClr val="tx1"/>
                </a:solidFill>
              </a:rPr>
              <a:t>)08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00-11</a:t>
            </a:r>
            <a:r>
              <a:rPr lang="zh-TW" altLang="zh-TW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30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六、太鼓練習︰</a:t>
            </a:r>
            <a:r>
              <a:rPr lang="en-US" altLang="zh-TW" dirty="0">
                <a:solidFill>
                  <a:schemeClr val="tx1"/>
                </a:solidFill>
              </a:rPr>
              <a:t>8/9(</a:t>
            </a:r>
            <a:r>
              <a:rPr lang="zh-TW" altLang="zh-TW" dirty="0">
                <a:solidFill>
                  <a:schemeClr val="tx1"/>
                </a:solidFill>
              </a:rPr>
              <a:t>一</a:t>
            </a:r>
            <a:r>
              <a:rPr lang="en-US" altLang="zh-TW" dirty="0">
                <a:solidFill>
                  <a:schemeClr val="tx1"/>
                </a:solidFill>
              </a:rPr>
              <a:t>)-8/12(</a:t>
            </a:r>
            <a:r>
              <a:rPr lang="zh-TW" altLang="zh-TW" dirty="0">
                <a:solidFill>
                  <a:schemeClr val="tx1"/>
                </a:solidFill>
              </a:rPr>
              <a:t>四</a:t>
            </a:r>
            <a:r>
              <a:rPr lang="en-US" altLang="zh-TW" dirty="0">
                <a:solidFill>
                  <a:schemeClr val="tx1"/>
                </a:solidFill>
              </a:rPr>
              <a:t>)13:00-15:15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七、</a:t>
            </a:r>
            <a:r>
              <a:rPr lang="en-US" altLang="zh-TW" dirty="0">
                <a:solidFill>
                  <a:schemeClr val="tx1"/>
                </a:solidFill>
              </a:rPr>
              <a:t>9/1</a:t>
            </a:r>
            <a:r>
              <a:rPr lang="zh-TW" altLang="zh-TW" dirty="0">
                <a:solidFill>
                  <a:schemeClr val="tx1"/>
                </a:solidFill>
              </a:rPr>
              <a:t>（三）開學典禮穿運動服，開學全天上課。</a:t>
            </a: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90658" y="476672"/>
            <a:ext cx="784887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000" dirty="0" smtClean="0"/>
              <a:t>109</a:t>
            </a:r>
            <a:r>
              <a:rPr lang="zh-TW" altLang="zh-TW" sz="4000" dirty="0" smtClean="0"/>
              <a:t>學年度暑假通知學生注意事項告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685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2" y="1807361"/>
            <a:ext cx="7530087" cy="4051437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八、弱勢學生午餐補助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1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5/19(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)-7/2(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期間，開學領取。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低收入戶、中低收入戶、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認定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2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7/5(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開始暑假期間，開學領取。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低收入戶、中低收入戶、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社政單位開立經濟弱勢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扶助之核定文件學生「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中低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收入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兒童及少年生活扶助、弱勢家庭兒童及少年緊急生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扶助、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身心障礙者活費用補助、特殊境遇家庭扶助。」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九、下學期開始午餐由大成國小供應，餐具同學要自備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90658" y="476672"/>
            <a:ext cx="784887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000" dirty="0" smtClean="0"/>
              <a:t>109</a:t>
            </a:r>
            <a:r>
              <a:rPr lang="zh-TW" altLang="zh-TW" sz="4000" dirty="0" smtClean="0"/>
              <a:t>學年度暑假通知學生注意事項告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310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90658" y="476672"/>
            <a:ext cx="784887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000" dirty="0" smtClean="0"/>
              <a:t>109</a:t>
            </a:r>
            <a:r>
              <a:rPr lang="zh-TW" altLang="zh-TW" sz="4000" dirty="0" smtClean="0"/>
              <a:t>學年度暑假通知學生注意事項告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009442" y="1401147"/>
            <a:ext cx="7530087" cy="4980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十、大內國中全體學生快快樂樂放假，平平安安開學，遵守防疫規定。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十一、遵守事項：學校電話</a:t>
            </a:r>
            <a:r>
              <a:rPr lang="en-US" altLang="zh-TW" dirty="0">
                <a:solidFill>
                  <a:schemeClr val="tx1"/>
                </a:solidFill>
              </a:rPr>
              <a:t>5761010</a:t>
            </a:r>
            <a:r>
              <a:rPr lang="zh-TW" altLang="zh-TW" dirty="0">
                <a:solidFill>
                  <a:schemeClr val="tx1"/>
                </a:solidFill>
              </a:rPr>
              <a:t>轉</a:t>
            </a:r>
            <a:r>
              <a:rPr lang="en-US" altLang="zh-TW" dirty="0">
                <a:solidFill>
                  <a:schemeClr val="tx1"/>
                </a:solidFill>
              </a:rPr>
              <a:t>104</a:t>
            </a:r>
            <a:r>
              <a:rPr lang="zh-TW" altLang="zh-TW" dirty="0">
                <a:solidFill>
                  <a:schemeClr val="tx1"/>
                </a:solidFill>
              </a:rPr>
              <a:t>學務處、轉</a:t>
            </a:r>
            <a:r>
              <a:rPr lang="en-US" altLang="zh-TW" dirty="0">
                <a:solidFill>
                  <a:schemeClr val="tx1"/>
                </a:solidFill>
              </a:rPr>
              <a:t>102</a:t>
            </a:r>
            <a:r>
              <a:rPr lang="zh-TW" altLang="zh-TW" dirty="0">
                <a:solidFill>
                  <a:schemeClr val="tx1"/>
                </a:solidFill>
              </a:rPr>
              <a:t>教務處。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r>
              <a:rPr lang="zh-TW" altLang="zh-TW" dirty="0">
                <a:solidFill>
                  <a:schemeClr val="tx1"/>
                </a:solidFill>
              </a:rPr>
              <a:t>、游泳請至有救生員的泳池，勿至曾文溪戲水、游泳，違反水域</a:t>
            </a:r>
            <a:r>
              <a:rPr lang="zh-TW" altLang="zh-TW" dirty="0" smtClean="0">
                <a:solidFill>
                  <a:schemeClr val="tx1"/>
                </a:solidFill>
              </a:rPr>
              <a:t>安全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     </a:t>
            </a:r>
            <a:r>
              <a:rPr lang="zh-TW" altLang="zh-TW" dirty="0" smtClean="0">
                <a:solidFill>
                  <a:schemeClr val="tx1"/>
                </a:solidFill>
              </a:rPr>
              <a:t>規定</a:t>
            </a:r>
            <a:r>
              <a:rPr lang="zh-TW" altLang="zh-TW" dirty="0">
                <a:solidFill>
                  <a:schemeClr val="tx1"/>
                </a:solidFill>
              </a:rPr>
              <a:t>，校規處分。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zh-TW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2</a:t>
            </a:r>
            <a:r>
              <a:rPr lang="zh-TW" altLang="zh-TW" dirty="0">
                <a:solidFill>
                  <a:schemeClr val="tx1"/>
                </a:solidFill>
              </a:rPr>
              <a:t>、遵守交通安全，不飆車。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3</a:t>
            </a:r>
            <a:r>
              <a:rPr lang="zh-TW" altLang="zh-TW" dirty="0">
                <a:solidFill>
                  <a:schemeClr val="tx1"/>
                </a:solidFill>
              </a:rPr>
              <a:t>、不上網咖、不涉足不良遊藝等場所。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4</a:t>
            </a:r>
            <a:r>
              <a:rPr lang="zh-TW" altLang="zh-TW" dirty="0">
                <a:solidFill>
                  <a:schemeClr val="tx1"/>
                </a:solidFill>
              </a:rPr>
              <a:t>、不染、燙髮、不刺青。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5</a:t>
            </a:r>
            <a:r>
              <a:rPr lang="zh-TW" altLang="zh-TW" dirty="0">
                <a:solidFill>
                  <a:schemeClr val="tx1"/>
                </a:solidFill>
              </a:rPr>
              <a:t>、不深夜在外遊蕩、不燃放鞭炮。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6</a:t>
            </a:r>
            <a:r>
              <a:rPr lang="zh-TW" altLang="zh-TW" dirty="0">
                <a:solidFill>
                  <a:schemeClr val="tx1"/>
                </a:solidFill>
              </a:rPr>
              <a:t>、不抽菸、酗酒、吃檳榔；絕不碰觸毒品。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zh-TW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7</a:t>
            </a:r>
            <a:r>
              <a:rPr lang="zh-TW" altLang="zh-TW" dirty="0">
                <a:solidFill>
                  <a:schemeClr val="tx1"/>
                </a:solidFill>
              </a:rPr>
              <a:t>、遵守返校日期、時間。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zh-TW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8</a:t>
            </a:r>
            <a:r>
              <a:rPr lang="zh-TW" altLang="zh-TW" dirty="0">
                <a:solidFill>
                  <a:schemeClr val="tx1"/>
                </a:solidFill>
              </a:rPr>
              <a:t>、作息正常，適度休閒與運動。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 9</a:t>
            </a:r>
            <a:r>
              <a:rPr lang="zh-TW" altLang="zh-TW" dirty="0">
                <a:solidFill>
                  <a:schemeClr val="tx1"/>
                </a:solidFill>
              </a:rPr>
              <a:t>、被校外聯巡登記者，依校規處分並於假期通知到校輔導。</a:t>
            </a: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4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拒絕毒品</a:t>
            </a:r>
            <a:endParaRPr lang="zh-TW" altLang="en-US" dirty="0"/>
          </a:p>
        </p:txBody>
      </p:sp>
      <p:pic>
        <p:nvPicPr>
          <p:cNvPr id="1027" name="Picture 3" descr="C:\Users\dhw2000\Desktop\110暑假宣導\0702休業式\拒絕毒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75104" cy="502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6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交通安全</a:t>
            </a:r>
            <a:endParaRPr lang="zh-TW" altLang="en-US" dirty="0"/>
          </a:p>
        </p:txBody>
      </p:sp>
      <p:pic>
        <p:nvPicPr>
          <p:cNvPr id="2050" name="Picture 2" descr="C:\Users\dhw2000\Desktop\110暑假宣導\0702休業式\交通安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562"/>
            <a:ext cx="4032398" cy="66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6531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TM02455596[[fn=春天]]</Template>
  <TotalTime>24</TotalTime>
  <Words>903</Words>
  <Application>Microsoft Office PowerPoint</Application>
  <PresentationFormat>如螢幕大小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Spring</vt:lpstr>
      <vt:lpstr>109學年度第二學期休業式</vt:lpstr>
      <vt:lpstr>109學年度暑假通知學生注意事項告</vt:lpstr>
      <vt:lpstr>109學年度暑假通知學生注意事項告</vt:lpstr>
      <vt:lpstr>PowerPoint 簡報</vt:lpstr>
      <vt:lpstr>PowerPoint 簡報</vt:lpstr>
      <vt:lpstr>PowerPoint 簡報</vt:lpstr>
      <vt:lpstr>PowerPoint 簡報</vt:lpstr>
      <vt:lpstr>拒絕毒品</vt:lpstr>
      <vt:lpstr>交通安全</vt:lpstr>
      <vt:lpstr>正確上網</vt:lpstr>
      <vt:lpstr>數位性暴力 三提醒</vt:lpstr>
      <vt:lpstr>數位性暴力 四要</vt:lpstr>
      <vt:lpstr>數位性暴力 五不</vt:lpstr>
      <vt:lpstr>水域安全</vt:lpstr>
      <vt:lpstr>水域安全</vt:lpstr>
      <vt:lpstr>水域安全</vt:lpstr>
      <vt:lpstr>水域安全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109學年度第二學期休業式</dc:title>
  <dc:creator>dhw2000</dc:creator>
  <cp:lastModifiedBy>dhw2000</cp:lastModifiedBy>
  <cp:revision>3</cp:revision>
  <dcterms:created xsi:type="dcterms:W3CDTF">2021-06-29T02:16:55Z</dcterms:created>
  <dcterms:modified xsi:type="dcterms:W3CDTF">2021-06-29T02:41:53Z</dcterms:modified>
</cp:coreProperties>
</file>