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Purple Purse"/>
      <p:regular r:id="rId32"/>
    </p:embeddedFont>
    <p:embeddedFont>
      <p:font typeface="Playfair Display Medium"/>
      <p:regular r:id="rId33"/>
      <p:bold r:id="rId34"/>
      <p:italic r:id="rId35"/>
      <p:boldItalic r:id="rId36"/>
    </p:embeddedFont>
    <p:embeddedFont>
      <p:font typeface="Playfair Display"/>
      <p:regular r:id="rId37"/>
      <p:bold r:id="rId38"/>
      <p:italic r:id="rId39"/>
      <p:boldItalic r:id="rId40"/>
    </p:embeddedFont>
    <p:embeddedFont>
      <p:font typeface="Montserrat"/>
      <p:regular r:id="rId41"/>
      <p:bold r:id="rId42"/>
      <p:italic r:id="rId43"/>
      <p:boldItalic r:id="rId44"/>
    </p:embeddedFont>
    <p:embeddedFont>
      <p:font typeface="Grand Hotel"/>
      <p:regular r:id="rId45"/>
    </p:embeddedFont>
    <p:embeddedFont>
      <p:font typeface="Open Sans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05D0B77-91A7-4444-B9C8-C8BCDF88B2D0}">
  <a:tblStyle styleId="{805D0B77-91A7-4444-B9C8-C8BCDF88B2D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B964243B-1A3F-47B5-8DEF-6F30B67DA8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D5F1D88-47A4-47F9-A270-B66CACD659E2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FD52310-67F3-4CB4-9E86-DC8D8C02981A}" styleName="Table_3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fairDisplay-boldItalic.fntdata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44" Type="http://schemas.openxmlformats.org/officeDocument/2006/relationships/font" Target="fonts/Montserrat-boldItalic.fntdata"/><Relationship Id="rId43" Type="http://schemas.openxmlformats.org/officeDocument/2006/relationships/font" Target="fonts/Montserrat-italic.fntdata"/><Relationship Id="rId46" Type="http://schemas.openxmlformats.org/officeDocument/2006/relationships/font" Target="fonts/OpenSans-regular.fntdata"/><Relationship Id="rId45" Type="http://schemas.openxmlformats.org/officeDocument/2006/relationships/font" Target="fonts/GrandHotel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penSans-italic.fntdata"/><Relationship Id="rId47" Type="http://schemas.openxmlformats.org/officeDocument/2006/relationships/font" Target="fonts/OpenSans-bold.fntdata"/><Relationship Id="rId49" Type="http://schemas.openxmlformats.org/officeDocument/2006/relationships/font" Target="fonts/OpenSans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font" Target="fonts/PlayfairDisplayMedium-regular.fntdata"/><Relationship Id="rId32" Type="http://schemas.openxmlformats.org/officeDocument/2006/relationships/font" Target="fonts/PurplePurse-regular.fntdata"/><Relationship Id="rId35" Type="http://schemas.openxmlformats.org/officeDocument/2006/relationships/font" Target="fonts/PlayfairDisplayMedium-italic.fntdata"/><Relationship Id="rId34" Type="http://schemas.openxmlformats.org/officeDocument/2006/relationships/font" Target="fonts/PlayfairDisplayMedium-bold.fntdata"/><Relationship Id="rId37" Type="http://schemas.openxmlformats.org/officeDocument/2006/relationships/font" Target="fonts/PlayfairDisplay-regular.fntdata"/><Relationship Id="rId36" Type="http://schemas.openxmlformats.org/officeDocument/2006/relationships/font" Target="fonts/PlayfairDisplayMedium-boldItalic.fntdata"/><Relationship Id="rId39" Type="http://schemas.openxmlformats.org/officeDocument/2006/relationships/font" Target="fonts/PlayfairDisplay-italic.fntdata"/><Relationship Id="rId38" Type="http://schemas.openxmlformats.org/officeDocument/2006/relationships/font" Target="fonts/PlayfairDisplay-bold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8ffaa46f62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g28ffaa46f62_1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62ce52fee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262ce52fee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6266723e3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6266723e3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27cf5fba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627cf5fba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27cf5fba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627cf5fba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627cf5fba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627cf5fba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627cf5fba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627cf5fba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a546f6ce8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a546f6ce8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627cf5fba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2627cf5fba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6266723e3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3" name="Google Shape;303;g26266723e3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a546f6ce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2a546f6ce8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622ad315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622ad315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a546f6ce8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2a546f6ce8f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a546f6ce8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g2a546f6ce8f_0_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6374159fb6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26374159fb6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2a546f6ce8f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2a546f6ce8f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a546f6ce8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2a546f6ce8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62a57d44f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262a57d44f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6243d4929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6243d4929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8ffaa46f62_1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8ffaa46f62_1_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9e159bb7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29e159bb76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8ffaa46f62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28ffaa46f62_1_1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ffaa46f62_1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8ffaa46f62_1_12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6266723e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26266723e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6266723e3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6266723e3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245406">
            <a:off x="2429682" y="-520708"/>
            <a:ext cx="4601373" cy="6556361"/>
          </a:xfrm>
          <a:custGeom>
            <a:rect b="b" l="l" r="r" t="t"/>
            <a:pathLst>
              <a:path extrusionOk="0" h="13099465" w="9193442">
                <a:moveTo>
                  <a:pt x="0" y="0"/>
                </a:moveTo>
                <a:lnTo>
                  <a:pt x="9193442" y="0"/>
                </a:lnTo>
                <a:lnTo>
                  <a:pt x="9193442" y="13099464"/>
                </a:lnTo>
                <a:lnTo>
                  <a:pt x="0" y="130994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7806690" y="-1473200"/>
            <a:ext cx="1337310" cy="4114800"/>
          </a:xfrm>
          <a:custGeom>
            <a:rect b="b" l="l" r="r" t="t"/>
            <a:pathLst>
              <a:path extrusionOk="0" h="8229600" w="2674620">
                <a:moveTo>
                  <a:pt x="0" y="0"/>
                </a:moveTo>
                <a:lnTo>
                  <a:pt x="2674620" y="0"/>
                </a:lnTo>
                <a:lnTo>
                  <a:pt x="26746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254750" y="744575"/>
            <a:ext cx="66345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自訂版面配置 1">
  <p:cSld name="CUSTOM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-188886">
            <a:off x="668410" y="1040378"/>
            <a:ext cx="7818017" cy="3070348"/>
          </a:xfrm>
          <a:custGeom>
            <a:rect b="b" l="l" r="r" t="t"/>
            <a:pathLst>
              <a:path extrusionOk="0" h="6131430" w="15612438">
                <a:moveTo>
                  <a:pt x="0" y="0"/>
                </a:moveTo>
                <a:lnTo>
                  <a:pt x="15612438" y="0"/>
                </a:lnTo>
                <a:lnTo>
                  <a:pt x="15612438" y="6131430"/>
                </a:lnTo>
                <a:lnTo>
                  <a:pt x="0" y="613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rot="-2284593">
            <a:off x="6726693" y="2784532"/>
            <a:ext cx="2723094" cy="2832867"/>
          </a:xfrm>
          <a:custGeom>
            <a:rect b="b" l="l" r="r" t="t"/>
            <a:pathLst>
              <a:path extrusionOk="0" h="5681523" w="5461364">
                <a:moveTo>
                  <a:pt x="0" y="0"/>
                </a:moveTo>
                <a:lnTo>
                  <a:pt x="5461364" y="0"/>
                </a:lnTo>
                <a:lnTo>
                  <a:pt x="5461364" y="5681523"/>
                </a:lnTo>
                <a:lnTo>
                  <a:pt x="0" y="56815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" name="Google Shape;24;p4"/>
          <p:cNvSpPr/>
          <p:nvPr/>
        </p:nvSpPr>
        <p:spPr>
          <a:xfrm rot="-3458593">
            <a:off x="7027098" y="3738424"/>
            <a:ext cx="1795200" cy="1458600"/>
          </a:xfrm>
          <a:custGeom>
            <a:rect b="b" l="l" r="r" t="t"/>
            <a:pathLst>
              <a:path extrusionOk="0" h="1687844" w="2077346">
                <a:moveTo>
                  <a:pt x="0" y="0"/>
                </a:moveTo>
                <a:lnTo>
                  <a:pt x="2077346" y="0"/>
                </a:lnTo>
                <a:lnTo>
                  <a:pt x="2077346" y="1687844"/>
                </a:lnTo>
                <a:lnTo>
                  <a:pt x="0" y="16878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" name="Google Shape;25;p4"/>
          <p:cNvSpPr/>
          <p:nvPr/>
        </p:nvSpPr>
        <p:spPr>
          <a:xfrm rot="-6877712">
            <a:off x="6336076" y="-606"/>
            <a:ext cx="2214157" cy="2456762"/>
          </a:xfrm>
          <a:custGeom>
            <a:rect b="b" l="l" r="r" t="t"/>
            <a:pathLst>
              <a:path extrusionOk="0" h="2250143" w="2027942">
                <a:moveTo>
                  <a:pt x="0" y="0"/>
                </a:moveTo>
                <a:lnTo>
                  <a:pt x="2027941" y="0"/>
                </a:lnTo>
                <a:lnTo>
                  <a:pt x="2027941" y="2250143"/>
                </a:lnTo>
                <a:lnTo>
                  <a:pt x="0" y="22501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" name="Google Shape;26;p4"/>
          <p:cNvSpPr/>
          <p:nvPr/>
        </p:nvSpPr>
        <p:spPr>
          <a:xfrm rot="498712">
            <a:off x="-291443" y="3456935"/>
            <a:ext cx="1950473" cy="615291"/>
          </a:xfrm>
          <a:custGeom>
            <a:rect b="b" l="l" r="r" t="t"/>
            <a:pathLst>
              <a:path extrusionOk="0" h="613429" w="1944569">
                <a:moveTo>
                  <a:pt x="0" y="0"/>
                </a:moveTo>
                <a:lnTo>
                  <a:pt x="1944569" y="0"/>
                </a:lnTo>
                <a:lnTo>
                  <a:pt x="1944569" y="613429"/>
                </a:lnTo>
                <a:lnTo>
                  <a:pt x="0" y="6134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 rot="261253">
            <a:off x="436" y="3097939"/>
            <a:ext cx="1687474" cy="2404433"/>
          </a:xfrm>
          <a:custGeom>
            <a:rect b="b" l="l" r="r" t="t"/>
            <a:pathLst>
              <a:path extrusionOk="0" h="2434003" w="1708227">
                <a:moveTo>
                  <a:pt x="0" y="0"/>
                </a:moveTo>
                <a:lnTo>
                  <a:pt x="1708228" y="0"/>
                </a:lnTo>
                <a:lnTo>
                  <a:pt x="1708228" y="2434002"/>
                </a:lnTo>
                <a:lnTo>
                  <a:pt x="0" y="2434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" name="Google Shape;33;p5"/>
          <p:cNvSpPr/>
          <p:nvPr/>
        </p:nvSpPr>
        <p:spPr>
          <a:xfrm rot="-6736668">
            <a:off x="7547157" y="-44132"/>
            <a:ext cx="1202974" cy="1392917"/>
          </a:xfrm>
          <a:custGeom>
            <a:rect b="b" l="l" r="r" t="t"/>
            <a:pathLst>
              <a:path extrusionOk="0" h="1663155" w="1436361">
                <a:moveTo>
                  <a:pt x="0" y="0"/>
                </a:moveTo>
                <a:lnTo>
                  <a:pt x="1436360" y="0"/>
                </a:lnTo>
                <a:lnTo>
                  <a:pt x="1436360" y="1663154"/>
                </a:lnTo>
                <a:lnTo>
                  <a:pt x="0" y="16631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" name="Google Shape;34;p5"/>
          <p:cNvSpPr/>
          <p:nvPr/>
        </p:nvSpPr>
        <p:spPr>
          <a:xfrm rot="1987569">
            <a:off x="408271" y="3067289"/>
            <a:ext cx="1684641" cy="2711696"/>
          </a:xfrm>
          <a:custGeom>
            <a:rect b="b" l="l" r="r" t="t"/>
            <a:pathLst>
              <a:path extrusionOk="0" h="2566059" w="1594164">
                <a:moveTo>
                  <a:pt x="0" y="0"/>
                </a:moveTo>
                <a:lnTo>
                  <a:pt x="1594164" y="0"/>
                </a:lnTo>
                <a:lnTo>
                  <a:pt x="1594164" y="2566059"/>
                </a:lnTo>
                <a:lnTo>
                  <a:pt x="0" y="25660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" name="Google Shape;35;p5"/>
          <p:cNvSpPr/>
          <p:nvPr/>
        </p:nvSpPr>
        <p:spPr>
          <a:xfrm rot="431425">
            <a:off x="7461329" y="3564216"/>
            <a:ext cx="1020296" cy="3023098"/>
          </a:xfrm>
          <a:custGeom>
            <a:rect b="b" l="l" r="r" t="t"/>
            <a:pathLst>
              <a:path extrusionOk="0" h="2225843" w="751222">
                <a:moveTo>
                  <a:pt x="0" y="0"/>
                </a:moveTo>
                <a:lnTo>
                  <a:pt x="751222" y="0"/>
                </a:lnTo>
                <a:lnTo>
                  <a:pt x="751222" y="2225843"/>
                </a:lnTo>
                <a:lnTo>
                  <a:pt x="0" y="2225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6"/>
          <p:cNvSpPr/>
          <p:nvPr/>
        </p:nvSpPr>
        <p:spPr>
          <a:xfrm rot="2262013">
            <a:off x="-97244" y="2835129"/>
            <a:ext cx="2215565" cy="2035550"/>
          </a:xfrm>
          <a:custGeom>
            <a:rect b="b" l="l" r="r" t="t"/>
            <a:pathLst>
              <a:path extrusionOk="0" h="2359810" w="2568501">
                <a:moveTo>
                  <a:pt x="0" y="0"/>
                </a:moveTo>
                <a:lnTo>
                  <a:pt x="2568501" y="0"/>
                </a:lnTo>
                <a:lnTo>
                  <a:pt x="2568501" y="2359810"/>
                </a:lnTo>
                <a:lnTo>
                  <a:pt x="0" y="23598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0" name="Google Shape;40;p6"/>
          <p:cNvSpPr/>
          <p:nvPr/>
        </p:nvSpPr>
        <p:spPr>
          <a:xfrm rot="514380">
            <a:off x="7026374" y="-93927"/>
            <a:ext cx="1401441" cy="3046611"/>
          </a:xfrm>
          <a:custGeom>
            <a:rect b="b" l="l" r="r" t="t"/>
            <a:pathLst>
              <a:path extrusionOk="0" h="3027709" w="1392746">
                <a:moveTo>
                  <a:pt x="0" y="0"/>
                </a:moveTo>
                <a:lnTo>
                  <a:pt x="1392746" y="0"/>
                </a:lnTo>
                <a:lnTo>
                  <a:pt x="1392746" y="3027708"/>
                </a:lnTo>
                <a:lnTo>
                  <a:pt x="0" y="30277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7"/>
          <p:cNvSpPr/>
          <p:nvPr/>
        </p:nvSpPr>
        <p:spPr>
          <a:xfrm rot="551716">
            <a:off x="7454712" y="3362666"/>
            <a:ext cx="1240676" cy="2021468"/>
          </a:xfrm>
          <a:custGeom>
            <a:rect b="b" l="l" r="r" t="t"/>
            <a:pathLst>
              <a:path extrusionOk="0" h="2084064" w="1279094">
                <a:moveTo>
                  <a:pt x="0" y="0"/>
                </a:moveTo>
                <a:lnTo>
                  <a:pt x="1279095" y="0"/>
                </a:lnTo>
                <a:lnTo>
                  <a:pt x="1279095" y="2084064"/>
                </a:lnTo>
                <a:lnTo>
                  <a:pt x="0" y="20840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 rot="967429">
            <a:off x="8141056" y="-159579"/>
            <a:ext cx="1211472" cy="1212988"/>
          </a:xfrm>
          <a:custGeom>
            <a:rect b="b" l="l" r="r" t="t"/>
            <a:pathLst>
              <a:path extrusionOk="0" h="1374954" w="1373236">
                <a:moveTo>
                  <a:pt x="0" y="0"/>
                </a:moveTo>
                <a:lnTo>
                  <a:pt x="1373236" y="0"/>
                </a:lnTo>
                <a:lnTo>
                  <a:pt x="1373236" y="1374955"/>
                </a:lnTo>
                <a:lnTo>
                  <a:pt x="0" y="13749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" name="Google Shape;46;p7"/>
          <p:cNvSpPr/>
          <p:nvPr/>
        </p:nvSpPr>
        <p:spPr>
          <a:xfrm rot="-291100">
            <a:off x="-217908" y="3848541"/>
            <a:ext cx="1083420" cy="1578754"/>
          </a:xfrm>
          <a:custGeom>
            <a:rect b="b" l="l" r="r" t="t"/>
            <a:pathLst>
              <a:path extrusionOk="0" h="1669069" w="1145399">
                <a:moveTo>
                  <a:pt x="0" y="0"/>
                </a:moveTo>
                <a:lnTo>
                  <a:pt x="1145398" y="0"/>
                </a:lnTo>
                <a:lnTo>
                  <a:pt x="1145398" y="1669069"/>
                </a:lnTo>
                <a:lnTo>
                  <a:pt x="0" y="16690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4310700" y="2993578"/>
            <a:ext cx="1086752" cy="2428496"/>
          </a:xfrm>
          <a:custGeom>
            <a:rect b="b" l="l" r="r" t="t"/>
            <a:pathLst>
              <a:path extrusionOk="0" h="2807510" w="1256361">
                <a:moveTo>
                  <a:pt x="0" y="0"/>
                </a:moveTo>
                <a:lnTo>
                  <a:pt x="1256361" y="0"/>
                </a:lnTo>
                <a:lnTo>
                  <a:pt x="1256361" y="2807511"/>
                </a:lnTo>
                <a:lnTo>
                  <a:pt x="0" y="28075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 rot="-381649">
            <a:off x="62190" y="-16459"/>
            <a:ext cx="1177264" cy="1188065"/>
          </a:xfrm>
          <a:custGeom>
            <a:rect b="b" l="l" r="r" t="t"/>
            <a:pathLst>
              <a:path extrusionOk="0" h="1548526" w="1534448">
                <a:moveTo>
                  <a:pt x="0" y="0"/>
                </a:moveTo>
                <a:lnTo>
                  <a:pt x="1534448" y="0"/>
                </a:lnTo>
                <a:lnTo>
                  <a:pt x="1534448" y="1548526"/>
                </a:lnTo>
                <a:lnTo>
                  <a:pt x="0" y="1548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 rot="-188886">
            <a:off x="668410" y="671228"/>
            <a:ext cx="7818017" cy="3070348"/>
          </a:xfrm>
          <a:custGeom>
            <a:rect b="b" l="l" r="r" t="t"/>
            <a:pathLst>
              <a:path extrusionOk="0" h="6131430" w="15612438">
                <a:moveTo>
                  <a:pt x="0" y="0"/>
                </a:moveTo>
                <a:lnTo>
                  <a:pt x="15612438" y="0"/>
                </a:lnTo>
                <a:lnTo>
                  <a:pt x="15612438" y="6131430"/>
                </a:lnTo>
                <a:lnTo>
                  <a:pt x="0" y="6131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" name="Google Shape;57;p9"/>
          <p:cNvSpPr/>
          <p:nvPr/>
        </p:nvSpPr>
        <p:spPr>
          <a:xfrm rot="1416777">
            <a:off x="370501" y="3476652"/>
            <a:ext cx="1644963" cy="469990"/>
          </a:xfrm>
          <a:custGeom>
            <a:rect b="b" l="l" r="r" t="t"/>
            <a:pathLst>
              <a:path extrusionOk="0" h="941286" w="3294501">
                <a:moveTo>
                  <a:pt x="0" y="0"/>
                </a:moveTo>
                <a:lnTo>
                  <a:pt x="3294501" y="0"/>
                </a:lnTo>
                <a:lnTo>
                  <a:pt x="3294501" y="941286"/>
                </a:lnTo>
                <a:lnTo>
                  <a:pt x="0" y="941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" name="Google Shape;58;p9"/>
          <p:cNvSpPr/>
          <p:nvPr/>
        </p:nvSpPr>
        <p:spPr>
          <a:xfrm rot="1470904">
            <a:off x="7162014" y="302440"/>
            <a:ext cx="1545927" cy="405806"/>
          </a:xfrm>
          <a:custGeom>
            <a:rect b="b" l="l" r="r" t="t"/>
            <a:pathLst>
              <a:path extrusionOk="0" h="811480" w="3091352">
                <a:moveTo>
                  <a:pt x="0" y="0"/>
                </a:moveTo>
                <a:lnTo>
                  <a:pt x="3091352" y="0"/>
                </a:lnTo>
                <a:lnTo>
                  <a:pt x="3091352" y="811480"/>
                </a:lnTo>
                <a:lnTo>
                  <a:pt x="0" y="8114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9"/>
          <p:cNvSpPr/>
          <p:nvPr/>
        </p:nvSpPr>
        <p:spPr>
          <a:xfrm>
            <a:off x="-400409" y="-2057400"/>
            <a:ext cx="1337310" cy="4114800"/>
          </a:xfrm>
          <a:custGeom>
            <a:rect b="b" l="l" r="r" t="t"/>
            <a:pathLst>
              <a:path extrusionOk="0" h="8229600" w="2674620">
                <a:moveTo>
                  <a:pt x="0" y="0"/>
                </a:moveTo>
                <a:lnTo>
                  <a:pt x="2674620" y="0"/>
                </a:lnTo>
                <a:lnTo>
                  <a:pt x="26746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urple Purse"/>
              <a:buNone/>
              <a:defRPr sz="2800">
                <a:solidFill>
                  <a:schemeClr val="dk1"/>
                </a:solidFill>
                <a:latin typeface="Purple Purse"/>
                <a:ea typeface="Purple Purse"/>
                <a:cs typeface="Purple Purse"/>
                <a:sym typeface="Purple Pur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urple Purse"/>
              <a:buChar char="●"/>
              <a:defRPr sz="1800">
                <a:solidFill>
                  <a:schemeClr val="dk2"/>
                </a:solidFill>
                <a:latin typeface="Purple Purse"/>
                <a:ea typeface="Purple Purse"/>
                <a:cs typeface="Purple Purse"/>
                <a:sym typeface="Purple Purs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Grand Hotel"/>
              <a:buChar char="○"/>
              <a:defRPr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 Medium"/>
              <a:buChar char="■"/>
              <a:defRPr>
                <a:solidFill>
                  <a:schemeClr val="dk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 Medium"/>
              <a:buChar char="●"/>
              <a:defRPr>
                <a:solidFill>
                  <a:schemeClr val="dk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 Medium"/>
              <a:buChar char="○"/>
              <a:defRPr>
                <a:solidFill>
                  <a:schemeClr val="dk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 Medium"/>
              <a:buChar char="■"/>
              <a:defRPr>
                <a:solidFill>
                  <a:schemeClr val="dk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 Medium"/>
              <a:buChar char="●"/>
              <a:defRPr>
                <a:solidFill>
                  <a:schemeClr val="dk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 Medium"/>
              <a:buChar char="○"/>
              <a:defRPr>
                <a:solidFill>
                  <a:schemeClr val="dk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 Medium"/>
              <a:buChar char="■"/>
              <a:defRPr>
                <a:solidFill>
                  <a:schemeClr val="dk2"/>
                </a:solidFill>
                <a:latin typeface="Playfair Display Medium"/>
                <a:ea typeface="Playfair Display Medium"/>
                <a:cs typeface="Playfair Display Medium"/>
                <a:sym typeface="Playfair Display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Relationship Id="rId10" Type="http://schemas.openxmlformats.org/officeDocument/2006/relationships/image" Target="../media/image27.png"/><Relationship Id="rId9" Type="http://schemas.openxmlformats.org/officeDocument/2006/relationships/image" Target="../media/image5.png"/><Relationship Id="rId5" Type="http://schemas.openxmlformats.org/officeDocument/2006/relationships/image" Target="../media/image15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png"/><Relationship Id="rId4" Type="http://schemas.openxmlformats.org/officeDocument/2006/relationships/image" Target="../media/image44.png"/><Relationship Id="rId5" Type="http://schemas.openxmlformats.org/officeDocument/2006/relationships/image" Target="../media/image53.jp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Relationship Id="rId5" Type="http://schemas.openxmlformats.org/officeDocument/2006/relationships/image" Target="../media/image3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Relationship Id="rId4" Type="http://schemas.openxmlformats.org/officeDocument/2006/relationships/image" Target="../media/image61.png"/><Relationship Id="rId5" Type="http://schemas.openxmlformats.org/officeDocument/2006/relationships/image" Target="../media/image50.png"/><Relationship Id="rId6" Type="http://schemas.openxmlformats.org/officeDocument/2006/relationships/image" Target="../media/image59.png"/><Relationship Id="rId7" Type="http://schemas.openxmlformats.org/officeDocument/2006/relationships/image" Target="../media/image52.png"/><Relationship Id="rId8" Type="http://schemas.openxmlformats.org/officeDocument/2006/relationships/image" Target="../media/image5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4.png"/><Relationship Id="rId4" Type="http://schemas.openxmlformats.org/officeDocument/2006/relationships/image" Target="../media/image56.png"/><Relationship Id="rId5" Type="http://schemas.openxmlformats.org/officeDocument/2006/relationships/image" Target="../media/image58.png"/><Relationship Id="rId6" Type="http://schemas.openxmlformats.org/officeDocument/2006/relationships/image" Target="../media/image60.png"/><Relationship Id="rId7" Type="http://schemas.openxmlformats.org/officeDocument/2006/relationships/image" Target="../media/image62.png"/><Relationship Id="rId8" Type="http://schemas.openxmlformats.org/officeDocument/2006/relationships/image" Target="../media/image6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BUZ_D9NNZN0" TargetMode="External"/><Relationship Id="rId4" Type="http://schemas.openxmlformats.org/officeDocument/2006/relationships/image" Target="../media/image6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0.png"/><Relationship Id="rId4" Type="http://schemas.openxmlformats.org/officeDocument/2006/relationships/image" Target="../media/image20.png"/><Relationship Id="rId5" Type="http://schemas.openxmlformats.org/officeDocument/2006/relationships/image" Target="../media/image13.png"/><Relationship Id="rId6" Type="http://schemas.openxmlformats.org/officeDocument/2006/relationships/image" Target="../media/image3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30.png"/><Relationship Id="rId5" Type="http://schemas.openxmlformats.org/officeDocument/2006/relationships/image" Target="../media/image13.png"/><Relationship Id="rId6" Type="http://schemas.openxmlformats.org/officeDocument/2006/relationships/image" Target="../media/image3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11.png"/><Relationship Id="rId6" Type="http://schemas.openxmlformats.org/officeDocument/2006/relationships/image" Target="../media/image37.png"/><Relationship Id="rId7" Type="http://schemas.openxmlformats.org/officeDocument/2006/relationships/image" Target="../media/image39.png"/><Relationship Id="rId8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1.png"/><Relationship Id="rId5" Type="http://schemas.openxmlformats.org/officeDocument/2006/relationships/image" Target="../media/image45.png"/><Relationship Id="rId6" Type="http://schemas.openxmlformats.org/officeDocument/2006/relationships/image" Target="../media/image42.png"/><Relationship Id="rId7" Type="http://schemas.openxmlformats.org/officeDocument/2006/relationships/image" Target="../media/image16.png"/><Relationship Id="rId8" Type="http://schemas.openxmlformats.org/officeDocument/2006/relationships/image" Target="../media/image4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2CB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-367150" y="-2043625"/>
            <a:ext cx="11147654" cy="8771298"/>
          </a:xfrm>
          <a:custGeom>
            <a:rect b="b" l="l" r="r" t="t"/>
            <a:pathLst>
              <a:path extrusionOk="0" h="16243144" w="20643803">
                <a:moveTo>
                  <a:pt x="0" y="0"/>
                </a:moveTo>
                <a:lnTo>
                  <a:pt x="20643803" y="0"/>
                </a:lnTo>
                <a:lnTo>
                  <a:pt x="20643803" y="16243144"/>
                </a:lnTo>
                <a:lnTo>
                  <a:pt x="0" y="16243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1000"/>
            </a:blip>
            <a:stretch>
              <a:fillRect b="-19359" l="-829" r="0" t="-19359"/>
            </a:stretch>
          </a:blipFill>
          <a:ln>
            <a:noFill/>
          </a:ln>
        </p:spPr>
      </p:sp>
      <p:sp>
        <p:nvSpPr>
          <p:cNvPr id="70" name="Google Shape;70;p12"/>
          <p:cNvSpPr/>
          <p:nvPr/>
        </p:nvSpPr>
        <p:spPr>
          <a:xfrm rot="-5400000">
            <a:off x="2754435" y="-1114504"/>
            <a:ext cx="3453435" cy="7507466"/>
          </a:xfrm>
          <a:custGeom>
            <a:rect b="b" l="l" r="r" t="t"/>
            <a:pathLst>
              <a:path extrusionOk="0" h="15014932" w="6906869">
                <a:moveTo>
                  <a:pt x="0" y="0"/>
                </a:moveTo>
                <a:lnTo>
                  <a:pt x="6906869" y="0"/>
                </a:lnTo>
                <a:lnTo>
                  <a:pt x="6906869" y="15014932"/>
                </a:lnTo>
                <a:lnTo>
                  <a:pt x="0" y="150149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" name="Google Shape;71;p12"/>
          <p:cNvSpPr/>
          <p:nvPr/>
        </p:nvSpPr>
        <p:spPr>
          <a:xfrm>
            <a:off x="7689914" y="2101138"/>
            <a:ext cx="1531443" cy="3422219"/>
          </a:xfrm>
          <a:custGeom>
            <a:rect b="b" l="l" r="r" t="t"/>
            <a:pathLst>
              <a:path extrusionOk="0" h="6844439" w="3062887">
                <a:moveTo>
                  <a:pt x="0" y="0"/>
                </a:moveTo>
                <a:lnTo>
                  <a:pt x="3062887" y="0"/>
                </a:lnTo>
                <a:lnTo>
                  <a:pt x="3062887" y="6844439"/>
                </a:lnTo>
                <a:lnTo>
                  <a:pt x="0" y="68444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2" name="Google Shape;72;p12"/>
          <p:cNvSpPr/>
          <p:nvPr/>
        </p:nvSpPr>
        <p:spPr>
          <a:xfrm rot="5968493">
            <a:off x="-1731284" y="-1526823"/>
            <a:ext cx="2536157" cy="4082346"/>
          </a:xfrm>
          <a:custGeom>
            <a:rect b="b" l="l" r="r" t="t"/>
            <a:pathLst>
              <a:path extrusionOk="0" h="8164692" w="5072315">
                <a:moveTo>
                  <a:pt x="0" y="0"/>
                </a:moveTo>
                <a:lnTo>
                  <a:pt x="5072315" y="0"/>
                </a:lnTo>
                <a:lnTo>
                  <a:pt x="5072315" y="8164692"/>
                </a:lnTo>
                <a:lnTo>
                  <a:pt x="0" y="81646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3" name="Google Shape;73;p12"/>
          <p:cNvSpPr/>
          <p:nvPr/>
        </p:nvSpPr>
        <p:spPr>
          <a:xfrm>
            <a:off x="-463206" y="3110285"/>
            <a:ext cx="3130879" cy="2876495"/>
          </a:xfrm>
          <a:custGeom>
            <a:rect b="b" l="l" r="r" t="t"/>
            <a:pathLst>
              <a:path extrusionOk="0" h="5752989" w="6261757">
                <a:moveTo>
                  <a:pt x="0" y="0"/>
                </a:moveTo>
                <a:lnTo>
                  <a:pt x="6261757" y="0"/>
                </a:lnTo>
                <a:lnTo>
                  <a:pt x="6261757" y="5752989"/>
                </a:lnTo>
                <a:lnTo>
                  <a:pt x="0" y="57529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4" name="Google Shape;74;p12"/>
          <p:cNvSpPr/>
          <p:nvPr/>
        </p:nvSpPr>
        <p:spPr>
          <a:xfrm>
            <a:off x="6677354" y="-303593"/>
            <a:ext cx="2837793" cy="2057400"/>
          </a:xfrm>
          <a:custGeom>
            <a:rect b="b" l="l" r="r" t="t"/>
            <a:pathLst>
              <a:path extrusionOk="0" h="4114800" w="5675586">
                <a:moveTo>
                  <a:pt x="0" y="0"/>
                </a:moveTo>
                <a:lnTo>
                  <a:pt x="5675586" y="0"/>
                </a:lnTo>
                <a:lnTo>
                  <a:pt x="56755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" name="Google Shape;75;p12"/>
          <p:cNvSpPr/>
          <p:nvPr/>
        </p:nvSpPr>
        <p:spPr>
          <a:xfrm>
            <a:off x="3215060" y="3812248"/>
            <a:ext cx="2532185" cy="2057400"/>
          </a:xfrm>
          <a:custGeom>
            <a:rect b="b" l="l" r="r" t="t"/>
            <a:pathLst>
              <a:path extrusionOk="0" h="4114800" w="5064369">
                <a:moveTo>
                  <a:pt x="0" y="0"/>
                </a:moveTo>
                <a:lnTo>
                  <a:pt x="5064369" y="0"/>
                </a:lnTo>
                <a:lnTo>
                  <a:pt x="50643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" name="Google Shape;76;p12"/>
          <p:cNvSpPr/>
          <p:nvPr/>
        </p:nvSpPr>
        <p:spPr>
          <a:xfrm rot="887810">
            <a:off x="3103046" y="86010"/>
            <a:ext cx="1378107" cy="1278194"/>
          </a:xfrm>
          <a:custGeom>
            <a:rect b="b" l="l" r="r" t="t"/>
            <a:pathLst>
              <a:path extrusionOk="0" h="2556387" w="2756213">
                <a:moveTo>
                  <a:pt x="0" y="0"/>
                </a:moveTo>
                <a:lnTo>
                  <a:pt x="2756213" y="0"/>
                </a:lnTo>
                <a:lnTo>
                  <a:pt x="2756213" y="2556387"/>
                </a:lnTo>
                <a:lnTo>
                  <a:pt x="0" y="25563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" name="Google Shape;77;p12"/>
          <p:cNvSpPr txBox="1"/>
          <p:nvPr/>
        </p:nvSpPr>
        <p:spPr>
          <a:xfrm>
            <a:off x="1454086" y="2523838"/>
            <a:ext cx="6235827" cy="1053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200" u="none" cap="none" strike="noStrike">
                <a:solidFill>
                  <a:srgbClr val="5FBFE0"/>
                </a:solidFill>
                <a:latin typeface="Purple Purse"/>
                <a:ea typeface="Purple Purse"/>
                <a:cs typeface="Purple Purse"/>
                <a:sym typeface="Purple Purse"/>
              </a:rPr>
              <a:t>Notes for School</a:t>
            </a:r>
            <a:endParaRPr sz="700"/>
          </a:p>
        </p:txBody>
      </p:sp>
      <p:sp>
        <p:nvSpPr>
          <p:cNvPr id="78" name="Google Shape;78;p12"/>
          <p:cNvSpPr txBox="1"/>
          <p:nvPr/>
        </p:nvSpPr>
        <p:spPr>
          <a:xfrm>
            <a:off x="1948399" y="1644269"/>
            <a:ext cx="5247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58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學測之後</a:t>
            </a:r>
            <a:endParaRPr b="1" i="1"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250" y="635150"/>
            <a:ext cx="8745500" cy="40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Google Shape;178;p22"/>
          <p:cNvGraphicFramePr/>
          <p:nvPr/>
        </p:nvGraphicFramePr>
        <p:xfrm>
          <a:off x="0" y="23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{B964243B-1A3F-47B5-8DEF-6F30B67DA8BE}</a:tableStyleId>
              </a:tblPr>
              <a:tblGrid>
                <a:gridCol w="1718175"/>
                <a:gridCol w="7425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18</a:t>
                      </a:r>
                      <a:r>
                        <a:rPr b="1" lang="en" sz="3000"/>
                        <a:t>學群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需要能力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資訊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/>
                        <a:t>程式設計 邏輯推理 數學推理 計算能力 資訊運用 科學能力 外語能力 閱讀理解 排序分類 合作協調</a:t>
                      </a:r>
                      <a:endParaRPr b="1" sz="26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工程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/>
                        <a:t>邏輯推理 數學推理 計算能力 空間定向 機械推理 科學能力 程式設計  排序分類 操作控制 資訊運用 近觀細察 外語能力 閱讀理解  </a:t>
                      </a:r>
                      <a:r>
                        <a:rPr b="1" lang="en" sz="2600"/>
                        <a:t>合作協調</a:t>
                      </a:r>
                      <a:endParaRPr b="1" sz="26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數理化學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/>
                        <a:t>邏輯推理 數學推理 計算能力 機械推理 科學能力 操作控制  資訊運用 閱讀理解 外語能力 寫作表達  近觀細察</a:t>
                      </a:r>
                      <a:endParaRPr b="1" sz="26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79" name="Google Shape;179;p22"/>
          <p:cNvSpPr/>
          <p:nvPr/>
        </p:nvSpPr>
        <p:spPr>
          <a:xfrm>
            <a:off x="3313475" y="898975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80" name="Google Shape;180;p22"/>
          <p:cNvSpPr/>
          <p:nvPr/>
        </p:nvSpPr>
        <p:spPr>
          <a:xfrm>
            <a:off x="1883975" y="1911075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1883975" y="3401500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82" name="Google Shape;182;p22"/>
          <p:cNvSpPr/>
          <p:nvPr/>
        </p:nvSpPr>
        <p:spPr>
          <a:xfrm>
            <a:off x="4742975" y="898975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83" name="Google Shape;183;p22"/>
          <p:cNvSpPr/>
          <p:nvPr/>
        </p:nvSpPr>
        <p:spPr>
          <a:xfrm>
            <a:off x="3313475" y="3401500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84" name="Google Shape;184;p22"/>
          <p:cNvSpPr/>
          <p:nvPr/>
        </p:nvSpPr>
        <p:spPr>
          <a:xfrm>
            <a:off x="3313475" y="1911075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6172475" y="898975"/>
            <a:ext cx="13494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86" name="Google Shape;186;p22"/>
          <p:cNvSpPr/>
          <p:nvPr/>
        </p:nvSpPr>
        <p:spPr>
          <a:xfrm>
            <a:off x="4742975" y="1911075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87" name="Google Shape;187;p22"/>
          <p:cNvSpPr/>
          <p:nvPr/>
        </p:nvSpPr>
        <p:spPr>
          <a:xfrm>
            <a:off x="4742975" y="3401500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88" name="Google Shape;188;p22"/>
          <p:cNvSpPr/>
          <p:nvPr/>
        </p:nvSpPr>
        <p:spPr>
          <a:xfrm>
            <a:off x="7521825" y="898975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89" name="Google Shape;189;p22"/>
          <p:cNvSpPr/>
          <p:nvPr/>
        </p:nvSpPr>
        <p:spPr>
          <a:xfrm>
            <a:off x="7601975" y="2418675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90" name="Google Shape;190;p22"/>
          <p:cNvSpPr/>
          <p:nvPr/>
        </p:nvSpPr>
        <p:spPr>
          <a:xfrm>
            <a:off x="3313475" y="3909100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51C7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91" name="Google Shape;191;p22"/>
          <p:cNvSpPr/>
          <p:nvPr/>
        </p:nvSpPr>
        <p:spPr>
          <a:xfrm>
            <a:off x="1820225" y="1435850"/>
            <a:ext cx="1429500" cy="39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92" name="Google Shape;192;p22"/>
          <p:cNvSpPr/>
          <p:nvPr/>
        </p:nvSpPr>
        <p:spPr>
          <a:xfrm>
            <a:off x="1820200" y="2418675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93" name="Google Shape;193;p22"/>
          <p:cNvSpPr/>
          <p:nvPr/>
        </p:nvSpPr>
        <p:spPr>
          <a:xfrm>
            <a:off x="7521825" y="3401500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94" name="Google Shape;194;p22"/>
          <p:cNvSpPr/>
          <p:nvPr/>
        </p:nvSpPr>
        <p:spPr>
          <a:xfrm>
            <a:off x="3281588" y="1406575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95" name="Google Shape;195;p22"/>
          <p:cNvSpPr/>
          <p:nvPr/>
        </p:nvSpPr>
        <p:spPr>
          <a:xfrm>
            <a:off x="3914938" y="2893900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96" name="Google Shape;196;p22"/>
          <p:cNvSpPr/>
          <p:nvPr/>
        </p:nvSpPr>
        <p:spPr>
          <a:xfrm>
            <a:off x="6132413" y="3909100"/>
            <a:ext cx="1429500" cy="507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4727038" y="1422775"/>
            <a:ext cx="1429500" cy="475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98" name="Google Shape;198;p22"/>
          <p:cNvSpPr/>
          <p:nvPr/>
        </p:nvSpPr>
        <p:spPr>
          <a:xfrm>
            <a:off x="5344450" y="2923175"/>
            <a:ext cx="1429500" cy="475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4711100" y="3925300"/>
            <a:ext cx="1429500" cy="4752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20124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23"/>
          <p:cNvGraphicFramePr/>
          <p:nvPr/>
        </p:nvGraphicFramePr>
        <p:xfrm>
          <a:off x="0" y="222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{B964243B-1A3F-47B5-8DEF-6F30B67DA8BE}</a:tableStyleId>
              </a:tblPr>
              <a:tblGrid>
                <a:gridCol w="1718175"/>
                <a:gridCol w="7425825"/>
              </a:tblGrid>
              <a:tr h="3728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18學群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需要能力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醫藥衛生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科學能力 邏輯推理 操作控制 閱讀理解 合作協調 排序分類 近觀細察 助人服務 資訊運用 養育照護  </a:t>
                      </a:r>
                      <a:r>
                        <a:rPr b="1" lang="en" sz="2400"/>
                        <a:t>外語能力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生命科學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邏輯推理 排序分類 近觀細察 科學能力 操作控制 </a:t>
                      </a:r>
                      <a:endParaRPr b="1" sz="24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自然觀察 外語能力 閱讀理解  寫作表達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生物資源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邏輯推理 科學能力 操作控制 自然觀察 閱讀理解</a:t>
                      </a:r>
                      <a:endParaRPr b="1" sz="24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 外語能力 合作</a:t>
                      </a:r>
                      <a:r>
                        <a:rPr b="1" lang="en" sz="2400"/>
                        <a:t>協調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社會心理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合作協調 邏輯推理 說服推廣 社會覺察 教學培訓 助人服務 養育照顧 閱讀理解  口語表達 寫作表達 外語能力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5" name="Google Shape;205;p23"/>
          <p:cNvSpPr/>
          <p:nvPr/>
        </p:nvSpPr>
        <p:spPr>
          <a:xfrm>
            <a:off x="3106400" y="918125"/>
            <a:ext cx="1370100" cy="39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06" name="Google Shape;206;p23"/>
          <p:cNvSpPr/>
          <p:nvPr/>
        </p:nvSpPr>
        <p:spPr>
          <a:xfrm>
            <a:off x="2125950" y="1831900"/>
            <a:ext cx="1324500" cy="472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07" name="Google Shape;207;p23"/>
          <p:cNvSpPr/>
          <p:nvPr/>
        </p:nvSpPr>
        <p:spPr>
          <a:xfrm>
            <a:off x="2125950" y="2880213"/>
            <a:ext cx="1285200" cy="39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08" name="Google Shape;208;p23"/>
          <p:cNvSpPr/>
          <p:nvPr/>
        </p:nvSpPr>
        <p:spPr>
          <a:xfrm>
            <a:off x="3106425" y="3851400"/>
            <a:ext cx="1370100" cy="39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09" name="Google Shape;209;p23"/>
          <p:cNvSpPr/>
          <p:nvPr/>
        </p:nvSpPr>
        <p:spPr>
          <a:xfrm>
            <a:off x="4476500" y="918125"/>
            <a:ext cx="1285200" cy="39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10" name="Google Shape;210;p23"/>
          <p:cNvSpPr/>
          <p:nvPr/>
        </p:nvSpPr>
        <p:spPr>
          <a:xfrm>
            <a:off x="4819400" y="2880225"/>
            <a:ext cx="1285200" cy="39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11" name="Google Shape;211;p23"/>
          <p:cNvSpPr/>
          <p:nvPr/>
        </p:nvSpPr>
        <p:spPr>
          <a:xfrm>
            <a:off x="7314950" y="1909025"/>
            <a:ext cx="1370100" cy="39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7676900" y="1313525"/>
            <a:ext cx="1370100" cy="39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13" name="Google Shape;213;p23"/>
          <p:cNvSpPr/>
          <p:nvPr/>
        </p:nvSpPr>
        <p:spPr>
          <a:xfrm>
            <a:off x="4057400" y="2384750"/>
            <a:ext cx="1370100" cy="39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4057400" y="3275613"/>
            <a:ext cx="1370100" cy="39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15" name="Google Shape;215;p23"/>
          <p:cNvSpPr/>
          <p:nvPr/>
        </p:nvSpPr>
        <p:spPr>
          <a:xfrm>
            <a:off x="7829300" y="4246800"/>
            <a:ext cx="1370100" cy="39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16" name="Google Shape;216;p23"/>
          <p:cNvSpPr/>
          <p:nvPr/>
        </p:nvSpPr>
        <p:spPr>
          <a:xfrm>
            <a:off x="2457200" y="1313525"/>
            <a:ext cx="1370100" cy="49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2687300" y="2344525"/>
            <a:ext cx="1370100" cy="49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18" name="Google Shape;218;p23"/>
          <p:cNvSpPr/>
          <p:nvPr/>
        </p:nvSpPr>
        <p:spPr>
          <a:xfrm>
            <a:off x="6073750" y="2805063"/>
            <a:ext cx="1370100" cy="49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5752850" y="3801300"/>
            <a:ext cx="1370100" cy="4956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" name="Google Shape;224;p24"/>
          <p:cNvGraphicFramePr/>
          <p:nvPr/>
        </p:nvGraphicFramePr>
        <p:xfrm>
          <a:off x="0" y="142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{B964243B-1A3F-47B5-8DEF-6F30B67DA8BE}</a:tableStyleId>
              </a:tblPr>
              <a:tblGrid>
                <a:gridCol w="1824850"/>
                <a:gridCol w="72469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18學群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需要能力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地球科學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邏輯推理 數學推理 計算能力 空間定向 科學能力</a:t>
                      </a:r>
                      <a:endParaRPr b="1" sz="23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 操作控制  資訊運用 自然觀察  閱讀理解 外語能力</a:t>
                      </a:r>
                      <a:endParaRPr b="1" sz="23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建築設計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美感鑑賞 繪圖設計 創作力 近觀細察 空間定向 </a:t>
                      </a:r>
                      <a:endParaRPr b="1" sz="23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閱讀理解 外語能力 合作協調  助人服務</a:t>
                      </a:r>
                      <a:endParaRPr b="1" sz="23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藝術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閱讀理解 口語辨識 口語表達  近觀細察 肢體協調  </a:t>
                      </a:r>
                      <a:r>
                        <a:rPr b="1" lang="en" sz="2300"/>
                        <a:t>表演能力 </a:t>
                      </a:r>
                      <a:r>
                        <a:rPr b="1" lang="en" sz="2300"/>
                        <a:t>繪圖設計 </a:t>
                      </a:r>
                      <a:r>
                        <a:rPr b="1" lang="en" sz="2300"/>
                        <a:t>美感鑑賞</a:t>
                      </a:r>
                      <a:r>
                        <a:rPr b="1" lang="en" sz="2300"/>
                        <a:t>  音樂能力 社會覺察  </a:t>
                      </a:r>
                      <a:r>
                        <a:rPr b="1" lang="en" sz="2300"/>
                        <a:t>創作力</a:t>
                      </a:r>
                      <a:endParaRPr b="1" sz="23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大眾傳播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閱讀理解 口語表達 寫作表達 外語能力 合作協調 </a:t>
                      </a:r>
                      <a:endParaRPr b="1" sz="23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創作力 美感鑑賞 繪圖設計  表演能力 音樂能力 </a:t>
                      </a:r>
                      <a:endParaRPr b="1" sz="23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300"/>
                        <a:t>社會覺察 說服推廣 助人服務 資訊運用</a:t>
                      </a:r>
                      <a:endParaRPr b="1" sz="23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5" name="Google Shape;225;p24"/>
          <p:cNvSpPr/>
          <p:nvPr/>
        </p:nvSpPr>
        <p:spPr>
          <a:xfrm>
            <a:off x="4865250" y="1223650"/>
            <a:ext cx="1266600" cy="444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26" name="Google Shape;226;p24"/>
          <p:cNvSpPr/>
          <p:nvPr/>
        </p:nvSpPr>
        <p:spPr>
          <a:xfrm>
            <a:off x="5922675" y="1769950"/>
            <a:ext cx="1313400" cy="444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27" name="Google Shape;227;p24"/>
          <p:cNvSpPr/>
          <p:nvPr/>
        </p:nvSpPr>
        <p:spPr>
          <a:xfrm>
            <a:off x="6358775" y="3098400"/>
            <a:ext cx="1313400" cy="444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28" name="Google Shape;228;p24"/>
          <p:cNvSpPr/>
          <p:nvPr/>
        </p:nvSpPr>
        <p:spPr>
          <a:xfrm>
            <a:off x="2969300" y="4457150"/>
            <a:ext cx="1222500" cy="38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29" name="Google Shape;229;p24"/>
          <p:cNvSpPr/>
          <p:nvPr/>
        </p:nvSpPr>
        <p:spPr>
          <a:xfrm>
            <a:off x="4618800" y="4065375"/>
            <a:ext cx="1266600" cy="38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3724000" y="1800250"/>
            <a:ext cx="1266600" cy="38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31" name="Google Shape;231;p24"/>
          <p:cNvSpPr/>
          <p:nvPr/>
        </p:nvSpPr>
        <p:spPr>
          <a:xfrm>
            <a:off x="2511700" y="3128700"/>
            <a:ext cx="1313400" cy="38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32" name="Google Shape;232;p24"/>
          <p:cNvSpPr/>
          <p:nvPr/>
        </p:nvSpPr>
        <p:spPr>
          <a:xfrm>
            <a:off x="4990600" y="1800250"/>
            <a:ext cx="932100" cy="38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33" name="Google Shape;233;p24"/>
          <p:cNvSpPr/>
          <p:nvPr/>
        </p:nvSpPr>
        <p:spPr>
          <a:xfrm>
            <a:off x="7714750" y="3128700"/>
            <a:ext cx="932100" cy="38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34" name="Google Shape;234;p24"/>
          <p:cNvSpPr/>
          <p:nvPr/>
        </p:nvSpPr>
        <p:spPr>
          <a:xfrm>
            <a:off x="2449075" y="4072850"/>
            <a:ext cx="932100" cy="38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35" name="Google Shape;235;p24"/>
          <p:cNvSpPr/>
          <p:nvPr/>
        </p:nvSpPr>
        <p:spPr>
          <a:xfrm>
            <a:off x="2449075" y="1800250"/>
            <a:ext cx="1266600" cy="38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36" name="Google Shape;236;p24"/>
          <p:cNvSpPr/>
          <p:nvPr/>
        </p:nvSpPr>
        <p:spPr>
          <a:xfrm>
            <a:off x="3381175" y="4072850"/>
            <a:ext cx="1266600" cy="38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37" name="Google Shape;237;p24"/>
          <p:cNvSpPr/>
          <p:nvPr/>
        </p:nvSpPr>
        <p:spPr>
          <a:xfrm>
            <a:off x="3825100" y="3128700"/>
            <a:ext cx="1266600" cy="38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38" name="Google Shape;238;p24"/>
          <p:cNvSpPr/>
          <p:nvPr/>
        </p:nvSpPr>
        <p:spPr>
          <a:xfrm>
            <a:off x="2349325" y="845975"/>
            <a:ext cx="1222500" cy="38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39" name="Google Shape;239;p24"/>
          <p:cNvSpPr/>
          <p:nvPr/>
        </p:nvSpPr>
        <p:spPr>
          <a:xfrm>
            <a:off x="3571825" y="845975"/>
            <a:ext cx="1222500" cy="38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40" name="Google Shape;240;p24"/>
          <p:cNvSpPr/>
          <p:nvPr/>
        </p:nvSpPr>
        <p:spPr>
          <a:xfrm>
            <a:off x="7330225" y="845975"/>
            <a:ext cx="1222500" cy="384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" name="Google Shape;245;p25"/>
          <p:cNvGraphicFramePr/>
          <p:nvPr/>
        </p:nvGraphicFramePr>
        <p:xfrm>
          <a:off x="81650" y="47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{B964243B-1A3F-47B5-8DEF-6F30B67DA8BE}</a:tableStyleId>
              </a:tblPr>
              <a:tblGrid>
                <a:gridCol w="1689250"/>
                <a:gridCol w="7300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18學群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需要能力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管理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閱讀理解 外語能力 合作協調 排序分類 數學推理</a:t>
                      </a:r>
                      <a:endParaRPr b="1" sz="2400"/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 計算能力 近觀細察 說服推廣  資訊運用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財經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數學推理 計算能力 排序分類 閱讀理解 外語能力</a:t>
                      </a:r>
                      <a:endParaRPr b="1" sz="2400"/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 近觀細察 說服推廣 資訊運用  合作協調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遊憩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閱讀理解 口語辨識 口語表達 外語能力 合作協調 </a:t>
                      </a:r>
                      <a:endParaRPr b="1" sz="2400"/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創作力 排序分類 肢體協調  社會覺察 說服推廣 </a:t>
                      </a:r>
                      <a:endParaRPr b="1" sz="2400"/>
                    </a:p>
                    <a:p>
                      <a:pPr indent="0" lvl="0" marL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教學培訓 助人服務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46" name="Google Shape;246;p25"/>
          <p:cNvSpPr/>
          <p:nvPr/>
        </p:nvSpPr>
        <p:spPr>
          <a:xfrm>
            <a:off x="3460450" y="1184075"/>
            <a:ext cx="1335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47" name="Google Shape;247;p25"/>
          <p:cNvSpPr/>
          <p:nvPr/>
        </p:nvSpPr>
        <p:spPr>
          <a:xfrm>
            <a:off x="4796350" y="1184075"/>
            <a:ext cx="1266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48" name="Google Shape;248;p25"/>
          <p:cNvSpPr/>
          <p:nvPr/>
        </p:nvSpPr>
        <p:spPr>
          <a:xfrm>
            <a:off x="6063125" y="3311275"/>
            <a:ext cx="1266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49" name="Google Shape;249;p25"/>
          <p:cNvSpPr/>
          <p:nvPr/>
        </p:nvSpPr>
        <p:spPr>
          <a:xfrm>
            <a:off x="7337725" y="2214025"/>
            <a:ext cx="1335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50" name="Google Shape;250;p25"/>
          <p:cNvSpPr/>
          <p:nvPr/>
        </p:nvSpPr>
        <p:spPr>
          <a:xfrm>
            <a:off x="6792425" y="2762650"/>
            <a:ext cx="1266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51" name="Google Shape;251;p25"/>
          <p:cNvSpPr/>
          <p:nvPr/>
        </p:nvSpPr>
        <p:spPr>
          <a:xfrm>
            <a:off x="7372225" y="3311275"/>
            <a:ext cx="1266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52" name="Google Shape;252;p25"/>
          <p:cNvSpPr/>
          <p:nvPr/>
        </p:nvSpPr>
        <p:spPr>
          <a:xfrm>
            <a:off x="6097625" y="1184075"/>
            <a:ext cx="1266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53" name="Google Shape;253;p25"/>
          <p:cNvSpPr/>
          <p:nvPr/>
        </p:nvSpPr>
        <p:spPr>
          <a:xfrm>
            <a:off x="3244075" y="3874850"/>
            <a:ext cx="1266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54" name="Google Shape;254;p25"/>
          <p:cNvSpPr/>
          <p:nvPr/>
        </p:nvSpPr>
        <p:spPr>
          <a:xfrm>
            <a:off x="4796350" y="2214025"/>
            <a:ext cx="1266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7398900" y="1184075"/>
            <a:ext cx="1266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56" name="Google Shape;256;p25"/>
          <p:cNvSpPr/>
          <p:nvPr/>
        </p:nvSpPr>
        <p:spPr>
          <a:xfrm>
            <a:off x="2087175" y="2214025"/>
            <a:ext cx="13734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57" name="Google Shape;257;p25"/>
          <p:cNvSpPr/>
          <p:nvPr/>
        </p:nvSpPr>
        <p:spPr>
          <a:xfrm>
            <a:off x="4123300" y="1699050"/>
            <a:ext cx="1266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58" name="Google Shape;258;p25"/>
          <p:cNvSpPr/>
          <p:nvPr/>
        </p:nvSpPr>
        <p:spPr>
          <a:xfrm>
            <a:off x="5945675" y="3859900"/>
            <a:ext cx="1335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59" name="Google Shape;259;p25"/>
          <p:cNvSpPr/>
          <p:nvPr/>
        </p:nvSpPr>
        <p:spPr>
          <a:xfrm>
            <a:off x="2856400" y="2834275"/>
            <a:ext cx="1266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60" name="Google Shape;260;p25"/>
          <p:cNvSpPr/>
          <p:nvPr/>
        </p:nvSpPr>
        <p:spPr>
          <a:xfrm>
            <a:off x="2193800" y="1184075"/>
            <a:ext cx="1266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61" name="Google Shape;261;p25"/>
          <p:cNvSpPr/>
          <p:nvPr/>
        </p:nvSpPr>
        <p:spPr>
          <a:xfrm>
            <a:off x="6097625" y="2247675"/>
            <a:ext cx="1266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62" name="Google Shape;262;p25"/>
          <p:cNvSpPr/>
          <p:nvPr/>
        </p:nvSpPr>
        <p:spPr>
          <a:xfrm>
            <a:off x="2140425" y="3354550"/>
            <a:ext cx="12669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7" name="Google Shape;267;p26"/>
          <p:cNvGraphicFramePr/>
          <p:nvPr/>
        </p:nvGraphicFramePr>
        <p:xfrm>
          <a:off x="0" y="49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{B964243B-1A3F-47B5-8DEF-6F30B67DA8BE}</a:tableStyleId>
              </a:tblPr>
              <a:tblGrid>
                <a:gridCol w="1718175"/>
                <a:gridCol w="74258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18學群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需要能力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外語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外語能力 閱讀理解 口語辨識 口語表達 寫作表達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文史哲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閱讀理解 口語辨識 口語表達 寫作表達 邏輯推理 </a:t>
                      </a:r>
                      <a:endParaRPr b="1" sz="2400"/>
                    </a:p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社會覺察 教學培訓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教育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說服推廣 社會覺察 教學培訓 助人服務 閱讀理解  養育照顧  口語表達 寫作表達 外語能力 合作協調 邏輯推理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法政</a:t>
                      </a:r>
                      <a:endParaRPr b="1" sz="30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閱讀理解 合作協調 邏輯推理 近觀細察 說服推廣 </a:t>
                      </a:r>
                      <a:endParaRPr b="1" sz="2400"/>
                    </a:p>
                    <a:p>
                      <a:pPr indent="0" lvl="0" marL="0" rtl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400"/>
                        <a:t>社會覺察 助人服務</a:t>
                      </a:r>
                      <a:endParaRPr b="1" sz="2400"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68" name="Google Shape;268;p26"/>
          <p:cNvSpPr/>
          <p:nvPr/>
        </p:nvSpPr>
        <p:spPr>
          <a:xfrm>
            <a:off x="6079875" y="1130150"/>
            <a:ext cx="12816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69" name="Google Shape;269;p26"/>
          <p:cNvSpPr/>
          <p:nvPr/>
        </p:nvSpPr>
        <p:spPr>
          <a:xfrm>
            <a:off x="7361475" y="1130150"/>
            <a:ext cx="12816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70" name="Google Shape;270;p26"/>
          <p:cNvSpPr/>
          <p:nvPr/>
        </p:nvSpPr>
        <p:spPr>
          <a:xfrm>
            <a:off x="4798275" y="1826350"/>
            <a:ext cx="12816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71" name="Google Shape;271;p26"/>
          <p:cNvSpPr/>
          <p:nvPr/>
        </p:nvSpPr>
        <p:spPr>
          <a:xfrm>
            <a:off x="2569225" y="3268200"/>
            <a:ext cx="12816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72" name="Google Shape;272;p26"/>
          <p:cNvSpPr/>
          <p:nvPr/>
        </p:nvSpPr>
        <p:spPr>
          <a:xfrm>
            <a:off x="3850825" y="3268200"/>
            <a:ext cx="12816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73" name="Google Shape;273;p26"/>
          <p:cNvSpPr/>
          <p:nvPr/>
        </p:nvSpPr>
        <p:spPr>
          <a:xfrm>
            <a:off x="6079875" y="1826350"/>
            <a:ext cx="12816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74" name="Google Shape;274;p26"/>
          <p:cNvSpPr/>
          <p:nvPr/>
        </p:nvSpPr>
        <p:spPr>
          <a:xfrm>
            <a:off x="7361475" y="3805050"/>
            <a:ext cx="12816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75" name="Google Shape;275;p26"/>
          <p:cNvSpPr/>
          <p:nvPr/>
        </p:nvSpPr>
        <p:spPr>
          <a:xfrm>
            <a:off x="3442125" y="1192000"/>
            <a:ext cx="12816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76" name="Google Shape;276;p26"/>
          <p:cNvSpPr/>
          <p:nvPr/>
        </p:nvSpPr>
        <p:spPr>
          <a:xfrm>
            <a:off x="2090475" y="3805050"/>
            <a:ext cx="14217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77" name="Google Shape;277;p26"/>
          <p:cNvSpPr/>
          <p:nvPr/>
        </p:nvSpPr>
        <p:spPr>
          <a:xfrm>
            <a:off x="6952950" y="2815700"/>
            <a:ext cx="13590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78" name="Google Shape;278;p26"/>
          <p:cNvSpPr/>
          <p:nvPr/>
        </p:nvSpPr>
        <p:spPr>
          <a:xfrm>
            <a:off x="2160525" y="1826350"/>
            <a:ext cx="12816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79" name="Google Shape;279;p26"/>
          <p:cNvSpPr/>
          <p:nvPr/>
        </p:nvSpPr>
        <p:spPr>
          <a:xfrm>
            <a:off x="4798275" y="3805050"/>
            <a:ext cx="12816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80" name="Google Shape;280;p26"/>
          <p:cNvSpPr/>
          <p:nvPr/>
        </p:nvSpPr>
        <p:spPr>
          <a:xfrm>
            <a:off x="7785000" y="3268200"/>
            <a:ext cx="13590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81" name="Google Shape;281;p26"/>
          <p:cNvSpPr/>
          <p:nvPr/>
        </p:nvSpPr>
        <p:spPr>
          <a:xfrm>
            <a:off x="7436025" y="1826350"/>
            <a:ext cx="1281600" cy="477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41B4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/>
          <p:nvPr>
            <p:ph idx="1" type="body"/>
          </p:nvPr>
        </p:nvSpPr>
        <p:spPr>
          <a:xfrm>
            <a:off x="2156675" y="108855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如果選擇的是~法政學群</a:t>
            </a:r>
            <a:endParaRPr b="1" sz="3600"/>
          </a:p>
        </p:txBody>
      </p:sp>
      <p:sp>
        <p:nvSpPr>
          <p:cNvPr id="287" name="Google Shape;287;p27"/>
          <p:cNvSpPr txBox="1"/>
          <p:nvPr/>
        </p:nvSpPr>
        <p:spPr>
          <a:xfrm>
            <a:off x="1692600" y="2155100"/>
            <a:ext cx="6462900" cy="11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閱讀理解  合作協調  邏輯推理  近觀細察  說服推廣 社會覺察 助人服務</a:t>
            </a:r>
            <a:endParaRPr sz="2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2" name="Google Shape;292;p28"/>
          <p:cNvGraphicFramePr/>
          <p:nvPr/>
        </p:nvGraphicFramePr>
        <p:xfrm>
          <a:off x="185813" y="8172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{805D0B77-91A7-4444-B9C8-C8BCDF88B2D0}</a:tableStyleId>
              </a:tblPr>
              <a:tblGrid>
                <a:gridCol w="463925"/>
                <a:gridCol w="3059225"/>
                <a:gridCol w="5249200"/>
              </a:tblGrid>
              <a:tr h="394925"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2400" u="none" cap="none" strike="noStrike"/>
                        <a:t>課程學習成果</a:t>
                      </a:r>
                      <a:endParaRPr b="1" sz="24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/>
                        <a:t>項目內容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/>
                        <a:t>學習歷程作業名稱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94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/>
                        <a:t>B.書面報告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/>
                        <a:t>108-02校定必修</a:t>
                      </a:r>
                      <a:r>
                        <a:rPr lang="en" sz="1800" u="none" cap="none" strike="noStrike">
                          <a:solidFill>
                            <a:schemeClr val="dk1"/>
                          </a:solidFill>
                        </a:rPr>
                        <a:t>-大灣學postcrossing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/>
                        <a:t>109-01多元選修-府城故事屋期末報告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chemeClr val="dk1"/>
                          </a:solidFill>
                        </a:rPr>
                        <a:t>109-02多元選修-幾何學報告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/>
                        <a:t>109-02地理科課堂報告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07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/>
                        <a:t>C.實作作品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rgbClr val="000000"/>
                          </a:solidFill>
                        </a:rPr>
                        <a:t>109-01台南老屋速寫畫冊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>
                          <a:solidFill>
                            <a:srgbClr val="000000"/>
                          </a:solidFill>
                        </a:rPr>
                        <a:t>110-02</a:t>
                      </a:r>
                      <a:r>
                        <a:rPr lang="en" sz="1800" u="none" cap="none" strike="noStrike"/>
                        <a:t>多元選修</a:t>
                      </a:r>
                      <a:r>
                        <a:rPr lang="en" sz="18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lang="en" sz="1800" u="none" cap="none" strike="noStrike">
                          <a:solidFill>
                            <a:srgbClr val="000000"/>
                          </a:solidFill>
                        </a:rPr>
                        <a:t>小說面面觀策展</a:t>
                      </a:r>
                      <a:endParaRPr sz="18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4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/>
                        <a:t>D.自然科學領域探究與實作成果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/>
                        <a:t>109-01水火箭探究與實作報告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4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/>
                        <a:t>E.社會領域探究活動成果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/>
                        <a:t>109-01社會探究與實作--台南民宿企劃書</a:t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800" u="none" cap="none" strike="noStrike"/>
                        <a:t>109-02</a:t>
                      </a:r>
                      <a:r>
                        <a:rPr lang="en" sz="1800" u="none" cap="none" strike="noStrike">
                          <a:solidFill>
                            <a:schemeClr val="dk1"/>
                          </a:solidFill>
                        </a:rPr>
                        <a:t>社會探究與實作--</a:t>
                      </a:r>
                      <a:r>
                        <a:rPr lang="en" sz="1800" u="none" cap="none" strike="noStrike"/>
                        <a:t>難民擬真活動設計與成果</a:t>
                      </a:r>
                      <a:endParaRPr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93" name="Google Shape;293;p28"/>
          <p:cNvSpPr txBox="1"/>
          <p:nvPr>
            <p:ph idx="4294967295" type="title"/>
          </p:nvPr>
        </p:nvSpPr>
        <p:spPr>
          <a:xfrm>
            <a:off x="1130950" y="70950"/>
            <a:ext cx="7233600" cy="572700"/>
          </a:xfrm>
          <a:prstGeom prst="rect">
            <a:avLst/>
          </a:prstGeom>
          <a:solidFill>
            <a:srgbClr val="286970">
              <a:alpha val="9569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FFFFF"/>
                </a:solidFill>
              </a:rPr>
              <a:t>盤點學習歷程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294" name="Google Shape;294;p28"/>
          <p:cNvGrpSpPr/>
          <p:nvPr/>
        </p:nvGrpSpPr>
        <p:grpSpPr>
          <a:xfrm>
            <a:off x="335468" y="26379"/>
            <a:ext cx="678024" cy="661833"/>
            <a:chOff x="3859600" y="3591950"/>
            <a:chExt cx="296975" cy="296175"/>
          </a:xfrm>
        </p:grpSpPr>
        <p:sp>
          <p:nvSpPr>
            <p:cNvPr id="295" name="Google Shape;295;p28"/>
            <p:cNvSpPr/>
            <p:nvPr/>
          </p:nvSpPr>
          <p:spPr>
            <a:xfrm>
              <a:off x="4034450" y="3766000"/>
              <a:ext cx="122125" cy="122125"/>
            </a:xfrm>
            <a:custGeom>
              <a:rect b="b" l="l" r="r" t="t"/>
              <a:pathLst>
                <a:path extrusionOk="0" h="4885" w="4885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286970">
                <a:alpha val="9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3860400" y="3679375"/>
              <a:ext cx="260725" cy="173300"/>
            </a:xfrm>
            <a:custGeom>
              <a:rect b="b" l="l" r="r" t="t"/>
              <a:pathLst>
                <a:path extrusionOk="0" h="6932" w="10429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286970">
                <a:alpha val="9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3859600" y="3591950"/>
              <a:ext cx="261525" cy="70900"/>
            </a:xfrm>
            <a:custGeom>
              <a:rect b="b" l="l" r="r" t="t"/>
              <a:pathLst>
                <a:path extrusionOk="0" h="2836" w="10461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286970">
                <a:alpha val="9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8" name="Google Shape;298;p28"/>
          <p:cNvSpPr/>
          <p:nvPr/>
        </p:nvSpPr>
        <p:spPr>
          <a:xfrm>
            <a:off x="3708975" y="1274375"/>
            <a:ext cx="4093200" cy="37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299" name="Google Shape;299;p28"/>
          <p:cNvSpPr/>
          <p:nvPr/>
        </p:nvSpPr>
        <p:spPr>
          <a:xfrm>
            <a:off x="3708975" y="2913075"/>
            <a:ext cx="4093200" cy="37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300" name="Google Shape;300;p28"/>
          <p:cNvSpPr/>
          <p:nvPr/>
        </p:nvSpPr>
        <p:spPr>
          <a:xfrm>
            <a:off x="3708975" y="4017450"/>
            <a:ext cx="4387200" cy="372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5" name="Google Shape;305;p29"/>
          <p:cNvGraphicFramePr/>
          <p:nvPr/>
        </p:nvGraphicFramePr>
        <p:xfrm>
          <a:off x="416451" y="1012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{7D5F1D88-47A4-47F9-A270-B66CACD659E2}</a:tableStyleId>
              </a:tblPr>
              <a:tblGrid>
                <a:gridCol w="382850"/>
                <a:gridCol w="382850"/>
                <a:gridCol w="968225"/>
                <a:gridCol w="667750"/>
                <a:gridCol w="656600"/>
                <a:gridCol w="656600"/>
                <a:gridCol w="656600"/>
                <a:gridCol w="656600"/>
                <a:gridCol w="656600"/>
                <a:gridCol w="656600"/>
                <a:gridCol w="656600"/>
                <a:gridCol w="656600"/>
                <a:gridCol w="656600"/>
              </a:tblGrid>
              <a:tr h="393700">
                <a:tc gridSpan="3"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cap="none" strike="noStrike"/>
                        <a:t>法政學群</a:t>
                      </a:r>
                      <a:endParaRPr sz="30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 hMerge="1"/>
                <a:tc rowSpan="2" hMerge="1"/>
                <a:tc gridSpan="6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多元能力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個人特質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hMerge="1"/>
                <a:tc hMerge="1"/>
                <a:tc hMerge="1"/>
              </a:tr>
              <a:tr h="619125">
                <a:tc gridSpan="3" vMerge="1"/>
                <a:tc hMerge="1" vMerge="1"/>
                <a:tc hMerge="1"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閱讀理解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組織能力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寫作表達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外語能力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領導協力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文書處理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客觀性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探究性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自信心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堅毅性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393700">
                <a:tc row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課程學習成果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108-01大灣學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7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2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</a:t>
                      </a:r>
                      <a:r>
                        <a:rPr b="1" lang="en" sz="1800" u="none" cap="none" strike="noStrike"/>
                        <a:t>09-02社會科探究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37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3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110-01小說面面觀</a:t>
                      </a:r>
                      <a:endParaRPr b="1" sz="18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2400" u="none" cap="none" strike="noStrike"/>
                        <a:t>v</a:t>
                      </a:r>
                      <a:endParaRPr sz="2400" u="none" cap="none" strike="noStrike"/>
                    </a:p>
                  </a:txBody>
                  <a:tcPr marT="88900" marB="88900" marR="88900" marL="889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6" name="Google Shape;306;p29"/>
          <p:cNvSpPr/>
          <p:nvPr/>
        </p:nvSpPr>
        <p:spPr>
          <a:xfrm>
            <a:off x="398550" y="293425"/>
            <a:ext cx="8346900" cy="568800"/>
          </a:xfrm>
          <a:prstGeom prst="roundRect">
            <a:avLst>
              <a:gd fmla="val 16667" name="adj"/>
            </a:avLst>
          </a:prstGeom>
          <a:solidFill>
            <a:srgbClr val="CDF1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1"/>
                </a:solidFill>
              </a:rPr>
              <a:t>挑選要勾選的作業，檢查是否能呈現學群所需能力與特質</a:t>
            </a:r>
            <a:endParaRPr b="1" i="0" sz="2400" u="none" cap="none" strike="noStrike">
              <a:solidFill>
                <a:srgbClr val="000000"/>
              </a:solidFill>
            </a:endParaRPr>
          </a:p>
        </p:txBody>
      </p:sp>
      <p:sp>
        <p:nvSpPr>
          <p:cNvPr id="307" name="Google Shape;307;p29"/>
          <p:cNvSpPr/>
          <p:nvPr/>
        </p:nvSpPr>
        <p:spPr>
          <a:xfrm>
            <a:off x="3474725" y="3917825"/>
            <a:ext cx="656700" cy="73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308" name="Google Shape;308;p29"/>
          <p:cNvSpPr/>
          <p:nvPr/>
        </p:nvSpPr>
        <p:spPr>
          <a:xfrm>
            <a:off x="6101125" y="2998975"/>
            <a:ext cx="656700" cy="73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309" name="Google Shape;309;p29"/>
          <p:cNvSpPr/>
          <p:nvPr/>
        </p:nvSpPr>
        <p:spPr>
          <a:xfrm>
            <a:off x="2818125" y="2190650"/>
            <a:ext cx="656700" cy="73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6757725" y="2998975"/>
            <a:ext cx="656700" cy="73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311" name="Google Shape;311;p29"/>
          <p:cNvSpPr/>
          <p:nvPr/>
        </p:nvSpPr>
        <p:spPr>
          <a:xfrm>
            <a:off x="2818125" y="2925950"/>
            <a:ext cx="656700" cy="73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312" name="Google Shape;312;p29"/>
          <p:cNvSpPr/>
          <p:nvPr/>
        </p:nvSpPr>
        <p:spPr>
          <a:xfrm>
            <a:off x="6101125" y="3917825"/>
            <a:ext cx="656700" cy="73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4131325" y="2190650"/>
            <a:ext cx="656700" cy="7353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ECB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/>
          <p:nvPr/>
        </p:nvSpPr>
        <p:spPr>
          <a:xfrm>
            <a:off x="-367150" y="-2043625"/>
            <a:ext cx="11147654" cy="8771298"/>
          </a:xfrm>
          <a:custGeom>
            <a:rect b="b" l="l" r="r" t="t"/>
            <a:pathLst>
              <a:path extrusionOk="0" h="16243144" w="20643803">
                <a:moveTo>
                  <a:pt x="0" y="0"/>
                </a:moveTo>
                <a:lnTo>
                  <a:pt x="20643803" y="0"/>
                </a:lnTo>
                <a:lnTo>
                  <a:pt x="20643803" y="16243144"/>
                </a:lnTo>
                <a:lnTo>
                  <a:pt x="0" y="16243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1000"/>
            </a:blip>
            <a:stretch>
              <a:fillRect b="-19359" l="-829" r="0" t="-19359"/>
            </a:stretch>
          </a:blipFill>
          <a:ln>
            <a:noFill/>
          </a:ln>
        </p:spPr>
      </p:sp>
      <p:sp>
        <p:nvSpPr>
          <p:cNvPr id="319" name="Google Shape;319;p30"/>
          <p:cNvSpPr/>
          <p:nvPr/>
        </p:nvSpPr>
        <p:spPr>
          <a:xfrm>
            <a:off x="459487" y="343516"/>
            <a:ext cx="8225026" cy="4456469"/>
          </a:xfrm>
          <a:custGeom>
            <a:rect b="b" l="l" r="r" t="t"/>
            <a:pathLst>
              <a:path extrusionOk="0" h="8912937" w="16450051">
                <a:moveTo>
                  <a:pt x="0" y="0"/>
                </a:moveTo>
                <a:lnTo>
                  <a:pt x="16450052" y="0"/>
                </a:lnTo>
                <a:lnTo>
                  <a:pt x="16450052" y="8912936"/>
                </a:lnTo>
                <a:lnTo>
                  <a:pt x="0" y="89129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0" name="Google Shape;320;p30"/>
          <p:cNvGrpSpPr/>
          <p:nvPr/>
        </p:nvGrpSpPr>
        <p:grpSpPr>
          <a:xfrm>
            <a:off x="809625" y="2323208"/>
            <a:ext cx="7302596" cy="1615159"/>
            <a:chOff x="0" y="-38100"/>
            <a:chExt cx="3846711" cy="850800"/>
          </a:xfrm>
        </p:grpSpPr>
        <p:sp>
          <p:nvSpPr>
            <p:cNvPr id="321" name="Google Shape;321;p30"/>
            <p:cNvSpPr/>
            <p:nvPr/>
          </p:nvSpPr>
          <p:spPr>
            <a:xfrm>
              <a:off x="0" y="0"/>
              <a:ext cx="3846711" cy="566953"/>
            </a:xfrm>
            <a:custGeom>
              <a:rect b="b" l="l" r="r" t="t"/>
              <a:pathLst>
                <a:path extrusionOk="0" h="566953" w="3846711">
                  <a:moveTo>
                    <a:pt x="0" y="0"/>
                  </a:moveTo>
                  <a:lnTo>
                    <a:pt x="3846711" y="0"/>
                  </a:lnTo>
                  <a:lnTo>
                    <a:pt x="3846711" y="566953"/>
                  </a:lnTo>
                  <a:lnTo>
                    <a:pt x="0" y="5669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22" name="Google Shape;322;p3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23" name="Google Shape;323;p30"/>
          <p:cNvPicPr preferRelativeResize="0"/>
          <p:nvPr/>
        </p:nvPicPr>
        <p:blipFill rotWithShape="1">
          <a:blip r:embed="rId5">
            <a:alphaModFix/>
          </a:blip>
          <a:srcRect b="0" l="12461" r="12469" t="0"/>
          <a:stretch/>
        </p:blipFill>
        <p:spPr>
          <a:xfrm>
            <a:off x="4883850" y="1041075"/>
            <a:ext cx="3232800" cy="32298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324" name="Google Shape;324;p30"/>
          <p:cNvGrpSpPr/>
          <p:nvPr/>
        </p:nvGrpSpPr>
        <p:grpSpPr>
          <a:xfrm rot="-2084137">
            <a:off x="5475054" y="3348492"/>
            <a:ext cx="3506264" cy="1615243"/>
            <a:chOff x="0" y="-38100"/>
            <a:chExt cx="1846941" cy="850800"/>
          </a:xfrm>
        </p:grpSpPr>
        <p:sp>
          <p:nvSpPr>
            <p:cNvPr id="325" name="Google Shape;325;p30"/>
            <p:cNvSpPr/>
            <p:nvPr/>
          </p:nvSpPr>
          <p:spPr>
            <a:xfrm>
              <a:off x="0" y="0"/>
              <a:ext cx="1846941" cy="106527"/>
            </a:xfrm>
            <a:custGeom>
              <a:rect b="b" l="l" r="r" t="t"/>
              <a:pathLst>
                <a:path extrusionOk="0" h="106527" w="1846941">
                  <a:moveTo>
                    <a:pt x="0" y="0"/>
                  </a:moveTo>
                  <a:lnTo>
                    <a:pt x="1846941" y="0"/>
                  </a:lnTo>
                  <a:lnTo>
                    <a:pt x="1846941" y="106527"/>
                  </a:lnTo>
                  <a:lnTo>
                    <a:pt x="0" y="106527"/>
                  </a:lnTo>
                  <a:close/>
                </a:path>
              </a:pathLst>
            </a:custGeom>
            <a:solidFill>
              <a:srgbClr val="EDCAB6"/>
            </a:solidFill>
            <a:ln>
              <a:noFill/>
            </a:ln>
          </p:spPr>
        </p:sp>
        <p:sp>
          <p:nvSpPr>
            <p:cNvPr id="326" name="Google Shape;326;p3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" name="Google Shape;327;p30"/>
          <p:cNvGrpSpPr/>
          <p:nvPr/>
        </p:nvGrpSpPr>
        <p:grpSpPr>
          <a:xfrm rot="-2037626">
            <a:off x="5789745" y="3409266"/>
            <a:ext cx="3341983" cy="1615182"/>
            <a:chOff x="0" y="-38100"/>
            <a:chExt cx="1760396" cy="850800"/>
          </a:xfrm>
        </p:grpSpPr>
        <p:sp>
          <p:nvSpPr>
            <p:cNvPr id="328" name="Google Shape;328;p30"/>
            <p:cNvSpPr/>
            <p:nvPr/>
          </p:nvSpPr>
          <p:spPr>
            <a:xfrm>
              <a:off x="0" y="0"/>
              <a:ext cx="1760396" cy="164817"/>
            </a:xfrm>
            <a:custGeom>
              <a:rect b="b" l="l" r="r" t="t"/>
              <a:pathLst>
                <a:path extrusionOk="0" h="164817" w="1760396">
                  <a:moveTo>
                    <a:pt x="0" y="0"/>
                  </a:moveTo>
                  <a:lnTo>
                    <a:pt x="1760396" y="0"/>
                  </a:lnTo>
                  <a:lnTo>
                    <a:pt x="1760396" y="164817"/>
                  </a:lnTo>
                  <a:lnTo>
                    <a:pt x="0" y="164817"/>
                  </a:lnTo>
                  <a:close/>
                </a:path>
              </a:pathLst>
            </a:custGeom>
            <a:solidFill>
              <a:srgbClr val="EDCAB6"/>
            </a:solidFill>
            <a:ln>
              <a:noFill/>
            </a:ln>
          </p:spPr>
        </p:sp>
        <p:sp>
          <p:nvSpPr>
            <p:cNvPr id="329" name="Google Shape;329;p3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30"/>
          <p:cNvGrpSpPr/>
          <p:nvPr/>
        </p:nvGrpSpPr>
        <p:grpSpPr>
          <a:xfrm rot="-2037626">
            <a:off x="6414184" y="3571185"/>
            <a:ext cx="2397903" cy="1615182"/>
            <a:chOff x="0" y="-38100"/>
            <a:chExt cx="1263100" cy="850800"/>
          </a:xfrm>
        </p:grpSpPr>
        <p:sp>
          <p:nvSpPr>
            <p:cNvPr id="331" name="Google Shape;331;p30"/>
            <p:cNvSpPr/>
            <p:nvPr/>
          </p:nvSpPr>
          <p:spPr>
            <a:xfrm>
              <a:off x="0" y="0"/>
              <a:ext cx="1263100" cy="164817"/>
            </a:xfrm>
            <a:custGeom>
              <a:rect b="b" l="l" r="r" t="t"/>
              <a:pathLst>
                <a:path extrusionOk="0" h="164817" w="1263100">
                  <a:moveTo>
                    <a:pt x="0" y="0"/>
                  </a:moveTo>
                  <a:lnTo>
                    <a:pt x="1263100" y="0"/>
                  </a:lnTo>
                  <a:lnTo>
                    <a:pt x="1263100" y="164817"/>
                  </a:lnTo>
                  <a:lnTo>
                    <a:pt x="0" y="164817"/>
                  </a:lnTo>
                  <a:close/>
                </a:path>
              </a:pathLst>
            </a:custGeom>
            <a:solidFill>
              <a:srgbClr val="EDCAB6"/>
            </a:solidFill>
            <a:ln>
              <a:noFill/>
            </a:ln>
          </p:spPr>
        </p:sp>
        <p:sp>
          <p:nvSpPr>
            <p:cNvPr id="332" name="Google Shape;332;p30"/>
            <p:cNvSpPr txBox="1"/>
            <p:nvPr/>
          </p:nvSpPr>
          <p:spPr>
            <a:xfrm>
              <a:off x="0" y="-38100"/>
              <a:ext cx="8127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477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3" name="Google Shape;333;p30"/>
          <p:cNvSpPr/>
          <p:nvPr/>
        </p:nvSpPr>
        <p:spPr>
          <a:xfrm rot="-1263482">
            <a:off x="-145022" y="3913452"/>
            <a:ext cx="2336742" cy="1017674"/>
          </a:xfrm>
          <a:custGeom>
            <a:rect b="b" l="l" r="r" t="t"/>
            <a:pathLst>
              <a:path extrusionOk="0" h="3306015" w="4664572">
                <a:moveTo>
                  <a:pt x="0" y="0"/>
                </a:moveTo>
                <a:lnTo>
                  <a:pt x="4664572" y="0"/>
                </a:lnTo>
                <a:lnTo>
                  <a:pt x="4664572" y="3306016"/>
                </a:lnTo>
                <a:lnTo>
                  <a:pt x="0" y="3306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30"/>
          <p:cNvSpPr/>
          <p:nvPr/>
        </p:nvSpPr>
        <p:spPr>
          <a:xfrm rot="-7880867">
            <a:off x="8177111" y="-682364"/>
            <a:ext cx="734821" cy="2055445"/>
          </a:xfrm>
          <a:custGeom>
            <a:rect b="b" l="l" r="r" t="t"/>
            <a:pathLst>
              <a:path extrusionOk="0" h="4114800" w="1471041">
                <a:moveTo>
                  <a:pt x="0" y="0"/>
                </a:moveTo>
                <a:lnTo>
                  <a:pt x="1471041" y="0"/>
                </a:lnTo>
                <a:lnTo>
                  <a:pt x="14710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30"/>
          <p:cNvSpPr/>
          <p:nvPr/>
        </p:nvSpPr>
        <p:spPr>
          <a:xfrm rot="1878446">
            <a:off x="6705301" y="3525711"/>
            <a:ext cx="3596703" cy="3990794"/>
          </a:xfrm>
          <a:custGeom>
            <a:rect b="b" l="l" r="r" t="t"/>
            <a:pathLst>
              <a:path extrusionOk="0" h="7975907" w="7188286">
                <a:moveTo>
                  <a:pt x="0" y="0"/>
                </a:moveTo>
                <a:lnTo>
                  <a:pt x="7188286" y="0"/>
                </a:lnTo>
                <a:lnTo>
                  <a:pt x="7188286" y="7975906"/>
                </a:lnTo>
                <a:lnTo>
                  <a:pt x="0" y="79759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30"/>
          <p:cNvSpPr txBox="1"/>
          <p:nvPr/>
        </p:nvSpPr>
        <p:spPr>
          <a:xfrm>
            <a:off x="569150" y="2262050"/>
            <a:ext cx="4427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你的學習歷程</a:t>
            </a:r>
            <a:endParaRPr b="1" sz="3600">
              <a:solidFill>
                <a:srgbClr val="595959"/>
              </a:solidFill>
              <a:latin typeface="Purple Purse"/>
              <a:ea typeface="Purple Purse"/>
              <a:cs typeface="Purple Purse"/>
              <a:sym typeface="Purple Purs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    寒假時還能做啥？</a:t>
            </a:r>
            <a:endParaRPr b="1" sz="3600">
              <a:solidFill>
                <a:srgbClr val="595959"/>
              </a:solidFill>
              <a:latin typeface="Purple Purse"/>
              <a:ea typeface="Purple Purse"/>
              <a:cs typeface="Purple Purse"/>
              <a:sym typeface="Purple Purs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title"/>
          </p:nvPr>
        </p:nvSpPr>
        <p:spPr>
          <a:xfrm rot="369434">
            <a:off x="7216660" y="162864"/>
            <a:ext cx="1213903" cy="2079016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/>
              <a:t>學測後</a:t>
            </a:r>
            <a:endParaRPr b="1" i="1" sz="48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600"/>
          </a:p>
        </p:txBody>
      </p:sp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450" y="103775"/>
            <a:ext cx="2570400" cy="2570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9725" y="2605800"/>
            <a:ext cx="3236400" cy="2537700"/>
          </a:xfrm>
          <a:prstGeom prst="parallelogram">
            <a:avLst>
              <a:gd fmla="val 25000" name="adj"/>
            </a:avLst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2100" y="103775"/>
            <a:ext cx="2381400" cy="2314500"/>
          </a:xfrm>
          <a:prstGeom prst="pentagon">
            <a:avLst>
              <a:gd fmla="val 105146" name="hf"/>
              <a:gd fmla="val 110557" name="vf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ECB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1"/>
          <p:cNvSpPr/>
          <p:nvPr/>
        </p:nvSpPr>
        <p:spPr>
          <a:xfrm>
            <a:off x="-367150" y="-2043625"/>
            <a:ext cx="11147654" cy="8771298"/>
          </a:xfrm>
          <a:custGeom>
            <a:rect b="b" l="l" r="r" t="t"/>
            <a:pathLst>
              <a:path extrusionOk="0" h="16243144" w="20643803">
                <a:moveTo>
                  <a:pt x="0" y="0"/>
                </a:moveTo>
                <a:lnTo>
                  <a:pt x="20643803" y="0"/>
                </a:lnTo>
                <a:lnTo>
                  <a:pt x="20643803" y="16243144"/>
                </a:lnTo>
                <a:lnTo>
                  <a:pt x="0" y="16243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1000"/>
            </a:blip>
            <a:stretch>
              <a:fillRect b="-19359" l="-829" r="0" t="-19359"/>
            </a:stretch>
          </a:blipFill>
          <a:ln>
            <a:noFill/>
          </a:ln>
        </p:spPr>
      </p:sp>
      <p:sp>
        <p:nvSpPr>
          <p:cNvPr id="342" name="Google Shape;342;p31"/>
          <p:cNvSpPr/>
          <p:nvPr/>
        </p:nvSpPr>
        <p:spPr>
          <a:xfrm rot="-552662">
            <a:off x="2922818" y="-1109264"/>
            <a:ext cx="5198210" cy="6607199"/>
          </a:xfrm>
          <a:custGeom>
            <a:rect b="b" l="l" r="r" t="t"/>
            <a:pathLst>
              <a:path extrusionOk="0" h="13242069" w="6934029">
                <a:moveTo>
                  <a:pt x="0" y="0"/>
                </a:moveTo>
                <a:lnTo>
                  <a:pt x="6934029" y="0"/>
                </a:lnTo>
                <a:lnTo>
                  <a:pt x="6934029" y="13242070"/>
                </a:lnTo>
                <a:lnTo>
                  <a:pt x="0" y="132420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31"/>
          <p:cNvSpPr/>
          <p:nvPr/>
        </p:nvSpPr>
        <p:spPr>
          <a:xfrm rot="188886">
            <a:off x="1600808" y="207322"/>
            <a:ext cx="2679208" cy="703292"/>
          </a:xfrm>
          <a:custGeom>
            <a:rect b="b" l="l" r="r" t="t"/>
            <a:pathLst>
              <a:path extrusionOk="0" h="1404461" w="5350329">
                <a:moveTo>
                  <a:pt x="0" y="0"/>
                </a:moveTo>
                <a:lnTo>
                  <a:pt x="5350330" y="0"/>
                </a:lnTo>
                <a:lnTo>
                  <a:pt x="5350330" y="1404461"/>
                </a:lnTo>
                <a:lnTo>
                  <a:pt x="0" y="14044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31"/>
          <p:cNvSpPr/>
          <p:nvPr/>
        </p:nvSpPr>
        <p:spPr>
          <a:xfrm rot="188886">
            <a:off x="2050166" y="4537577"/>
            <a:ext cx="1489133" cy="390897"/>
          </a:xfrm>
          <a:custGeom>
            <a:rect b="b" l="l" r="r" t="t"/>
            <a:pathLst>
              <a:path extrusionOk="0" h="780615" w="2973772">
                <a:moveTo>
                  <a:pt x="0" y="0"/>
                </a:moveTo>
                <a:lnTo>
                  <a:pt x="2973771" y="0"/>
                </a:lnTo>
                <a:lnTo>
                  <a:pt x="2973771" y="780615"/>
                </a:lnTo>
                <a:lnTo>
                  <a:pt x="0" y="7806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31"/>
          <p:cNvSpPr/>
          <p:nvPr/>
        </p:nvSpPr>
        <p:spPr>
          <a:xfrm>
            <a:off x="4981575" y="4850215"/>
            <a:ext cx="1562942" cy="514350"/>
          </a:xfrm>
          <a:custGeom>
            <a:rect b="b" l="l" r="r" t="t"/>
            <a:pathLst>
              <a:path extrusionOk="0" h="1028700" w="3125884">
                <a:moveTo>
                  <a:pt x="0" y="0"/>
                </a:moveTo>
                <a:lnTo>
                  <a:pt x="3125884" y="0"/>
                </a:lnTo>
                <a:lnTo>
                  <a:pt x="3125884" y="1028700"/>
                </a:lnTo>
                <a:lnTo>
                  <a:pt x="0" y="10287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31"/>
          <p:cNvSpPr/>
          <p:nvPr/>
        </p:nvSpPr>
        <p:spPr>
          <a:xfrm rot="-1378363">
            <a:off x="7777972" y="-522320"/>
            <a:ext cx="1248933" cy="2055856"/>
          </a:xfrm>
          <a:custGeom>
            <a:rect b="b" l="l" r="r" t="t"/>
            <a:pathLst>
              <a:path extrusionOk="0" h="4114800" w="2499741">
                <a:moveTo>
                  <a:pt x="0" y="0"/>
                </a:moveTo>
                <a:lnTo>
                  <a:pt x="2499740" y="0"/>
                </a:lnTo>
                <a:lnTo>
                  <a:pt x="249974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31"/>
          <p:cNvSpPr/>
          <p:nvPr/>
        </p:nvSpPr>
        <p:spPr>
          <a:xfrm rot="-465910">
            <a:off x="314380" y="191907"/>
            <a:ext cx="1083232" cy="1083954"/>
          </a:xfrm>
          <a:custGeom>
            <a:rect b="b" l="l" r="r" t="t"/>
            <a:pathLst>
              <a:path extrusionOk="0" h="2169726" w="2168281">
                <a:moveTo>
                  <a:pt x="0" y="0"/>
                </a:moveTo>
                <a:lnTo>
                  <a:pt x="2168281" y="0"/>
                </a:lnTo>
                <a:lnTo>
                  <a:pt x="2168281" y="2169726"/>
                </a:lnTo>
                <a:lnTo>
                  <a:pt x="0" y="21697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31"/>
          <p:cNvSpPr txBox="1"/>
          <p:nvPr/>
        </p:nvSpPr>
        <p:spPr>
          <a:xfrm>
            <a:off x="2893025" y="1302975"/>
            <a:ext cx="5257800" cy="20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課程學習成果來得及？</a:t>
            </a:r>
            <a:endParaRPr b="1" sz="4000">
              <a:solidFill>
                <a:srgbClr val="595959"/>
              </a:solidFill>
              <a:latin typeface="Purple Purse"/>
              <a:ea typeface="Purple Purse"/>
              <a:cs typeface="Purple Purse"/>
              <a:sym typeface="Purple Purs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自然探究還能上傳？</a:t>
            </a:r>
            <a:endParaRPr b="1" sz="3000">
              <a:solidFill>
                <a:srgbClr val="595959"/>
              </a:solidFill>
              <a:latin typeface="Purple Purse"/>
              <a:ea typeface="Purple Purse"/>
              <a:cs typeface="Purple Purse"/>
              <a:sym typeface="Purple Purse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社會探究還能上傳？</a:t>
            </a:r>
            <a:endParaRPr b="1" sz="3000">
              <a:solidFill>
                <a:srgbClr val="595959"/>
              </a:solidFill>
              <a:latin typeface="Purple Purse"/>
              <a:ea typeface="Purple Purse"/>
              <a:cs typeface="Purple Purse"/>
              <a:sym typeface="Purple Purs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ECB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2"/>
          <p:cNvSpPr/>
          <p:nvPr/>
        </p:nvSpPr>
        <p:spPr>
          <a:xfrm rot="-1231348">
            <a:off x="-82979" y="3647872"/>
            <a:ext cx="1528934" cy="3416611"/>
          </a:xfrm>
          <a:custGeom>
            <a:rect b="b" l="l" r="r" t="t"/>
            <a:pathLst>
              <a:path extrusionOk="0" h="6844439" w="3062887">
                <a:moveTo>
                  <a:pt x="0" y="0"/>
                </a:moveTo>
                <a:lnTo>
                  <a:pt x="3062886" y="0"/>
                </a:lnTo>
                <a:lnTo>
                  <a:pt x="3062886" y="6844440"/>
                </a:lnTo>
                <a:lnTo>
                  <a:pt x="0" y="68444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32"/>
          <p:cNvSpPr/>
          <p:nvPr/>
        </p:nvSpPr>
        <p:spPr>
          <a:xfrm rot="188886">
            <a:off x="690708" y="1746388"/>
            <a:ext cx="3906417" cy="4229388"/>
          </a:xfrm>
          <a:custGeom>
            <a:rect b="b" l="l" r="r" t="t"/>
            <a:pathLst>
              <a:path extrusionOk="0" h="8446012" w="7801044">
                <a:moveTo>
                  <a:pt x="0" y="0"/>
                </a:moveTo>
                <a:lnTo>
                  <a:pt x="7801044" y="0"/>
                </a:lnTo>
                <a:lnTo>
                  <a:pt x="7801044" y="8446012"/>
                </a:lnTo>
                <a:lnTo>
                  <a:pt x="0" y="8446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32"/>
          <p:cNvSpPr/>
          <p:nvPr/>
        </p:nvSpPr>
        <p:spPr>
          <a:xfrm rot="-127266">
            <a:off x="4405284" y="1524903"/>
            <a:ext cx="4215452" cy="4225592"/>
          </a:xfrm>
          <a:custGeom>
            <a:rect b="b" l="l" r="r" t="t"/>
            <a:pathLst>
              <a:path extrusionOk="0" h="8446012" w="7801044">
                <a:moveTo>
                  <a:pt x="0" y="0"/>
                </a:moveTo>
                <a:lnTo>
                  <a:pt x="7801044" y="0"/>
                </a:lnTo>
                <a:lnTo>
                  <a:pt x="7801044" y="8446012"/>
                </a:lnTo>
                <a:lnTo>
                  <a:pt x="0" y="84460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32"/>
          <p:cNvSpPr/>
          <p:nvPr/>
        </p:nvSpPr>
        <p:spPr>
          <a:xfrm>
            <a:off x="7819210" y="-121945"/>
            <a:ext cx="1959674" cy="4114800"/>
          </a:xfrm>
          <a:custGeom>
            <a:rect b="b" l="l" r="r" t="t"/>
            <a:pathLst>
              <a:path extrusionOk="0" h="8229600" w="3919347">
                <a:moveTo>
                  <a:pt x="0" y="0"/>
                </a:moveTo>
                <a:lnTo>
                  <a:pt x="3919347" y="0"/>
                </a:lnTo>
                <a:lnTo>
                  <a:pt x="391934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32"/>
          <p:cNvSpPr/>
          <p:nvPr/>
        </p:nvSpPr>
        <p:spPr>
          <a:xfrm>
            <a:off x="256989" y="1473328"/>
            <a:ext cx="1451952" cy="457365"/>
          </a:xfrm>
          <a:custGeom>
            <a:rect b="b" l="l" r="r" t="t"/>
            <a:pathLst>
              <a:path extrusionOk="0" h="914730" w="2903904">
                <a:moveTo>
                  <a:pt x="0" y="0"/>
                </a:moveTo>
                <a:lnTo>
                  <a:pt x="2903904" y="0"/>
                </a:lnTo>
                <a:lnTo>
                  <a:pt x="2903904" y="914729"/>
                </a:lnTo>
                <a:lnTo>
                  <a:pt x="0" y="9147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32"/>
          <p:cNvSpPr/>
          <p:nvPr/>
        </p:nvSpPr>
        <p:spPr>
          <a:xfrm>
            <a:off x="4278075" y="4869729"/>
            <a:ext cx="1213793" cy="311338"/>
          </a:xfrm>
          <a:custGeom>
            <a:rect b="b" l="l" r="r" t="t"/>
            <a:pathLst>
              <a:path extrusionOk="0" h="1037792" w="2427585">
                <a:moveTo>
                  <a:pt x="0" y="0"/>
                </a:moveTo>
                <a:lnTo>
                  <a:pt x="2427585" y="0"/>
                </a:lnTo>
                <a:lnTo>
                  <a:pt x="2427585" y="1037792"/>
                </a:lnTo>
                <a:lnTo>
                  <a:pt x="0" y="10377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32"/>
          <p:cNvSpPr/>
          <p:nvPr/>
        </p:nvSpPr>
        <p:spPr>
          <a:xfrm rot="-888120">
            <a:off x="5527" y="196064"/>
            <a:ext cx="1294845" cy="1294845"/>
          </a:xfrm>
          <a:custGeom>
            <a:rect b="b" l="l" r="r" t="t"/>
            <a:pathLst>
              <a:path extrusionOk="0" h="2594560" w="2594560">
                <a:moveTo>
                  <a:pt x="0" y="0"/>
                </a:moveTo>
                <a:lnTo>
                  <a:pt x="2594561" y="0"/>
                </a:lnTo>
                <a:lnTo>
                  <a:pt x="2594561" y="2594560"/>
                </a:lnTo>
                <a:lnTo>
                  <a:pt x="0" y="25945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32"/>
          <p:cNvSpPr txBox="1"/>
          <p:nvPr/>
        </p:nvSpPr>
        <p:spPr>
          <a:xfrm>
            <a:off x="1882003" y="423863"/>
            <a:ext cx="5379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多元表現加強？</a:t>
            </a:r>
            <a:endParaRPr b="1" sz="700"/>
          </a:p>
        </p:txBody>
      </p:sp>
      <p:sp>
        <p:nvSpPr>
          <p:cNvPr id="361" name="Google Shape;361;p32"/>
          <p:cNvSpPr txBox="1"/>
          <p:nvPr/>
        </p:nvSpPr>
        <p:spPr>
          <a:xfrm rot="194581">
            <a:off x="1082174" y="1914995"/>
            <a:ext cx="3123502" cy="2955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741B47"/>
                </a:solidFill>
                <a:latin typeface="Grand Hotel"/>
                <a:ea typeface="Grand Hotel"/>
                <a:cs typeface="Grand Hotel"/>
                <a:sym typeface="Grand Hotel"/>
              </a:rPr>
              <a:t>自主學習</a:t>
            </a:r>
            <a:endParaRPr b="1" sz="4800">
              <a:solidFill>
                <a:srgbClr val="741B47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41B47"/>
                </a:solidFill>
                <a:latin typeface="Grand Hotel"/>
                <a:ea typeface="Grand Hotel"/>
                <a:cs typeface="Grand Hotel"/>
                <a:sym typeface="Grand Hotel"/>
              </a:rPr>
              <a:t>以前沒做好的</a:t>
            </a:r>
            <a:endParaRPr b="1" sz="3000">
              <a:solidFill>
                <a:srgbClr val="741B47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41B47"/>
                </a:solidFill>
                <a:latin typeface="Grand Hotel"/>
                <a:ea typeface="Grand Hotel"/>
                <a:cs typeface="Grand Hotel"/>
                <a:sym typeface="Grand Hotel"/>
              </a:rPr>
              <a:t>連結未來科系能力</a:t>
            </a:r>
            <a:endParaRPr b="1" sz="3000">
              <a:solidFill>
                <a:srgbClr val="741B47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41B47"/>
                </a:solidFill>
                <a:latin typeface="Grand Hotel"/>
                <a:ea typeface="Grand Hotel"/>
                <a:cs typeface="Grand Hotel"/>
                <a:sym typeface="Grand Hotel"/>
              </a:rPr>
              <a:t>展現就讀動機</a:t>
            </a:r>
            <a:endParaRPr b="1" sz="3000">
              <a:solidFill>
                <a:srgbClr val="741B47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362" name="Google Shape;362;p32"/>
          <p:cNvSpPr txBox="1"/>
          <p:nvPr/>
        </p:nvSpPr>
        <p:spPr>
          <a:xfrm rot="-123942">
            <a:off x="4633143" y="1534289"/>
            <a:ext cx="3445639" cy="34354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社團、經歷</a:t>
            </a:r>
            <a:endParaRPr b="1" sz="4800">
              <a:solidFill>
                <a:srgbClr val="595959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班級幹部</a:t>
            </a:r>
            <a:endParaRPr b="1" sz="3000">
              <a:solidFill>
                <a:srgbClr val="595959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社團經歷</a:t>
            </a:r>
            <a:endParaRPr b="1" sz="3000">
              <a:solidFill>
                <a:srgbClr val="595959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競賽活動</a:t>
            </a:r>
            <a:endParaRPr b="1" sz="3000">
              <a:solidFill>
                <a:srgbClr val="595959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營隊或活動</a:t>
            </a:r>
            <a:endParaRPr b="1" sz="3000">
              <a:solidFill>
                <a:srgbClr val="595959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 txBox="1"/>
          <p:nvPr>
            <p:ph type="title"/>
          </p:nvPr>
        </p:nvSpPr>
        <p:spPr>
          <a:xfrm>
            <a:off x="265500" y="11599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多元表現分類</a:t>
            </a:r>
            <a:endParaRPr b="1" sz="4000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203864"/>
                </a:solidFill>
                <a:latin typeface="Arial"/>
                <a:ea typeface="Arial"/>
                <a:cs typeface="Arial"/>
                <a:sym typeface="Arial"/>
              </a:rPr>
              <a:t>可以放什麼?</a:t>
            </a:r>
            <a:endParaRPr b="1" sz="4000">
              <a:solidFill>
                <a:srgbClr val="20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20386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3"/>
          <p:cNvSpPr txBox="1"/>
          <p:nvPr>
            <p:ph idx="2" type="body"/>
          </p:nvPr>
        </p:nvSpPr>
        <p:spPr>
          <a:xfrm>
            <a:off x="4829700" y="535250"/>
            <a:ext cx="4258500" cy="3695100"/>
          </a:xfrm>
          <a:prstGeom prst="rect">
            <a:avLst/>
          </a:prstGeom>
          <a:solidFill>
            <a:srgbClr val="F3F3F3"/>
          </a:solidFill>
        </p:spPr>
        <p:txBody>
          <a:bodyPr anchorCtr="0" anchor="ctr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1.彈性學習</a:t>
            </a:r>
            <a:endParaRPr b="1"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(高中自主學習計畫、</a:t>
            </a:r>
            <a:r>
              <a:rPr b="1" lang="en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未上傳學習成果</a:t>
            </a:r>
            <a:r>
              <a:rPr b="1" lang="en" sz="24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24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" sz="24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2.團體活動(社團活動)</a:t>
            </a:r>
            <a:endParaRPr b="1"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3.擔任幹部經驗</a:t>
            </a:r>
            <a:endParaRPr b="1"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4.志工服務(服務學習)</a:t>
            </a:r>
            <a:endParaRPr b="1"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5.競賽表現(有獲獎)</a:t>
            </a:r>
            <a:endParaRPr b="1"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6.</a:t>
            </a:r>
            <a:r>
              <a:rPr b="1" lang="en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非修課紀錄之成果作品(沒獲獎)</a:t>
            </a:r>
            <a:endParaRPr b="1"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7.檢定證照</a:t>
            </a:r>
            <a:endParaRPr b="1"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8.職場學習(參訪、實習)</a:t>
            </a:r>
            <a:endParaRPr b="1"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C3C3C"/>
                </a:solidFill>
                <a:latin typeface="Arial"/>
                <a:ea typeface="Arial"/>
                <a:cs typeface="Arial"/>
                <a:sym typeface="Arial"/>
              </a:rPr>
              <a:t>9.其他(特殊優良表現證明)</a:t>
            </a:r>
            <a:endParaRPr b="1" sz="2400">
              <a:solidFill>
                <a:srgbClr val="3C3C3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69" name="Google Shape;369;p33"/>
          <p:cNvGraphicFramePr/>
          <p:nvPr/>
        </p:nvGraphicFramePr>
        <p:xfrm>
          <a:off x="50350" y="23768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{9FD52310-67F3-4CB4-9E86-DC8D8C02981A}</a:tableStyleId>
              </a:tblPr>
              <a:tblGrid>
                <a:gridCol w="2535500"/>
                <a:gridCol w="1986150"/>
              </a:tblGrid>
              <a:tr h="704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b="1" lang="en" sz="1800">
                          <a:solidFill>
                            <a:srgbClr val="3C3C3C"/>
                          </a:solidFill>
                        </a:rPr>
                        <a:t>發揮空間大善加利用</a:t>
                      </a:r>
                      <a:endParaRPr b="1" sz="1800">
                        <a:solidFill>
                          <a:srgbClr val="3C3C3C"/>
                        </a:solidFill>
                      </a:endParaRPr>
                    </a:p>
                  </a:txBody>
                  <a:tcPr marT="85725" marB="85725" marR="85725" marL="85725">
                    <a:lnL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700"/>
                        </a:spcAft>
                        <a:buNone/>
                      </a:pPr>
                      <a:r>
                        <a:rPr b="1" lang="en" sz="1800">
                          <a:solidFill>
                            <a:srgbClr val="3C3C3C"/>
                          </a:solidFill>
                        </a:rPr>
                        <a:t>發揮空間小</a:t>
                      </a:r>
                      <a:endParaRPr b="1" sz="1800">
                        <a:solidFill>
                          <a:srgbClr val="3C3C3C"/>
                        </a:solidFill>
                      </a:endParaRPr>
                    </a:p>
                  </a:txBody>
                  <a:tcPr marT="85725" marB="85725" marR="85725" marL="85725">
                    <a:lnL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3C3C3C"/>
                          </a:solidFill>
                        </a:rPr>
                        <a:t>自主學習計畫與成果(F)、擔任幹部經驗(H)、社團活動經驗(G)、</a:t>
                      </a:r>
                      <a:endParaRPr b="1" sz="1800">
                        <a:solidFill>
                          <a:srgbClr val="3C3C3C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3C3C3C"/>
                          </a:solidFill>
                        </a:rPr>
                        <a:t>非修課紀錄之成果作品(K)</a:t>
                      </a:r>
                      <a:endParaRPr b="1" sz="1800">
                        <a:solidFill>
                          <a:srgbClr val="3C3C3C"/>
                        </a:solidFill>
                      </a:endParaRPr>
                    </a:p>
                  </a:txBody>
                  <a:tcPr marT="85725" marB="85725" marR="85725" marL="85725">
                    <a:lnL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3C3C3C"/>
                          </a:solidFill>
                        </a:rPr>
                        <a:t>服務學習經驗(I)、檢定證照(L)、競賽表現(J)、</a:t>
                      </a:r>
                      <a:endParaRPr b="1" sz="1800">
                        <a:solidFill>
                          <a:srgbClr val="3C3C3C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rgbClr val="3C3C3C"/>
                          </a:solidFill>
                        </a:rPr>
                        <a:t>特殊優良表現證明(M)</a:t>
                      </a:r>
                      <a:endParaRPr b="1" sz="1800">
                        <a:solidFill>
                          <a:srgbClr val="3C3C3C"/>
                        </a:solidFill>
                      </a:endParaRPr>
                    </a:p>
                  </a:txBody>
                  <a:tcPr marT="85725" marB="85725" marR="85725" marL="85725">
                    <a:lnL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5">
                      <a:solidFill>
                        <a:srgbClr val="3C3C3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47雲端輔導室與普通型高級中等學校生涯規劃學科中心聯名製作&#10;＃高級中等學校生涯規劃學科中心&#10;&#10;一個心法打造有競爭力的學習歷程檔案｜贏過80%的高中生｜完全攻略學習歷程＃1&#10;&#10;一、 學習歷程檔案是什麼？&#10;學習歷程檔案的目的是幫助學生了解學習軌跡與生涯脈絡，藉此找到自己的興趣。大學端可以透過學習檔案來認識學生本人，藉此評估該名學生是否適合該校系，學習歷程檔案不應該追求「完美」，而要表現「真實」。&#10;&#10;學習歷程檔案總共有分四大項：&#10;1.基本資料：學生基本資料，學校上傳。&#10;2.修課紀錄：學生在校成績單，學校上傳。&#10;3.課程學習成果：校內正式課程，需教師認證，對應科目名稱上傳，學生自主上傳。&#10;4.多元表現：種類多、限制少。活動心得、檢定、自主學習計畫等，學生自主上傳。&#10;&#10;二、 如何打造有競爭力的學習歷程檔案？&#10;學習歷程檔案需要寫文案的能力，但普遍高中生僅有傳統作文能力，因此要打造有競爭力的學習歷程檔案之心法就是「真實地寫出自己學到的東西」。&#10;心法第一式：來真的！&#10;心法第二式：自我中心！&#10;心法第三式：具體細節！&#10;&#10;生涯評估站：&#10;1. 學習歷程檔案的功能是什麼？對我的影響有多大？為什麼？&#10;2. 高中生活中，我投入在哪個活動項目最多時間？印象最深刻？&#10;-------------------------------------------------------------&#10;00:00開頭&#10;00:46學習歷程是不是備審資料&#10;02:06學習歷程檔案實施現況&#10;03:26學習歷程檔案三步驟&#10;04:50學習歷程檔案影響族群&#10;06:04打造有競爭力的學習歷程檔案&#10;06:37一個心法&#10;07:32第一式：來真的&#10;07:55第二式：自我中心&#10;08:13具體細節&#10;-------------------------------------------------&#10;免費公開課、47雲端輔導室官方網站&#10;https://www.ajesus1412.com/&#10;&#10;【文案式學習歷程寫作課】購買連結&#10;https://www.ajesus1412.com/courses/%e6%96%87%e6%a1%88%e5%bc%8f%e5%ad%b8%e7%bf%92%e6%ad%b7%e7%a8%8b%e5%af%ab%e4%bd%9c%e8%aa%b2/&#10;&#10;學檔部落格&#10;https://www.ajesus1412.com/blog/&#10;&#10;18學群通用型評量尺規自我檢核表（免費電子書下載）&#10;https://ajesus1412-168bc.gr8.com&#10;&#10;連絡信箱&#10;ajesus1412@gmail.com&#10;&#10;FB粉絲專頁(47雲端輔導室)&#10;https://www.facebook.com/ajesus47/?ref=pages_you_manage&#10;&#10;IG(47雲端輔導室)&#10;https://www.instagram.com/ajesus1412/" id="374" name="Google Shape;374;p34" title="一個心法打造有競爭力的學習歷程檔案｜贏過80%的高中生｜完全攻略學習歷程  #高級中等學校生涯規劃學科中心　#sumsung   #AR虛擬人偶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883662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5"/>
          <p:cNvSpPr/>
          <p:nvPr/>
        </p:nvSpPr>
        <p:spPr>
          <a:xfrm>
            <a:off x="133850" y="1099375"/>
            <a:ext cx="1015200" cy="96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381" name="Google Shape;381;p35"/>
          <p:cNvSpPr/>
          <p:nvPr/>
        </p:nvSpPr>
        <p:spPr>
          <a:xfrm>
            <a:off x="133850" y="2662475"/>
            <a:ext cx="1015200" cy="9618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382" name="Google Shape;382;p35"/>
          <p:cNvSpPr/>
          <p:nvPr/>
        </p:nvSpPr>
        <p:spPr>
          <a:xfrm>
            <a:off x="133850" y="4225575"/>
            <a:ext cx="1015200" cy="8550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383" name="Google Shape;383;p35"/>
          <p:cNvSpPr/>
          <p:nvPr/>
        </p:nvSpPr>
        <p:spPr>
          <a:xfrm>
            <a:off x="2244675" y="1860875"/>
            <a:ext cx="6546300" cy="961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Purple Purse"/>
                <a:ea typeface="Purple Purse"/>
                <a:cs typeface="Purple Purse"/>
                <a:sym typeface="Purple Purse"/>
              </a:rPr>
              <a:t>考前兩周   配合學測   調整作息  </a:t>
            </a:r>
            <a:endParaRPr b="1" sz="3000">
              <a:latin typeface="Purple Purse"/>
              <a:ea typeface="Purple Purse"/>
              <a:cs typeface="Purple Purse"/>
              <a:sym typeface="Purple Purs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6"/>
          <p:cNvSpPr/>
          <p:nvPr/>
        </p:nvSpPr>
        <p:spPr>
          <a:xfrm>
            <a:off x="454450" y="177550"/>
            <a:ext cx="8202900" cy="49659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Purple Purse"/>
                <a:ea typeface="Purple Purse"/>
                <a:cs typeface="Purple Purse"/>
                <a:sym typeface="Purple Purse"/>
              </a:rPr>
              <a:t>考前</a:t>
            </a:r>
            <a:r>
              <a:rPr b="1" lang="en" sz="3600">
                <a:latin typeface="Purple Purse"/>
                <a:ea typeface="Purple Purse"/>
                <a:cs typeface="Purple Purse"/>
                <a:sym typeface="Purple Purse"/>
              </a:rPr>
              <a:t>小叮嚀</a:t>
            </a:r>
            <a:endParaRPr b="1" sz="3600">
              <a:latin typeface="Purple Purse"/>
              <a:ea typeface="Purple Purse"/>
              <a:cs typeface="Purple Purse"/>
              <a:sym typeface="Purple Purs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Purple Purse"/>
              <a:ea typeface="Purple Purse"/>
              <a:cs typeface="Purple Purse"/>
              <a:sym typeface="Purple Purs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latin typeface="Purple Purse"/>
              <a:ea typeface="Purple Purse"/>
              <a:cs typeface="Purple Purse"/>
              <a:sym typeface="Purple Purse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0000"/>
              </a:solidFill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389" name="Google Shape;389;p36"/>
          <p:cNvSpPr/>
          <p:nvPr/>
        </p:nvSpPr>
        <p:spPr>
          <a:xfrm>
            <a:off x="1389700" y="1942925"/>
            <a:ext cx="1651500" cy="1651500"/>
          </a:xfrm>
          <a:prstGeom prst="ellipse">
            <a:avLst/>
          </a:prstGeom>
          <a:solidFill>
            <a:srgbClr val="CD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urple Purse"/>
                <a:ea typeface="Purple Purse"/>
                <a:cs typeface="Purple Purse"/>
                <a:sym typeface="Purple Purse"/>
              </a:rPr>
              <a:t>刷錯題</a:t>
            </a:r>
            <a:endParaRPr b="1" sz="2400"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390" name="Google Shape;390;p36"/>
          <p:cNvSpPr/>
          <p:nvPr/>
        </p:nvSpPr>
        <p:spPr>
          <a:xfrm>
            <a:off x="3730150" y="3231950"/>
            <a:ext cx="1651500" cy="1651500"/>
          </a:xfrm>
          <a:prstGeom prst="ellipse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urple Purse"/>
                <a:ea typeface="Purple Purse"/>
                <a:cs typeface="Purple Purse"/>
                <a:sym typeface="Purple Purse"/>
              </a:rPr>
              <a:t>練素養</a:t>
            </a:r>
            <a:endParaRPr b="1" sz="2400">
              <a:latin typeface="Purple Purse"/>
              <a:ea typeface="Purple Purse"/>
              <a:cs typeface="Purple Purse"/>
              <a:sym typeface="Purple Purse"/>
            </a:endParaRPr>
          </a:p>
        </p:txBody>
      </p:sp>
      <p:sp>
        <p:nvSpPr>
          <p:cNvPr id="391" name="Google Shape;391;p36"/>
          <p:cNvSpPr/>
          <p:nvPr/>
        </p:nvSpPr>
        <p:spPr>
          <a:xfrm>
            <a:off x="6191425" y="1942925"/>
            <a:ext cx="1651500" cy="1651500"/>
          </a:xfrm>
          <a:prstGeom prst="ellipse">
            <a:avLst/>
          </a:prstGeom>
          <a:solidFill>
            <a:srgbClr val="EAD1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urple Purse"/>
                <a:ea typeface="Purple Purse"/>
                <a:cs typeface="Purple Purse"/>
                <a:sym typeface="Purple Purse"/>
              </a:rPr>
              <a:t>要健康</a:t>
            </a:r>
            <a:endParaRPr b="1" sz="2400">
              <a:latin typeface="Purple Purse"/>
              <a:ea typeface="Purple Purse"/>
              <a:cs typeface="Purple Purse"/>
              <a:sym typeface="Purple Purs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idx="4294967295" type="title"/>
          </p:nvPr>
        </p:nvSpPr>
        <p:spPr>
          <a:xfrm>
            <a:off x="311700" y="11929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/>
              <a:t>盡情報復性</a:t>
            </a:r>
            <a:endParaRPr b="1" i="1" sz="4800"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4800"/>
              <a:t>吃喝玩樂、補眠後...</a:t>
            </a:r>
            <a:endParaRPr b="1" i="1" sz="4800"/>
          </a:p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 rot="240851">
            <a:off x="6338105" y="1547953"/>
            <a:ext cx="2760428" cy="3495458"/>
          </a:xfrm>
          <a:custGeom>
            <a:rect b="b" l="l" r="r" t="t"/>
            <a:pathLst>
              <a:path extrusionOk="0" h="6973850" w="6441301">
                <a:moveTo>
                  <a:pt x="0" y="0"/>
                </a:moveTo>
                <a:lnTo>
                  <a:pt x="6441301" y="0"/>
                </a:lnTo>
                <a:lnTo>
                  <a:pt x="6441301" y="6973850"/>
                </a:lnTo>
                <a:lnTo>
                  <a:pt x="0" y="6973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8" name="Google Shape;98;p15"/>
          <p:cNvSpPr/>
          <p:nvPr/>
        </p:nvSpPr>
        <p:spPr>
          <a:xfrm>
            <a:off x="-1138800" y="-2203925"/>
            <a:ext cx="11147654" cy="8771298"/>
          </a:xfrm>
          <a:custGeom>
            <a:rect b="b" l="l" r="r" t="t"/>
            <a:pathLst>
              <a:path extrusionOk="0" h="16243144" w="20643803">
                <a:moveTo>
                  <a:pt x="0" y="0"/>
                </a:moveTo>
                <a:lnTo>
                  <a:pt x="20643803" y="0"/>
                </a:lnTo>
                <a:lnTo>
                  <a:pt x="20643803" y="16243144"/>
                </a:lnTo>
                <a:lnTo>
                  <a:pt x="0" y="16243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21000"/>
            </a:blip>
            <a:stretch>
              <a:fillRect b="-19359" l="-829" r="0" t="-19359"/>
            </a:stretch>
          </a:blipFill>
          <a:ln>
            <a:noFill/>
          </a:ln>
        </p:spPr>
      </p:sp>
      <p:sp>
        <p:nvSpPr>
          <p:cNvPr id="99" name="Google Shape;99;p15"/>
          <p:cNvSpPr/>
          <p:nvPr/>
        </p:nvSpPr>
        <p:spPr>
          <a:xfrm rot="190790">
            <a:off x="-53545" y="1379806"/>
            <a:ext cx="2903055" cy="3492195"/>
          </a:xfrm>
          <a:custGeom>
            <a:rect b="b" l="l" r="r" t="t"/>
            <a:pathLst>
              <a:path extrusionOk="0" h="6973850" w="6441301">
                <a:moveTo>
                  <a:pt x="0" y="0"/>
                </a:moveTo>
                <a:lnTo>
                  <a:pt x="6441301" y="0"/>
                </a:lnTo>
                <a:lnTo>
                  <a:pt x="6441301" y="6973850"/>
                </a:lnTo>
                <a:lnTo>
                  <a:pt x="0" y="6973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5"/>
          <p:cNvSpPr/>
          <p:nvPr/>
        </p:nvSpPr>
        <p:spPr>
          <a:xfrm rot="230891">
            <a:off x="2907285" y="1390758"/>
            <a:ext cx="3599140" cy="3495458"/>
          </a:xfrm>
          <a:custGeom>
            <a:rect b="b" l="l" r="r" t="t"/>
            <a:pathLst>
              <a:path extrusionOk="0" h="6973850" w="6441301">
                <a:moveTo>
                  <a:pt x="0" y="0"/>
                </a:moveTo>
                <a:lnTo>
                  <a:pt x="6441301" y="0"/>
                </a:lnTo>
                <a:lnTo>
                  <a:pt x="6441301" y="6973850"/>
                </a:lnTo>
                <a:lnTo>
                  <a:pt x="0" y="6973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5"/>
          <p:cNvSpPr/>
          <p:nvPr/>
        </p:nvSpPr>
        <p:spPr>
          <a:xfrm rot="2943404">
            <a:off x="8064758" y="3626081"/>
            <a:ext cx="1467598" cy="2391199"/>
          </a:xfrm>
          <a:custGeom>
            <a:rect b="b" l="l" r="r" t="t"/>
            <a:pathLst>
              <a:path extrusionOk="0" h="4784671" w="2936592">
                <a:moveTo>
                  <a:pt x="0" y="0"/>
                </a:moveTo>
                <a:lnTo>
                  <a:pt x="2936592" y="0"/>
                </a:lnTo>
                <a:lnTo>
                  <a:pt x="2936592" y="4784671"/>
                </a:lnTo>
                <a:lnTo>
                  <a:pt x="0" y="4784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5"/>
          <p:cNvSpPr/>
          <p:nvPr/>
        </p:nvSpPr>
        <p:spPr>
          <a:xfrm rot="5692966">
            <a:off x="998077" y="400845"/>
            <a:ext cx="226003" cy="2054569"/>
          </a:xfrm>
          <a:custGeom>
            <a:rect b="b" l="l" r="r" t="t"/>
            <a:pathLst>
              <a:path extrusionOk="0" h="4114800" w="452628">
                <a:moveTo>
                  <a:pt x="0" y="0"/>
                </a:moveTo>
                <a:lnTo>
                  <a:pt x="452628" y="0"/>
                </a:lnTo>
                <a:lnTo>
                  <a:pt x="452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5"/>
          <p:cNvSpPr/>
          <p:nvPr/>
        </p:nvSpPr>
        <p:spPr>
          <a:xfrm rot="5899954">
            <a:off x="4821125" y="687510"/>
            <a:ext cx="226441" cy="2058557"/>
          </a:xfrm>
          <a:custGeom>
            <a:rect b="b" l="l" r="r" t="t"/>
            <a:pathLst>
              <a:path extrusionOk="0" h="4114800" w="452628">
                <a:moveTo>
                  <a:pt x="0" y="0"/>
                </a:moveTo>
                <a:lnTo>
                  <a:pt x="452628" y="0"/>
                </a:lnTo>
                <a:lnTo>
                  <a:pt x="452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5"/>
          <p:cNvSpPr txBox="1"/>
          <p:nvPr/>
        </p:nvSpPr>
        <p:spPr>
          <a:xfrm>
            <a:off x="-190029" y="450318"/>
            <a:ext cx="952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誰能繼續完全放鬆型~~</a:t>
            </a:r>
            <a:r>
              <a:rPr b="1" lang="en" sz="30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不</a:t>
            </a:r>
            <a:r>
              <a:rPr b="1" lang="en" sz="30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需要做學習歷程檔案?</a:t>
            </a:r>
            <a:endParaRPr b="1" sz="3000"/>
          </a:p>
        </p:txBody>
      </p:sp>
      <p:sp>
        <p:nvSpPr>
          <p:cNvPr id="105" name="Google Shape;105;p15"/>
          <p:cNvSpPr txBox="1"/>
          <p:nvPr/>
        </p:nvSpPr>
        <p:spPr>
          <a:xfrm rot="212995">
            <a:off x="-226531" y="1852949"/>
            <a:ext cx="3125096" cy="17546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確定透過</a:t>
            </a:r>
            <a:r>
              <a:rPr b="1" lang="en" sz="3000">
                <a:solidFill>
                  <a:srgbClr val="741B47"/>
                </a:solidFill>
                <a:latin typeface="Grand Hotel"/>
                <a:ea typeface="Grand Hotel"/>
                <a:cs typeface="Grand Hotel"/>
                <a:sym typeface="Grand Hotel"/>
              </a:rPr>
              <a:t>繁星</a:t>
            </a:r>
            <a:endParaRPr b="1" sz="3000">
              <a:solidFill>
                <a:srgbClr val="741B47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595959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能上理想大學</a:t>
            </a:r>
            <a:endParaRPr b="1" sz="700"/>
          </a:p>
        </p:txBody>
      </p:sp>
      <p:sp>
        <p:nvSpPr>
          <p:cNvPr id="106" name="Google Shape;106;p15"/>
          <p:cNvSpPr txBox="1"/>
          <p:nvPr/>
        </p:nvSpPr>
        <p:spPr>
          <a:xfrm rot="277453">
            <a:off x="2657599" y="2248385"/>
            <a:ext cx="3829064" cy="1754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學測一考完</a:t>
            </a:r>
            <a:endParaRPr b="1" sz="3000">
              <a:solidFill>
                <a:srgbClr val="595959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595959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立馬下決心考分科</a:t>
            </a:r>
            <a:endParaRPr b="1" sz="3000">
              <a:solidFill>
                <a:srgbClr val="595959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107" name="Google Shape;107;p15"/>
          <p:cNvSpPr txBox="1"/>
          <p:nvPr/>
        </p:nvSpPr>
        <p:spPr>
          <a:xfrm rot="274231">
            <a:off x="5777997" y="2012218"/>
            <a:ext cx="3828775" cy="2401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高中</a:t>
            </a: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一</a:t>
            </a: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畢業</a:t>
            </a:r>
            <a:endParaRPr b="1" sz="3000">
              <a:solidFill>
                <a:srgbClr val="595959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595959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立馬</a:t>
            </a: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投入職場</a:t>
            </a:r>
            <a:endParaRPr b="1" sz="3000">
              <a:solidFill>
                <a:srgbClr val="595959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595959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DECB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/>
          <p:nvPr/>
        </p:nvSpPr>
        <p:spPr>
          <a:xfrm>
            <a:off x="73725" y="-2163850"/>
            <a:ext cx="11147654" cy="8771298"/>
          </a:xfrm>
          <a:custGeom>
            <a:rect b="b" l="l" r="r" t="t"/>
            <a:pathLst>
              <a:path extrusionOk="0" h="16243144" w="20643803">
                <a:moveTo>
                  <a:pt x="0" y="0"/>
                </a:moveTo>
                <a:lnTo>
                  <a:pt x="20643803" y="0"/>
                </a:lnTo>
                <a:lnTo>
                  <a:pt x="20643803" y="16243144"/>
                </a:lnTo>
                <a:lnTo>
                  <a:pt x="0" y="16243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1000"/>
            </a:blip>
            <a:stretch>
              <a:fillRect b="-19359" l="-829" r="0" t="-19359"/>
            </a:stretch>
          </a:blipFill>
          <a:ln>
            <a:noFill/>
          </a:ln>
        </p:spPr>
      </p:sp>
      <p:sp>
        <p:nvSpPr>
          <p:cNvPr id="113" name="Google Shape;113;p16"/>
          <p:cNvSpPr/>
          <p:nvPr/>
        </p:nvSpPr>
        <p:spPr>
          <a:xfrm rot="195117">
            <a:off x="733087" y="1473464"/>
            <a:ext cx="4258115" cy="3492195"/>
          </a:xfrm>
          <a:custGeom>
            <a:rect b="b" l="l" r="r" t="t"/>
            <a:pathLst>
              <a:path extrusionOk="0" h="6973850" w="6441301">
                <a:moveTo>
                  <a:pt x="0" y="0"/>
                </a:moveTo>
                <a:lnTo>
                  <a:pt x="6441301" y="0"/>
                </a:lnTo>
                <a:lnTo>
                  <a:pt x="6441301" y="6973850"/>
                </a:lnTo>
                <a:lnTo>
                  <a:pt x="0" y="6973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4" name="Google Shape;114;p16"/>
          <p:cNvSpPr/>
          <p:nvPr/>
        </p:nvSpPr>
        <p:spPr>
          <a:xfrm rot="233149">
            <a:off x="4785296" y="1184373"/>
            <a:ext cx="4277195" cy="3950087"/>
          </a:xfrm>
          <a:custGeom>
            <a:rect b="b" l="l" r="r" t="t"/>
            <a:pathLst>
              <a:path extrusionOk="0" h="6973850" w="6441301">
                <a:moveTo>
                  <a:pt x="0" y="0"/>
                </a:moveTo>
                <a:lnTo>
                  <a:pt x="6441301" y="0"/>
                </a:lnTo>
                <a:lnTo>
                  <a:pt x="6441301" y="6973850"/>
                </a:lnTo>
                <a:lnTo>
                  <a:pt x="0" y="6973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5" name="Google Shape;115;p16"/>
          <p:cNvSpPr/>
          <p:nvPr/>
        </p:nvSpPr>
        <p:spPr>
          <a:xfrm rot="2943404">
            <a:off x="8064758" y="3626081"/>
            <a:ext cx="1467598" cy="2391199"/>
          </a:xfrm>
          <a:custGeom>
            <a:rect b="b" l="l" r="r" t="t"/>
            <a:pathLst>
              <a:path extrusionOk="0" h="4784671" w="2936592">
                <a:moveTo>
                  <a:pt x="0" y="0"/>
                </a:moveTo>
                <a:lnTo>
                  <a:pt x="2936592" y="0"/>
                </a:lnTo>
                <a:lnTo>
                  <a:pt x="2936592" y="4784671"/>
                </a:lnTo>
                <a:lnTo>
                  <a:pt x="0" y="47846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6"/>
          <p:cNvSpPr/>
          <p:nvPr/>
        </p:nvSpPr>
        <p:spPr>
          <a:xfrm rot="5692966">
            <a:off x="2036927" y="467645"/>
            <a:ext cx="226003" cy="2054569"/>
          </a:xfrm>
          <a:custGeom>
            <a:rect b="b" l="l" r="r" t="t"/>
            <a:pathLst>
              <a:path extrusionOk="0" h="4114800" w="452628">
                <a:moveTo>
                  <a:pt x="0" y="0"/>
                </a:moveTo>
                <a:lnTo>
                  <a:pt x="452628" y="0"/>
                </a:lnTo>
                <a:lnTo>
                  <a:pt x="452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6"/>
          <p:cNvSpPr/>
          <p:nvPr/>
        </p:nvSpPr>
        <p:spPr>
          <a:xfrm rot="5468746">
            <a:off x="7800693" y="192681"/>
            <a:ext cx="226359" cy="2057811"/>
          </a:xfrm>
          <a:custGeom>
            <a:rect b="b" l="l" r="r" t="t"/>
            <a:pathLst>
              <a:path extrusionOk="0" h="4114800" w="452628">
                <a:moveTo>
                  <a:pt x="0" y="0"/>
                </a:moveTo>
                <a:lnTo>
                  <a:pt x="452628" y="0"/>
                </a:lnTo>
                <a:lnTo>
                  <a:pt x="452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16"/>
          <p:cNvSpPr txBox="1"/>
          <p:nvPr/>
        </p:nvSpPr>
        <p:spPr>
          <a:xfrm>
            <a:off x="-190029" y="450318"/>
            <a:ext cx="952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高三寒假~做學習歷程檔案</a:t>
            </a:r>
            <a:r>
              <a:rPr b="1" lang="en" sz="36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有利於</a:t>
            </a:r>
            <a:r>
              <a:rPr b="1" lang="en" sz="36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?</a:t>
            </a:r>
            <a:endParaRPr b="1" sz="3600"/>
          </a:p>
        </p:txBody>
      </p:sp>
      <p:sp>
        <p:nvSpPr>
          <p:cNvPr id="119" name="Google Shape;119;p16"/>
          <p:cNvSpPr txBox="1"/>
          <p:nvPr/>
        </p:nvSpPr>
        <p:spPr>
          <a:xfrm rot="213506">
            <a:off x="798686" y="1681575"/>
            <a:ext cx="3774978" cy="30847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推甄申請大學科系</a:t>
            </a:r>
            <a:endParaRPr b="1" sz="3000">
              <a:solidFill>
                <a:srgbClr val="595959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-3810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Font typeface="Montserrat"/>
              <a:buChar char="●"/>
            </a:pPr>
            <a:r>
              <a:rPr b="1" lang="en" sz="2400">
                <a:solidFill>
                  <a:srgbClr val="55555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第一階段：最多可以申請6個校系，每系100元</a:t>
            </a:r>
            <a:endParaRPr b="1" sz="2400">
              <a:solidFill>
                <a:srgbClr val="555555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-3810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2400"/>
              <a:buFont typeface="Montserrat"/>
              <a:buChar char="●"/>
            </a:pPr>
            <a:r>
              <a:rPr b="1" lang="en" sz="2400">
                <a:solidFill>
                  <a:srgbClr val="55555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第二階段：錄取人數３倍人數，每系900~1500元</a:t>
            </a:r>
            <a:endParaRPr b="1" sz="2400">
              <a:solidFill>
                <a:srgbClr val="555555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 rot="165716">
            <a:off x="4760482" y="1264937"/>
            <a:ext cx="3947185" cy="36017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推甄申請科技大學</a:t>
            </a:r>
            <a:endParaRPr b="1" sz="2400">
              <a:solidFill>
                <a:srgbClr val="595959"/>
              </a:solidFill>
              <a:latin typeface="Grand Hotel"/>
              <a:ea typeface="Grand Hotel"/>
              <a:cs typeface="Grand Hotel"/>
              <a:sym typeface="Grand Hotel"/>
            </a:endParaRPr>
          </a:p>
          <a:p>
            <a:pPr indent="-3810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Grand Hotel"/>
              <a:buChar char="●"/>
            </a:pPr>
            <a:r>
              <a:rPr b="1" lang="en" sz="24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每位考生至多可申請6個校系志願</a:t>
            </a:r>
            <a:r>
              <a:rPr b="1" lang="en" sz="2400">
                <a:solidFill>
                  <a:srgbClr val="555555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，每系100元</a:t>
            </a:r>
            <a:endParaRPr b="1" sz="24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Char char="●"/>
            </a:pPr>
            <a:r>
              <a:rPr b="1" lang="en" sz="24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第二階段：學習歷程備審資料審查、面試或筆試為主，各校系的複試費用每系為800元到1000元不等</a:t>
            </a:r>
            <a:endParaRPr b="1" sz="24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2CB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>
            <a:off x="-380525" y="-2190575"/>
            <a:ext cx="11147654" cy="8771298"/>
          </a:xfrm>
          <a:custGeom>
            <a:rect b="b" l="l" r="r" t="t"/>
            <a:pathLst>
              <a:path extrusionOk="0" h="16243144" w="20643803">
                <a:moveTo>
                  <a:pt x="0" y="0"/>
                </a:moveTo>
                <a:lnTo>
                  <a:pt x="20643803" y="0"/>
                </a:lnTo>
                <a:lnTo>
                  <a:pt x="20643803" y="16243144"/>
                </a:lnTo>
                <a:lnTo>
                  <a:pt x="0" y="16243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1000"/>
            </a:blip>
            <a:stretch>
              <a:fillRect b="-19359" l="-829" r="0" t="-19359"/>
            </a:stretch>
          </a:blipFill>
          <a:ln>
            <a:noFill/>
          </a:ln>
        </p:spPr>
      </p:sp>
      <p:sp>
        <p:nvSpPr>
          <p:cNvPr id="126" name="Google Shape;126;p17"/>
          <p:cNvSpPr/>
          <p:nvPr/>
        </p:nvSpPr>
        <p:spPr>
          <a:xfrm rot="-308778">
            <a:off x="293158" y="1689218"/>
            <a:ext cx="4176281" cy="3677710"/>
          </a:xfrm>
          <a:custGeom>
            <a:rect b="b" l="l" r="r" t="t"/>
            <a:pathLst>
              <a:path extrusionOk="0" h="7362326" w="5167014">
                <a:moveTo>
                  <a:pt x="0" y="0"/>
                </a:moveTo>
                <a:lnTo>
                  <a:pt x="5167014" y="0"/>
                </a:lnTo>
                <a:lnTo>
                  <a:pt x="5167014" y="7362326"/>
                </a:lnTo>
                <a:lnTo>
                  <a:pt x="0" y="7362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17"/>
          <p:cNvSpPr/>
          <p:nvPr/>
        </p:nvSpPr>
        <p:spPr>
          <a:xfrm rot="-297669">
            <a:off x="5171679" y="1773209"/>
            <a:ext cx="3734240" cy="3676098"/>
          </a:xfrm>
          <a:custGeom>
            <a:rect b="b" l="l" r="r" t="t"/>
            <a:pathLst>
              <a:path extrusionOk="0" h="7362326" w="5167014">
                <a:moveTo>
                  <a:pt x="0" y="0"/>
                </a:moveTo>
                <a:lnTo>
                  <a:pt x="5167014" y="0"/>
                </a:lnTo>
                <a:lnTo>
                  <a:pt x="5167014" y="7362326"/>
                </a:lnTo>
                <a:lnTo>
                  <a:pt x="0" y="73623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7"/>
          <p:cNvSpPr/>
          <p:nvPr/>
        </p:nvSpPr>
        <p:spPr>
          <a:xfrm rot="1433531">
            <a:off x="-529357" y="-57150"/>
            <a:ext cx="1388745" cy="4114800"/>
          </a:xfrm>
          <a:custGeom>
            <a:rect b="b" l="l" r="r" t="t"/>
            <a:pathLst>
              <a:path extrusionOk="0" h="8229600" w="2777490">
                <a:moveTo>
                  <a:pt x="0" y="0"/>
                </a:moveTo>
                <a:lnTo>
                  <a:pt x="2777490" y="0"/>
                </a:lnTo>
                <a:lnTo>
                  <a:pt x="277749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7"/>
          <p:cNvSpPr/>
          <p:nvPr/>
        </p:nvSpPr>
        <p:spPr>
          <a:xfrm rot="-630975">
            <a:off x="7613756" y="66675"/>
            <a:ext cx="1651063" cy="2057400"/>
          </a:xfrm>
          <a:custGeom>
            <a:rect b="b" l="l" r="r" t="t"/>
            <a:pathLst>
              <a:path extrusionOk="0" h="4114800" w="3302127">
                <a:moveTo>
                  <a:pt x="0" y="0"/>
                </a:moveTo>
                <a:lnTo>
                  <a:pt x="3302127" y="0"/>
                </a:lnTo>
                <a:lnTo>
                  <a:pt x="330212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17"/>
          <p:cNvSpPr/>
          <p:nvPr/>
        </p:nvSpPr>
        <p:spPr>
          <a:xfrm>
            <a:off x="7119838" y="4899281"/>
            <a:ext cx="2024174" cy="321338"/>
          </a:xfrm>
          <a:custGeom>
            <a:rect b="b" l="l" r="r" t="t"/>
            <a:pathLst>
              <a:path extrusionOk="0" h="642675" w="4048349">
                <a:moveTo>
                  <a:pt x="0" y="0"/>
                </a:moveTo>
                <a:lnTo>
                  <a:pt x="4048350" y="0"/>
                </a:lnTo>
                <a:lnTo>
                  <a:pt x="4048350" y="642676"/>
                </a:lnTo>
                <a:lnTo>
                  <a:pt x="0" y="642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17"/>
          <p:cNvSpPr/>
          <p:nvPr/>
        </p:nvSpPr>
        <p:spPr>
          <a:xfrm>
            <a:off x="645061" y="4468481"/>
            <a:ext cx="2024175" cy="321338"/>
          </a:xfrm>
          <a:custGeom>
            <a:rect b="b" l="l" r="r" t="t"/>
            <a:pathLst>
              <a:path extrusionOk="0" h="642675" w="4048349">
                <a:moveTo>
                  <a:pt x="0" y="0"/>
                </a:moveTo>
                <a:lnTo>
                  <a:pt x="4048349" y="0"/>
                </a:lnTo>
                <a:lnTo>
                  <a:pt x="4048349" y="642676"/>
                </a:lnTo>
                <a:lnTo>
                  <a:pt x="0" y="6426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17"/>
          <p:cNvSpPr/>
          <p:nvPr/>
        </p:nvSpPr>
        <p:spPr>
          <a:xfrm rot="-4044128">
            <a:off x="4328727" y="4097296"/>
            <a:ext cx="1147601" cy="1672279"/>
          </a:xfrm>
          <a:custGeom>
            <a:rect b="b" l="l" r="r" t="t"/>
            <a:pathLst>
              <a:path extrusionOk="0" h="3338138" w="2290797">
                <a:moveTo>
                  <a:pt x="0" y="0"/>
                </a:moveTo>
                <a:lnTo>
                  <a:pt x="2290797" y="0"/>
                </a:lnTo>
                <a:lnTo>
                  <a:pt x="2290797" y="3338138"/>
                </a:lnTo>
                <a:lnTo>
                  <a:pt x="0" y="33381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17"/>
          <p:cNvSpPr txBox="1"/>
          <p:nvPr/>
        </p:nvSpPr>
        <p:spPr>
          <a:xfrm>
            <a:off x="1076950" y="2076150"/>
            <a:ext cx="283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課程學習成果</a:t>
            </a:r>
            <a:endParaRPr b="1" sz="700"/>
          </a:p>
        </p:txBody>
      </p:sp>
      <p:sp>
        <p:nvSpPr>
          <p:cNvPr id="134" name="Google Shape;134;p17"/>
          <p:cNvSpPr txBox="1"/>
          <p:nvPr/>
        </p:nvSpPr>
        <p:spPr>
          <a:xfrm>
            <a:off x="852500" y="2818250"/>
            <a:ext cx="30576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需老師認證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你上傳了幾件？</a:t>
            </a:r>
            <a:endParaRPr b="1" sz="2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最終每系最多傳</a:t>
            </a:r>
            <a:r>
              <a:rPr b="1" lang="en" sz="3600">
                <a:solidFill>
                  <a:srgbClr val="741B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３</a:t>
            </a: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件</a:t>
            </a:r>
            <a:r>
              <a:rPr b="1" i="0" lang="en" sz="24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b="1" sz="2400"/>
          </a:p>
        </p:txBody>
      </p:sp>
      <p:sp>
        <p:nvSpPr>
          <p:cNvPr id="135" name="Google Shape;135;p17"/>
          <p:cNvSpPr txBox="1"/>
          <p:nvPr/>
        </p:nvSpPr>
        <p:spPr>
          <a:xfrm>
            <a:off x="6210887" y="2110056"/>
            <a:ext cx="189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595959"/>
                </a:solidFill>
                <a:latin typeface="Grand Hotel"/>
                <a:ea typeface="Grand Hotel"/>
                <a:cs typeface="Grand Hotel"/>
                <a:sym typeface="Grand Hotel"/>
              </a:rPr>
              <a:t>多元表現</a:t>
            </a:r>
            <a:endParaRPr b="1" sz="700"/>
          </a:p>
        </p:txBody>
      </p:sp>
      <p:sp>
        <p:nvSpPr>
          <p:cNvPr id="136" name="Google Shape;136;p17"/>
          <p:cNvSpPr txBox="1"/>
          <p:nvPr/>
        </p:nvSpPr>
        <p:spPr>
          <a:xfrm>
            <a:off x="445112" y="423863"/>
            <a:ext cx="82539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9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你的學習歷程有什麼？</a:t>
            </a:r>
            <a:endParaRPr b="1" sz="700"/>
          </a:p>
        </p:txBody>
      </p:sp>
      <p:sp>
        <p:nvSpPr>
          <p:cNvPr id="137" name="Google Shape;137;p17"/>
          <p:cNvSpPr txBox="1"/>
          <p:nvPr/>
        </p:nvSpPr>
        <p:spPr>
          <a:xfrm>
            <a:off x="5630675" y="2730788"/>
            <a:ext cx="3057600" cy="21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41B47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自主學習</a:t>
            </a:r>
            <a:endParaRPr b="1" sz="2400">
              <a:solidFill>
                <a:srgbClr val="741B47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134F5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社團經歷</a:t>
            </a:r>
            <a:endParaRPr b="1" sz="2400">
              <a:solidFill>
                <a:srgbClr val="134F5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85200C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競賽、營隊、活動</a:t>
            </a:r>
            <a:endParaRPr b="1" sz="2400">
              <a:solidFill>
                <a:srgbClr val="85200C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1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最終每系最多傳</a:t>
            </a:r>
            <a:r>
              <a:rPr b="1" lang="en" sz="3600">
                <a:solidFill>
                  <a:srgbClr val="073763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10</a:t>
            </a:r>
            <a:r>
              <a:rPr b="1" lang="en" sz="2400">
                <a:latin typeface="Playfair Display"/>
                <a:ea typeface="Playfair Display"/>
                <a:cs typeface="Playfair Display"/>
                <a:sym typeface="Playfair Display"/>
              </a:rPr>
              <a:t>件</a:t>
            </a:r>
            <a:r>
              <a:rPr b="1" i="0" lang="en" sz="2400" u="none" cap="none" strike="noStrike">
                <a:solidFill>
                  <a:srgbClr val="00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b="1"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E1DE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/>
          <p:nvPr/>
        </p:nvSpPr>
        <p:spPr>
          <a:xfrm>
            <a:off x="-367150" y="-2043625"/>
            <a:ext cx="11147654" cy="8771298"/>
          </a:xfrm>
          <a:custGeom>
            <a:rect b="b" l="l" r="r" t="t"/>
            <a:pathLst>
              <a:path extrusionOk="0" h="16243144" w="20643803">
                <a:moveTo>
                  <a:pt x="0" y="0"/>
                </a:moveTo>
                <a:lnTo>
                  <a:pt x="20643803" y="0"/>
                </a:lnTo>
                <a:lnTo>
                  <a:pt x="20643803" y="16243144"/>
                </a:lnTo>
                <a:lnTo>
                  <a:pt x="0" y="162431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21000"/>
            </a:blip>
            <a:stretch>
              <a:fillRect b="-19359" l="-829" r="0" t="-19359"/>
            </a:stretch>
          </a:blipFill>
          <a:ln>
            <a:noFill/>
          </a:ln>
        </p:spPr>
      </p:sp>
      <p:sp>
        <p:nvSpPr>
          <p:cNvPr id="143" name="Google Shape;143;p18"/>
          <p:cNvSpPr/>
          <p:nvPr/>
        </p:nvSpPr>
        <p:spPr>
          <a:xfrm rot="5245406">
            <a:off x="2336182" y="-480633"/>
            <a:ext cx="4601373" cy="6556361"/>
          </a:xfrm>
          <a:custGeom>
            <a:rect b="b" l="l" r="r" t="t"/>
            <a:pathLst>
              <a:path extrusionOk="0" h="13099465" w="9193442">
                <a:moveTo>
                  <a:pt x="0" y="0"/>
                </a:moveTo>
                <a:lnTo>
                  <a:pt x="9193442" y="0"/>
                </a:lnTo>
                <a:lnTo>
                  <a:pt x="9193442" y="13099464"/>
                </a:lnTo>
                <a:lnTo>
                  <a:pt x="0" y="130994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8"/>
          <p:cNvSpPr/>
          <p:nvPr/>
        </p:nvSpPr>
        <p:spPr>
          <a:xfrm>
            <a:off x="3029113" y="3892835"/>
            <a:ext cx="3085773" cy="825444"/>
          </a:xfrm>
          <a:custGeom>
            <a:rect b="b" l="l" r="r" t="t"/>
            <a:pathLst>
              <a:path extrusionOk="0" h="1650888" w="6171545">
                <a:moveTo>
                  <a:pt x="0" y="0"/>
                </a:moveTo>
                <a:lnTo>
                  <a:pt x="6171546" y="0"/>
                </a:lnTo>
                <a:lnTo>
                  <a:pt x="6171546" y="1650889"/>
                </a:lnTo>
                <a:lnTo>
                  <a:pt x="0" y="1650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8"/>
          <p:cNvSpPr/>
          <p:nvPr/>
        </p:nvSpPr>
        <p:spPr>
          <a:xfrm rot="7835544">
            <a:off x="356191" y="729722"/>
            <a:ext cx="2283407" cy="536600"/>
          </a:xfrm>
          <a:custGeom>
            <a:rect b="b" l="l" r="r" t="t"/>
            <a:pathLst>
              <a:path extrusionOk="0" h="1073201" w="4566813">
                <a:moveTo>
                  <a:pt x="0" y="0"/>
                </a:moveTo>
                <a:lnTo>
                  <a:pt x="4566813" y="0"/>
                </a:lnTo>
                <a:lnTo>
                  <a:pt x="4566813" y="1073201"/>
                </a:lnTo>
                <a:lnTo>
                  <a:pt x="0" y="1073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18"/>
          <p:cNvSpPr/>
          <p:nvPr/>
        </p:nvSpPr>
        <p:spPr>
          <a:xfrm rot="1176912">
            <a:off x="-23046" y="2049399"/>
            <a:ext cx="1596234" cy="2326024"/>
          </a:xfrm>
          <a:custGeom>
            <a:rect b="b" l="l" r="r" t="t"/>
            <a:pathLst>
              <a:path extrusionOk="0" h="4661790" w="3199153">
                <a:moveTo>
                  <a:pt x="0" y="0"/>
                </a:moveTo>
                <a:lnTo>
                  <a:pt x="3199153" y="0"/>
                </a:lnTo>
                <a:lnTo>
                  <a:pt x="3199153" y="4661790"/>
                </a:lnTo>
                <a:lnTo>
                  <a:pt x="0" y="46617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18"/>
          <p:cNvSpPr/>
          <p:nvPr/>
        </p:nvSpPr>
        <p:spPr>
          <a:xfrm rot="-1394170">
            <a:off x="7233763" y="3385527"/>
            <a:ext cx="1974922" cy="2059893"/>
          </a:xfrm>
          <a:custGeom>
            <a:rect b="b" l="l" r="r" t="t"/>
            <a:pathLst>
              <a:path extrusionOk="0" h="4114800" w="3945064">
                <a:moveTo>
                  <a:pt x="0" y="0"/>
                </a:moveTo>
                <a:lnTo>
                  <a:pt x="3945064" y="0"/>
                </a:lnTo>
                <a:lnTo>
                  <a:pt x="39450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8" name="Google Shape;148;p18"/>
          <p:cNvSpPr txBox="1"/>
          <p:nvPr/>
        </p:nvSpPr>
        <p:spPr>
          <a:xfrm>
            <a:off x="2623963" y="1518888"/>
            <a:ext cx="4126800" cy="21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每班班長來拿學習單</a:t>
            </a:r>
            <a:endParaRPr sz="3600">
              <a:solidFill>
                <a:srgbClr val="595959"/>
              </a:solidFill>
              <a:latin typeface="Purple Purse"/>
              <a:ea typeface="Purple Purse"/>
              <a:cs typeface="Purple Purse"/>
              <a:sym typeface="Purple Purse"/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第四節班會整理後</a:t>
            </a:r>
            <a:endParaRPr sz="3600">
              <a:solidFill>
                <a:srgbClr val="595959"/>
              </a:solidFill>
              <a:latin typeface="Purple Purse"/>
              <a:ea typeface="Purple Purse"/>
              <a:cs typeface="Purple Purse"/>
              <a:sym typeface="Purple Purse"/>
            </a:endParaRPr>
          </a:p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595959"/>
                </a:solidFill>
                <a:latin typeface="Purple Purse"/>
                <a:ea typeface="Purple Purse"/>
                <a:cs typeface="Purple Purse"/>
                <a:sym typeface="Purple Purse"/>
              </a:rPr>
              <a:t>中午前交給導師</a:t>
            </a:r>
            <a:endParaRPr sz="3600">
              <a:solidFill>
                <a:srgbClr val="595959"/>
              </a:solidFill>
              <a:latin typeface="Purple Purse"/>
              <a:ea typeface="Purple Purse"/>
              <a:cs typeface="Purple Purse"/>
              <a:sym typeface="Purple Purs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Google Shape;153;p19"/>
          <p:cNvGraphicFramePr/>
          <p:nvPr/>
        </p:nvGraphicFramePr>
        <p:xfrm>
          <a:off x="185813" y="8172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{805D0B77-91A7-4444-B9C8-C8BCDF88B2D0}</a:tableStyleId>
              </a:tblPr>
              <a:tblGrid>
                <a:gridCol w="463925"/>
                <a:gridCol w="3059225"/>
                <a:gridCol w="5249200"/>
              </a:tblGrid>
              <a:tr h="394925">
                <a:tc row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2400" u="none" cap="none" strike="noStrike"/>
                        <a:t>課程學習成果</a:t>
                      </a:r>
                      <a:endParaRPr b="1" sz="2400" u="none" cap="none" strike="noStrike"/>
                    </a:p>
                  </a:txBody>
                  <a:tcPr marT="91425" marB="91425" marR="91425" marL="9142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項目內容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學習歷程作業名稱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94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B.書面報告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108-02校定必修</a:t>
                      </a: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</a:rPr>
                        <a:t>-大灣學postcrossing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109-01多元選修-府城故事屋期末報告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</a:rPr>
                        <a:t>109-02多元選修-幾何學報告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109-02地理科課堂報告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076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C.實作作品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rgbClr val="000000"/>
                          </a:solidFill>
                        </a:rPr>
                        <a:t>109-01台南老屋速寫畫冊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>
                          <a:solidFill>
                            <a:srgbClr val="000000"/>
                          </a:solidFill>
                        </a:rPr>
                        <a:t>110-02</a:t>
                      </a:r>
                      <a:r>
                        <a:rPr b="1" lang="en" sz="1800" u="none" cap="none" strike="noStrike"/>
                        <a:t>多元選修</a:t>
                      </a: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</a:rPr>
                        <a:t>-</a:t>
                      </a:r>
                      <a:r>
                        <a:rPr b="1" lang="en" sz="1800" u="none" cap="none" strike="noStrike">
                          <a:solidFill>
                            <a:srgbClr val="000000"/>
                          </a:solidFill>
                        </a:rPr>
                        <a:t>小說面面觀策展</a:t>
                      </a:r>
                      <a:endParaRPr b="1" sz="18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4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D.自然科學領域探究與實作成果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109-01水火箭探究與實作報告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4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E.社會領域探究活動成果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109-01社會探究與實作--台南民宿企劃書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109-02</a:t>
                      </a:r>
                      <a:r>
                        <a:rPr b="1" lang="en" sz="1800" u="none" cap="none" strike="noStrike">
                          <a:solidFill>
                            <a:schemeClr val="dk1"/>
                          </a:solidFill>
                        </a:rPr>
                        <a:t>社會探究與實作--</a:t>
                      </a:r>
                      <a:r>
                        <a:rPr b="1" lang="en" sz="1800" u="none" cap="none" strike="noStrike"/>
                        <a:t>難民擬真活動設計與成果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4" name="Google Shape;154;p19"/>
          <p:cNvSpPr txBox="1"/>
          <p:nvPr>
            <p:ph idx="4294967295" type="title"/>
          </p:nvPr>
        </p:nvSpPr>
        <p:spPr>
          <a:xfrm>
            <a:off x="1130950" y="70950"/>
            <a:ext cx="7233600" cy="572700"/>
          </a:xfrm>
          <a:prstGeom prst="rect">
            <a:avLst/>
          </a:prstGeom>
          <a:solidFill>
            <a:srgbClr val="286970">
              <a:alpha val="9569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FFFFFF"/>
                </a:solidFill>
              </a:rPr>
              <a:t>盤點學習歷程(</a:t>
            </a:r>
            <a:r>
              <a:rPr lang="en">
                <a:solidFill>
                  <a:srgbClr val="FFFFFF"/>
                </a:solidFill>
              </a:rPr>
              <a:t>第四節完成)</a:t>
            </a:r>
            <a:endParaRPr>
              <a:solidFill>
                <a:srgbClr val="FFFFFF"/>
              </a:solidFill>
            </a:endParaRPr>
          </a:p>
        </p:txBody>
      </p:sp>
      <p:grpSp>
        <p:nvGrpSpPr>
          <p:cNvPr id="155" name="Google Shape;155;p19"/>
          <p:cNvGrpSpPr/>
          <p:nvPr/>
        </p:nvGrpSpPr>
        <p:grpSpPr>
          <a:xfrm>
            <a:off x="335468" y="26379"/>
            <a:ext cx="678024" cy="661833"/>
            <a:chOff x="3859600" y="3591950"/>
            <a:chExt cx="296975" cy="296175"/>
          </a:xfrm>
        </p:grpSpPr>
        <p:sp>
          <p:nvSpPr>
            <p:cNvPr id="156" name="Google Shape;156;p19"/>
            <p:cNvSpPr/>
            <p:nvPr/>
          </p:nvSpPr>
          <p:spPr>
            <a:xfrm>
              <a:off x="4034450" y="3766000"/>
              <a:ext cx="122125" cy="122125"/>
            </a:xfrm>
            <a:custGeom>
              <a:rect b="b" l="l" r="r" t="t"/>
              <a:pathLst>
                <a:path extrusionOk="0" h="4885" w="4885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286970">
                <a:alpha val="9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3860400" y="3679375"/>
              <a:ext cx="260725" cy="173300"/>
            </a:xfrm>
            <a:custGeom>
              <a:rect b="b" l="l" r="r" t="t"/>
              <a:pathLst>
                <a:path extrusionOk="0" h="6932" w="10429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286970">
                <a:alpha val="9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3859600" y="3591950"/>
              <a:ext cx="261525" cy="70900"/>
            </a:xfrm>
            <a:custGeom>
              <a:rect b="b" l="l" r="r" t="t"/>
              <a:pathLst>
                <a:path extrusionOk="0" h="2836" w="10461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286970">
                <a:alpha val="9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" name="Google Shape;163;p20"/>
          <p:cNvGraphicFramePr/>
          <p:nvPr/>
        </p:nvGraphicFramePr>
        <p:xfrm>
          <a:off x="185813" y="7772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{805D0B77-91A7-4444-B9C8-C8BCDF88B2D0}</a:tableStyleId>
              </a:tblPr>
              <a:tblGrid>
                <a:gridCol w="463925"/>
                <a:gridCol w="3059225"/>
                <a:gridCol w="5249200"/>
              </a:tblGrid>
              <a:tr h="394925">
                <a:tc row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n" sz="2400" u="none" cap="none" strike="noStrike"/>
                        <a:t>多元表現</a:t>
                      </a:r>
                      <a:endParaRPr b="1" sz="24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B89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F.高中自主學習計畫與成果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108-01</a:t>
                      </a:r>
                      <a:r>
                        <a:rPr b="1" lang="en" sz="1800"/>
                        <a:t>香氛精油製作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4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G.社團活動經驗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108-01~110-01五學期桌遊社活動經驗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4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H.擔任幹部經驗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109-01擔任班長、109-擔任桌遊社社長 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4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I.服務學習經驗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109寒假大灣國小兒童快樂營隊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4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J.競賽表現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109-01校內國語文競賽國語朗讀第三名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4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K.非修課紀錄之成果作品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108-01英文科寒假營隊「南瀛留影」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109-01社會科寒假營隊「川流不息---探尋南瀛的海河戀」</a:t>
                      </a:r>
                      <a:endParaRPr b="1"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109-01社會科寒假營隊「全球素養---移動的人群」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9492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L.檢定證照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n" sz="1800" u="none" cap="none" strike="noStrike"/>
                        <a:t>109-02全民英語中高級檢定合格</a:t>
                      </a:r>
                      <a:endParaRPr b="1" sz="18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64" name="Google Shape;164;p20"/>
          <p:cNvSpPr txBox="1"/>
          <p:nvPr>
            <p:ph idx="4294967295" type="title"/>
          </p:nvPr>
        </p:nvSpPr>
        <p:spPr>
          <a:xfrm>
            <a:off x="1333688" y="159988"/>
            <a:ext cx="7233600" cy="572700"/>
          </a:xfrm>
          <a:prstGeom prst="rect">
            <a:avLst/>
          </a:prstGeom>
          <a:solidFill>
            <a:srgbClr val="286970">
              <a:alpha val="95690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n">
                <a:solidFill>
                  <a:srgbClr val="FFFFFF"/>
                </a:solidFill>
              </a:rPr>
              <a:t>盤點學習歷程</a:t>
            </a:r>
            <a:r>
              <a:rPr lang="en">
                <a:solidFill>
                  <a:srgbClr val="FFFFFF"/>
                </a:solidFill>
              </a:rPr>
              <a:t>(第四節完成)</a:t>
            </a:r>
            <a:endParaRPr b="1">
              <a:solidFill>
                <a:srgbClr val="FFFFFF"/>
              </a:solidFill>
            </a:endParaRPr>
          </a:p>
        </p:txBody>
      </p:sp>
      <p:grpSp>
        <p:nvGrpSpPr>
          <p:cNvPr id="165" name="Google Shape;165;p20"/>
          <p:cNvGrpSpPr/>
          <p:nvPr/>
        </p:nvGrpSpPr>
        <p:grpSpPr>
          <a:xfrm>
            <a:off x="359481" y="115417"/>
            <a:ext cx="678024" cy="661833"/>
            <a:chOff x="3859600" y="3591950"/>
            <a:chExt cx="296975" cy="296175"/>
          </a:xfrm>
        </p:grpSpPr>
        <p:sp>
          <p:nvSpPr>
            <p:cNvPr id="166" name="Google Shape;166;p20"/>
            <p:cNvSpPr/>
            <p:nvPr/>
          </p:nvSpPr>
          <p:spPr>
            <a:xfrm>
              <a:off x="4034450" y="3766000"/>
              <a:ext cx="122125" cy="122125"/>
            </a:xfrm>
            <a:custGeom>
              <a:rect b="b" l="l" r="r" t="t"/>
              <a:pathLst>
                <a:path extrusionOk="0" h="4885" w="4885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286970">
                <a:alpha val="9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3860400" y="3679375"/>
              <a:ext cx="260725" cy="173300"/>
            </a:xfrm>
            <a:custGeom>
              <a:rect b="b" l="l" r="r" t="t"/>
              <a:pathLst>
                <a:path extrusionOk="0" h="6932" w="10429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286970">
                <a:alpha val="9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3859600" y="3591950"/>
              <a:ext cx="261525" cy="70900"/>
            </a:xfrm>
            <a:custGeom>
              <a:rect b="b" l="l" r="r" t="t"/>
              <a:pathLst>
                <a:path extrusionOk="0" h="2836" w="10461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286970">
                <a:alpha val="956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595959"/>
      </a:dk1>
      <a:lt1>
        <a:srgbClr val="F4DECB"/>
      </a:lt1>
      <a:dk2>
        <a:srgbClr val="595959"/>
      </a:dk2>
      <a:lt2>
        <a:srgbClr val="CCE1D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