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 id="2147483758" r:id="rId3"/>
  </p:sldMasterIdLst>
  <p:notesMasterIdLst>
    <p:notesMasterId r:id="rId66"/>
  </p:notesMasterIdLst>
  <p:handoutMasterIdLst>
    <p:handoutMasterId r:id="rId67"/>
  </p:handoutMasterIdLst>
  <p:sldIdLst>
    <p:sldId id="404" r:id="rId4"/>
    <p:sldId id="581" r:id="rId5"/>
    <p:sldId id="596" r:id="rId6"/>
    <p:sldId id="601" r:id="rId7"/>
    <p:sldId id="600" r:id="rId8"/>
    <p:sldId id="603" r:id="rId9"/>
    <p:sldId id="604" r:id="rId10"/>
    <p:sldId id="605" r:id="rId11"/>
    <p:sldId id="602" r:id="rId12"/>
    <p:sldId id="599" r:id="rId13"/>
    <p:sldId id="608" r:id="rId14"/>
    <p:sldId id="612" r:id="rId15"/>
    <p:sldId id="606" r:id="rId16"/>
    <p:sldId id="613" r:id="rId17"/>
    <p:sldId id="614" r:id="rId18"/>
    <p:sldId id="621" r:id="rId19"/>
    <p:sldId id="616" r:id="rId20"/>
    <p:sldId id="617" r:id="rId21"/>
    <p:sldId id="607" r:id="rId22"/>
    <p:sldId id="610" r:id="rId23"/>
    <p:sldId id="609" r:id="rId24"/>
    <p:sldId id="622" r:id="rId25"/>
    <p:sldId id="620" r:id="rId26"/>
    <p:sldId id="618" r:id="rId27"/>
    <p:sldId id="619" r:id="rId28"/>
    <p:sldId id="558" r:id="rId29"/>
    <p:sldId id="503" r:id="rId30"/>
    <p:sldId id="623" r:id="rId31"/>
    <p:sldId id="575" r:id="rId32"/>
    <p:sldId id="444" r:id="rId33"/>
    <p:sldId id="490" r:id="rId34"/>
    <p:sldId id="491" r:id="rId35"/>
    <p:sldId id="464" r:id="rId36"/>
    <p:sldId id="630" r:id="rId37"/>
    <p:sldId id="624" r:id="rId38"/>
    <p:sldId id="487" r:id="rId39"/>
    <p:sldId id="597" r:id="rId40"/>
    <p:sldId id="577" r:id="rId41"/>
    <p:sldId id="576" r:id="rId42"/>
    <p:sldId id="578" r:id="rId43"/>
    <p:sldId id="580" r:id="rId44"/>
    <p:sldId id="626" r:id="rId45"/>
    <p:sldId id="445" r:id="rId46"/>
    <p:sldId id="541" r:id="rId47"/>
    <p:sldId id="631" r:id="rId48"/>
    <p:sldId id="598" r:id="rId49"/>
    <p:sldId id="627" r:id="rId50"/>
    <p:sldId id="519" r:id="rId51"/>
    <p:sldId id="628" r:id="rId52"/>
    <p:sldId id="629" r:id="rId53"/>
    <p:sldId id="583" r:id="rId54"/>
    <p:sldId id="446" r:id="rId55"/>
    <p:sldId id="494" r:id="rId56"/>
    <p:sldId id="559" r:id="rId57"/>
    <p:sldId id="438" r:id="rId58"/>
    <p:sldId id="449" r:id="rId59"/>
    <p:sldId id="450" r:id="rId60"/>
    <p:sldId id="582" r:id="rId61"/>
    <p:sldId id="589" r:id="rId62"/>
    <p:sldId id="485" r:id="rId63"/>
    <p:sldId id="584" r:id="rId64"/>
    <p:sldId id="439" r:id="rId65"/>
  </p:sldIdLst>
  <p:sldSz cx="9906000" cy="6858000" type="A4"/>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70939"/>
    <a:srgbClr val="FFFFFF"/>
    <a:srgbClr val="1308EA"/>
    <a:srgbClr val="75FD6B"/>
    <a:srgbClr val="E8E8E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324" autoAdjust="0"/>
    <p:restoredTop sz="94660"/>
  </p:normalViewPr>
  <p:slideViewPr>
    <p:cSldViewPr>
      <p:cViewPr>
        <p:scale>
          <a:sx n="70" d="100"/>
          <a:sy n="70" d="100"/>
        </p:scale>
        <p:origin x="-1230" y="-132"/>
      </p:cViewPr>
      <p:guideLst>
        <p:guide orient="horz" pos="2160"/>
        <p:guide pos="3120"/>
      </p:guideLst>
    </p:cSldViewPr>
  </p:slideViewPr>
  <p:notesTextViewPr>
    <p:cViewPr>
      <p:scale>
        <a:sx n="100" d="100"/>
        <a:sy n="100" d="100"/>
      </p:scale>
      <p:origin x="0" y="0"/>
    </p:cViewPr>
  </p:notesTextViewPr>
  <p:notesViewPr>
    <p:cSldViewPr>
      <p:cViewPr varScale="1">
        <p:scale>
          <a:sx n="80" d="100"/>
          <a:sy n="80" d="100"/>
        </p:scale>
        <p:origin x="-197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6905CA-DEF8-4D11-8E8E-35415FE5B980}" type="doc">
      <dgm:prSet loTypeId="urn:microsoft.com/office/officeart/2011/layout/RadialPictureList#1" loCatId="officeonline" qsTypeId="urn:microsoft.com/office/officeart/2005/8/quickstyle/simple2" qsCatId="simple" csTypeId="urn:microsoft.com/office/officeart/2005/8/colors/accent3_4" csCatId="accent3" phldr="1"/>
      <dgm:spPr/>
      <dgm:t>
        <a:bodyPr/>
        <a:lstStyle/>
        <a:p>
          <a:endParaRPr lang="zh-TW"/>
        </a:p>
      </dgm:t>
    </dgm:pt>
    <dgm:pt modelId="{007470A2-B5D7-4887-B4FD-B6021A4D4CF7}">
      <dgm:prSet phldrT="[文字]" custT="1"/>
      <dgm:spPr>
        <a:xfrm>
          <a:off x="2838648" y="1919894"/>
          <a:ext cx="1998436" cy="1998257"/>
        </a:xfrm>
      </dgm:spPr>
      <dgm:t>
        <a:bodyPr/>
        <a:lstStyle/>
        <a:p>
          <a:pPr>
            <a:lnSpc>
              <a:spcPts val="5500"/>
            </a:lnSpc>
            <a:spcAft>
              <a:spcPts val="0"/>
            </a:spcAft>
          </a:pPr>
          <a:r>
            <a:rPr lang="zh-TW" altLang="en-US" sz="4800" dirty="0" smtClean="0">
              <a:latin typeface="Century Gothic"/>
              <a:ea typeface="+mn-ea"/>
              <a:cs typeface="+mn-cs"/>
            </a:rPr>
            <a:t>報告大綱</a:t>
          </a:r>
          <a:endParaRPr lang="zh-TW" sz="4800" dirty="0">
            <a:latin typeface="Century Gothic"/>
            <a:ea typeface="+mn-ea"/>
            <a:cs typeface="+mn-cs"/>
          </a:endParaRPr>
        </a:p>
      </dgm:t>
    </dgm:pt>
    <dgm:pt modelId="{C7FB72E2-A81D-4936-94C5-846F95D01B10}" type="parTrans" cxnId="{A971AD42-BB12-4E5C-BD90-DB7621320F5D}">
      <dgm:prSet/>
      <dgm:spPr/>
      <dgm:t>
        <a:bodyPr/>
        <a:lstStyle/>
        <a:p>
          <a:endParaRPr lang="zh-TW"/>
        </a:p>
      </dgm:t>
    </dgm:pt>
    <dgm:pt modelId="{36A13DC7-7A59-4D72-A36F-54543C02182F}" type="sibTrans" cxnId="{A971AD42-BB12-4E5C-BD90-DB7621320F5D}">
      <dgm:prSet/>
      <dgm:spPr/>
      <dgm:t>
        <a:bodyPr/>
        <a:lstStyle/>
        <a:p>
          <a:endParaRPr lang="zh-TW"/>
        </a:p>
      </dgm:t>
    </dgm:pt>
    <dgm:pt modelId="{D2FE3027-CD5C-42F2-91EB-86FAC3E4BE0B}">
      <dgm:prSet phldrT="[文字]" custT="1"/>
      <dgm:spPr>
        <a:xfrm>
          <a:off x="787991" y="657572"/>
          <a:ext cx="1433405" cy="1036336"/>
        </a:xfrm>
      </dgm:spPr>
      <dgm:t>
        <a:bodyPr/>
        <a:lstStyle/>
        <a:p>
          <a:pPr algn="l"/>
          <a:r>
            <a:rPr lang="zh-TW" altLang="en-US" sz="3200" dirty="0" smtClean="0">
              <a:solidFill>
                <a:schemeClr val="tx1"/>
              </a:solidFill>
              <a:latin typeface="Century Gothic"/>
              <a:ea typeface="+mn-ea"/>
              <a:cs typeface="+mn-cs"/>
            </a:rPr>
            <a:t> 大學多元入學方案簡介</a:t>
          </a:r>
          <a:endParaRPr lang="zh-TW" sz="3200" dirty="0">
            <a:solidFill>
              <a:schemeClr val="tx1"/>
            </a:solidFill>
            <a:latin typeface="Century Gothic"/>
            <a:ea typeface="+mn-ea"/>
            <a:cs typeface="+mn-cs"/>
          </a:endParaRPr>
        </a:p>
      </dgm:t>
    </dgm:pt>
    <dgm:pt modelId="{D970ABB7-5E37-4C46-AB28-EAAE4C62AF1F}" type="parTrans" cxnId="{2F708DD1-31DA-40F2-8F61-60D64D9DED0E}">
      <dgm:prSet/>
      <dgm:spPr/>
      <dgm:t>
        <a:bodyPr/>
        <a:lstStyle/>
        <a:p>
          <a:endParaRPr lang="zh-TW"/>
        </a:p>
      </dgm:t>
    </dgm:pt>
    <dgm:pt modelId="{3BD032F4-74D8-4DF5-A3F7-BE4B5F10D5BF}" type="sibTrans" cxnId="{2F708DD1-31DA-40F2-8F61-60D64D9DED0E}">
      <dgm:prSet/>
      <dgm:spPr/>
      <dgm:t>
        <a:bodyPr/>
        <a:lstStyle/>
        <a:p>
          <a:endParaRPr lang="zh-TW"/>
        </a:p>
      </dgm:t>
    </dgm:pt>
    <dgm:pt modelId="{960DD3F4-08B5-4717-B21F-9D7ADE4F9398}">
      <dgm:prSet phldrT="[文字]" custT="1"/>
      <dgm:spPr>
        <a:xfrm>
          <a:off x="0" y="1659669"/>
          <a:ext cx="1433405" cy="1036336"/>
        </a:xfrm>
      </dgm:spPr>
      <dgm:t>
        <a:bodyPr/>
        <a:lstStyle/>
        <a:p>
          <a:pPr algn="l"/>
          <a:r>
            <a:rPr lang="zh-TW" altLang="en-US" sz="3200" dirty="0" smtClean="0">
              <a:latin typeface="Century Gothic"/>
              <a:ea typeface="+mn-ea"/>
              <a:cs typeface="+mn-cs"/>
            </a:rPr>
            <a:t>      大學招生變革</a:t>
          </a:r>
          <a:endParaRPr lang="zh-TW" sz="3200" dirty="0">
            <a:solidFill>
              <a:schemeClr val="tx1"/>
            </a:solidFill>
            <a:latin typeface="Century Gothic"/>
            <a:ea typeface="+mn-ea"/>
            <a:cs typeface="+mn-cs"/>
          </a:endParaRPr>
        </a:p>
      </dgm:t>
    </dgm:pt>
    <dgm:pt modelId="{839A0E79-83CF-4D81-910F-C4D38D5DC2A9}" type="parTrans" cxnId="{F0B079DC-9100-43CB-83F4-47AC9676D6D6}">
      <dgm:prSet/>
      <dgm:spPr/>
      <dgm:t>
        <a:bodyPr/>
        <a:lstStyle/>
        <a:p>
          <a:endParaRPr lang="zh-TW"/>
        </a:p>
      </dgm:t>
    </dgm:pt>
    <dgm:pt modelId="{D3D2787D-6A77-4635-9E00-A1E2766D7996}" type="sibTrans" cxnId="{F0B079DC-9100-43CB-83F4-47AC9676D6D6}">
      <dgm:prSet/>
      <dgm:spPr/>
      <dgm:t>
        <a:bodyPr/>
        <a:lstStyle/>
        <a:p>
          <a:endParaRPr lang="zh-TW"/>
        </a:p>
      </dgm:t>
    </dgm:pt>
    <dgm:pt modelId="{C0C01B88-9CE1-468B-9CBF-591339763F40}">
      <dgm:prSet phldrT="[文字]" custT="1"/>
      <dgm:spPr>
        <a:xfrm>
          <a:off x="0" y="3124236"/>
          <a:ext cx="1433405" cy="1036336"/>
        </a:xfrm>
      </dgm:spPr>
      <dgm:t>
        <a:bodyPr/>
        <a:lstStyle/>
        <a:p>
          <a:pPr algn="l"/>
          <a:r>
            <a:rPr lang="zh-TW" altLang="en-US" sz="3200" dirty="0" smtClean="0">
              <a:latin typeface="Century Gothic"/>
              <a:ea typeface="+mn-ea"/>
              <a:cs typeface="+mn-cs"/>
            </a:rPr>
            <a:t>       </a:t>
          </a:r>
          <a:r>
            <a:rPr lang="zh-TW" altLang="en-US" sz="3200" dirty="0" smtClean="0">
              <a:solidFill>
                <a:schemeClr val="tx1"/>
              </a:solidFill>
              <a:latin typeface="Century Gothic"/>
              <a:ea typeface="+mn-ea"/>
              <a:cs typeface="+mn-cs"/>
            </a:rPr>
            <a:t>入學管道介紹</a:t>
          </a:r>
          <a:endParaRPr lang="zh-TW" sz="3200" dirty="0">
            <a:solidFill>
              <a:schemeClr val="bg1">
                <a:lumMod val="65000"/>
              </a:schemeClr>
            </a:solidFill>
            <a:latin typeface="Century Gothic"/>
            <a:ea typeface="+mn-ea"/>
            <a:cs typeface="+mn-cs"/>
          </a:endParaRPr>
        </a:p>
      </dgm:t>
    </dgm:pt>
    <dgm:pt modelId="{DFE94F7E-D535-430A-8BB1-49AC9838F4B9}" type="parTrans" cxnId="{8D5FD78A-BE31-4FDE-A461-DA8AB34B38C6}">
      <dgm:prSet/>
      <dgm:spPr/>
      <dgm:t>
        <a:bodyPr/>
        <a:lstStyle/>
        <a:p>
          <a:endParaRPr lang="zh-TW"/>
        </a:p>
      </dgm:t>
    </dgm:pt>
    <dgm:pt modelId="{E322421D-E49C-4213-8E54-92B0A3C2AA0D}" type="sibTrans" cxnId="{8D5FD78A-BE31-4FDE-A461-DA8AB34B38C6}">
      <dgm:prSet/>
      <dgm:spPr/>
      <dgm:t>
        <a:bodyPr/>
        <a:lstStyle/>
        <a:p>
          <a:endParaRPr lang="zh-TW"/>
        </a:p>
      </dgm:t>
    </dgm:pt>
    <dgm:pt modelId="{A57F03F2-F17D-42FF-993E-5B27850F725E}">
      <dgm:prSet phldrT="[文字]" custT="1"/>
      <dgm:spPr>
        <a:xfrm>
          <a:off x="0" y="3124236"/>
          <a:ext cx="1433405" cy="1036336"/>
        </a:xfrm>
      </dgm:spPr>
      <dgm:t>
        <a:bodyPr/>
        <a:lstStyle/>
        <a:p>
          <a:pPr algn="l"/>
          <a:r>
            <a:rPr lang="zh-TW" altLang="en-US" sz="3200" dirty="0" smtClean="0">
              <a:solidFill>
                <a:schemeClr val="tx1"/>
              </a:solidFill>
              <a:latin typeface="Century Gothic"/>
              <a:ea typeface="+mn-ea"/>
              <a:cs typeface="+mn-cs"/>
            </a:rPr>
            <a:t>招生重要日程表</a:t>
          </a:r>
          <a:endParaRPr lang="zh-TW" sz="3200" dirty="0">
            <a:solidFill>
              <a:schemeClr val="tx1"/>
            </a:solidFill>
            <a:latin typeface="Century Gothic"/>
            <a:ea typeface="+mn-ea"/>
            <a:cs typeface="+mn-cs"/>
          </a:endParaRPr>
        </a:p>
      </dgm:t>
    </dgm:pt>
    <dgm:pt modelId="{93AD6DAE-6FA9-48A4-B0A5-A0A832C7812A}" type="parTrans" cxnId="{F8308B3C-F4FC-4876-9B14-39B25A8F5A2A}">
      <dgm:prSet/>
      <dgm:spPr/>
      <dgm:t>
        <a:bodyPr/>
        <a:lstStyle/>
        <a:p>
          <a:endParaRPr lang="zh-TW" altLang="en-US"/>
        </a:p>
      </dgm:t>
    </dgm:pt>
    <dgm:pt modelId="{FEAE7A55-8800-4571-9BBF-1DEC6FD9BC98}" type="sibTrans" cxnId="{F8308B3C-F4FC-4876-9B14-39B25A8F5A2A}">
      <dgm:prSet/>
      <dgm:spPr/>
      <dgm:t>
        <a:bodyPr/>
        <a:lstStyle/>
        <a:p>
          <a:endParaRPr lang="zh-TW" altLang="en-US"/>
        </a:p>
      </dgm:t>
    </dgm:pt>
    <dgm:pt modelId="{BCBA671E-8B0E-47E3-B726-8B2B073B000E}" type="pres">
      <dgm:prSet presAssocID="{E16905CA-DEF8-4D11-8E8E-35415FE5B980}" presName="Name0" presStyleCnt="0">
        <dgm:presLayoutVars>
          <dgm:chMax val="1"/>
          <dgm:chPref val="1"/>
          <dgm:dir val="rev"/>
          <dgm:resizeHandles/>
        </dgm:presLayoutVars>
      </dgm:prSet>
      <dgm:spPr/>
      <dgm:t>
        <a:bodyPr/>
        <a:lstStyle/>
        <a:p>
          <a:endParaRPr lang="zh-TW"/>
        </a:p>
      </dgm:t>
    </dgm:pt>
    <dgm:pt modelId="{05E59EE6-24A2-4651-996A-9AFB7B9FFC8F}" type="pres">
      <dgm:prSet presAssocID="{007470A2-B5D7-4887-B4FD-B6021A4D4CF7}" presName="Parent" presStyleLbl="node1" presStyleIdx="0" presStyleCnt="2" custScaleX="116659" custScaleY="115008" custLinFactNeighborX="6178" custLinFactNeighborY="-520">
        <dgm:presLayoutVars>
          <dgm:chMax val="4"/>
          <dgm:chPref val="3"/>
        </dgm:presLayoutVars>
      </dgm:prSet>
      <dgm:spPr>
        <a:prstGeom prst="ellipse">
          <a:avLst/>
        </a:prstGeom>
      </dgm:spPr>
      <dgm:t>
        <a:bodyPr/>
        <a:lstStyle/>
        <a:p>
          <a:endParaRPr lang="zh-TW"/>
        </a:p>
      </dgm:t>
    </dgm:pt>
    <dgm:pt modelId="{1EA0B330-A62A-423B-9436-56354426AF14}" type="pres">
      <dgm:prSet presAssocID="{D2FE3027-CD5C-42F2-91EB-86FAC3E4BE0B}" presName="Accent" presStyleLbl="node1" presStyleIdx="1" presStyleCnt="2"/>
      <dgm:spPr>
        <a:xfrm rot="10800000">
          <a:off x="1839429" y="808686"/>
          <a:ext cx="4027970" cy="4198761"/>
        </a:xfrm>
      </dgm:spPr>
      <dgm:t>
        <a:bodyPr/>
        <a:lstStyle/>
        <a:p>
          <a:endParaRPr lang="zh-TW"/>
        </a:p>
      </dgm:t>
    </dgm:pt>
    <dgm:pt modelId="{A641F8A4-CF11-4116-B4E6-8425449904ED}" type="pres">
      <dgm:prSet presAssocID="{D2FE3027-CD5C-42F2-91EB-86FAC3E4BE0B}" presName="Image1" presStyleLbl="fgImgPlace1" presStyleIdx="0" presStyleCnt="4" custLinFactNeighborX="-5477" custLinFactNeighborY="-1231"/>
      <dgm:spPr>
        <a:xfrm>
          <a:off x="2302954" y="643876"/>
          <a:ext cx="1070800" cy="1070576"/>
        </a:xfrm>
        <a:prstGeom prst="ellipse">
          <a:avLst/>
        </a:prstGeom>
        <a:blipFill dpi="0" rotWithShape="1">
          <a:blip xmlns:r="http://schemas.openxmlformats.org/officeDocument/2006/relationships" r:embed="rId1" cstate="print">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 xmlns:a14="http://schemas.microsoft.com/office/drawing/2010/main" val="0"/>
              </a:ext>
            </a:extLst>
          </a:blip>
          <a:srcRect/>
          <a:stretch>
            <a:fillRect/>
          </a:stretch>
        </a:blipFill>
      </dgm:spPr>
      <dgm:t>
        <a:bodyPr/>
        <a:lstStyle/>
        <a:p>
          <a:endParaRPr lang="zh-TW"/>
        </a:p>
      </dgm:t>
    </dgm:pt>
    <dgm:pt modelId="{4E1806DE-992B-4280-BAAA-DE6487DCDC77}" type="pres">
      <dgm:prSet presAssocID="{D2FE3027-CD5C-42F2-91EB-86FAC3E4BE0B}" presName="Child1" presStyleLbl="revTx" presStyleIdx="0" presStyleCnt="4" custScaleX="362301" custLinFactNeighborX="-69668" custLinFactNeighborY="-1322">
        <dgm:presLayoutVars>
          <dgm:chMax val="0"/>
          <dgm:chPref val="0"/>
          <dgm:bulletEnabled val="1"/>
        </dgm:presLayoutVars>
      </dgm:prSet>
      <dgm:spPr>
        <a:prstGeom prst="rect">
          <a:avLst/>
        </a:prstGeom>
      </dgm:spPr>
      <dgm:t>
        <a:bodyPr/>
        <a:lstStyle/>
        <a:p>
          <a:endParaRPr lang="zh-TW"/>
        </a:p>
      </dgm:t>
    </dgm:pt>
    <dgm:pt modelId="{9429B47F-46AD-4053-B6EC-4D08117EF235}" type="pres">
      <dgm:prSet presAssocID="{960DD3F4-08B5-4717-B21F-9D7ADE4F9398}" presName="Image2" presStyleCnt="0"/>
      <dgm:spPr/>
      <dgm:t>
        <a:bodyPr/>
        <a:lstStyle/>
        <a:p>
          <a:endParaRPr lang="zh-TW"/>
        </a:p>
      </dgm:t>
    </dgm:pt>
    <dgm:pt modelId="{7ACA9D6E-B4F2-44F7-ADFA-C71D9AD1611D}" type="pres">
      <dgm:prSet presAssocID="{960DD3F4-08B5-4717-B21F-9D7ADE4F9398}" presName="Image" presStyleLbl="fgImgPlace1" presStyleIdx="1" presStyleCnt="4" custLinFactNeighborY="8032"/>
      <dgm:spPr>
        <a:xfrm>
          <a:off x="1512028" y="1640951"/>
          <a:ext cx="1070800" cy="1070576"/>
        </a:xfrm>
        <a:prstGeom prst="ellipse">
          <a:avLst/>
        </a:prstGeom>
        <a:blipFill dpi="0" rotWithShape="1">
          <a:blip xmlns:r="http://schemas.openxmlformats.org/officeDocument/2006/relationships" r:embed="rId2" cstate="print">
            <a:duotone>
              <a:schemeClr val="accent3">
                <a:hueOff val="6595"/>
                <a:satOff val="180"/>
                <a:lumOff val="-624"/>
                <a:alphaOff val="0"/>
                <a:shade val="20000"/>
                <a:satMod val="200000"/>
              </a:schemeClr>
              <a:schemeClr val="accent3">
                <a:hueOff val="6595"/>
                <a:satOff val="180"/>
                <a:lumOff val="-624"/>
                <a:alphaOff val="0"/>
                <a:tint val="12000"/>
                <a:satMod val="190000"/>
              </a:schemeClr>
            </a:duotone>
            <a:extLst>
              <a:ext uri="{28A0092B-C50C-407E-A947-70E740481C1C}">
                <a14:useLocalDpi xmlns="" xmlns:a14="http://schemas.microsoft.com/office/drawing/2010/main" val="0"/>
              </a:ext>
            </a:extLst>
          </a:blip>
          <a:srcRect/>
          <a:stretch>
            <a:fillRect/>
          </a:stretch>
        </a:blipFill>
      </dgm:spPr>
      <dgm:t>
        <a:bodyPr/>
        <a:lstStyle/>
        <a:p>
          <a:endParaRPr lang="zh-TW"/>
        </a:p>
      </dgm:t>
    </dgm:pt>
    <dgm:pt modelId="{63748CBD-72AB-475B-93BB-2E1E19EB7CDF}" type="pres">
      <dgm:prSet presAssocID="{960DD3F4-08B5-4717-B21F-9D7ADE4F9398}" presName="Child2" presStyleLbl="revTx" presStyleIdx="1" presStyleCnt="4" custScaleX="253931" custLinFactNeighborX="-49956" custLinFactNeighborY="9242">
        <dgm:presLayoutVars>
          <dgm:chMax val="0"/>
          <dgm:chPref val="0"/>
          <dgm:bulletEnabled val="1"/>
        </dgm:presLayoutVars>
      </dgm:prSet>
      <dgm:spPr>
        <a:prstGeom prst="rect">
          <a:avLst/>
        </a:prstGeom>
      </dgm:spPr>
      <dgm:t>
        <a:bodyPr/>
        <a:lstStyle/>
        <a:p>
          <a:endParaRPr lang="zh-TW"/>
        </a:p>
      </dgm:t>
    </dgm:pt>
    <dgm:pt modelId="{EA3FBB46-60CA-4DCD-B01B-F2EAC10C3D89}" type="pres">
      <dgm:prSet presAssocID="{C0C01B88-9CE1-468B-9CBF-591339763F40}" presName="Image3" presStyleCnt="0"/>
      <dgm:spPr/>
      <dgm:t>
        <a:bodyPr/>
        <a:lstStyle/>
        <a:p>
          <a:endParaRPr lang="zh-TW"/>
        </a:p>
      </dgm:t>
    </dgm:pt>
    <dgm:pt modelId="{07F3DE25-1642-45C2-B4F6-1F381AF4B3C9}" type="pres">
      <dgm:prSet presAssocID="{C0C01B88-9CE1-468B-9CBF-591339763F40}" presName="Image" presStyleLbl="fgImgPlace1" presStyleIdx="2" presStyleCnt="4" custLinFactNeighborX="2282" custLinFactNeighborY="-8562"/>
      <dgm:spPr>
        <a:xfrm>
          <a:off x="1516136" y="3106888"/>
          <a:ext cx="1070800" cy="1070576"/>
        </a:xfrm>
        <a:prstGeom prst="ellipse">
          <a:avLst/>
        </a:prstGeom>
        <a:blipFill dpi="0" rotWithShape="1">
          <a:blip xmlns:r="http://schemas.openxmlformats.org/officeDocument/2006/relationships" r:embed="rId3" cstate="print">
            <a:duotone>
              <a:schemeClr val="accent3">
                <a:hueOff val="19833"/>
                <a:satOff val="536"/>
                <a:lumOff val="-1872"/>
                <a:alphaOff val="0"/>
                <a:shade val="20000"/>
                <a:satMod val="200000"/>
              </a:schemeClr>
              <a:schemeClr val="accent3">
                <a:hueOff val="19833"/>
                <a:satOff val="536"/>
                <a:lumOff val="-1872"/>
                <a:alphaOff val="0"/>
                <a:tint val="12000"/>
                <a:satMod val="190000"/>
              </a:schemeClr>
            </a:duotone>
            <a:extLst>
              <a:ext uri="{28A0092B-C50C-407E-A947-70E740481C1C}">
                <a14:useLocalDpi xmlns="" xmlns:a14="http://schemas.microsoft.com/office/drawing/2010/main" val="0"/>
              </a:ext>
            </a:extLst>
          </a:blip>
          <a:srcRect/>
          <a:stretch>
            <a:fillRect/>
          </a:stretch>
        </a:blipFill>
      </dgm:spPr>
      <dgm:t>
        <a:bodyPr/>
        <a:lstStyle/>
        <a:p>
          <a:endParaRPr lang="zh-TW"/>
        </a:p>
      </dgm:t>
    </dgm:pt>
    <dgm:pt modelId="{24DAAE03-8AA3-4374-B236-819FD4BAD3C8}" type="pres">
      <dgm:prSet presAssocID="{C0C01B88-9CE1-468B-9CBF-591339763F40}" presName="Child3" presStyleLbl="revTx" presStyleIdx="2" presStyleCnt="4" custScaleX="298609" custLinFactNeighborX="-39038" custLinFactNeighborY="-11086">
        <dgm:presLayoutVars>
          <dgm:chMax val="0"/>
          <dgm:chPref val="0"/>
          <dgm:bulletEnabled val="1"/>
        </dgm:presLayoutVars>
      </dgm:prSet>
      <dgm:spPr>
        <a:prstGeom prst="rect">
          <a:avLst/>
        </a:prstGeom>
      </dgm:spPr>
      <dgm:t>
        <a:bodyPr/>
        <a:lstStyle/>
        <a:p>
          <a:endParaRPr lang="zh-TW"/>
        </a:p>
      </dgm:t>
    </dgm:pt>
    <dgm:pt modelId="{2EA95859-FCF9-47BF-A965-BC1EAFB377AC}" type="pres">
      <dgm:prSet presAssocID="{A57F03F2-F17D-42FF-993E-5B27850F725E}" presName="Image4" presStyleCnt="0"/>
      <dgm:spPr/>
    </dgm:pt>
    <dgm:pt modelId="{69119E3C-8B79-4075-9859-1F18CA7763B3}" type="pres">
      <dgm:prSet presAssocID="{A57F03F2-F17D-42FF-993E-5B27850F725E}" presName="Image" presStyleLbl="fgImgPlace1" presStyleIdx="3" presStyleCnt="4" custLinFactNeighborX="-1993" custLinFactNeighborY="-1109"/>
      <dgm:spPr>
        <a:blipFill rotWithShape="1">
          <a:blip xmlns:r="http://schemas.openxmlformats.org/officeDocument/2006/relationships" r:embed="rId4">
            <a:duotone>
              <a:schemeClr val="accent3">
                <a:hueOff val="19786"/>
                <a:satOff val="539"/>
                <a:lumOff val="-1872"/>
                <a:alphaOff val="0"/>
                <a:shade val="20000"/>
                <a:satMod val="200000"/>
              </a:schemeClr>
              <a:schemeClr val="accent3">
                <a:hueOff val="19786"/>
                <a:satOff val="539"/>
                <a:lumOff val="-1872"/>
                <a:alphaOff val="0"/>
                <a:tint val="12000"/>
                <a:satMod val="190000"/>
              </a:schemeClr>
            </a:duotone>
          </a:blip>
          <a:stretch>
            <a:fillRect/>
          </a:stretch>
        </a:blipFill>
      </dgm:spPr>
      <dgm:t>
        <a:bodyPr/>
        <a:lstStyle/>
        <a:p>
          <a:endParaRPr lang="zh-TW" altLang="en-US"/>
        </a:p>
      </dgm:t>
    </dgm:pt>
    <dgm:pt modelId="{ED064DF8-ED3D-4271-B74D-113D69D46C5D}" type="pres">
      <dgm:prSet presAssocID="{A57F03F2-F17D-42FF-993E-5B27850F725E}" presName="Child4" presStyleLbl="revTx" presStyleIdx="3" presStyleCnt="4" custScaleX="274164" custLinFactNeighborX="-25850" custLinFactNeighborY="18192">
        <dgm:presLayoutVars>
          <dgm:chMax val="0"/>
          <dgm:chPref val="0"/>
          <dgm:bulletEnabled val="1"/>
        </dgm:presLayoutVars>
      </dgm:prSet>
      <dgm:spPr/>
      <dgm:t>
        <a:bodyPr/>
        <a:lstStyle/>
        <a:p>
          <a:endParaRPr lang="zh-TW" altLang="en-US"/>
        </a:p>
      </dgm:t>
    </dgm:pt>
  </dgm:ptLst>
  <dgm:cxnLst>
    <dgm:cxn modelId="{A971AD42-BB12-4E5C-BD90-DB7621320F5D}" srcId="{E16905CA-DEF8-4D11-8E8E-35415FE5B980}" destId="{007470A2-B5D7-4887-B4FD-B6021A4D4CF7}" srcOrd="0" destOrd="0" parTransId="{C7FB72E2-A81D-4936-94C5-846F95D01B10}" sibTransId="{36A13DC7-7A59-4D72-A36F-54543C02182F}"/>
    <dgm:cxn modelId="{2B5DA8A9-9673-4F75-A670-2DB30518D115}" type="presOf" srcId="{960DD3F4-08B5-4717-B21F-9D7ADE4F9398}" destId="{63748CBD-72AB-475B-93BB-2E1E19EB7CDF}" srcOrd="0" destOrd="0" presId="urn:microsoft.com/office/officeart/2011/layout/RadialPictureList#1"/>
    <dgm:cxn modelId="{708CBDD5-A859-4EAF-BF2E-FE718E20629C}" type="presOf" srcId="{E16905CA-DEF8-4D11-8E8E-35415FE5B980}" destId="{BCBA671E-8B0E-47E3-B726-8B2B073B000E}" srcOrd="0" destOrd="0" presId="urn:microsoft.com/office/officeart/2011/layout/RadialPictureList#1"/>
    <dgm:cxn modelId="{E93013AE-6B41-4628-8C5B-807C48865F87}" type="presOf" srcId="{A57F03F2-F17D-42FF-993E-5B27850F725E}" destId="{ED064DF8-ED3D-4271-B74D-113D69D46C5D}" srcOrd="0" destOrd="0" presId="urn:microsoft.com/office/officeart/2011/layout/RadialPictureList#1"/>
    <dgm:cxn modelId="{2F708DD1-31DA-40F2-8F61-60D64D9DED0E}" srcId="{007470A2-B5D7-4887-B4FD-B6021A4D4CF7}" destId="{D2FE3027-CD5C-42F2-91EB-86FAC3E4BE0B}" srcOrd="0" destOrd="0" parTransId="{D970ABB7-5E37-4C46-AB28-EAAE4C62AF1F}" sibTransId="{3BD032F4-74D8-4DF5-A3F7-BE4B5F10D5BF}"/>
    <dgm:cxn modelId="{13256B84-6604-4C85-AA85-D39D8946E6D2}" type="presOf" srcId="{007470A2-B5D7-4887-B4FD-B6021A4D4CF7}" destId="{05E59EE6-24A2-4651-996A-9AFB7B9FFC8F}" srcOrd="0" destOrd="0" presId="urn:microsoft.com/office/officeart/2011/layout/RadialPictureList#1"/>
    <dgm:cxn modelId="{F8308B3C-F4FC-4876-9B14-39B25A8F5A2A}" srcId="{007470A2-B5D7-4887-B4FD-B6021A4D4CF7}" destId="{A57F03F2-F17D-42FF-993E-5B27850F725E}" srcOrd="3" destOrd="0" parTransId="{93AD6DAE-6FA9-48A4-B0A5-A0A832C7812A}" sibTransId="{FEAE7A55-8800-4571-9BBF-1DEC6FD9BC98}"/>
    <dgm:cxn modelId="{8D5FD78A-BE31-4FDE-A461-DA8AB34B38C6}" srcId="{007470A2-B5D7-4887-B4FD-B6021A4D4CF7}" destId="{C0C01B88-9CE1-468B-9CBF-591339763F40}" srcOrd="2" destOrd="0" parTransId="{DFE94F7E-D535-430A-8BB1-49AC9838F4B9}" sibTransId="{E322421D-E49C-4213-8E54-92B0A3C2AA0D}"/>
    <dgm:cxn modelId="{043AEC53-AA7E-40A4-9D28-2007E5EDA892}" type="presOf" srcId="{D2FE3027-CD5C-42F2-91EB-86FAC3E4BE0B}" destId="{4E1806DE-992B-4280-BAAA-DE6487DCDC77}" srcOrd="0" destOrd="0" presId="urn:microsoft.com/office/officeart/2011/layout/RadialPictureList#1"/>
    <dgm:cxn modelId="{B9EDB0FD-2E8F-4586-B4C1-36A8D47D597E}" type="presOf" srcId="{C0C01B88-9CE1-468B-9CBF-591339763F40}" destId="{24DAAE03-8AA3-4374-B236-819FD4BAD3C8}" srcOrd="0" destOrd="0" presId="urn:microsoft.com/office/officeart/2011/layout/RadialPictureList#1"/>
    <dgm:cxn modelId="{F0B079DC-9100-43CB-83F4-47AC9676D6D6}" srcId="{007470A2-B5D7-4887-B4FD-B6021A4D4CF7}" destId="{960DD3F4-08B5-4717-B21F-9D7ADE4F9398}" srcOrd="1" destOrd="0" parTransId="{839A0E79-83CF-4D81-910F-C4D38D5DC2A9}" sibTransId="{D3D2787D-6A77-4635-9E00-A1E2766D7996}"/>
    <dgm:cxn modelId="{CC27D8B3-4140-457C-8F9B-86CACE6291E0}" type="presParOf" srcId="{BCBA671E-8B0E-47E3-B726-8B2B073B000E}" destId="{05E59EE6-24A2-4651-996A-9AFB7B9FFC8F}" srcOrd="0" destOrd="0" presId="urn:microsoft.com/office/officeart/2011/layout/RadialPictureList#1"/>
    <dgm:cxn modelId="{7233BEC3-15B3-4FD3-8FA0-15DC7BA90243}" type="presParOf" srcId="{BCBA671E-8B0E-47E3-B726-8B2B073B000E}" destId="{1EA0B330-A62A-423B-9436-56354426AF14}" srcOrd="1" destOrd="0" presId="urn:microsoft.com/office/officeart/2011/layout/RadialPictureList#1"/>
    <dgm:cxn modelId="{5C4B9E34-D0F0-4073-BDBE-68F0A32C7002}" type="presParOf" srcId="{BCBA671E-8B0E-47E3-B726-8B2B073B000E}" destId="{A641F8A4-CF11-4116-B4E6-8425449904ED}" srcOrd="2" destOrd="0" presId="urn:microsoft.com/office/officeart/2011/layout/RadialPictureList#1"/>
    <dgm:cxn modelId="{0470DD0E-8DF2-4B5C-B274-4A7534AB608D}" type="presParOf" srcId="{BCBA671E-8B0E-47E3-B726-8B2B073B000E}" destId="{4E1806DE-992B-4280-BAAA-DE6487DCDC77}" srcOrd="3" destOrd="0" presId="urn:microsoft.com/office/officeart/2011/layout/RadialPictureList#1"/>
    <dgm:cxn modelId="{DA880D2B-5E95-4CAC-9A79-BC5E34421275}" type="presParOf" srcId="{BCBA671E-8B0E-47E3-B726-8B2B073B000E}" destId="{9429B47F-46AD-4053-B6EC-4D08117EF235}" srcOrd="4" destOrd="0" presId="urn:microsoft.com/office/officeart/2011/layout/RadialPictureList#1"/>
    <dgm:cxn modelId="{153550A3-BD56-472E-BF0E-09AD1DB2C3F7}" type="presParOf" srcId="{9429B47F-46AD-4053-B6EC-4D08117EF235}" destId="{7ACA9D6E-B4F2-44F7-ADFA-C71D9AD1611D}" srcOrd="0" destOrd="0" presId="urn:microsoft.com/office/officeart/2011/layout/RadialPictureList#1"/>
    <dgm:cxn modelId="{8FAAED08-086E-427C-9F5D-D6C373674FCC}" type="presParOf" srcId="{BCBA671E-8B0E-47E3-B726-8B2B073B000E}" destId="{63748CBD-72AB-475B-93BB-2E1E19EB7CDF}" srcOrd="5" destOrd="0" presId="urn:microsoft.com/office/officeart/2011/layout/RadialPictureList#1"/>
    <dgm:cxn modelId="{3FDC7A22-212B-4FC3-A73E-B653822687EB}" type="presParOf" srcId="{BCBA671E-8B0E-47E3-B726-8B2B073B000E}" destId="{EA3FBB46-60CA-4DCD-B01B-F2EAC10C3D89}" srcOrd="6" destOrd="0" presId="urn:microsoft.com/office/officeart/2011/layout/RadialPictureList#1"/>
    <dgm:cxn modelId="{07B63963-2914-4CCB-86E1-BED535D4AC10}" type="presParOf" srcId="{EA3FBB46-60CA-4DCD-B01B-F2EAC10C3D89}" destId="{07F3DE25-1642-45C2-B4F6-1F381AF4B3C9}" srcOrd="0" destOrd="0" presId="urn:microsoft.com/office/officeart/2011/layout/RadialPictureList#1"/>
    <dgm:cxn modelId="{165D07C8-FA56-40DC-93FE-0942D54C230A}" type="presParOf" srcId="{BCBA671E-8B0E-47E3-B726-8B2B073B000E}" destId="{24DAAE03-8AA3-4374-B236-819FD4BAD3C8}" srcOrd="7" destOrd="0" presId="urn:microsoft.com/office/officeart/2011/layout/RadialPictureList#1"/>
    <dgm:cxn modelId="{5C4ED465-F4EF-46B9-852B-DE933B6667FA}" type="presParOf" srcId="{BCBA671E-8B0E-47E3-B726-8B2B073B000E}" destId="{2EA95859-FCF9-47BF-A965-BC1EAFB377AC}" srcOrd="8" destOrd="0" presId="urn:microsoft.com/office/officeart/2011/layout/RadialPictureList#1"/>
    <dgm:cxn modelId="{1C6404CC-F427-4C89-8B7D-E7BCAAE2B53B}" type="presParOf" srcId="{2EA95859-FCF9-47BF-A965-BC1EAFB377AC}" destId="{69119E3C-8B79-4075-9859-1F18CA7763B3}" srcOrd="0" destOrd="0" presId="urn:microsoft.com/office/officeart/2011/layout/RadialPictureList#1"/>
    <dgm:cxn modelId="{92ECB46E-2160-4139-A630-19EC3989D782}" type="presParOf" srcId="{BCBA671E-8B0E-47E3-B726-8B2B073B000E}" destId="{ED064DF8-ED3D-4271-B74D-113D69D46C5D}" srcOrd="9" destOrd="0" presId="urn:microsoft.com/office/officeart/2011/layout/RadialPictureList#1"/>
  </dgm:cxnLst>
  <dgm:bg>
    <a:noFill/>
    <a:effectLst>
      <a:outerShdw blurRad="50800" dist="50800" dir="5400000" algn="ctr" rotWithShape="0">
        <a:srgbClr val="000000">
          <a:alpha val="0"/>
        </a:srgbClr>
      </a:outerShdw>
    </a:effectLst>
  </dgm:bg>
  <dgm:whole>
    <a:ln>
      <a:noFill/>
    </a:ln>
  </dgm:whole>
</dgm:dataModel>
</file>

<file path=ppt/diagrams/layout1.xml><?xml version="1.0" encoding="utf-8"?>
<dgm:layoutDef xmlns:dgm="http://schemas.openxmlformats.org/drawingml/2006/diagram" xmlns:a="http://schemas.openxmlformats.org/drawingml/2006/main" uniqueId="urn:microsoft.com/office/officeart/2011/layout/RadialPictureList#1">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D23F86-6CEA-4B41-9515-F1685B066DB2}" type="datetimeFigureOut">
              <a:rPr lang="zh-TW" altLang="en-US" smtClean="0"/>
              <a:pPr/>
              <a:t>2021/9/11</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98B2D9-7263-47A4-ABFC-A600E232451C}" type="slidenum">
              <a:rPr lang="zh-TW" altLang="en-US" smtClean="0"/>
              <a:pPr/>
              <a:t>‹#›</a:t>
            </a:fld>
            <a:endParaRPr lang="zh-TW" altLang="en-US"/>
          </a:p>
        </p:txBody>
      </p:sp>
    </p:spTree>
    <p:extLst>
      <p:ext uri="{BB962C8B-B14F-4D97-AF65-F5344CB8AC3E}">
        <p14:creationId xmlns="" xmlns:p14="http://schemas.microsoft.com/office/powerpoint/2010/main" val="1495187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9/11/2021</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a:t>
            </a:fld>
            <a:endParaRPr lang="en-US"/>
          </a:p>
        </p:txBody>
      </p:sp>
    </p:spTree>
    <p:extLst>
      <p:ext uri="{BB962C8B-B14F-4D97-AF65-F5344CB8AC3E}">
        <p14:creationId xmlns="" xmlns:p14="http://schemas.microsoft.com/office/powerpoint/2010/main" val="2586264911"/>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952500" y="685800"/>
            <a:ext cx="4953000" cy="3429000"/>
          </a:xfrm>
          <a:ln/>
        </p:spPr>
      </p:sp>
      <p:sp>
        <p:nvSpPr>
          <p:cNvPr id="34819" name="Rectangle 3"/>
          <p:cNvSpPr>
            <a:spLocks noGrp="1" noChangeArrowheads="1"/>
          </p:cNvSpPr>
          <p:nvPr>
            <p:ph type="body" idx="1"/>
          </p:nvPr>
        </p:nvSpPr>
        <p:spPr>
          <a:noFill/>
          <a:ln/>
        </p:spPr>
        <p:txBody>
          <a:bodyPr/>
          <a:lstStyle/>
          <a:p>
            <a:r>
              <a:rPr lang="zh-TW" altLang="en-US" smtClean="0">
                <a:latin typeface="Arial" pitchFamily="34" charset="0"/>
              </a:rPr>
              <a:t>高中對同一大學推薦超過</a:t>
            </a:r>
            <a:r>
              <a:rPr lang="en-US" altLang="zh-TW" smtClean="0">
                <a:latin typeface="Arial" pitchFamily="34" charset="0"/>
              </a:rPr>
              <a:t>1</a:t>
            </a:r>
            <a:r>
              <a:rPr lang="zh-TW" altLang="en-US" smtClean="0">
                <a:latin typeface="Arial" pitchFamily="34" charset="0"/>
              </a:rPr>
              <a:t>名學生時，必須排定學生之推薦順序</a:t>
            </a:r>
            <a:r>
              <a:rPr lang="en-US" altLang="zh-TW" smtClean="0">
                <a:latin typeface="Arial" pitchFamily="34" charset="0"/>
              </a:rPr>
              <a:t>,</a:t>
            </a:r>
            <a:r>
              <a:rPr lang="zh-TW" altLang="en-US" smtClean="0">
                <a:latin typeface="Arial" pitchFamily="34" charset="0"/>
              </a:rPr>
              <a:t>讓大學知道要先推薦哪個學生。</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1">
          <a:blip r:embed="rId2" cstate="screen">
            <a:duotone>
              <a:schemeClr val="bg2">
                <a:shade val="45000"/>
                <a:satMod val="135000"/>
              </a:schemeClr>
              <a:prstClr val="white"/>
            </a:duotone>
            <a:lum/>
          </a:blip>
          <a:srcRect/>
          <a:stretch>
            <a:fillRect r="-20000"/>
          </a:stretch>
        </a:blip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906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906" y="6053328"/>
            <a:ext cx="2436876"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555748" y="6044184"/>
            <a:ext cx="73502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zh-TW" altLang="en-US" smtClean="0"/>
              <a:t>按一下以編輯母片標題樣式</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dirty="0"/>
          </a:p>
        </p:txBody>
      </p:sp>
      <p:sp>
        <p:nvSpPr>
          <p:cNvPr id="28" name="Date Placeholder 27"/>
          <p:cNvSpPr>
            <a:spLocks noGrp="1"/>
          </p:cNvSpPr>
          <p:nvPr>
            <p:ph type="dt" sz="half" idx="10"/>
          </p:nvPr>
        </p:nvSpPr>
        <p:spPr>
          <a:xfrm>
            <a:off x="82550" y="6068699"/>
            <a:ext cx="2228850" cy="685800"/>
          </a:xfrm>
        </p:spPr>
        <p:txBody>
          <a:bodyPr>
            <a:noAutofit/>
          </a:bodyPr>
          <a:lstStyle>
            <a:lvl1pPr algn="ctr">
              <a:defRPr sz="2000">
                <a:solidFill>
                  <a:srgbClr val="FFFFFF"/>
                </a:solidFill>
              </a:defRPr>
            </a:lvl1pPr>
          </a:lstStyle>
          <a:p>
            <a:pPr algn="ctr"/>
            <a:endParaRPr lang="en-US" sz="2000" dirty="0">
              <a:solidFill>
                <a:srgbClr val="FFFFFF"/>
              </a:solidFill>
            </a:endParaRPr>
          </a:p>
        </p:txBody>
      </p:sp>
      <p:sp>
        <p:nvSpPr>
          <p:cNvPr id="17" name="Footer Placeholder 16"/>
          <p:cNvSpPr>
            <a:spLocks noGrp="1"/>
          </p:cNvSpPr>
          <p:nvPr>
            <p:ph type="ftr" sz="quarter" idx="11"/>
          </p:nvPr>
        </p:nvSpPr>
        <p:spPr>
          <a:xfrm>
            <a:off x="2259176" y="236605"/>
            <a:ext cx="6356350" cy="365125"/>
          </a:xfrm>
        </p:spPr>
        <p:txBody>
          <a:bodyPr/>
          <a:lstStyle>
            <a:lvl1pPr algn="r">
              <a:defRPr>
                <a:solidFill>
                  <a:schemeClr val="tx2"/>
                </a:solidFill>
              </a:defRPr>
            </a:lvl1pPr>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667750" y="228600"/>
            <a:ext cx="908050" cy="381000"/>
          </a:xfr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9300" y="609667"/>
            <a:ext cx="2228850" cy="5516563"/>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7099300" y="6248469"/>
            <a:ext cx="2393950" cy="365125"/>
          </a:xfrm>
        </p:spPr>
        <p:txBody>
          <a:bodyPr/>
          <a:lstStyle/>
          <a:p>
            <a:endParaRPr lang="en-US" dirty="0"/>
          </a:p>
        </p:txBody>
      </p:sp>
      <p:sp>
        <p:nvSpPr>
          <p:cNvPr id="5" name="Footer Placeholder 4"/>
          <p:cNvSpPr>
            <a:spLocks noGrp="1"/>
          </p:cNvSpPr>
          <p:nvPr>
            <p:ph type="ftr" sz="quarter" idx="11"/>
          </p:nvPr>
        </p:nvSpPr>
        <p:spPr>
          <a:xfrm>
            <a:off x="495308" y="6248274"/>
            <a:ext cx="6037940" cy="365125"/>
          </a:xfrm>
        </p:spPr>
        <p:txBody>
          <a:bodyPr/>
          <a:lstStyle/>
          <a:p>
            <a:endParaRPr lang="en-US" dirty="0"/>
          </a:p>
        </p:txBody>
      </p:sp>
      <p:sp>
        <p:nvSpPr>
          <p:cNvPr id="7" name="Rectangle 6"/>
          <p:cNvSpPr/>
          <p:nvPr/>
        </p:nvSpPr>
        <p:spPr bwMode="white">
          <a:xfrm>
            <a:off x="6604345" y="0"/>
            <a:ext cx="34671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53875"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53875"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5400000">
            <a:off x="6511000" y="134309"/>
            <a:ext cx="533400" cy="264849"/>
          </a:xfrm>
        </p:spPr>
        <p:txBody>
          <a:bodyPr/>
          <a:lstStyle/>
          <a:p>
            <a:fld id="{72AC53DF-4216-466D-99A7-94400E6C2A25}" type="slidenum">
              <a:rPr lang="en-US" sz="1200" smtClean="0">
                <a:solidFill>
                  <a:schemeClr val="tx2"/>
                </a:solidFill>
              </a: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95300" y="1600206"/>
            <a:ext cx="437515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35550" y="1600206"/>
            <a:ext cx="437515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364BA64F-B2FE-4BBA-B1ED-3FE5C98622AC}" type="slidenum">
              <a:rPr lang="en-US" altLang="zh-TW"/>
              <a:pPr>
                <a:defRPr/>
              </a:pPr>
              <a:t>‹#›</a:t>
            </a:fld>
            <a:endParaRPr lang="en-US" altLang="zh-TW"/>
          </a:p>
        </p:txBody>
      </p:sp>
    </p:spTree>
    <p:extLst>
      <p:ext uri="{BB962C8B-B14F-4D97-AF65-F5344CB8AC3E}">
        <p14:creationId xmlns="" xmlns:p14="http://schemas.microsoft.com/office/powerpoint/2010/main" val="483677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標題及物件: 強調">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634082"/>
          </a:xfrm>
        </p:spPr>
        <p:txBody>
          <a:bodyPr>
            <a:normAutofit/>
          </a:bodyPr>
          <a:lstStyle>
            <a:lvl1pPr algn="l">
              <a:defRPr sz="3200"/>
            </a:lvl1pPr>
          </a:lstStyle>
          <a:p>
            <a:pPr eaLnBrk="1" latinLnBrk="0" hangingPunct="1"/>
            <a:r>
              <a:rPr lang="zh-TW" altLang="en-US" smtClean="0"/>
              <a:t>按一下以編輯母片標題樣式</a:t>
            </a:r>
            <a:endParaRPr dirty="0"/>
          </a:p>
        </p:txBody>
      </p:sp>
      <p:sp>
        <p:nvSpPr>
          <p:cNvPr id="5" name="Slide Number Placeholder 4"/>
          <p:cNvSpPr>
            <a:spLocks noGrp="1"/>
          </p:cNvSpPr>
          <p:nvPr>
            <p:ph type="sldNum" sz="quarter" idx="12"/>
          </p:nvPr>
        </p:nvSpPr>
        <p:spPr/>
        <p:txBody>
          <a:bodyPr/>
          <a:lstStyle>
            <a:lvl1pPr eaLnBrk="1" latinLnBrk="0" hangingPunct="1">
              <a:defRPr kumimoji="0" lang="zh-TW">
                <a:solidFill>
                  <a:schemeClr val="tx1">
                    <a:lumMod val="85000"/>
                    <a:lumOff val="15000"/>
                  </a:schemeClr>
                </a:solidFill>
              </a:defRPr>
            </a:lvl1pPr>
          </a:lstStyle>
          <a:p>
            <a:fld id="{B53C6B42-1E47-49D2-93BD-C418A23E89A6}" type="slidenum">
              <a:rPr lang="zh-TW" altLang="en-US" smtClean="0"/>
              <a:pPr/>
              <a:t>‹#›</a:t>
            </a:fld>
            <a:endParaRPr lang="zh-TW" altLang="en-US"/>
          </a:p>
        </p:txBody>
      </p:sp>
      <p:sp>
        <p:nvSpPr>
          <p:cNvPr id="6" name="Content Placeholder 2"/>
          <p:cNvSpPr>
            <a:spLocks noGrp="1"/>
          </p:cNvSpPr>
          <p:nvPr>
            <p:ph idx="1"/>
          </p:nvPr>
        </p:nvSpPr>
        <p:spPr>
          <a:xfrm>
            <a:off x="495300" y="1412783"/>
            <a:ext cx="8915400" cy="4713387"/>
          </a:xfrm>
        </p:spPr>
        <p:txBody>
          <a:bodyPr/>
          <a:lstStyle>
            <a:lvl1pPr eaLnBrk="1" latinLnBrk="0" hangingPunct="1">
              <a:defRPr kumimoji="0" lang="zh-TW">
                <a:solidFill>
                  <a:schemeClr val="tx1">
                    <a:lumMod val="85000"/>
                    <a:lumOff val="15000"/>
                  </a:schemeClr>
                </a:solidFill>
              </a:defRPr>
            </a:lvl1pPr>
            <a:lvl2pPr eaLnBrk="1" latinLnBrk="0" hangingPunct="1">
              <a:defRPr kumimoji="0" lang="zh-TW">
                <a:solidFill>
                  <a:schemeClr val="tx1">
                    <a:lumMod val="85000"/>
                    <a:lumOff val="15000"/>
                  </a:schemeClr>
                </a:solidFill>
              </a:defRPr>
            </a:lvl2pPr>
            <a:lvl3pPr eaLnBrk="1" latinLnBrk="0" hangingPunct="1">
              <a:defRPr kumimoji="0" lang="zh-TW">
                <a:solidFill>
                  <a:schemeClr val="tx1">
                    <a:lumMod val="85000"/>
                    <a:lumOff val="15000"/>
                  </a:schemeClr>
                </a:solidFill>
              </a:defRPr>
            </a:lvl3pPr>
            <a:lvl4pPr eaLnBrk="1" latinLnBrk="0" hangingPunct="1">
              <a:defRPr kumimoji="0" lang="zh-TW">
                <a:solidFill>
                  <a:schemeClr val="tx1">
                    <a:lumMod val="85000"/>
                    <a:lumOff val="15000"/>
                  </a:schemeClr>
                </a:solidFill>
              </a:defRPr>
            </a:lvl4pPr>
            <a:lvl5pPr eaLnBrk="1" latinLnBrk="0" hangingPunct="1">
              <a:defRPr kumimoji="0" lang="zh-TW">
                <a:solidFill>
                  <a:schemeClr val="tx1">
                    <a:lumMod val="85000"/>
                    <a:lumOff val="15000"/>
                  </a:schemeClr>
                </a:solidFill>
              </a:defRPr>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dirty="0"/>
          </a:p>
        </p:txBody>
      </p:sp>
    </p:spTree>
  </p:cSld>
  <p:clrMapOvr>
    <a:masterClrMapping/>
  </p:clrMapOvr>
  <p:transition>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只有標題: 強調">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3C6B42-1E47-49D2-93BD-C418A23E89A6}" type="slidenum">
              <a:rPr lang="zh-TW" altLang="en-US" smtClean="0"/>
              <a:pPr/>
              <a:t>‹#›</a:t>
            </a:fld>
            <a:endParaRPr lang="zh-TW" altLang="en-US"/>
          </a:p>
        </p:txBody>
      </p:sp>
      <p:sp>
        <p:nvSpPr>
          <p:cNvPr id="6" name="Title 1"/>
          <p:cNvSpPr>
            <a:spLocks noGrp="1"/>
          </p:cNvSpPr>
          <p:nvPr>
            <p:ph type="title" hasCustomPrompt="1"/>
          </p:nvPr>
        </p:nvSpPr>
        <p:spPr>
          <a:xfrm>
            <a:off x="314600" y="3052372"/>
            <a:ext cx="9410700" cy="1095600"/>
          </a:xfrm>
        </p:spPr>
        <p:txBody>
          <a:bodyPr>
            <a:normAutofit/>
          </a:bodyPr>
          <a:lstStyle>
            <a:lvl1pPr algn="ctr" eaLnBrk="1" latinLnBrk="0" hangingPunct="1">
              <a:defRPr kumimoji="0" lang="zh-TW" sz="4600" b="1" kern="1200" spc="-150" baseline="0">
                <a:ln>
                  <a:gradFill>
                    <a:gsLst>
                      <a:gs pos="0">
                        <a:schemeClr val="bg1"/>
                      </a:gs>
                      <a:gs pos="50000">
                        <a:schemeClr val="bg1">
                          <a:lumMod val="75000"/>
                        </a:schemeClr>
                      </a:gs>
                    </a:gsLst>
                    <a:lin ang="5400000" scaled="0"/>
                  </a:gradFill>
                </a:ln>
                <a:solidFill>
                  <a:schemeClr val="accent6">
                    <a:lumMod val="50000"/>
                  </a:schemeClr>
                </a:solidFill>
                <a:effectLst>
                  <a:outerShdw blurRad="38100" algn="ctr" rotWithShape="0">
                    <a:prstClr val="black">
                      <a:alpha val="25000"/>
                    </a:prstClr>
                  </a:outerShdw>
                  <a:reflection blurRad="6350" stA="60000" endA="900" endPos="58000" dir="5400000" sy="-100000" algn="bl" rotWithShape="0"/>
                </a:effectLst>
                <a:latin typeface="微軟正黑體" pitchFamily="34" charset="-120"/>
                <a:ea typeface="微軟正黑體" pitchFamily="34" charset="-120"/>
                <a:cs typeface="+mn-cs"/>
              </a:defRPr>
            </a:lvl1pPr>
          </a:lstStyle>
          <a:p>
            <a:r>
              <a:rPr kumimoji="0" lang="zh-TW" dirty="0"/>
              <a:t>按一下以編輯母片標題樣式</a:t>
            </a:r>
          </a:p>
        </p:txBody>
      </p:sp>
    </p:spTree>
  </p:cSld>
  <p:clrMapOvr>
    <a:masterClrMapping/>
  </p:clrMapOvr>
  <p:transition>
    <p:random/>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lvl1pPr>
              <a:defRPr>
                <a:latin typeface="+mn-ea"/>
                <a:ea typeface="+mn-ea"/>
              </a:defRPr>
            </a:lvl1pPr>
          </a:lstStyle>
          <a:p>
            <a:endParaRPr lang="zh-TW" altLang="en-US" noProof="0" dirty="0"/>
          </a:p>
        </p:txBody>
      </p:sp>
      <p:sp>
        <p:nvSpPr>
          <p:cNvPr id="4" name="頁尾版面配置區 3"/>
          <p:cNvSpPr>
            <a:spLocks noGrp="1"/>
          </p:cNvSpPr>
          <p:nvPr>
            <p:ph type="ftr" sz="quarter" idx="11"/>
          </p:nvPr>
        </p:nvSpPr>
        <p:spPr/>
        <p:txBody>
          <a:bodyPr/>
          <a:lstStyle>
            <a:lvl1pPr>
              <a:defRPr>
                <a:latin typeface="+mn-ea"/>
                <a:ea typeface="+mn-ea"/>
              </a:defRPr>
            </a:lvl1pPr>
          </a:lstStyle>
          <a:p>
            <a:endParaRPr lang="zh-TW" altLang="en-US" noProof="0" dirty="0"/>
          </a:p>
        </p:txBody>
      </p:sp>
      <p:sp>
        <p:nvSpPr>
          <p:cNvPr id="5" name="投影片編號版面配置區 4"/>
          <p:cNvSpPr>
            <a:spLocks noGrp="1"/>
          </p:cNvSpPr>
          <p:nvPr>
            <p:ph type="sldNum" sz="quarter" idx="12"/>
          </p:nvPr>
        </p:nvSpPr>
        <p:spPr/>
        <p:txBody>
          <a:bodyPr/>
          <a:lstStyle>
            <a:lvl1pPr>
              <a:defRPr>
                <a:latin typeface="+mn-ea"/>
                <a:ea typeface="+mn-ea"/>
              </a:defRPr>
            </a:lvl1pPr>
          </a:lstStyle>
          <a:p>
            <a:r>
              <a:rPr lang="zh-TW" altLang="en-US" noProof="0" dirty="0" smtClean="0"/>
              <a:t>
            </a:t>
            </a:r>
            <a:fld id="{4FAB73BC-B049-4115-A692-8D63A059BFB8}" type="slidenum">
              <a:rPr lang="en-US" altLang="zh-TW" noProof="0" smtClean="0"/>
              <a:pPr/>
              <a:t>‹#›</a:t>
            </a:fld>
            <a:r>
              <a:rPr lang="en-US" altLang="zh-TW" noProof="0" dirty="0" smtClean="0"/>
              <a:t>
            </a:t>
            </a:r>
            <a:endParaRPr lang="zh-TW" altLang="en-US" noProof="0" dirty="0"/>
          </a:p>
        </p:txBody>
      </p:sp>
      <p:sp>
        <p:nvSpPr>
          <p:cNvPr id="6" name="標題 5"/>
          <p:cNvSpPr>
            <a:spLocks noGrp="1"/>
          </p:cNvSpPr>
          <p:nvPr>
            <p:ph type="title"/>
          </p:nvPr>
        </p:nvSpPr>
        <p:spPr/>
        <p:txBody>
          <a:bodyPr/>
          <a:lstStyle>
            <a:lvl1pPr>
              <a:defRPr>
                <a:latin typeface="+mn-ea"/>
                <a:ea typeface="+mn-ea"/>
              </a:defRPr>
            </a:lvl1pPr>
          </a:lstStyle>
          <a:p>
            <a:r>
              <a:rPr lang="zh-TW" altLang="en-US" noProof="0" smtClean="0"/>
              <a:t>按一下以編輯母片標題樣式</a:t>
            </a:r>
            <a:endParaRPr lang="zh-TW" altLang="en-US" noProof="0" dirty="0"/>
          </a:p>
        </p:txBody>
      </p:sp>
    </p:spTree>
    <p:extLst>
      <p:ext uri="{BB962C8B-B14F-4D97-AF65-F5344CB8AC3E}">
        <p14:creationId xmlns="" xmlns:p14="http://schemas.microsoft.com/office/powerpoint/2010/main" val="429206516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06F432C0-8737-4459-AE42-D2E248DD7E2E}" type="datetimeFigureOut">
              <a:rPr lang="zh-TW" altLang="en-US" smtClean="0">
                <a:solidFill>
                  <a:prstClr val="black">
                    <a:tint val="75000"/>
                  </a:prstClr>
                </a:solidFill>
              </a:rPr>
              <a:pPr/>
              <a:t>2021/9/11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829BCF89-4042-4843-9D63-C2981463032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843787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95300" y="1600206"/>
            <a:ext cx="437515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35550" y="1600206"/>
            <a:ext cx="437515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364BA64F-B2FE-4BBA-B1ED-3FE5C98622AC}" type="slidenum">
              <a:rPr lang="en-US" altLang="zh-TW"/>
              <a:pPr>
                <a:defRPr/>
              </a:pPr>
              <a:t>‹#›</a:t>
            </a:fld>
            <a:endParaRPr lang="en-US" altLang="zh-TW"/>
          </a:p>
        </p:txBody>
      </p:sp>
    </p:spTree>
    <p:extLst>
      <p:ext uri="{BB962C8B-B14F-4D97-AF65-F5344CB8AC3E}">
        <p14:creationId xmlns="" xmlns:p14="http://schemas.microsoft.com/office/powerpoint/2010/main" val="483677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p>
            <a:r>
              <a:rPr lang="zh-TW" altLang="en-US" smtClean="0"/>
              <a:t>按一下以編輯母片標題樣式</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8" name="Content Placeholder 7"/>
          <p:cNvSpPr>
            <a:spLocks noGrp="1"/>
          </p:cNvSpPr>
          <p:nvPr>
            <p:ph sz="quarter" idx="1"/>
          </p:nvPr>
        </p:nvSpPr>
        <p:spPr>
          <a:xfrm>
            <a:off x="663702" y="1600200"/>
            <a:ext cx="8832850" cy="4495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5900" y="2743200"/>
            <a:ext cx="7716706"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7"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zh-TW" altLang="en-US" smtClean="0"/>
              <a:t>按一下以編輯母片標題樣式</a:t>
            </a:r>
            <a:endParaRPr lang="en-US" dirty="0"/>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403350" cy="701676"/>
          </a:xfrm>
        </p:spPr>
        <p:txBody>
          <a:bodyPr>
            <a:noAutofit/>
          </a:bodyPr>
          <a:lstStyle>
            <a:lvl1pPr>
              <a:defRPr sz="2400">
                <a:solidFill>
                  <a:srgbClr val="FFFFFF"/>
                </a:solidFill>
              </a:defRPr>
            </a:lvl1pPr>
          </a:lstStyle>
          <a:p>
            <a:pPr algn="ctr"/>
            <a:fld id="{1AD93096-5B34-4342-9326-69289CEAE4C2}" type="slidenum">
              <a:rPr lang="en-US" smtClean="0"/>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9" name="Content Placeholder 8"/>
          <p:cNvSpPr>
            <a:spLocks noGrp="1"/>
          </p:cNvSpPr>
          <p:nvPr>
            <p:ph sz="quarter" idx="1"/>
          </p:nvPr>
        </p:nvSpPr>
        <p:spPr>
          <a:xfrm>
            <a:off x="660400" y="1589567"/>
            <a:ext cx="421005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1" name="Content Placeholder 10"/>
          <p:cNvSpPr>
            <a:spLocks noGrp="1"/>
          </p:cNvSpPr>
          <p:nvPr>
            <p:ph sz="quarter" idx="2"/>
          </p:nvPr>
        </p:nvSpPr>
        <p:spPr>
          <a:xfrm>
            <a:off x="5248643" y="1589567"/>
            <a:ext cx="421005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nchor="ctr"/>
          <a:lstStyle>
            <a:lvl1pPr>
              <a:defRPr/>
            </a:lvl1pPr>
          </a:lstStyle>
          <a:p>
            <a:r>
              <a:rPr lang="zh-TW" altLang="en-US" smtClean="0"/>
              <a:t>按一下以編輯母片標題樣式</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zh-TW" altLang="en-US" smtClean="0"/>
              <a:t>按一下以編輯母片文字樣式</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77850" cy="381000"/>
          </a:xfrm>
        </p:spPr>
        <p:txBody>
          <a:bodyPr/>
          <a:lstStyle>
            <a:lvl1pPr>
              <a:defRPr>
                <a:solidFill>
                  <a:schemeClr val="tx2"/>
                </a:solidFill>
              </a:defRPr>
            </a:lvl1pPr>
          </a:lstStyle>
          <a:p>
            <a:fld id="{1AD93096-5B34-4342-9326-69289CEAE4C2}" type="slidenum">
              <a:rPr lang="en-US" smtClean="0"/>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60400" y="273050"/>
            <a:ext cx="8750300" cy="869950"/>
          </a:xfrm>
        </p:spPr>
        <p:txBody>
          <a:bodyPr anchor="ctr"/>
          <a:lstStyle>
            <a:lvl1pPr algn="l">
              <a:buNone/>
              <a:defRPr sz="4400" b="0"/>
            </a:lvl1pPr>
          </a:lstStyle>
          <a:p>
            <a:r>
              <a:rPr lang="zh-TW" altLang="en-US" smtClean="0"/>
              <a:t>按一下以編輯母片標題樣式</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9" name="Content Placeholder 8"/>
          <p:cNvSpPr>
            <a:spLocks noGrp="1"/>
          </p:cNvSpPr>
          <p:nvPr>
            <p:ph sz="quarter" idx="1"/>
          </p:nvPr>
        </p:nvSpPr>
        <p:spPr>
          <a:xfrm>
            <a:off x="2559050" y="1752600"/>
            <a:ext cx="6934200" cy="4419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pic>
        <p:nvPicPr>
          <p:cNvPr id="8" name="Picture 7" descr="sm_book.png"/>
          <p:cNvPicPr>
            <a:picLocks noChangeAspect="1"/>
          </p:cNvPicPr>
          <p:nvPr userDrawn="1"/>
        </p:nvPicPr>
        <p:blipFill>
          <a:blip r:embed="rId2" cstate="screen"/>
          <a:stretch>
            <a:fillRect/>
          </a:stretch>
        </p:blipFill>
        <p:spPr>
          <a:xfrm>
            <a:off x="663710" y="1755715"/>
            <a:ext cx="1749916" cy="1688453"/>
          </a:xfrm>
          <a:prstGeom prst="rect">
            <a:avLst/>
          </a:prstGeom>
          <a:ln w="50800" cap="sq" cmpd="dbl">
            <a:solidFill>
              <a:schemeClr val="accent2"/>
            </a:solidFill>
            <a:miter lim="800000"/>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zh-TW" altLang="en-US" smtClean="0"/>
              <a:t>按一下以編輯母片文字樣式</a:t>
            </a:r>
          </a:p>
        </p:txBody>
      </p:sp>
      <p:sp>
        <p:nvSpPr>
          <p:cNvPr id="8" name="Rectangle 7"/>
          <p:cNvSpPr/>
          <p:nvPr/>
        </p:nvSpPr>
        <p:spPr bwMode="white">
          <a:xfrm>
            <a:off x="-9906" y="4572000"/>
            <a:ext cx="9906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906" y="4663440"/>
            <a:ext cx="158496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674114" y="4654296"/>
            <a:ext cx="8231886"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733550" y="4648200"/>
            <a:ext cx="7924800" cy="685800"/>
          </a:xfrm>
        </p:spPr>
        <p:txBody>
          <a:bodyPr anchor="ctr"/>
          <a:lstStyle>
            <a:lvl1pPr algn="l">
              <a:buNone/>
              <a:defRPr sz="2800" b="0">
                <a:solidFill>
                  <a:srgbClr val="FFFFFF"/>
                </a:solidFill>
              </a:defRPr>
            </a:lvl1pPr>
          </a:lstStyle>
          <a:p>
            <a:r>
              <a:rPr lang="zh-TW" altLang="en-US" smtClean="0"/>
              <a:t>按一下以編輯母片標題樣式</a:t>
            </a:r>
            <a:endParaRPr lang="en-US" dirty="0"/>
          </a:p>
        </p:txBody>
      </p:sp>
      <p:sp>
        <p:nvSpPr>
          <p:cNvPr id="11" name="Rectangle 10"/>
          <p:cNvSpPr/>
          <p:nvPr/>
        </p:nvSpPr>
        <p:spPr bwMode="white">
          <a:xfrm>
            <a:off x="1568450" y="0"/>
            <a:ext cx="108966"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769100" y="6248467"/>
            <a:ext cx="2889250" cy="365125"/>
          </a:xfrm>
        </p:spPr>
        <p:txBody>
          <a:bodyPr rtlCol="0"/>
          <a:lstStyle/>
          <a:p>
            <a:endParaRPr lang="en-US"/>
          </a:p>
        </p:txBody>
      </p:sp>
      <p:sp>
        <p:nvSpPr>
          <p:cNvPr id="13" name="Slide Number Placeholder 12"/>
          <p:cNvSpPr>
            <a:spLocks noGrp="1"/>
          </p:cNvSpPr>
          <p:nvPr>
            <p:ph type="sldNum" sz="quarter" idx="11"/>
          </p:nvPr>
        </p:nvSpPr>
        <p:spPr>
          <a:xfrm>
            <a:off x="0" y="4667249"/>
            <a:ext cx="1568450" cy="663578"/>
          </a:xfrm>
        </p:spPr>
        <p:txBody>
          <a:bodyPr rtlCol="0"/>
          <a:lstStyle>
            <a:lvl1pPr>
              <a:defRPr sz="2800"/>
            </a:lvl1pPr>
          </a:lstStyle>
          <a:p>
            <a:pPr algn="ctr"/>
            <a:fld id="{1AD93096-5B34-4342-9326-69289CEAE4C2}" type="slidenum">
              <a:rPr lang="en-US" smtClean="0"/>
              <a:pPr algn="ctr"/>
              <a:t>‹#›</a:t>
            </a:fld>
            <a:endParaRPr lang="en-US" sz="2800" dirty="0"/>
          </a:p>
        </p:txBody>
      </p:sp>
      <p:sp>
        <p:nvSpPr>
          <p:cNvPr id="14" name="Footer Placeholder 13"/>
          <p:cNvSpPr>
            <a:spLocks noGrp="1"/>
          </p:cNvSpPr>
          <p:nvPr>
            <p:ph type="ftr" sz="quarter" idx="12"/>
          </p:nvPr>
        </p:nvSpPr>
        <p:spPr>
          <a:xfrm>
            <a:off x="1733550" y="6248273"/>
            <a:ext cx="4953000" cy="365125"/>
          </a:xfrm>
        </p:spPr>
        <p:txBody>
          <a:bodyPr rtlCol="0"/>
          <a:lstStyle/>
          <a:p>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lstStyle>
            <a:lvl1pPr marL="0" indent="0">
              <a:buNone/>
              <a:defRPr sz="3200"/>
            </a:lvl1pPr>
          </a:lstStyle>
          <a:p>
            <a:r>
              <a:rPr lang="zh-TW" altLang="en-US" smtClean="0"/>
              <a:t>按一下圖示以新增圖片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60400" y="228600"/>
            <a:ext cx="8832850" cy="990600"/>
          </a:xfrm>
          <a:prstGeom prst="rect">
            <a:avLst/>
          </a:prstGeom>
        </p:spPr>
        <p:txBody>
          <a:bodyPr vert="horz" anchor="ctr">
            <a:normAutofit/>
          </a:bodyPr>
          <a:lstStyle/>
          <a:p>
            <a:r>
              <a:rPr lang="zh-CN" altLang="en-US" smtClean="0"/>
              <a:t>单击此处编辑母版标题样式</a:t>
            </a:r>
            <a:endParaRPr lang="en-US" dirty="0"/>
          </a:p>
        </p:txBody>
      </p:sp>
      <p:sp>
        <p:nvSpPr>
          <p:cNvPr id="13" name="Text Placeholder 12"/>
          <p:cNvSpPr>
            <a:spLocks noGrp="1"/>
          </p:cNvSpPr>
          <p:nvPr>
            <p:ph type="body" idx="1"/>
          </p:nvPr>
        </p:nvSpPr>
        <p:spPr>
          <a:xfrm>
            <a:off x="663702" y="1600200"/>
            <a:ext cx="8832850" cy="4526280"/>
          </a:xfrm>
          <a:prstGeom prst="rect">
            <a:avLst/>
          </a:prstGeom>
        </p:spPr>
        <p:txBody>
          <a:bodyPr vert="horz">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4" name="Date Placeholder 13"/>
          <p:cNvSpPr>
            <a:spLocks noGrp="1"/>
          </p:cNvSpPr>
          <p:nvPr>
            <p:ph type="dt" sz="half" idx="2"/>
          </p:nvPr>
        </p:nvSpPr>
        <p:spPr>
          <a:xfrm>
            <a:off x="6604000" y="6248467"/>
            <a:ext cx="2889250" cy="365125"/>
          </a:xfrm>
          <a:prstGeom prst="rect">
            <a:avLst/>
          </a:prstGeom>
        </p:spPr>
        <p:txBody>
          <a:bodyPr vert="horz" anchor="ctr" anchorCtr="0"/>
          <a:lstStyle>
            <a:lvl1pPr algn="l">
              <a:defRPr sz="1400">
                <a:solidFill>
                  <a:schemeClr val="tx2"/>
                </a:solidFill>
              </a:defRPr>
            </a:lvl1pPr>
          </a:lstStyle>
          <a:p>
            <a:endParaRPr lang="en-US" sz="1400" dirty="0">
              <a:solidFill>
                <a:schemeClr val="tx2"/>
              </a:solidFill>
            </a:endParaRPr>
          </a:p>
        </p:txBody>
      </p:sp>
      <p:sp>
        <p:nvSpPr>
          <p:cNvPr id="3" name="Footer Placeholder 2"/>
          <p:cNvSpPr>
            <a:spLocks noGrp="1"/>
          </p:cNvSpPr>
          <p:nvPr>
            <p:ph type="ftr" sz="quarter" idx="3"/>
          </p:nvPr>
        </p:nvSpPr>
        <p:spPr>
          <a:xfrm>
            <a:off x="660408" y="6248273"/>
            <a:ext cx="5872840"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906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639762" y="1280160"/>
            <a:ext cx="9266238"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77850" cy="244476"/>
          </a:xfrm>
          <a:prstGeom prst="rect">
            <a:avLst/>
          </a:prstGeom>
        </p:spPr>
        <p:txBody>
          <a:bodyPr vert="horz" anchor="ctr" anchorCtr="0">
            <a:normAutofit/>
          </a:bodyPr>
          <a:lstStyle>
            <a:lvl1pPr algn="ctr">
              <a:defRPr sz="1400" b="1">
                <a:solidFill>
                  <a:srgbClr val="FFFFFF"/>
                </a:solidFill>
              </a:defRPr>
            </a:lvl1p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7" r:id="rId12"/>
    <p:sldLayoutId id="2147483710" r:id="rId13"/>
    <p:sldLayoutId id="2147483711" r:id="rId14"/>
    <p:sldLayoutId id="2147483780" r:id="rId15"/>
  </p:sldLayoutIdLst>
  <p:hf hdr="0" ftr="0" dt="0"/>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81044" y="365129"/>
            <a:ext cx="8543925"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81038" y="6356376"/>
            <a:ext cx="22288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6F432C0-8737-4459-AE42-D2E248DD7E2E}" type="datetimeFigureOut">
              <a:rPr lang="zh-TW" altLang="en-US" smtClean="0">
                <a:solidFill>
                  <a:prstClr val="black">
                    <a:tint val="75000"/>
                  </a:prstClr>
                </a:solidFill>
              </a:rPr>
              <a:pPr/>
              <a:t>2021/9/11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281369" y="6356376"/>
            <a:ext cx="334327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996113" y="6356376"/>
            <a:ext cx="222885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9BCF89-4042-4843-9D63-C2981463032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902362629"/>
      </p:ext>
    </p:extLst>
  </p:cSld>
  <p:clrMap bg1="lt1" tx1="dk1" bg2="lt2" tx2="dk2" accent1="accent1" accent2="accent2" accent3="accent3" accent4="accent4" accent5="accent5" accent6="accent6" hlink="hlink" folHlink="folHlink"/>
  <p:sldLayoutIdLst>
    <p:sldLayoutId id="2147483759" r:id="rId1"/>
    <p:sldLayoutId id="2147483781"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uac.edu.tw/" TargetMode="External"/><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hyperlink" Target="http://www.ceec.edu.tw/" TargetMode="Externa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hyperlink" Target="https://www.caac.ccu.edu.tw/caac106/help_vulnerable.php" TargetMode="Externa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hyperlink" Target="https://university.1111.com.tw/" TargetMode="External"/><Relationship Id="rId2" Type="http://schemas.openxmlformats.org/officeDocument/2006/relationships/hyperlink" Target="https://collego.ceec.edu.tw/Login/Index" TargetMode="External"/><Relationship Id="rId1" Type="http://schemas.openxmlformats.org/officeDocument/2006/relationships/slideLayout" Target="../slideLayouts/slideLayout12.xml"/><Relationship Id="rId5" Type="http://schemas.openxmlformats.org/officeDocument/2006/relationships/hyperlink" Target="https://career.cloud.ncnu.edu.tw/" TargetMode="External"/><Relationship Id="rId4" Type="http://schemas.openxmlformats.org/officeDocument/2006/relationships/hyperlink" Target="https://ioh.tw/"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rdrc.mnd.gov.tw/rdrc/index.aspx" TargetMode="External"/><Relationship Id="rId7" Type="http://schemas.openxmlformats.org/officeDocument/2006/relationships/hyperlink" Target="http://issport.camel.ntupes.edu.tw/front/bin/home.phtml" TargetMode="External"/><Relationship Id="rId2" Type="http://schemas.openxmlformats.org/officeDocument/2006/relationships/hyperlink" Target="https://caac.jctv.ntut.edu.tw/" TargetMode="External"/><Relationship Id="rId1" Type="http://schemas.openxmlformats.org/officeDocument/2006/relationships/slideLayout" Target="../slideLayouts/slideLayout12.xml"/><Relationship Id="rId6" Type="http://schemas.openxmlformats.org/officeDocument/2006/relationships/hyperlink" Target="http://exam.tnua.edu.tw/bachelor/new.html" TargetMode="External"/><Relationship Id="rId5" Type="http://schemas.openxmlformats.org/officeDocument/2006/relationships/hyperlink" Target="http://www.tpa.edu.tw/" TargetMode="External"/><Relationship Id="rId4" Type="http://schemas.openxmlformats.org/officeDocument/2006/relationships/hyperlink" Target="http://www.cpu.edu.tw/bin/home.php"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3452802" y="1673589"/>
            <a:ext cx="6108710" cy="2515195"/>
          </a:xfrm>
          <a:extLst>
            <a:ext uri="{909E8E84-426E-40DD-AFC4-6F175D3DCCD1}">
              <a14:hiddenFill xmlns="" xmlns:a14="http://schemas.microsoft.com/office/drawing/2010/main">
                <a:solidFill>
                  <a:schemeClr val="accent1">
                    <a:alpha val="50195"/>
                  </a:schemeClr>
                </a:solidFill>
              </a14:hiddenFill>
            </a:ext>
            <a:ext uri="{91240B29-F687-4F45-9708-019B960494DF}">
              <a14:hiddenLine xmlns="" xmlns:a14="http://schemas.microsoft.com/office/drawing/2010/main" w="38100">
                <a:solidFill>
                  <a:schemeClr val="tx1"/>
                </a:solidFill>
                <a:miter lim="800000"/>
                <a:headEnd/>
                <a:tailEnd/>
              </a14:hiddenLine>
            </a:ext>
          </a:extLst>
        </p:spPr>
        <p:txBody>
          <a:bodyPr anchor="ctr">
            <a:normAutofit/>
          </a:bodyPr>
          <a:lstStyle/>
          <a:p>
            <a:r>
              <a:rPr lang="en-US" altLang="zh-TW" sz="5400" b="1" i="1" dirty="0" smtClean="0">
                <a:solidFill>
                  <a:srgbClr val="1308EA"/>
                </a:solidFill>
                <a:latin typeface="+mj-ea"/>
              </a:rPr>
              <a:t>111</a:t>
            </a:r>
            <a:r>
              <a:rPr lang="zh-TW" altLang="en-US" sz="4600" b="1" dirty="0" smtClean="0">
                <a:solidFill>
                  <a:srgbClr val="1308EA"/>
                </a:solidFill>
                <a:latin typeface="+mj-ea"/>
              </a:rPr>
              <a:t>學年度</a:t>
            </a:r>
            <a:r>
              <a:rPr lang="en-US" altLang="zh-TW" sz="4600" b="1" dirty="0" smtClean="0">
                <a:solidFill>
                  <a:srgbClr val="1308EA"/>
                </a:solidFill>
                <a:latin typeface="+mj-ea"/>
              </a:rPr>
              <a:t/>
            </a:r>
            <a:br>
              <a:rPr lang="en-US" altLang="zh-TW" sz="4600" b="1" dirty="0" smtClean="0">
                <a:solidFill>
                  <a:srgbClr val="1308EA"/>
                </a:solidFill>
                <a:latin typeface="+mj-ea"/>
              </a:rPr>
            </a:br>
            <a:r>
              <a:rPr lang="zh-TW" altLang="en-US" sz="4600" b="1" dirty="0" smtClean="0">
                <a:solidFill>
                  <a:srgbClr val="1308EA"/>
                </a:solidFill>
                <a:latin typeface="+mj-ea"/>
              </a:rPr>
              <a:t>大學多元入學方案介紹</a:t>
            </a:r>
            <a:endParaRPr lang="zh-TW" altLang="zh-TW" sz="4600" b="1" dirty="0">
              <a:solidFill>
                <a:srgbClr val="1308EA"/>
              </a:solidFill>
              <a:latin typeface="+mj-ea"/>
            </a:endParaRPr>
          </a:p>
        </p:txBody>
      </p:sp>
      <p:pic>
        <p:nvPicPr>
          <p:cNvPr id="5" name="Content Placeholder 4" descr="compassPencilRuler_bg.png"/>
          <p:cNvPicPr>
            <a:picLocks noChangeAspect="1"/>
          </p:cNvPicPr>
          <p:nvPr/>
        </p:nvPicPr>
        <p:blipFill>
          <a:blip r:embed="rId2" cstate="screen">
            <a:lum bright="28000" contrast="-63000"/>
          </a:blip>
          <a:stretch>
            <a:fillRect/>
          </a:stretch>
        </p:blipFill>
        <p:spPr>
          <a:xfrm>
            <a:off x="488508" y="1593155"/>
            <a:ext cx="2802294" cy="2675930"/>
          </a:xfrm>
          <a:prstGeom prst="rect">
            <a:avLst/>
          </a:prstGeom>
          <a:ln w="50800" cmpd="dbl">
            <a:solidFill>
              <a:schemeClr val="accent2"/>
            </a:solidFill>
          </a:ln>
        </p:spPr>
      </p:pic>
      <p:sp>
        <p:nvSpPr>
          <p:cNvPr id="2" name="投影片編號版面配置區 1"/>
          <p:cNvSpPr>
            <a:spLocks noGrp="1"/>
          </p:cNvSpPr>
          <p:nvPr>
            <p:ph type="sldNum" sz="quarter" idx="12"/>
          </p:nvPr>
        </p:nvSpPr>
        <p:spPr/>
        <p:txBody>
          <a:bodyPr/>
          <a:lstStyle/>
          <a:p>
            <a:fld id="{72AC53DF-4216-466D-99A7-94400E6C2A25}" type="slidenum">
              <a:rPr lang="en-US" smtClean="0"/>
              <a:pPr/>
              <a:t>1</a:t>
            </a:fld>
            <a:endParaRPr lang="en-US" dirty="0">
              <a:solidFill>
                <a:schemeClr val="tx2"/>
              </a:solidFill>
            </a:endParaRPr>
          </a:p>
        </p:txBody>
      </p:sp>
    </p:spTree>
    <p:extLst>
      <p:ext uri="{BB962C8B-B14F-4D97-AF65-F5344CB8AC3E}">
        <p14:creationId xmlns="" xmlns:p14="http://schemas.microsoft.com/office/powerpoint/2010/main" val="325516799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10</a:t>
            </a:fld>
            <a:endParaRPr lang="en-US" dirty="0">
              <a:solidFill>
                <a:srgbClr val="FFFFFF"/>
              </a:solidFill>
            </a:endParaRPr>
          </a:p>
        </p:txBody>
      </p:sp>
      <p:pic>
        <p:nvPicPr>
          <p:cNvPr id="1026" name="Picture 2"/>
          <p:cNvPicPr>
            <a:picLocks noGrp="1" noChangeAspect="1" noChangeArrowheads="1"/>
          </p:cNvPicPr>
          <p:nvPr>
            <p:ph sz="quarter" idx="1"/>
          </p:nvPr>
        </p:nvPicPr>
        <p:blipFill>
          <a:blip r:embed="rId2"/>
          <a:srcRect/>
          <a:stretch>
            <a:fillRect/>
          </a:stretch>
        </p:blipFill>
        <p:spPr bwMode="auto">
          <a:xfrm>
            <a:off x="0" y="85659"/>
            <a:ext cx="9906000" cy="6486613"/>
          </a:xfrm>
          <a:prstGeom prst="rect">
            <a:avLst/>
          </a:prstGeom>
          <a:noFill/>
          <a:ln w="9525">
            <a:noFill/>
            <a:miter lim="800000"/>
            <a:headEnd/>
            <a:tailEnd/>
          </a:ln>
          <a:effectLst/>
        </p:spPr>
      </p:pic>
      <p:sp>
        <p:nvSpPr>
          <p:cNvPr id="4" name="文字方塊 3"/>
          <p:cNvSpPr txBox="1"/>
          <p:nvPr/>
        </p:nvSpPr>
        <p:spPr>
          <a:xfrm>
            <a:off x="1095348" y="2643182"/>
            <a:ext cx="8072494" cy="369332"/>
          </a:xfrm>
          <a:prstGeom prst="rect">
            <a:avLst/>
          </a:prstGeom>
          <a:noFill/>
        </p:spPr>
        <p:txBody>
          <a:bodyPr wrap="square" rtlCol="0">
            <a:spAutoFit/>
          </a:bodyPr>
          <a:lstStyle/>
          <a:p>
            <a:r>
              <a:rPr lang="en-US" altLang="zh-TW" dirty="0" smtClean="0">
                <a:solidFill>
                  <a:schemeClr val="bg1"/>
                </a:solidFill>
              </a:rPr>
              <a:t>1</a:t>
            </a:r>
            <a:endParaRPr lang="zh-TW" altLang="en-US" dirty="0">
              <a:solidFill>
                <a:schemeClr val="bg1"/>
              </a:solidFill>
            </a:endParaRPr>
          </a:p>
        </p:txBody>
      </p:sp>
      <p:sp>
        <p:nvSpPr>
          <p:cNvPr id="5" name="矩形 4"/>
          <p:cNvSpPr/>
          <p:nvPr/>
        </p:nvSpPr>
        <p:spPr>
          <a:xfrm>
            <a:off x="952472" y="2571744"/>
            <a:ext cx="8143932" cy="923330"/>
          </a:xfrm>
          <a:prstGeom prst="rect">
            <a:avLst/>
          </a:prstGeom>
          <a:solidFill>
            <a:schemeClr val="bg1"/>
          </a:solidFill>
        </p:spPr>
        <p:txBody>
          <a:bodyPr wrap="square" lIns="91440" tIns="45720" rIns="91440" bIns="45720">
            <a:spAutoFit/>
          </a:bodyPr>
          <a:lstStyle/>
          <a:p>
            <a:pPr algn="ctr"/>
            <a:r>
              <a:rPr lang="en-US" altLang="zh-TW"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111</a:t>
            </a:r>
            <a:r>
              <a:rPr lang="zh-TW" alt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學年度</a:t>
            </a:r>
            <a:r>
              <a:rPr lang="zh-TW" alt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大學招生變革</a:t>
            </a:r>
            <a:endParaRPr lang="zh-TW"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從</a:t>
            </a:r>
            <a:r>
              <a:rPr lang="en-US" altLang="zh-TW" dirty="0" smtClean="0"/>
              <a:t>107</a:t>
            </a:r>
            <a:r>
              <a:rPr lang="zh-TW" altLang="en-US" dirty="0" smtClean="0"/>
              <a:t>學年度起大學招生逐年變革</a:t>
            </a:r>
            <a:endParaRPr lang="zh-TW" altLang="en-US" dirty="0"/>
          </a:p>
        </p:txBody>
      </p:sp>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11</a:t>
            </a:fld>
            <a:endParaRPr lang="en-US" dirty="0">
              <a:solidFill>
                <a:srgbClr val="FFFFFF"/>
              </a:solidFill>
            </a:endParaRPr>
          </a:p>
        </p:txBody>
      </p:sp>
      <p:pic>
        <p:nvPicPr>
          <p:cNvPr id="1026" name="Picture 2"/>
          <p:cNvPicPr>
            <a:picLocks noChangeAspect="1" noChangeArrowheads="1"/>
          </p:cNvPicPr>
          <p:nvPr/>
        </p:nvPicPr>
        <p:blipFill>
          <a:blip r:embed="rId2"/>
          <a:srcRect l="7000" t="10377"/>
          <a:stretch>
            <a:fillRect/>
          </a:stretch>
        </p:blipFill>
        <p:spPr bwMode="auto">
          <a:xfrm>
            <a:off x="380968" y="1571612"/>
            <a:ext cx="9144064" cy="5286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12</a:t>
            </a:fld>
            <a:endParaRPr lang="en-US" dirty="0">
              <a:solidFill>
                <a:srgbClr val="FFFFFF"/>
              </a:solidFill>
            </a:endParaRPr>
          </a:p>
        </p:txBody>
      </p:sp>
      <p:pic>
        <p:nvPicPr>
          <p:cNvPr id="8194" name="Picture 2"/>
          <p:cNvPicPr>
            <a:picLocks noChangeAspect="1" noChangeArrowheads="1"/>
          </p:cNvPicPr>
          <p:nvPr/>
        </p:nvPicPr>
        <p:blipFill>
          <a:blip r:embed="rId2"/>
          <a:srcRect/>
          <a:stretch>
            <a:fillRect/>
          </a:stretch>
        </p:blipFill>
        <p:spPr bwMode="auto">
          <a:xfrm>
            <a:off x="0" y="188304"/>
            <a:ext cx="9906000" cy="66696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13</a:t>
            </a:fld>
            <a:endParaRPr lang="en-US" dirty="0">
              <a:solidFill>
                <a:srgbClr val="FFFFFF"/>
              </a:solidFill>
            </a:endParaRPr>
          </a:p>
        </p:txBody>
      </p:sp>
      <p:pic>
        <p:nvPicPr>
          <p:cNvPr id="2050" name="Picture 2"/>
          <p:cNvPicPr>
            <a:picLocks noChangeAspect="1" noChangeArrowheads="1"/>
          </p:cNvPicPr>
          <p:nvPr/>
        </p:nvPicPr>
        <p:blipFill>
          <a:blip r:embed="rId2"/>
          <a:srcRect/>
          <a:stretch>
            <a:fillRect/>
          </a:stretch>
        </p:blipFill>
        <p:spPr bwMode="auto">
          <a:xfrm>
            <a:off x="0" y="0"/>
            <a:ext cx="9906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14</a:t>
            </a:fld>
            <a:endParaRPr lang="en-US" dirty="0">
              <a:solidFill>
                <a:srgbClr val="FFFFFF"/>
              </a:solidFill>
            </a:endParaRPr>
          </a:p>
        </p:txBody>
      </p:sp>
      <p:pic>
        <p:nvPicPr>
          <p:cNvPr id="4098" name="Picture 2"/>
          <p:cNvPicPr>
            <a:picLocks noChangeAspect="1" noChangeArrowheads="1"/>
          </p:cNvPicPr>
          <p:nvPr/>
        </p:nvPicPr>
        <p:blipFill>
          <a:blip r:embed="rId2"/>
          <a:srcRect/>
          <a:stretch>
            <a:fillRect/>
          </a:stretch>
        </p:blipFill>
        <p:spPr bwMode="auto">
          <a:xfrm>
            <a:off x="1" y="571480"/>
            <a:ext cx="9905999" cy="58579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15</a:t>
            </a:fld>
            <a:endParaRPr lang="en-US" dirty="0">
              <a:solidFill>
                <a:srgbClr val="FFFFFF"/>
              </a:solidFill>
            </a:endParaRPr>
          </a:p>
        </p:txBody>
      </p:sp>
      <p:pic>
        <p:nvPicPr>
          <p:cNvPr id="5122" name="Picture 2"/>
          <p:cNvPicPr>
            <a:picLocks noGrp="1" noChangeAspect="1" noChangeArrowheads="1"/>
          </p:cNvPicPr>
          <p:nvPr>
            <p:ph sz="quarter" idx="1"/>
          </p:nvPr>
        </p:nvPicPr>
        <p:blipFill>
          <a:blip r:embed="rId2"/>
          <a:srcRect/>
          <a:stretch>
            <a:fillRect/>
          </a:stretch>
        </p:blipFill>
        <p:spPr bwMode="auto">
          <a:xfrm>
            <a:off x="0" y="642917"/>
            <a:ext cx="9906000" cy="54886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16</a:t>
            </a:fld>
            <a:endParaRPr lang="en-US" dirty="0">
              <a:solidFill>
                <a:srgbClr val="FFFFFF"/>
              </a:solidFill>
            </a:endParaRPr>
          </a:p>
        </p:txBody>
      </p:sp>
      <p:pic>
        <p:nvPicPr>
          <p:cNvPr id="14338" name="Picture 2"/>
          <p:cNvPicPr>
            <a:picLocks noChangeAspect="1" noChangeArrowheads="1"/>
          </p:cNvPicPr>
          <p:nvPr/>
        </p:nvPicPr>
        <p:blipFill>
          <a:blip r:embed="rId2"/>
          <a:srcRect/>
          <a:stretch>
            <a:fillRect/>
          </a:stretch>
        </p:blipFill>
        <p:spPr bwMode="auto">
          <a:xfrm>
            <a:off x="1" y="500042"/>
            <a:ext cx="9887768" cy="5857915"/>
          </a:xfrm>
          <a:prstGeom prst="rect">
            <a:avLst/>
          </a:prstGeom>
          <a:noFill/>
          <a:ln w="9525">
            <a:noFill/>
            <a:miter lim="800000"/>
            <a:headEnd/>
            <a:tailEnd/>
          </a:ln>
          <a:effectLst/>
        </p:spPr>
      </p:pic>
      <p:sp>
        <p:nvSpPr>
          <p:cNvPr id="4" name="矩形 3"/>
          <p:cNvSpPr/>
          <p:nvPr/>
        </p:nvSpPr>
        <p:spPr>
          <a:xfrm>
            <a:off x="4524372" y="5286388"/>
            <a:ext cx="5214974" cy="785818"/>
          </a:xfrm>
          <a:prstGeom prst="rect">
            <a:avLst/>
          </a:prstGeom>
          <a:noFill/>
          <a:ln w="38100">
            <a:solidFill>
              <a:srgbClr val="E70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17</a:t>
            </a:fld>
            <a:endParaRPr lang="en-US" dirty="0">
              <a:solidFill>
                <a:srgbClr val="FFFFFF"/>
              </a:solidFill>
            </a:endParaRPr>
          </a:p>
        </p:txBody>
      </p:sp>
      <p:pic>
        <p:nvPicPr>
          <p:cNvPr id="7171" name="Picture 3"/>
          <p:cNvPicPr>
            <a:picLocks noChangeAspect="1" noChangeArrowheads="1"/>
          </p:cNvPicPr>
          <p:nvPr/>
        </p:nvPicPr>
        <p:blipFill>
          <a:blip r:embed="rId2"/>
          <a:srcRect/>
          <a:stretch>
            <a:fillRect/>
          </a:stretch>
        </p:blipFill>
        <p:spPr bwMode="auto">
          <a:xfrm>
            <a:off x="0" y="0"/>
            <a:ext cx="9906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18</a:t>
            </a:fld>
            <a:endParaRPr lang="en-US" dirty="0">
              <a:solidFill>
                <a:srgbClr val="FFFFFF"/>
              </a:solidFill>
            </a:endParaRPr>
          </a:p>
        </p:txBody>
      </p:sp>
      <p:pic>
        <p:nvPicPr>
          <p:cNvPr id="8195" name="Picture 3"/>
          <p:cNvPicPr>
            <a:picLocks noChangeAspect="1" noChangeArrowheads="1"/>
          </p:cNvPicPr>
          <p:nvPr/>
        </p:nvPicPr>
        <p:blipFill>
          <a:blip r:embed="rId2"/>
          <a:srcRect/>
          <a:stretch>
            <a:fillRect/>
          </a:stretch>
        </p:blipFill>
        <p:spPr bwMode="auto">
          <a:xfrm>
            <a:off x="1" y="214290"/>
            <a:ext cx="9905999" cy="6215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19</a:t>
            </a:fld>
            <a:endParaRPr lang="en-US" dirty="0">
              <a:solidFill>
                <a:srgbClr val="FFFFFF"/>
              </a:solidFill>
            </a:endParaRPr>
          </a:p>
        </p:txBody>
      </p:sp>
      <p:pic>
        <p:nvPicPr>
          <p:cNvPr id="3074" name="Picture 2"/>
          <p:cNvPicPr>
            <a:picLocks noChangeAspect="1" noChangeArrowheads="1"/>
          </p:cNvPicPr>
          <p:nvPr/>
        </p:nvPicPr>
        <p:blipFill>
          <a:blip r:embed="rId2"/>
          <a:srcRect/>
          <a:stretch>
            <a:fillRect/>
          </a:stretch>
        </p:blipFill>
        <p:spPr bwMode="auto">
          <a:xfrm>
            <a:off x="0" y="214290"/>
            <a:ext cx="9906000" cy="65008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32520" y="404664"/>
            <a:ext cx="6408712" cy="1077019"/>
          </a:xfrm>
        </p:spPr>
        <p:txBody>
          <a:bodyPr>
            <a:noAutofit/>
          </a:bodyPr>
          <a:lstStyle/>
          <a:p>
            <a:r>
              <a:rPr lang="en-US" altLang="zh-TW" sz="3600" dirty="0" smtClean="0">
                <a:solidFill>
                  <a:schemeClr val="accent6">
                    <a:lumMod val="50000"/>
                  </a:schemeClr>
                </a:solidFill>
                <a:latin typeface="+mj-ea"/>
                <a:ea typeface="+mj-ea"/>
              </a:rPr>
              <a:t>111</a:t>
            </a:r>
            <a:r>
              <a:rPr lang="zh-TW" altLang="en-US" sz="3600" dirty="0" smtClean="0">
                <a:solidFill>
                  <a:schemeClr val="accent6">
                    <a:lumMod val="50000"/>
                  </a:schemeClr>
                </a:solidFill>
                <a:latin typeface="+mj-ea"/>
                <a:ea typeface="+mj-ea"/>
              </a:rPr>
              <a:t>學年度大學</a:t>
            </a:r>
            <a:r>
              <a:rPr lang="zh-TW" altLang="en-US" sz="3600" dirty="0">
                <a:solidFill>
                  <a:schemeClr val="accent6">
                    <a:lumMod val="50000"/>
                  </a:schemeClr>
                </a:solidFill>
                <a:latin typeface="+mj-ea"/>
                <a:ea typeface="+mj-ea"/>
              </a:rPr>
              <a:t>多元入學</a:t>
            </a:r>
          </a:p>
        </p:txBody>
      </p:sp>
      <p:graphicFrame>
        <p:nvGraphicFramePr>
          <p:cNvPr id="5" name="內容版面配置區 3" descr="Radial Picture List"/>
          <p:cNvGraphicFramePr>
            <a:graphicFrameLocks/>
          </p:cNvGraphicFramePr>
          <p:nvPr>
            <p:extLst>
              <p:ext uri="{D42A27DB-BD31-4B8C-83A1-F6EECF244321}">
                <p14:modId xmlns="" xmlns:p14="http://schemas.microsoft.com/office/powerpoint/2010/main" val="3358619370"/>
              </p:ext>
            </p:extLst>
          </p:nvPr>
        </p:nvGraphicFramePr>
        <p:xfrm>
          <a:off x="776538" y="1844828"/>
          <a:ext cx="8381058" cy="4436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normAutofit fontScale="25000" lnSpcReduction="20000"/>
          </a:bodyPr>
          <a:lstStyle/>
          <a:p>
            <a:r>
              <a:rPr lang="zh-TW" altLang="en-US" noProof="0" dirty="0" smtClean="0"/>
              <a:t>
            </a:t>
            </a:r>
            <a:fld id="{4FAB73BC-B049-4115-A692-8D63A059BFB8}" type="slidenum">
              <a:rPr lang="en-US" altLang="zh-TW" noProof="0" smtClean="0"/>
              <a:pPr/>
              <a:t>2</a:t>
            </a:fld>
            <a:r>
              <a:rPr lang="en-US" altLang="zh-TW" noProof="0" dirty="0" smtClean="0"/>
              <a:t>
            </a:t>
            </a:r>
            <a:endParaRPr lang="zh-TW" altLang="en-US" noProof="0" dirty="0"/>
          </a:p>
        </p:txBody>
      </p:sp>
    </p:spTree>
    <p:extLst>
      <p:ext uri="{BB962C8B-B14F-4D97-AF65-F5344CB8AC3E}">
        <p14:creationId xmlns="" xmlns:p14="http://schemas.microsoft.com/office/powerpoint/2010/main" val="582784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20</a:t>
            </a:fld>
            <a:endParaRPr lang="en-US" dirty="0">
              <a:solidFill>
                <a:srgbClr val="FFFFFF"/>
              </a:solidFill>
            </a:endParaRPr>
          </a:p>
        </p:txBody>
      </p:sp>
      <p:pic>
        <p:nvPicPr>
          <p:cNvPr id="10242" name="Picture 2"/>
          <p:cNvPicPr>
            <a:picLocks noChangeAspect="1" noChangeArrowheads="1"/>
          </p:cNvPicPr>
          <p:nvPr/>
        </p:nvPicPr>
        <p:blipFill>
          <a:blip r:embed="rId2"/>
          <a:srcRect/>
          <a:stretch>
            <a:fillRect/>
          </a:stretch>
        </p:blipFill>
        <p:spPr bwMode="auto">
          <a:xfrm>
            <a:off x="0" y="142852"/>
            <a:ext cx="9918278" cy="5072098"/>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523844" y="5286388"/>
            <a:ext cx="9388414" cy="10715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21</a:t>
            </a:fld>
            <a:endParaRPr lang="en-US" dirty="0">
              <a:solidFill>
                <a:srgbClr val="FFFFFF"/>
              </a:solidFill>
            </a:endParaRPr>
          </a:p>
        </p:txBody>
      </p:sp>
      <p:pic>
        <p:nvPicPr>
          <p:cNvPr id="9218" name="Picture 2"/>
          <p:cNvPicPr>
            <a:picLocks noChangeAspect="1" noChangeArrowheads="1"/>
          </p:cNvPicPr>
          <p:nvPr/>
        </p:nvPicPr>
        <p:blipFill>
          <a:blip r:embed="rId2"/>
          <a:srcRect/>
          <a:stretch>
            <a:fillRect/>
          </a:stretch>
        </p:blipFill>
        <p:spPr bwMode="auto">
          <a:xfrm>
            <a:off x="0" y="214290"/>
            <a:ext cx="9906000"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22</a:t>
            </a:fld>
            <a:endParaRPr lang="en-US" dirty="0">
              <a:solidFill>
                <a:srgbClr val="FFFFFF"/>
              </a:solidFill>
            </a:endParaRPr>
          </a:p>
        </p:txBody>
      </p:sp>
      <p:pic>
        <p:nvPicPr>
          <p:cNvPr id="15362" name="Picture 2"/>
          <p:cNvPicPr>
            <a:picLocks noChangeAspect="1" noChangeArrowheads="1"/>
          </p:cNvPicPr>
          <p:nvPr/>
        </p:nvPicPr>
        <p:blipFill>
          <a:blip r:embed="rId2"/>
          <a:srcRect/>
          <a:stretch>
            <a:fillRect/>
          </a:stretch>
        </p:blipFill>
        <p:spPr bwMode="auto">
          <a:xfrm>
            <a:off x="0" y="285728"/>
            <a:ext cx="9905999" cy="62865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23</a:t>
            </a:fld>
            <a:endParaRPr lang="en-US" dirty="0">
              <a:solidFill>
                <a:srgbClr val="FFFFFF"/>
              </a:solidFill>
            </a:endParaRPr>
          </a:p>
        </p:txBody>
      </p:sp>
      <p:pic>
        <p:nvPicPr>
          <p:cNvPr id="14338" name="Picture 2"/>
          <p:cNvPicPr>
            <a:picLocks noChangeAspect="1" noChangeArrowheads="1"/>
          </p:cNvPicPr>
          <p:nvPr/>
        </p:nvPicPr>
        <p:blipFill>
          <a:blip r:embed="rId2"/>
          <a:srcRect/>
          <a:stretch>
            <a:fillRect/>
          </a:stretch>
        </p:blipFill>
        <p:spPr bwMode="auto">
          <a:xfrm>
            <a:off x="1" y="500042"/>
            <a:ext cx="9887768" cy="5857915"/>
          </a:xfrm>
          <a:prstGeom prst="rect">
            <a:avLst/>
          </a:prstGeom>
          <a:noFill/>
          <a:ln w="9525">
            <a:noFill/>
            <a:miter lim="800000"/>
            <a:headEnd/>
            <a:tailEnd/>
          </a:ln>
          <a:effectLst/>
        </p:spPr>
      </p:pic>
      <p:sp>
        <p:nvSpPr>
          <p:cNvPr id="6" name="矩形 5"/>
          <p:cNvSpPr/>
          <p:nvPr/>
        </p:nvSpPr>
        <p:spPr>
          <a:xfrm>
            <a:off x="166654" y="5286388"/>
            <a:ext cx="4357718" cy="785818"/>
          </a:xfrm>
          <a:prstGeom prst="rect">
            <a:avLst/>
          </a:prstGeom>
          <a:noFill/>
          <a:ln w="38100">
            <a:solidFill>
              <a:srgbClr val="E70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24</a:t>
            </a:fld>
            <a:endParaRPr lang="en-US" dirty="0">
              <a:solidFill>
                <a:srgbClr val="FFFFFF"/>
              </a:solidFill>
            </a:endParaRPr>
          </a:p>
        </p:txBody>
      </p:sp>
      <p:pic>
        <p:nvPicPr>
          <p:cNvPr id="12291" name="Picture 3"/>
          <p:cNvPicPr>
            <a:picLocks noChangeAspect="1" noChangeArrowheads="1"/>
          </p:cNvPicPr>
          <p:nvPr/>
        </p:nvPicPr>
        <p:blipFill>
          <a:blip r:embed="rId2"/>
          <a:srcRect/>
          <a:stretch>
            <a:fillRect/>
          </a:stretch>
        </p:blipFill>
        <p:spPr bwMode="auto">
          <a:xfrm>
            <a:off x="0" y="54232"/>
            <a:ext cx="9906000" cy="6803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25</a:t>
            </a:fld>
            <a:endParaRPr lang="en-US" dirty="0">
              <a:solidFill>
                <a:srgbClr val="FFFFFF"/>
              </a:solidFill>
            </a:endParaRPr>
          </a:p>
        </p:txBody>
      </p:sp>
      <p:pic>
        <p:nvPicPr>
          <p:cNvPr id="13316" name="Picture 4"/>
          <p:cNvPicPr>
            <a:picLocks noChangeAspect="1" noChangeArrowheads="1"/>
          </p:cNvPicPr>
          <p:nvPr/>
        </p:nvPicPr>
        <p:blipFill>
          <a:blip r:embed="rId2"/>
          <a:srcRect/>
          <a:stretch>
            <a:fillRect/>
          </a:stretch>
        </p:blipFill>
        <p:spPr bwMode="auto">
          <a:xfrm>
            <a:off x="0" y="0"/>
            <a:ext cx="9906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26</a:t>
            </a:fld>
            <a:endParaRPr lang="en-US" altLang="zh-TW"/>
          </a:p>
        </p:txBody>
      </p:sp>
      <p:pic>
        <p:nvPicPr>
          <p:cNvPr id="7" name="圖片 6"/>
          <p:cNvPicPr/>
          <p:nvPr/>
        </p:nvPicPr>
        <p:blipFill>
          <a:blip r:embed="rId2"/>
          <a:stretch>
            <a:fillRect/>
          </a:stretch>
        </p:blipFill>
        <p:spPr>
          <a:xfrm>
            <a:off x="0" y="192439"/>
            <a:ext cx="9906000" cy="6858000"/>
          </a:xfrm>
          <a:prstGeom prst="rect">
            <a:avLst/>
          </a:prstGeom>
        </p:spPr>
      </p:pic>
      <p:sp>
        <p:nvSpPr>
          <p:cNvPr id="6" name="文字方塊 5"/>
          <p:cNvSpPr txBox="1"/>
          <p:nvPr/>
        </p:nvSpPr>
        <p:spPr>
          <a:xfrm>
            <a:off x="1928664" y="3152080"/>
            <a:ext cx="6264696" cy="938719"/>
          </a:xfrm>
          <a:prstGeom prst="rect">
            <a:avLst/>
          </a:prstGeom>
          <a:solidFill>
            <a:srgbClr val="FFFFFF"/>
          </a:solidFill>
        </p:spPr>
        <p:txBody>
          <a:bodyPr wrap="square" rtlCol="0">
            <a:spAutoFit/>
          </a:bodyPr>
          <a:lstStyle/>
          <a:p>
            <a:r>
              <a:rPr lang="zh-TW" altLang="en-US" sz="5500" dirty="0" smtClean="0">
                <a:solidFill>
                  <a:srgbClr val="0070C0"/>
                </a:solidFill>
              </a:rPr>
              <a:t>     入學管道介紹</a:t>
            </a:r>
            <a:endParaRPr lang="zh-TW" altLang="en-US" sz="5500" dirty="0">
              <a:solidFill>
                <a:srgbClr val="0070C0"/>
              </a:solidFill>
            </a:endParaRPr>
          </a:p>
        </p:txBody>
      </p:sp>
    </p:spTree>
    <p:extLst>
      <p:ext uri="{BB962C8B-B14F-4D97-AF65-F5344CB8AC3E}">
        <p14:creationId xmlns="" xmlns:p14="http://schemas.microsoft.com/office/powerpoint/2010/main" val="7421723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大學特殊選才</a:t>
            </a:r>
            <a:endParaRPr lang="zh-TW" altLang="en-US" dirty="0"/>
          </a:p>
        </p:txBody>
      </p:sp>
      <p:sp>
        <p:nvSpPr>
          <p:cNvPr id="3" name="文字版面配置區 2"/>
          <p:cNvSpPr>
            <a:spLocks noGrp="1"/>
          </p:cNvSpPr>
          <p:nvPr>
            <p:ph type="body" sz="half" idx="1"/>
          </p:nvPr>
        </p:nvSpPr>
        <p:spPr>
          <a:xfrm>
            <a:off x="776536" y="1772816"/>
            <a:ext cx="8677058" cy="4799456"/>
          </a:xfrm>
        </p:spPr>
        <p:txBody>
          <a:bodyPr>
            <a:normAutofit/>
          </a:bodyPr>
          <a:lstStyle/>
          <a:p>
            <a:pPr algn="just">
              <a:buNone/>
            </a:pPr>
            <a:r>
              <a:rPr lang="zh-TW" altLang="en-US" dirty="0" smtClean="0"/>
              <a:t>          </a:t>
            </a:r>
            <a:r>
              <a:rPr lang="zh-TW" altLang="en-US" sz="3000" dirty="0" smtClean="0"/>
              <a:t>教育部</a:t>
            </a:r>
            <a:r>
              <a:rPr lang="en-US" altLang="zh-TW" sz="3000" dirty="0" smtClean="0"/>
              <a:t>104</a:t>
            </a:r>
            <a:r>
              <a:rPr lang="zh-TW" altLang="en-US" sz="3000" dirty="0" smtClean="0"/>
              <a:t>起開放大學試辦「特殊選才」招生，每年大約</a:t>
            </a:r>
            <a:r>
              <a:rPr lang="en-US" altLang="zh-TW" sz="3000" dirty="0" smtClean="0"/>
              <a:t>11</a:t>
            </a:r>
            <a:r>
              <a:rPr lang="zh-TW" altLang="en-US" sz="3000" dirty="0" smtClean="0"/>
              <a:t>月簡章公告，</a:t>
            </a:r>
            <a:r>
              <a:rPr lang="en-US" altLang="zh-TW" sz="3000" dirty="0" smtClean="0"/>
              <a:t>12</a:t>
            </a:r>
            <a:r>
              <a:rPr lang="zh-TW" altLang="en-US" sz="3000" dirty="0" smtClean="0"/>
              <a:t>月報名，隔年</a:t>
            </a:r>
            <a:r>
              <a:rPr lang="en-US" altLang="zh-TW" sz="3000" dirty="0" smtClean="0"/>
              <a:t>1</a:t>
            </a:r>
            <a:r>
              <a:rPr lang="zh-TW" altLang="en-US" sz="3000" dirty="0" smtClean="0"/>
              <a:t>月</a:t>
            </a:r>
            <a:r>
              <a:rPr lang="zh-TW" altLang="en-US" sz="3000" dirty="0"/>
              <a:t>公告</a:t>
            </a:r>
            <a:r>
              <a:rPr lang="zh-TW" altLang="en-US" sz="3000" dirty="0" smtClean="0"/>
              <a:t>結果，不</a:t>
            </a:r>
            <a:r>
              <a:rPr lang="zh-TW" altLang="en-US" sz="3000" dirty="0"/>
              <a:t>看學測、指考，甄選方式多為資料審查和</a:t>
            </a:r>
            <a:r>
              <a:rPr lang="zh-TW" altLang="en-US" sz="3000" dirty="0" smtClean="0"/>
              <a:t>面試。</a:t>
            </a:r>
            <a:r>
              <a:rPr lang="en-US" altLang="zh-TW" sz="3000" dirty="0" smtClean="0"/>
              <a:t>107</a:t>
            </a:r>
            <a:r>
              <a:rPr lang="zh-TW" altLang="en-US" sz="3000" dirty="0" smtClean="0"/>
              <a:t>學年度為正式的大學入學管道。</a:t>
            </a:r>
            <a:endParaRPr lang="en-US" altLang="zh-TW" sz="3000" dirty="0" smtClean="0"/>
          </a:p>
          <a:p>
            <a:pPr algn="just">
              <a:buNone/>
            </a:pPr>
            <a:r>
              <a:rPr lang="zh-TW" altLang="en-US" sz="3000" dirty="0" smtClean="0"/>
              <a:t>          例如清大「拾穗計畫」，網羅特殊優良才能或行為學生，包括：總統教育獎得主、資訊軟體、物理、生物、多國語言、西洋棋、文學創作、冒險、滑輪、表演藝術、社會公益楷模、經濟逆境奮發向上之全國傑出學生，錄取面向十分多元。</a:t>
            </a:r>
            <a:r>
              <a:rPr lang="zh-TW" altLang="en-US" sz="3000" dirty="0" smtClean="0">
                <a:latin typeface="arial"/>
              </a:rPr>
              <a:t>      </a:t>
            </a:r>
            <a:endParaRPr lang="en-US" altLang="zh-TW" sz="3000" dirty="0" smtClean="0"/>
          </a:p>
        </p:txBody>
      </p:sp>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27</a:t>
            </a:fld>
            <a:endParaRPr lang="en-US" altLang="zh-TW"/>
          </a:p>
        </p:txBody>
      </p:sp>
    </p:spTree>
    <p:extLst>
      <p:ext uri="{BB962C8B-B14F-4D97-AF65-F5344CB8AC3E}">
        <p14:creationId xmlns="" xmlns:p14="http://schemas.microsoft.com/office/powerpoint/2010/main" val="3211226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28</a:t>
            </a:fld>
            <a:endParaRPr lang="en-US" altLang="zh-TW"/>
          </a:p>
        </p:txBody>
      </p:sp>
      <p:pic>
        <p:nvPicPr>
          <p:cNvPr id="16386" name="Picture 2"/>
          <p:cNvPicPr>
            <a:picLocks noChangeAspect="1" noChangeArrowheads="1"/>
          </p:cNvPicPr>
          <p:nvPr/>
        </p:nvPicPr>
        <p:blipFill>
          <a:blip r:embed="rId2"/>
          <a:srcRect l="5288"/>
          <a:stretch>
            <a:fillRect/>
          </a:stretch>
        </p:blipFill>
        <p:spPr bwMode="auto">
          <a:xfrm>
            <a:off x="0" y="928670"/>
            <a:ext cx="9906000" cy="5715040"/>
          </a:xfrm>
          <a:prstGeom prst="rect">
            <a:avLst/>
          </a:prstGeom>
          <a:noFill/>
          <a:ln w="9525">
            <a:noFill/>
            <a:miter lim="800000"/>
            <a:headEnd/>
            <a:tailEnd/>
          </a:ln>
          <a:effectLst/>
        </p:spPr>
      </p:pic>
      <p:sp>
        <p:nvSpPr>
          <p:cNvPr id="8" name="標題 1"/>
          <p:cNvSpPr>
            <a:spLocks noGrp="1"/>
          </p:cNvSpPr>
          <p:nvPr>
            <p:ph type="title"/>
          </p:nvPr>
        </p:nvSpPr>
        <p:spPr>
          <a:xfrm>
            <a:off x="0" y="0"/>
            <a:ext cx="8915400" cy="1143000"/>
          </a:xfrm>
        </p:spPr>
        <p:txBody>
          <a:bodyPr/>
          <a:lstStyle/>
          <a:p>
            <a:r>
              <a:rPr lang="zh-TW" altLang="en-US" dirty="0" smtClean="0"/>
              <a:t>大學特殊選才查詢網站</a:t>
            </a:r>
            <a:endParaRPr lang="zh-TW"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大灣高中近兩年錄取特殊選才學生</a:t>
            </a:r>
            <a:endParaRPr lang="zh-TW" altLang="en-US" dirty="0"/>
          </a:p>
        </p:txBody>
      </p:sp>
      <p:sp>
        <p:nvSpPr>
          <p:cNvPr id="3" name="文字版面配置區 2"/>
          <p:cNvSpPr>
            <a:spLocks noGrp="1"/>
          </p:cNvSpPr>
          <p:nvPr>
            <p:ph type="body" sz="half" idx="1"/>
          </p:nvPr>
        </p:nvSpPr>
        <p:spPr>
          <a:xfrm>
            <a:off x="495300" y="1600206"/>
            <a:ext cx="8815418" cy="4525963"/>
          </a:xfrm>
        </p:spPr>
        <p:txBody>
          <a:bodyPr>
            <a:normAutofit/>
          </a:bodyPr>
          <a:lstStyle/>
          <a:p>
            <a:r>
              <a:rPr lang="en-US" altLang="zh-TW" b="1" dirty="0" smtClean="0"/>
              <a:t>109</a:t>
            </a:r>
            <a:r>
              <a:rPr lang="zh-TW" altLang="en-US" b="1" dirty="0" smtClean="0"/>
              <a:t>學年度一位學生以資訊及物理專長錄取國立中興大學物理學系光電物理組。</a:t>
            </a:r>
            <a:endParaRPr lang="en-US" altLang="zh-TW" b="1" dirty="0" smtClean="0"/>
          </a:p>
          <a:p>
            <a:pPr>
              <a:buNone/>
            </a:pPr>
            <a:endParaRPr lang="en-US" altLang="zh-TW" b="1" dirty="0" smtClean="0"/>
          </a:p>
          <a:p>
            <a:r>
              <a:rPr lang="en-US" altLang="zh-TW" b="1" dirty="0" smtClean="0"/>
              <a:t>110</a:t>
            </a:r>
            <a:r>
              <a:rPr lang="zh-TW" altLang="en-US" b="1" dirty="0" smtClean="0"/>
              <a:t>學年度一位學生以資訊專長錄取國立宜蘭大學資訊工程系。</a:t>
            </a:r>
            <a:endParaRPr lang="en-US" altLang="zh-TW" b="1" dirty="0" smtClean="0"/>
          </a:p>
        </p:txBody>
      </p:sp>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29</a:t>
            </a:fld>
            <a:endParaRPr lang="en-US" altLang="zh-TW"/>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3</a:t>
            </a:fld>
            <a:endParaRPr lang="en-US" dirty="0">
              <a:solidFill>
                <a:srgbClr val="FFFFFF"/>
              </a:solidFill>
            </a:endParaRPr>
          </a:p>
        </p:txBody>
      </p:sp>
      <p:pic>
        <p:nvPicPr>
          <p:cNvPr id="1026" name="Picture 2"/>
          <p:cNvPicPr>
            <a:picLocks noGrp="1" noChangeAspect="1" noChangeArrowheads="1"/>
          </p:cNvPicPr>
          <p:nvPr>
            <p:ph sz="quarter" idx="1"/>
          </p:nvPr>
        </p:nvPicPr>
        <p:blipFill>
          <a:blip r:embed="rId2"/>
          <a:srcRect/>
          <a:stretch>
            <a:fillRect/>
          </a:stretch>
        </p:blipFill>
        <p:spPr bwMode="auto">
          <a:xfrm>
            <a:off x="0" y="85659"/>
            <a:ext cx="9906000" cy="6486613"/>
          </a:xfrm>
          <a:prstGeom prst="rect">
            <a:avLst/>
          </a:prstGeom>
          <a:noFill/>
          <a:ln w="9525">
            <a:noFill/>
            <a:miter lim="800000"/>
            <a:headEnd/>
            <a:tailEnd/>
          </a:ln>
          <a:effectLst/>
        </p:spPr>
      </p:pic>
      <p:sp>
        <p:nvSpPr>
          <p:cNvPr id="4" name="文字方塊 3"/>
          <p:cNvSpPr txBox="1"/>
          <p:nvPr/>
        </p:nvSpPr>
        <p:spPr>
          <a:xfrm>
            <a:off x="1095348" y="2643182"/>
            <a:ext cx="8072494" cy="369332"/>
          </a:xfrm>
          <a:prstGeom prst="rect">
            <a:avLst/>
          </a:prstGeom>
          <a:noFill/>
        </p:spPr>
        <p:txBody>
          <a:bodyPr wrap="square" rtlCol="0">
            <a:spAutoFit/>
          </a:bodyPr>
          <a:lstStyle/>
          <a:p>
            <a:r>
              <a:rPr lang="en-US" altLang="zh-TW" dirty="0" smtClean="0">
                <a:solidFill>
                  <a:schemeClr val="bg1"/>
                </a:solidFill>
              </a:rPr>
              <a:t>1</a:t>
            </a:r>
            <a:endParaRPr lang="zh-TW" altLang="en-US" dirty="0">
              <a:solidFill>
                <a:schemeClr val="bg1"/>
              </a:solidFill>
            </a:endParaRPr>
          </a:p>
        </p:txBody>
      </p:sp>
      <p:sp>
        <p:nvSpPr>
          <p:cNvPr id="5" name="矩形 4"/>
          <p:cNvSpPr/>
          <p:nvPr/>
        </p:nvSpPr>
        <p:spPr>
          <a:xfrm>
            <a:off x="952472" y="2571744"/>
            <a:ext cx="8143932" cy="923330"/>
          </a:xfrm>
          <a:prstGeom prst="rect">
            <a:avLst/>
          </a:prstGeom>
          <a:solidFill>
            <a:schemeClr val="bg1"/>
          </a:solidFill>
        </p:spPr>
        <p:txBody>
          <a:bodyPr wrap="square" lIns="91440" tIns="45720" rIns="91440" bIns="45720">
            <a:spAutoFit/>
          </a:bodyPr>
          <a:lstStyle/>
          <a:p>
            <a:pPr algn="ctr"/>
            <a:r>
              <a:rPr lang="zh-TW" alt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大學多元入學方案簡介</a:t>
            </a:r>
            <a:endParaRPr lang="zh-TW"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肘形接點 28"/>
          <p:cNvCxnSpPr/>
          <p:nvPr/>
        </p:nvCxnSpPr>
        <p:spPr>
          <a:xfrm>
            <a:off x="1554484" y="5853685"/>
            <a:ext cx="4190604" cy="532644"/>
          </a:xfrm>
          <a:prstGeom prst="bentConnector3">
            <a:avLst>
              <a:gd name="adj1" fmla="val -402"/>
            </a:avLst>
          </a:prstGeom>
          <a:ln w="50800">
            <a:solidFill>
              <a:schemeClr val="accent5">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5" name="Rectangle 42"/>
          <p:cNvSpPr txBox="1">
            <a:spLocks noChangeArrowheads="1"/>
          </p:cNvSpPr>
          <p:nvPr/>
        </p:nvSpPr>
        <p:spPr>
          <a:xfrm>
            <a:off x="560512" y="548681"/>
            <a:ext cx="8928992" cy="719931"/>
          </a:xfrm>
          <a:prstGeom prst="rect">
            <a:avLst/>
          </a:prstGeom>
          <a:noFill/>
        </p:spPr>
        <p:txBody>
          <a:bodyPr/>
          <a:lstStyle/>
          <a:p>
            <a:pPr eaLnBrk="1" hangingPunct="1">
              <a:defRPr/>
            </a:pPr>
            <a:r>
              <a:rPr lang="zh-TW" altLang="en-US" sz="3600" dirty="0" smtClean="0">
                <a:solidFill>
                  <a:schemeClr val="accent4">
                    <a:lumMod val="50000"/>
                  </a:schemeClr>
                </a:solidFill>
                <a:latin typeface="微軟正黑體" panose="020B0604030504040204" pitchFamily="34" charset="-120"/>
                <a:ea typeface="微軟正黑體" panose="020B0604030504040204" pitchFamily="34" charset="-120"/>
              </a:rPr>
              <a:t>繁星推薦入學簡</a:t>
            </a:r>
            <a:r>
              <a:rPr lang="zh-TW" altLang="en-US" sz="3600" dirty="0">
                <a:solidFill>
                  <a:schemeClr val="accent4">
                    <a:lumMod val="50000"/>
                  </a:schemeClr>
                </a:solidFill>
                <a:latin typeface="微軟正黑體" panose="020B0604030504040204" pitchFamily="34" charset="-120"/>
                <a:ea typeface="微軟正黑體" panose="020B0604030504040204" pitchFamily="34" charset="-120"/>
              </a:rPr>
              <a:t>圖</a:t>
            </a:r>
            <a:endParaRPr lang="en-US" altLang="zh-TW" sz="2400" dirty="0">
              <a:solidFill>
                <a:srgbClr val="FF0000"/>
              </a:solidFill>
              <a:latin typeface="微軟正黑體" panose="020B0604030504040204" pitchFamily="34" charset="-120"/>
              <a:ea typeface="微軟正黑體" panose="020B0604030504040204" pitchFamily="34" charset="-120"/>
            </a:endParaRPr>
          </a:p>
        </p:txBody>
      </p:sp>
      <p:sp>
        <p:nvSpPr>
          <p:cNvPr id="7" name="Rectangle 5"/>
          <p:cNvSpPr>
            <a:spLocks noChangeArrowheads="1"/>
          </p:cNvSpPr>
          <p:nvPr/>
        </p:nvSpPr>
        <p:spPr bwMode="auto">
          <a:xfrm>
            <a:off x="765036" y="3387228"/>
            <a:ext cx="4680717" cy="1624862"/>
          </a:xfrm>
          <a:prstGeom prst="rect">
            <a:avLst/>
          </a:prstGeom>
          <a:noFill/>
          <a:ln w="57150">
            <a:solidFill>
              <a:srgbClr val="FF0000"/>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mj-ea"/>
              <a:ea typeface="+mj-ea"/>
            </a:endParaRPr>
          </a:p>
        </p:txBody>
      </p:sp>
      <p:sp>
        <p:nvSpPr>
          <p:cNvPr id="9" name="AutoShape 7"/>
          <p:cNvSpPr>
            <a:spLocks noChangeArrowheads="1"/>
          </p:cNvSpPr>
          <p:nvPr/>
        </p:nvSpPr>
        <p:spPr bwMode="auto">
          <a:xfrm>
            <a:off x="909494" y="3534177"/>
            <a:ext cx="638640" cy="1362313"/>
          </a:xfrm>
          <a:prstGeom prst="roundRect">
            <a:avLst>
              <a:gd name="adj" fmla="val 16667"/>
            </a:avLst>
          </a:prstGeom>
          <a:gradFill flip="none" rotWithShape="1">
            <a:gsLst>
              <a:gs pos="0">
                <a:srgbClr val="CCFFFF">
                  <a:shade val="30000"/>
                  <a:satMod val="115000"/>
                </a:srgbClr>
              </a:gs>
              <a:gs pos="50000">
                <a:srgbClr val="CCFFFF">
                  <a:shade val="67500"/>
                  <a:satMod val="115000"/>
                </a:srgbClr>
              </a:gs>
              <a:gs pos="100000">
                <a:srgbClr val="CCFFFF">
                  <a:shade val="100000"/>
                  <a:satMod val="115000"/>
                </a:srgbClr>
              </a:gs>
            </a:gsLst>
            <a:lin ang="2700000" scaled="1"/>
            <a:tileRect/>
          </a:gradFill>
          <a:ln>
            <a:noFill/>
          </a:ln>
          <a:effectLst>
            <a:glow rad="228600">
              <a:schemeClr val="accent6">
                <a:satMod val="175000"/>
                <a:alpha val="40000"/>
              </a:schemeClr>
            </a:glow>
          </a:effectLst>
          <a:scene3d>
            <a:camera prst="orthographicFront"/>
            <a:lightRig rig="threePt" dir="t"/>
          </a:scene3d>
          <a:sp3d>
            <a:bevelT/>
          </a:sp3d>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200" dirty="0">
                <a:solidFill>
                  <a:srgbClr val="0000CC"/>
                </a:solidFill>
                <a:latin typeface="+mj-ea"/>
                <a:ea typeface="+mj-ea"/>
              </a:rPr>
              <a:t>比</a:t>
            </a:r>
          </a:p>
          <a:p>
            <a:pPr algn="ctr" eaLnBrk="1" hangingPunct="1"/>
            <a:r>
              <a:rPr lang="zh-TW" altLang="en-US" sz="3200" dirty="0">
                <a:solidFill>
                  <a:srgbClr val="0000CC"/>
                </a:solidFill>
                <a:latin typeface="+mj-ea"/>
                <a:ea typeface="+mj-ea"/>
              </a:rPr>
              <a:t>序</a:t>
            </a:r>
          </a:p>
        </p:txBody>
      </p:sp>
      <p:sp>
        <p:nvSpPr>
          <p:cNvPr id="10" name="AutoShape 8"/>
          <p:cNvSpPr>
            <a:spLocks noChangeArrowheads="1"/>
          </p:cNvSpPr>
          <p:nvPr/>
        </p:nvSpPr>
        <p:spPr bwMode="auto">
          <a:xfrm>
            <a:off x="272480" y="1685331"/>
            <a:ext cx="9001000" cy="427538"/>
          </a:xfrm>
          <a:prstGeom prst="roundRect">
            <a:avLst>
              <a:gd name="adj" fmla="val 16667"/>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a:noFill/>
          </a:ln>
          <a:effectLst>
            <a:glow rad="139700">
              <a:schemeClr val="accent2">
                <a:satMod val="175000"/>
                <a:alpha val="40000"/>
              </a:schemeClr>
            </a:glow>
          </a:effectLst>
          <a:scene3d>
            <a:camera prst="orthographicFront"/>
            <a:lightRig rig="threePt" dir="t"/>
          </a:scene3d>
          <a:sp3d>
            <a:bevelT/>
          </a:sp3d>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400" dirty="0" smtClean="0">
                <a:solidFill>
                  <a:srgbClr val="0000CC"/>
                </a:solidFill>
                <a:latin typeface="+mj-ea"/>
                <a:ea typeface="+mj-ea"/>
              </a:rPr>
              <a:t> 符合</a:t>
            </a:r>
            <a:r>
              <a:rPr lang="zh-TW" altLang="en-US" sz="2400" dirty="0">
                <a:solidFill>
                  <a:srgbClr val="0000CC"/>
                </a:solidFill>
                <a:latin typeface="+mj-ea"/>
                <a:ea typeface="+mj-ea"/>
              </a:rPr>
              <a:t>校</a:t>
            </a:r>
            <a:r>
              <a:rPr lang="zh-TW" altLang="en-US" sz="2400" dirty="0" smtClean="0">
                <a:solidFill>
                  <a:srgbClr val="0000CC"/>
                </a:solidFill>
                <a:latin typeface="+mj-ea"/>
                <a:ea typeface="+mj-ea"/>
              </a:rPr>
              <a:t>系之校排</a:t>
            </a:r>
            <a:r>
              <a:rPr lang="en-US" altLang="zh-TW" sz="2200" dirty="0" smtClean="0">
                <a:solidFill>
                  <a:srgbClr val="0070C0"/>
                </a:solidFill>
                <a:latin typeface="標楷體" pitchFamily="65" charset="-120"/>
                <a:ea typeface="標楷體" pitchFamily="65" charset="-120"/>
              </a:rPr>
              <a:t>(</a:t>
            </a:r>
            <a:r>
              <a:rPr lang="zh-TW" altLang="en-US" sz="2200" dirty="0">
                <a:solidFill>
                  <a:srgbClr val="0070C0"/>
                </a:solidFill>
                <a:latin typeface="標楷體" pitchFamily="65" charset="-120"/>
                <a:ea typeface="標楷體" pitchFamily="65" charset="-120"/>
              </a:rPr>
              <a:t>前</a:t>
            </a:r>
            <a:r>
              <a:rPr lang="en-US" altLang="zh-TW" sz="2200" dirty="0">
                <a:solidFill>
                  <a:srgbClr val="0070C0"/>
                </a:solidFill>
                <a:latin typeface="標楷體" pitchFamily="65" charset="-120"/>
                <a:ea typeface="標楷體" pitchFamily="65" charset="-120"/>
              </a:rPr>
              <a:t>50%</a:t>
            </a:r>
            <a:r>
              <a:rPr lang="zh-TW" altLang="en-US" sz="2200" dirty="0" smtClean="0">
                <a:solidFill>
                  <a:srgbClr val="0070C0"/>
                </a:solidFill>
                <a:latin typeface="標楷體" pitchFamily="65" charset="-120"/>
                <a:ea typeface="標楷體" pitchFamily="65" charset="-120"/>
              </a:rPr>
              <a:t>、前</a:t>
            </a:r>
            <a:r>
              <a:rPr lang="en-US" altLang="zh-TW" sz="2200" dirty="0" smtClean="0">
                <a:solidFill>
                  <a:srgbClr val="0070C0"/>
                </a:solidFill>
                <a:latin typeface="標楷體" pitchFamily="65" charset="-120"/>
                <a:ea typeface="標楷體" pitchFamily="65" charset="-120"/>
              </a:rPr>
              <a:t>40</a:t>
            </a:r>
            <a:r>
              <a:rPr lang="en-US" altLang="zh-TW" sz="2200" dirty="0">
                <a:solidFill>
                  <a:srgbClr val="0070C0"/>
                </a:solidFill>
                <a:latin typeface="標楷體" pitchFamily="65" charset="-120"/>
                <a:ea typeface="標楷體" pitchFamily="65" charset="-120"/>
              </a:rPr>
              <a:t>%</a:t>
            </a:r>
            <a:r>
              <a:rPr lang="zh-TW" altLang="en-US" sz="2200" dirty="0" smtClean="0">
                <a:solidFill>
                  <a:srgbClr val="0070C0"/>
                </a:solidFill>
                <a:latin typeface="標楷體" pitchFamily="65" charset="-120"/>
                <a:ea typeface="標楷體" pitchFamily="65" charset="-120"/>
              </a:rPr>
              <a:t>、前</a:t>
            </a:r>
            <a:r>
              <a:rPr lang="en-US" altLang="zh-TW" sz="2200" dirty="0" smtClean="0">
                <a:solidFill>
                  <a:srgbClr val="0070C0"/>
                </a:solidFill>
                <a:latin typeface="標楷體" pitchFamily="65" charset="-120"/>
                <a:ea typeface="標楷體" pitchFamily="65" charset="-120"/>
              </a:rPr>
              <a:t>30</a:t>
            </a:r>
            <a:r>
              <a:rPr lang="en-US" altLang="zh-TW" sz="2200" dirty="0">
                <a:solidFill>
                  <a:srgbClr val="0070C0"/>
                </a:solidFill>
                <a:latin typeface="標楷體" pitchFamily="65" charset="-120"/>
                <a:ea typeface="標楷體" pitchFamily="65" charset="-120"/>
              </a:rPr>
              <a:t>%</a:t>
            </a:r>
            <a:r>
              <a:rPr lang="zh-TW" altLang="en-US" sz="2200" dirty="0" smtClean="0">
                <a:solidFill>
                  <a:srgbClr val="0070C0"/>
                </a:solidFill>
                <a:latin typeface="標楷體" pitchFamily="65" charset="-120"/>
                <a:ea typeface="標楷體" pitchFamily="65" charset="-120"/>
              </a:rPr>
              <a:t>及前</a:t>
            </a:r>
            <a:r>
              <a:rPr lang="en-US" altLang="zh-TW" sz="2200" dirty="0" smtClean="0">
                <a:solidFill>
                  <a:srgbClr val="0070C0"/>
                </a:solidFill>
                <a:latin typeface="標楷體" pitchFamily="65" charset="-120"/>
                <a:ea typeface="標楷體" pitchFamily="65" charset="-120"/>
              </a:rPr>
              <a:t>20</a:t>
            </a:r>
            <a:r>
              <a:rPr lang="en-US" altLang="zh-TW" sz="2200" dirty="0">
                <a:solidFill>
                  <a:srgbClr val="0070C0"/>
                </a:solidFill>
                <a:latin typeface="標楷體" pitchFamily="65" charset="-120"/>
                <a:ea typeface="標楷體" pitchFamily="65" charset="-120"/>
              </a:rPr>
              <a:t>%)</a:t>
            </a:r>
            <a:r>
              <a:rPr lang="en-US" altLang="zh-TW" sz="2400" dirty="0" smtClean="0">
                <a:solidFill>
                  <a:srgbClr val="0070C0"/>
                </a:solidFill>
                <a:latin typeface="+mj-ea"/>
                <a:ea typeface="+mj-ea"/>
              </a:rPr>
              <a:t>/</a:t>
            </a:r>
            <a:r>
              <a:rPr lang="zh-TW" altLang="en-US" sz="2400" dirty="0" smtClean="0">
                <a:solidFill>
                  <a:srgbClr val="0000CC"/>
                </a:solidFill>
                <a:latin typeface="+mj-ea"/>
                <a:ea typeface="+mj-ea"/>
              </a:rPr>
              <a:t>學測</a:t>
            </a:r>
            <a:r>
              <a:rPr lang="en-US" altLang="zh-TW" sz="2400" dirty="0" smtClean="0">
                <a:solidFill>
                  <a:srgbClr val="0000CC"/>
                </a:solidFill>
                <a:latin typeface="+mj-ea"/>
                <a:ea typeface="+mj-ea"/>
              </a:rPr>
              <a:t>/</a:t>
            </a:r>
            <a:r>
              <a:rPr lang="zh-TW" altLang="en-US" sz="2400" dirty="0" smtClean="0">
                <a:solidFill>
                  <a:srgbClr val="0000CC"/>
                </a:solidFill>
                <a:latin typeface="+mj-ea"/>
                <a:ea typeface="+mj-ea"/>
              </a:rPr>
              <a:t>英聽</a:t>
            </a:r>
            <a:r>
              <a:rPr lang="en-US" altLang="zh-TW" sz="2400" dirty="0" smtClean="0">
                <a:solidFill>
                  <a:srgbClr val="0000CC"/>
                </a:solidFill>
                <a:latin typeface="+mj-ea"/>
                <a:ea typeface="+mj-ea"/>
              </a:rPr>
              <a:t>/</a:t>
            </a:r>
            <a:r>
              <a:rPr lang="zh-TW" altLang="en-US" sz="2400" dirty="0" smtClean="0">
                <a:solidFill>
                  <a:srgbClr val="0000CC"/>
                </a:solidFill>
                <a:latin typeface="+mj-ea"/>
                <a:ea typeface="+mj-ea"/>
              </a:rPr>
              <a:t>術科門檻</a:t>
            </a:r>
            <a:endParaRPr lang="zh-TW" altLang="en-US" sz="2400" dirty="0">
              <a:solidFill>
                <a:srgbClr val="0000CC"/>
              </a:solidFill>
              <a:latin typeface="+mj-ea"/>
              <a:ea typeface="+mj-ea"/>
            </a:endParaRPr>
          </a:p>
        </p:txBody>
      </p:sp>
      <p:sp>
        <p:nvSpPr>
          <p:cNvPr id="13" name="AutoShape 8"/>
          <p:cNvSpPr>
            <a:spLocks noChangeArrowheads="1"/>
          </p:cNvSpPr>
          <p:nvPr/>
        </p:nvSpPr>
        <p:spPr bwMode="auto">
          <a:xfrm>
            <a:off x="712405" y="2501981"/>
            <a:ext cx="4752157" cy="427887"/>
          </a:xfrm>
          <a:prstGeom prst="roundRect">
            <a:avLst>
              <a:gd name="adj" fmla="val 16667"/>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a:noFill/>
          </a:ln>
          <a:effectLst>
            <a:glow rad="139700">
              <a:schemeClr val="accent2">
                <a:satMod val="175000"/>
                <a:alpha val="40000"/>
              </a:schemeClr>
            </a:glow>
          </a:effectLst>
          <a:scene3d>
            <a:camera prst="orthographicFront"/>
            <a:lightRig rig="threePt" dir="t"/>
          </a:scene3d>
          <a:sp3d>
            <a:bevelT/>
          </a:sp3d>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400" dirty="0" smtClean="0">
                <a:solidFill>
                  <a:srgbClr val="0000CC"/>
                </a:solidFill>
                <a:latin typeface="+mj-ea"/>
                <a:ea typeface="+mj-ea"/>
              </a:rPr>
              <a:t>高中依學群推薦（排序）</a:t>
            </a:r>
            <a:endParaRPr lang="zh-TW" altLang="en-US" sz="2400" dirty="0">
              <a:solidFill>
                <a:srgbClr val="0000CC"/>
              </a:solidFill>
              <a:latin typeface="+mj-ea"/>
              <a:ea typeface="+mj-ea"/>
            </a:endParaRPr>
          </a:p>
        </p:txBody>
      </p:sp>
      <p:sp>
        <p:nvSpPr>
          <p:cNvPr id="14" name="AutoShape 8"/>
          <p:cNvSpPr>
            <a:spLocks noChangeArrowheads="1"/>
          </p:cNvSpPr>
          <p:nvPr/>
        </p:nvSpPr>
        <p:spPr bwMode="auto">
          <a:xfrm>
            <a:off x="1548134" y="3534114"/>
            <a:ext cx="3870848" cy="576263"/>
          </a:xfrm>
          <a:prstGeom prst="roundRect">
            <a:avLst>
              <a:gd name="adj" fmla="val 16667"/>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ffectLst>
            <a:glow rad="139700">
              <a:schemeClr val="accent2">
                <a:satMod val="175000"/>
                <a:alpha val="40000"/>
              </a:schemeClr>
            </a:glow>
          </a:effectLst>
          <a:scene3d>
            <a:camera prst="orthographicFront"/>
            <a:lightRig rig="threePt" dir="t"/>
          </a:scene3d>
          <a:sp3d>
            <a:bevelT/>
          </a:sp3d>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dirty="0" smtClean="0">
                <a:solidFill>
                  <a:srgbClr val="0000CC"/>
                </a:solidFill>
                <a:latin typeface="+mj-ea"/>
                <a:ea typeface="+mj-ea"/>
              </a:rPr>
              <a:t>1</a:t>
            </a:r>
            <a:r>
              <a:rPr lang="zh-TW" altLang="en-US" sz="2400" dirty="0" smtClean="0">
                <a:solidFill>
                  <a:srgbClr val="0000CC"/>
                </a:solidFill>
                <a:latin typeface="+mj-ea"/>
                <a:ea typeface="+mj-ea"/>
              </a:rPr>
              <a:t>高中校</a:t>
            </a:r>
            <a:r>
              <a:rPr lang="zh-TW" altLang="en-US" sz="2400" dirty="0">
                <a:solidFill>
                  <a:srgbClr val="0000CC"/>
                </a:solidFill>
                <a:latin typeface="+mj-ea"/>
                <a:ea typeface="+mj-ea"/>
              </a:rPr>
              <a:t>排百分比</a:t>
            </a:r>
          </a:p>
        </p:txBody>
      </p:sp>
      <p:sp>
        <p:nvSpPr>
          <p:cNvPr id="15" name="AutoShape 8"/>
          <p:cNvSpPr>
            <a:spLocks noChangeArrowheads="1"/>
          </p:cNvSpPr>
          <p:nvPr/>
        </p:nvSpPr>
        <p:spPr bwMode="auto">
          <a:xfrm>
            <a:off x="1548134" y="4192313"/>
            <a:ext cx="3870848" cy="704177"/>
          </a:xfrm>
          <a:prstGeom prst="roundRect">
            <a:avLst>
              <a:gd name="adj" fmla="val 16667"/>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a:noFill/>
          </a:ln>
          <a:effectLst>
            <a:glow rad="139700">
              <a:schemeClr val="accent2">
                <a:satMod val="175000"/>
                <a:alpha val="40000"/>
              </a:schemeClr>
            </a:glow>
          </a:effectLst>
          <a:scene3d>
            <a:camera prst="orthographicFront"/>
            <a:lightRig rig="threePt" dir="t"/>
          </a:scene3d>
          <a:sp3d>
            <a:bevelT/>
          </a:sp3d>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dirty="0" smtClean="0">
                <a:solidFill>
                  <a:srgbClr val="0000CC"/>
                </a:solidFill>
                <a:latin typeface="+mj-ea"/>
                <a:ea typeface="+mj-ea"/>
              </a:rPr>
              <a:t>2-7</a:t>
            </a:r>
            <a:r>
              <a:rPr lang="zh-TW" altLang="en-US" sz="2400" dirty="0" smtClean="0">
                <a:solidFill>
                  <a:srgbClr val="0000CC"/>
                </a:solidFill>
                <a:latin typeface="+mj-ea"/>
                <a:ea typeface="+mj-ea"/>
              </a:rPr>
              <a:t>學測級分或術科成績</a:t>
            </a:r>
            <a:endParaRPr lang="en-US" altLang="zh-TW" sz="2400" dirty="0" smtClean="0">
              <a:solidFill>
                <a:srgbClr val="0000CC"/>
              </a:solidFill>
              <a:latin typeface="+mj-ea"/>
              <a:ea typeface="+mj-ea"/>
            </a:endParaRPr>
          </a:p>
          <a:p>
            <a:pPr eaLnBrk="1" hangingPunct="1"/>
            <a:r>
              <a:rPr lang="en-US" altLang="zh-TW" sz="2400" dirty="0">
                <a:solidFill>
                  <a:srgbClr val="0000CC"/>
                </a:solidFill>
                <a:latin typeface="+mj-ea"/>
                <a:ea typeface="+mj-ea"/>
              </a:rPr>
              <a:t> </a:t>
            </a:r>
            <a:r>
              <a:rPr lang="en-US" altLang="zh-TW" sz="2400" dirty="0" smtClean="0">
                <a:solidFill>
                  <a:srgbClr val="0000CC"/>
                </a:solidFill>
                <a:latin typeface="+mj-ea"/>
                <a:ea typeface="+mj-ea"/>
              </a:rPr>
              <a:t>     </a:t>
            </a:r>
            <a:r>
              <a:rPr lang="zh-TW" altLang="en-US" sz="2400" dirty="0" smtClean="0">
                <a:solidFill>
                  <a:srgbClr val="0000CC"/>
                </a:solidFill>
                <a:latin typeface="+mj-ea"/>
                <a:ea typeface="+mj-ea"/>
              </a:rPr>
              <a:t>或學科校排百分比</a:t>
            </a:r>
            <a:endParaRPr lang="zh-TW" altLang="en-US" sz="2400" dirty="0">
              <a:solidFill>
                <a:srgbClr val="0000CC"/>
              </a:solidFill>
              <a:latin typeface="+mj-ea"/>
              <a:ea typeface="+mj-ea"/>
            </a:endParaRPr>
          </a:p>
        </p:txBody>
      </p:sp>
      <p:cxnSp>
        <p:nvCxnSpPr>
          <p:cNvPr id="16" name="直線單箭頭接點 15"/>
          <p:cNvCxnSpPr/>
          <p:nvPr/>
        </p:nvCxnSpPr>
        <p:spPr>
          <a:xfrm>
            <a:off x="3080606" y="2132856"/>
            <a:ext cx="0" cy="292542"/>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8" name="直線單箭頭接點 17"/>
          <p:cNvCxnSpPr/>
          <p:nvPr/>
        </p:nvCxnSpPr>
        <p:spPr>
          <a:xfrm flipH="1">
            <a:off x="3080613" y="3009512"/>
            <a:ext cx="2555" cy="298006"/>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1" name="直線單箭頭接點 20"/>
          <p:cNvCxnSpPr/>
          <p:nvPr/>
        </p:nvCxnSpPr>
        <p:spPr>
          <a:xfrm flipH="1">
            <a:off x="1548134" y="5049158"/>
            <a:ext cx="2555" cy="298006"/>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2" name="AutoShape 8"/>
          <p:cNvSpPr>
            <a:spLocks noChangeArrowheads="1"/>
          </p:cNvSpPr>
          <p:nvPr/>
        </p:nvSpPr>
        <p:spPr bwMode="auto">
          <a:xfrm>
            <a:off x="594845" y="5392469"/>
            <a:ext cx="1994729" cy="427887"/>
          </a:xfrm>
          <a:prstGeom prst="roundRect">
            <a:avLst>
              <a:gd name="adj" fmla="val 16667"/>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a:noFill/>
          </a:ln>
          <a:effectLst>
            <a:glow rad="139700">
              <a:schemeClr val="accent2">
                <a:satMod val="175000"/>
                <a:alpha val="40000"/>
              </a:schemeClr>
            </a:glow>
          </a:effectLst>
          <a:scene3d>
            <a:camera prst="orthographicFront"/>
            <a:lightRig rig="threePt" dir="t"/>
          </a:scene3d>
          <a:sp3d>
            <a:bevelT/>
          </a:sp3d>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400" dirty="0" smtClean="0">
                <a:solidFill>
                  <a:srgbClr val="0000CC"/>
                </a:solidFill>
                <a:latin typeface="+mj-ea"/>
                <a:ea typeface="+mj-ea"/>
              </a:rPr>
              <a:t>1-7</a:t>
            </a:r>
            <a:r>
              <a:rPr lang="zh-TW" altLang="en-US" sz="2400" dirty="0" smtClean="0">
                <a:solidFill>
                  <a:srgbClr val="0000CC"/>
                </a:solidFill>
                <a:latin typeface="+mj-ea"/>
                <a:ea typeface="+mj-ea"/>
              </a:rPr>
              <a:t>學群錄取</a:t>
            </a:r>
            <a:endParaRPr lang="zh-TW" altLang="en-US" sz="2400" dirty="0">
              <a:solidFill>
                <a:srgbClr val="0000CC"/>
              </a:solidFill>
              <a:latin typeface="+mj-ea"/>
              <a:ea typeface="+mj-ea"/>
            </a:endParaRPr>
          </a:p>
        </p:txBody>
      </p:sp>
      <p:cxnSp>
        <p:nvCxnSpPr>
          <p:cNvPr id="23" name="直線單箭頭接點 22"/>
          <p:cNvCxnSpPr/>
          <p:nvPr/>
        </p:nvCxnSpPr>
        <p:spPr>
          <a:xfrm flipH="1">
            <a:off x="4016899" y="5067352"/>
            <a:ext cx="2555" cy="298006"/>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AutoShape 8"/>
          <p:cNvSpPr>
            <a:spLocks noChangeArrowheads="1"/>
          </p:cNvSpPr>
          <p:nvPr/>
        </p:nvSpPr>
        <p:spPr bwMode="auto">
          <a:xfrm>
            <a:off x="3080606" y="5392469"/>
            <a:ext cx="1966988" cy="427887"/>
          </a:xfrm>
          <a:prstGeom prst="roundRect">
            <a:avLst>
              <a:gd name="adj" fmla="val 16667"/>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a:noFill/>
          </a:ln>
          <a:effectLst>
            <a:glow rad="139700">
              <a:schemeClr val="accent2">
                <a:satMod val="175000"/>
                <a:alpha val="40000"/>
              </a:schemeClr>
            </a:glow>
          </a:effectLst>
          <a:scene3d>
            <a:camera prst="orthographicFront"/>
            <a:lightRig rig="threePt" dir="t"/>
          </a:scene3d>
          <a:sp3d>
            <a:bevelT/>
          </a:sp3d>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400" dirty="0" smtClean="0">
                <a:solidFill>
                  <a:srgbClr val="0000CC"/>
                </a:solidFill>
                <a:latin typeface="+mj-ea"/>
                <a:ea typeface="+mj-ea"/>
              </a:rPr>
              <a:t>第</a:t>
            </a:r>
            <a:r>
              <a:rPr lang="en-US" altLang="zh-TW" sz="2400" dirty="0" smtClean="0">
                <a:solidFill>
                  <a:srgbClr val="0000CC"/>
                </a:solidFill>
                <a:latin typeface="+mj-ea"/>
                <a:ea typeface="+mj-ea"/>
              </a:rPr>
              <a:t>8</a:t>
            </a:r>
            <a:r>
              <a:rPr lang="zh-TW" altLang="en-US" sz="2400" dirty="0" smtClean="0">
                <a:solidFill>
                  <a:srgbClr val="0000CC"/>
                </a:solidFill>
                <a:latin typeface="+mj-ea"/>
                <a:ea typeface="+mj-ea"/>
              </a:rPr>
              <a:t>學群面試</a:t>
            </a:r>
            <a:endParaRPr lang="zh-TW" altLang="en-US" sz="2400" dirty="0">
              <a:solidFill>
                <a:srgbClr val="0000CC"/>
              </a:solidFill>
              <a:latin typeface="+mj-ea"/>
              <a:ea typeface="+mj-ea"/>
            </a:endParaRPr>
          </a:p>
        </p:txBody>
      </p:sp>
      <p:cxnSp>
        <p:nvCxnSpPr>
          <p:cNvPr id="25" name="直線單箭頭接點 24"/>
          <p:cNvCxnSpPr/>
          <p:nvPr/>
        </p:nvCxnSpPr>
        <p:spPr>
          <a:xfrm flipH="1">
            <a:off x="4016899" y="5847335"/>
            <a:ext cx="2555" cy="298006"/>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6" name="AutoShape 8"/>
          <p:cNvSpPr>
            <a:spLocks noChangeArrowheads="1"/>
          </p:cNvSpPr>
          <p:nvPr/>
        </p:nvSpPr>
        <p:spPr bwMode="auto">
          <a:xfrm>
            <a:off x="3548751" y="6172452"/>
            <a:ext cx="936290" cy="427887"/>
          </a:xfrm>
          <a:prstGeom prst="roundRect">
            <a:avLst>
              <a:gd name="adj" fmla="val 16667"/>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a:noFill/>
          </a:ln>
          <a:effectLst>
            <a:glow rad="139700">
              <a:schemeClr val="accent2">
                <a:satMod val="175000"/>
                <a:alpha val="40000"/>
              </a:schemeClr>
            </a:glow>
          </a:effectLst>
          <a:scene3d>
            <a:camera prst="orthographicFront"/>
            <a:lightRig rig="threePt" dir="t"/>
          </a:scene3d>
          <a:sp3d>
            <a:bevelT/>
          </a:sp3d>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400" dirty="0" smtClean="0">
                <a:solidFill>
                  <a:srgbClr val="0000CC"/>
                </a:solidFill>
                <a:latin typeface="+mj-ea"/>
                <a:ea typeface="+mj-ea"/>
              </a:rPr>
              <a:t>錄取</a:t>
            </a:r>
            <a:endParaRPr lang="zh-TW" altLang="en-US" sz="2400" dirty="0">
              <a:solidFill>
                <a:srgbClr val="0000CC"/>
              </a:solidFill>
              <a:latin typeface="+mj-ea"/>
              <a:ea typeface="+mj-ea"/>
            </a:endParaRPr>
          </a:p>
        </p:txBody>
      </p:sp>
      <p:cxnSp>
        <p:nvCxnSpPr>
          <p:cNvPr id="36" name="肘形接點 35"/>
          <p:cNvCxnSpPr>
            <a:endCxn id="42" idx="1"/>
          </p:cNvCxnSpPr>
          <p:nvPr/>
        </p:nvCxnSpPr>
        <p:spPr>
          <a:xfrm rot="5400000" flipH="1" flipV="1">
            <a:off x="4791336" y="4712291"/>
            <a:ext cx="2627861" cy="720286"/>
          </a:xfrm>
          <a:prstGeom prst="bentConnector2">
            <a:avLst/>
          </a:prstGeom>
          <a:ln w="50800">
            <a:solidFill>
              <a:schemeClr val="accent5">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2" name="AutoShape 8"/>
          <p:cNvSpPr>
            <a:spLocks noChangeArrowheads="1"/>
          </p:cNvSpPr>
          <p:nvPr/>
        </p:nvSpPr>
        <p:spPr bwMode="auto">
          <a:xfrm>
            <a:off x="6465373" y="3544533"/>
            <a:ext cx="3096139" cy="427887"/>
          </a:xfrm>
          <a:prstGeom prst="roundRect">
            <a:avLst>
              <a:gd name="adj" fmla="val 16667"/>
            </a:avLst>
          </a:prstGeom>
          <a:solidFill>
            <a:srgbClr val="E70939"/>
          </a:solidFill>
          <a:ln>
            <a:solidFill>
              <a:srgbClr val="00B0F0"/>
            </a:solidFill>
          </a:ln>
          <a:effectLst>
            <a:glow rad="139700">
              <a:schemeClr val="accent2">
                <a:satMod val="175000"/>
                <a:alpha val="40000"/>
              </a:schemeClr>
            </a:glow>
          </a:effectLst>
          <a:scene3d>
            <a:camera prst="orthographicFront"/>
            <a:lightRig rig="threePt" dir="t"/>
          </a:scene3d>
          <a:sp3d>
            <a:bevelT/>
          </a:sp3d>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400" dirty="0" smtClean="0">
                <a:solidFill>
                  <a:schemeClr val="bg1"/>
                </a:solidFill>
                <a:latin typeface="+mj-ea"/>
                <a:ea typeface="+mj-ea"/>
              </a:rPr>
              <a:t>推薦</a:t>
            </a:r>
            <a:r>
              <a:rPr lang="en-US" altLang="zh-TW" sz="2400" dirty="0" smtClean="0">
                <a:solidFill>
                  <a:schemeClr val="bg1"/>
                </a:solidFill>
                <a:latin typeface="+mj-ea"/>
                <a:ea typeface="+mj-ea"/>
              </a:rPr>
              <a:t>/</a:t>
            </a:r>
            <a:r>
              <a:rPr lang="zh-TW" altLang="en-US" sz="2400" dirty="0" smtClean="0">
                <a:solidFill>
                  <a:schemeClr val="bg1"/>
                </a:solidFill>
                <a:latin typeface="+mj-ea"/>
                <a:ea typeface="+mj-ea"/>
              </a:rPr>
              <a:t>錄取放棄之限制</a:t>
            </a:r>
            <a:endParaRPr lang="zh-TW" altLang="en-US" sz="2400" dirty="0">
              <a:solidFill>
                <a:schemeClr val="bg1"/>
              </a:solidFill>
              <a:latin typeface="+mj-ea"/>
              <a:ea typeface="+mj-ea"/>
            </a:endParaRPr>
          </a:p>
        </p:txBody>
      </p:sp>
      <p:sp>
        <p:nvSpPr>
          <p:cNvPr id="3" name="投影片編號版面配置區 2"/>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30</a:t>
            </a:fld>
            <a:endParaRPr lang="en-US" altLang="zh-TW"/>
          </a:p>
        </p:txBody>
      </p:sp>
      <p:cxnSp>
        <p:nvCxnSpPr>
          <p:cNvPr id="27" name="肘形接點 26"/>
          <p:cNvCxnSpPr/>
          <p:nvPr/>
        </p:nvCxnSpPr>
        <p:spPr>
          <a:xfrm>
            <a:off x="4042736" y="5116207"/>
            <a:ext cx="1698564" cy="1205"/>
          </a:xfrm>
          <a:prstGeom prst="straightConnector1">
            <a:avLst/>
          </a:prstGeom>
          <a:ln w="50800">
            <a:solidFill>
              <a:schemeClr val="accent5">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22530" name="Picture 2"/>
          <p:cNvPicPr>
            <a:picLocks noChangeAspect="1" noChangeArrowheads="1"/>
          </p:cNvPicPr>
          <p:nvPr/>
        </p:nvPicPr>
        <p:blipFill>
          <a:blip r:embed="rId2"/>
          <a:srcRect/>
          <a:stretch>
            <a:fillRect/>
          </a:stretch>
        </p:blipFill>
        <p:spPr bwMode="auto">
          <a:xfrm>
            <a:off x="4810124" y="285728"/>
            <a:ext cx="4771236" cy="1104900"/>
          </a:xfrm>
          <a:prstGeom prst="rect">
            <a:avLst/>
          </a:prstGeom>
          <a:noFill/>
          <a:ln w="9525">
            <a:noFill/>
            <a:miter lim="800000"/>
            <a:headEnd/>
            <a:tailEnd/>
          </a:ln>
          <a:effectLst/>
        </p:spPr>
      </p:pic>
    </p:spTree>
    <p:extLst>
      <p:ext uri="{BB962C8B-B14F-4D97-AF65-F5344CB8AC3E}">
        <p14:creationId xmlns="" xmlns:p14="http://schemas.microsoft.com/office/powerpoint/2010/main" val="30802661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8548" y="260648"/>
            <a:ext cx="9717458" cy="1143000"/>
          </a:xfrm>
        </p:spPr>
        <p:txBody>
          <a:bodyPr>
            <a:normAutofit fontScale="90000"/>
          </a:bodyPr>
          <a:lstStyle/>
          <a:p>
            <a:r>
              <a:rPr lang="en-US" altLang="zh-TW" b="1" dirty="0" smtClean="0"/>
              <a:t/>
            </a:r>
            <a:br>
              <a:rPr lang="en-US" altLang="zh-TW" b="1" dirty="0" smtClean="0"/>
            </a:br>
            <a:r>
              <a:rPr lang="en-US" altLang="zh-TW" b="1" dirty="0"/>
              <a:t/>
            </a:r>
            <a:br>
              <a:rPr lang="en-US" altLang="zh-TW" b="1" dirty="0"/>
            </a:br>
            <a:r>
              <a:rPr lang="en-US" altLang="zh-TW" b="1" dirty="0" smtClean="0"/>
              <a:t/>
            </a:r>
            <a:br>
              <a:rPr lang="en-US" altLang="zh-TW" b="1" dirty="0" smtClean="0"/>
            </a:br>
            <a:r>
              <a:rPr lang="zh-TW" altLang="en-US" sz="3600" b="1" dirty="0" smtClean="0"/>
              <a:t>舉例</a:t>
            </a:r>
            <a:r>
              <a:rPr lang="en-US" altLang="zh-TW" sz="3600" b="1" dirty="0"/>
              <a:t>:</a:t>
            </a:r>
            <a:r>
              <a:rPr lang="en-US" altLang="zh-TW" sz="3600" b="1" dirty="0" smtClean="0"/>
              <a:t>110</a:t>
            </a:r>
            <a:r>
              <a:rPr lang="zh-TW" altLang="en-US" sz="3600" b="1" dirty="0" smtClean="0"/>
              <a:t>繁星入學「</a:t>
            </a:r>
            <a:r>
              <a:rPr lang="zh-TW" altLang="en-US" sz="3600" b="1" dirty="0"/>
              <a:t>在校學業成績」全校排名</a:t>
            </a:r>
            <a:r>
              <a:rPr lang="zh-TW" altLang="en-US" sz="3600" b="1" dirty="0" smtClean="0"/>
              <a:t>百分比</a:t>
            </a:r>
            <a:r>
              <a:rPr lang="zh-TW" altLang="en-US" sz="3600" b="1" dirty="0"/>
              <a:t/>
            </a:r>
            <a:br>
              <a:rPr lang="zh-TW" altLang="en-US" sz="3600" b="1" dirty="0"/>
            </a:br>
            <a:r>
              <a:rPr lang="zh-TW" altLang="en-US" sz="3600" b="1" dirty="0"/>
              <a:t/>
            </a:r>
            <a:br>
              <a:rPr lang="zh-TW" altLang="en-US" sz="3600" b="1" dirty="0"/>
            </a:br>
            <a:r>
              <a:rPr lang="zh-TW" altLang="en-US" dirty="0"/>
              <a:t/>
            </a:r>
            <a:br>
              <a:rPr lang="zh-TW" altLang="en-US" dirty="0"/>
            </a:br>
            <a:endParaRPr lang="zh-TW" altLang="en-US" dirty="0"/>
          </a:p>
        </p:txBody>
      </p:sp>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31</a:t>
            </a:fld>
            <a:endParaRPr lang="en-US" altLang="zh-TW"/>
          </a:p>
        </p:txBody>
      </p:sp>
      <p:pic>
        <p:nvPicPr>
          <p:cNvPr id="17410" name="Picture 2"/>
          <p:cNvPicPr>
            <a:picLocks noChangeAspect="1" noChangeArrowheads="1"/>
          </p:cNvPicPr>
          <p:nvPr/>
        </p:nvPicPr>
        <p:blipFill>
          <a:blip r:embed="rId2"/>
          <a:srcRect/>
          <a:stretch>
            <a:fillRect/>
          </a:stretch>
        </p:blipFill>
        <p:spPr bwMode="auto">
          <a:xfrm>
            <a:off x="0" y="1643050"/>
            <a:ext cx="9906000" cy="221457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17411" name="Picture 3"/>
          <p:cNvPicPr>
            <a:picLocks noChangeAspect="1" noChangeArrowheads="1"/>
          </p:cNvPicPr>
          <p:nvPr/>
        </p:nvPicPr>
        <p:blipFill>
          <a:blip r:embed="rId3"/>
          <a:srcRect/>
          <a:stretch>
            <a:fillRect/>
          </a:stretch>
        </p:blipFill>
        <p:spPr bwMode="auto">
          <a:xfrm>
            <a:off x="0" y="4000504"/>
            <a:ext cx="9906000" cy="2643206"/>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15358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fade">
                                      <p:cBhvr>
                                        <p:cTn id="12" dur="2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32</a:t>
            </a:fld>
            <a:endParaRPr lang="en-US" altLang="zh-TW"/>
          </a:p>
        </p:txBody>
      </p:sp>
      <p:sp>
        <p:nvSpPr>
          <p:cNvPr id="9" name="標題 1"/>
          <p:cNvSpPr>
            <a:spLocks noGrp="1"/>
          </p:cNvSpPr>
          <p:nvPr>
            <p:ph type="title"/>
          </p:nvPr>
        </p:nvSpPr>
        <p:spPr>
          <a:xfrm>
            <a:off x="188548" y="260648"/>
            <a:ext cx="9717458" cy="1143000"/>
          </a:xfrm>
        </p:spPr>
        <p:txBody>
          <a:bodyPr>
            <a:normAutofit fontScale="90000"/>
          </a:bodyPr>
          <a:lstStyle/>
          <a:p>
            <a:r>
              <a:rPr lang="en-US" altLang="zh-TW" b="1" dirty="0" smtClean="0"/>
              <a:t/>
            </a:r>
            <a:br>
              <a:rPr lang="en-US" altLang="zh-TW" b="1" dirty="0" smtClean="0"/>
            </a:br>
            <a:r>
              <a:rPr lang="en-US" altLang="zh-TW" b="1" dirty="0"/>
              <a:t/>
            </a:r>
            <a:br>
              <a:rPr lang="en-US" altLang="zh-TW" b="1" dirty="0"/>
            </a:br>
            <a:r>
              <a:rPr lang="en-US" altLang="zh-TW" b="1" dirty="0" smtClean="0"/>
              <a:t/>
            </a:r>
            <a:br>
              <a:rPr lang="en-US" altLang="zh-TW" b="1" dirty="0" smtClean="0"/>
            </a:br>
            <a:r>
              <a:rPr lang="zh-TW" altLang="en-US" sz="3600" b="1" dirty="0" smtClean="0"/>
              <a:t>舉例</a:t>
            </a:r>
            <a:r>
              <a:rPr lang="en-US" altLang="zh-TW" sz="3600" b="1" dirty="0"/>
              <a:t>:</a:t>
            </a:r>
            <a:r>
              <a:rPr lang="en-US" altLang="zh-TW" sz="3600" b="1" dirty="0" smtClean="0"/>
              <a:t>110</a:t>
            </a:r>
            <a:r>
              <a:rPr lang="zh-TW" altLang="en-US" sz="3600" b="1" dirty="0" smtClean="0"/>
              <a:t>繁星入學「</a:t>
            </a:r>
            <a:r>
              <a:rPr lang="zh-TW" altLang="en-US" sz="3600" b="1" dirty="0"/>
              <a:t>在校學業成績」全校排名</a:t>
            </a:r>
            <a:r>
              <a:rPr lang="zh-TW" altLang="en-US" sz="3600" b="1" dirty="0" smtClean="0"/>
              <a:t>百分比</a:t>
            </a:r>
            <a:r>
              <a:rPr lang="zh-TW" altLang="en-US" sz="3600" b="1" dirty="0"/>
              <a:t/>
            </a:r>
            <a:br>
              <a:rPr lang="zh-TW" altLang="en-US" sz="3600" b="1" dirty="0"/>
            </a:br>
            <a:r>
              <a:rPr lang="zh-TW" altLang="en-US" sz="3600" b="1" dirty="0"/>
              <a:t/>
            </a:r>
            <a:br>
              <a:rPr lang="zh-TW" altLang="en-US" sz="3600" b="1" dirty="0"/>
            </a:br>
            <a:r>
              <a:rPr lang="zh-TW" altLang="en-US" dirty="0"/>
              <a:t/>
            </a:r>
            <a:br>
              <a:rPr lang="zh-TW" altLang="en-US" dirty="0"/>
            </a:br>
            <a:endParaRPr lang="zh-TW" altLang="en-US" dirty="0"/>
          </a:p>
        </p:txBody>
      </p:sp>
      <p:pic>
        <p:nvPicPr>
          <p:cNvPr id="18434" name="Picture 2"/>
          <p:cNvPicPr>
            <a:picLocks noChangeAspect="1" noChangeArrowheads="1"/>
          </p:cNvPicPr>
          <p:nvPr/>
        </p:nvPicPr>
        <p:blipFill>
          <a:blip r:embed="rId2"/>
          <a:srcRect/>
          <a:stretch>
            <a:fillRect/>
          </a:stretch>
        </p:blipFill>
        <p:spPr bwMode="auto">
          <a:xfrm>
            <a:off x="0" y="1643050"/>
            <a:ext cx="9906000" cy="1714512"/>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18435" name="Picture 3"/>
          <p:cNvPicPr>
            <a:picLocks noChangeAspect="1" noChangeArrowheads="1"/>
          </p:cNvPicPr>
          <p:nvPr/>
        </p:nvPicPr>
        <p:blipFill>
          <a:blip r:embed="rId3"/>
          <a:srcRect/>
          <a:stretch>
            <a:fillRect/>
          </a:stretch>
        </p:blipFill>
        <p:spPr bwMode="auto">
          <a:xfrm>
            <a:off x="1" y="3571876"/>
            <a:ext cx="9906000" cy="3143272"/>
          </a:xfrm>
          <a:prstGeom prst="rect">
            <a:avLst/>
          </a:prstGeom>
          <a:ln w="1905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84654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fade">
                                      <p:cBhvr>
                                        <p:cTn id="12" dur="20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2"/>
          <p:cNvSpPr txBox="1">
            <a:spLocks noChangeArrowheads="1"/>
          </p:cNvSpPr>
          <p:nvPr/>
        </p:nvSpPr>
        <p:spPr>
          <a:xfrm>
            <a:off x="560512" y="548681"/>
            <a:ext cx="8928992" cy="719931"/>
          </a:xfrm>
          <a:prstGeom prst="rect">
            <a:avLst/>
          </a:prstGeom>
          <a:noFill/>
        </p:spPr>
        <p:txBody>
          <a:bodyPr/>
          <a:lstStyle/>
          <a:p>
            <a:pPr eaLnBrk="1" hangingPunct="1">
              <a:defRPr/>
            </a:pPr>
            <a:r>
              <a:rPr lang="zh-TW" altLang="zh-TW" sz="3600" dirty="0">
                <a:solidFill>
                  <a:schemeClr val="accent6">
                    <a:lumMod val="50000"/>
                  </a:schemeClr>
                </a:solidFill>
              </a:rPr>
              <a:t>大學依學系性質</a:t>
            </a:r>
            <a:r>
              <a:rPr lang="zh-TW" altLang="zh-TW" sz="3600" dirty="0">
                <a:solidFill>
                  <a:srgbClr val="FF0000"/>
                </a:solidFill>
              </a:rPr>
              <a:t>分學群招生</a:t>
            </a:r>
            <a:endParaRPr lang="en-US" altLang="zh-TW" sz="2400" dirty="0">
              <a:solidFill>
                <a:srgbClr val="FF0000"/>
              </a:solidFill>
              <a:latin typeface="微軟正黑體" panose="020B0604030504040204" pitchFamily="34" charset="-120"/>
              <a:ea typeface="微軟正黑體" panose="020B0604030504040204" pitchFamily="34" charset="-120"/>
            </a:endParaRPr>
          </a:p>
        </p:txBody>
      </p:sp>
      <p:graphicFrame>
        <p:nvGraphicFramePr>
          <p:cNvPr id="27" name="Group 31"/>
          <p:cNvGraphicFramePr>
            <a:graphicFrameLocks noGrp="1"/>
          </p:cNvGraphicFramePr>
          <p:nvPr>
            <p:ph sz="half" idx="4294967295"/>
            <p:extLst>
              <p:ext uri="{D42A27DB-BD31-4B8C-83A1-F6EECF244321}">
                <p14:modId xmlns="" xmlns:p14="http://schemas.microsoft.com/office/powerpoint/2010/main" val="790440083"/>
              </p:ext>
            </p:extLst>
          </p:nvPr>
        </p:nvGraphicFramePr>
        <p:xfrm>
          <a:off x="668524" y="1772818"/>
          <a:ext cx="8712968" cy="3976689"/>
        </p:xfrm>
        <a:graphic>
          <a:graphicData uri="http://schemas.openxmlformats.org/drawingml/2006/table">
            <a:tbl>
              <a:tblPr/>
              <a:tblGrid>
                <a:gridCol w="1865313"/>
                <a:gridCol w="6847655"/>
              </a:tblGrid>
              <a:tr h="4572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FF0000"/>
                          </a:solidFill>
                          <a:effectLst/>
                          <a:latin typeface="+mj-ea"/>
                          <a:ea typeface="+mj-ea"/>
                          <a:cs typeface="Times New Roman" pitchFamily="18" charset="0"/>
                        </a:rPr>
                        <a:t>第一類學群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FF0000"/>
                          </a:solidFill>
                          <a:effectLst/>
                          <a:latin typeface="+mj-ea"/>
                          <a:ea typeface="+mj-ea"/>
                          <a:cs typeface="Times New Roman" pitchFamily="18" charset="0"/>
                        </a:rPr>
                        <a:t>文、法、商、社會科學、教育、管理等學系</a:t>
                      </a:r>
                      <a:r>
                        <a:rPr kumimoji="1" lang="en-US" altLang="zh-TW" sz="2400" b="0" i="0" u="none" strike="noStrike" cap="none" normalizeH="0" baseline="0" dirty="0" smtClean="0">
                          <a:ln>
                            <a:noFill/>
                          </a:ln>
                          <a:solidFill>
                            <a:srgbClr val="FF0000"/>
                          </a:solidFill>
                          <a:effectLst/>
                          <a:latin typeface="+mj-ea"/>
                          <a:ea typeface="+mj-ea"/>
                          <a:cs typeface="Times New Roman" pitchFamily="18" charset="0"/>
                        </a:rPr>
                        <a:t>(</a:t>
                      </a:r>
                      <a:r>
                        <a:rPr kumimoji="1" lang="zh-TW" altLang="en-US" sz="2400" b="0" i="0" u="none" strike="noStrike" cap="none" normalizeH="0" baseline="0" dirty="0" smtClean="0">
                          <a:ln>
                            <a:noFill/>
                          </a:ln>
                          <a:solidFill>
                            <a:srgbClr val="FF0000"/>
                          </a:solidFill>
                          <a:effectLst/>
                          <a:latin typeface="+mj-ea"/>
                          <a:ea typeface="+mj-ea"/>
                          <a:cs typeface="Times New Roman" pitchFamily="18" charset="0"/>
                        </a:rPr>
                        <a:t>學程</a:t>
                      </a:r>
                      <a:r>
                        <a:rPr kumimoji="1" lang="en-US" altLang="zh-TW" sz="2400" b="0" i="0" u="none" strike="noStrike" cap="none" normalizeH="0" baseline="0" dirty="0" smtClean="0">
                          <a:ln>
                            <a:noFill/>
                          </a:ln>
                          <a:solidFill>
                            <a:srgbClr val="FF0000"/>
                          </a:solidFill>
                          <a:effectLst/>
                          <a:latin typeface="+mj-ea"/>
                          <a:ea typeface="+mj-ea"/>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FF0000"/>
                          </a:solidFill>
                          <a:effectLst/>
                          <a:latin typeface="+mj-ea"/>
                          <a:ea typeface="+mj-ea"/>
                          <a:cs typeface="Times New Roman" pitchFamily="18" charset="0"/>
                        </a:rPr>
                        <a:t>第二類學群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FF0000"/>
                          </a:solidFill>
                          <a:effectLst/>
                          <a:latin typeface="+mj-ea"/>
                          <a:ea typeface="+mj-ea"/>
                          <a:cs typeface="Times New Roman" pitchFamily="18" charset="0"/>
                        </a:rPr>
                        <a:t>理、工等學系</a:t>
                      </a:r>
                      <a:r>
                        <a:rPr kumimoji="1" lang="en-US" altLang="zh-TW" sz="2400" b="0" i="0" u="none" strike="noStrike" cap="none" normalizeH="0" baseline="0" dirty="0" smtClean="0">
                          <a:ln>
                            <a:noFill/>
                          </a:ln>
                          <a:solidFill>
                            <a:srgbClr val="FF0000"/>
                          </a:solidFill>
                          <a:effectLst/>
                          <a:latin typeface="+mj-ea"/>
                          <a:ea typeface="+mj-ea"/>
                          <a:cs typeface="Times New Roman" pitchFamily="18" charset="0"/>
                        </a:rPr>
                        <a:t>(</a:t>
                      </a:r>
                      <a:r>
                        <a:rPr kumimoji="1" lang="zh-TW" altLang="en-US" sz="2400" b="0" i="0" u="none" strike="noStrike" cap="none" normalizeH="0" baseline="0" dirty="0" smtClean="0">
                          <a:ln>
                            <a:noFill/>
                          </a:ln>
                          <a:solidFill>
                            <a:srgbClr val="FF0000"/>
                          </a:solidFill>
                          <a:effectLst/>
                          <a:latin typeface="+mj-ea"/>
                          <a:ea typeface="+mj-ea"/>
                          <a:cs typeface="Times New Roman" pitchFamily="18" charset="0"/>
                        </a:rPr>
                        <a:t>學程</a:t>
                      </a:r>
                      <a:r>
                        <a:rPr kumimoji="1" lang="en-US" altLang="zh-TW" sz="2400" b="0" i="0" u="none" strike="noStrike" cap="none" normalizeH="0" baseline="0" dirty="0" smtClean="0">
                          <a:ln>
                            <a:noFill/>
                          </a:ln>
                          <a:solidFill>
                            <a:srgbClr val="FF0000"/>
                          </a:solidFill>
                          <a:effectLst/>
                          <a:latin typeface="+mj-ea"/>
                          <a:ea typeface="+mj-ea"/>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FF0000"/>
                          </a:solidFill>
                          <a:effectLst/>
                          <a:latin typeface="+mj-ea"/>
                          <a:ea typeface="+mj-ea"/>
                          <a:cs typeface="Times New Roman" pitchFamily="18" charset="0"/>
                        </a:rPr>
                        <a:t>第三類學群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FF0000"/>
                          </a:solidFill>
                          <a:effectLst/>
                          <a:latin typeface="+mj-ea"/>
                          <a:ea typeface="+mj-ea"/>
                          <a:cs typeface="Times New Roman" pitchFamily="18" charset="0"/>
                        </a:rPr>
                        <a:t>醫藥衛生、生命科學、農等學系</a:t>
                      </a:r>
                      <a:r>
                        <a:rPr kumimoji="1" lang="en-US" altLang="zh-TW" sz="2400" b="0" i="0" u="none" strike="noStrike" cap="none" normalizeH="0" baseline="0" dirty="0" smtClean="0">
                          <a:ln>
                            <a:noFill/>
                          </a:ln>
                          <a:solidFill>
                            <a:srgbClr val="FF0000"/>
                          </a:solidFill>
                          <a:effectLst/>
                          <a:latin typeface="+mj-ea"/>
                          <a:ea typeface="+mj-ea"/>
                          <a:cs typeface="Times New Roman" pitchFamily="18" charset="0"/>
                        </a:rPr>
                        <a:t>(</a:t>
                      </a:r>
                      <a:r>
                        <a:rPr kumimoji="1" lang="zh-TW" altLang="en-US" sz="2400" b="0" i="0" u="none" strike="noStrike" cap="none" normalizeH="0" baseline="0" dirty="0" smtClean="0">
                          <a:ln>
                            <a:noFill/>
                          </a:ln>
                          <a:solidFill>
                            <a:srgbClr val="FF0000"/>
                          </a:solidFill>
                          <a:effectLst/>
                          <a:latin typeface="+mj-ea"/>
                          <a:ea typeface="+mj-ea"/>
                          <a:cs typeface="Times New Roman" pitchFamily="18" charset="0"/>
                        </a:rPr>
                        <a:t>學程</a:t>
                      </a:r>
                      <a:r>
                        <a:rPr kumimoji="1" lang="en-US" altLang="zh-TW" sz="2400" b="0" i="0" u="none" strike="noStrike" cap="none" normalizeH="0" baseline="0" dirty="0" smtClean="0">
                          <a:ln>
                            <a:noFill/>
                          </a:ln>
                          <a:solidFill>
                            <a:srgbClr val="FF0000"/>
                          </a:solidFill>
                          <a:effectLst/>
                          <a:latin typeface="+mj-ea"/>
                          <a:ea typeface="+mj-ea"/>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j-ea"/>
                          <a:ea typeface="+mj-ea"/>
                          <a:cs typeface="Times New Roman" pitchFamily="18" charset="0"/>
                        </a:rPr>
                        <a:t>第四類學群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j-ea"/>
                          <a:ea typeface="+mj-ea"/>
                          <a:cs typeface="Times New Roman" pitchFamily="18" charset="0"/>
                        </a:rPr>
                        <a:t>音樂相關學系</a:t>
                      </a:r>
                      <a:r>
                        <a:rPr kumimoji="1" lang="en-US" altLang="zh-TW" sz="2400" b="0" i="0" u="none" strike="noStrike" cap="none" normalizeH="0" baseline="0" dirty="0" smtClean="0">
                          <a:ln>
                            <a:noFill/>
                          </a:ln>
                          <a:solidFill>
                            <a:schemeClr val="tx1"/>
                          </a:solidFill>
                          <a:effectLst/>
                          <a:latin typeface="+mj-ea"/>
                          <a:ea typeface="+mj-ea"/>
                          <a:cs typeface="Times New Roman" pitchFamily="18" charset="0"/>
                        </a:rPr>
                        <a:t>(</a:t>
                      </a:r>
                      <a:r>
                        <a:rPr kumimoji="1" lang="zh-TW" altLang="en-US" sz="2400" b="0" i="0" u="none" strike="noStrike" cap="none" normalizeH="0" baseline="0" dirty="0" smtClean="0">
                          <a:ln>
                            <a:noFill/>
                          </a:ln>
                          <a:solidFill>
                            <a:schemeClr val="tx1"/>
                          </a:solidFill>
                          <a:effectLst/>
                          <a:latin typeface="+mj-ea"/>
                          <a:ea typeface="+mj-ea"/>
                          <a:cs typeface="Times New Roman" pitchFamily="18" charset="0"/>
                        </a:rPr>
                        <a:t>學程</a:t>
                      </a:r>
                      <a:r>
                        <a:rPr kumimoji="1" lang="en-US" altLang="zh-TW" sz="2400" b="0" i="0" u="none" strike="noStrike" cap="none" normalizeH="0" baseline="0" dirty="0" smtClean="0">
                          <a:ln>
                            <a:noFill/>
                          </a:ln>
                          <a:solidFill>
                            <a:schemeClr val="tx1"/>
                          </a:solidFill>
                          <a:effectLst/>
                          <a:latin typeface="+mj-ea"/>
                          <a:ea typeface="+mj-ea"/>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j-ea"/>
                          <a:ea typeface="+mj-ea"/>
                          <a:cs typeface="Times New Roman" pitchFamily="18" charset="0"/>
                        </a:rPr>
                        <a:t>第五類學群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j-ea"/>
                          <a:ea typeface="+mj-ea"/>
                          <a:cs typeface="Times New Roman" pitchFamily="18" charset="0"/>
                        </a:rPr>
                        <a:t>美術相關學系</a:t>
                      </a:r>
                      <a:r>
                        <a:rPr kumimoji="1" lang="en-US" altLang="zh-TW" sz="2400" b="0" i="0" u="none" strike="noStrike" cap="none" normalizeH="0" baseline="0" dirty="0" smtClean="0">
                          <a:ln>
                            <a:noFill/>
                          </a:ln>
                          <a:solidFill>
                            <a:schemeClr val="tx1"/>
                          </a:solidFill>
                          <a:effectLst/>
                          <a:latin typeface="+mj-ea"/>
                          <a:ea typeface="+mj-ea"/>
                          <a:cs typeface="Times New Roman" pitchFamily="18" charset="0"/>
                        </a:rPr>
                        <a:t>(</a:t>
                      </a:r>
                      <a:r>
                        <a:rPr kumimoji="1" lang="zh-TW" altLang="en-US" sz="2400" b="0" i="0" u="none" strike="noStrike" cap="none" normalizeH="0" baseline="0" dirty="0" smtClean="0">
                          <a:ln>
                            <a:noFill/>
                          </a:ln>
                          <a:solidFill>
                            <a:schemeClr val="tx1"/>
                          </a:solidFill>
                          <a:effectLst/>
                          <a:latin typeface="+mj-ea"/>
                          <a:ea typeface="+mj-ea"/>
                          <a:cs typeface="Times New Roman" pitchFamily="18" charset="0"/>
                        </a:rPr>
                        <a:t>學程</a:t>
                      </a:r>
                      <a:r>
                        <a:rPr kumimoji="1" lang="en-US" altLang="zh-TW" sz="2400" b="0" i="0" u="none" strike="noStrike" cap="none" normalizeH="0" baseline="0" dirty="0" smtClean="0">
                          <a:ln>
                            <a:noFill/>
                          </a:ln>
                          <a:solidFill>
                            <a:schemeClr val="tx1"/>
                          </a:solidFill>
                          <a:effectLst/>
                          <a:latin typeface="+mj-ea"/>
                          <a:ea typeface="+mj-ea"/>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j-ea"/>
                          <a:ea typeface="+mj-ea"/>
                          <a:cs typeface="Times New Roman" pitchFamily="18" charset="0"/>
                        </a:rPr>
                        <a:t>第六類學群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j-ea"/>
                          <a:ea typeface="+mj-ea"/>
                          <a:cs typeface="Times New Roman" pitchFamily="18" charset="0"/>
                        </a:rPr>
                        <a:t>舞蹈相關學系</a:t>
                      </a:r>
                      <a:r>
                        <a:rPr kumimoji="1" lang="en-US" altLang="zh-TW" sz="2400" b="0" i="0" u="none" strike="noStrike" cap="none" normalizeH="0" baseline="0" dirty="0" smtClean="0">
                          <a:ln>
                            <a:noFill/>
                          </a:ln>
                          <a:solidFill>
                            <a:schemeClr val="tx1"/>
                          </a:solidFill>
                          <a:effectLst/>
                          <a:latin typeface="+mj-ea"/>
                          <a:ea typeface="+mj-ea"/>
                          <a:cs typeface="Times New Roman" pitchFamily="18" charset="0"/>
                        </a:rPr>
                        <a:t>(</a:t>
                      </a:r>
                      <a:r>
                        <a:rPr kumimoji="1" lang="zh-TW" altLang="en-US" sz="2400" b="0" i="0" u="none" strike="noStrike" cap="none" normalizeH="0" baseline="0" dirty="0" smtClean="0">
                          <a:ln>
                            <a:noFill/>
                          </a:ln>
                          <a:solidFill>
                            <a:schemeClr val="tx1"/>
                          </a:solidFill>
                          <a:effectLst/>
                          <a:latin typeface="+mj-ea"/>
                          <a:ea typeface="+mj-ea"/>
                          <a:cs typeface="Times New Roman" pitchFamily="18" charset="0"/>
                        </a:rPr>
                        <a:t>學程</a:t>
                      </a:r>
                      <a:r>
                        <a:rPr kumimoji="1" lang="en-US" altLang="zh-TW" sz="2400" b="0" i="0" u="none" strike="noStrike" cap="none" normalizeH="0" baseline="0" dirty="0" smtClean="0">
                          <a:ln>
                            <a:noFill/>
                          </a:ln>
                          <a:solidFill>
                            <a:schemeClr val="tx1"/>
                          </a:solidFill>
                          <a:effectLst/>
                          <a:latin typeface="+mj-ea"/>
                          <a:ea typeface="+mj-ea"/>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37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j-ea"/>
                          <a:ea typeface="+mj-ea"/>
                          <a:cs typeface="Times New Roman" pitchFamily="18" charset="0"/>
                        </a:rPr>
                        <a:t>第七類學群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j-ea"/>
                          <a:ea typeface="+mj-ea"/>
                          <a:cs typeface="Times New Roman" pitchFamily="18" charset="0"/>
                        </a:rPr>
                        <a:t>體育相關學系</a:t>
                      </a:r>
                      <a:r>
                        <a:rPr kumimoji="1" lang="en-US" altLang="zh-TW" sz="2400" b="0" i="0" u="none" strike="noStrike" cap="none" normalizeH="0" baseline="0" dirty="0" smtClean="0">
                          <a:ln>
                            <a:noFill/>
                          </a:ln>
                          <a:solidFill>
                            <a:schemeClr val="tx1"/>
                          </a:solidFill>
                          <a:effectLst/>
                          <a:latin typeface="+mj-ea"/>
                          <a:ea typeface="+mj-ea"/>
                          <a:cs typeface="Times New Roman" pitchFamily="18" charset="0"/>
                        </a:rPr>
                        <a:t>(</a:t>
                      </a:r>
                      <a:r>
                        <a:rPr kumimoji="1" lang="zh-TW" altLang="en-US" sz="2400" b="0" i="0" u="none" strike="noStrike" cap="none" normalizeH="0" baseline="0" dirty="0" smtClean="0">
                          <a:ln>
                            <a:noFill/>
                          </a:ln>
                          <a:solidFill>
                            <a:schemeClr val="tx1"/>
                          </a:solidFill>
                          <a:effectLst/>
                          <a:latin typeface="+mj-ea"/>
                          <a:ea typeface="+mj-ea"/>
                          <a:cs typeface="Times New Roman" pitchFamily="18" charset="0"/>
                        </a:rPr>
                        <a:t>學程</a:t>
                      </a:r>
                      <a:r>
                        <a:rPr kumimoji="1" lang="en-US" altLang="zh-TW" sz="2400" b="0" i="0" u="none" strike="noStrike" cap="none" normalizeH="0" baseline="0" dirty="0" smtClean="0">
                          <a:ln>
                            <a:noFill/>
                          </a:ln>
                          <a:solidFill>
                            <a:schemeClr val="tx1"/>
                          </a:solidFill>
                          <a:effectLst/>
                          <a:latin typeface="+mj-ea"/>
                          <a:ea typeface="+mj-ea"/>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37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1" lang="zh-TW" altLang="en-US" sz="2400" b="0" i="0" u="none" strike="noStrike" cap="none" normalizeH="0" baseline="0" dirty="0" smtClean="0">
                          <a:ln>
                            <a:noFill/>
                          </a:ln>
                          <a:solidFill>
                            <a:srgbClr val="FF0000"/>
                          </a:solidFill>
                          <a:effectLst/>
                          <a:latin typeface="+mj-ea"/>
                          <a:ea typeface="+mj-ea"/>
                          <a:cs typeface="Times New Roman" pitchFamily="18" charset="0"/>
                        </a:rPr>
                        <a:t>第八類學群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FF0000"/>
                          </a:solidFill>
                          <a:effectLst/>
                          <a:latin typeface="+mj-ea"/>
                          <a:ea typeface="+mj-ea"/>
                          <a:cs typeface="Times New Roman" pitchFamily="18" charset="0"/>
                        </a:rPr>
                        <a:t>醫牙學系</a:t>
                      </a:r>
                      <a:endParaRPr kumimoji="1" lang="en-US" altLang="zh-TW" sz="2400" b="0" i="0" u="none" strike="noStrike" cap="none" normalizeH="0" baseline="0" dirty="0" smtClean="0">
                        <a:ln>
                          <a:noFill/>
                        </a:ln>
                        <a:solidFill>
                          <a:srgbClr val="FF0000"/>
                        </a:solidFill>
                        <a:effectLst/>
                        <a:latin typeface="+mj-ea"/>
                        <a:ea typeface="+mj-ea"/>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投影片編號版面配置區 1"/>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33</a:t>
            </a:fld>
            <a:endParaRPr lang="en-US" altLang="zh-TW"/>
          </a:p>
        </p:txBody>
      </p:sp>
    </p:spTree>
    <p:extLst>
      <p:ext uri="{BB962C8B-B14F-4D97-AF65-F5344CB8AC3E}">
        <p14:creationId xmlns="" xmlns:p14="http://schemas.microsoft.com/office/powerpoint/2010/main" val="40788275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2"/>
          <a:srcRect/>
          <a:stretch>
            <a:fillRect/>
          </a:stretch>
        </p:blipFill>
        <p:spPr bwMode="auto">
          <a:xfrm>
            <a:off x="0" y="1516032"/>
            <a:ext cx="9762097" cy="5341968"/>
          </a:xfrm>
          <a:prstGeom prst="rect">
            <a:avLst/>
          </a:prstGeom>
          <a:noFill/>
          <a:ln w="9525">
            <a:noFill/>
            <a:miter lim="800000"/>
            <a:headEnd/>
            <a:tailEnd/>
          </a:ln>
          <a:effectLst/>
        </p:spPr>
      </p:pic>
      <p:sp>
        <p:nvSpPr>
          <p:cNvPr id="2" name="標題 1"/>
          <p:cNvSpPr>
            <a:spLocks noGrp="1"/>
          </p:cNvSpPr>
          <p:nvPr>
            <p:ph type="title"/>
          </p:nvPr>
        </p:nvSpPr>
        <p:spPr/>
        <p:txBody>
          <a:bodyPr/>
          <a:lstStyle/>
          <a:p>
            <a:r>
              <a:rPr lang="en-US" altLang="zh-TW" dirty="0" smtClean="0"/>
              <a:t>110</a:t>
            </a:r>
            <a:r>
              <a:rPr lang="zh-TW" altLang="zh-TW" dirty="0" smtClean="0"/>
              <a:t>繁星</a:t>
            </a:r>
            <a:r>
              <a:rPr lang="zh-TW" altLang="zh-TW" dirty="0"/>
              <a:t>簡章舉例</a:t>
            </a:r>
            <a:endParaRPr lang="zh-TW" altLang="en-US" dirty="0"/>
          </a:p>
        </p:txBody>
      </p:sp>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34</a:t>
            </a:fld>
            <a:endParaRPr lang="en-US" altLang="zh-TW"/>
          </a:p>
        </p:txBody>
      </p:sp>
      <p:sp>
        <p:nvSpPr>
          <p:cNvPr id="6" name="矩形 5"/>
          <p:cNvSpPr/>
          <p:nvPr/>
        </p:nvSpPr>
        <p:spPr>
          <a:xfrm>
            <a:off x="2166918" y="1714488"/>
            <a:ext cx="1512168" cy="32147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7" name="矩形 6"/>
          <p:cNvSpPr/>
          <p:nvPr/>
        </p:nvSpPr>
        <p:spPr>
          <a:xfrm>
            <a:off x="1452538" y="3786190"/>
            <a:ext cx="450122" cy="3571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Tree>
    <p:extLst>
      <p:ext uri="{BB962C8B-B14F-4D97-AF65-F5344CB8AC3E}">
        <p14:creationId xmlns="" xmlns:p14="http://schemas.microsoft.com/office/powerpoint/2010/main" val="77183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sz="half" idx="1"/>
          </p:nvPr>
        </p:nvSpPr>
        <p:spPr/>
        <p:txBody>
          <a:bodyPr/>
          <a:lstStyle/>
          <a:p>
            <a:endParaRPr lang="zh-TW" altLang="en-US"/>
          </a:p>
        </p:txBody>
      </p:sp>
      <p:sp>
        <p:nvSpPr>
          <p:cNvPr id="4" name="內容版面配置區 3"/>
          <p:cNvSpPr>
            <a:spLocks noGrp="1"/>
          </p:cNvSpPr>
          <p:nvPr>
            <p:ph sz="half" idx="2"/>
          </p:nvPr>
        </p:nvSpPr>
        <p:spPr/>
        <p:txBody>
          <a:bodyPr/>
          <a:lstStyle/>
          <a:p>
            <a:endParaRPr lang="zh-TW" altLang="en-US"/>
          </a:p>
        </p:txBody>
      </p:sp>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35</a:t>
            </a:fld>
            <a:endParaRPr lang="en-US" altLang="zh-TW"/>
          </a:p>
        </p:txBody>
      </p:sp>
      <p:pic>
        <p:nvPicPr>
          <p:cNvPr id="19458" name="Picture 2"/>
          <p:cNvPicPr>
            <a:picLocks noChangeAspect="1" noChangeArrowheads="1"/>
          </p:cNvPicPr>
          <p:nvPr/>
        </p:nvPicPr>
        <p:blipFill>
          <a:blip r:embed="rId2"/>
          <a:srcRect/>
          <a:stretch>
            <a:fillRect/>
          </a:stretch>
        </p:blipFill>
        <p:spPr bwMode="auto">
          <a:xfrm>
            <a:off x="0" y="142852"/>
            <a:ext cx="9906000" cy="6715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31"/>
          <p:cNvGrpSpPr>
            <a:grpSpLocks/>
          </p:cNvGrpSpPr>
          <p:nvPr/>
        </p:nvGrpSpPr>
        <p:grpSpPr bwMode="auto">
          <a:xfrm>
            <a:off x="309529" y="260417"/>
            <a:ext cx="3056111" cy="1382633"/>
            <a:chOff x="158" y="164"/>
            <a:chExt cx="1799" cy="994"/>
          </a:xfrm>
        </p:grpSpPr>
        <p:pic>
          <p:nvPicPr>
            <p:cNvPr id="8233" name="文字方塊 1"/>
            <p:cNvPicPr>
              <a:picLocks noChangeArrowheads="1"/>
            </p:cNvPicPr>
            <p:nvPr/>
          </p:nvPicPr>
          <p:blipFill>
            <a:blip r:embed="rId3" cstate="print"/>
            <a:srcRect/>
            <a:stretch>
              <a:fillRect/>
            </a:stretch>
          </p:blipFill>
          <p:spPr bwMode="auto">
            <a:xfrm>
              <a:off x="158" y="164"/>
              <a:ext cx="1799" cy="994"/>
            </a:xfrm>
            <a:prstGeom prst="rect">
              <a:avLst/>
            </a:prstGeom>
            <a:noFill/>
            <a:ln w="9525">
              <a:noFill/>
              <a:miter lim="800000"/>
              <a:headEnd/>
              <a:tailEnd/>
            </a:ln>
          </p:spPr>
        </p:pic>
        <p:sp>
          <p:nvSpPr>
            <p:cNvPr id="8234" name="Text Box 33"/>
            <p:cNvSpPr txBox="1">
              <a:spLocks noChangeArrowheads="1"/>
            </p:cNvSpPr>
            <p:nvPr/>
          </p:nvSpPr>
          <p:spPr bwMode="auto">
            <a:xfrm>
              <a:off x="251" y="333"/>
              <a:ext cx="1638" cy="480"/>
            </a:xfrm>
            <a:prstGeom prst="rect">
              <a:avLst/>
            </a:prstGeom>
            <a:noFill/>
            <a:ln w="9525">
              <a:noFill/>
              <a:miter lim="800000"/>
              <a:headEnd/>
              <a:tailEnd/>
            </a:ln>
          </p:spPr>
          <p:txBody>
            <a:bodyPr>
              <a:spAutoFit/>
            </a:bodyPr>
            <a:lstStyle/>
            <a:p>
              <a:pPr algn="ctr"/>
              <a:r>
                <a:rPr kumimoji="0" lang="zh-TW" altLang="en-US" sz="4400" b="1" dirty="0">
                  <a:solidFill>
                    <a:srgbClr val="FFFFFF"/>
                  </a:solidFill>
                  <a:latin typeface="華康中明體(P)" pitchFamily="18" charset="-120"/>
                  <a:ea typeface="華康中明體(P)" pitchFamily="18" charset="-120"/>
                  <a:cs typeface="華康圓體 Std W3"/>
                </a:rPr>
                <a:t>推薦順序</a:t>
              </a:r>
            </a:p>
          </p:txBody>
        </p:sp>
      </p:grpSp>
      <p:sp>
        <p:nvSpPr>
          <p:cNvPr id="3" name="內容版面配置區 2"/>
          <p:cNvSpPr>
            <a:spLocks/>
          </p:cNvSpPr>
          <p:nvPr/>
        </p:nvSpPr>
        <p:spPr bwMode="auto">
          <a:xfrm>
            <a:off x="116946" y="1357298"/>
            <a:ext cx="9789054" cy="1008062"/>
          </a:xfrm>
          <a:prstGeom prst="rect">
            <a:avLst/>
          </a:prstGeom>
          <a:noFill/>
          <a:ln w="9525">
            <a:noFill/>
            <a:miter lim="800000"/>
            <a:headEnd/>
            <a:tailEnd/>
          </a:ln>
        </p:spPr>
        <p:txBody>
          <a:bodyPr/>
          <a:lstStyle/>
          <a:p>
            <a:pPr marL="342900" indent="-342900">
              <a:lnSpc>
                <a:spcPct val="130000"/>
              </a:lnSpc>
              <a:buClr>
                <a:schemeClr val="bg2"/>
              </a:buClr>
              <a:buSzPct val="75000"/>
              <a:buFont typeface="Wingdings 2" pitchFamily="18" charset="2"/>
              <a:buChar char=""/>
            </a:pPr>
            <a:r>
              <a:rPr lang="zh-TW" altLang="en-US" sz="3400" dirty="0" smtClean="0">
                <a:solidFill>
                  <a:srgbClr val="FF0000"/>
                </a:solidFill>
                <a:latin typeface="華康雅藝體W6(P)" pitchFamily="82" charset="-120"/>
                <a:ea typeface="華康雅藝體W6(P)" pitchFamily="82" charset="-120"/>
                <a:cs typeface="華康儷黑 Std W5"/>
              </a:rPr>
              <a:t>同一名學生僅限推薦報名至一個學校之一個學群</a:t>
            </a:r>
            <a:endParaRPr lang="en-US" altLang="zh-TW" sz="3400" dirty="0" smtClean="0">
              <a:solidFill>
                <a:srgbClr val="FF0000"/>
              </a:solidFill>
              <a:latin typeface="華康雅藝體W6(P)" pitchFamily="82" charset="-120"/>
              <a:ea typeface="華康雅藝體W6(P)" pitchFamily="82" charset="-120"/>
              <a:cs typeface="華康儷黑 Std W5"/>
            </a:endParaRPr>
          </a:p>
          <a:p>
            <a:pPr marL="342900" indent="-342900">
              <a:lnSpc>
                <a:spcPct val="130000"/>
              </a:lnSpc>
              <a:buClr>
                <a:schemeClr val="bg2"/>
              </a:buClr>
              <a:buSzPct val="75000"/>
              <a:buFont typeface="Wingdings 2" pitchFamily="18" charset="2"/>
              <a:buChar char=""/>
            </a:pPr>
            <a:r>
              <a:rPr lang="zh-TW" altLang="en-US" sz="3400" dirty="0" smtClean="0">
                <a:latin typeface="華康雅藝體W6(P)" pitchFamily="82" charset="-120"/>
                <a:ea typeface="華康雅藝體W6(P)" pitchFamily="82" charset="-120"/>
                <a:cs typeface="華康儷黑 Std W5"/>
              </a:rPr>
              <a:t>若一校群推薦</a:t>
            </a:r>
            <a:r>
              <a:rPr lang="zh-TW" altLang="en-US" sz="3400" dirty="0">
                <a:latin typeface="華康雅藝體W6(P)" pitchFamily="82" charset="-120"/>
                <a:ea typeface="華康雅藝體W6(P)" pitchFamily="82" charset="-120"/>
                <a:cs typeface="華康儷黑 Std W5"/>
              </a:rPr>
              <a:t>超過</a:t>
            </a:r>
            <a:r>
              <a:rPr lang="en-US" altLang="zh-TW" sz="3400" dirty="0">
                <a:latin typeface="華康雅藝體W6(P)" pitchFamily="82" charset="-120"/>
                <a:ea typeface="華康雅藝體W6(P)" pitchFamily="82" charset="-120"/>
                <a:cs typeface="華康儷黑 Std W5"/>
              </a:rPr>
              <a:t>1</a:t>
            </a:r>
            <a:r>
              <a:rPr lang="zh-TW" altLang="en-US" sz="3400" dirty="0">
                <a:latin typeface="華康雅藝體W6(P)" pitchFamily="82" charset="-120"/>
                <a:ea typeface="華康雅藝體W6(P)" pitchFamily="82" charset="-120"/>
                <a:cs typeface="華康儷黑 Std W5"/>
              </a:rPr>
              <a:t>名</a:t>
            </a:r>
            <a:r>
              <a:rPr lang="zh-TW" altLang="en-US" sz="3200" dirty="0">
                <a:latin typeface="華康雅藝體W6(P)" pitchFamily="82" charset="-120"/>
                <a:ea typeface="華康雅藝體W6(P)" pitchFamily="82" charset="-120"/>
                <a:cs typeface="華康儷黑 Std W5"/>
              </a:rPr>
              <a:t>，</a:t>
            </a:r>
            <a:r>
              <a:rPr lang="zh-TW" altLang="en-US" sz="3400" dirty="0">
                <a:latin typeface="華康雅藝體W6(P)" pitchFamily="82" charset="-120"/>
                <a:ea typeface="華康雅藝體W6(P)" pitchFamily="82" charset="-120"/>
                <a:cs typeface="華康儷黑 Std W5"/>
              </a:rPr>
              <a:t>則需排定學生之</a:t>
            </a:r>
            <a:r>
              <a:rPr lang="zh-TW" altLang="en-US" sz="3400" dirty="0">
                <a:solidFill>
                  <a:srgbClr val="FF0000"/>
                </a:solidFill>
                <a:latin typeface="華康雅藝體W6(P)" pitchFamily="82" charset="-120"/>
                <a:ea typeface="華康雅藝體W6(P)" pitchFamily="82" charset="-120"/>
                <a:cs typeface="華康儷黑 Std W5"/>
              </a:rPr>
              <a:t>推薦</a:t>
            </a:r>
            <a:r>
              <a:rPr lang="zh-TW" altLang="en-US" sz="3400" dirty="0" smtClean="0">
                <a:solidFill>
                  <a:srgbClr val="FF0000"/>
                </a:solidFill>
                <a:latin typeface="華康雅藝體W6(P)" pitchFamily="82" charset="-120"/>
                <a:ea typeface="華康雅藝體W6(P)" pitchFamily="82" charset="-120"/>
                <a:cs typeface="華康儷黑 Std W5"/>
              </a:rPr>
              <a:t>順序</a:t>
            </a:r>
            <a:endParaRPr lang="zh-TW" altLang="en-US" sz="3400" dirty="0">
              <a:solidFill>
                <a:srgbClr val="FF0000"/>
              </a:solidFill>
              <a:latin typeface="華康雅藝體W6(P)" pitchFamily="82" charset="-120"/>
              <a:ea typeface="華康雅藝體W6(P)" pitchFamily="82" charset="-120"/>
              <a:cs typeface="華康儷黑 Std W5"/>
            </a:endParaRPr>
          </a:p>
        </p:txBody>
      </p:sp>
      <p:grpSp>
        <p:nvGrpSpPr>
          <p:cNvPr id="19" name="Group 58"/>
          <p:cNvGrpSpPr>
            <a:grpSpLocks/>
          </p:cNvGrpSpPr>
          <p:nvPr/>
        </p:nvGrpSpPr>
        <p:grpSpPr bwMode="auto">
          <a:xfrm>
            <a:off x="584730" y="3141663"/>
            <a:ext cx="3434425" cy="2990850"/>
            <a:chOff x="1655" y="1749"/>
            <a:chExt cx="1997" cy="1884"/>
          </a:xfrm>
        </p:grpSpPr>
        <p:sp>
          <p:nvSpPr>
            <p:cNvPr id="4" name="文字方塊 3"/>
            <p:cNvSpPr txBox="1"/>
            <p:nvPr/>
          </p:nvSpPr>
          <p:spPr>
            <a:xfrm>
              <a:off x="1655" y="2115"/>
              <a:ext cx="1406" cy="1369"/>
            </a:xfrm>
            <a:prstGeom prst="rect">
              <a:avLst/>
            </a:prstGeom>
            <a:solidFill>
              <a:schemeClr val="bg2">
                <a:lumMod val="75000"/>
                <a:alpha val="31000"/>
              </a:schemeClr>
            </a:solidFill>
            <a:ln w="25400">
              <a:solidFill>
                <a:schemeClr val="accent1"/>
              </a:solidFill>
              <a:prstDash val="lgDash"/>
            </a:ln>
          </p:spPr>
          <p:txBody>
            <a:bodyPr>
              <a:spAutoFit/>
            </a:bodyPr>
            <a:lstStyle/>
            <a:p>
              <a:pPr algn="ctr">
                <a:defRPr/>
              </a:pPr>
              <a:r>
                <a:rPr kumimoji="0" lang="zh-TW" altLang="en-US" sz="2400" b="1" dirty="0">
                  <a:latin typeface="微軟正黑體" pitchFamily="34" charset="-120"/>
                  <a:ea typeface="微軟正黑體" pitchFamily="34" charset="-120"/>
                </a:rPr>
                <a:t>例</a:t>
              </a:r>
              <a:r>
                <a:rPr kumimoji="0" lang="en-US" altLang="zh-TW" sz="2400" b="1" dirty="0">
                  <a:latin typeface="微軟正黑體" pitchFamily="34" charset="-120"/>
                  <a:ea typeface="微軟正黑體" pitchFamily="34" charset="-120"/>
                </a:rPr>
                <a:t>:</a:t>
              </a:r>
              <a:r>
                <a:rPr kumimoji="0" lang="en-US" altLang="zh-TW" sz="2700" b="1" dirty="0">
                  <a:latin typeface="Gill Sans MT" pitchFamily="34" charset="0"/>
                  <a:ea typeface="超世紀粗顏楷" pitchFamily="2" charset="-120"/>
                </a:rPr>
                <a:t> </a:t>
              </a:r>
              <a:r>
                <a:rPr kumimoji="0" lang="zh-TW" altLang="en-US" sz="2700" b="1" dirty="0">
                  <a:solidFill>
                    <a:srgbClr val="000076"/>
                  </a:solidFill>
                  <a:latin typeface="Gill Sans MT" pitchFamily="34" charset="0"/>
                  <a:ea typeface="超世紀粗顏楷" pitchFamily="2" charset="-120"/>
                </a:rPr>
                <a:t>成功大學</a:t>
              </a:r>
            </a:p>
            <a:p>
              <a:pPr algn="ctr">
                <a:defRPr/>
              </a:pPr>
              <a:r>
                <a:rPr kumimoji="0" lang="zh-TW" altLang="zh-TW" sz="2700" b="1" dirty="0">
                  <a:latin typeface="Gill Sans MT" pitchFamily="34" charset="0"/>
                  <a:ea typeface="微軟正黑體" pitchFamily="34" charset="-120"/>
                </a:rPr>
                <a:t>第一類學群</a:t>
              </a:r>
              <a:endParaRPr kumimoji="0" lang="zh-TW" altLang="zh-TW" sz="2700" dirty="0">
                <a:latin typeface="Gill Sans MT" pitchFamily="34" charset="0"/>
                <a:ea typeface="微軟正黑體" pitchFamily="34" charset="-120"/>
              </a:endParaRPr>
            </a:p>
            <a:p>
              <a:pPr algn="ctr">
                <a:defRPr/>
              </a:pPr>
              <a:r>
                <a:rPr kumimoji="0" lang="zh-TW" altLang="zh-TW" sz="2700" b="1" dirty="0">
                  <a:latin typeface="Gill Sans MT" pitchFamily="34" charset="0"/>
                  <a:ea typeface="微軟正黑體" pitchFamily="34" charset="-120"/>
                </a:rPr>
                <a:t>第二類學群</a:t>
              </a:r>
              <a:endParaRPr kumimoji="0" lang="zh-TW" altLang="zh-TW" sz="2700" dirty="0">
                <a:latin typeface="Gill Sans MT" pitchFamily="34" charset="0"/>
                <a:ea typeface="微軟正黑體" pitchFamily="34" charset="-120"/>
              </a:endParaRPr>
            </a:p>
            <a:p>
              <a:pPr algn="ctr">
                <a:defRPr/>
              </a:pPr>
              <a:r>
                <a:rPr kumimoji="0" lang="zh-TW" altLang="zh-TW" sz="2700" b="1" dirty="0">
                  <a:latin typeface="Gill Sans MT" pitchFamily="34" charset="0"/>
                  <a:ea typeface="微軟正黑體" pitchFamily="34" charset="-120"/>
                </a:rPr>
                <a:t>第三類學群</a:t>
              </a:r>
              <a:endParaRPr kumimoji="0" lang="zh-TW" altLang="en-US" sz="2700" b="1" dirty="0">
                <a:latin typeface="Gill Sans MT" pitchFamily="34" charset="0"/>
                <a:ea typeface="微軟正黑體" pitchFamily="34" charset="-120"/>
              </a:endParaRPr>
            </a:p>
            <a:p>
              <a:pPr algn="ctr">
                <a:defRPr/>
              </a:pPr>
              <a:r>
                <a:rPr kumimoji="0" lang="zh-TW" altLang="zh-TW" sz="2700" b="1" dirty="0">
                  <a:latin typeface="Gill Sans MT" pitchFamily="34" charset="0"/>
                  <a:ea typeface="微軟正黑體" pitchFamily="34" charset="-120"/>
                </a:rPr>
                <a:t>第</a:t>
              </a:r>
              <a:r>
                <a:rPr kumimoji="0" lang="zh-TW" altLang="en-US" sz="2700" b="1" dirty="0">
                  <a:latin typeface="Gill Sans MT" pitchFamily="34" charset="0"/>
                  <a:ea typeface="微軟正黑體" pitchFamily="34" charset="-120"/>
                </a:rPr>
                <a:t>八</a:t>
              </a:r>
              <a:r>
                <a:rPr kumimoji="0" lang="zh-TW" altLang="zh-TW" sz="2700" b="1" dirty="0">
                  <a:latin typeface="Gill Sans MT" pitchFamily="34" charset="0"/>
                  <a:ea typeface="微軟正黑體" pitchFamily="34" charset="-120"/>
                </a:rPr>
                <a:t>類學群</a:t>
              </a:r>
            </a:p>
          </p:txBody>
        </p:sp>
        <p:sp>
          <p:nvSpPr>
            <p:cNvPr id="10" name="橢圓 9"/>
            <p:cNvSpPr/>
            <p:nvPr/>
          </p:nvSpPr>
          <p:spPr>
            <a:xfrm>
              <a:off x="3386" y="1749"/>
              <a:ext cx="257" cy="277"/>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1400">
                  <a:solidFill>
                    <a:schemeClr val="tx1"/>
                  </a:solidFill>
                  <a:latin typeface="Gill Sans MT" pitchFamily="34" charset="0"/>
                  <a:ea typeface="微軟正黑體" pitchFamily="34" charset="-120"/>
                </a:rPr>
                <a:t>甲</a:t>
              </a:r>
            </a:p>
          </p:txBody>
        </p:sp>
        <p:sp>
          <p:nvSpPr>
            <p:cNvPr id="11" name="橢圓 10"/>
            <p:cNvSpPr/>
            <p:nvPr/>
          </p:nvSpPr>
          <p:spPr>
            <a:xfrm>
              <a:off x="3395" y="2060"/>
              <a:ext cx="257" cy="277"/>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1400">
                  <a:solidFill>
                    <a:schemeClr val="tx1"/>
                  </a:solidFill>
                  <a:latin typeface="Gill Sans MT" pitchFamily="34" charset="0"/>
                  <a:ea typeface="微軟正黑體" pitchFamily="34" charset="-120"/>
                </a:rPr>
                <a:t>乙</a:t>
              </a:r>
            </a:p>
          </p:txBody>
        </p:sp>
        <p:grpSp>
          <p:nvGrpSpPr>
            <p:cNvPr id="21" name="群組 12"/>
            <p:cNvGrpSpPr>
              <a:grpSpLocks/>
            </p:cNvGrpSpPr>
            <p:nvPr/>
          </p:nvGrpSpPr>
          <p:grpSpPr bwMode="auto">
            <a:xfrm>
              <a:off x="3395" y="3008"/>
              <a:ext cx="257" cy="625"/>
              <a:chOff x="3203848" y="4149080"/>
              <a:chExt cx="288032" cy="648072"/>
            </a:xfrm>
          </p:grpSpPr>
          <p:sp>
            <p:nvSpPr>
              <p:cNvPr id="14" name="橢圓 13"/>
              <p:cNvSpPr/>
              <p:nvPr/>
            </p:nvSpPr>
            <p:spPr>
              <a:xfrm>
                <a:off x="3203848" y="4149079"/>
                <a:ext cx="288032" cy="28722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1400">
                    <a:solidFill>
                      <a:schemeClr val="tx1"/>
                    </a:solidFill>
                    <a:latin typeface="Gill Sans MT" pitchFamily="34" charset="0"/>
                    <a:ea typeface="微軟正黑體" pitchFamily="34" charset="-120"/>
                  </a:rPr>
                  <a:t>戊</a:t>
                </a:r>
              </a:p>
            </p:txBody>
          </p:sp>
          <p:sp>
            <p:nvSpPr>
              <p:cNvPr id="2" name="橢圓 14"/>
              <p:cNvSpPr/>
              <p:nvPr/>
            </p:nvSpPr>
            <p:spPr>
              <a:xfrm>
                <a:off x="3203848" y="4509926"/>
                <a:ext cx="288032" cy="28722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1400">
                    <a:solidFill>
                      <a:schemeClr val="tx1"/>
                    </a:solidFill>
                    <a:latin typeface="Gill Sans MT" pitchFamily="34" charset="0"/>
                    <a:ea typeface="微軟正黑體" pitchFamily="34" charset="-120"/>
                  </a:rPr>
                  <a:t>已</a:t>
                </a:r>
              </a:p>
            </p:txBody>
          </p:sp>
        </p:grpSp>
        <p:grpSp>
          <p:nvGrpSpPr>
            <p:cNvPr id="23" name="群組 15"/>
            <p:cNvGrpSpPr>
              <a:grpSpLocks/>
            </p:cNvGrpSpPr>
            <p:nvPr/>
          </p:nvGrpSpPr>
          <p:grpSpPr bwMode="auto">
            <a:xfrm>
              <a:off x="3395" y="2336"/>
              <a:ext cx="257" cy="627"/>
              <a:chOff x="3203848" y="4149080"/>
              <a:chExt cx="288032" cy="648072"/>
            </a:xfrm>
          </p:grpSpPr>
          <p:sp>
            <p:nvSpPr>
              <p:cNvPr id="17" name="橢圓 16"/>
              <p:cNvSpPr/>
              <p:nvPr/>
            </p:nvSpPr>
            <p:spPr>
              <a:xfrm>
                <a:off x="3203848" y="4149079"/>
                <a:ext cx="288032" cy="28837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1400">
                    <a:solidFill>
                      <a:schemeClr val="tx1"/>
                    </a:solidFill>
                    <a:latin typeface="Gill Sans MT" pitchFamily="34" charset="0"/>
                    <a:ea typeface="微軟正黑體" pitchFamily="34" charset="-120"/>
                  </a:rPr>
                  <a:t>丙</a:t>
                </a:r>
              </a:p>
            </p:txBody>
          </p:sp>
          <p:sp>
            <p:nvSpPr>
              <p:cNvPr id="18" name="橢圓 17"/>
              <p:cNvSpPr/>
              <p:nvPr/>
            </p:nvSpPr>
            <p:spPr>
              <a:xfrm>
                <a:off x="3203848" y="4508775"/>
                <a:ext cx="288032" cy="28837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1400">
                    <a:solidFill>
                      <a:schemeClr val="tx1"/>
                    </a:solidFill>
                    <a:latin typeface="Gill Sans MT" pitchFamily="34" charset="0"/>
                    <a:ea typeface="微軟正黑體" pitchFamily="34" charset="-120"/>
                  </a:rPr>
                  <a:t>丁</a:t>
                </a:r>
              </a:p>
            </p:txBody>
          </p:sp>
        </p:grpSp>
        <p:cxnSp>
          <p:nvCxnSpPr>
            <p:cNvPr id="20" name="直線接點 19"/>
            <p:cNvCxnSpPr/>
            <p:nvPr/>
          </p:nvCxnSpPr>
          <p:spPr>
            <a:xfrm flipV="1">
              <a:off x="2925" y="2024"/>
              <a:ext cx="409" cy="49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2925" y="2251"/>
              <a:ext cx="409" cy="31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V="1">
              <a:off x="2971" y="2523"/>
              <a:ext cx="363" cy="22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2970" y="2796"/>
              <a:ext cx="363" cy="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a:off x="2970" y="3068"/>
              <a:ext cx="363" cy="2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2970" y="3022"/>
              <a:ext cx="363" cy="13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橢圓 14"/>
          <p:cNvSpPr>
            <a:spLocks noChangeArrowheads="1"/>
          </p:cNvSpPr>
          <p:nvPr/>
        </p:nvSpPr>
        <p:spPr bwMode="auto">
          <a:xfrm>
            <a:off x="3585766" y="5729288"/>
            <a:ext cx="467783" cy="360362"/>
          </a:xfrm>
          <a:prstGeom prst="ellipse">
            <a:avLst/>
          </a:prstGeom>
          <a:solidFill>
            <a:srgbClr val="CC0000"/>
          </a:solidFill>
          <a:ln w="25400" algn="ctr">
            <a:noFill/>
            <a:round/>
            <a:headEnd/>
            <a:tailEnd/>
          </a:ln>
        </p:spPr>
        <p:txBody>
          <a:bodyPr anchor="ctr"/>
          <a:lstStyle/>
          <a:p>
            <a:pPr algn="ctr"/>
            <a:r>
              <a:rPr kumimoji="0" lang="en-US" altLang="zh-TW" b="1">
                <a:solidFill>
                  <a:schemeClr val="bg1"/>
                </a:solidFill>
                <a:latin typeface="華康中特圓體(P)" pitchFamily="34" charset="-120"/>
                <a:ea typeface="華康中特圓體(P)" pitchFamily="34" charset="-120"/>
              </a:rPr>
              <a:t>1</a:t>
            </a:r>
          </a:p>
        </p:txBody>
      </p:sp>
      <p:grpSp>
        <p:nvGrpSpPr>
          <p:cNvPr id="24" name="Group 77"/>
          <p:cNvGrpSpPr>
            <a:grpSpLocks/>
          </p:cNvGrpSpPr>
          <p:nvPr/>
        </p:nvGrpSpPr>
        <p:grpSpPr bwMode="auto">
          <a:xfrm>
            <a:off x="4117181" y="2824163"/>
            <a:ext cx="916650" cy="3573462"/>
            <a:chOff x="2608" y="1883"/>
            <a:chExt cx="533" cy="2251"/>
          </a:xfrm>
        </p:grpSpPr>
        <p:sp>
          <p:nvSpPr>
            <p:cNvPr id="34" name="左中括弧 33"/>
            <p:cNvSpPr>
              <a:spLocks/>
            </p:cNvSpPr>
            <p:nvPr/>
          </p:nvSpPr>
          <p:spPr bwMode="auto">
            <a:xfrm flipH="1">
              <a:off x="2608" y="2160"/>
              <a:ext cx="91" cy="1723"/>
            </a:xfrm>
            <a:prstGeom prst="leftBracket">
              <a:avLst>
                <a:gd name="adj" fmla="val 15778"/>
              </a:avLst>
            </a:prstGeom>
            <a:noFill/>
            <a:ln w="25400" algn="ctr">
              <a:solidFill>
                <a:schemeClr val="accent1"/>
              </a:solidFill>
              <a:round/>
              <a:headEnd/>
              <a:tailEnd/>
            </a:ln>
            <a:extLst/>
          </p:spPr>
          <p:txBody>
            <a:bodyPr anchor="ctr"/>
            <a:lstStyle/>
            <a:p>
              <a:pPr algn="ctr" fontAlgn="auto">
                <a:spcBef>
                  <a:spcPts val="0"/>
                </a:spcBef>
                <a:spcAft>
                  <a:spcPts val="0"/>
                </a:spcAft>
                <a:defRPr/>
              </a:pPr>
              <a:endParaRPr kumimoji="0" lang="zh-TW" altLang="en-US">
                <a:latin typeface="+mn-lt"/>
                <a:ea typeface="+mn-ea"/>
              </a:endParaRPr>
            </a:p>
          </p:txBody>
        </p:sp>
        <p:sp>
          <p:nvSpPr>
            <p:cNvPr id="8217" name="文字方塊 34"/>
            <p:cNvSpPr txBox="1">
              <a:spLocks noChangeArrowheads="1"/>
            </p:cNvSpPr>
            <p:nvPr/>
          </p:nvSpPr>
          <p:spPr bwMode="auto">
            <a:xfrm>
              <a:off x="2819" y="1883"/>
              <a:ext cx="322" cy="2251"/>
            </a:xfrm>
            <a:prstGeom prst="rect">
              <a:avLst/>
            </a:prstGeom>
            <a:noFill/>
            <a:ln w="9525">
              <a:noFill/>
              <a:miter lim="800000"/>
              <a:headEnd/>
              <a:tailEnd/>
            </a:ln>
          </p:spPr>
          <p:txBody>
            <a:bodyPr vert="eaVert">
              <a:spAutoFit/>
            </a:bodyPr>
            <a:lstStyle/>
            <a:p>
              <a:r>
                <a:rPr kumimoji="0" lang="zh-TW" altLang="en-US" sz="2400" b="1">
                  <a:latin typeface="Lucida Sans Unicode" pitchFamily="34" charset="0"/>
                  <a:ea typeface="微軟正黑體" pitchFamily="34" charset="-120"/>
                </a:rPr>
                <a:t>六名學生一起排推薦順序</a:t>
              </a:r>
            </a:p>
          </p:txBody>
        </p:sp>
      </p:grpSp>
      <p:grpSp>
        <p:nvGrpSpPr>
          <p:cNvPr id="26" name="Group 103"/>
          <p:cNvGrpSpPr>
            <a:grpSpLocks/>
          </p:cNvGrpSpPr>
          <p:nvPr/>
        </p:nvGrpSpPr>
        <p:grpSpPr bwMode="auto">
          <a:xfrm>
            <a:off x="3958997" y="3202055"/>
            <a:ext cx="858177" cy="2897187"/>
            <a:chOff x="3787" y="2005"/>
            <a:chExt cx="499" cy="1825"/>
          </a:xfrm>
        </p:grpSpPr>
        <p:sp>
          <p:nvSpPr>
            <p:cNvPr id="8210" name="Text Box 96"/>
            <p:cNvSpPr txBox="1">
              <a:spLocks noChangeArrowheads="1"/>
            </p:cNvSpPr>
            <p:nvPr/>
          </p:nvSpPr>
          <p:spPr bwMode="auto">
            <a:xfrm>
              <a:off x="3833" y="2005"/>
              <a:ext cx="432" cy="231"/>
            </a:xfrm>
            <a:prstGeom prst="rect">
              <a:avLst/>
            </a:prstGeom>
            <a:noFill/>
            <a:ln w="9525">
              <a:noFill/>
              <a:miter lim="800000"/>
              <a:headEnd/>
              <a:tailEnd/>
            </a:ln>
          </p:spPr>
          <p:txBody>
            <a:bodyPr>
              <a:spAutoFit/>
            </a:bodyPr>
            <a:lstStyle/>
            <a:p>
              <a:pPr>
                <a:spcBef>
                  <a:spcPct val="50000"/>
                </a:spcBef>
              </a:pPr>
              <a:r>
                <a:rPr lang="en-US" altLang="zh-TW" b="1">
                  <a:ea typeface="新細明體" pitchFamily="18" charset="-120"/>
                </a:rPr>
                <a:t>5%</a:t>
              </a:r>
            </a:p>
          </p:txBody>
        </p:sp>
        <p:sp>
          <p:nvSpPr>
            <p:cNvPr id="8211" name="Text Box 97"/>
            <p:cNvSpPr txBox="1">
              <a:spLocks noChangeArrowheads="1"/>
            </p:cNvSpPr>
            <p:nvPr/>
          </p:nvSpPr>
          <p:spPr bwMode="auto">
            <a:xfrm>
              <a:off x="3787" y="2322"/>
              <a:ext cx="432" cy="231"/>
            </a:xfrm>
            <a:prstGeom prst="rect">
              <a:avLst/>
            </a:prstGeom>
            <a:noFill/>
            <a:ln w="9525">
              <a:noFill/>
              <a:miter lim="800000"/>
              <a:headEnd/>
              <a:tailEnd/>
            </a:ln>
          </p:spPr>
          <p:txBody>
            <a:bodyPr>
              <a:spAutoFit/>
            </a:bodyPr>
            <a:lstStyle/>
            <a:p>
              <a:pPr>
                <a:spcBef>
                  <a:spcPct val="50000"/>
                </a:spcBef>
              </a:pPr>
              <a:r>
                <a:rPr lang="en-US" altLang="zh-TW" b="1">
                  <a:ea typeface="新細明體" pitchFamily="18" charset="-120"/>
                </a:rPr>
                <a:t>15%</a:t>
              </a:r>
            </a:p>
          </p:txBody>
        </p:sp>
        <p:sp>
          <p:nvSpPr>
            <p:cNvPr id="8212" name="Text Box 98"/>
            <p:cNvSpPr txBox="1">
              <a:spLocks noChangeArrowheads="1"/>
            </p:cNvSpPr>
            <p:nvPr/>
          </p:nvSpPr>
          <p:spPr bwMode="auto">
            <a:xfrm>
              <a:off x="3817" y="3282"/>
              <a:ext cx="432" cy="231"/>
            </a:xfrm>
            <a:prstGeom prst="rect">
              <a:avLst/>
            </a:prstGeom>
            <a:noFill/>
            <a:ln w="9525">
              <a:noFill/>
              <a:miter lim="800000"/>
              <a:headEnd/>
              <a:tailEnd/>
            </a:ln>
          </p:spPr>
          <p:txBody>
            <a:bodyPr>
              <a:spAutoFit/>
            </a:bodyPr>
            <a:lstStyle/>
            <a:p>
              <a:pPr>
                <a:spcBef>
                  <a:spcPct val="50000"/>
                </a:spcBef>
              </a:pPr>
              <a:r>
                <a:rPr lang="en-US" altLang="zh-TW" b="1">
                  <a:ea typeface="新細明體" pitchFamily="18" charset="-120"/>
                </a:rPr>
                <a:t>10%</a:t>
              </a:r>
            </a:p>
          </p:txBody>
        </p:sp>
        <p:sp>
          <p:nvSpPr>
            <p:cNvPr id="8213" name="Text Box 99"/>
            <p:cNvSpPr txBox="1">
              <a:spLocks noChangeArrowheads="1"/>
            </p:cNvSpPr>
            <p:nvPr/>
          </p:nvSpPr>
          <p:spPr bwMode="auto">
            <a:xfrm>
              <a:off x="3854" y="2939"/>
              <a:ext cx="432" cy="231"/>
            </a:xfrm>
            <a:prstGeom prst="rect">
              <a:avLst/>
            </a:prstGeom>
            <a:noFill/>
            <a:ln w="9525">
              <a:noFill/>
              <a:miter lim="800000"/>
              <a:headEnd/>
              <a:tailEnd/>
            </a:ln>
          </p:spPr>
          <p:txBody>
            <a:bodyPr>
              <a:spAutoFit/>
            </a:bodyPr>
            <a:lstStyle/>
            <a:p>
              <a:pPr>
                <a:spcBef>
                  <a:spcPct val="50000"/>
                </a:spcBef>
              </a:pPr>
              <a:r>
                <a:rPr lang="en-US" altLang="zh-TW" b="1">
                  <a:ea typeface="新細明體" pitchFamily="18" charset="-120"/>
                </a:rPr>
                <a:t>9%</a:t>
              </a:r>
            </a:p>
          </p:txBody>
        </p:sp>
        <p:sp>
          <p:nvSpPr>
            <p:cNvPr id="8214" name="Text Box 100"/>
            <p:cNvSpPr txBox="1">
              <a:spLocks noChangeArrowheads="1"/>
            </p:cNvSpPr>
            <p:nvPr/>
          </p:nvSpPr>
          <p:spPr bwMode="auto">
            <a:xfrm>
              <a:off x="3824" y="2603"/>
              <a:ext cx="432" cy="231"/>
            </a:xfrm>
            <a:prstGeom prst="rect">
              <a:avLst/>
            </a:prstGeom>
            <a:noFill/>
            <a:ln w="9525">
              <a:noFill/>
              <a:miter lim="800000"/>
              <a:headEnd/>
              <a:tailEnd/>
            </a:ln>
          </p:spPr>
          <p:txBody>
            <a:bodyPr>
              <a:spAutoFit/>
            </a:bodyPr>
            <a:lstStyle/>
            <a:p>
              <a:pPr>
                <a:spcBef>
                  <a:spcPct val="50000"/>
                </a:spcBef>
              </a:pPr>
              <a:r>
                <a:rPr lang="en-US" altLang="zh-TW" b="1">
                  <a:ea typeface="新細明體" pitchFamily="18" charset="-120"/>
                </a:rPr>
                <a:t>4%</a:t>
              </a:r>
            </a:p>
          </p:txBody>
        </p:sp>
        <p:sp>
          <p:nvSpPr>
            <p:cNvPr id="8215" name="Text Box 101"/>
            <p:cNvSpPr txBox="1">
              <a:spLocks noChangeArrowheads="1"/>
            </p:cNvSpPr>
            <p:nvPr/>
          </p:nvSpPr>
          <p:spPr bwMode="auto">
            <a:xfrm>
              <a:off x="3816" y="3599"/>
              <a:ext cx="432" cy="231"/>
            </a:xfrm>
            <a:prstGeom prst="rect">
              <a:avLst/>
            </a:prstGeom>
            <a:noFill/>
            <a:ln w="9525">
              <a:noFill/>
              <a:miter lim="800000"/>
              <a:headEnd/>
              <a:tailEnd/>
            </a:ln>
          </p:spPr>
          <p:txBody>
            <a:bodyPr>
              <a:spAutoFit/>
            </a:bodyPr>
            <a:lstStyle/>
            <a:p>
              <a:pPr>
                <a:spcBef>
                  <a:spcPct val="50000"/>
                </a:spcBef>
              </a:pPr>
              <a:r>
                <a:rPr lang="en-US" altLang="zh-TW" b="1">
                  <a:ea typeface="新細明體" pitchFamily="18" charset="-120"/>
                </a:rPr>
                <a:t>1%</a:t>
              </a:r>
            </a:p>
          </p:txBody>
        </p:sp>
      </p:grpSp>
      <p:sp>
        <p:nvSpPr>
          <p:cNvPr id="5" name="橢圓 14"/>
          <p:cNvSpPr>
            <a:spLocks noChangeArrowheads="1"/>
          </p:cNvSpPr>
          <p:nvPr/>
        </p:nvSpPr>
        <p:spPr bwMode="auto">
          <a:xfrm>
            <a:off x="3547932" y="4087813"/>
            <a:ext cx="467783" cy="360362"/>
          </a:xfrm>
          <a:prstGeom prst="ellipse">
            <a:avLst/>
          </a:prstGeom>
          <a:solidFill>
            <a:srgbClr val="CC0000"/>
          </a:solidFill>
          <a:ln w="25400" algn="ctr">
            <a:noFill/>
            <a:round/>
            <a:headEnd/>
            <a:tailEnd/>
          </a:ln>
        </p:spPr>
        <p:txBody>
          <a:bodyPr anchor="ctr"/>
          <a:lstStyle/>
          <a:p>
            <a:pPr algn="ctr"/>
            <a:r>
              <a:rPr kumimoji="0" lang="en-US" altLang="zh-TW" b="1">
                <a:solidFill>
                  <a:schemeClr val="bg1"/>
                </a:solidFill>
                <a:latin typeface="華康中特圓體(P)" pitchFamily="34" charset="-120"/>
                <a:ea typeface="華康中特圓體(P)" pitchFamily="34" charset="-120"/>
              </a:rPr>
              <a:t>2</a:t>
            </a:r>
          </a:p>
        </p:txBody>
      </p:sp>
      <p:sp>
        <p:nvSpPr>
          <p:cNvPr id="6" name="橢圓 14"/>
          <p:cNvSpPr>
            <a:spLocks noChangeArrowheads="1"/>
          </p:cNvSpPr>
          <p:nvPr/>
        </p:nvSpPr>
        <p:spPr bwMode="auto">
          <a:xfrm>
            <a:off x="3532452" y="3173413"/>
            <a:ext cx="467783" cy="360362"/>
          </a:xfrm>
          <a:prstGeom prst="ellipse">
            <a:avLst/>
          </a:prstGeom>
          <a:solidFill>
            <a:srgbClr val="CC0000"/>
          </a:solidFill>
          <a:ln w="25400" algn="ctr">
            <a:noFill/>
            <a:round/>
            <a:headEnd/>
            <a:tailEnd/>
          </a:ln>
        </p:spPr>
        <p:txBody>
          <a:bodyPr anchor="ctr"/>
          <a:lstStyle/>
          <a:p>
            <a:pPr algn="ctr"/>
            <a:r>
              <a:rPr kumimoji="0" lang="en-US" altLang="zh-TW" b="1">
                <a:solidFill>
                  <a:schemeClr val="bg1"/>
                </a:solidFill>
                <a:latin typeface="華康中特圓體(P)" pitchFamily="34" charset="-120"/>
                <a:ea typeface="華康中特圓體(P)" pitchFamily="34" charset="-120"/>
              </a:rPr>
              <a:t>3</a:t>
            </a:r>
          </a:p>
        </p:txBody>
      </p:sp>
      <p:sp>
        <p:nvSpPr>
          <p:cNvPr id="7" name="橢圓 14"/>
          <p:cNvSpPr>
            <a:spLocks noChangeArrowheads="1"/>
          </p:cNvSpPr>
          <p:nvPr/>
        </p:nvSpPr>
        <p:spPr bwMode="auto">
          <a:xfrm>
            <a:off x="3578887" y="4646613"/>
            <a:ext cx="467783" cy="360362"/>
          </a:xfrm>
          <a:prstGeom prst="ellipse">
            <a:avLst/>
          </a:prstGeom>
          <a:solidFill>
            <a:srgbClr val="CC0000"/>
          </a:solidFill>
          <a:ln w="25400" algn="ctr">
            <a:noFill/>
            <a:round/>
            <a:headEnd/>
            <a:tailEnd/>
          </a:ln>
        </p:spPr>
        <p:txBody>
          <a:bodyPr anchor="ctr"/>
          <a:lstStyle/>
          <a:p>
            <a:pPr algn="ctr"/>
            <a:r>
              <a:rPr kumimoji="0" lang="en-US" altLang="zh-TW" b="1">
                <a:solidFill>
                  <a:schemeClr val="bg1"/>
                </a:solidFill>
                <a:latin typeface="華康中特圓體(P)" pitchFamily="34" charset="-120"/>
                <a:ea typeface="華康中特圓體(P)" pitchFamily="34" charset="-120"/>
              </a:rPr>
              <a:t>4</a:t>
            </a:r>
          </a:p>
        </p:txBody>
      </p:sp>
      <p:sp>
        <p:nvSpPr>
          <p:cNvPr id="8" name="橢圓 14"/>
          <p:cNvSpPr>
            <a:spLocks noChangeArrowheads="1"/>
          </p:cNvSpPr>
          <p:nvPr/>
        </p:nvSpPr>
        <p:spPr bwMode="auto">
          <a:xfrm>
            <a:off x="3563415" y="5178492"/>
            <a:ext cx="467783" cy="360363"/>
          </a:xfrm>
          <a:prstGeom prst="ellipse">
            <a:avLst/>
          </a:prstGeom>
          <a:solidFill>
            <a:srgbClr val="CC0000"/>
          </a:solidFill>
          <a:ln w="25400" algn="ctr">
            <a:noFill/>
            <a:round/>
            <a:headEnd/>
            <a:tailEnd/>
          </a:ln>
        </p:spPr>
        <p:txBody>
          <a:bodyPr anchor="ctr"/>
          <a:lstStyle/>
          <a:p>
            <a:pPr algn="ctr"/>
            <a:r>
              <a:rPr kumimoji="0" lang="en-US" altLang="zh-TW" b="1">
                <a:solidFill>
                  <a:schemeClr val="bg1"/>
                </a:solidFill>
                <a:latin typeface="華康中特圓體(P)" pitchFamily="34" charset="-120"/>
                <a:ea typeface="華康中特圓體(P)" pitchFamily="34" charset="-120"/>
              </a:rPr>
              <a:t>5</a:t>
            </a:r>
          </a:p>
        </p:txBody>
      </p:sp>
      <p:sp>
        <p:nvSpPr>
          <p:cNvPr id="9" name="橢圓 14"/>
          <p:cNvSpPr>
            <a:spLocks noChangeArrowheads="1"/>
          </p:cNvSpPr>
          <p:nvPr/>
        </p:nvSpPr>
        <p:spPr bwMode="auto">
          <a:xfrm>
            <a:off x="3549650" y="3644908"/>
            <a:ext cx="467783" cy="360363"/>
          </a:xfrm>
          <a:prstGeom prst="ellipse">
            <a:avLst/>
          </a:prstGeom>
          <a:solidFill>
            <a:srgbClr val="CC0000"/>
          </a:solidFill>
          <a:ln w="25400" algn="ctr">
            <a:noFill/>
            <a:round/>
            <a:headEnd/>
            <a:tailEnd/>
          </a:ln>
        </p:spPr>
        <p:txBody>
          <a:bodyPr anchor="ctr"/>
          <a:lstStyle/>
          <a:p>
            <a:pPr algn="ctr"/>
            <a:r>
              <a:rPr kumimoji="0" lang="en-US" altLang="zh-TW" b="1">
                <a:solidFill>
                  <a:schemeClr val="bg1"/>
                </a:solidFill>
                <a:latin typeface="華康中特圓體(P)" pitchFamily="34" charset="-120"/>
                <a:ea typeface="華康中特圓體(P)" pitchFamily="34" charset="-120"/>
              </a:rPr>
              <a:t>6</a:t>
            </a:r>
          </a:p>
        </p:txBody>
      </p:sp>
      <p:sp>
        <p:nvSpPr>
          <p:cNvPr id="152685" name="Rectangle 109"/>
          <p:cNvSpPr>
            <a:spLocks noChangeArrowheads="1"/>
          </p:cNvSpPr>
          <p:nvPr/>
        </p:nvSpPr>
        <p:spPr bwMode="auto">
          <a:xfrm>
            <a:off x="5295239" y="2613025"/>
            <a:ext cx="4292600" cy="4038600"/>
          </a:xfrm>
          <a:prstGeom prst="rect">
            <a:avLst/>
          </a:prstGeom>
          <a:noFill/>
          <a:ln w="9525">
            <a:noFill/>
            <a:miter lim="800000"/>
            <a:headEnd/>
            <a:tailEnd/>
          </a:ln>
        </p:spPr>
        <p:txBody>
          <a:bodyPr/>
          <a:lstStyle/>
          <a:p>
            <a:pPr marL="342900" indent="-342900" eaLnBrk="0" hangingPunct="0">
              <a:spcBef>
                <a:spcPct val="20000"/>
              </a:spcBef>
              <a:buClr>
                <a:schemeClr val="bg2"/>
              </a:buClr>
              <a:buSzPct val="75000"/>
              <a:buFont typeface="Wingdings" pitchFamily="2" charset="2"/>
              <a:buChar char="n"/>
            </a:pPr>
            <a:endParaRPr lang="zh-TW" altLang="en-US" sz="3300" dirty="0">
              <a:ea typeface="新細明體" pitchFamily="18" charset="-120"/>
            </a:endParaRPr>
          </a:p>
          <a:p>
            <a:pPr marL="342900" indent="-342900" eaLnBrk="0" hangingPunct="0">
              <a:spcBef>
                <a:spcPct val="20000"/>
              </a:spcBef>
              <a:buClr>
                <a:schemeClr val="bg2"/>
              </a:buClr>
              <a:buSzPct val="75000"/>
              <a:buFont typeface="Wingdings" pitchFamily="2" charset="2"/>
              <a:buNone/>
            </a:pPr>
            <a:r>
              <a:rPr lang="zh-TW" altLang="en-US" sz="3300" dirty="0">
                <a:latin typeface="華康雅藝體W6(P)" pitchFamily="82" charset="-120"/>
                <a:ea typeface="華康雅藝體W6(P)" pitchFamily="82" charset="-120"/>
              </a:rPr>
              <a:t>   </a:t>
            </a:r>
            <a:r>
              <a:rPr lang="zh-TW" altLang="en-US" sz="3300" dirty="0" smtClean="0">
                <a:latin typeface="華康雅藝體W6(P)" pitchFamily="82" charset="-120"/>
                <a:ea typeface="華康雅藝體W6(P)" pitchFamily="82" charset="-120"/>
              </a:rPr>
              <a:t>高一至高三上學期</a:t>
            </a:r>
            <a:r>
              <a:rPr lang="zh-TW" altLang="en-US" sz="3300" dirty="0">
                <a:latin typeface="華康雅藝體W6(P)" pitchFamily="82" charset="-120"/>
                <a:ea typeface="華康雅藝體W6(P)" pitchFamily="82" charset="-120"/>
              </a:rPr>
              <a:t>學業成績總平均之全校排名百分比比序，</a:t>
            </a:r>
            <a:r>
              <a:rPr lang="zh-TW" altLang="en-US" sz="3300" dirty="0">
                <a:solidFill>
                  <a:srgbClr val="FF0000"/>
                </a:solidFill>
                <a:latin typeface="華康雅藝體W6(P)" pitchFamily="82" charset="-120"/>
                <a:ea typeface="華康雅藝體W6(P)" pitchFamily="82" charset="-120"/>
              </a:rPr>
              <a:t>校排百分比</a:t>
            </a:r>
            <a:r>
              <a:rPr lang="zh-TW" altLang="en-US" sz="3300" b="1" dirty="0">
                <a:solidFill>
                  <a:srgbClr val="FF0000"/>
                </a:solidFill>
                <a:latin typeface="華康雅藝體W6(P)" pitchFamily="82" charset="-120"/>
                <a:ea typeface="華康雅藝體W6(P)" pitchFamily="82" charset="-120"/>
              </a:rPr>
              <a:t>小</a:t>
            </a:r>
            <a:r>
              <a:rPr lang="zh-TW" altLang="en-US" sz="3300" dirty="0">
                <a:solidFill>
                  <a:srgbClr val="FF0000"/>
                </a:solidFill>
                <a:latin typeface="華康雅藝體W6(P)" pitchFamily="82" charset="-120"/>
                <a:ea typeface="華康雅藝體W6(P)" pitchFamily="82" charset="-120"/>
              </a:rPr>
              <a:t>者推薦順序越前面</a:t>
            </a:r>
          </a:p>
        </p:txBody>
      </p:sp>
      <p:sp>
        <p:nvSpPr>
          <p:cNvPr id="8206" name="Line 39"/>
          <p:cNvSpPr>
            <a:spLocks noChangeShapeType="1"/>
          </p:cNvSpPr>
          <p:nvPr/>
        </p:nvSpPr>
        <p:spPr bwMode="auto">
          <a:xfrm>
            <a:off x="2144581" y="5805488"/>
            <a:ext cx="390392" cy="576262"/>
          </a:xfrm>
          <a:prstGeom prst="line">
            <a:avLst/>
          </a:prstGeom>
          <a:noFill/>
          <a:ln w="9525">
            <a:solidFill>
              <a:schemeClr val="tx1"/>
            </a:solidFill>
            <a:round/>
            <a:headEnd/>
            <a:tailEnd/>
          </a:ln>
        </p:spPr>
        <p:txBody>
          <a:bodyPr/>
          <a:lstStyle/>
          <a:p>
            <a:endParaRPr lang="zh-TW" altLang="en-US"/>
          </a:p>
        </p:txBody>
      </p:sp>
      <p:sp>
        <p:nvSpPr>
          <p:cNvPr id="8207" name="Line 40"/>
          <p:cNvSpPr>
            <a:spLocks noChangeShapeType="1"/>
          </p:cNvSpPr>
          <p:nvPr/>
        </p:nvSpPr>
        <p:spPr bwMode="auto">
          <a:xfrm flipH="1">
            <a:off x="1833298" y="5805488"/>
            <a:ext cx="233892" cy="576262"/>
          </a:xfrm>
          <a:prstGeom prst="line">
            <a:avLst/>
          </a:prstGeom>
          <a:noFill/>
          <a:ln w="9525">
            <a:solidFill>
              <a:schemeClr val="tx1"/>
            </a:solidFill>
            <a:round/>
            <a:headEnd/>
            <a:tailEnd/>
          </a:ln>
        </p:spPr>
        <p:txBody>
          <a:bodyPr/>
          <a:lstStyle/>
          <a:p>
            <a:endParaRPr lang="zh-TW" altLang="en-US"/>
          </a:p>
        </p:txBody>
      </p:sp>
      <p:sp>
        <p:nvSpPr>
          <p:cNvPr id="12" name="橢圓 14"/>
          <p:cNvSpPr>
            <a:spLocks noChangeArrowheads="1"/>
          </p:cNvSpPr>
          <p:nvPr/>
        </p:nvSpPr>
        <p:spPr bwMode="auto">
          <a:xfrm>
            <a:off x="1442907" y="6237288"/>
            <a:ext cx="467783" cy="360362"/>
          </a:xfrm>
          <a:prstGeom prst="ellipse">
            <a:avLst/>
          </a:prstGeom>
          <a:solidFill>
            <a:srgbClr val="CC0000"/>
          </a:solidFill>
          <a:ln w="25400" algn="ctr">
            <a:noFill/>
            <a:round/>
            <a:headEnd/>
            <a:tailEnd/>
          </a:ln>
        </p:spPr>
        <p:txBody>
          <a:bodyPr anchor="ctr"/>
          <a:lstStyle/>
          <a:p>
            <a:pPr algn="ctr"/>
            <a:r>
              <a:rPr kumimoji="0" lang="en-US" altLang="zh-TW" b="1">
                <a:solidFill>
                  <a:schemeClr val="bg1"/>
                </a:solidFill>
                <a:latin typeface="華康中特圓體(P)" pitchFamily="34" charset="-120"/>
                <a:ea typeface="華康中特圓體(P)" pitchFamily="34" charset="-120"/>
              </a:rPr>
              <a:t>1</a:t>
            </a:r>
          </a:p>
        </p:txBody>
      </p:sp>
      <p:sp>
        <p:nvSpPr>
          <p:cNvPr id="13" name="橢圓 14"/>
          <p:cNvSpPr>
            <a:spLocks noChangeArrowheads="1"/>
          </p:cNvSpPr>
          <p:nvPr/>
        </p:nvSpPr>
        <p:spPr bwMode="auto">
          <a:xfrm>
            <a:off x="2457583" y="6237288"/>
            <a:ext cx="467783" cy="360362"/>
          </a:xfrm>
          <a:prstGeom prst="ellipse">
            <a:avLst/>
          </a:prstGeom>
          <a:solidFill>
            <a:srgbClr val="CC0000"/>
          </a:solidFill>
          <a:ln w="25400" algn="ctr">
            <a:noFill/>
            <a:round/>
            <a:headEnd/>
            <a:tailEnd/>
          </a:ln>
        </p:spPr>
        <p:txBody>
          <a:bodyPr anchor="ctr"/>
          <a:lstStyle/>
          <a:p>
            <a:pPr algn="ctr"/>
            <a:r>
              <a:rPr kumimoji="0" lang="en-US" altLang="zh-TW" b="1">
                <a:solidFill>
                  <a:schemeClr val="bg1"/>
                </a:solidFill>
                <a:latin typeface="華康中特圓體(P)" pitchFamily="34" charset="-120"/>
                <a:ea typeface="華康中特圓體(P)" pitchFamily="34" charset="-120"/>
              </a:rPr>
              <a:t>2</a:t>
            </a:r>
          </a:p>
        </p:txBody>
      </p:sp>
      <p:sp>
        <p:nvSpPr>
          <p:cNvPr id="27" name="投影片編號版面配置區 26"/>
          <p:cNvSpPr>
            <a:spLocks noGrp="1"/>
          </p:cNvSpPr>
          <p:nvPr>
            <p:ph type="sldNum" sz="quarter" idx="12"/>
          </p:nvPr>
        </p:nvSpPr>
        <p:spPr/>
        <p:txBody>
          <a:bodyPr/>
          <a:lstStyle/>
          <a:p>
            <a:fld id="{1AD93096-5B34-4342-9326-69289CEAE4C2}" type="slidenum">
              <a:rPr lang="en-US" smtClean="0"/>
              <a:pPr/>
              <a:t>36</a:t>
            </a:fld>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1" fill="hold" grpId="0" nodeType="clickEffect">
                                  <p:stCondLst>
                                    <p:cond delay="0"/>
                                  </p:stCondLst>
                                  <p:childTnLst>
                                    <p:set>
                                      <p:cBhvr>
                                        <p:cTn id="22" dur="1" fill="hold">
                                          <p:stCondLst>
                                            <p:cond delay="0"/>
                                          </p:stCondLst>
                                        </p:cTn>
                                        <p:tgtEl>
                                          <p:spTgt spid="152685"/>
                                        </p:tgtEl>
                                        <p:attrNameLst>
                                          <p:attrName>style.visibility</p:attrName>
                                        </p:attrNameLst>
                                      </p:cBhvr>
                                      <p:to>
                                        <p:strVal val="visible"/>
                                      </p:to>
                                    </p:set>
                                    <p:animEffect transition="in" filter="slide(fromTop)">
                                      <p:cBhvr>
                                        <p:cTn id="23" dur="500"/>
                                        <p:tgtEl>
                                          <p:spTgt spid="15268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5" grpId="0" animBg="1"/>
      <p:bldP spid="6" grpId="0" animBg="1"/>
      <p:bldP spid="7" grpId="0" animBg="1"/>
      <p:bldP spid="8" grpId="0" animBg="1"/>
      <p:bldP spid="9" grpId="0" animBg="1"/>
      <p:bldP spid="152685" grpId="0"/>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37</a:t>
            </a:fld>
            <a:endParaRPr lang="en-US" altLang="zh-TW"/>
          </a:p>
        </p:txBody>
      </p:sp>
      <p:pic>
        <p:nvPicPr>
          <p:cNvPr id="9218" name="Picture 2"/>
          <p:cNvPicPr>
            <a:picLocks noChangeAspect="1" noChangeArrowheads="1"/>
          </p:cNvPicPr>
          <p:nvPr/>
        </p:nvPicPr>
        <p:blipFill>
          <a:blip r:embed="rId2"/>
          <a:srcRect/>
          <a:stretch>
            <a:fillRect/>
          </a:stretch>
        </p:blipFill>
        <p:spPr bwMode="auto">
          <a:xfrm>
            <a:off x="0" y="0"/>
            <a:ext cx="9906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2"/>
          <a:srcRect/>
          <a:stretch>
            <a:fillRect/>
          </a:stretch>
        </p:blipFill>
        <p:spPr bwMode="auto">
          <a:xfrm>
            <a:off x="166654" y="170566"/>
            <a:ext cx="9572692" cy="6473144"/>
          </a:xfrm>
          <a:prstGeom prst="rect">
            <a:avLst/>
          </a:prstGeom>
          <a:noFill/>
          <a:ln w="9525">
            <a:noFill/>
            <a:miter lim="800000"/>
            <a:headEnd/>
            <a:tailEnd/>
          </a:ln>
          <a:effectLst/>
        </p:spPr>
      </p:pic>
      <p:sp>
        <p:nvSpPr>
          <p:cNvPr id="2" name="投影片編號版面配置區 1"/>
          <p:cNvSpPr>
            <a:spLocks noGrp="1"/>
          </p:cNvSpPr>
          <p:nvPr>
            <p:ph type="sldNum" sz="quarter" idx="12"/>
          </p:nvPr>
        </p:nvSpPr>
        <p:spPr/>
        <p:txBody>
          <a:bodyPr/>
          <a:lstStyle/>
          <a:p>
            <a:fld id="{1AD93096-5B34-4342-9326-69289CEAE4C2}" type="slidenum">
              <a:rPr lang="en-US" smtClean="0"/>
              <a:pPr/>
              <a:t>38</a:t>
            </a:fld>
            <a:endParaRPr lang="en-US" dirty="0">
              <a:solidFill>
                <a:schemeClr val="tx2"/>
              </a:solidFill>
            </a:endParaRPr>
          </a:p>
        </p:txBody>
      </p:sp>
      <p:sp>
        <p:nvSpPr>
          <p:cNvPr id="4" name="文字方塊 3"/>
          <p:cNvSpPr txBox="1"/>
          <p:nvPr/>
        </p:nvSpPr>
        <p:spPr>
          <a:xfrm>
            <a:off x="166654" y="142852"/>
            <a:ext cx="1143008" cy="923330"/>
          </a:xfrm>
          <a:prstGeom prst="rect">
            <a:avLst/>
          </a:prstGeom>
          <a:solidFill>
            <a:schemeClr val="bg1"/>
          </a:solidFill>
        </p:spPr>
        <p:txBody>
          <a:bodyPr wrap="square" rtlCol="0">
            <a:spAutoFit/>
          </a:bodyPr>
          <a:lstStyle/>
          <a:p>
            <a:endParaRPr lang="en-US" altLang="zh-TW" dirty="0" smtClean="0"/>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AD93096-5B34-4342-9326-69289CEAE4C2}" type="slidenum">
              <a:rPr lang="en-US" smtClean="0"/>
              <a:pPr/>
              <a:t>39</a:t>
            </a:fld>
            <a:endParaRPr lang="en-US" dirty="0">
              <a:solidFill>
                <a:schemeClr val="tx2"/>
              </a:solidFill>
            </a:endParaRPr>
          </a:p>
        </p:txBody>
      </p:sp>
      <p:pic>
        <p:nvPicPr>
          <p:cNvPr id="116738" name="Picture 2"/>
          <p:cNvPicPr>
            <a:picLocks noChangeAspect="1" noChangeArrowheads="1"/>
          </p:cNvPicPr>
          <p:nvPr/>
        </p:nvPicPr>
        <p:blipFill>
          <a:blip r:embed="rId2"/>
          <a:srcRect/>
          <a:stretch>
            <a:fillRect/>
          </a:stretch>
        </p:blipFill>
        <p:spPr bwMode="auto">
          <a:xfrm>
            <a:off x="166654" y="188564"/>
            <a:ext cx="9429816" cy="6383708"/>
          </a:xfrm>
          <a:prstGeom prst="rect">
            <a:avLst/>
          </a:prstGeom>
          <a:noFill/>
          <a:ln w="9525">
            <a:noFill/>
            <a:miter lim="800000"/>
            <a:headEnd/>
            <a:tailEnd/>
          </a:ln>
          <a:effectLst/>
        </p:spPr>
      </p:pic>
      <p:sp>
        <p:nvSpPr>
          <p:cNvPr id="4" name="文字方塊 3"/>
          <p:cNvSpPr txBox="1"/>
          <p:nvPr/>
        </p:nvSpPr>
        <p:spPr>
          <a:xfrm>
            <a:off x="166654" y="0"/>
            <a:ext cx="1143008" cy="923330"/>
          </a:xfrm>
          <a:prstGeom prst="rect">
            <a:avLst/>
          </a:prstGeom>
          <a:solidFill>
            <a:schemeClr val="bg1"/>
          </a:solidFill>
        </p:spPr>
        <p:txBody>
          <a:bodyPr wrap="square" rtlCol="0">
            <a:spAutoFit/>
          </a:bodyPr>
          <a:lstStyle/>
          <a:p>
            <a:endParaRPr lang="en-US" altLang="zh-TW" dirty="0" smtClean="0"/>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srcRect l="4406" r="2034"/>
          <a:stretch>
            <a:fillRect/>
          </a:stretch>
        </p:blipFill>
        <p:spPr bwMode="auto">
          <a:xfrm>
            <a:off x="0" y="500042"/>
            <a:ext cx="6453198" cy="5500726"/>
          </a:xfrm>
          <a:prstGeom prst="rect">
            <a:avLst/>
          </a:prstGeom>
          <a:noFill/>
          <a:ln w="9525">
            <a:noFill/>
            <a:miter lim="800000"/>
            <a:headEnd/>
            <a:tailEnd/>
          </a:ln>
          <a:effectLst/>
        </p:spPr>
      </p:pic>
      <p:pic>
        <p:nvPicPr>
          <p:cNvPr id="6" name="圖片 5">
            <a:hlinkClick r:id="rId3"/>
          </p:cNvPr>
          <p:cNvPicPr>
            <a:picLocks noChangeAspect="1"/>
          </p:cNvPicPr>
          <p:nvPr/>
        </p:nvPicPr>
        <p:blipFill rotWithShape="1">
          <a:blip r:embed="rId4" cstate="print"/>
          <a:srcRect l="28341" t="11776" r="14518" b="22341"/>
          <a:stretch/>
        </p:blipFill>
        <p:spPr>
          <a:xfrm>
            <a:off x="6667512" y="5201816"/>
            <a:ext cx="3238488" cy="1656184"/>
          </a:xfrm>
          <a:prstGeom prst="rect">
            <a:avLst/>
          </a:prstGeom>
          <a:ln>
            <a:solidFill>
              <a:schemeClr val="tx1"/>
            </a:solidFill>
          </a:ln>
        </p:spPr>
      </p:pic>
      <p:sp>
        <p:nvSpPr>
          <p:cNvPr id="8" name="投影片編號版面配置區 7"/>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4</a:t>
            </a:fld>
            <a:endParaRPr lang="en-US" altLang="zh-TW"/>
          </a:p>
        </p:txBody>
      </p:sp>
      <p:pic>
        <p:nvPicPr>
          <p:cNvPr id="2" name="Picture 2">
            <a:hlinkClick r:id="rId5"/>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738818" y="142852"/>
            <a:ext cx="4167182" cy="971239"/>
          </a:xfrm>
          <a:prstGeom prst="rect">
            <a:avLst/>
          </a:prstGeom>
          <a:noFill/>
          <a:ln>
            <a:solidFill>
              <a:schemeClr val="tx1"/>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7" cstate="print"/>
          <a:srcRect/>
          <a:stretch>
            <a:fillRect/>
          </a:stretch>
        </p:blipFill>
        <p:spPr bwMode="auto">
          <a:xfrm>
            <a:off x="6667512" y="3214686"/>
            <a:ext cx="3238488" cy="1881184"/>
          </a:xfrm>
          <a:prstGeom prst="rect">
            <a:avLst/>
          </a:prstGeom>
          <a:noFill/>
          <a:ln w="9525">
            <a:solidFill>
              <a:schemeClr val="tx1"/>
            </a:solidFill>
            <a:miter lim="800000"/>
            <a:headEnd/>
            <a:tailEnd/>
          </a:ln>
          <a:effectLst/>
        </p:spPr>
      </p:pic>
      <p:pic>
        <p:nvPicPr>
          <p:cNvPr id="1027" name="Picture 3"/>
          <p:cNvPicPr>
            <a:picLocks noChangeAspect="1" noChangeArrowheads="1"/>
          </p:cNvPicPr>
          <p:nvPr/>
        </p:nvPicPr>
        <p:blipFill>
          <a:blip r:embed="rId8"/>
          <a:srcRect/>
          <a:stretch>
            <a:fillRect/>
          </a:stretch>
        </p:blipFill>
        <p:spPr bwMode="auto">
          <a:xfrm>
            <a:off x="6667512" y="1214422"/>
            <a:ext cx="3238488" cy="1874663"/>
          </a:xfrm>
          <a:prstGeom prst="rect">
            <a:avLst/>
          </a:prstGeom>
          <a:noFill/>
          <a:ln w="9525">
            <a:noFill/>
            <a:miter lim="800000"/>
            <a:headEnd/>
            <a:tailEnd/>
          </a:ln>
          <a:effectLst/>
        </p:spPr>
      </p:pic>
    </p:spTree>
    <p:extLst>
      <p:ext uri="{BB962C8B-B14F-4D97-AF65-F5344CB8AC3E}">
        <p14:creationId xmlns="" xmlns:p14="http://schemas.microsoft.com/office/powerpoint/2010/main" val="33530454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AD93096-5B34-4342-9326-69289CEAE4C2}" type="slidenum">
              <a:rPr lang="en-US" smtClean="0"/>
              <a:pPr/>
              <a:t>40</a:t>
            </a:fld>
            <a:endParaRPr lang="en-US" dirty="0">
              <a:solidFill>
                <a:schemeClr val="tx2"/>
              </a:solidFill>
            </a:endParaRPr>
          </a:p>
        </p:txBody>
      </p:sp>
      <p:pic>
        <p:nvPicPr>
          <p:cNvPr id="117762" name="Picture 2"/>
          <p:cNvPicPr>
            <a:picLocks noChangeAspect="1" noChangeArrowheads="1"/>
          </p:cNvPicPr>
          <p:nvPr/>
        </p:nvPicPr>
        <p:blipFill>
          <a:blip r:embed="rId2"/>
          <a:srcRect/>
          <a:stretch>
            <a:fillRect/>
          </a:stretch>
        </p:blipFill>
        <p:spPr bwMode="auto">
          <a:xfrm>
            <a:off x="0" y="281592"/>
            <a:ext cx="9667907" cy="6362118"/>
          </a:xfrm>
          <a:prstGeom prst="rect">
            <a:avLst/>
          </a:prstGeom>
          <a:noFill/>
          <a:ln w="9525">
            <a:noFill/>
            <a:miter lim="800000"/>
            <a:headEnd/>
            <a:tailEnd/>
          </a:ln>
          <a:effectLst/>
        </p:spPr>
      </p:pic>
      <p:sp>
        <p:nvSpPr>
          <p:cNvPr id="4" name="文字方塊 3"/>
          <p:cNvSpPr txBox="1"/>
          <p:nvPr/>
        </p:nvSpPr>
        <p:spPr>
          <a:xfrm>
            <a:off x="0" y="285728"/>
            <a:ext cx="1143008" cy="923330"/>
          </a:xfrm>
          <a:prstGeom prst="rect">
            <a:avLst/>
          </a:prstGeom>
          <a:solidFill>
            <a:schemeClr val="bg1"/>
          </a:solidFill>
        </p:spPr>
        <p:txBody>
          <a:bodyPr wrap="square" rtlCol="0">
            <a:spAutoFit/>
          </a:bodyPr>
          <a:lstStyle/>
          <a:p>
            <a:endParaRPr lang="en-US" altLang="zh-TW" dirty="0" smtClean="0"/>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AD93096-5B34-4342-9326-69289CEAE4C2}" type="slidenum">
              <a:rPr lang="en-US" smtClean="0"/>
              <a:pPr/>
              <a:t>41</a:t>
            </a:fld>
            <a:endParaRPr lang="en-US" dirty="0">
              <a:solidFill>
                <a:schemeClr val="tx2"/>
              </a:solidFill>
            </a:endParaRPr>
          </a:p>
        </p:txBody>
      </p:sp>
      <p:pic>
        <p:nvPicPr>
          <p:cNvPr id="118786" name="Picture 2"/>
          <p:cNvPicPr>
            <a:picLocks noChangeAspect="1" noChangeArrowheads="1"/>
          </p:cNvPicPr>
          <p:nvPr/>
        </p:nvPicPr>
        <p:blipFill>
          <a:blip r:embed="rId2"/>
          <a:srcRect/>
          <a:stretch>
            <a:fillRect/>
          </a:stretch>
        </p:blipFill>
        <p:spPr bwMode="auto">
          <a:xfrm>
            <a:off x="166654" y="178571"/>
            <a:ext cx="9429816" cy="6322263"/>
          </a:xfrm>
          <a:prstGeom prst="rect">
            <a:avLst/>
          </a:prstGeom>
          <a:noFill/>
          <a:ln w="9525">
            <a:noFill/>
            <a:miter lim="800000"/>
            <a:headEnd/>
            <a:tailEnd/>
          </a:ln>
          <a:effectLst/>
        </p:spPr>
      </p:pic>
      <p:sp>
        <p:nvSpPr>
          <p:cNvPr id="4" name="文字方塊 3"/>
          <p:cNvSpPr txBox="1"/>
          <p:nvPr/>
        </p:nvSpPr>
        <p:spPr>
          <a:xfrm>
            <a:off x="166654" y="142852"/>
            <a:ext cx="1143008" cy="923330"/>
          </a:xfrm>
          <a:prstGeom prst="rect">
            <a:avLst/>
          </a:prstGeom>
          <a:solidFill>
            <a:schemeClr val="bg1"/>
          </a:solidFill>
        </p:spPr>
        <p:txBody>
          <a:bodyPr wrap="square" rtlCol="0">
            <a:spAutoFit/>
          </a:bodyPr>
          <a:lstStyle/>
          <a:p>
            <a:endParaRPr lang="en-US" altLang="zh-TW" dirty="0" smtClean="0"/>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AD93096-5B34-4342-9326-69289CEAE4C2}" type="slidenum">
              <a:rPr lang="en-US" smtClean="0"/>
              <a:pPr/>
              <a:t>42</a:t>
            </a:fld>
            <a:endParaRPr lang="en-US" dirty="0">
              <a:solidFill>
                <a:schemeClr val="tx2"/>
              </a:solidFill>
            </a:endParaRPr>
          </a:p>
        </p:txBody>
      </p:sp>
      <p:pic>
        <p:nvPicPr>
          <p:cNvPr id="21506" name="Picture 2"/>
          <p:cNvPicPr>
            <a:picLocks noChangeAspect="1" noChangeArrowheads="1"/>
          </p:cNvPicPr>
          <p:nvPr/>
        </p:nvPicPr>
        <p:blipFill>
          <a:blip r:embed="rId2"/>
          <a:srcRect/>
          <a:stretch>
            <a:fillRect/>
          </a:stretch>
        </p:blipFill>
        <p:spPr bwMode="auto">
          <a:xfrm>
            <a:off x="0" y="0"/>
            <a:ext cx="9906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2"/>
          <p:cNvSpPr txBox="1">
            <a:spLocks noChangeArrowheads="1"/>
          </p:cNvSpPr>
          <p:nvPr/>
        </p:nvSpPr>
        <p:spPr>
          <a:xfrm>
            <a:off x="560512" y="548681"/>
            <a:ext cx="9345488" cy="719931"/>
          </a:xfrm>
          <a:prstGeom prst="rect">
            <a:avLst/>
          </a:prstGeom>
          <a:noFill/>
        </p:spPr>
        <p:txBody>
          <a:bodyPr/>
          <a:lstStyle/>
          <a:p>
            <a:pPr>
              <a:defRPr/>
            </a:pPr>
            <a:r>
              <a:rPr lang="zh-TW" altLang="en-US" sz="3600" dirty="0" smtClean="0">
                <a:solidFill>
                  <a:schemeClr val="accent4">
                    <a:lumMod val="50000"/>
                  </a:schemeClr>
                </a:solidFill>
                <a:latin typeface="微軟正黑體" panose="020B0604030504040204" pitchFamily="34" charset="-120"/>
                <a:ea typeface="微軟正黑體" panose="020B0604030504040204" pitchFamily="34" charset="-120"/>
              </a:rPr>
              <a:t>個人申請入學簡介</a:t>
            </a:r>
            <a:endParaRPr lang="en-US" altLang="zh-TW" sz="2800" dirty="0">
              <a:solidFill>
                <a:srgbClr val="FF0000"/>
              </a:solidFill>
              <a:latin typeface="微軟正黑體" panose="020B0604030504040204" pitchFamily="34" charset="-120"/>
              <a:ea typeface="微軟正黑體" panose="020B0604030504040204" pitchFamily="34" charset="-120"/>
            </a:endParaRPr>
          </a:p>
        </p:txBody>
      </p:sp>
      <p:sp>
        <p:nvSpPr>
          <p:cNvPr id="9" name="圓角矩形 8"/>
          <p:cNvSpPr/>
          <p:nvPr/>
        </p:nvSpPr>
        <p:spPr>
          <a:xfrm>
            <a:off x="666720" y="1714488"/>
            <a:ext cx="2074661" cy="309762"/>
          </a:xfrm>
          <a:prstGeom prst="round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chemeClr val="bg1"/>
                </a:solidFill>
                <a:latin typeface="+mj-ea"/>
              </a:rPr>
              <a:t>個人申請入學</a:t>
            </a:r>
            <a:endParaRPr lang="ja-JP" altLang="en-US" sz="2000" dirty="0">
              <a:solidFill>
                <a:schemeClr val="bg1"/>
              </a:solidFill>
              <a:latin typeface="+mj-ea"/>
            </a:endParaRPr>
          </a:p>
        </p:txBody>
      </p:sp>
      <p:sp>
        <p:nvSpPr>
          <p:cNvPr id="11" name="圓角矩形 10"/>
          <p:cNvSpPr/>
          <p:nvPr/>
        </p:nvSpPr>
        <p:spPr>
          <a:xfrm>
            <a:off x="666720" y="2357430"/>
            <a:ext cx="2074661" cy="224890"/>
          </a:xfrm>
          <a:prstGeom prst="roundRect">
            <a:avLst/>
          </a:prstGeom>
          <a:solidFill>
            <a:schemeClr val="accent2">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solidFill>
                  <a:schemeClr val="bg1"/>
                </a:solidFill>
                <a:latin typeface="+mj-ea"/>
              </a:rPr>
              <a:t>英聽</a:t>
            </a:r>
            <a:r>
              <a:rPr lang="en-US" altLang="zh-TW" sz="1600" dirty="0" smtClean="0">
                <a:solidFill>
                  <a:schemeClr val="bg1"/>
                </a:solidFill>
                <a:latin typeface="+mj-ea"/>
              </a:rPr>
              <a:t>/</a:t>
            </a:r>
            <a:r>
              <a:rPr lang="zh-TW" altLang="en-US" sz="1600" dirty="0" smtClean="0">
                <a:solidFill>
                  <a:schemeClr val="bg1"/>
                </a:solidFill>
                <a:latin typeface="+mj-ea"/>
              </a:rPr>
              <a:t>學測</a:t>
            </a:r>
            <a:r>
              <a:rPr lang="en-US" altLang="zh-TW" sz="1600" dirty="0" smtClean="0">
                <a:solidFill>
                  <a:schemeClr val="bg1"/>
                </a:solidFill>
                <a:latin typeface="+mj-ea"/>
              </a:rPr>
              <a:t>/</a:t>
            </a:r>
            <a:r>
              <a:rPr lang="zh-TW" altLang="en-US" sz="1600" dirty="0" smtClean="0">
                <a:solidFill>
                  <a:schemeClr val="bg1"/>
                </a:solidFill>
                <a:latin typeface="+mj-ea"/>
              </a:rPr>
              <a:t>術科</a:t>
            </a:r>
            <a:endParaRPr lang="ja-JP" altLang="en-US" sz="1600" dirty="0">
              <a:solidFill>
                <a:schemeClr val="bg1"/>
              </a:solidFill>
              <a:latin typeface="+mj-ea"/>
            </a:endParaRPr>
          </a:p>
        </p:txBody>
      </p:sp>
      <p:cxnSp>
        <p:nvCxnSpPr>
          <p:cNvPr id="14" name="直線單箭頭接點 13"/>
          <p:cNvCxnSpPr/>
          <p:nvPr/>
        </p:nvCxnSpPr>
        <p:spPr>
          <a:xfrm>
            <a:off x="1738290" y="2071678"/>
            <a:ext cx="0" cy="287192"/>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0" name="直線單箭頭接點 19"/>
          <p:cNvCxnSpPr/>
          <p:nvPr/>
        </p:nvCxnSpPr>
        <p:spPr>
          <a:xfrm>
            <a:off x="1738290" y="2571744"/>
            <a:ext cx="0" cy="287192"/>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3" name="圓角矩形 22"/>
          <p:cNvSpPr/>
          <p:nvPr/>
        </p:nvSpPr>
        <p:spPr>
          <a:xfrm>
            <a:off x="666720" y="2857496"/>
            <a:ext cx="2074661" cy="368404"/>
          </a:xfrm>
          <a:prstGeom prst="round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solidFill>
                  <a:schemeClr val="bg1"/>
                </a:solidFill>
                <a:latin typeface="+mj-ea"/>
              </a:rPr>
              <a:t>報名（最多六校系</a:t>
            </a:r>
            <a:r>
              <a:rPr lang="zh-TW" altLang="en-US" sz="1600" dirty="0" smtClean="0">
                <a:solidFill>
                  <a:schemeClr val="bg1"/>
                </a:solidFill>
                <a:latin typeface="+mj-ea"/>
              </a:rPr>
              <a:t>）</a:t>
            </a:r>
            <a:endParaRPr lang="ja-JP" altLang="en-US" sz="1600" dirty="0">
              <a:solidFill>
                <a:schemeClr val="bg1"/>
              </a:solidFill>
              <a:latin typeface="+mj-ea"/>
            </a:endParaRPr>
          </a:p>
        </p:txBody>
      </p:sp>
      <p:cxnSp>
        <p:nvCxnSpPr>
          <p:cNvPr id="25" name="直線單箭頭接點 24"/>
          <p:cNvCxnSpPr/>
          <p:nvPr/>
        </p:nvCxnSpPr>
        <p:spPr>
          <a:xfrm rot="16200000" flipH="1">
            <a:off x="1595415" y="3357562"/>
            <a:ext cx="285753" cy="2"/>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6" name="直線單箭頭接點 25"/>
          <p:cNvCxnSpPr/>
          <p:nvPr/>
        </p:nvCxnSpPr>
        <p:spPr>
          <a:xfrm>
            <a:off x="1738290" y="5286388"/>
            <a:ext cx="0" cy="287192"/>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7" name="圓角矩形 26"/>
          <p:cNvSpPr/>
          <p:nvPr/>
        </p:nvSpPr>
        <p:spPr>
          <a:xfrm>
            <a:off x="677169" y="4790372"/>
            <a:ext cx="2074661" cy="479178"/>
          </a:xfrm>
          <a:prstGeom prst="round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solidFill>
                  <a:schemeClr val="bg1"/>
                </a:solidFill>
                <a:latin typeface="+mj-ea"/>
              </a:rPr>
              <a:t>大學甄試及公告</a:t>
            </a:r>
            <a:endParaRPr lang="en-US" altLang="zh-TW" sz="1600" dirty="0" smtClean="0">
              <a:solidFill>
                <a:schemeClr val="bg1"/>
              </a:solidFill>
              <a:latin typeface="+mj-ea"/>
            </a:endParaRPr>
          </a:p>
          <a:p>
            <a:pPr algn="ctr"/>
            <a:r>
              <a:rPr lang="zh-TW" altLang="en-US" sz="1600" dirty="0" smtClean="0">
                <a:solidFill>
                  <a:schemeClr val="bg1"/>
                </a:solidFill>
                <a:latin typeface="+mj-ea"/>
              </a:rPr>
              <a:t>正備取名單</a:t>
            </a:r>
            <a:endParaRPr lang="ja-JP" altLang="en-US" sz="1600" dirty="0">
              <a:solidFill>
                <a:schemeClr val="bg1"/>
              </a:solidFill>
              <a:latin typeface="+mj-ea"/>
            </a:endParaRPr>
          </a:p>
        </p:txBody>
      </p:sp>
      <p:sp>
        <p:nvSpPr>
          <p:cNvPr id="28" name="圓角矩形 27"/>
          <p:cNvSpPr/>
          <p:nvPr/>
        </p:nvSpPr>
        <p:spPr>
          <a:xfrm>
            <a:off x="809596" y="6286520"/>
            <a:ext cx="2057335" cy="306647"/>
          </a:xfrm>
          <a:prstGeom prst="round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solidFill>
                  <a:schemeClr val="bg1"/>
                </a:solidFill>
                <a:latin typeface="+mj-ea"/>
              </a:rPr>
              <a:t>公告統一分發結果</a:t>
            </a:r>
            <a:endParaRPr lang="ja-JP" altLang="en-US" sz="1600" dirty="0">
              <a:solidFill>
                <a:schemeClr val="bg1"/>
              </a:solidFill>
              <a:latin typeface="+mj-ea"/>
            </a:endParaRPr>
          </a:p>
        </p:txBody>
      </p:sp>
      <p:cxnSp>
        <p:nvCxnSpPr>
          <p:cNvPr id="30" name="直線單箭頭接點 29"/>
          <p:cNvCxnSpPr/>
          <p:nvPr/>
        </p:nvCxnSpPr>
        <p:spPr>
          <a:xfrm>
            <a:off x="1738290" y="6000768"/>
            <a:ext cx="0" cy="287192"/>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1" name="圓角矩形 30"/>
          <p:cNvSpPr/>
          <p:nvPr/>
        </p:nvSpPr>
        <p:spPr>
          <a:xfrm>
            <a:off x="666720" y="5572140"/>
            <a:ext cx="2057335" cy="453863"/>
          </a:xfrm>
          <a:prstGeom prst="round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solidFill>
                  <a:schemeClr val="bg1"/>
                </a:solidFill>
                <a:latin typeface="+mj-ea"/>
              </a:rPr>
              <a:t>正備取</a:t>
            </a:r>
            <a:r>
              <a:rPr lang="zh-TW" altLang="en-US" sz="1600" dirty="0" smtClean="0">
                <a:solidFill>
                  <a:schemeClr val="bg1"/>
                </a:solidFill>
                <a:latin typeface="+mj-ea"/>
              </a:rPr>
              <a:t>生上網登記</a:t>
            </a:r>
            <a:endParaRPr lang="en-US" altLang="zh-TW" sz="1600" dirty="0" smtClean="0">
              <a:solidFill>
                <a:schemeClr val="bg1"/>
              </a:solidFill>
              <a:latin typeface="+mj-ea"/>
            </a:endParaRPr>
          </a:p>
          <a:p>
            <a:pPr algn="ctr"/>
            <a:r>
              <a:rPr lang="zh-TW" altLang="en-US" sz="1600" dirty="0" smtClean="0">
                <a:solidFill>
                  <a:schemeClr val="bg1"/>
                </a:solidFill>
                <a:latin typeface="+mj-ea"/>
              </a:rPr>
              <a:t>就讀志願序</a:t>
            </a:r>
            <a:endParaRPr lang="ja-JP" altLang="en-US" sz="1600" dirty="0">
              <a:solidFill>
                <a:schemeClr val="bg1"/>
              </a:solidFill>
              <a:latin typeface="+mj-ea"/>
            </a:endParaRPr>
          </a:p>
        </p:txBody>
      </p:sp>
      <p:cxnSp>
        <p:nvCxnSpPr>
          <p:cNvPr id="34" name="肘形接點 33"/>
          <p:cNvCxnSpPr/>
          <p:nvPr/>
        </p:nvCxnSpPr>
        <p:spPr>
          <a:xfrm>
            <a:off x="2881298" y="6429396"/>
            <a:ext cx="785818" cy="65732"/>
          </a:xfrm>
          <a:prstGeom prst="bentConnector3">
            <a:avLst>
              <a:gd name="adj1" fmla="val 44790"/>
            </a:avLst>
          </a:prstGeom>
          <a:ln w="47625">
            <a:solidFill>
              <a:schemeClr val="accent5">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2" name="AutoShape 8"/>
          <p:cNvSpPr>
            <a:spLocks noChangeArrowheads="1"/>
          </p:cNvSpPr>
          <p:nvPr/>
        </p:nvSpPr>
        <p:spPr bwMode="auto">
          <a:xfrm>
            <a:off x="3738554" y="6143644"/>
            <a:ext cx="5429288" cy="427887"/>
          </a:xfrm>
          <a:prstGeom prst="roundRect">
            <a:avLst>
              <a:gd name="adj" fmla="val 16667"/>
            </a:avLst>
          </a:prstGeom>
          <a:solidFill>
            <a:srgbClr val="E70939"/>
          </a:solidFill>
          <a:ln>
            <a:solidFill>
              <a:srgbClr val="00B0F0"/>
            </a:solidFill>
          </a:ln>
          <a:effectLst>
            <a:glow rad="139700">
              <a:schemeClr val="accent2">
                <a:satMod val="175000"/>
                <a:alpha val="40000"/>
              </a:schemeClr>
            </a:glow>
          </a:effectLst>
          <a:scene3d>
            <a:camera prst="orthographicFront"/>
            <a:lightRig rig="threePt" dir="t"/>
          </a:scene3d>
          <a:sp3d>
            <a:bevelT/>
          </a:sp3d>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400" dirty="0" smtClean="0">
                <a:solidFill>
                  <a:schemeClr val="bg1"/>
                </a:solidFill>
                <a:latin typeface="+mj-ea"/>
                <a:ea typeface="+mj-ea"/>
              </a:rPr>
              <a:t>聲明放棄後始得參加分科測驗之登記分發</a:t>
            </a:r>
            <a:endParaRPr lang="zh-TW" altLang="en-US" sz="2400" dirty="0">
              <a:solidFill>
                <a:schemeClr val="bg1"/>
              </a:solidFill>
              <a:latin typeface="+mj-ea"/>
              <a:ea typeface="+mj-ea"/>
            </a:endParaRPr>
          </a:p>
        </p:txBody>
      </p:sp>
      <p:graphicFrame>
        <p:nvGraphicFramePr>
          <p:cNvPr id="24" name="Group 31"/>
          <p:cNvGraphicFramePr>
            <a:graphicFrameLocks noGrp="1"/>
          </p:cNvGraphicFramePr>
          <p:nvPr>
            <p:ph sz="half" idx="4294967295"/>
            <p:extLst>
              <p:ext uri="{D42A27DB-BD31-4B8C-83A1-F6EECF244321}">
                <p14:modId xmlns="" xmlns:p14="http://schemas.microsoft.com/office/powerpoint/2010/main" val="4160724754"/>
              </p:ext>
            </p:extLst>
          </p:nvPr>
        </p:nvGraphicFramePr>
        <p:xfrm>
          <a:off x="3738554" y="2000240"/>
          <a:ext cx="5715040" cy="2668270"/>
        </p:xfrm>
        <a:graphic>
          <a:graphicData uri="http://schemas.openxmlformats.org/drawingml/2006/table">
            <a:tbl>
              <a:tblPr/>
              <a:tblGrid>
                <a:gridCol w="2071702"/>
                <a:gridCol w="3643338"/>
              </a:tblGrid>
              <a:tr h="511175">
                <a:tc gridSpan="2">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1" lang="en-US" altLang="zh-TW" sz="2000" b="1" i="0" u="none" strike="noStrike" cap="none" normalizeH="0" baseline="0" dirty="0" smtClean="0">
                          <a:ln>
                            <a:noFill/>
                          </a:ln>
                          <a:solidFill>
                            <a:srgbClr val="FF0000"/>
                          </a:solidFill>
                          <a:effectLst/>
                          <a:latin typeface="+mj-ea"/>
                          <a:ea typeface="+mj-ea"/>
                          <a:cs typeface="Times New Roman" pitchFamily="18" charset="0"/>
                        </a:rPr>
                        <a:t>111</a:t>
                      </a:r>
                      <a:r>
                        <a:rPr kumimoji="1" lang="zh-TW" altLang="en-US" sz="2000" b="1" i="0" u="none" strike="noStrike" cap="none" normalizeH="0" baseline="0" dirty="0" smtClean="0">
                          <a:ln>
                            <a:noFill/>
                          </a:ln>
                          <a:solidFill>
                            <a:srgbClr val="FF0000"/>
                          </a:solidFill>
                          <a:effectLst/>
                          <a:latin typeface="+mj-ea"/>
                          <a:ea typeface="+mj-ea"/>
                          <a:cs typeface="Times New Roman" pitchFamily="18" charset="0"/>
                        </a:rPr>
                        <a:t>重要</a:t>
                      </a:r>
                      <a:r>
                        <a:rPr kumimoji="1" lang="zh-TW" altLang="en-US" sz="2000" b="1" i="0" u="none" strike="noStrike" cap="none" normalizeH="0" baseline="0" dirty="0" smtClean="0">
                          <a:ln>
                            <a:noFill/>
                          </a:ln>
                          <a:solidFill>
                            <a:srgbClr val="FF0000"/>
                          </a:solidFill>
                          <a:effectLst/>
                          <a:latin typeface="+mj-ea"/>
                          <a:ea typeface="+mj-ea"/>
                          <a:cs typeface="Times New Roman" pitchFamily="18" charset="0"/>
                        </a:rPr>
                        <a:t>變革時間提醒</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hMerge="1">
                  <a:txBody>
                    <a:bodyPr/>
                    <a:lstStyle/>
                    <a:p>
                      <a:pPr marL="342900" marR="0" lvl="0" indent="-342900" algn="l" defTabSz="914400" rtl="0" eaLnBrk="1" fontAlgn="base" latinLnBrk="0" hangingPunct="1">
                        <a:lnSpc>
                          <a:spcPct val="100000"/>
                        </a:lnSpc>
                        <a:spcBef>
                          <a:spcPts val="0"/>
                        </a:spcBef>
                        <a:spcAft>
                          <a:spcPts val="0"/>
                        </a:spcAft>
                        <a:buClrTx/>
                        <a:buSzTx/>
                        <a:buFontTx/>
                        <a:buNone/>
                        <a:tabLst/>
                      </a:pPr>
                      <a:endParaRPr kumimoji="1" lang="en-US" altLang="zh-TW" sz="2400" b="0" i="0" u="none" strike="noStrike" cap="none" normalizeH="0" baseline="0" dirty="0" smtClean="0">
                        <a:ln>
                          <a:noFill/>
                        </a:ln>
                        <a:solidFill>
                          <a:schemeClr val="tx1"/>
                        </a:solidFill>
                        <a:effectLst/>
                        <a:latin typeface="+mj-ea"/>
                        <a:ea typeface="+mj-ea"/>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1" lang="en-US" altLang="zh-TW" sz="2000" b="1" i="0" u="none" strike="noStrike" cap="none" normalizeH="0" baseline="0" dirty="0" smtClean="0">
                          <a:ln>
                            <a:noFill/>
                          </a:ln>
                          <a:solidFill>
                            <a:srgbClr val="FF0000"/>
                          </a:solidFill>
                          <a:effectLst/>
                          <a:latin typeface="+mj-ea"/>
                          <a:ea typeface="+mj-ea"/>
                          <a:cs typeface="Times New Roman" pitchFamily="18" charset="0"/>
                        </a:rPr>
                        <a:t>111/5/5~5/11</a:t>
                      </a:r>
                      <a:endParaRPr kumimoji="1" lang="zh-TW" altLang="en-US" sz="2000" b="1" i="0" u="none" strike="noStrike" cap="none" normalizeH="0" baseline="0" dirty="0" smtClean="0">
                        <a:ln>
                          <a:noFill/>
                        </a:ln>
                        <a:solidFill>
                          <a:srgbClr val="FF0000"/>
                        </a:solidFill>
                        <a:effectLst/>
                        <a:latin typeface="+mj-ea"/>
                        <a:ea typeface="+mj-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ts val="0"/>
                        </a:spcBef>
                        <a:spcAft>
                          <a:spcPts val="0"/>
                        </a:spcAft>
                        <a:buClrTx/>
                        <a:buSzTx/>
                        <a:buFontTx/>
                        <a:buNone/>
                        <a:tabLst/>
                      </a:pPr>
                      <a:r>
                        <a:rPr kumimoji="1" lang="zh-TW" altLang="en-US" sz="2400" b="0" i="0" u="none" strike="noStrike" cap="none" normalizeH="0" baseline="0" dirty="0" smtClean="0">
                          <a:ln>
                            <a:noFill/>
                          </a:ln>
                          <a:solidFill>
                            <a:schemeClr val="tx1"/>
                          </a:solidFill>
                          <a:effectLst/>
                          <a:latin typeface="+mj-ea"/>
                          <a:ea typeface="+mj-ea"/>
                          <a:cs typeface="Times New Roman" pitchFamily="18" charset="0"/>
                        </a:rPr>
                        <a:t>勾選學習歷程檔案上傳</a:t>
                      </a:r>
                      <a:endParaRPr kumimoji="1" lang="en-US" altLang="zh-TW" sz="2400" b="0" i="0" u="none" strike="noStrike" cap="none" normalizeH="0" baseline="0" dirty="0" smtClean="0">
                        <a:ln>
                          <a:noFill/>
                        </a:ln>
                        <a:solidFill>
                          <a:schemeClr val="tx1"/>
                        </a:solidFill>
                        <a:effectLst/>
                        <a:latin typeface="+mj-ea"/>
                        <a:ea typeface="+mj-ea"/>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1" lang="en-US" altLang="zh-TW" sz="2000" b="1" i="0" u="none" strike="noStrike" cap="none" normalizeH="0" baseline="0" dirty="0" smtClean="0">
                          <a:ln>
                            <a:noFill/>
                          </a:ln>
                          <a:solidFill>
                            <a:srgbClr val="FF0000"/>
                          </a:solidFill>
                          <a:effectLst/>
                          <a:latin typeface="+mj-ea"/>
                          <a:ea typeface="+mj-ea"/>
                          <a:cs typeface="Times New Roman" pitchFamily="18" charset="0"/>
                        </a:rPr>
                        <a:t>111/5/16~5/17</a:t>
                      </a:r>
                      <a:endParaRPr kumimoji="1" lang="zh-TW" altLang="en-US" sz="2000" b="1" i="0" u="none" strike="noStrike" cap="none" normalizeH="0" baseline="0" dirty="0" smtClean="0">
                        <a:ln>
                          <a:noFill/>
                        </a:ln>
                        <a:solidFill>
                          <a:srgbClr val="FF0000"/>
                        </a:solidFill>
                        <a:effectLst/>
                        <a:latin typeface="+mj-ea"/>
                        <a:ea typeface="+mj-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ts val="0"/>
                        </a:spcBef>
                        <a:spcAft>
                          <a:spcPts val="0"/>
                        </a:spcAft>
                        <a:buClrTx/>
                        <a:buSzTx/>
                        <a:buFontTx/>
                        <a:buNone/>
                        <a:tabLst/>
                      </a:pPr>
                      <a:r>
                        <a:rPr kumimoji="1" lang="zh-TW" altLang="en-US" sz="2400" b="0" i="0" u="none" strike="noStrike" cap="none" normalizeH="0" baseline="0" dirty="0" smtClean="0">
                          <a:ln>
                            <a:noFill/>
                          </a:ln>
                          <a:solidFill>
                            <a:schemeClr val="tx1"/>
                          </a:solidFill>
                          <a:effectLst/>
                          <a:latin typeface="+mj-ea"/>
                          <a:ea typeface="+mj-ea"/>
                          <a:cs typeface="Times New Roman" pitchFamily="18" charset="0"/>
                        </a:rPr>
                        <a:t>學生查詢學校上傳的</a:t>
                      </a:r>
                      <a:r>
                        <a:rPr kumimoji="1" lang="en-US" altLang="zh-TW" sz="2400" b="0" i="0" u="none" strike="noStrike" cap="none" normalizeH="0" baseline="0" dirty="0" smtClean="0">
                          <a:ln>
                            <a:noFill/>
                          </a:ln>
                          <a:solidFill>
                            <a:schemeClr val="tx1"/>
                          </a:solidFill>
                          <a:effectLst/>
                          <a:latin typeface="+mj-ea"/>
                          <a:ea typeface="+mj-ea"/>
                          <a:cs typeface="Times New Roman" pitchFamily="18" charset="0"/>
                        </a:rPr>
                        <a:t>6</a:t>
                      </a:r>
                      <a:r>
                        <a:rPr kumimoji="1" lang="zh-TW" altLang="en-US" sz="2400" b="0" i="0" u="none" strike="noStrike" cap="none" normalizeH="0" baseline="0" dirty="0" smtClean="0">
                          <a:ln>
                            <a:noFill/>
                          </a:ln>
                          <a:solidFill>
                            <a:schemeClr val="tx1"/>
                          </a:solidFill>
                          <a:effectLst/>
                          <a:latin typeface="+mj-ea"/>
                          <a:ea typeface="+mj-ea"/>
                          <a:cs typeface="Times New Roman" pitchFamily="18" charset="0"/>
                        </a:rPr>
                        <a:t>個學期修課紀錄是否正確</a:t>
                      </a:r>
                      <a:endParaRPr kumimoji="1" lang="en-US" altLang="zh-TW" sz="2400" b="0" i="0" u="none" strike="noStrike" cap="none" normalizeH="0" baseline="0" dirty="0" smtClean="0">
                        <a:ln>
                          <a:noFill/>
                        </a:ln>
                        <a:solidFill>
                          <a:schemeClr val="tx1"/>
                        </a:solidFill>
                        <a:effectLst/>
                        <a:latin typeface="+mj-ea"/>
                        <a:ea typeface="+mj-ea"/>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defRPr/>
                      </a:pPr>
                      <a:r>
                        <a:rPr lang="en-US" altLang="zh-TW" sz="2000" b="1" kern="0" dirty="0" smtClean="0">
                          <a:solidFill>
                            <a:srgbClr val="FF0000"/>
                          </a:solidFill>
                          <a:latin typeface="+mj-ea"/>
                          <a:ea typeface="+mn-ea"/>
                          <a:cs typeface="+mn-cs"/>
                        </a:rPr>
                        <a:t>111/5/19~6/5</a:t>
                      </a:r>
                      <a:endParaRPr lang="zh-TW" altLang="zh-TW" sz="2000" b="1" kern="100" dirty="0" smtClean="0">
                        <a:solidFill>
                          <a:srgbClr val="FF0000"/>
                        </a:solidFill>
                        <a:latin typeface="+mj-ea"/>
                        <a:ea typeface="+mn-ea"/>
                        <a:cs typeface="+mn-cs"/>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ts val="0"/>
                        </a:spcBef>
                        <a:spcAft>
                          <a:spcPts val="0"/>
                        </a:spcAft>
                        <a:buClrTx/>
                        <a:buSzTx/>
                        <a:buFontTx/>
                        <a:buNone/>
                        <a:tabLst/>
                      </a:pPr>
                      <a:r>
                        <a:rPr kumimoji="1" lang="zh-TW" altLang="en-US" sz="2400" b="0" i="0" u="none" strike="noStrike" cap="none" normalizeH="0" baseline="0" dirty="0" smtClean="0">
                          <a:ln>
                            <a:noFill/>
                          </a:ln>
                          <a:solidFill>
                            <a:schemeClr val="tx1"/>
                          </a:solidFill>
                          <a:effectLst/>
                          <a:latin typeface="+mj-ea"/>
                          <a:ea typeface="+mj-ea"/>
                          <a:cs typeface="Times New Roman" pitchFamily="18" charset="0"/>
                        </a:rPr>
                        <a:t>各大學第二階段指定項目甄試</a:t>
                      </a:r>
                      <a:r>
                        <a:rPr kumimoji="1" lang="en-US" altLang="zh-TW" sz="2400" b="0" i="0" u="none" strike="noStrike" cap="none" normalizeH="0" baseline="0" dirty="0" smtClean="0">
                          <a:ln>
                            <a:noFill/>
                          </a:ln>
                          <a:solidFill>
                            <a:schemeClr val="tx1"/>
                          </a:solidFill>
                          <a:effectLst/>
                          <a:latin typeface="+mj-ea"/>
                          <a:ea typeface="+mj-ea"/>
                          <a:cs typeface="Times New Roman" pitchFamily="18" charset="0"/>
                        </a:rPr>
                        <a:t>(</a:t>
                      </a:r>
                      <a:r>
                        <a:rPr kumimoji="1" lang="zh-TW" altLang="en-US" sz="2400" b="0" i="0" u="none" strike="noStrike" cap="none" normalizeH="0" baseline="0" dirty="0" smtClean="0">
                          <a:ln>
                            <a:noFill/>
                          </a:ln>
                          <a:solidFill>
                            <a:schemeClr val="tx1"/>
                          </a:solidFill>
                          <a:effectLst/>
                          <a:latin typeface="+mj-ea"/>
                          <a:ea typeface="+mj-ea"/>
                          <a:cs typeface="Times New Roman" pitchFamily="18" charset="0"/>
                        </a:rPr>
                        <a:t>面試、筆試等</a:t>
                      </a:r>
                      <a:r>
                        <a:rPr kumimoji="1" lang="en-US" altLang="zh-TW" sz="2400" b="0" i="0" u="none" strike="noStrike" cap="none" normalizeH="0" baseline="0" dirty="0" smtClean="0">
                          <a:ln>
                            <a:noFill/>
                          </a:ln>
                          <a:solidFill>
                            <a:schemeClr val="tx1"/>
                          </a:solidFill>
                          <a:effectLst/>
                          <a:latin typeface="+mj-ea"/>
                          <a:ea typeface="+mj-ea"/>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投影片編號版面配置區 2"/>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43</a:t>
            </a:fld>
            <a:endParaRPr lang="en-US" altLang="zh-TW"/>
          </a:p>
        </p:txBody>
      </p:sp>
      <p:pic>
        <p:nvPicPr>
          <p:cNvPr id="23554" name="Picture 2"/>
          <p:cNvPicPr>
            <a:picLocks noChangeAspect="1" noChangeArrowheads="1"/>
          </p:cNvPicPr>
          <p:nvPr/>
        </p:nvPicPr>
        <p:blipFill>
          <a:blip r:embed="rId2"/>
          <a:srcRect/>
          <a:stretch>
            <a:fillRect/>
          </a:stretch>
        </p:blipFill>
        <p:spPr bwMode="auto">
          <a:xfrm>
            <a:off x="4452934" y="214290"/>
            <a:ext cx="5188085" cy="1190625"/>
          </a:xfrm>
          <a:prstGeom prst="rect">
            <a:avLst/>
          </a:prstGeom>
          <a:noFill/>
          <a:ln w="9525">
            <a:noFill/>
            <a:miter lim="800000"/>
            <a:headEnd/>
            <a:tailEnd/>
          </a:ln>
          <a:effectLst/>
        </p:spPr>
      </p:pic>
      <p:sp>
        <p:nvSpPr>
          <p:cNvPr id="22" name="圓角矩形 21"/>
          <p:cNvSpPr/>
          <p:nvPr/>
        </p:nvSpPr>
        <p:spPr>
          <a:xfrm>
            <a:off x="452406" y="3500438"/>
            <a:ext cx="2271649" cy="306647"/>
          </a:xfrm>
          <a:prstGeom prst="round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solidFill>
                  <a:schemeClr val="bg1"/>
                </a:solidFill>
                <a:latin typeface="+mj-ea"/>
              </a:rPr>
              <a:t>第一階段</a:t>
            </a:r>
            <a:r>
              <a:rPr lang="en-US" altLang="zh-TW" sz="1600" dirty="0" smtClean="0">
                <a:solidFill>
                  <a:schemeClr val="bg1"/>
                </a:solidFill>
                <a:latin typeface="+mj-ea"/>
              </a:rPr>
              <a:t>:</a:t>
            </a:r>
            <a:r>
              <a:rPr lang="zh-TW" altLang="en-US" sz="1600" dirty="0" smtClean="0">
                <a:solidFill>
                  <a:schemeClr val="bg1"/>
                </a:solidFill>
                <a:latin typeface="+mj-ea"/>
              </a:rPr>
              <a:t>檢定及篩選</a:t>
            </a:r>
            <a:endParaRPr lang="ja-JP" altLang="en-US" sz="1600" dirty="0">
              <a:solidFill>
                <a:schemeClr val="bg1"/>
              </a:solidFill>
              <a:latin typeface="+mj-ea"/>
            </a:endParaRPr>
          </a:p>
        </p:txBody>
      </p:sp>
      <p:cxnSp>
        <p:nvCxnSpPr>
          <p:cNvPr id="33" name="直線單箭頭接點 32"/>
          <p:cNvCxnSpPr/>
          <p:nvPr/>
        </p:nvCxnSpPr>
        <p:spPr>
          <a:xfrm>
            <a:off x="1738290" y="3786190"/>
            <a:ext cx="0" cy="287192"/>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5" name="圓角矩形 34"/>
          <p:cNvSpPr/>
          <p:nvPr/>
        </p:nvSpPr>
        <p:spPr>
          <a:xfrm>
            <a:off x="452406" y="4071942"/>
            <a:ext cx="2500330" cy="357190"/>
          </a:xfrm>
          <a:prstGeom prst="round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solidFill>
                  <a:schemeClr val="bg1"/>
                </a:solidFill>
                <a:latin typeface="+mj-ea"/>
              </a:rPr>
              <a:t>第二</a:t>
            </a:r>
            <a:r>
              <a:rPr lang="zh-TW" altLang="en-US" sz="1600" dirty="0" smtClean="0">
                <a:solidFill>
                  <a:schemeClr val="bg1"/>
                </a:solidFill>
                <a:latin typeface="+mj-ea"/>
              </a:rPr>
              <a:t>階段</a:t>
            </a:r>
            <a:r>
              <a:rPr lang="en-US" altLang="zh-TW" sz="1600" dirty="0" smtClean="0">
                <a:solidFill>
                  <a:schemeClr val="bg1"/>
                </a:solidFill>
                <a:latin typeface="+mj-ea"/>
              </a:rPr>
              <a:t>:</a:t>
            </a:r>
            <a:r>
              <a:rPr lang="zh-TW" altLang="en-US" sz="1600" dirty="0" smtClean="0">
                <a:solidFill>
                  <a:schemeClr val="bg1"/>
                </a:solidFill>
                <a:latin typeface="+mj-ea"/>
              </a:rPr>
              <a:t>指定項目甄試</a:t>
            </a:r>
            <a:endParaRPr lang="ja-JP" altLang="en-US" sz="1600" dirty="0">
              <a:solidFill>
                <a:schemeClr val="bg1"/>
              </a:solidFill>
              <a:latin typeface="+mj-ea"/>
            </a:endParaRPr>
          </a:p>
        </p:txBody>
      </p:sp>
      <p:cxnSp>
        <p:nvCxnSpPr>
          <p:cNvPr id="37" name="直線單箭頭接點 36"/>
          <p:cNvCxnSpPr>
            <a:stCxn id="35" idx="2"/>
          </p:cNvCxnSpPr>
          <p:nvPr/>
        </p:nvCxnSpPr>
        <p:spPr>
          <a:xfrm rot="16200000" flipH="1">
            <a:off x="1541115" y="4590587"/>
            <a:ext cx="358630" cy="35719"/>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27943127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標題 1" hidden="1"/>
          <p:cNvSpPr>
            <a:spLocks noGrp="1"/>
          </p:cNvSpPr>
          <p:nvPr>
            <p:ph type="title"/>
          </p:nvPr>
        </p:nvSpPr>
        <p:spPr/>
        <p:txBody>
          <a:bodyPr/>
          <a:lstStyle/>
          <a:p>
            <a:endParaRPr lang="zh-TW" altLang="en-US"/>
          </a:p>
        </p:txBody>
      </p:sp>
      <p:pic>
        <p:nvPicPr>
          <p:cNvPr id="11266" name="Picture 2"/>
          <p:cNvPicPr>
            <a:picLocks noChangeAspect="1" noChangeArrowheads="1"/>
          </p:cNvPicPr>
          <p:nvPr/>
        </p:nvPicPr>
        <p:blipFill>
          <a:blip r:embed="rId2"/>
          <a:srcRect/>
          <a:stretch>
            <a:fillRect/>
          </a:stretch>
        </p:blipFill>
        <p:spPr bwMode="auto">
          <a:xfrm>
            <a:off x="309530" y="142852"/>
            <a:ext cx="9286940" cy="6572296"/>
          </a:xfrm>
          <a:prstGeom prst="rect">
            <a:avLst/>
          </a:prstGeom>
          <a:noFill/>
          <a:ln w="9525">
            <a:noFill/>
            <a:miter lim="800000"/>
            <a:headEnd/>
            <a:tailEnd/>
          </a:ln>
          <a:effectLst/>
        </p:spPr>
      </p:pic>
    </p:spTree>
    <p:extLst>
      <p:ext uri="{BB962C8B-B14F-4D97-AF65-F5344CB8AC3E}">
        <p14:creationId xmlns="" xmlns:p14="http://schemas.microsoft.com/office/powerpoint/2010/main" val="1233577159"/>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srcRect/>
          <a:stretch>
            <a:fillRect/>
          </a:stretch>
        </p:blipFill>
        <p:spPr bwMode="auto">
          <a:xfrm>
            <a:off x="1" y="785794"/>
            <a:ext cx="9906000" cy="6072206"/>
          </a:xfrm>
          <a:prstGeom prst="rect">
            <a:avLst/>
          </a:prstGeom>
          <a:noFill/>
          <a:ln w="9525">
            <a:noFill/>
            <a:miter lim="800000"/>
            <a:headEnd/>
            <a:tailEnd/>
          </a:ln>
          <a:effectLst/>
        </p:spPr>
      </p:pic>
      <p:sp>
        <p:nvSpPr>
          <p:cNvPr id="2" name="標題 1"/>
          <p:cNvSpPr>
            <a:spLocks noGrp="1"/>
          </p:cNvSpPr>
          <p:nvPr>
            <p:ph type="title"/>
          </p:nvPr>
        </p:nvSpPr>
        <p:spPr>
          <a:xfrm>
            <a:off x="238092" y="0"/>
            <a:ext cx="8915400" cy="928670"/>
          </a:xfrm>
        </p:spPr>
        <p:txBody>
          <a:bodyPr>
            <a:normAutofit/>
          </a:bodyPr>
          <a:lstStyle/>
          <a:p>
            <a:r>
              <a:rPr lang="en-US" altLang="zh-TW" dirty="0" smtClean="0"/>
              <a:t>110</a:t>
            </a:r>
            <a:r>
              <a:rPr lang="zh-TW" altLang="en-US" dirty="0" smtClean="0"/>
              <a:t>個人</a:t>
            </a:r>
            <a:r>
              <a:rPr lang="zh-TW" altLang="zh-TW" dirty="0" smtClean="0"/>
              <a:t>申請</a:t>
            </a:r>
            <a:r>
              <a:rPr lang="zh-TW" altLang="zh-TW" dirty="0"/>
              <a:t>簡章</a:t>
            </a:r>
            <a:r>
              <a:rPr lang="zh-TW" altLang="zh-TW" dirty="0" smtClean="0"/>
              <a:t>舉例</a:t>
            </a:r>
            <a:endParaRPr lang="zh-TW" altLang="en-US" dirty="0"/>
          </a:p>
        </p:txBody>
      </p:sp>
      <p:sp>
        <p:nvSpPr>
          <p:cNvPr id="5" name="投影片編號版面配置區 4"/>
          <p:cNvSpPr>
            <a:spLocks noGrp="1"/>
          </p:cNvSpPr>
          <p:nvPr>
            <p:ph type="sldNum" sz="quarter" idx="12"/>
          </p:nvPr>
        </p:nvSpPr>
        <p:spPr/>
        <p:txBody>
          <a:bodyPr>
            <a:normAutofit/>
          </a:bodyPr>
          <a:lstStyle/>
          <a:p>
            <a:pPr>
              <a:defRPr/>
            </a:pPr>
            <a:fld id="{364BA64F-B2FE-4BBA-B1ED-3FE5C98622AC}" type="slidenum">
              <a:rPr lang="en-US" altLang="zh-TW" smtClean="0"/>
              <a:pPr>
                <a:defRPr/>
              </a:pPr>
              <a:t>45</a:t>
            </a:fld>
            <a:endParaRPr lang="en-US" altLang="zh-TW"/>
          </a:p>
        </p:txBody>
      </p:sp>
      <p:sp>
        <p:nvSpPr>
          <p:cNvPr id="6" name="矩形 5"/>
          <p:cNvSpPr/>
          <p:nvPr/>
        </p:nvSpPr>
        <p:spPr>
          <a:xfrm>
            <a:off x="3667116" y="857232"/>
            <a:ext cx="4214842" cy="321471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095480" y="857232"/>
            <a:ext cx="1518578" cy="32147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8" name="矩形 7"/>
          <p:cNvSpPr/>
          <p:nvPr/>
        </p:nvSpPr>
        <p:spPr>
          <a:xfrm>
            <a:off x="2309794" y="4143380"/>
            <a:ext cx="7596206" cy="128588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9" name="矩形 8"/>
          <p:cNvSpPr/>
          <p:nvPr/>
        </p:nvSpPr>
        <p:spPr>
          <a:xfrm>
            <a:off x="309530" y="6500834"/>
            <a:ext cx="4000528" cy="357166"/>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Tree>
    <p:extLst>
      <p:ext uri="{BB962C8B-B14F-4D97-AF65-F5344CB8AC3E}">
        <p14:creationId xmlns="" xmlns:p14="http://schemas.microsoft.com/office/powerpoint/2010/main" val="374762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2"/>
          <a:srcRect/>
          <a:stretch>
            <a:fillRect/>
          </a:stretch>
        </p:blipFill>
        <p:spPr bwMode="auto">
          <a:xfrm>
            <a:off x="0" y="0"/>
            <a:ext cx="990599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0" y="0"/>
            <a:ext cx="9906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大學扶助弱勢計畫</a:t>
            </a:r>
            <a:endParaRPr lang="zh-TW" altLang="en-US" dirty="0"/>
          </a:p>
        </p:txBody>
      </p:sp>
      <p:sp>
        <p:nvSpPr>
          <p:cNvPr id="3" name="文字版面配置區 2"/>
          <p:cNvSpPr>
            <a:spLocks noGrp="1"/>
          </p:cNvSpPr>
          <p:nvPr>
            <p:ph type="body" sz="half" idx="1"/>
          </p:nvPr>
        </p:nvSpPr>
        <p:spPr>
          <a:xfrm>
            <a:off x="495300" y="1600206"/>
            <a:ext cx="9101170" cy="4853130"/>
          </a:xfrm>
        </p:spPr>
        <p:txBody>
          <a:bodyPr>
            <a:normAutofit lnSpcReduction="10000"/>
          </a:bodyPr>
          <a:lstStyle/>
          <a:p>
            <a:pPr algn="just">
              <a:buNone/>
            </a:pPr>
            <a:r>
              <a:rPr lang="zh-TW" altLang="en-US" dirty="0" smtClean="0"/>
              <a:t>            </a:t>
            </a:r>
            <a:r>
              <a:rPr lang="zh-TW" altLang="en-US" sz="3800" dirty="0" smtClean="0"/>
              <a:t>教育部自</a:t>
            </a:r>
            <a:r>
              <a:rPr lang="en-US" altLang="zh-TW" sz="3800" dirty="0" smtClean="0"/>
              <a:t>102</a:t>
            </a:r>
            <a:r>
              <a:rPr lang="zh-TW" altLang="en-US" sz="3800" dirty="0" smtClean="0"/>
              <a:t>學年度開始鼓勵大學辦理扶弱招生措施，提高弱勢學生就學意願，部分學校提供就學期間可申請學雜費減免、助學金、交通或住宿補助等。例如有清華大學旭日組、交通大學旋風揚帆組、</a:t>
            </a:r>
            <a:r>
              <a:rPr lang="zh-TW" altLang="en-US" sz="3800" dirty="0" smtClean="0">
                <a:hlinkClick r:id="rId2"/>
              </a:rPr>
              <a:t>政治大學政星組</a:t>
            </a:r>
            <a:r>
              <a:rPr lang="zh-TW" altLang="en-US" sz="3800" dirty="0" smtClean="0"/>
              <a:t>、中央大學向日葵組、陽明大學璞玉組以及中山大學南星計畫等。</a:t>
            </a:r>
            <a:r>
              <a:rPr lang="zh-TW" altLang="en-US" sz="3800" dirty="0" smtClean="0">
                <a:solidFill>
                  <a:srgbClr val="FF0000"/>
                </a:solidFill>
              </a:rPr>
              <a:t>詳情請見</a:t>
            </a:r>
            <a:r>
              <a:rPr lang="zh-TW" altLang="en-US" sz="3800" dirty="0" smtClean="0">
                <a:solidFill>
                  <a:srgbClr val="FF0000"/>
                </a:solidFill>
                <a:latin typeface="新細明體"/>
                <a:ea typeface="新細明體"/>
              </a:rPr>
              <a:t>「</a:t>
            </a:r>
            <a:r>
              <a:rPr lang="en-US" altLang="zh-TW" sz="3800" dirty="0" smtClean="0">
                <a:solidFill>
                  <a:srgbClr val="FF0000"/>
                </a:solidFill>
                <a:latin typeface="新細明體"/>
                <a:ea typeface="新細明體"/>
              </a:rPr>
              <a:t>111</a:t>
            </a:r>
            <a:r>
              <a:rPr lang="zh-TW" altLang="en-US" sz="3800" dirty="0" smtClean="0">
                <a:solidFill>
                  <a:srgbClr val="FF0000"/>
                </a:solidFill>
              </a:rPr>
              <a:t>個人申請</a:t>
            </a:r>
            <a:r>
              <a:rPr lang="zh-TW" altLang="en-US" sz="3800" dirty="0" smtClean="0">
                <a:solidFill>
                  <a:srgbClr val="FF0000"/>
                </a:solidFill>
                <a:latin typeface="新細明體"/>
                <a:ea typeface="新細明體"/>
              </a:rPr>
              <a:t>」</a:t>
            </a:r>
            <a:r>
              <a:rPr lang="zh-TW" altLang="en-US" sz="3800" dirty="0" smtClean="0">
                <a:solidFill>
                  <a:srgbClr val="FF0000"/>
                </a:solidFill>
              </a:rPr>
              <a:t>網站的</a:t>
            </a:r>
            <a:r>
              <a:rPr lang="zh-TW" altLang="en-US" sz="3800" dirty="0" smtClean="0">
                <a:solidFill>
                  <a:srgbClr val="FF0000"/>
                </a:solidFill>
                <a:latin typeface="新細明體"/>
                <a:ea typeface="新細明體"/>
              </a:rPr>
              <a:t>「</a:t>
            </a:r>
            <a:r>
              <a:rPr lang="zh-TW" altLang="en-US" sz="3800" dirty="0">
                <a:solidFill>
                  <a:srgbClr val="FF0000"/>
                </a:solidFill>
              </a:rPr>
              <a:t>扶助弱勢</a:t>
            </a:r>
            <a:r>
              <a:rPr lang="zh-TW" altLang="en-US" sz="3800" dirty="0" smtClean="0">
                <a:solidFill>
                  <a:srgbClr val="FF0000"/>
                </a:solidFill>
                <a:latin typeface="新細明體"/>
                <a:ea typeface="新細明體"/>
              </a:rPr>
              <a:t>」</a:t>
            </a:r>
            <a:r>
              <a:rPr lang="zh-TW" altLang="en-US" sz="3800" dirty="0" smtClean="0">
                <a:solidFill>
                  <a:srgbClr val="FF0000"/>
                </a:solidFill>
              </a:rPr>
              <a:t>專區。</a:t>
            </a:r>
            <a:endParaRPr lang="zh-TW" altLang="en-US" sz="3800" dirty="0">
              <a:solidFill>
                <a:srgbClr val="FF0000"/>
              </a:solidFill>
            </a:endParaRPr>
          </a:p>
        </p:txBody>
      </p:sp>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48</a:t>
            </a:fld>
            <a:endParaRPr lang="en-US" altLang="zh-TW"/>
          </a:p>
        </p:txBody>
      </p:sp>
    </p:spTree>
    <p:extLst>
      <p:ext uri="{BB962C8B-B14F-4D97-AF65-F5344CB8AC3E}">
        <p14:creationId xmlns="" xmlns:p14="http://schemas.microsoft.com/office/powerpoint/2010/main" val="38665044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49</a:t>
            </a:fld>
            <a:endParaRPr lang="en-US" dirty="0">
              <a:solidFill>
                <a:srgbClr val="FFFFFF"/>
              </a:solidFill>
            </a:endParaRPr>
          </a:p>
        </p:txBody>
      </p:sp>
      <p:pic>
        <p:nvPicPr>
          <p:cNvPr id="9218" name="Picture 2"/>
          <p:cNvPicPr>
            <a:picLocks noChangeAspect="1" noChangeArrowheads="1"/>
          </p:cNvPicPr>
          <p:nvPr/>
        </p:nvPicPr>
        <p:blipFill>
          <a:blip r:embed="rId2"/>
          <a:srcRect/>
          <a:stretch>
            <a:fillRect/>
          </a:stretch>
        </p:blipFill>
        <p:spPr bwMode="auto">
          <a:xfrm>
            <a:off x="0" y="214290"/>
            <a:ext cx="9906000" cy="664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5</a:t>
            </a:fld>
            <a:endParaRPr lang="en-US" dirty="0">
              <a:solidFill>
                <a:srgbClr val="FFFFFF"/>
              </a:solidFill>
            </a:endParaRPr>
          </a:p>
        </p:txBody>
      </p:sp>
      <p:pic>
        <p:nvPicPr>
          <p:cNvPr id="2050" name="Picture 2"/>
          <p:cNvPicPr>
            <a:picLocks noChangeAspect="1" noChangeArrowheads="1"/>
          </p:cNvPicPr>
          <p:nvPr/>
        </p:nvPicPr>
        <p:blipFill>
          <a:blip r:embed="rId2"/>
          <a:srcRect/>
          <a:stretch>
            <a:fillRect/>
          </a:stretch>
        </p:blipFill>
        <p:spPr bwMode="auto">
          <a:xfrm>
            <a:off x="0" y="500042"/>
            <a:ext cx="9906000"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50</a:t>
            </a:fld>
            <a:endParaRPr lang="en-US" dirty="0">
              <a:solidFill>
                <a:srgbClr val="FFFFFF"/>
              </a:solidFill>
            </a:endParaRPr>
          </a:p>
        </p:txBody>
      </p:sp>
      <p:pic>
        <p:nvPicPr>
          <p:cNvPr id="27652" name="Picture 4"/>
          <p:cNvPicPr>
            <a:picLocks noChangeAspect="1" noChangeArrowheads="1"/>
          </p:cNvPicPr>
          <p:nvPr/>
        </p:nvPicPr>
        <p:blipFill>
          <a:blip r:embed="rId2"/>
          <a:srcRect b="2597"/>
          <a:stretch>
            <a:fillRect/>
          </a:stretch>
        </p:blipFill>
        <p:spPr bwMode="auto">
          <a:xfrm>
            <a:off x="-1" y="1285860"/>
            <a:ext cx="9906001" cy="5357850"/>
          </a:xfrm>
          <a:prstGeom prst="rect">
            <a:avLst/>
          </a:prstGeom>
          <a:noFill/>
          <a:ln w="9525">
            <a:noFill/>
            <a:miter lim="800000"/>
            <a:headEnd/>
            <a:tailEnd/>
          </a:ln>
          <a:effectLst/>
        </p:spPr>
      </p:pic>
      <p:sp>
        <p:nvSpPr>
          <p:cNvPr id="8" name="標題 1"/>
          <p:cNvSpPr>
            <a:spLocks noGrp="1"/>
          </p:cNvSpPr>
          <p:nvPr>
            <p:ph type="title"/>
          </p:nvPr>
        </p:nvSpPr>
        <p:spPr>
          <a:xfrm>
            <a:off x="238092" y="214290"/>
            <a:ext cx="8915400" cy="1143000"/>
          </a:xfrm>
        </p:spPr>
        <p:txBody>
          <a:bodyPr/>
          <a:lstStyle/>
          <a:p>
            <a:r>
              <a:rPr lang="en-US" altLang="zh-TW" dirty="0" smtClean="0"/>
              <a:t>APCS</a:t>
            </a:r>
            <a:r>
              <a:rPr lang="zh-TW" altLang="en-US" dirty="0" smtClean="0"/>
              <a:t>校系舉例</a:t>
            </a:r>
            <a:endParaRPr lang="zh-TW"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76509"/>
            <a:ext cx="9905999" cy="6424325"/>
          </a:xfrm>
          <a:prstGeom prst="rect">
            <a:avLst/>
          </a:prstGeom>
          <a:noFill/>
          <a:ln w="9525">
            <a:noFill/>
            <a:miter lim="800000"/>
            <a:headEnd/>
            <a:tailEnd/>
          </a:ln>
          <a:effectLst/>
        </p:spPr>
      </p:pic>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51</a:t>
            </a:fld>
            <a:endParaRPr lang="en-US" altLang="zh-TW"/>
          </a:p>
        </p:txBody>
      </p:sp>
      <p:sp>
        <p:nvSpPr>
          <p:cNvPr id="7" name="文字方塊 6"/>
          <p:cNvSpPr txBox="1"/>
          <p:nvPr/>
        </p:nvSpPr>
        <p:spPr>
          <a:xfrm>
            <a:off x="238092" y="142852"/>
            <a:ext cx="1143008" cy="646331"/>
          </a:xfrm>
          <a:prstGeom prst="rect">
            <a:avLst/>
          </a:prstGeom>
          <a:solidFill>
            <a:schemeClr val="bg1"/>
          </a:solidFill>
        </p:spPr>
        <p:txBody>
          <a:bodyPr wrap="square" rtlCol="0">
            <a:spAutoFit/>
          </a:bodyPr>
          <a:lstStyle/>
          <a:p>
            <a:endParaRPr lang="en-US" altLang="zh-TW" dirty="0" smtClean="0">
              <a:solidFill>
                <a:schemeClr val="bg1"/>
              </a:solidFill>
            </a:endParaRPr>
          </a:p>
          <a:p>
            <a:endParaRPr lang="en-US" altLang="zh-TW" dirty="0" smtClean="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線單箭頭接點 15"/>
          <p:cNvCxnSpPr/>
          <p:nvPr/>
        </p:nvCxnSpPr>
        <p:spPr>
          <a:xfrm>
            <a:off x="3586976" y="2393000"/>
            <a:ext cx="0" cy="1926438"/>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5" name="Rectangle 42"/>
          <p:cNvSpPr txBox="1">
            <a:spLocks noChangeArrowheads="1"/>
          </p:cNvSpPr>
          <p:nvPr/>
        </p:nvSpPr>
        <p:spPr>
          <a:xfrm>
            <a:off x="523844" y="428604"/>
            <a:ext cx="2520280" cy="719931"/>
          </a:xfrm>
          <a:prstGeom prst="rect">
            <a:avLst/>
          </a:prstGeom>
          <a:noFill/>
        </p:spPr>
        <p:txBody>
          <a:bodyPr/>
          <a:lstStyle/>
          <a:p>
            <a:pPr eaLnBrk="1" hangingPunct="1">
              <a:defRPr/>
            </a:pPr>
            <a:r>
              <a:rPr lang="zh-TW" altLang="en-US" sz="3600" dirty="0" smtClean="0">
                <a:solidFill>
                  <a:schemeClr val="accent6">
                    <a:lumMod val="50000"/>
                  </a:schemeClr>
                </a:solidFill>
                <a:latin typeface="微軟正黑體" panose="020B0604030504040204" pitchFamily="34" charset="-120"/>
                <a:ea typeface="微軟正黑體" panose="020B0604030504040204" pitchFamily="34" charset="-120"/>
              </a:rPr>
              <a:t>分科測驗</a:t>
            </a:r>
            <a:endParaRPr lang="en-US" altLang="zh-TW" sz="3600" dirty="0">
              <a:solidFill>
                <a:schemeClr val="accent6">
                  <a:lumMod val="50000"/>
                </a:schemeClr>
              </a:solidFill>
              <a:latin typeface="微軟正黑體" panose="020B0604030504040204" pitchFamily="34" charset="-120"/>
              <a:ea typeface="微軟正黑體" panose="020B0604030504040204" pitchFamily="34" charset="-120"/>
            </a:endParaRPr>
          </a:p>
        </p:txBody>
      </p:sp>
      <p:grpSp>
        <p:nvGrpSpPr>
          <p:cNvPr id="4" name="群組 10"/>
          <p:cNvGrpSpPr>
            <a:grpSpLocks/>
          </p:cNvGrpSpPr>
          <p:nvPr/>
        </p:nvGrpSpPr>
        <p:grpSpPr bwMode="auto">
          <a:xfrm>
            <a:off x="910751" y="1808247"/>
            <a:ext cx="3177873" cy="4403769"/>
            <a:chOff x="4994453" y="2230990"/>
            <a:chExt cx="3177873" cy="4404596"/>
          </a:xfrm>
        </p:grpSpPr>
        <p:sp>
          <p:nvSpPr>
            <p:cNvPr id="7" name="Text Box 6"/>
            <p:cNvSpPr txBox="1">
              <a:spLocks noChangeArrowheads="1"/>
            </p:cNvSpPr>
            <p:nvPr/>
          </p:nvSpPr>
          <p:spPr bwMode="auto">
            <a:xfrm>
              <a:off x="5003677" y="4042787"/>
              <a:ext cx="2451014" cy="36940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19050">
              <a:noFill/>
              <a:miter lim="800000"/>
              <a:headEnd/>
              <a:tailEnd/>
            </a:ln>
            <a:scene3d>
              <a:camera prst="orthographicFront"/>
              <a:lightRig rig="threePt" dir="t"/>
            </a:scene3d>
            <a:sp3d>
              <a:bevelT/>
            </a:sp3d>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lang="zh-TW" altLang="en-US" dirty="0" smtClean="0">
                  <a:solidFill>
                    <a:srgbClr val="0000FF"/>
                  </a:solidFill>
                  <a:latin typeface="微軟正黑體" panose="020B0604030504040204" pitchFamily="34" charset="-120"/>
                  <a:ea typeface="微軟正黑體" panose="020B0604030504040204" pitchFamily="34" charset="-120"/>
                </a:rPr>
                <a:t>術科考試</a:t>
              </a:r>
              <a:r>
                <a:rPr lang="en-US" altLang="zh-TW" dirty="0">
                  <a:solidFill>
                    <a:srgbClr val="FF0000"/>
                  </a:solidFill>
                  <a:latin typeface="微軟正黑體" panose="020B0604030504040204" pitchFamily="34" charset="-120"/>
                  <a:ea typeface="微軟正黑體" panose="020B0604030504040204" pitchFamily="34" charset="-120"/>
                </a:rPr>
                <a:t>(</a:t>
              </a:r>
              <a:r>
                <a:rPr lang="zh-TW" altLang="en-US" dirty="0" smtClean="0">
                  <a:solidFill>
                    <a:srgbClr val="FF0000"/>
                  </a:solidFill>
                  <a:latin typeface="微軟正黑體" panose="020B0604030504040204" pitchFamily="34" charset="-120"/>
                  <a:ea typeface="微軟正黑體" panose="020B0604030504040204" pitchFamily="34" charset="-120"/>
                </a:rPr>
                <a:t>檢定或採計</a:t>
              </a:r>
              <a:r>
                <a:rPr lang="en-US" altLang="zh-TW" dirty="0" smtClean="0">
                  <a:solidFill>
                    <a:srgbClr val="FF0000"/>
                  </a:solidFill>
                  <a:latin typeface="微軟正黑體" panose="020B0604030504040204" pitchFamily="34" charset="-120"/>
                  <a:ea typeface="微軟正黑體" panose="020B0604030504040204" pitchFamily="34" charset="-120"/>
                </a:rPr>
                <a:t>)</a:t>
              </a:r>
              <a:endParaRPr lang="en-US" altLang="zh-TW" dirty="0">
                <a:solidFill>
                  <a:srgbClr val="FF0000"/>
                </a:solidFill>
                <a:latin typeface="微軟正黑體" panose="020B0604030504040204" pitchFamily="34" charset="-120"/>
                <a:ea typeface="微軟正黑體" panose="020B0604030504040204" pitchFamily="34" charset="-120"/>
              </a:endParaRPr>
            </a:p>
          </p:txBody>
        </p:sp>
        <p:sp>
          <p:nvSpPr>
            <p:cNvPr id="8" name="Text Box 7"/>
            <p:cNvSpPr txBox="1">
              <a:spLocks noChangeArrowheads="1"/>
            </p:cNvSpPr>
            <p:nvPr/>
          </p:nvSpPr>
          <p:spPr bwMode="auto">
            <a:xfrm>
              <a:off x="5003676" y="2230990"/>
              <a:ext cx="3095873" cy="58488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19050">
              <a:noFill/>
              <a:miter lim="800000"/>
              <a:headEnd/>
              <a:tailEnd/>
            </a:ln>
            <a:effectLst>
              <a:glow rad="228600">
                <a:schemeClr val="accent6">
                  <a:satMod val="175000"/>
                  <a:alpha val="40000"/>
                </a:schemeClr>
              </a:glow>
            </a:effectLst>
            <a:scene3d>
              <a:camera prst="orthographicFront"/>
              <a:lightRig rig="threePt" dir="t"/>
            </a:scene3d>
            <a:sp3d>
              <a:bevelT/>
            </a:sp3d>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lang="ja-JP" altLang="en-US" sz="3200" dirty="0" smtClean="0">
                  <a:solidFill>
                    <a:srgbClr val="0000FF"/>
                  </a:solidFill>
                  <a:latin typeface="微軟正黑體" panose="020B0604030504040204" pitchFamily="34" charset="-120"/>
                  <a:ea typeface="微軟正黑體" panose="020B0604030504040204" pitchFamily="34" charset="-120"/>
                </a:rPr>
                <a:t>考試入</a:t>
              </a:r>
              <a:r>
                <a:rPr lang="zh-TW" altLang="en-US" sz="3200" dirty="0" smtClean="0">
                  <a:solidFill>
                    <a:srgbClr val="0000FF"/>
                  </a:solidFill>
                  <a:latin typeface="微軟正黑體" panose="020B0604030504040204" pitchFamily="34" charset="-120"/>
                  <a:ea typeface="微軟正黑體" panose="020B0604030504040204" pitchFamily="34" charset="-120"/>
                </a:rPr>
                <a:t>學</a:t>
              </a:r>
              <a:endParaRPr lang="ja-JP" altLang="en-US" sz="3200" dirty="0">
                <a:solidFill>
                  <a:srgbClr val="0000FF"/>
                </a:solidFill>
                <a:latin typeface="微軟正黑體" panose="020B0604030504040204" pitchFamily="34" charset="-120"/>
                <a:ea typeface="微軟正黑體" panose="020B0604030504040204" pitchFamily="34" charset="-120"/>
              </a:endParaRPr>
            </a:p>
          </p:txBody>
        </p:sp>
        <p:sp>
          <p:nvSpPr>
            <p:cNvPr id="9" name="Text Box 8"/>
            <p:cNvSpPr txBox="1">
              <a:spLocks noChangeArrowheads="1"/>
            </p:cNvSpPr>
            <p:nvPr/>
          </p:nvSpPr>
          <p:spPr bwMode="auto">
            <a:xfrm>
              <a:off x="5003676" y="4837181"/>
              <a:ext cx="3168650" cy="831153"/>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2700000" scaled="1"/>
              <a:tileRect/>
            </a:gradFill>
            <a:ln w="19050">
              <a:noFill/>
              <a:miter lim="800000"/>
              <a:headEnd/>
              <a:tailEnd/>
            </a:ln>
            <a:scene3d>
              <a:camera prst="orthographicFront"/>
              <a:lightRig rig="threePt" dir="t"/>
            </a:scene3d>
            <a:sp3d>
              <a:bevelT/>
            </a:sp3d>
          </p:spPr>
          <p:txBody>
            <a:bodyPr anchor="ctr" anchorCtr="1">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ja-JP" altLang="en-US" sz="2400" dirty="0">
                  <a:solidFill>
                    <a:srgbClr val="FF0066"/>
                  </a:solidFill>
                  <a:latin typeface="微軟正黑體" panose="020B0604030504040204" pitchFamily="34" charset="-120"/>
                  <a:ea typeface="微軟正黑體" panose="020B0604030504040204" pitchFamily="34" charset="-120"/>
                </a:rPr>
                <a:t>指定科目考試</a:t>
              </a:r>
              <a:endParaRPr lang="ja-JP" altLang="zh-TW" sz="2400" dirty="0">
                <a:solidFill>
                  <a:srgbClr val="FF0066"/>
                </a:solidFill>
                <a:latin typeface="微軟正黑體" panose="020B0604030504040204" pitchFamily="34" charset="-120"/>
                <a:ea typeface="微軟正黑體" panose="020B0604030504040204" pitchFamily="34" charset="-120"/>
              </a:endParaRPr>
            </a:p>
            <a:p>
              <a:pPr algn="ctr" eaLnBrk="1" hangingPunct="1"/>
              <a:r>
                <a:rPr lang="zh-TW" altLang="en-US" sz="2400" dirty="0" smtClean="0">
                  <a:solidFill>
                    <a:srgbClr val="FF0066"/>
                  </a:solidFill>
                  <a:latin typeface="微軟正黑體" panose="020B0604030504040204" pitchFamily="34" charset="-120"/>
                  <a:ea typeface="微軟正黑體" panose="020B0604030504040204" pitchFamily="34" charset="-120"/>
                </a:rPr>
                <a:t>採</a:t>
              </a:r>
              <a:r>
                <a:rPr lang="zh-TW" altLang="en-US" sz="2400" dirty="0">
                  <a:solidFill>
                    <a:srgbClr val="FF0066"/>
                  </a:solidFill>
                  <a:latin typeface="微軟正黑體" panose="020B0604030504040204" pitchFamily="34" charset="-120"/>
                  <a:ea typeface="微軟正黑體" panose="020B0604030504040204" pitchFamily="34" charset="-120"/>
                </a:rPr>
                <a:t>計</a:t>
              </a:r>
              <a:r>
                <a:rPr lang="en-US" altLang="zh-TW" sz="2400" dirty="0" smtClean="0">
                  <a:solidFill>
                    <a:srgbClr val="FF0066"/>
                  </a:solidFill>
                  <a:latin typeface="微軟正黑體" panose="020B0604030504040204" pitchFamily="34" charset="-120"/>
                  <a:ea typeface="微軟正黑體" panose="020B0604030504040204" pitchFamily="34" charset="-120"/>
                </a:rPr>
                <a:t>3~5</a:t>
              </a:r>
              <a:r>
                <a:rPr lang="zh-TW" altLang="en-US" sz="2400" dirty="0">
                  <a:solidFill>
                    <a:srgbClr val="FF0066"/>
                  </a:solidFill>
                  <a:latin typeface="微軟正黑體" panose="020B0604030504040204" pitchFamily="34" charset="-120"/>
                  <a:ea typeface="微軟正黑體" panose="020B0604030504040204" pitchFamily="34" charset="-120"/>
                </a:rPr>
                <a:t>科（含術科）</a:t>
              </a:r>
            </a:p>
          </p:txBody>
        </p:sp>
        <p:sp>
          <p:nvSpPr>
            <p:cNvPr id="18" name="Text Box 6"/>
            <p:cNvSpPr txBox="1">
              <a:spLocks noChangeArrowheads="1"/>
            </p:cNvSpPr>
            <p:nvPr/>
          </p:nvSpPr>
          <p:spPr bwMode="auto">
            <a:xfrm>
              <a:off x="4994453" y="3176585"/>
              <a:ext cx="2460237" cy="36940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19050">
              <a:noFill/>
              <a:miter lim="800000"/>
              <a:headEnd/>
              <a:tailEnd/>
            </a:ln>
            <a:scene3d>
              <a:camera prst="orthographicFront"/>
              <a:lightRig rig="threePt" dir="t"/>
            </a:scene3d>
            <a:sp3d>
              <a:bevelT/>
            </a:sp3d>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lang="zh-TW" altLang="en-US" dirty="0" smtClean="0">
                  <a:solidFill>
                    <a:srgbClr val="0000FF"/>
                  </a:solidFill>
                  <a:latin typeface="微軟正黑體" panose="020B0604030504040204" pitchFamily="34" charset="-120"/>
                  <a:ea typeface="微軟正黑體" panose="020B0604030504040204" pitchFamily="34" charset="-120"/>
                </a:rPr>
                <a:t>高中英聽</a:t>
              </a:r>
              <a:r>
                <a:rPr lang="ja-JP" altLang="en-US" dirty="0" smtClean="0">
                  <a:solidFill>
                    <a:srgbClr val="0000FF"/>
                  </a:solidFill>
                  <a:latin typeface="微軟正黑體" panose="020B0604030504040204" pitchFamily="34" charset="-120"/>
                  <a:ea typeface="微軟正黑體" panose="020B0604030504040204" pitchFamily="34" charset="-120"/>
                </a:rPr>
                <a:t>測驗</a:t>
              </a:r>
              <a:r>
                <a:rPr lang="en-US" altLang="ja-JP" dirty="0" smtClean="0">
                  <a:solidFill>
                    <a:srgbClr val="FF0000"/>
                  </a:solidFill>
                  <a:latin typeface="微軟正黑體" panose="020B0604030504040204" pitchFamily="34" charset="-120"/>
                  <a:ea typeface="微軟正黑體" panose="020B0604030504040204" pitchFamily="34" charset="-120"/>
                </a:rPr>
                <a:t>(</a:t>
              </a:r>
              <a:r>
                <a:rPr lang="zh-TW" altLang="en-US" dirty="0" smtClean="0">
                  <a:solidFill>
                    <a:srgbClr val="FF0000"/>
                  </a:solidFill>
                  <a:latin typeface="微軟正黑體" panose="020B0604030504040204" pitchFamily="34" charset="-120"/>
                  <a:ea typeface="微軟正黑體" panose="020B0604030504040204" pitchFamily="34" charset="-120"/>
                </a:rPr>
                <a:t>檢定</a:t>
              </a:r>
              <a:r>
                <a:rPr lang="en-US" altLang="ja-JP" dirty="0" smtClean="0">
                  <a:solidFill>
                    <a:srgbClr val="FF0000"/>
                  </a:solidFill>
                  <a:latin typeface="微軟正黑體" panose="020B0604030504040204" pitchFamily="34" charset="-120"/>
                  <a:ea typeface="微軟正黑體" panose="020B0604030504040204" pitchFamily="34" charset="-120"/>
                </a:rPr>
                <a:t>)</a:t>
              </a:r>
              <a:endParaRPr lang="ja-JP" altLang="en-US" dirty="0">
                <a:solidFill>
                  <a:srgbClr val="FF0000"/>
                </a:solidFill>
                <a:latin typeface="微軟正黑體" panose="020B0604030504040204" pitchFamily="34" charset="-120"/>
                <a:ea typeface="微軟正黑體" panose="020B0604030504040204" pitchFamily="34" charset="-120"/>
              </a:endParaRPr>
            </a:p>
          </p:txBody>
        </p:sp>
        <p:sp>
          <p:nvSpPr>
            <p:cNvPr id="19" name="Text Box 6"/>
            <p:cNvSpPr txBox="1">
              <a:spLocks noChangeArrowheads="1"/>
            </p:cNvSpPr>
            <p:nvPr/>
          </p:nvSpPr>
          <p:spPr bwMode="auto">
            <a:xfrm>
              <a:off x="5003676" y="3594574"/>
              <a:ext cx="2451014" cy="36940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19050">
              <a:noFill/>
              <a:miter lim="800000"/>
              <a:headEnd/>
              <a:tailEnd/>
            </a:ln>
            <a:scene3d>
              <a:camera prst="orthographicFront"/>
              <a:lightRig rig="threePt" dir="t"/>
            </a:scene3d>
            <a:sp3d>
              <a:bevelT/>
            </a:sp3d>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spcBef>
                  <a:spcPct val="50000"/>
                </a:spcBef>
              </a:pPr>
              <a:r>
                <a:rPr lang="ja-JP" altLang="en-US" dirty="0" smtClean="0">
                  <a:solidFill>
                    <a:srgbClr val="0000FF"/>
                  </a:solidFill>
                  <a:latin typeface="微軟正黑體" panose="020B0604030504040204" pitchFamily="34" charset="-120"/>
                  <a:ea typeface="微軟正黑體" panose="020B0604030504040204" pitchFamily="34" charset="-120"/>
                </a:rPr>
                <a:t> 學科</a:t>
              </a:r>
              <a:r>
                <a:rPr lang="ja-JP" altLang="en-US" dirty="0">
                  <a:solidFill>
                    <a:srgbClr val="0000FF"/>
                  </a:solidFill>
                  <a:latin typeface="微軟正黑體" panose="020B0604030504040204" pitchFamily="34" charset="-120"/>
                  <a:ea typeface="微軟正黑體" panose="020B0604030504040204" pitchFamily="34" charset="-120"/>
                </a:rPr>
                <a:t>能力</a:t>
              </a:r>
              <a:r>
                <a:rPr lang="ja-JP" altLang="en-US" dirty="0" smtClean="0">
                  <a:solidFill>
                    <a:srgbClr val="0000FF"/>
                  </a:solidFill>
                  <a:latin typeface="微軟正黑體" panose="020B0604030504040204" pitchFamily="34" charset="-120"/>
                  <a:ea typeface="微軟正黑體" panose="020B0604030504040204" pitchFamily="34" charset="-120"/>
                </a:rPr>
                <a:t>測驗</a:t>
              </a:r>
              <a:r>
                <a:rPr lang="en-US" altLang="ja-JP" dirty="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檢定</a:t>
              </a:r>
              <a:r>
                <a:rPr lang="en-US" altLang="ja-JP" dirty="0" smtClean="0">
                  <a:solidFill>
                    <a:srgbClr val="FF0000"/>
                  </a:solidFill>
                  <a:latin typeface="微軟正黑體" panose="020B0604030504040204" pitchFamily="34" charset="-120"/>
                  <a:ea typeface="微軟正黑體" panose="020B0604030504040204" pitchFamily="34" charset="-120"/>
                </a:rPr>
                <a:t>)</a:t>
              </a:r>
              <a:endParaRPr lang="ja-JP" altLang="en-US" dirty="0">
                <a:solidFill>
                  <a:srgbClr val="FF0000"/>
                </a:solidFill>
                <a:latin typeface="微軟正黑體" panose="020B0604030504040204" pitchFamily="34" charset="-120"/>
                <a:ea typeface="微軟正黑體" panose="020B0604030504040204" pitchFamily="34" charset="-120"/>
              </a:endParaRPr>
            </a:p>
          </p:txBody>
        </p:sp>
        <p:sp>
          <p:nvSpPr>
            <p:cNvPr id="29" name="Text Box 8"/>
            <p:cNvSpPr txBox="1">
              <a:spLocks noChangeArrowheads="1"/>
            </p:cNvSpPr>
            <p:nvPr/>
          </p:nvSpPr>
          <p:spPr bwMode="auto">
            <a:xfrm>
              <a:off x="4994453" y="6173834"/>
              <a:ext cx="3168649" cy="461752"/>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2700000" scaled="1"/>
              <a:tileRect/>
            </a:gradFill>
            <a:ln w="19050">
              <a:noFill/>
              <a:miter lim="800000"/>
              <a:headEnd/>
              <a:tailEnd/>
            </a:ln>
            <a:scene3d>
              <a:camera prst="orthographicFront"/>
              <a:lightRig rig="threePt" dir="t"/>
            </a:scene3d>
            <a:sp3d>
              <a:bevelT/>
            </a:sp3d>
          </p:spPr>
          <p:txBody>
            <a:bodyPr anchor="ctr" anchorCtr="1">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zh-TW" altLang="en-US" sz="2400" dirty="0">
                  <a:solidFill>
                    <a:srgbClr val="1308EA"/>
                  </a:solidFill>
                  <a:latin typeface="微軟正黑體" pitchFamily="34" charset="-120"/>
                  <a:ea typeface="微軟正黑體" pitchFamily="34" charset="-120"/>
                </a:rPr>
                <a:t>網路選填志願及分發</a:t>
              </a:r>
              <a:endParaRPr lang="ja-JP" altLang="en-US" sz="2000" dirty="0">
                <a:solidFill>
                  <a:srgbClr val="1308EA"/>
                </a:solidFill>
                <a:latin typeface="微軟正黑體" pitchFamily="34" charset="-120"/>
                <a:ea typeface="微軟正黑體" pitchFamily="34" charset="-120"/>
              </a:endParaRPr>
            </a:p>
          </p:txBody>
        </p:sp>
      </p:grpSp>
      <p:sp>
        <p:nvSpPr>
          <p:cNvPr id="12" name="圓角矩形 11"/>
          <p:cNvSpPr/>
          <p:nvPr/>
        </p:nvSpPr>
        <p:spPr bwMode="auto">
          <a:xfrm>
            <a:off x="5723392" y="3359615"/>
            <a:ext cx="3095575" cy="1767658"/>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ffectLst>
            <a:glow rad="228600">
              <a:schemeClr val="accent1">
                <a:satMod val="175000"/>
                <a:alpha val="40000"/>
              </a:schemeClr>
            </a:glow>
            <a:softEdge rad="635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defRPr/>
            </a:pPr>
            <a:r>
              <a:rPr lang="zh-TW" altLang="en-US" sz="2800" dirty="0" smtClean="0">
                <a:solidFill>
                  <a:srgbClr val="1308EA"/>
                </a:solidFill>
                <a:latin typeface="微軟正黑體" panose="020B0604030504040204" pitchFamily="34" charset="-120"/>
                <a:ea typeface="微軟正黑體" panose="020B0604030504040204" pitchFamily="34" charset="-120"/>
              </a:rPr>
              <a:t>大學各校系自訂</a:t>
            </a:r>
            <a:endParaRPr lang="en-US" altLang="zh-TW" sz="2800" dirty="0" smtClean="0">
              <a:solidFill>
                <a:srgbClr val="1308EA"/>
              </a:solidFill>
              <a:latin typeface="微軟正黑體" panose="020B0604030504040204" pitchFamily="34" charset="-120"/>
              <a:ea typeface="微軟正黑體" panose="020B0604030504040204" pitchFamily="34" charset="-120"/>
            </a:endParaRPr>
          </a:p>
          <a:p>
            <a:pPr marL="342900" indent="-342900" algn="ctr">
              <a:defRPr/>
            </a:pPr>
            <a:r>
              <a:rPr lang="zh-TW" altLang="en-US" sz="2800" dirty="0" smtClean="0">
                <a:solidFill>
                  <a:srgbClr val="1308EA"/>
                </a:solidFill>
                <a:latin typeface="微軟正黑體" panose="020B0604030504040204" pitchFamily="34" charset="-120"/>
                <a:ea typeface="微軟正黑體" panose="020B0604030504040204" pitchFamily="34" charset="-120"/>
              </a:rPr>
              <a:t>不同</a:t>
            </a:r>
            <a:r>
              <a:rPr lang="zh-TW" altLang="en-US" sz="2800" dirty="0">
                <a:solidFill>
                  <a:srgbClr val="1308EA"/>
                </a:solidFill>
                <a:latin typeface="微軟正黑體" panose="020B0604030504040204" pitchFamily="34" charset="-120"/>
                <a:ea typeface="微軟正黑體" panose="020B0604030504040204" pitchFamily="34" charset="-120"/>
              </a:rPr>
              <a:t>加重科目</a:t>
            </a:r>
            <a:endParaRPr lang="en-US" altLang="zh-TW" sz="2800" dirty="0">
              <a:solidFill>
                <a:srgbClr val="1308EA"/>
              </a:solidFill>
              <a:latin typeface="微軟正黑體" panose="020B0604030504040204" pitchFamily="34" charset="-120"/>
              <a:ea typeface="微軟正黑體" panose="020B0604030504040204" pitchFamily="34" charset="-120"/>
            </a:endParaRPr>
          </a:p>
          <a:p>
            <a:pPr marL="342900" indent="-342900" algn="ctr">
              <a:defRPr/>
            </a:pPr>
            <a:r>
              <a:rPr lang="zh-TW" altLang="en-US" sz="2800" dirty="0" smtClean="0">
                <a:solidFill>
                  <a:srgbClr val="1308EA"/>
                </a:solidFill>
                <a:latin typeface="微軟正黑體" panose="020B0604030504040204" pitchFamily="34" charset="-120"/>
                <a:ea typeface="微軟正黑體" panose="020B0604030504040204" pitchFamily="34" charset="-120"/>
              </a:rPr>
              <a:t>不同</a:t>
            </a:r>
            <a:r>
              <a:rPr lang="zh-TW" altLang="en-US" sz="2800" dirty="0">
                <a:solidFill>
                  <a:srgbClr val="1308EA"/>
                </a:solidFill>
                <a:latin typeface="微軟正黑體" panose="020B0604030504040204" pitchFamily="34" charset="-120"/>
                <a:ea typeface="微軟正黑體" panose="020B0604030504040204" pitchFamily="34" charset="-120"/>
              </a:rPr>
              <a:t>加重</a:t>
            </a:r>
            <a:r>
              <a:rPr lang="zh-TW" altLang="en-US" sz="2800" dirty="0" smtClean="0">
                <a:solidFill>
                  <a:srgbClr val="1308EA"/>
                </a:solidFill>
                <a:latin typeface="微軟正黑體" panose="020B0604030504040204" pitchFamily="34" charset="-120"/>
                <a:ea typeface="微軟正黑體" panose="020B0604030504040204" pitchFamily="34" charset="-120"/>
              </a:rPr>
              <a:t>比例</a:t>
            </a:r>
            <a:endParaRPr lang="en-US" altLang="zh-TW" sz="2800" dirty="0" smtClean="0">
              <a:solidFill>
                <a:srgbClr val="1308EA"/>
              </a:solidFill>
              <a:latin typeface="微軟正黑體" panose="020B0604030504040204" pitchFamily="34" charset="-120"/>
              <a:ea typeface="微軟正黑體" panose="020B0604030504040204" pitchFamily="34" charset="-120"/>
            </a:endParaRPr>
          </a:p>
          <a:p>
            <a:pPr marL="342900" indent="-342900" algn="ctr">
              <a:defRPr/>
            </a:pPr>
            <a:r>
              <a:rPr lang="en-US" altLang="zh-TW" sz="1600" dirty="0" smtClean="0">
                <a:solidFill>
                  <a:srgbClr val="1308EA"/>
                </a:solidFill>
                <a:latin typeface="微軟正黑體" panose="020B0604030504040204" pitchFamily="34" charset="-120"/>
                <a:ea typeface="微軟正黑體" panose="020B0604030504040204" pitchFamily="34" charset="-120"/>
              </a:rPr>
              <a:t>25%</a:t>
            </a:r>
            <a:r>
              <a:rPr lang="zh-TW" altLang="en-US" sz="1600" dirty="0" smtClean="0">
                <a:solidFill>
                  <a:srgbClr val="1308EA"/>
                </a:solidFill>
                <a:latin typeface="微軟正黑體" panose="020B0604030504040204" pitchFamily="34" charset="-120"/>
                <a:ea typeface="微軟正黑體" panose="020B0604030504040204" pitchFamily="34" charset="-120"/>
              </a:rPr>
              <a:t>、</a:t>
            </a:r>
            <a:r>
              <a:rPr lang="zh-TW" altLang="en-US" sz="1600" dirty="0" smtClean="0">
                <a:solidFill>
                  <a:srgbClr val="1308EA"/>
                </a:solidFill>
                <a:latin typeface="微軟正黑體" panose="020B0604030504040204" pitchFamily="34" charset="-120"/>
              </a:rPr>
              <a:t> </a:t>
            </a:r>
            <a:r>
              <a:rPr lang="en-US" altLang="zh-TW" sz="1600" dirty="0" smtClean="0">
                <a:solidFill>
                  <a:srgbClr val="1308EA"/>
                </a:solidFill>
                <a:latin typeface="微軟正黑體" panose="020B0604030504040204" pitchFamily="34" charset="-120"/>
              </a:rPr>
              <a:t>50%</a:t>
            </a:r>
            <a:r>
              <a:rPr lang="zh-TW" altLang="en-US" sz="1600" dirty="0" smtClean="0">
                <a:solidFill>
                  <a:srgbClr val="1308EA"/>
                </a:solidFill>
                <a:latin typeface="微軟正黑體" panose="020B0604030504040204" pitchFamily="34" charset="-120"/>
              </a:rPr>
              <a:t>、</a:t>
            </a:r>
            <a:r>
              <a:rPr lang="en-US" altLang="zh-TW" sz="1600" dirty="0" smtClean="0">
                <a:solidFill>
                  <a:srgbClr val="1308EA"/>
                </a:solidFill>
                <a:latin typeface="微軟正黑體" panose="020B0604030504040204" pitchFamily="34" charset="-120"/>
              </a:rPr>
              <a:t>75%</a:t>
            </a:r>
            <a:r>
              <a:rPr lang="zh-TW" altLang="en-US" sz="1600" dirty="0" smtClean="0">
                <a:solidFill>
                  <a:srgbClr val="1308EA"/>
                </a:solidFill>
                <a:latin typeface="微軟正黑體" panose="020B0604030504040204" pitchFamily="34" charset="-120"/>
              </a:rPr>
              <a:t> 、</a:t>
            </a:r>
            <a:r>
              <a:rPr lang="en-US" altLang="zh-TW" sz="1600" dirty="0" smtClean="0">
                <a:solidFill>
                  <a:srgbClr val="1308EA"/>
                </a:solidFill>
                <a:latin typeface="微軟正黑體" panose="020B0604030504040204" pitchFamily="34" charset="-120"/>
              </a:rPr>
              <a:t>100%</a:t>
            </a:r>
            <a:endParaRPr lang="zh-TW" altLang="en-US" sz="1600" dirty="0">
              <a:solidFill>
                <a:srgbClr val="1308EA"/>
              </a:solidFill>
              <a:latin typeface="微軟正黑體" panose="020B0604030504040204" pitchFamily="34" charset="-120"/>
              <a:ea typeface="微軟正黑體" panose="020B0604030504040204" pitchFamily="34" charset="-120"/>
            </a:endParaRPr>
          </a:p>
        </p:txBody>
      </p:sp>
      <p:cxnSp>
        <p:nvCxnSpPr>
          <p:cNvPr id="13" name="直線單箭頭接點 12"/>
          <p:cNvCxnSpPr/>
          <p:nvPr/>
        </p:nvCxnSpPr>
        <p:spPr>
          <a:xfrm flipH="1">
            <a:off x="2072591" y="2393066"/>
            <a:ext cx="2741" cy="360643"/>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1" name="直線單箭頭接點 20"/>
          <p:cNvCxnSpPr/>
          <p:nvPr/>
        </p:nvCxnSpPr>
        <p:spPr>
          <a:xfrm flipH="1">
            <a:off x="2069848" y="4003454"/>
            <a:ext cx="2741" cy="360643"/>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2" name="直線單箭頭接點 21"/>
          <p:cNvCxnSpPr/>
          <p:nvPr/>
        </p:nvCxnSpPr>
        <p:spPr>
          <a:xfrm flipH="1">
            <a:off x="4088588" y="4536500"/>
            <a:ext cx="1450622" cy="292991"/>
          </a:xfrm>
          <a:prstGeom prst="straightConnector1">
            <a:avLst/>
          </a:prstGeom>
          <a:ln w="57150">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sp>
        <p:nvSpPr>
          <p:cNvPr id="15" name="圓角矩形 14"/>
          <p:cNvSpPr/>
          <p:nvPr/>
        </p:nvSpPr>
        <p:spPr bwMode="auto">
          <a:xfrm>
            <a:off x="5691607" y="2406760"/>
            <a:ext cx="3095575" cy="764859"/>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ffectLst>
            <a:glow rad="228600">
              <a:schemeClr val="accent1">
                <a:satMod val="175000"/>
                <a:alpha val="40000"/>
              </a:schemeClr>
            </a:glow>
            <a:softEdge rad="635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defRPr/>
            </a:pPr>
            <a:r>
              <a:rPr lang="zh-TW" altLang="en-US" sz="2400" dirty="0">
                <a:solidFill>
                  <a:srgbClr val="1308EA"/>
                </a:solidFill>
                <a:latin typeface="微軟正黑體" panose="020B0604030504040204" pitchFamily="34" charset="-120"/>
                <a:ea typeface="微軟正黑體" panose="020B0604030504040204" pitchFamily="34" charset="-120"/>
              </a:rPr>
              <a:t>學科能力</a:t>
            </a:r>
            <a:r>
              <a:rPr lang="zh-TW" altLang="en-US" sz="2400" dirty="0" smtClean="0">
                <a:solidFill>
                  <a:srgbClr val="1308EA"/>
                </a:solidFill>
                <a:latin typeface="微軟正黑體" panose="020B0604030504040204" pitchFamily="34" charset="-120"/>
                <a:ea typeface="微軟正黑體" panose="020B0604030504040204" pitchFamily="34" charset="-120"/>
              </a:rPr>
              <a:t>測驗</a:t>
            </a:r>
            <a:endParaRPr lang="en-US" altLang="zh-TW" sz="2400" dirty="0" smtClean="0">
              <a:solidFill>
                <a:srgbClr val="1308EA"/>
              </a:solidFill>
              <a:latin typeface="微軟正黑體" panose="020B0604030504040204" pitchFamily="34" charset="-120"/>
              <a:ea typeface="微軟正黑體" panose="020B0604030504040204" pitchFamily="34" charset="-120"/>
            </a:endParaRPr>
          </a:p>
          <a:p>
            <a:pPr marL="342900" indent="-342900" algn="ctr">
              <a:defRPr/>
            </a:pPr>
            <a:r>
              <a:rPr lang="zh-TW" altLang="en-US" sz="2400" dirty="0" smtClean="0">
                <a:solidFill>
                  <a:srgbClr val="1308EA"/>
                </a:solidFill>
                <a:latin typeface="微軟正黑體" panose="020B0604030504040204" pitchFamily="34" charset="-120"/>
                <a:ea typeface="微軟正黑體" panose="020B0604030504040204" pitchFamily="34" charset="-120"/>
              </a:rPr>
              <a:t>檢定科目最多</a:t>
            </a:r>
            <a:r>
              <a:rPr lang="en-US" altLang="zh-TW" sz="2400" dirty="0" smtClean="0">
                <a:solidFill>
                  <a:srgbClr val="1308EA"/>
                </a:solidFill>
                <a:latin typeface="微軟正黑體" panose="020B0604030504040204" pitchFamily="34" charset="-120"/>
                <a:ea typeface="微軟正黑體" panose="020B0604030504040204" pitchFamily="34" charset="-120"/>
              </a:rPr>
              <a:t>2</a:t>
            </a:r>
            <a:r>
              <a:rPr lang="zh-TW" altLang="en-US" sz="2400" dirty="0" smtClean="0">
                <a:solidFill>
                  <a:srgbClr val="1308EA"/>
                </a:solidFill>
                <a:latin typeface="微軟正黑體" panose="020B0604030504040204" pitchFamily="34" charset="-120"/>
                <a:ea typeface="微軟正黑體" panose="020B0604030504040204" pitchFamily="34" charset="-120"/>
              </a:rPr>
              <a:t>科</a:t>
            </a:r>
            <a:endParaRPr lang="zh-TW" altLang="en-US" sz="2400" dirty="0">
              <a:solidFill>
                <a:srgbClr val="1308EA"/>
              </a:solidFill>
              <a:latin typeface="微軟正黑體" panose="020B0604030504040204" pitchFamily="34" charset="-120"/>
              <a:ea typeface="微軟正黑體" panose="020B0604030504040204" pitchFamily="34" charset="-120"/>
            </a:endParaRPr>
          </a:p>
        </p:txBody>
      </p:sp>
      <p:cxnSp>
        <p:nvCxnSpPr>
          <p:cNvPr id="17" name="直線單箭頭接點 16"/>
          <p:cNvCxnSpPr/>
          <p:nvPr/>
        </p:nvCxnSpPr>
        <p:spPr>
          <a:xfrm flipH="1">
            <a:off x="3370959" y="2938374"/>
            <a:ext cx="2168258" cy="436797"/>
          </a:xfrm>
          <a:prstGeom prst="straightConnector1">
            <a:avLst/>
          </a:prstGeom>
          <a:ln w="57150">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24" name="直線單箭頭接點 23"/>
          <p:cNvCxnSpPr/>
          <p:nvPr/>
        </p:nvCxnSpPr>
        <p:spPr>
          <a:xfrm flipH="1">
            <a:off x="2451530" y="5278438"/>
            <a:ext cx="16023" cy="471858"/>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0" name="圓角矩形 29"/>
          <p:cNvSpPr/>
          <p:nvPr/>
        </p:nvSpPr>
        <p:spPr bwMode="auto">
          <a:xfrm>
            <a:off x="5744998" y="5243616"/>
            <a:ext cx="3095575" cy="968411"/>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ffectLst>
            <a:glow rad="228600">
              <a:schemeClr val="accent1">
                <a:satMod val="175000"/>
                <a:alpha val="40000"/>
              </a:schemeClr>
            </a:glow>
            <a:softEdge rad="635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6200" algn="ctr">
              <a:lnSpc>
                <a:spcPct val="100000"/>
              </a:lnSpc>
              <a:spcBef>
                <a:spcPts val="0"/>
              </a:spcBef>
              <a:spcAft>
                <a:spcPts val="0"/>
              </a:spcAft>
              <a:tabLst>
                <a:tab pos="114300" algn="l"/>
              </a:tabLst>
            </a:pPr>
            <a:r>
              <a:rPr lang="zh-TW" altLang="zh-TW" dirty="0">
                <a:solidFill>
                  <a:srgbClr val="1308EA"/>
                </a:solidFill>
              </a:rPr>
              <a:t>各考科組合總分未通過最低登記</a:t>
            </a:r>
            <a:r>
              <a:rPr lang="zh-TW" altLang="zh-TW" dirty="0" smtClean="0">
                <a:solidFill>
                  <a:srgbClr val="1308EA"/>
                </a:solidFill>
              </a:rPr>
              <a:t>標準不得</a:t>
            </a:r>
            <a:r>
              <a:rPr lang="zh-TW" altLang="zh-TW" dirty="0">
                <a:solidFill>
                  <a:srgbClr val="1308EA"/>
                </a:solidFill>
              </a:rPr>
              <a:t>登記</a:t>
            </a:r>
            <a:r>
              <a:rPr lang="zh-TW" altLang="zh-TW" dirty="0" smtClean="0">
                <a:solidFill>
                  <a:srgbClr val="1308EA"/>
                </a:solidFill>
              </a:rPr>
              <a:t>分發</a:t>
            </a:r>
            <a:endParaRPr lang="en-US" altLang="zh-TW" dirty="0" smtClean="0">
              <a:solidFill>
                <a:srgbClr val="1308EA"/>
              </a:solidFill>
            </a:endParaRPr>
          </a:p>
          <a:p>
            <a:pPr marL="76200" algn="ctr">
              <a:lnSpc>
                <a:spcPct val="100000"/>
              </a:lnSpc>
              <a:spcBef>
                <a:spcPts val="0"/>
              </a:spcBef>
              <a:spcAft>
                <a:spcPts val="0"/>
              </a:spcAft>
              <a:tabLst>
                <a:tab pos="114300" algn="l"/>
              </a:tabLst>
            </a:pPr>
            <a:r>
              <a:rPr lang="zh-TW" altLang="en-US" kern="100" dirty="0" smtClean="0">
                <a:solidFill>
                  <a:srgbClr val="1308EA"/>
                </a:solidFill>
                <a:latin typeface="+mj-ea"/>
              </a:rPr>
              <a:t>志願數最多可填</a:t>
            </a:r>
            <a:r>
              <a:rPr lang="en-US" altLang="zh-TW" kern="100" dirty="0" smtClean="0">
                <a:solidFill>
                  <a:srgbClr val="1308EA"/>
                </a:solidFill>
                <a:latin typeface="+mj-ea"/>
              </a:rPr>
              <a:t>100</a:t>
            </a:r>
            <a:r>
              <a:rPr lang="zh-TW" altLang="en-US" kern="100" dirty="0" smtClean="0">
                <a:solidFill>
                  <a:srgbClr val="1308EA"/>
                </a:solidFill>
                <a:latin typeface="+mj-ea"/>
              </a:rPr>
              <a:t>個</a:t>
            </a:r>
            <a:endParaRPr lang="zh-TW" altLang="zh-TW" kern="100" dirty="0">
              <a:solidFill>
                <a:srgbClr val="1308EA"/>
              </a:solidFill>
              <a:latin typeface="+mj-ea"/>
            </a:endParaRPr>
          </a:p>
        </p:txBody>
      </p:sp>
      <p:cxnSp>
        <p:nvCxnSpPr>
          <p:cNvPr id="31" name="直線單箭頭接點 30"/>
          <p:cNvCxnSpPr/>
          <p:nvPr/>
        </p:nvCxnSpPr>
        <p:spPr>
          <a:xfrm flipH="1">
            <a:off x="4088588" y="5750296"/>
            <a:ext cx="1450622" cy="223214"/>
          </a:xfrm>
          <a:prstGeom prst="straightConnector1">
            <a:avLst/>
          </a:prstGeom>
          <a:ln w="57150">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pic>
        <p:nvPicPr>
          <p:cNvPr id="2" name="圖片 1"/>
          <p:cNvPicPr>
            <a:picLocks noChangeAspect="1"/>
          </p:cNvPicPr>
          <p:nvPr/>
        </p:nvPicPr>
        <p:blipFill rotWithShape="1">
          <a:blip r:embed="rId2" cstate="print"/>
          <a:srcRect l="20668" t="12594" r="21775" b="72641"/>
          <a:stretch/>
        </p:blipFill>
        <p:spPr>
          <a:xfrm>
            <a:off x="2864768" y="185397"/>
            <a:ext cx="6768752" cy="976262"/>
          </a:xfrm>
          <a:prstGeom prst="rect">
            <a:avLst/>
          </a:prstGeom>
        </p:spPr>
      </p:pic>
      <p:sp>
        <p:nvSpPr>
          <p:cNvPr id="3" name="投影片編號版面配置區 2"/>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52</a:t>
            </a:fld>
            <a:endParaRPr lang="en-US" altLang="zh-TW"/>
          </a:p>
        </p:txBody>
      </p:sp>
    </p:spTree>
    <p:extLst>
      <p:ext uri="{BB962C8B-B14F-4D97-AF65-F5344CB8AC3E}">
        <p14:creationId xmlns="" xmlns:p14="http://schemas.microsoft.com/office/powerpoint/2010/main" val="32338857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分科測驗重要變革</a:t>
            </a:r>
            <a:endParaRPr lang="zh-TW" altLang="en-US" dirty="0"/>
          </a:p>
        </p:txBody>
      </p:sp>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53</a:t>
            </a:fld>
            <a:endParaRPr lang="en-US" altLang="zh-TW"/>
          </a:p>
        </p:txBody>
      </p:sp>
      <p:sp>
        <p:nvSpPr>
          <p:cNvPr id="4" name="文字方塊 3"/>
          <p:cNvSpPr txBox="1"/>
          <p:nvPr/>
        </p:nvSpPr>
        <p:spPr>
          <a:xfrm>
            <a:off x="523844" y="1643050"/>
            <a:ext cx="8572560" cy="5570756"/>
          </a:xfrm>
          <a:prstGeom prst="rect">
            <a:avLst/>
          </a:prstGeom>
          <a:noFill/>
        </p:spPr>
        <p:txBody>
          <a:bodyPr wrap="square" rtlCol="0">
            <a:spAutoFit/>
          </a:bodyPr>
          <a:lstStyle/>
          <a:p>
            <a:r>
              <a:rPr lang="zh-TW" altLang="en-US" sz="2800" dirty="0" smtClean="0">
                <a:latin typeface="+mj-ea"/>
                <a:ea typeface="+mj-ea"/>
                <a:sym typeface="Wingdings"/>
              </a:rPr>
              <a:t></a:t>
            </a:r>
            <a:r>
              <a:rPr lang="zh-TW" altLang="en-US" sz="2800" dirty="0" smtClean="0">
                <a:latin typeface="+mj-ea"/>
                <a:ea typeface="+mj-ea"/>
              </a:rPr>
              <a:t>分科測驗考試時間</a:t>
            </a:r>
            <a:r>
              <a:rPr lang="en-US" altLang="zh-TW" sz="2800" dirty="0" smtClean="0">
                <a:latin typeface="+mj-ea"/>
                <a:ea typeface="+mj-ea"/>
              </a:rPr>
              <a:t>:</a:t>
            </a:r>
            <a:r>
              <a:rPr lang="zh-TW" altLang="en-US" sz="2800" dirty="0" smtClean="0">
                <a:latin typeface="+mj-ea"/>
                <a:ea typeface="+mj-ea"/>
              </a:rPr>
              <a:t> </a:t>
            </a:r>
            <a:r>
              <a:rPr lang="en-US" altLang="zh-TW" sz="2800" dirty="0" smtClean="0">
                <a:solidFill>
                  <a:srgbClr val="FF0000"/>
                </a:solidFill>
                <a:latin typeface="+mj-ea"/>
                <a:ea typeface="+mj-ea"/>
              </a:rPr>
              <a:t>7/11-7/12</a:t>
            </a:r>
          </a:p>
          <a:p>
            <a:r>
              <a:rPr lang="zh-TW" altLang="en-US" sz="2800" dirty="0" smtClean="0">
                <a:latin typeface="+mj-ea"/>
                <a:ea typeface="+mj-ea"/>
              </a:rPr>
              <a:t>                                      </a:t>
            </a:r>
            <a:r>
              <a:rPr lang="en-US" altLang="zh-TW" sz="2800" dirty="0" smtClean="0">
                <a:latin typeface="+mj-ea"/>
                <a:ea typeface="+mj-ea"/>
              </a:rPr>
              <a:t>(110</a:t>
            </a:r>
            <a:r>
              <a:rPr lang="zh-TW" altLang="en-US" sz="2800" dirty="0" smtClean="0">
                <a:latin typeface="+mj-ea"/>
                <a:ea typeface="+mj-ea"/>
              </a:rPr>
              <a:t>學年度之前大多在</a:t>
            </a:r>
            <a:r>
              <a:rPr lang="en-US" altLang="zh-TW" sz="2800" dirty="0" smtClean="0">
                <a:latin typeface="+mj-ea"/>
                <a:ea typeface="+mj-ea"/>
              </a:rPr>
              <a:t>7/1-7/3)</a:t>
            </a:r>
          </a:p>
          <a:p>
            <a:endParaRPr lang="en-US" altLang="zh-TW" sz="2800" dirty="0" smtClean="0">
              <a:latin typeface="+mj-ea"/>
              <a:sym typeface="Wingdings"/>
            </a:endParaRPr>
          </a:p>
          <a:p>
            <a:r>
              <a:rPr lang="zh-TW" altLang="en-US" sz="2800" dirty="0" smtClean="0">
                <a:latin typeface="+mj-ea"/>
                <a:sym typeface="Wingdings"/>
              </a:rPr>
              <a:t></a:t>
            </a:r>
            <a:r>
              <a:rPr lang="zh-TW" altLang="en-US" sz="2800" dirty="0" smtClean="0">
                <a:latin typeface="+mj-ea"/>
              </a:rPr>
              <a:t>分科測驗考試科目</a:t>
            </a:r>
            <a:r>
              <a:rPr lang="en-US" altLang="zh-TW" sz="2800" dirty="0" smtClean="0">
                <a:latin typeface="+mj-ea"/>
              </a:rPr>
              <a:t>:</a:t>
            </a:r>
            <a:r>
              <a:rPr lang="zh-TW" altLang="en-US" sz="2800" dirty="0" smtClean="0">
                <a:latin typeface="+mj-ea"/>
              </a:rPr>
              <a:t> 數甲、物理、化學、生物</a:t>
            </a:r>
            <a:endParaRPr lang="en-US" altLang="zh-TW" sz="2800" dirty="0" smtClean="0">
              <a:latin typeface="+mj-ea"/>
            </a:endParaRPr>
          </a:p>
          <a:p>
            <a:r>
              <a:rPr lang="zh-TW" altLang="en-US" sz="2800" dirty="0" smtClean="0">
                <a:latin typeface="+mj-ea"/>
              </a:rPr>
              <a:t>                                      歷史、地理、公民</a:t>
            </a:r>
            <a:endParaRPr lang="en-US" altLang="zh-TW" sz="2800" dirty="0" smtClean="0">
              <a:latin typeface="+mj-ea"/>
            </a:endParaRPr>
          </a:p>
          <a:p>
            <a:r>
              <a:rPr lang="en-US" altLang="zh-TW" sz="2800" dirty="0" smtClean="0">
                <a:latin typeface="+mj-ea"/>
              </a:rPr>
              <a:t>                                      </a:t>
            </a:r>
            <a:r>
              <a:rPr lang="zh-TW" altLang="en-US" sz="2800" dirty="0" smtClean="0">
                <a:latin typeface="+mj-ea"/>
              </a:rPr>
              <a:t> </a:t>
            </a:r>
            <a:r>
              <a:rPr lang="en-US" altLang="zh-TW" sz="2800" dirty="0" smtClean="0">
                <a:latin typeface="+mj-ea"/>
              </a:rPr>
              <a:t>(</a:t>
            </a:r>
            <a:r>
              <a:rPr lang="zh-TW" altLang="en-US" sz="2800" dirty="0" smtClean="0">
                <a:solidFill>
                  <a:srgbClr val="FF0000"/>
                </a:solidFill>
                <a:latin typeface="+mj-ea"/>
              </a:rPr>
              <a:t>七科選考</a:t>
            </a:r>
            <a:r>
              <a:rPr lang="zh-TW" altLang="en-US" sz="2800" dirty="0" smtClean="0">
                <a:latin typeface="+mj-ea"/>
              </a:rPr>
              <a:t>，不考國、英、數乙</a:t>
            </a:r>
            <a:r>
              <a:rPr lang="en-US" altLang="zh-TW" sz="2800" dirty="0" smtClean="0">
                <a:latin typeface="+mj-ea"/>
              </a:rPr>
              <a:t>)</a:t>
            </a:r>
          </a:p>
          <a:p>
            <a:endParaRPr lang="en-US" altLang="zh-TW" sz="2800" dirty="0" smtClean="0">
              <a:latin typeface="+mj-ea"/>
              <a:sym typeface="Wingdings"/>
            </a:endParaRPr>
          </a:p>
          <a:p>
            <a:r>
              <a:rPr lang="zh-TW" altLang="en-US" sz="2800" dirty="0" smtClean="0">
                <a:latin typeface="+mj-ea"/>
                <a:sym typeface="Wingdings"/>
              </a:rPr>
              <a:t></a:t>
            </a:r>
            <a:r>
              <a:rPr lang="zh-TW" altLang="en-US" sz="2800" dirty="0" smtClean="0">
                <a:latin typeface="+mj-ea"/>
              </a:rPr>
              <a:t>分科測驗分數</a:t>
            </a:r>
            <a:r>
              <a:rPr lang="en-US" altLang="zh-TW" sz="2800" dirty="0" smtClean="0">
                <a:latin typeface="+mj-ea"/>
              </a:rPr>
              <a:t>:</a:t>
            </a:r>
            <a:r>
              <a:rPr lang="zh-TW" altLang="en-US" sz="2800" dirty="0" smtClean="0">
                <a:latin typeface="+mj-ea"/>
              </a:rPr>
              <a:t> </a:t>
            </a:r>
            <a:r>
              <a:rPr lang="zh-TW" altLang="en-US" sz="2800" dirty="0" smtClean="0">
                <a:solidFill>
                  <a:srgbClr val="FF0000"/>
                </a:solidFill>
                <a:latin typeface="+mj-ea"/>
              </a:rPr>
              <a:t>改為</a:t>
            </a:r>
            <a:r>
              <a:rPr lang="en-US" altLang="zh-TW" sz="2800" dirty="0" smtClean="0">
                <a:solidFill>
                  <a:srgbClr val="FF0000"/>
                </a:solidFill>
                <a:latin typeface="+mj-ea"/>
              </a:rPr>
              <a:t>60</a:t>
            </a:r>
            <a:r>
              <a:rPr lang="zh-TW" altLang="en-US" sz="2800" dirty="0" smtClean="0">
                <a:solidFill>
                  <a:srgbClr val="FF0000"/>
                </a:solidFill>
                <a:latin typeface="+mj-ea"/>
              </a:rPr>
              <a:t>級分制</a:t>
            </a:r>
            <a:endParaRPr lang="en-US" altLang="zh-TW" sz="2800" dirty="0" smtClean="0">
              <a:solidFill>
                <a:srgbClr val="FF0000"/>
              </a:solidFill>
              <a:latin typeface="+mj-ea"/>
            </a:endParaRPr>
          </a:p>
          <a:p>
            <a:r>
              <a:rPr lang="zh-TW" altLang="en-US" sz="2800" dirty="0" smtClean="0">
                <a:latin typeface="+mj-ea"/>
              </a:rPr>
              <a:t>                                      </a:t>
            </a:r>
            <a:r>
              <a:rPr lang="en-US" altLang="zh-TW" sz="2800" dirty="0" smtClean="0">
                <a:latin typeface="+mj-ea"/>
              </a:rPr>
              <a:t>(110</a:t>
            </a:r>
            <a:r>
              <a:rPr lang="zh-TW" altLang="en-US" sz="2800" dirty="0" smtClean="0">
                <a:latin typeface="+mj-ea"/>
              </a:rPr>
              <a:t>學年度之前為百分制</a:t>
            </a:r>
            <a:r>
              <a:rPr lang="en-US" altLang="zh-TW" sz="2800" dirty="0" smtClean="0">
                <a:latin typeface="+mj-ea"/>
              </a:rPr>
              <a:t>)</a:t>
            </a:r>
          </a:p>
          <a:p>
            <a:endParaRPr lang="en-US" altLang="zh-TW" sz="2600" dirty="0" smtClean="0">
              <a:latin typeface="+mj-ea"/>
            </a:endParaRPr>
          </a:p>
          <a:p>
            <a:endParaRPr lang="en-US" altLang="zh-TW" sz="2600" dirty="0" smtClean="0">
              <a:latin typeface="+mj-ea"/>
            </a:endParaRPr>
          </a:p>
          <a:p>
            <a:endParaRPr lang="en-US" altLang="zh-TW" sz="2600" dirty="0" smtClean="0">
              <a:latin typeface="+mj-ea"/>
              <a:ea typeface="+mj-ea"/>
            </a:endParaRPr>
          </a:p>
          <a:p>
            <a:endParaRPr lang="zh-TW" altLang="en-US" sz="2600" dirty="0">
              <a:latin typeface="+mj-ea"/>
              <a:ea typeface="+mj-ea"/>
            </a:endParaRPr>
          </a:p>
        </p:txBody>
      </p:sp>
    </p:spTree>
    <p:extLst>
      <p:ext uri="{BB962C8B-B14F-4D97-AF65-F5344CB8AC3E}">
        <p14:creationId xmlns="" xmlns:p14="http://schemas.microsoft.com/office/powerpoint/2010/main" val="23902615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54</a:t>
            </a:fld>
            <a:endParaRPr lang="en-US" altLang="zh-TW"/>
          </a:p>
        </p:txBody>
      </p:sp>
      <p:pic>
        <p:nvPicPr>
          <p:cNvPr id="7" name="圖片 6"/>
          <p:cNvPicPr/>
          <p:nvPr/>
        </p:nvPicPr>
        <p:blipFill>
          <a:blip r:embed="rId2"/>
          <a:stretch>
            <a:fillRect/>
          </a:stretch>
        </p:blipFill>
        <p:spPr>
          <a:xfrm>
            <a:off x="0" y="192439"/>
            <a:ext cx="9906000" cy="6858000"/>
          </a:xfrm>
          <a:prstGeom prst="rect">
            <a:avLst/>
          </a:prstGeom>
        </p:spPr>
      </p:pic>
      <p:sp>
        <p:nvSpPr>
          <p:cNvPr id="6" name="文字方塊 5"/>
          <p:cNvSpPr txBox="1"/>
          <p:nvPr/>
        </p:nvSpPr>
        <p:spPr>
          <a:xfrm>
            <a:off x="1928664" y="3152080"/>
            <a:ext cx="6264696" cy="938719"/>
          </a:xfrm>
          <a:prstGeom prst="rect">
            <a:avLst/>
          </a:prstGeom>
          <a:solidFill>
            <a:srgbClr val="FFFFFF"/>
          </a:solidFill>
        </p:spPr>
        <p:txBody>
          <a:bodyPr wrap="square" rtlCol="0">
            <a:spAutoFit/>
          </a:bodyPr>
          <a:lstStyle/>
          <a:p>
            <a:r>
              <a:rPr lang="zh-TW" altLang="en-US" sz="5500" dirty="0" smtClean="0">
                <a:solidFill>
                  <a:srgbClr val="0070C0"/>
                </a:solidFill>
              </a:rPr>
              <a:t>  </a:t>
            </a:r>
            <a:r>
              <a:rPr lang="zh-TW" altLang="en-US" sz="5500" dirty="0">
                <a:solidFill>
                  <a:srgbClr val="0070C0"/>
                </a:solidFill>
              </a:rPr>
              <a:t>招生重要日程表</a:t>
            </a:r>
          </a:p>
        </p:txBody>
      </p:sp>
    </p:spTree>
    <p:extLst>
      <p:ext uri="{BB962C8B-B14F-4D97-AF65-F5344CB8AC3E}">
        <p14:creationId xmlns="" xmlns:p14="http://schemas.microsoft.com/office/powerpoint/2010/main" val="33271876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2"/>
          <p:cNvSpPr txBox="1">
            <a:spLocks noChangeArrowheads="1"/>
          </p:cNvSpPr>
          <p:nvPr/>
        </p:nvSpPr>
        <p:spPr>
          <a:xfrm>
            <a:off x="523844" y="142852"/>
            <a:ext cx="8928992" cy="1224136"/>
          </a:xfrm>
          <a:prstGeom prst="rect">
            <a:avLst/>
          </a:prstGeom>
          <a:noFill/>
        </p:spPr>
        <p:txBody>
          <a:bodyPr/>
          <a:lstStyle/>
          <a:p>
            <a:r>
              <a:rPr lang="en-US" altLang="zh-TW" sz="3600" dirty="0" smtClean="0">
                <a:solidFill>
                  <a:schemeClr val="accent4">
                    <a:lumMod val="50000"/>
                  </a:schemeClr>
                </a:solidFill>
                <a:latin typeface="+mj-ea"/>
                <a:ea typeface="+mj-ea"/>
              </a:rPr>
              <a:t>111</a:t>
            </a:r>
            <a:r>
              <a:rPr lang="zh-TW" altLang="zh-TW" sz="3600" dirty="0" smtClean="0">
                <a:solidFill>
                  <a:schemeClr val="accent4">
                    <a:lumMod val="50000"/>
                  </a:schemeClr>
                </a:solidFill>
                <a:latin typeface="+mj-ea"/>
                <a:ea typeface="+mj-ea"/>
              </a:rPr>
              <a:t>學年</a:t>
            </a:r>
            <a:r>
              <a:rPr lang="zh-TW" altLang="zh-TW" sz="3600" dirty="0">
                <a:solidFill>
                  <a:schemeClr val="accent4">
                    <a:lumMod val="50000"/>
                  </a:schemeClr>
                </a:solidFill>
                <a:latin typeface="+mj-ea"/>
                <a:ea typeface="+mj-ea"/>
              </a:rPr>
              <a:t>度多元入學管道重要</a:t>
            </a:r>
            <a:r>
              <a:rPr lang="zh-TW" altLang="zh-TW" sz="3600" dirty="0" smtClean="0">
                <a:solidFill>
                  <a:schemeClr val="accent4">
                    <a:lumMod val="50000"/>
                  </a:schemeClr>
                </a:solidFill>
                <a:latin typeface="+mj-ea"/>
                <a:ea typeface="+mj-ea"/>
              </a:rPr>
              <a:t>日程表</a:t>
            </a:r>
            <a:endParaRPr lang="en-US" altLang="zh-TW" sz="3600" dirty="0" smtClean="0">
              <a:solidFill>
                <a:schemeClr val="accent4">
                  <a:lumMod val="50000"/>
                </a:schemeClr>
              </a:solidFill>
              <a:latin typeface="+mj-ea"/>
              <a:ea typeface="+mj-ea"/>
            </a:endParaRPr>
          </a:p>
          <a:p>
            <a:r>
              <a:rPr lang="zh-TW" altLang="zh-TW" sz="2000" dirty="0">
                <a:solidFill>
                  <a:schemeClr val="accent6">
                    <a:lumMod val="50000"/>
                  </a:schemeClr>
                </a:solidFill>
                <a:latin typeface="+mj-ea"/>
                <a:ea typeface="+mj-ea"/>
              </a:rPr>
              <a:t>（各項考試及招生日期以</a:t>
            </a:r>
            <a:r>
              <a:rPr lang="en-US" altLang="zh-TW" sz="2000" dirty="0" smtClean="0">
                <a:solidFill>
                  <a:schemeClr val="accent6">
                    <a:lumMod val="50000"/>
                  </a:schemeClr>
                </a:solidFill>
                <a:latin typeface="+mj-ea"/>
                <a:ea typeface="+mj-ea"/>
              </a:rPr>
              <a:t>111</a:t>
            </a:r>
            <a:r>
              <a:rPr lang="zh-TW" altLang="zh-TW" sz="2000" dirty="0" smtClean="0">
                <a:solidFill>
                  <a:schemeClr val="accent6">
                    <a:lumMod val="50000"/>
                  </a:schemeClr>
                </a:solidFill>
                <a:latin typeface="+mj-ea"/>
                <a:ea typeface="+mj-ea"/>
              </a:rPr>
              <a:t>學年</a:t>
            </a:r>
            <a:r>
              <a:rPr lang="zh-TW" altLang="zh-TW" sz="2000" dirty="0">
                <a:solidFill>
                  <a:schemeClr val="accent6">
                    <a:lumMod val="50000"/>
                  </a:schemeClr>
                </a:solidFill>
                <a:latin typeface="+mj-ea"/>
                <a:ea typeface="+mj-ea"/>
              </a:rPr>
              <a:t>度簡章為準）</a:t>
            </a:r>
          </a:p>
        </p:txBody>
      </p:sp>
      <p:graphicFrame>
        <p:nvGraphicFramePr>
          <p:cNvPr id="2" name="表格 1"/>
          <p:cNvGraphicFramePr>
            <a:graphicFrameLocks noGrp="1"/>
          </p:cNvGraphicFramePr>
          <p:nvPr>
            <p:extLst>
              <p:ext uri="{D42A27DB-BD31-4B8C-83A1-F6EECF244321}">
                <p14:modId xmlns="" xmlns:p14="http://schemas.microsoft.com/office/powerpoint/2010/main" val="2208937711"/>
              </p:ext>
            </p:extLst>
          </p:nvPr>
        </p:nvGraphicFramePr>
        <p:xfrm>
          <a:off x="704525" y="1628804"/>
          <a:ext cx="8856984" cy="4565015"/>
        </p:xfrm>
        <a:graphic>
          <a:graphicData uri="http://schemas.openxmlformats.org/drawingml/2006/table">
            <a:tbl>
              <a:tblPr>
                <a:tableStyleId>{5C22544A-7EE6-4342-B048-85BDC9FD1C3A}</a:tableStyleId>
              </a:tblPr>
              <a:tblGrid>
                <a:gridCol w="1238250"/>
                <a:gridCol w="2693243"/>
                <a:gridCol w="2693243"/>
                <a:gridCol w="2232248"/>
              </a:tblGrid>
              <a:tr h="706114">
                <a:tc>
                  <a:txBody>
                    <a:bodyPr/>
                    <a:lstStyle/>
                    <a:p>
                      <a:pPr indent="15240">
                        <a:lnSpc>
                          <a:spcPts val="2000"/>
                        </a:lnSpc>
                        <a:spcAft>
                          <a:spcPts val="0"/>
                        </a:spcAft>
                      </a:pPr>
                      <a:r>
                        <a:rPr lang="zh-TW" sz="1800" kern="0" dirty="0" smtClean="0">
                          <a:effectLst/>
                        </a:rPr>
                        <a:t>日期</a:t>
                      </a:r>
                      <a:r>
                        <a:rPr lang="en-US" altLang="zh-TW" sz="1800" kern="0" dirty="0" smtClean="0">
                          <a:effectLst/>
                        </a:rPr>
                        <a:t>\</a:t>
                      </a:r>
                      <a:r>
                        <a:rPr lang="zh-TW" altLang="en-US" sz="1800" kern="0" dirty="0" smtClean="0">
                          <a:effectLst/>
                        </a:rPr>
                        <a:t>管道</a:t>
                      </a: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tabLst>
                          <a:tab pos="114300" algn="l"/>
                        </a:tabLst>
                      </a:pPr>
                      <a:r>
                        <a:rPr lang="zh-TW" sz="2000" kern="0" dirty="0">
                          <a:effectLst/>
                        </a:rPr>
                        <a:t>繁星推薦入學</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ts val="2000"/>
                        </a:lnSpc>
                        <a:spcAft>
                          <a:spcPts val="0"/>
                        </a:spcAft>
                        <a:tabLst>
                          <a:tab pos="114300" algn="l"/>
                        </a:tabLst>
                      </a:pPr>
                      <a:r>
                        <a:rPr lang="zh-TW" sz="2000" kern="0" dirty="0">
                          <a:effectLst/>
                        </a:rPr>
                        <a:t>個人申請入學</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ts val="2000"/>
                        </a:lnSpc>
                        <a:spcAft>
                          <a:spcPts val="0"/>
                        </a:spcAft>
                        <a:tabLst>
                          <a:tab pos="114300" algn="l"/>
                        </a:tabLst>
                      </a:pPr>
                      <a:r>
                        <a:rPr lang="zh-TW" sz="2000" kern="0" dirty="0">
                          <a:effectLst/>
                        </a:rPr>
                        <a:t>考試入學</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422337">
                <a:tc>
                  <a:txBody>
                    <a:bodyPr/>
                    <a:lstStyle/>
                    <a:p>
                      <a:pPr algn="ctr">
                        <a:lnSpc>
                          <a:spcPts val="2000"/>
                        </a:lnSpc>
                        <a:spcAft>
                          <a:spcPts val="0"/>
                        </a:spcAft>
                        <a:tabLst>
                          <a:tab pos="114300" algn="l"/>
                        </a:tabLst>
                      </a:pPr>
                      <a:r>
                        <a:rPr lang="en-US" sz="2000" kern="0" dirty="0">
                          <a:effectLst/>
                        </a:rPr>
                        <a:t>103/08</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2400"/>
                        </a:lnSpc>
                        <a:spcAft>
                          <a:spcPts val="0"/>
                        </a:spcAft>
                        <a:tabLst>
                          <a:tab pos="114300" algn="l"/>
                        </a:tabLst>
                      </a:pPr>
                      <a:r>
                        <a:rPr lang="zh-TW" sz="2000" kern="0" dirty="0">
                          <a:effectLst/>
                        </a:rPr>
                        <a:t>發售英聽測驗簡章</a:t>
                      </a:r>
                      <a:r>
                        <a:rPr lang="en-US" sz="2000" kern="0" dirty="0">
                          <a:effectLst/>
                        </a:rPr>
                        <a:t>(8/15</a:t>
                      </a:r>
                      <a:r>
                        <a:rPr lang="zh-TW" sz="2000" kern="0" dirty="0">
                          <a:effectLst/>
                        </a:rPr>
                        <a:t>起</a:t>
                      </a:r>
                      <a:r>
                        <a:rPr lang="en-US" sz="2000" kern="0" dirty="0">
                          <a:effectLst/>
                        </a:rPr>
                        <a:t>)</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nSpc>
                          <a:spcPts val="2400"/>
                        </a:lnSpc>
                        <a:spcAft>
                          <a:spcPts val="0"/>
                        </a:spcAft>
                        <a:tabLst>
                          <a:tab pos="114300" algn="l"/>
                        </a:tabLst>
                      </a:pPr>
                      <a:r>
                        <a:rPr lang="en-US" sz="2000" kern="0">
                          <a:effectLst/>
                        </a:rPr>
                        <a:t> </a:t>
                      </a:r>
                      <a:endParaRPr lang="zh-TW" sz="2000" kern="10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8918">
                <a:tc>
                  <a:txBody>
                    <a:bodyPr/>
                    <a:lstStyle/>
                    <a:p>
                      <a:pPr algn="ctr">
                        <a:lnSpc>
                          <a:spcPts val="2000"/>
                        </a:lnSpc>
                        <a:spcAft>
                          <a:spcPts val="0"/>
                        </a:spcAft>
                        <a:tabLst>
                          <a:tab pos="114300" algn="l"/>
                        </a:tabLst>
                      </a:pPr>
                      <a:r>
                        <a:rPr lang="en-US" sz="2000" kern="0" dirty="0">
                          <a:effectLst/>
                        </a:rPr>
                        <a:t>103/09</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2400"/>
                        </a:lnSpc>
                        <a:spcAft>
                          <a:spcPts val="0"/>
                        </a:spcAft>
                        <a:tabLst>
                          <a:tab pos="114300" algn="l"/>
                        </a:tabLst>
                      </a:pPr>
                      <a:r>
                        <a:rPr lang="zh-TW" sz="2000" kern="0" dirty="0">
                          <a:effectLst/>
                        </a:rPr>
                        <a:t>英聽測驗報名</a:t>
                      </a:r>
                      <a:r>
                        <a:rPr lang="en-US" sz="2000" kern="0" dirty="0">
                          <a:effectLst/>
                        </a:rPr>
                        <a:t>(9/15</a:t>
                      </a:r>
                      <a:r>
                        <a:rPr lang="zh-TW" sz="2000" kern="0" dirty="0">
                          <a:effectLst/>
                        </a:rPr>
                        <a:t>～</a:t>
                      </a:r>
                      <a:r>
                        <a:rPr lang="en-US" sz="2000" kern="0" dirty="0">
                          <a:effectLst/>
                        </a:rPr>
                        <a:t>9/22) </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nSpc>
                          <a:spcPts val="2400"/>
                        </a:lnSpc>
                        <a:spcAft>
                          <a:spcPts val="0"/>
                        </a:spcAft>
                        <a:tabLst>
                          <a:tab pos="114300" algn="l"/>
                        </a:tabLst>
                      </a:pPr>
                      <a:r>
                        <a:rPr lang="en-US" sz="2000" kern="0">
                          <a:effectLst/>
                        </a:rPr>
                        <a:t> </a:t>
                      </a:r>
                      <a:endParaRPr lang="zh-TW" sz="2000" kern="10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6677">
                <a:tc>
                  <a:txBody>
                    <a:bodyPr/>
                    <a:lstStyle/>
                    <a:p>
                      <a:pPr algn="ctr">
                        <a:lnSpc>
                          <a:spcPts val="2000"/>
                        </a:lnSpc>
                        <a:spcAft>
                          <a:spcPts val="0"/>
                        </a:spcAft>
                        <a:tabLst>
                          <a:tab pos="114300" algn="l"/>
                        </a:tabLst>
                      </a:pPr>
                      <a:r>
                        <a:rPr lang="en-US" sz="2000" kern="0">
                          <a:effectLst/>
                        </a:rPr>
                        <a:t>103/10</a:t>
                      </a:r>
                      <a:endParaRPr lang="zh-TW" sz="2000" kern="10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2400"/>
                        </a:lnSpc>
                        <a:spcAft>
                          <a:spcPts val="0"/>
                        </a:spcAft>
                        <a:tabLst>
                          <a:tab pos="114300" algn="l"/>
                        </a:tabLst>
                      </a:pPr>
                      <a:r>
                        <a:rPr lang="zh-TW" sz="2000" kern="0" dirty="0">
                          <a:effectLst/>
                        </a:rPr>
                        <a:t>發售學科能力測驗簡章</a:t>
                      </a:r>
                      <a:r>
                        <a:rPr lang="en-US" sz="2000" kern="0" dirty="0">
                          <a:effectLst/>
                        </a:rPr>
                        <a:t>(10/12</a:t>
                      </a:r>
                      <a:r>
                        <a:rPr lang="zh-TW" sz="2000" kern="0" dirty="0">
                          <a:effectLst/>
                        </a:rPr>
                        <a:t>起</a:t>
                      </a:r>
                      <a:r>
                        <a:rPr lang="en-US" sz="2000" kern="0" dirty="0">
                          <a:effectLst/>
                        </a:rPr>
                        <a:t>)</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nSpc>
                          <a:spcPts val="2400"/>
                        </a:lnSpc>
                        <a:spcAft>
                          <a:spcPts val="0"/>
                        </a:spcAft>
                        <a:tabLst>
                          <a:tab pos="114300" algn="l"/>
                        </a:tabLst>
                      </a:pPr>
                      <a:r>
                        <a:rPr lang="en-US" sz="2000" kern="0">
                          <a:effectLst/>
                        </a:rPr>
                        <a:t> </a:t>
                      </a:r>
                      <a:endParaRPr lang="zh-TW" sz="2000" kern="10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1515">
                <a:tc rowSpan="3">
                  <a:txBody>
                    <a:bodyPr/>
                    <a:lstStyle/>
                    <a:p>
                      <a:pPr algn="ctr">
                        <a:lnSpc>
                          <a:spcPts val="2000"/>
                        </a:lnSpc>
                        <a:spcAft>
                          <a:spcPts val="0"/>
                        </a:spcAft>
                        <a:tabLst>
                          <a:tab pos="114300" algn="l"/>
                        </a:tabLst>
                      </a:pPr>
                      <a:r>
                        <a:rPr lang="en-US" sz="2000" kern="0">
                          <a:effectLst/>
                        </a:rPr>
                        <a:t>103/11</a:t>
                      </a:r>
                      <a:endParaRPr lang="zh-TW" sz="2000" kern="10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2400"/>
                        </a:lnSpc>
                        <a:spcAft>
                          <a:spcPts val="0"/>
                        </a:spcAft>
                        <a:tabLst>
                          <a:tab pos="114300" algn="l"/>
                        </a:tabLst>
                      </a:pPr>
                      <a:r>
                        <a:rPr lang="zh-TW" sz="2000" kern="0" dirty="0">
                          <a:effectLst/>
                        </a:rPr>
                        <a:t>英聽測驗</a:t>
                      </a:r>
                      <a:r>
                        <a:rPr lang="en-US" sz="2000" kern="0" dirty="0">
                          <a:effectLst/>
                        </a:rPr>
                        <a:t>(1) (11/1)</a:t>
                      </a:r>
                      <a:endParaRPr lang="zh-TW" sz="2000" kern="100" dirty="0">
                        <a:effectLst/>
                      </a:endParaRPr>
                    </a:p>
                    <a:p>
                      <a:pPr algn="ctr">
                        <a:lnSpc>
                          <a:spcPts val="2400"/>
                        </a:lnSpc>
                        <a:spcAft>
                          <a:spcPts val="0"/>
                        </a:spcAft>
                        <a:tabLst>
                          <a:tab pos="114300" algn="l"/>
                        </a:tabLst>
                      </a:pPr>
                      <a:r>
                        <a:rPr lang="zh-TW" sz="2000" kern="0" dirty="0">
                          <a:effectLst/>
                        </a:rPr>
                        <a:t>寄發英聽測驗</a:t>
                      </a:r>
                      <a:r>
                        <a:rPr lang="en-US" sz="2000" kern="0" dirty="0">
                          <a:effectLst/>
                        </a:rPr>
                        <a:t>(1)</a:t>
                      </a:r>
                      <a:r>
                        <a:rPr lang="zh-TW" sz="2000" kern="0" dirty="0">
                          <a:effectLst/>
                        </a:rPr>
                        <a:t>成績單</a:t>
                      </a:r>
                      <a:r>
                        <a:rPr lang="en-US" sz="2000" kern="0" dirty="0">
                          <a:effectLst/>
                        </a:rPr>
                        <a:t>(11/13)</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rowSpan="3">
                  <a:txBody>
                    <a:bodyPr/>
                    <a:lstStyle/>
                    <a:p>
                      <a:pPr algn="ctr">
                        <a:lnSpc>
                          <a:spcPts val="2400"/>
                        </a:lnSpc>
                        <a:spcAft>
                          <a:spcPts val="0"/>
                        </a:spcAft>
                        <a:tabLst>
                          <a:tab pos="114300" algn="l"/>
                        </a:tabLst>
                      </a:pPr>
                      <a:r>
                        <a:rPr lang="zh-TW" sz="2000" kern="0" dirty="0">
                          <a:effectLst/>
                        </a:rPr>
                        <a:t>發售考試入學簡章（暫訂</a:t>
                      </a:r>
                      <a:r>
                        <a:rPr lang="en-US" sz="2000" kern="0" dirty="0">
                          <a:effectLst/>
                        </a:rPr>
                        <a:t>11/7</a:t>
                      </a:r>
                      <a:r>
                        <a:rPr lang="zh-TW" sz="2000" kern="0" dirty="0">
                          <a:effectLst/>
                        </a:rPr>
                        <a:t>起）</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96304">
                <a:tc vMerge="1">
                  <a:txBody>
                    <a:bodyPr/>
                    <a:lstStyle/>
                    <a:p>
                      <a:endParaRPr lang="zh-TW" altLang="en-US"/>
                    </a:p>
                  </a:txBody>
                  <a:tcPr/>
                </a:tc>
                <a:tc gridSpan="2">
                  <a:txBody>
                    <a:bodyPr/>
                    <a:lstStyle/>
                    <a:p>
                      <a:pPr algn="ctr">
                        <a:lnSpc>
                          <a:spcPts val="2400"/>
                        </a:lnSpc>
                        <a:spcAft>
                          <a:spcPts val="0"/>
                        </a:spcAft>
                        <a:tabLst>
                          <a:tab pos="114300" algn="l"/>
                        </a:tabLst>
                      </a:pPr>
                      <a:r>
                        <a:rPr lang="zh-TW" sz="2000" kern="0" dirty="0">
                          <a:effectLst/>
                        </a:rPr>
                        <a:t>學科能力測驗報名（</a:t>
                      </a:r>
                      <a:r>
                        <a:rPr lang="en-US" sz="2000" kern="0" dirty="0">
                          <a:effectLst/>
                        </a:rPr>
                        <a:t>11/12</a:t>
                      </a:r>
                      <a:r>
                        <a:rPr lang="zh-TW" sz="2000" kern="0" dirty="0">
                          <a:effectLst/>
                        </a:rPr>
                        <a:t>～</a:t>
                      </a:r>
                      <a:r>
                        <a:rPr lang="en-US" sz="2000" kern="0" dirty="0">
                          <a:effectLst/>
                        </a:rPr>
                        <a:t>11/25</a:t>
                      </a:r>
                      <a:r>
                        <a:rPr lang="zh-TW" sz="2000" kern="0" dirty="0">
                          <a:effectLst/>
                        </a:rPr>
                        <a:t>）</a:t>
                      </a:r>
                      <a:endParaRPr lang="zh-TW" sz="2000" kern="100" dirty="0">
                        <a:effectLst/>
                      </a:endParaRPr>
                    </a:p>
                    <a:p>
                      <a:pPr algn="ctr">
                        <a:lnSpc>
                          <a:spcPts val="2400"/>
                        </a:lnSpc>
                        <a:spcAft>
                          <a:spcPts val="0"/>
                        </a:spcAft>
                        <a:tabLst>
                          <a:tab pos="114300" algn="l"/>
                        </a:tabLst>
                      </a:pPr>
                      <a:r>
                        <a:rPr lang="zh-TW" sz="2000" kern="0" dirty="0">
                          <a:effectLst/>
                        </a:rPr>
                        <a:t>術科考試報名（</a:t>
                      </a:r>
                      <a:r>
                        <a:rPr lang="en-US" sz="2000" kern="0" dirty="0">
                          <a:effectLst/>
                        </a:rPr>
                        <a:t>11/12</a:t>
                      </a:r>
                      <a:r>
                        <a:rPr lang="zh-TW" sz="2000" kern="0" dirty="0">
                          <a:effectLst/>
                        </a:rPr>
                        <a:t>～</a:t>
                      </a:r>
                      <a:r>
                        <a:rPr lang="en-US" sz="2000" kern="0" dirty="0">
                          <a:effectLst/>
                        </a:rPr>
                        <a:t>11/25</a:t>
                      </a:r>
                      <a:r>
                        <a:rPr lang="zh-TW" sz="2000" kern="0" dirty="0">
                          <a:effectLst/>
                        </a:rPr>
                        <a:t>）</a:t>
                      </a:r>
                      <a:endParaRPr lang="zh-TW" sz="2000" kern="100" dirty="0">
                        <a:effectLst/>
                      </a:endParaRPr>
                    </a:p>
                    <a:p>
                      <a:pPr algn="ctr">
                        <a:lnSpc>
                          <a:spcPts val="2400"/>
                        </a:lnSpc>
                        <a:spcAft>
                          <a:spcPts val="0"/>
                        </a:spcAft>
                        <a:tabLst>
                          <a:tab pos="114300" algn="l"/>
                        </a:tabLst>
                      </a:pPr>
                      <a:r>
                        <a:rPr lang="zh-TW" sz="2000" kern="0" dirty="0">
                          <a:effectLst/>
                        </a:rPr>
                        <a:t>英聽測驗</a:t>
                      </a:r>
                      <a:r>
                        <a:rPr lang="en-US" sz="2000" kern="0" dirty="0">
                          <a:effectLst/>
                        </a:rPr>
                        <a:t>(2)</a:t>
                      </a:r>
                      <a:r>
                        <a:rPr lang="zh-TW" sz="2000" kern="0" dirty="0">
                          <a:effectLst/>
                        </a:rPr>
                        <a:t>報名</a:t>
                      </a:r>
                      <a:r>
                        <a:rPr lang="en-US" sz="2000" kern="0" dirty="0">
                          <a:effectLst/>
                        </a:rPr>
                        <a:t>(11/18</a:t>
                      </a:r>
                      <a:r>
                        <a:rPr lang="zh-TW" sz="2000" kern="0" dirty="0">
                          <a:effectLst/>
                        </a:rPr>
                        <a:t>～</a:t>
                      </a:r>
                      <a:r>
                        <a:rPr lang="en-US" sz="2000" kern="0" dirty="0">
                          <a:effectLst/>
                        </a:rPr>
                        <a:t>11/25)</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vMerge="1">
                  <a:txBody>
                    <a:bodyPr/>
                    <a:lstStyle/>
                    <a:p>
                      <a:endParaRPr lang="zh-TW" altLang="en-US"/>
                    </a:p>
                  </a:txBody>
                  <a:tcPr/>
                </a:tc>
              </a:tr>
              <a:tr h="643150">
                <a:tc vMerge="1">
                  <a:txBody>
                    <a:bodyPr/>
                    <a:lstStyle/>
                    <a:p>
                      <a:endParaRPr lang="zh-TW" altLang="en-US"/>
                    </a:p>
                  </a:txBody>
                  <a:tcPr/>
                </a:tc>
                <a:tc>
                  <a:txBody>
                    <a:bodyPr/>
                    <a:lstStyle/>
                    <a:p>
                      <a:pPr algn="ctr">
                        <a:lnSpc>
                          <a:spcPts val="2400"/>
                        </a:lnSpc>
                        <a:spcAft>
                          <a:spcPts val="0"/>
                        </a:spcAft>
                        <a:tabLst>
                          <a:tab pos="114300" algn="l"/>
                        </a:tabLst>
                      </a:pPr>
                      <a:r>
                        <a:rPr lang="zh-TW" sz="2000" kern="0">
                          <a:effectLst/>
                        </a:rPr>
                        <a:t>發售繁星推薦入學簡章（</a:t>
                      </a:r>
                      <a:r>
                        <a:rPr lang="en-US" sz="2000" kern="0">
                          <a:effectLst/>
                        </a:rPr>
                        <a:t>11/12</a:t>
                      </a:r>
                      <a:r>
                        <a:rPr lang="zh-TW" sz="2000" kern="0">
                          <a:effectLst/>
                        </a:rPr>
                        <a:t>）</a:t>
                      </a:r>
                      <a:endParaRPr lang="zh-TW" sz="2000" kern="10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tabLst>
                          <a:tab pos="114300" algn="l"/>
                        </a:tabLst>
                      </a:pPr>
                      <a:r>
                        <a:rPr lang="zh-TW" sz="2000" kern="0" dirty="0">
                          <a:effectLst/>
                        </a:rPr>
                        <a:t>發售個人申請入學簡章（</a:t>
                      </a:r>
                      <a:r>
                        <a:rPr lang="en-US" sz="2000" kern="0" dirty="0">
                          <a:effectLst/>
                        </a:rPr>
                        <a:t>11/12</a:t>
                      </a:r>
                      <a:r>
                        <a:rPr lang="zh-TW" sz="2000" kern="0" dirty="0">
                          <a:effectLst/>
                        </a:rPr>
                        <a:t>）</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r>
            </a:tbl>
          </a:graphicData>
        </a:graphic>
      </p:graphicFrame>
      <p:sp>
        <p:nvSpPr>
          <p:cNvPr id="3" name="投影片編號版面配置區 2"/>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55</a:t>
            </a:fld>
            <a:endParaRPr lang="en-US" altLang="zh-TW"/>
          </a:p>
        </p:txBody>
      </p:sp>
      <p:graphicFrame>
        <p:nvGraphicFramePr>
          <p:cNvPr id="6" name="表格 5"/>
          <p:cNvGraphicFramePr>
            <a:graphicFrameLocks noGrp="1"/>
          </p:cNvGraphicFramePr>
          <p:nvPr>
            <p:extLst>
              <p:ext uri="{D42A27DB-BD31-4B8C-83A1-F6EECF244321}">
                <p14:modId xmlns="" xmlns:p14="http://schemas.microsoft.com/office/powerpoint/2010/main" val="2257426832"/>
              </p:ext>
            </p:extLst>
          </p:nvPr>
        </p:nvGraphicFramePr>
        <p:xfrm>
          <a:off x="166654" y="1214422"/>
          <a:ext cx="9525034" cy="5286412"/>
        </p:xfrm>
        <a:graphic>
          <a:graphicData uri="http://schemas.openxmlformats.org/drawingml/2006/table">
            <a:tbl>
              <a:tblPr>
                <a:tableStyleId>{5C22544A-7EE6-4342-B048-85BDC9FD1C3A}</a:tableStyleId>
              </a:tblPr>
              <a:tblGrid>
                <a:gridCol w="1163365"/>
                <a:gridCol w="2908407"/>
                <a:gridCol w="2908407"/>
                <a:gridCol w="2544855"/>
              </a:tblGrid>
              <a:tr h="657192">
                <a:tc>
                  <a:txBody>
                    <a:bodyPr/>
                    <a:lstStyle/>
                    <a:p>
                      <a:pPr indent="15240">
                        <a:lnSpc>
                          <a:spcPts val="2000"/>
                        </a:lnSpc>
                        <a:spcAft>
                          <a:spcPts val="0"/>
                        </a:spcAft>
                      </a:pPr>
                      <a:r>
                        <a:rPr lang="zh-TW" sz="1800" kern="0" dirty="0" smtClean="0">
                          <a:effectLst/>
                        </a:rPr>
                        <a:t>日期</a:t>
                      </a:r>
                      <a:r>
                        <a:rPr lang="zh-TW" altLang="en-US" sz="1800" kern="0" baseline="0" dirty="0" smtClean="0">
                          <a:effectLst/>
                        </a:rPr>
                        <a:t> </a:t>
                      </a:r>
                      <a:r>
                        <a:rPr lang="en-US" altLang="zh-TW" sz="1800" kern="0" baseline="0" dirty="0" smtClean="0">
                          <a:effectLst/>
                        </a:rPr>
                        <a:t>/</a:t>
                      </a:r>
                      <a:r>
                        <a:rPr lang="zh-TW" altLang="en-US" sz="1800" kern="0" dirty="0" smtClean="0">
                          <a:effectLst/>
                        </a:rPr>
                        <a:t>管道</a:t>
                      </a: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tabLst>
                          <a:tab pos="114300" algn="l"/>
                        </a:tabLst>
                      </a:pPr>
                      <a:r>
                        <a:rPr lang="zh-TW" sz="2000" kern="0" dirty="0">
                          <a:effectLst/>
                        </a:rPr>
                        <a:t>繁星</a:t>
                      </a:r>
                      <a:r>
                        <a:rPr lang="zh-TW" sz="2000" kern="0" dirty="0" smtClean="0">
                          <a:effectLst/>
                        </a:rPr>
                        <a:t>推薦</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ts val="2000"/>
                        </a:lnSpc>
                        <a:spcAft>
                          <a:spcPts val="0"/>
                        </a:spcAft>
                        <a:tabLst>
                          <a:tab pos="114300" algn="l"/>
                        </a:tabLst>
                      </a:pPr>
                      <a:r>
                        <a:rPr lang="zh-TW" sz="2000" kern="0" dirty="0" smtClean="0">
                          <a:effectLst/>
                        </a:rPr>
                        <a:t>申請</a:t>
                      </a:r>
                      <a:r>
                        <a:rPr lang="zh-TW" sz="2000" kern="0" dirty="0">
                          <a:effectLst/>
                        </a:rPr>
                        <a:t>入學</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ts val="2000"/>
                        </a:lnSpc>
                        <a:spcAft>
                          <a:spcPts val="0"/>
                        </a:spcAft>
                        <a:tabLst>
                          <a:tab pos="114300" algn="l"/>
                        </a:tabLst>
                      </a:pPr>
                      <a:r>
                        <a:rPr lang="zh-TW" altLang="en-US" sz="2000" kern="0" dirty="0" smtClean="0">
                          <a:effectLst/>
                        </a:rPr>
                        <a:t>分發</a:t>
                      </a:r>
                      <a:r>
                        <a:rPr lang="zh-TW" sz="2000" kern="0" dirty="0" smtClean="0">
                          <a:effectLst/>
                        </a:rPr>
                        <a:t>入學</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671835">
                <a:tc>
                  <a:txBody>
                    <a:bodyPr/>
                    <a:lstStyle/>
                    <a:p>
                      <a:pPr algn="ctr">
                        <a:lnSpc>
                          <a:spcPts val="2000"/>
                        </a:lnSpc>
                        <a:spcAft>
                          <a:spcPts val="0"/>
                        </a:spcAft>
                        <a:tabLst>
                          <a:tab pos="114300" algn="l"/>
                        </a:tabLst>
                      </a:pPr>
                      <a:r>
                        <a:rPr lang="en-US" altLang="zh-TW" sz="2000" b="0" i="0" u="none" strike="noStrike" kern="1200" baseline="0" dirty="0" smtClean="0">
                          <a:solidFill>
                            <a:schemeClr val="dk1"/>
                          </a:solidFill>
                          <a:latin typeface="+mn-lt"/>
                          <a:ea typeface="+mn-ea"/>
                          <a:cs typeface="+mn-cs"/>
                        </a:rPr>
                        <a:t>110/08</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en-US" altLang="zh-TW" sz="1800" b="0" i="0" u="none" strike="noStrike" kern="1200" baseline="0" dirty="0" smtClean="0">
                          <a:solidFill>
                            <a:schemeClr val="dk1"/>
                          </a:solidFill>
                          <a:latin typeface="+mn-lt"/>
                          <a:ea typeface="+mn-ea"/>
                          <a:cs typeface="+mn-cs"/>
                        </a:rPr>
                        <a:t>	</a:t>
                      </a:r>
                      <a:r>
                        <a:rPr lang="zh-TW" altLang="en-US" sz="1800" b="0" i="0" u="none" strike="noStrike" kern="1200" baseline="0" dirty="0" smtClean="0">
                          <a:solidFill>
                            <a:schemeClr val="dk1"/>
                          </a:solidFill>
                          <a:latin typeface="+mn-lt"/>
                          <a:ea typeface="+mn-ea"/>
                          <a:cs typeface="+mn-cs"/>
                        </a:rPr>
                        <a:t>      大考中心發售考試簡章</a:t>
                      </a:r>
                      <a:r>
                        <a:rPr lang="en-US" altLang="zh-TW" sz="1800" b="0" i="0" u="none" strike="noStrike" kern="1200" baseline="0" dirty="0" smtClean="0">
                          <a:solidFill>
                            <a:schemeClr val="dk1"/>
                          </a:solidFill>
                          <a:latin typeface="+mn-lt"/>
                          <a:ea typeface="+mn-ea"/>
                          <a:cs typeface="+mn-cs"/>
                        </a:rPr>
                        <a:t>(</a:t>
                      </a:r>
                      <a:r>
                        <a:rPr lang="zh-TW" altLang="en-US" sz="1800" b="0" i="0" u="none" strike="noStrike" kern="1200" baseline="0" dirty="0" smtClean="0">
                          <a:solidFill>
                            <a:schemeClr val="dk1"/>
                          </a:solidFill>
                          <a:latin typeface="+mn-lt"/>
                          <a:ea typeface="+mn-ea"/>
                          <a:cs typeface="+mn-cs"/>
                        </a:rPr>
                        <a:t>含英聽、學測、指考</a:t>
                      </a:r>
                      <a:r>
                        <a:rPr lang="en-US" altLang="zh-TW" sz="1800" b="0" i="0" u="none" strike="noStrike" kern="1200" baseline="0" dirty="0" smtClean="0">
                          <a:solidFill>
                            <a:schemeClr val="dk1"/>
                          </a:solidFill>
                          <a:latin typeface="+mn-lt"/>
                          <a:ea typeface="+mn-ea"/>
                          <a:cs typeface="+mn-cs"/>
                        </a:rPr>
                        <a:t>)</a:t>
                      </a:r>
                      <a:r>
                        <a:rPr lang="zh-TW" altLang="en-US" sz="1800" b="0" i="0" u="none" strike="noStrike" kern="1200" baseline="0" dirty="0" smtClean="0">
                          <a:solidFill>
                            <a:schemeClr val="dk1"/>
                          </a:solidFill>
                          <a:latin typeface="+mn-lt"/>
                          <a:ea typeface="+mn-ea"/>
                          <a:cs typeface="+mn-cs"/>
                        </a:rPr>
                        <a:t>、</a:t>
                      </a:r>
                      <a:endParaRPr lang="en-US" altLang="zh-TW" sz="1800" b="0" i="0" u="none" strike="noStrike" kern="1200" baseline="0" dirty="0" smtClean="0">
                        <a:solidFill>
                          <a:schemeClr val="dk1"/>
                        </a:solidFill>
                        <a:latin typeface="+mn-lt"/>
                        <a:ea typeface="+mn-ea"/>
                        <a:cs typeface="+mn-cs"/>
                      </a:endParaRPr>
                    </a:p>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zh-TW" altLang="en-US" sz="1800" b="0" i="0" u="none" strike="noStrike" kern="1200" baseline="0" dirty="0" smtClean="0">
                          <a:solidFill>
                            <a:schemeClr val="dk1"/>
                          </a:solidFill>
                          <a:latin typeface="+mn-lt"/>
                          <a:ea typeface="+mn-ea"/>
                          <a:cs typeface="+mn-cs"/>
                        </a:rPr>
                        <a:t>術科考試中心發售術科考試簡章（</a:t>
                      </a:r>
                      <a:r>
                        <a:rPr lang="en-US" altLang="zh-TW" sz="1800" b="0" i="0" u="none" strike="noStrike" kern="1200" baseline="0" dirty="0" smtClean="0">
                          <a:solidFill>
                            <a:schemeClr val="dk1"/>
                          </a:solidFill>
                          <a:latin typeface="+mn-lt"/>
                          <a:ea typeface="+mn-ea"/>
                          <a:cs typeface="+mn-cs"/>
                        </a:rPr>
                        <a:t>8/6</a:t>
                      </a:r>
                      <a:r>
                        <a:rPr lang="zh-TW" altLang="en-US" sz="1800" b="0" i="0" u="none" strike="noStrike" kern="1200" baseline="0" dirty="0" smtClean="0">
                          <a:solidFill>
                            <a:schemeClr val="dk1"/>
                          </a:solidFill>
                          <a:latin typeface="+mn-lt"/>
                          <a:ea typeface="+mn-ea"/>
                          <a:cs typeface="+mn-cs"/>
                        </a:rPr>
                        <a:t>起）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493039">
                <a:tc>
                  <a:txBody>
                    <a:bodyPr/>
                    <a:lstStyle/>
                    <a:p>
                      <a:pPr marL="0" marR="0" indent="0" algn="ctr" defTabSz="914400" rtl="0" eaLnBrk="1" fontAlgn="auto" latinLnBrk="0" hangingPunct="1">
                        <a:lnSpc>
                          <a:spcPts val="2000"/>
                        </a:lnSpc>
                        <a:spcBef>
                          <a:spcPts val="0"/>
                        </a:spcBef>
                        <a:spcAft>
                          <a:spcPts val="0"/>
                        </a:spcAft>
                        <a:buClrTx/>
                        <a:buSzTx/>
                        <a:buFontTx/>
                        <a:buNone/>
                        <a:tabLst>
                          <a:tab pos="114300" algn="l"/>
                        </a:tabLst>
                        <a:defRPr/>
                      </a:pPr>
                      <a:r>
                        <a:rPr lang="en-US" altLang="zh-TW" sz="2000" b="0" i="0" u="none" strike="noStrike" kern="1200" baseline="0" dirty="0" smtClean="0">
                          <a:solidFill>
                            <a:schemeClr val="dk1"/>
                          </a:solidFill>
                          <a:latin typeface="+mn-lt"/>
                          <a:ea typeface="+mn-ea"/>
                          <a:cs typeface="+mn-cs"/>
                        </a:rPr>
                        <a:t> 110/09 </a:t>
                      </a:r>
                      <a:r>
                        <a:rPr lang="en-US" altLang="zh-TW" sz="1800" b="0" i="0" u="none" strike="noStrike" kern="1200" baseline="0" dirty="0" smtClean="0">
                          <a:solidFill>
                            <a:schemeClr val="dk1"/>
                          </a:solidFill>
                          <a:latin typeface="+mn-lt"/>
                          <a:ea typeface="+mn-ea"/>
                          <a:cs typeface="+mn-cs"/>
                        </a:rPr>
                        <a:t>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zh-TW" altLang="en-US" sz="1800" b="0" i="0" u="none" strike="noStrike" kern="1200" baseline="0" dirty="0" smtClean="0">
                          <a:solidFill>
                            <a:schemeClr val="dk1"/>
                          </a:solidFill>
                          <a:latin typeface="+mn-lt"/>
                          <a:ea typeface="+mn-ea"/>
                          <a:cs typeface="+mn-cs"/>
                        </a:rPr>
                        <a:t>英聽測驗</a:t>
                      </a:r>
                      <a:r>
                        <a:rPr lang="en-US" altLang="zh-TW" sz="1800" b="0" i="0" u="none" strike="noStrike" kern="1200" baseline="0" dirty="0" smtClean="0">
                          <a:solidFill>
                            <a:schemeClr val="dk1"/>
                          </a:solidFill>
                          <a:latin typeface="+mn-lt"/>
                          <a:ea typeface="+mn-ea"/>
                          <a:cs typeface="+mn-cs"/>
                        </a:rPr>
                        <a:t>(1)</a:t>
                      </a:r>
                      <a:r>
                        <a:rPr lang="zh-TW" altLang="en-US" sz="1800" b="0" i="0" u="none" strike="noStrike" kern="1200" baseline="0" dirty="0" smtClean="0">
                          <a:solidFill>
                            <a:schemeClr val="dk1"/>
                          </a:solidFill>
                          <a:latin typeface="+mn-lt"/>
                          <a:ea typeface="+mn-ea"/>
                          <a:cs typeface="+mn-cs"/>
                        </a:rPr>
                        <a:t>報名（</a:t>
                      </a:r>
                      <a:r>
                        <a:rPr lang="en-US" altLang="zh-TW" sz="1800" b="0" i="0" u="none" strike="noStrike" kern="1200" baseline="0" dirty="0" smtClean="0">
                          <a:solidFill>
                            <a:schemeClr val="dk1"/>
                          </a:solidFill>
                          <a:latin typeface="+mn-lt"/>
                          <a:ea typeface="+mn-ea"/>
                          <a:cs typeface="+mn-cs"/>
                        </a:rPr>
                        <a:t>9/7</a:t>
                      </a:r>
                      <a:r>
                        <a:rPr lang="zh-TW" altLang="en-US" sz="1800" b="0" i="0" u="none" strike="noStrike" kern="1200" baseline="0" dirty="0" smtClean="0">
                          <a:solidFill>
                            <a:schemeClr val="dk1"/>
                          </a:solidFill>
                          <a:latin typeface="+mn-lt"/>
                          <a:ea typeface="+mn-ea"/>
                          <a:cs typeface="+mn-cs"/>
                        </a:rPr>
                        <a:t>～</a:t>
                      </a:r>
                      <a:r>
                        <a:rPr lang="en-US" altLang="zh-TW" sz="1800" b="0" i="0" u="none" strike="noStrike" kern="1200" baseline="0" dirty="0" smtClean="0">
                          <a:solidFill>
                            <a:schemeClr val="dk1"/>
                          </a:solidFill>
                          <a:latin typeface="+mn-lt"/>
                          <a:ea typeface="+mn-ea"/>
                          <a:cs typeface="+mn-cs"/>
                        </a:rPr>
                        <a:t>9/13</a:t>
                      </a:r>
                      <a:r>
                        <a:rPr lang="zh-TW" altLang="en-US" sz="1800" b="0" i="0" u="none" strike="noStrike" kern="1200" baseline="0" dirty="0" smtClean="0">
                          <a:solidFill>
                            <a:schemeClr val="dk1"/>
                          </a:solidFill>
                          <a:latin typeface="+mn-lt"/>
                          <a:ea typeface="+mn-ea"/>
                          <a:cs typeface="+mn-cs"/>
                        </a:rPr>
                        <a:t>）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413667">
                <a:tc>
                  <a:txBody>
                    <a:bodyPr/>
                    <a:lstStyle/>
                    <a:p>
                      <a:pPr marL="0" marR="0" indent="0" algn="ctr" defTabSz="914400" rtl="0" eaLnBrk="1" fontAlgn="auto" latinLnBrk="0" hangingPunct="1">
                        <a:lnSpc>
                          <a:spcPts val="2000"/>
                        </a:lnSpc>
                        <a:spcBef>
                          <a:spcPts val="0"/>
                        </a:spcBef>
                        <a:spcAft>
                          <a:spcPts val="0"/>
                        </a:spcAft>
                        <a:buClrTx/>
                        <a:buSzTx/>
                        <a:buFontTx/>
                        <a:buNone/>
                        <a:tabLst>
                          <a:tab pos="114300" algn="l"/>
                        </a:tabLst>
                        <a:defRPr/>
                      </a:pPr>
                      <a:r>
                        <a:rPr lang="en-US" altLang="zh-TW" sz="2000" b="0" i="0" u="none" strike="noStrike" kern="1200" baseline="0" dirty="0" smtClean="0">
                          <a:solidFill>
                            <a:schemeClr val="dk1"/>
                          </a:solidFill>
                          <a:latin typeface="+mn-lt"/>
                          <a:ea typeface="+mn-ea"/>
                          <a:cs typeface="+mn-cs"/>
                        </a:rPr>
                        <a:t> 110/10</a:t>
                      </a:r>
                      <a:r>
                        <a:rPr lang="en-US" altLang="zh-TW" sz="1800" b="0" i="0" u="none" strike="noStrike" kern="1200" baseline="0" dirty="0" smtClean="0">
                          <a:solidFill>
                            <a:schemeClr val="dk1"/>
                          </a:solidFill>
                          <a:latin typeface="+mn-lt"/>
                          <a:ea typeface="+mn-ea"/>
                          <a:cs typeface="+mn-cs"/>
                        </a:rPr>
                        <a:t>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zh-TW" altLang="en-US" sz="1800" b="1" i="0" u="none" strike="noStrike" kern="1200" baseline="0" dirty="0" smtClean="0">
                          <a:solidFill>
                            <a:schemeClr val="dk1"/>
                          </a:solidFill>
                          <a:latin typeface="+mn-lt"/>
                          <a:ea typeface="+mn-ea"/>
                          <a:cs typeface="+mn-cs"/>
                        </a:rPr>
                        <a:t>英聽測驗</a:t>
                      </a:r>
                      <a:r>
                        <a:rPr lang="en-US" altLang="zh-TW" sz="1800" b="1" i="0" u="none" strike="noStrike" kern="1200" baseline="0" dirty="0" smtClean="0">
                          <a:solidFill>
                            <a:schemeClr val="dk1"/>
                          </a:solidFill>
                          <a:latin typeface="+mn-lt"/>
                          <a:ea typeface="+mn-ea"/>
                          <a:cs typeface="+mn-cs"/>
                        </a:rPr>
                        <a:t>(1)</a:t>
                      </a:r>
                      <a:r>
                        <a:rPr lang="zh-TW" altLang="en-US" sz="1800" b="1" i="0" u="none" strike="noStrike" kern="1200" baseline="0" dirty="0" smtClean="0">
                          <a:solidFill>
                            <a:schemeClr val="dk1"/>
                          </a:solidFill>
                          <a:latin typeface="+mn-lt"/>
                          <a:ea typeface="+mn-ea"/>
                          <a:cs typeface="+mn-cs"/>
                        </a:rPr>
                        <a:t>（</a:t>
                      </a:r>
                      <a:r>
                        <a:rPr lang="en-US" altLang="zh-TW" sz="1800" b="1" i="0" u="none" strike="noStrike" kern="1200" baseline="0" dirty="0" smtClean="0">
                          <a:solidFill>
                            <a:schemeClr val="dk1"/>
                          </a:solidFill>
                          <a:latin typeface="+mn-lt"/>
                          <a:ea typeface="+mn-ea"/>
                          <a:cs typeface="+mn-cs"/>
                        </a:rPr>
                        <a:t>10/23</a:t>
                      </a:r>
                      <a:r>
                        <a:rPr lang="zh-TW" altLang="en-US" sz="1800" b="1" i="0" u="none" strike="noStrike" kern="1200" baseline="0" dirty="0" smtClean="0">
                          <a:solidFill>
                            <a:schemeClr val="dk1"/>
                          </a:solidFill>
                          <a:latin typeface="+mn-lt"/>
                          <a:ea typeface="+mn-ea"/>
                          <a:cs typeface="+mn-cs"/>
                        </a:rPr>
                        <a:t>） </a:t>
                      </a:r>
                      <a:r>
                        <a:rPr lang="zh-TW" altLang="en-US" sz="1800" b="0" i="0" u="none" strike="noStrike" kern="1200" baseline="0" dirty="0" smtClean="0">
                          <a:solidFill>
                            <a:schemeClr val="dk1"/>
                          </a:solidFill>
                          <a:latin typeface="+mn-lt"/>
                          <a:ea typeface="+mn-ea"/>
                          <a:cs typeface="+mn-cs"/>
                        </a:rPr>
                        <a:t>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350285">
                <a:tc rowSpan="3">
                  <a:txBody>
                    <a:bodyPr/>
                    <a:lstStyle/>
                    <a:p>
                      <a:pPr marL="0" marR="0" indent="0" algn="ctr" defTabSz="914400" rtl="0" eaLnBrk="1" fontAlgn="auto" latinLnBrk="0" hangingPunct="1">
                        <a:lnSpc>
                          <a:spcPts val="2000"/>
                        </a:lnSpc>
                        <a:spcBef>
                          <a:spcPts val="0"/>
                        </a:spcBef>
                        <a:spcAft>
                          <a:spcPts val="0"/>
                        </a:spcAft>
                        <a:buClrTx/>
                        <a:buSzTx/>
                        <a:buFontTx/>
                        <a:buNone/>
                        <a:tabLst>
                          <a:tab pos="114300" algn="l"/>
                        </a:tabLst>
                        <a:defRPr/>
                      </a:pPr>
                      <a:r>
                        <a:rPr lang="zh-TW" altLang="en-US" sz="2000" b="0" i="0" u="none" strike="noStrike" kern="1200" baseline="0" dirty="0" smtClean="0">
                          <a:solidFill>
                            <a:schemeClr val="dk1"/>
                          </a:solidFill>
                          <a:latin typeface="+mn-lt"/>
                          <a:ea typeface="+mn-ea"/>
                          <a:cs typeface="+mn-cs"/>
                        </a:rPr>
                        <a:t> </a:t>
                      </a:r>
                      <a:r>
                        <a:rPr lang="en-US" altLang="zh-TW" sz="2000" b="0" i="0" u="none" strike="noStrike" kern="1200" baseline="0" dirty="0" smtClean="0">
                          <a:solidFill>
                            <a:schemeClr val="dk1"/>
                          </a:solidFill>
                          <a:latin typeface="+mn-lt"/>
                          <a:ea typeface="+mn-ea"/>
                          <a:cs typeface="+mn-cs"/>
                        </a:rPr>
                        <a:t> 110/11 	</a:t>
                      </a:r>
                    </a:p>
                    <a:p>
                      <a:pPr algn="ctr">
                        <a:lnSpc>
                          <a:spcPts val="2000"/>
                        </a:lnSpc>
                        <a:spcAft>
                          <a:spcPts val="0"/>
                        </a:spcAft>
                        <a:tabLst>
                          <a:tab pos="114300" algn="l"/>
                        </a:tabLst>
                      </a:pP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zh-TW" altLang="en-US" sz="1800" b="0" i="0" u="none" strike="noStrike" kern="1200" baseline="0" dirty="0" smtClean="0">
                          <a:solidFill>
                            <a:schemeClr val="dk1"/>
                          </a:solidFill>
                          <a:latin typeface="+mn-lt"/>
                          <a:ea typeface="+mn-ea"/>
                          <a:cs typeface="+mn-cs"/>
                        </a:rPr>
                        <a:t>       學測、術科考試報名（</a:t>
                      </a:r>
                      <a:r>
                        <a:rPr lang="en-US" altLang="zh-TW" sz="1800" b="0" i="0" u="none" strike="noStrike" kern="1200" baseline="0" dirty="0" smtClean="0">
                          <a:solidFill>
                            <a:schemeClr val="dk1"/>
                          </a:solidFill>
                          <a:latin typeface="+mn-lt"/>
                          <a:ea typeface="+mn-ea"/>
                          <a:cs typeface="+mn-cs"/>
                        </a:rPr>
                        <a:t>11/2</a:t>
                      </a:r>
                      <a:r>
                        <a:rPr lang="zh-TW" altLang="en-US" sz="1800" b="0" i="0" u="none" strike="noStrike" kern="1200" baseline="0" dirty="0" smtClean="0">
                          <a:solidFill>
                            <a:schemeClr val="dk1"/>
                          </a:solidFill>
                          <a:latin typeface="+mn-lt"/>
                          <a:ea typeface="+mn-ea"/>
                          <a:cs typeface="+mn-cs"/>
                        </a:rPr>
                        <a:t>～</a:t>
                      </a:r>
                      <a:r>
                        <a:rPr lang="en-US" altLang="zh-TW" sz="1800" b="0" i="0" u="none" strike="noStrike" kern="1200" baseline="0" dirty="0" smtClean="0">
                          <a:solidFill>
                            <a:schemeClr val="dk1"/>
                          </a:solidFill>
                          <a:latin typeface="+mn-lt"/>
                          <a:ea typeface="+mn-ea"/>
                          <a:cs typeface="+mn-cs"/>
                        </a:rPr>
                        <a:t>11/16</a:t>
                      </a:r>
                      <a:r>
                        <a:rPr lang="zh-TW" altLang="en-US" sz="1800" b="0" i="0" u="none" strike="noStrike" kern="1200" baseline="0" dirty="0" smtClean="0">
                          <a:solidFill>
                            <a:schemeClr val="dk1"/>
                          </a:solidFill>
                          <a:latin typeface="+mn-lt"/>
                          <a:ea typeface="+mn-ea"/>
                          <a:cs typeface="+mn-cs"/>
                        </a:rPr>
                        <a:t>） 	</a:t>
                      </a:r>
                      <a:endParaRPr lang="en-US" altLang="zh-TW" sz="1800" b="0" i="0" u="none" strike="noStrike" kern="1200" baseline="0" dirty="0" smtClean="0">
                        <a:solidFill>
                          <a:schemeClr val="dk1"/>
                        </a:solidFill>
                        <a:latin typeface="+mn-lt"/>
                        <a:ea typeface="+mn-ea"/>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708810">
                <a:tc vMerge="1">
                  <a:txBody>
                    <a:bodyPr/>
                    <a:lstStyle/>
                    <a:p>
                      <a:endParaRPr lang="zh-TW" altLang="en-US"/>
                    </a:p>
                  </a:txBody>
                  <a:tcPr/>
                </a:tc>
                <a:tc>
                  <a:txBody>
                    <a:bodyPr/>
                    <a:lstStyle/>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zh-TW" altLang="en-US" sz="1800" b="1" i="0" u="none" strike="noStrike" kern="1200" baseline="0" dirty="0" smtClean="0">
                          <a:solidFill>
                            <a:schemeClr val="dk1"/>
                          </a:solidFill>
                          <a:latin typeface="+mn-lt"/>
                          <a:ea typeface="+mn-ea"/>
                          <a:cs typeface="+mn-cs"/>
                        </a:rPr>
                        <a:t>公告</a:t>
                      </a:r>
                      <a:r>
                        <a:rPr lang="zh-TW" altLang="en-US" sz="1800" b="0" i="0" u="none" strike="noStrike" kern="1200" baseline="0" dirty="0" smtClean="0">
                          <a:solidFill>
                            <a:schemeClr val="dk1"/>
                          </a:solidFill>
                          <a:latin typeface="+mn-lt"/>
                          <a:ea typeface="+mn-ea"/>
                          <a:cs typeface="+mn-cs"/>
                        </a:rPr>
                        <a:t>繁星推薦簡章</a:t>
                      </a:r>
                      <a:r>
                        <a:rPr lang="en-US" altLang="zh-TW" sz="1800" b="0" i="0" u="none" strike="noStrike" kern="1200" baseline="0" dirty="0" smtClean="0">
                          <a:solidFill>
                            <a:schemeClr val="dk1"/>
                          </a:solidFill>
                          <a:latin typeface="+mn-lt"/>
                          <a:ea typeface="+mn-ea"/>
                          <a:cs typeface="+mn-cs"/>
                        </a:rPr>
                        <a:t>-</a:t>
                      </a:r>
                      <a:r>
                        <a:rPr lang="zh-TW" altLang="en-US" sz="1800" b="0" i="0" u="none" strike="noStrike" kern="1200" baseline="0" dirty="0" smtClean="0">
                          <a:solidFill>
                            <a:schemeClr val="dk1"/>
                          </a:solidFill>
                          <a:latin typeface="+mn-lt"/>
                          <a:ea typeface="+mn-ea"/>
                          <a:cs typeface="+mn-cs"/>
                        </a:rPr>
                        <a:t>開放校系分則查詢系統</a:t>
                      </a:r>
                      <a:r>
                        <a:rPr lang="en-US" altLang="zh-TW" sz="1800" b="0" i="0" u="none" strike="noStrike" kern="1200" baseline="0" dirty="0" smtClean="0">
                          <a:solidFill>
                            <a:schemeClr val="dk1"/>
                          </a:solidFill>
                          <a:latin typeface="+mn-lt"/>
                          <a:ea typeface="+mn-ea"/>
                          <a:cs typeface="+mn-cs"/>
                        </a:rPr>
                        <a:t>(11/5</a:t>
                      </a:r>
                      <a:r>
                        <a:rPr lang="zh-TW" altLang="en-US" sz="1800" b="0" i="0" u="none" strike="noStrike" kern="1200" baseline="0" dirty="0" smtClean="0">
                          <a:solidFill>
                            <a:schemeClr val="dk1"/>
                          </a:solidFill>
                          <a:latin typeface="+mn-lt"/>
                          <a:ea typeface="+mn-ea"/>
                          <a:cs typeface="+mn-cs"/>
                        </a:rPr>
                        <a:t>）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zh-TW" altLang="en-US" sz="1800" b="1" i="0" u="none" strike="noStrike" kern="1200" baseline="0" dirty="0" smtClean="0">
                          <a:solidFill>
                            <a:schemeClr val="dk1"/>
                          </a:solidFill>
                          <a:latin typeface="+mn-lt"/>
                          <a:ea typeface="+mn-ea"/>
                          <a:cs typeface="+mn-cs"/>
                        </a:rPr>
                        <a:t>公告</a:t>
                      </a:r>
                      <a:r>
                        <a:rPr lang="zh-TW" altLang="en-US" sz="1800" b="0" i="0" u="none" strike="noStrike" kern="1200" baseline="0" dirty="0" smtClean="0">
                          <a:solidFill>
                            <a:schemeClr val="dk1"/>
                          </a:solidFill>
                          <a:latin typeface="+mn-lt"/>
                          <a:ea typeface="+mn-ea"/>
                          <a:cs typeface="+mn-cs"/>
                        </a:rPr>
                        <a:t>申請入學簡章</a:t>
                      </a:r>
                      <a:r>
                        <a:rPr lang="en-US" altLang="zh-TW" sz="1800" b="0" i="0" u="none" strike="noStrike" kern="1200" baseline="0" dirty="0" smtClean="0">
                          <a:solidFill>
                            <a:schemeClr val="dk1"/>
                          </a:solidFill>
                          <a:latin typeface="+mn-lt"/>
                          <a:ea typeface="+mn-ea"/>
                          <a:cs typeface="+mn-cs"/>
                        </a:rPr>
                        <a:t>-</a:t>
                      </a:r>
                      <a:r>
                        <a:rPr lang="zh-TW" altLang="en-US" sz="1800" b="0" i="0" u="none" strike="noStrike" kern="1200" baseline="0" dirty="0" smtClean="0">
                          <a:solidFill>
                            <a:schemeClr val="dk1"/>
                          </a:solidFill>
                          <a:latin typeface="+mn-lt"/>
                          <a:ea typeface="+mn-ea"/>
                          <a:cs typeface="+mn-cs"/>
                        </a:rPr>
                        <a:t>開放校系分則查詢系統</a:t>
                      </a:r>
                      <a:r>
                        <a:rPr lang="en-US" altLang="zh-TW" sz="1800" b="0" i="0" u="none" strike="noStrike" kern="1200" baseline="0" dirty="0" smtClean="0">
                          <a:solidFill>
                            <a:schemeClr val="dk1"/>
                          </a:solidFill>
                          <a:latin typeface="+mn-lt"/>
                          <a:ea typeface="+mn-ea"/>
                          <a:cs typeface="+mn-cs"/>
                        </a:rPr>
                        <a:t>( (11/5)</a:t>
                      </a:r>
                      <a:r>
                        <a:rPr lang="zh-TW" altLang="en-US" sz="1800" b="0" i="0" u="none" strike="noStrike" kern="1200" baseline="0" dirty="0" smtClean="0">
                          <a:solidFill>
                            <a:schemeClr val="dk1"/>
                          </a:solidFill>
                          <a:latin typeface="+mn-lt"/>
                          <a:ea typeface="+mn-ea"/>
                          <a:cs typeface="+mn-cs"/>
                        </a:rPr>
                        <a:t>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800" b="1" i="0" u="none" strike="noStrike" kern="1200" baseline="0" dirty="0" smtClean="0">
                          <a:solidFill>
                            <a:schemeClr val="dk1"/>
                          </a:solidFill>
                          <a:latin typeface="+mn-lt"/>
                          <a:ea typeface="+mn-ea"/>
                          <a:cs typeface="+mn-cs"/>
                        </a:rPr>
                        <a:t>公告</a:t>
                      </a:r>
                      <a:r>
                        <a:rPr lang="zh-TW" altLang="en-US" sz="1800" b="0" i="0" u="none" strike="noStrike" kern="1200" baseline="0" dirty="0" smtClean="0">
                          <a:solidFill>
                            <a:schemeClr val="dk1"/>
                          </a:solidFill>
                          <a:latin typeface="+mn-lt"/>
                          <a:ea typeface="+mn-ea"/>
                          <a:cs typeface="+mn-cs"/>
                        </a:rPr>
                        <a:t>分發入學簡章</a:t>
                      </a:r>
                      <a:r>
                        <a:rPr lang="en-US" altLang="zh-TW" sz="1800" b="0" i="0" u="none" strike="noStrike" kern="1200" baseline="0" dirty="0" smtClean="0">
                          <a:solidFill>
                            <a:schemeClr val="dk1"/>
                          </a:solidFill>
                          <a:latin typeface="+mn-lt"/>
                          <a:ea typeface="+mn-ea"/>
                          <a:cs typeface="+mn-cs"/>
                        </a:rPr>
                        <a:t>-</a:t>
                      </a:r>
                      <a:r>
                        <a:rPr lang="zh-TW" altLang="en-US" sz="1800" b="0" i="0" u="none" strike="noStrike" kern="1200" baseline="0" dirty="0" smtClean="0">
                          <a:solidFill>
                            <a:schemeClr val="dk1"/>
                          </a:solidFill>
                          <a:latin typeface="+mn-lt"/>
                          <a:ea typeface="+mn-ea"/>
                          <a:cs typeface="+mn-cs"/>
                        </a:rPr>
                        <a:t>開放校系分則查詢系統 </a:t>
                      </a:r>
                      <a:r>
                        <a:rPr lang="en-US" altLang="zh-TW" sz="1800" b="0" i="0" u="none" strike="noStrike" kern="1200" baseline="0" dirty="0" smtClean="0">
                          <a:solidFill>
                            <a:schemeClr val="dk1"/>
                          </a:solidFill>
                          <a:latin typeface="+mn-lt"/>
                          <a:ea typeface="+mn-ea"/>
                          <a:cs typeface="+mn-cs"/>
                        </a:rPr>
                        <a:t>(11/12)</a:t>
                      </a:r>
                      <a:r>
                        <a:rPr lang="zh-TW" altLang="en-US" sz="1800" b="0" i="0" u="none" strike="noStrike" kern="1200" baseline="0" dirty="0" smtClean="0">
                          <a:solidFill>
                            <a:schemeClr val="dk1"/>
                          </a:solidFill>
                          <a:latin typeface="+mn-lt"/>
                          <a:ea typeface="+mn-ea"/>
                          <a:cs typeface="+mn-cs"/>
                        </a:rPr>
                        <a:t>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4262">
                <a:tc vMerge="1">
                  <a:txBody>
                    <a:bodyPr/>
                    <a:lstStyle/>
                    <a:p>
                      <a:endParaRPr lang="zh-TW" altLang="en-US"/>
                    </a:p>
                  </a:txBody>
                  <a:tcPr/>
                </a:tc>
                <a:tc gridSpan="3">
                  <a:txBody>
                    <a:bodyPr/>
                    <a:lstStyle/>
                    <a:p>
                      <a:pPr algn="ctr"/>
                      <a:r>
                        <a:rPr lang="zh-TW" altLang="en-US" sz="1800" b="0" i="0" u="none" strike="noStrike" kern="1200" baseline="0" dirty="0" smtClean="0">
                          <a:solidFill>
                            <a:schemeClr val="dk1"/>
                          </a:solidFill>
                          <a:latin typeface="+mn-lt"/>
                          <a:ea typeface="+mn-ea"/>
                          <a:cs typeface="+mn-cs"/>
                        </a:rPr>
                        <a:t>      寄發英聽測驗</a:t>
                      </a:r>
                      <a:r>
                        <a:rPr lang="en-US" altLang="zh-TW" sz="1800" b="0" i="0" u="none" strike="noStrike" kern="1200" baseline="0" dirty="0" smtClean="0">
                          <a:solidFill>
                            <a:schemeClr val="dk1"/>
                          </a:solidFill>
                          <a:latin typeface="+mn-lt"/>
                          <a:ea typeface="+mn-ea"/>
                          <a:cs typeface="+mn-cs"/>
                        </a:rPr>
                        <a:t>(1)</a:t>
                      </a:r>
                      <a:r>
                        <a:rPr lang="zh-TW" altLang="en-US" sz="1800" b="0" i="0" u="none" strike="noStrike" kern="1200" baseline="0" dirty="0" smtClean="0">
                          <a:solidFill>
                            <a:schemeClr val="dk1"/>
                          </a:solidFill>
                          <a:latin typeface="+mn-lt"/>
                          <a:ea typeface="+mn-ea"/>
                          <a:cs typeface="+mn-cs"/>
                        </a:rPr>
                        <a:t>成績單（</a:t>
                      </a:r>
                      <a:r>
                        <a:rPr lang="en-US" altLang="zh-TW" sz="1800" b="0" i="0" u="none" strike="noStrike" kern="1200" baseline="0" dirty="0" smtClean="0">
                          <a:solidFill>
                            <a:schemeClr val="dk1"/>
                          </a:solidFill>
                          <a:latin typeface="+mn-lt"/>
                          <a:ea typeface="+mn-ea"/>
                          <a:cs typeface="+mn-cs"/>
                        </a:rPr>
                        <a:t>11/8</a:t>
                      </a:r>
                      <a:r>
                        <a:rPr lang="zh-TW" altLang="en-US" sz="1800" b="0" i="0" u="none" strike="noStrike" kern="1200" baseline="0" dirty="0" smtClean="0">
                          <a:solidFill>
                            <a:schemeClr val="dk1"/>
                          </a:solidFill>
                          <a:latin typeface="+mn-lt"/>
                          <a:ea typeface="+mn-ea"/>
                          <a:cs typeface="+mn-cs"/>
                        </a:rPr>
                        <a:t>） </a:t>
                      </a:r>
                    </a:p>
                    <a:p>
                      <a:pPr algn="ctr"/>
                      <a:r>
                        <a:rPr lang="zh-TW" altLang="en-US" sz="1800" b="0" i="0" u="none" strike="noStrike" kern="1200" baseline="0" dirty="0" smtClean="0">
                          <a:solidFill>
                            <a:schemeClr val="dk1"/>
                          </a:solidFill>
                          <a:latin typeface="+mn-lt"/>
                          <a:ea typeface="+mn-ea"/>
                          <a:cs typeface="+mn-cs"/>
                        </a:rPr>
                        <a:t>        英聽測驗</a:t>
                      </a:r>
                      <a:r>
                        <a:rPr lang="en-US" altLang="zh-TW" sz="1800" b="0" i="0" u="none" strike="noStrike" kern="1200" baseline="0" dirty="0" smtClean="0">
                          <a:solidFill>
                            <a:schemeClr val="dk1"/>
                          </a:solidFill>
                          <a:latin typeface="+mn-lt"/>
                          <a:ea typeface="+mn-ea"/>
                          <a:cs typeface="+mn-cs"/>
                        </a:rPr>
                        <a:t>(2)</a:t>
                      </a:r>
                      <a:r>
                        <a:rPr lang="zh-TW" altLang="en-US" sz="1800" b="0" i="0" u="none" strike="noStrike" kern="1200" baseline="0" dirty="0" smtClean="0">
                          <a:solidFill>
                            <a:schemeClr val="dk1"/>
                          </a:solidFill>
                          <a:latin typeface="+mn-lt"/>
                          <a:ea typeface="+mn-ea"/>
                          <a:cs typeface="+mn-cs"/>
                        </a:rPr>
                        <a:t>報名（</a:t>
                      </a:r>
                      <a:r>
                        <a:rPr lang="en-US" altLang="zh-TW" sz="1800" b="0" i="0" u="none" strike="noStrike" kern="1200" baseline="0" dirty="0" smtClean="0">
                          <a:solidFill>
                            <a:schemeClr val="dk1"/>
                          </a:solidFill>
                          <a:latin typeface="+mn-lt"/>
                          <a:ea typeface="+mn-ea"/>
                          <a:cs typeface="+mn-cs"/>
                        </a:rPr>
                        <a:t>11/10</a:t>
                      </a:r>
                      <a:r>
                        <a:rPr lang="zh-TW" altLang="en-US" sz="1800" b="0" i="0" u="none" strike="noStrike" kern="1200" baseline="0" dirty="0" smtClean="0">
                          <a:solidFill>
                            <a:schemeClr val="dk1"/>
                          </a:solidFill>
                          <a:latin typeface="+mn-lt"/>
                          <a:ea typeface="+mn-ea"/>
                          <a:cs typeface="+mn-cs"/>
                        </a:rPr>
                        <a:t>～</a:t>
                      </a:r>
                      <a:r>
                        <a:rPr lang="en-US" altLang="zh-TW" sz="1800" b="0" i="0" u="none" strike="noStrike" kern="1200" baseline="0" dirty="0" smtClean="0">
                          <a:solidFill>
                            <a:schemeClr val="dk1"/>
                          </a:solidFill>
                          <a:latin typeface="+mn-lt"/>
                          <a:ea typeface="+mn-ea"/>
                          <a:cs typeface="+mn-cs"/>
                        </a:rPr>
                        <a:t>11/16</a:t>
                      </a:r>
                      <a:r>
                        <a:rPr lang="zh-TW" altLang="en-US" sz="1800" b="0" i="0" u="none" strike="noStrike" kern="1200" baseline="0" dirty="0" smtClean="0">
                          <a:solidFill>
                            <a:schemeClr val="dk1"/>
                          </a:solidFill>
                          <a:latin typeface="+mn-lt"/>
                          <a:ea typeface="+mn-ea"/>
                          <a:cs typeface="+mn-cs"/>
                        </a:rPr>
                        <a:t>） </a:t>
                      </a:r>
                      <a:endParaRPr lang="zh-TW" altLang="en-US" dirty="0"/>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708810">
                <a:tc rowSpan="2">
                  <a:txBody>
                    <a:bodyPr/>
                    <a:lstStyle/>
                    <a:p>
                      <a:pPr algn="ctr">
                        <a:lnSpc>
                          <a:spcPts val="2400"/>
                        </a:lnSpc>
                        <a:spcAft>
                          <a:spcPts val="0"/>
                        </a:spcAft>
                        <a:tabLst>
                          <a:tab pos="114300" algn="l"/>
                        </a:tabLst>
                      </a:pPr>
                      <a:r>
                        <a:rPr lang="en-US" sz="2000" b="0" kern="0" dirty="0" smtClean="0">
                          <a:effectLst/>
                          <a:latin typeface="+mj-lt"/>
                          <a:ea typeface="+mj-ea"/>
                        </a:rPr>
                        <a:t>1</a:t>
                      </a:r>
                      <a:r>
                        <a:rPr lang="en-US" altLang="zh-TW" sz="2000" b="0" kern="0" dirty="0" smtClean="0">
                          <a:effectLst/>
                          <a:latin typeface="+mj-lt"/>
                          <a:ea typeface="+mj-ea"/>
                        </a:rPr>
                        <a:t>10</a:t>
                      </a:r>
                      <a:r>
                        <a:rPr lang="en-US" sz="2000" b="0" kern="0" dirty="0" smtClean="0">
                          <a:effectLst/>
                          <a:latin typeface="+mj-lt"/>
                          <a:ea typeface="+mj-ea"/>
                        </a:rPr>
                        <a:t>/12</a:t>
                      </a:r>
                      <a:endParaRPr lang="zh-TW" sz="2000" b="0" kern="100" dirty="0">
                        <a:effectLst/>
                        <a:latin typeface="+mj-lt"/>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zh-TW" altLang="en-US" sz="1800" b="0" i="0" u="none" strike="noStrike" kern="1200" baseline="0" dirty="0" smtClean="0">
                          <a:solidFill>
                            <a:schemeClr val="dk1"/>
                          </a:solidFill>
                          <a:latin typeface="+mn-lt"/>
                          <a:ea typeface="+mn-ea"/>
                          <a:cs typeface="+mn-cs"/>
                        </a:rPr>
                        <a:t> </a:t>
                      </a:r>
                      <a:r>
                        <a:rPr lang="zh-TW" altLang="en-US" sz="1800" b="1" i="0" u="none" strike="noStrike" kern="1200" baseline="0" dirty="0" smtClean="0">
                          <a:solidFill>
                            <a:schemeClr val="dk1"/>
                          </a:solidFill>
                          <a:latin typeface="+mn-lt"/>
                          <a:ea typeface="+mn-ea"/>
                          <a:cs typeface="+mn-cs"/>
                        </a:rPr>
                        <a:t>發售</a:t>
                      </a:r>
                      <a:r>
                        <a:rPr lang="zh-TW" altLang="en-US" sz="1800" b="0" i="0" u="none" strike="noStrike" kern="1200" baseline="0" dirty="0" smtClean="0">
                          <a:solidFill>
                            <a:schemeClr val="dk1"/>
                          </a:solidFill>
                          <a:latin typeface="+mn-lt"/>
                          <a:ea typeface="+mn-ea"/>
                          <a:cs typeface="+mn-cs"/>
                        </a:rPr>
                        <a:t>繁星推薦招生簡章</a:t>
                      </a:r>
                      <a:r>
                        <a:rPr lang="en-US" altLang="zh-TW" sz="1800" b="0" i="0" u="none" strike="noStrike" kern="1200" baseline="0" dirty="0" smtClean="0">
                          <a:solidFill>
                            <a:schemeClr val="dk1"/>
                          </a:solidFill>
                          <a:latin typeface="+mn-lt"/>
                          <a:ea typeface="+mn-ea"/>
                          <a:cs typeface="+mn-cs"/>
                        </a:rPr>
                        <a:t>(12/1)</a:t>
                      </a:r>
                      <a:r>
                        <a:rPr lang="zh-TW" altLang="en-US" sz="1800" b="0" i="0" u="none" strike="noStrike" kern="1200" baseline="0" dirty="0" smtClean="0">
                          <a:solidFill>
                            <a:schemeClr val="dk1"/>
                          </a:solidFill>
                          <a:latin typeface="+mn-lt"/>
                          <a:ea typeface="+mn-ea"/>
                          <a:cs typeface="+mn-cs"/>
                        </a:rPr>
                        <a:t>）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zh-TW" altLang="en-US" sz="1800" b="1" i="0" u="none" strike="noStrike" kern="1200" baseline="0" dirty="0" smtClean="0">
                          <a:solidFill>
                            <a:schemeClr val="dk1"/>
                          </a:solidFill>
                          <a:latin typeface="+mn-lt"/>
                          <a:ea typeface="+mn-ea"/>
                          <a:cs typeface="+mn-cs"/>
                        </a:rPr>
                        <a:t>發售</a:t>
                      </a:r>
                      <a:r>
                        <a:rPr lang="zh-TW" altLang="en-US" sz="1800" b="0" i="0" u="none" strike="noStrike" kern="1200" baseline="0" dirty="0" smtClean="0">
                          <a:solidFill>
                            <a:schemeClr val="dk1"/>
                          </a:solidFill>
                          <a:latin typeface="+mn-lt"/>
                          <a:ea typeface="+mn-ea"/>
                          <a:cs typeface="+mn-cs"/>
                        </a:rPr>
                        <a:t>申請入學簡章</a:t>
                      </a:r>
                      <a:r>
                        <a:rPr lang="en-US" altLang="zh-TW" sz="1800" b="0" i="0" u="none" strike="noStrike" kern="1200" baseline="0" dirty="0" smtClean="0">
                          <a:solidFill>
                            <a:schemeClr val="dk1"/>
                          </a:solidFill>
                          <a:latin typeface="+mn-lt"/>
                          <a:ea typeface="+mn-ea"/>
                          <a:cs typeface="+mn-cs"/>
                        </a:rPr>
                        <a:t>( (12/1)</a:t>
                      </a:r>
                      <a:r>
                        <a:rPr lang="zh-TW" altLang="en-US" sz="1800" b="0" i="0" u="none" strike="noStrike" kern="1200" baseline="0" dirty="0" smtClean="0">
                          <a:solidFill>
                            <a:schemeClr val="dk1"/>
                          </a:solidFill>
                          <a:latin typeface="+mn-lt"/>
                          <a:ea typeface="+mn-ea"/>
                          <a:cs typeface="+mn-cs"/>
                        </a:rPr>
                        <a:t>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800" b="1" i="0" u="none" strike="noStrike" kern="1200" baseline="0" dirty="0" smtClean="0">
                          <a:solidFill>
                            <a:schemeClr val="dk1"/>
                          </a:solidFill>
                          <a:latin typeface="+mn-lt"/>
                          <a:ea typeface="+mn-ea"/>
                          <a:cs typeface="+mn-cs"/>
                        </a:rPr>
                        <a:t>發售</a:t>
                      </a:r>
                      <a:r>
                        <a:rPr lang="zh-TW" altLang="en-US" sz="1800" b="0" i="0" u="none" strike="noStrike" kern="1200" baseline="0" dirty="0" smtClean="0">
                          <a:solidFill>
                            <a:schemeClr val="dk1"/>
                          </a:solidFill>
                          <a:latin typeface="+mn-lt"/>
                          <a:ea typeface="+mn-ea"/>
                          <a:cs typeface="+mn-cs"/>
                        </a:rPr>
                        <a:t>分發入學簡章 </a:t>
                      </a:r>
                      <a:r>
                        <a:rPr lang="en-US" altLang="zh-TW" sz="1800" b="0" i="0" u="none" strike="noStrike" kern="1200" baseline="0" dirty="0" smtClean="0">
                          <a:solidFill>
                            <a:schemeClr val="dk1"/>
                          </a:solidFill>
                          <a:latin typeface="+mn-lt"/>
                          <a:ea typeface="+mn-ea"/>
                          <a:cs typeface="+mn-cs"/>
                        </a:rPr>
                        <a:t>(12/1)</a:t>
                      </a:r>
                      <a:r>
                        <a:rPr lang="zh-TW" altLang="en-US" sz="1800" b="0" i="0" u="none" strike="noStrike" kern="1200" baseline="0" dirty="0" smtClean="0">
                          <a:solidFill>
                            <a:schemeClr val="dk1"/>
                          </a:solidFill>
                          <a:latin typeface="+mn-lt"/>
                          <a:ea typeface="+mn-ea"/>
                          <a:cs typeface="+mn-cs"/>
                        </a:rPr>
                        <a:t>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512">
                <a:tc vMerge="1">
                  <a:txBody>
                    <a:bodyPr/>
                    <a:lstStyle/>
                    <a:p>
                      <a:pPr algn="ctr">
                        <a:lnSpc>
                          <a:spcPts val="2400"/>
                        </a:lnSpc>
                        <a:spcAft>
                          <a:spcPts val="0"/>
                        </a:spcAft>
                        <a:tabLst>
                          <a:tab pos="114300" algn="l"/>
                        </a:tabLst>
                      </a:pPr>
                      <a:endParaRPr lang="zh-TW" sz="2000" b="0" kern="100" dirty="0">
                        <a:effectLst/>
                        <a:latin typeface="+mj-lt"/>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zh-TW" altLang="en-US" sz="1800" b="1" i="0" u="none" strike="noStrike" kern="1200" baseline="0" dirty="0" smtClean="0">
                          <a:solidFill>
                            <a:schemeClr val="dk1"/>
                          </a:solidFill>
                          <a:latin typeface="+mn-lt"/>
                          <a:ea typeface="+mn-ea"/>
                          <a:cs typeface="+mn-cs"/>
                        </a:rPr>
                        <a:t>英聽測驗</a:t>
                      </a:r>
                      <a:r>
                        <a:rPr lang="en-US" altLang="zh-TW" sz="1800" b="1" i="0" u="none" strike="noStrike" kern="1200" baseline="0" dirty="0" smtClean="0">
                          <a:solidFill>
                            <a:schemeClr val="dk1"/>
                          </a:solidFill>
                          <a:latin typeface="+mn-lt"/>
                          <a:ea typeface="+mn-ea"/>
                          <a:cs typeface="+mn-cs"/>
                        </a:rPr>
                        <a:t>(2)</a:t>
                      </a:r>
                      <a:r>
                        <a:rPr lang="zh-TW" altLang="en-US" sz="1800" b="1" i="0" u="none" strike="noStrike" kern="1200" baseline="0" dirty="0" smtClean="0">
                          <a:solidFill>
                            <a:schemeClr val="dk1"/>
                          </a:solidFill>
                          <a:latin typeface="+mn-lt"/>
                          <a:ea typeface="+mn-ea"/>
                          <a:cs typeface="+mn-cs"/>
                        </a:rPr>
                        <a:t>（</a:t>
                      </a:r>
                      <a:r>
                        <a:rPr lang="en-US" altLang="zh-TW" sz="1800" b="1" i="0" u="none" strike="noStrike" kern="1200" baseline="0" dirty="0" smtClean="0">
                          <a:solidFill>
                            <a:schemeClr val="dk1"/>
                          </a:solidFill>
                          <a:latin typeface="+mn-lt"/>
                          <a:ea typeface="+mn-ea"/>
                          <a:cs typeface="+mn-cs"/>
                        </a:rPr>
                        <a:t>12/11</a:t>
                      </a:r>
                      <a:r>
                        <a:rPr lang="zh-TW" altLang="en-US" sz="1800" b="1" i="0" u="none" strike="noStrike" kern="1200" baseline="0" dirty="0" smtClean="0">
                          <a:solidFill>
                            <a:schemeClr val="dk1"/>
                          </a:solidFill>
                          <a:latin typeface="+mn-lt"/>
                          <a:ea typeface="+mn-ea"/>
                          <a:cs typeface="+mn-cs"/>
                        </a:rPr>
                        <a:t>） </a:t>
                      </a:r>
                    </a:p>
                    <a:p>
                      <a:pPr algn="ctr"/>
                      <a:r>
                        <a:rPr lang="zh-TW" altLang="en-US" sz="1800" b="0" i="0" u="none" strike="noStrike" kern="1200" baseline="0" dirty="0" smtClean="0">
                          <a:solidFill>
                            <a:schemeClr val="dk1"/>
                          </a:solidFill>
                          <a:latin typeface="+mn-lt"/>
                          <a:ea typeface="+mn-ea"/>
                          <a:cs typeface="+mn-cs"/>
                        </a:rPr>
                        <a:t>    寄發英聽測驗</a:t>
                      </a:r>
                      <a:r>
                        <a:rPr lang="en-US" altLang="zh-TW" sz="1800" b="0" i="0" u="none" strike="noStrike" kern="1200" baseline="0" dirty="0" smtClean="0">
                          <a:solidFill>
                            <a:schemeClr val="dk1"/>
                          </a:solidFill>
                          <a:latin typeface="+mn-lt"/>
                          <a:ea typeface="+mn-ea"/>
                          <a:cs typeface="+mn-cs"/>
                        </a:rPr>
                        <a:t>(2)</a:t>
                      </a:r>
                      <a:r>
                        <a:rPr lang="zh-TW" altLang="en-US" sz="1800" b="0" i="0" u="none" strike="noStrike" kern="1200" baseline="0" dirty="0" smtClean="0">
                          <a:solidFill>
                            <a:schemeClr val="dk1"/>
                          </a:solidFill>
                          <a:latin typeface="+mn-lt"/>
                          <a:ea typeface="+mn-ea"/>
                          <a:cs typeface="+mn-cs"/>
                        </a:rPr>
                        <a:t>成績單（</a:t>
                      </a:r>
                      <a:r>
                        <a:rPr lang="en-US" altLang="zh-TW" sz="1800" b="0" i="0" u="none" strike="noStrike" kern="1200" baseline="0" dirty="0" smtClean="0">
                          <a:solidFill>
                            <a:schemeClr val="dk1"/>
                          </a:solidFill>
                          <a:latin typeface="+mn-lt"/>
                          <a:ea typeface="+mn-ea"/>
                          <a:cs typeface="+mn-cs"/>
                        </a:rPr>
                        <a:t>12/23</a:t>
                      </a:r>
                      <a:r>
                        <a:rPr lang="zh-TW" altLang="en-US" sz="1800" b="0" i="0" u="none" strike="noStrike" kern="1200" baseline="0" dirty="0" smtClean="0">
                          <a:solidFill>
                            <a:schemeClr val="dk1"/>
                          </a:solidFill>
                          <a:latin typeface="+mn-lt"/>
                          <a:ea typeface="+mn-ea"/>
                          <a:cs typeface="+mn-cs"/>
                        </a:rPr>
                        <a:t>） </a:t>
                      </a: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bl>
          </a:graphicData>
        </a:graphic>
      </p:graphicFrame>
    </p:spTree>
    <p:extLst>
      <p:ext uri="{BB962C8B-B14F-4D97-AF65-F5344CB8AC3E}">
        <p14:creationId xmlns="" xmlns:p14="http://schemas.microsoft.com/office/powerpoint/2010/main" val="32849422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56</a:t>
            </a:fld>
            <a:endParaRPr lang="en-US" altLang="zh-TW"/>
          </a:p>
        </p:txBody>
      </p:sp>
      <p:graphicFrame>
        <p:nvGraphicFramePr>
          <p:cNvPr id="5" name="表格 4"/>
          <p:cNvGraphicFramePr>
            <a:graphicFrameLocks noGrp="1"/>
          </p:cNvGraphicFramePr>
          <p:nvPr>
            <p:extLst>
              <p:ext uri="{D42A27DB-BD31-4B8C-83A1-F6EECF244321}">
                <p14:modId xmlns="" xmlns:p14="http://schemas.microsoft.com/office/powerpoint/2010/main" val="3161931770"/>
              </p:ext>
            </p:extLst>
          </p:nvPr>
        </p:nvGraphicFramePr>
        <p:xfrm>
          <a:off x="166654" y="147885"/>
          <a:ext cx="9501254" cy="6495825"/>
        </p:xfrm>
        <a:graphic>
          <a:graphicData uri="http://schemas.openxmlformats.org/drawingml/2006/table">
            <a:tbl>
              <a:tblPr>
                <a:tableStyleId>{5C22544A-7EE6-4342-B048-85BDC9FD1C3A}</a:tableStyleId>
              </a:tblPr>
              <a:tblGrid>
                <a:gridCol w="1256968"/>
                <a:gridCol w="3045187"/>
                <a:gridCol w="3140199"/>
                <a:gridCol w="131968"/>
                <a:gridCol w="1926932"/>
              </a:tblGrid>
              <a:tr h="680495">
                <a:tc>
                  <a:txBody>
                    <a:bodyPr/>
                    <a:lstStyle/>
                    <a:p>
                      <a:pPr indent="15240">
                        <a:lnSpc>
                          <a:spcPts val="2000"/>
                        </a:lnSpc>
                        <a:spcAft>
                          <a:spcPts val="0"/>
                        </a:spcAft>
                      </a:pPr>
                      <a:r>
                        <a:rPr lang="zh-TW" altLang="zh-TW" sz="1800" kern="0" dirty="0" smtClean="0">
                          <a:effectLst/>
                          <a:latin typeface="+mj-ea"/>
                          <a:ea typeface="+mj-ea"/>
                        </a:rPr>
                        <a:t>日期</a:t>
                      </a:r>
                      <a:r>
                        <a:rPr lang="en-US" altLang="zh-TW" sz="1800" kern="0" dirty="0" smtClean="0">
                          <a:effectLst/>
                          <a:latin typeface="+mj-ea"/>
                          <a:ea typeface="+mj-ea"/>
                        </a:rPr>
                        <a:t>/</a:t>
                      </a:r>
                      <a:r>
                        <a:rPr lang="zh-TW" altLang="en-US" sz="1800" kern="0" dirty="0" smtClean="0">
                          <a:effectLst/>
                          <a:latin typeface="+mj-ea"/>
                          <a:ea typeface="+mj-ea"/>
                        </a:rPr>
                        <a:t>管道</a:t>
                      </a:r>
                      <a:endParaRPr lang="zh-TW" altLang="zh-TW" sz="18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tabLst>
                          <a:tab pos="114300" algn="l"/>
                        </a:tabLst>
                      </a:pPr>
                      <a:r>
                        <a:rPr lang="zh-TW" sz="2000" kern="0" dirty="0">
                          <a:effectLst/>
                        </a:rPr>
                        <a:t>繁星推薦入學</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gridSpan="2">
                  <a:txBody>
                    <a:bodyPr/>
                    <a:lstStyle/>
                    <a:p>
                      <a:pPr algn="ctr">
                        <a:lnSpc>
                          <a:spcPts val="2000"/>
                        </a:lnSpc>
                        <a:spcAft>
                          <a:spcPts val="0"/>
                        </a:spcAft>
                        <a:tabLst>
                          <a:tab pos="114300" algn="l"/>
                        </a:tabLst>
                      </a:pPr>
                      <a:r>
                        <a:rPr lang="zh-TW" altLang="en-US" sz="2000" kern="0" dirty="0" smtClean="0">
                          <a:effectLst/>
                        </a:rPr>
                        <a:t>申</a:t>
                      </a:r>
                      <a:r>
                        <a:rPr lang="zh-TW" sz="2000" kern="0" dirty="0" smtClean="0">
                          <a:effectLst/>
                        </a:rPr>
                        <a:t>請</a:t>
                      </a:r>
                      <a:r>
                        <a:rPr lang="zh-TW" sz="2000" kern="0" dirty="0">
                          <a:effectLst/>
                        </a:rPr>
                        <a:t>入學</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a:lnSpc>
                          <a:spcPts val="2000"/>
                        </a:lnSpc>
                        <a:spcAft>
                          <a:spcPts val="0"/>
                        </a:spcAft>
                        <a:tabLst>
                          <a:tab pos="114300" algn="l"/>
                        </a:tabLst>
                      </a:pP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000"/>
                        </a:lnSpc>
                        <a:spcAft>
                          <a:spcPts val="0"/>
                        </a:spcAft>
                        <a:tabLst>
                          <a:tab pos="114300" algn="l"/>
                        </a:tabLst>
                      </a:pPr>
                      <a:r>
                        <a:rPr lang="zh-TW" sz="2000" kern="0" dirty="0">
                          <a:effectLst/>
                        </a:rPr>
                        <a:t>考試入學</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490298">
                <a:tc rowSpan="2">
                  <a:txBody>
                    <a:bodyPr/>
                    <a:lstStyle/>
                    <a:p>
                      <a:pPr algn="ctr">
                        <a:lnSpc>
                          <a:spcPts val="2400"/>
                        </a:lnSpc>
                        <a:spcAft>
                          <a:spcPts val="0"/>
                        </a:spcAft>
                        <a:tabLst>
                          <a:tab pos="114300" algn="l"/>
                        </a:tabLst>
                      </a:pPr>
                      <a:r>
                        <a:rPr lang="en-US" sz="2000" kern="0" dirty="0" smtClean="0">
                          <a:effectLst/>
                          <a:latin typeface="+mj-lt"/>
                          <a:ea typeface="+mj-ea"/>
                        </a:rPr>
                        <a:t>1</a:t>
                      </a:r>
                      <a:r>
                        <a:rPr lang="en-US" altLang="zh-TW" sz="2000" kern="0" dirty="0" smtClean="0">
                          <a:effectLst/>
                          <a:latin typeface="+mj-lt"/>
                          <a:ea typeface="+mj-ea"/>
                        </a:rPr>
                        <a:t>11</a:t>
                      </a:r>
                      <a:r>
                        <a:rPr lang="en-US" sz="2000" kern="0" dirty="0" smtClean="0">
                          <a:effectLst/>
                          <a:latin typeface="+mj-lt"/>
                          <a:ea typeface="+mj-ea"/>
                        </a:rPr>
                        <a:t>/01</a:t>
                      </a:r>
                      <a:endParaRPr lang="zh-TW" sz="2000" kern="100" dirty="0">
                        <a:effectLst/>
                        <a:latin typeface="+mj-lt"/>
                        <a:ea typeface="+mj-ea"/>
                      </a:endParaRPr>
                    </a:p>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en-US" altLang="zh-TW" sz="2000" b="0" i="0" u="none" strike="noStrike" kern="1200" baseline="0" dirty="0" smtClean="0">
                          <a:solidFill>
                            <a:schemeClr val="dk1"/>
                          </a:solidFill>
                          <a:latin typeface="+mn-lt"/>
                          <a:ea typeface="+mn-ea"/>
                          <a:cs typeface="+mn-cs"/>
                        </a:rPr>
                        <a:t>	</a:t>
                      </a: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zh-TW" altLang="en-US" sz="1800" b="1" i="0" u="none" strike="noStrike" kern="1200" baseline="0" dirty="0" smtClean="0">
                          <a:solidFill>
                            <a:schemeClr val="dk1"/>
                          </a:solidFill>
                          <a:latin typeface="+mn-lt"/>
                          <a:ea typeface="+mn-ea"/>
                          <a:cs typeface="+mn-cs"/>
                        </a:rPr>
                        <a:t>學科能力測驗考試（</a:t>
                      </a:r>
                      <a:r>
                        <a:rPr lang="en-US" altLang="zh-TW" sz="1800" b="1" i="0" u="none" strike="noStrike" kern="1200" baseline="0" dirty="0" smtClean="0">
                          <a:solidFill>
                            <a:schemeClr val="dk1"/>
                          </a:solidFill>
                          <a:latin typeface="+mn-lt"/>
                          <a:ea typeface="+mn-ea"/>
                          <a:cs typeface="+mn-cs"/>
                        </a:rPr>
                        <a:t>1/21</a:t>
                      </a:r>
                      <a:r>
                        <a:rPr lang="zh-TW" altLang="en-US" sz="1800" b="1" i="0" u="none" strike="noStrike" kern="1200" baseline="0" dirty="0" smtClean="0">
                          <a:solidFill>
                            <a:schemeClr val="dk1"/>
                          </a:solidFill>
                          <a:latin typeface="+mn-lt"/>
                          <a:ea typeface="+mn-ea"/>
                          <a:cs typeface="+mn-cs"/>
                        </a:rPr>
                        <a:t>～</a:t>
                      </a:r>
                      <a:r>
                        <a:rPr lang="en-US" altLang="zh-TW" sz="1800" b="1" i="0" u="none" strike="noStrike" kern="1200" baseline="0" dirty="0" smtClean="0">
                          <a:solidFill>
                            <a:schemeClr val="dk1"/>
                          </a:solidFill>
                          <a:latin typeface="+mn-lt"/>
                          <a:ea typeface="+mn-ea"/>
                          <a:cs typeface="+mn-cs"/>
                        </a:rPr>
                        <a:t>1/23</a:t>
                      </a:r>
                      <a:r>
                        <a:rPr lang="zh-TW" altLang="en-US" sz="1800" b="1" i="0" u="none" strike="noStrike" kern="1200" baseline="0" dirty="0" smtClean="0">
                          <a:solidFill>
                            <a:schemeClr val="dk1"/>
                          </a:solidFill>
                          <a:latin typeface="+mn-lt"/>
                          <a:ea typeface="+mn-ea"/>
                          <a:cs typeface="+mn-cs"/>
                        </a:rPr>
                        <a:t>，三天） 	</a:t>
                      </a: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ctr">
                        <a:lnSpc>
                          <a:spcPts val="2400"/>
                        </a:lnSpc>
                        <a:spcAft>
                          <a:spcPts val="0"/>
                        </a:spcAft>
                        <a:tabLst>
                          <a:tab pos="114300" algn="l"/>
                        </a:tabLst>
                      </a:pP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r>
              <a:tr h="430636">
                <a:tc vMerge="1">
                  <a:txBody>
                    <a:bodyPr/>
                    <a:lstStyle/>
                    <a:p>
                      <a:pPr marL="0" marR="0" indent="0" algn="ctr" defTabSz="914400" rtl="0" eaLnBrk="1" fontAlgn="auto" latinLnBrk="0" hangingPunct="1">
                        <a:lnSpc>
                          <a:spcPts val="2400"/>
                        </a:lnSpc>
                        <a:spcBef>
                          <a:spcPts val="0"/>
                        </a:spcBef>
                        <a:spcAft>
                          <a:spcPts val="0"/>
                        </a:spcAft>
                        <a:buClrTx/>
                        <a:buSzTx/>
                        <a:buFontTx/>
                        <a:buNone/>
                        <a:tabLst>
                          <a:tab pos="114300" algn="l"/>
                        </a:tabLst>
                        <a:defRPr/>
                      </a:pPr>
                      <a:endParaRPr lang="en-US" altLang="zh-TW" sz="1800" b="0" i="0" u="none" strike="noStrike" kern="1200" baseline="0" dirty="0" smtClean="0">
                        <a:solidFill>
                          <a:schemeClr val="dk1"/>
                        </a:solidFill>
                        <a:latin typeface="+mn-lt"/>
                        <a:ea typeface="+mn-ea"/>
                        <a:cs typeface="+mn-cs"/>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zh-TW" altLang="en-US" sz="1800" b="1" i="0" u="none" strike="noStrike" kern="1200" baseline="0" dirty="0" smtClean="0">
                          <a:solidFill>
                            <a:schemeClr val="dk1"/>
                          </a:solidFill>
                          <a:latin typeface="+mn-lt"/>
                          <a:ea typeface="+mn-ea"/>
                          <a:cs typeface="+mn-cs"/>
                        </a:rPr>
                        <a:t>     術科考試（音樂組</a:t>
                      </a:r>
                      <a:r>
                        <a:rPr lang="en-US" altLang="zh-TW" sz="1800" b="1" i="0" u="none" strike="noStrike" kern="1200" baseline="0" dirty="0" smtClean="0">
                          <a:solidFill>
                            <a:schemeClr val="dk1"/>
                          </a:solidFill>
                          <a:latin typeface="+mn-lt"/>
                          <a:ea typeface="+mn-ea"/>
                          <a:cs typeface="+mn-cs"/>
                        </a:rPr>
                        <a:t>1/25~1/28</a:t>
                      </a:r>
                      <a:r>
                        <a:rPr lang="zh-TW" altLang="en-US" sz="1800" b="1" i="0" u="none" strike="noStrike" kern="1200" baseline="0" dirty="0" smtClean="0">
                          <a:solidFill>
                            <a:schemeClr val="dk1"/>
                          </a:solidFill>
                          <a:latin typeface="+mn-lt"/>
                          <a:ea typeface="+mn-ea"/>
                          <a:cs typeface="+mn-cs"/>
                        </a:rPr>
                        <a:t>、美術組</a:t>
                      </a:r>
                      <a:r>
                        <a:rPr lang="en-US" altLang="zh-TW" sz="1800" b="1" i="0" u="none" strike="noStrike" kern="1200" baseline="0" dirty="0" smtClean="0">
                          <a:solidFill>
                            <a:schemeClr val="dk1"/>
                          </a:solidFill>
                          <a:latin typeface="+mn-lt"/>
                          <a:ea typeface="+mn-ea"/>
                          <a:cs typeface="+mn-cs"/>
                        </a:rPr>
                        <a:t>1/27</a:t>
                      </a:r>
                      <a:r>
                        <a:rPr lang="zh-TW" altLang="en-US" sz="1800" b="1" i="0" u="none" strike="noStrike" kern="1200" baseline="0" dirty="0" smtClean="0">
                          <a:solidFill>
                            <a:schemeClr val="dk1"/>
                          </a:solidFill>
                          <a:latin typeface="+mn-lt"/>
                          <a:ea typeface="+mn-ea"/>
                          <a:cs typeface="+mn-cs"/>
                        </a:rPr>
                        <a:t>～</a:t>
                      </a:r>
                      <a:r>
                        <a:rPr lang="en-US" altLang="zh-TW" sz="1800" b="1" i="0" u="none" strike="noStrike" kern="1200" baseline="0" dirty="0" smtClean="0">
                          <a:solidFill>
                            <a:schemeClr val="dk1"/>
                          </a:solidFill>
                          <a:latin typeface="+mn-lt"/>
                          <a:ea typeface="+mn-ea"/>
                          <a:cs typeface="+mn-cs"/>
                        </a:rPr>
                        <a:t>1/28)</a:t>
                      </a:r>
                      <a:r>
                        <a:rPr lang="zh-TW" altLang="en-US" sz="1800" b="1" i="0" u="none" strike="noStrike" kern="1200" baseline="0" dirty="0" smtClean="0">
                          <a:solidFill>
                            <a:schemeClr val="dk1"/>
                          </a:solidFill>
                          <a:latin typeface="+mn-lt"/>
                          <a:ea typeface="+mn-ea"/>
                          <a:cs typeface="+mn-cs"/>
                        </a:rPr>
                        <a:t> 	</a:t>
                      </a: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ctr">
                        <a:lnSpc>
                          <a:spcPts val="2400"/>
                        </a:lnSpc>
                        <a:spcAft>
                          <a:spcPts val="0"/>
                        </a:spcAft>
                        <a:tabLst>
                          <a:tab pos="114300" algn="l"/>
                        </a:tabLst>
                      </a:pP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r>
              <a:tr h="457551">
                <a:tc>
                  <a:txBody>
                    <a:bodyPr/>
                    <a:lstStyle/>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en-US" altLang="zh-TW" sz="2200" b="0" i="0" u="none" strike="noStrike" kern="1200" baseline="0" dirty="0" smtClean="0">
                          <a:solidFill>
                            <a:schemeClr val="dk1"/>
                          </a:solidFill>
                          <a:latin typeface="+mn-lt"/>
                          <a:ea typeface="+mn-ea"/>
                          <a:cs typeface="+mn-cs"/>
                        </a:rPr>
                        <a:t>111/02</a:t>
                      </a: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zh-TW" altLang="en-US" sz="1800" b="1" i="0" u="none" strike="noStrike" kern="1200" baseline="0" dirty="0" smtClean="0">
                          <a:solidFill>
                            <a:schemeClr val="dk1"/>
                          </a:solidFill>
                          <a:latin typeface="+mn-lt"/>
                          <a:ea typeface="+mn-ea"/>
                          <a:cs typeface="+mn-cs"/>
                        </a:rPr>
                        <a:t>術科考試（體育組</a:t>
                      </a:r>
                      <a:r>
                        <a:rPr lang="en-US" altLang="zh-TW" sz="1800" b="1" i="0" u="none" strike="noStrike" kern="1200" baseline="0" dirty="0" smtClean="0">
                          <a:solidFill>
                            <a:schemeClr val="dk1"/>
                          </a:solidFill>
                          <a:latin typeface="+mn-lt"/>
                          <a:ea typeface="+mn-ea"/>
                          <a:cs typeface="+mn-cs"/>
                        </a:rPr>
                        <a:t>2/7~2/9)</a:t>
                      </a:r>
                      <a:endParaRPr lang="en-US" altLang="zh-TW" sz="1800" b="0" i="0" u="none" strike="noStrike" kern="1200" baseline="0" dirty="0" smtClean="0">
                        <a:solidFill>
                          <a:schemeClr val="dk1"/>
                        </a:solidFill>
                        <a:latin typeface="+mn-lt"/>
                        <a:ea typeface="+mn-ea"/>
                        <a:cs typeface="+mn-cs"/>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ctr">
                        <a:lnSpc>
                          <a:spcPts val="2400"/>
                        </a:lnSpc>
                        <a:spcAft>
                          <a:spcPts val="0"/>
                        </a:spcAft>
                        <a:tabLst>
                          <a:tab pos="114300" algn="l"/>
                        </a:tabLst>
                      </a:pP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r>
              <a:tr h="639544">
                <a:tc rowSpan="3">
                  <a:txBody>
                    <a:bodyPr/>
                    <a:lstStyle/>
                    <a:p>
                      <a:pPr algn="ctr">
                        <a:lnSpc>
                          <a:spcPts val="2400"/>
                        </a:lnSpc>
                        <a:spcAft>
                          <a:spcPts val="0"/>
                        </a:spcAft>
                        <a:tabLst>
                          <a:tab pos="114300" algn="l"/>
                        </a:tabLst>
                      </a:pPr>
                      <a:r>
                        <a:rPr lang="en-US" altLang="zh-TW" sz="2000" kern="0" dirty="0" smtClean="0">
                          <a:effectLst/>
                          <a:latin typeface="+mj-ea"/>
                          <a:ea typeface="+mj-ea"/>
                        </a:rPr>
                        <a:t>111</a:t>
                      </a:r>
                      <a:r>
                        <a:rPr lang="en-US" sz="2000" kern="0" dirty="0" smtClean="0">
                          <a:effectLst/>
                          <a:latin typeface="+mj-ea"/>
                          <a:ea typeface="+mj-ea"/>
                        </a:rPr>
                        <a:t>/</a:t>
                      </a:r>
                      <a:r>
                        <a:rPr lang="en-US" altLang="zh-TW" sz="2000" kern="0" dirty="0" smtClean="0">
                          <a:effectLst/>
                          <a:latin typeface="+mj-ea"/>
                          <a:ea typeface="+mj-ea"/>
                        </a:rPr>
                        <a:t>03</a:t>
                      </a: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zh-TW" altLang="en-US" dirty="0" smtClean="0"/>
                        <a:t>公布學測成績及統計資料（</a:t>
                      </a:r>
                      <a:r>
                        <a:rPr lang="en-US" altLang="zh-TW" dirty="0" smtClean="0"/>
                        <a:t>3/1</a:t>
                      </a:r>
                      <a:r>
                        <a:rPr lang="zh-TW" altLang="en-US" dirty="0" smtClean="0"/>
                        <a:t>）</a:t>
                      </a:r>
                      <a:endParaRPr lang="en-US" altLang="zh-TW" sz="1800" b="0" i="0" u="none" strike="noStrike" kern="1200" baseline="0" dirty="0" smtClean="0">
                        <a:solidFill>
                          <a:schemeClr val="dk1"/>
                        </a:solidFill>
                        <a:latin typeface="+mn-lt"/>
                        <a:ea typeface="+mn-ea"/>
                        <a:cs typeface="+mn-cs"/>
                      </a:endParaRPr>
                    </a:p>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zh-TW" altLang="en-US" sz="1800" b="0" i="0" u="none" strike="noStrike" kern="1200" baseline="0" dirty="0" smtClean="0">
                          <a:solidFill>
                            <a:schemeClr val="dk1"/>
                          </a:solidFill>
                          <a:latin typeface="+mn-lt"/>
                          <a:ea typeface="+mn-ea"/>
                          <a:cs typeface="+mn-cs"/>
                        </a:rPr>
                        <a:t>寄發學科能力測驗成績單</a:t>
                      </a:r>
                      <a:r>
                        <a:rPr lang="en-US" altLang="zh-TW" sz="1800" b="0" i="0" u="none" strike="noStrike" kern="1200" baseline="0" dirty="0" smtClean="0">
                          <a:solidFill>
                            <a:schemeClr val="dk1"/>
                          </a:solidFill>
                          <a:latin typeface="+mn-lt"/>
                          <a:ea typeface="+mn-ea"/>
                          <a:cs typeface="+mn-cs"/>
                        </a:rPr>
                        <a:t>(3/2)</a:t>
                      </a:r>
                      <a:r>
                        <a:rPr lang="zh-TW" altLang="en-US" sz="1800" b="0" i="0" u="none" strike="noStrike" kern="1200" baseline="0" dirty="0" smtClean="0">
                          <a:solidFill>
                            <a:schemeClr val="dk1"/>
                          </a:solidFill>
                          <a:latin typeface="+mn-lt"/>
                          <a:ea typeface="+mn-ea"/>
                          <a:cs typeface="+mn-cs"/>
                        </a:rPr>
                        <a:t>、術科成績單 </a:t>
                      </a:r>
                      <a:r>
                        <a:rPr lang="en-US" altLang="zh-TW" sz="1800" b="0" i="0" u="none" strike="noStrike" kern="1200" baseline="0" dirty="0" smtClean="0">
                          <a:solidFill>
                            <a:schemeClr val="dk1"/>
                          </a:solidFill>
                          <a:latin typeface="+mn-lt"/>
                          <a:ea typeface="+mn-ea"/>
                          <a:cs typeface="+mn-cs"/>
                        </a:rPr>
                        <a:t>(3/3) 	</a:t>
                      </a: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28076">
                <a:tc vMerge="1">
                  <a:txBody>
                    <a:bodyPr/>
                    <a:lstStyle/>
                    <a:p>
                      <a:pPr algn="ctr">
                        <a:lnSpc>
                          <a:spcPts val="2400"/>
                        </a:lnSpc>
                        <a:spcAft>
                          <a:spcPts val="0"/>
                        </a:spcAft>
                        <a:tabLst>
                          <a:tab pos="114300" algn="l"/>
                        </a:tabLst>
                      </a:pP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zh-TW" altLang="en-US" sz="1800" b="0" i="0" u="none" strike="noStrike" kern="1200" baseline="0" dirty="0" smtClean="0">
                          <a:solidFill>
                            <a:schemeClr val="dk1"/>
                          </a:solidFill>
                          <a:latin typeface="+mn-lt"/>
                          <a:ea typeface="+mn-ea"/>
                          <a:cs typeface="+mn-cs"/>
                        </a:rPr>
                        <a:t>申請學測考試成績複查（</a:t>
                      </a:r>
                      <a:r>
                        <a:rPr lang="en-US" altLang="zh-TW" sz="1800" b="0" i="0" u="none" strike="noStrike" kern="1200" baseline="0" dirty="0" smtClean="0">
                          <a:solidFill>
                            <a:schemeClr val="dk1"/>
                          </a:solidFill>
                          <a:latin typeface="+mn-lt"/>
                          <a:ea typeface="+mn-ea"/>
                          <a:cs typeface="+mn-cs"/>
                        </a:rPr>
                        <a:t>3/2</a:t>
                      </a:r>
                      <a:r>
                        <a:rPr lang="zh-TW" altLang="en-US" sz="1800" b="0" i="0" u="none" strike="noStrike" kern="1200" baseline="0" dirty="0" smtClean="0">
                          <a:solidFill>
                            <a:schemeClr val="dk1"/>
                          </a:solidFill>
                          <a:latin typeface="+mn-lt"/>
                          <a:ea typeface="+mn-ea"/>
                          <a:cs typeface="+mn-cs"/>
                        </a:rPr>
                        <a:t>～</a:t>
                      </a:r>
                      <a:r>
                        <a:rPr lang="en-US" altLang="zh-TW" sz="1800" b="0" i="0" u="none" strike="noStrike" kern="1200" baseline="0" dirty="0" smtClean="0">
                          <a:solidFill>
                            <a:schemeClr val="dk1"/>
                          </a:solidFill>
                          <a:latin typeface="+mn-lt"/>
                          <a:ea typeface="+mn-ea"/>
                          <a:cs typeface="+mn-cs"/>
                        </a:rPr>
                        <a:t>3/7</a:t>
                      </a:r>
                      <a:r>
                        <a:rPr lang="zh-TW" altLang="en-US" sz="1800" b="0" i="0" u="none" strike="noStrike" kern="1200" baseline="0" dirty="0" smtClean="0">
                          <a:solidFill>
                            <a:schemeClr val="dk1"/>
                          </a:solidFill>
                          <a:latin typeface="+mn-lt"/>
                          <a:ea typeface="+mn-ea"/>
                          <a:cs typeface="+mn-cs"/>
                        </a:rPr>
                        <a:t>）、 申請術科考試成績複查（</a:t>
                      </a:r>
                      <a:r>
                        <a:rPr lang="en-US" altLang="zh-TW" sz="1800" b="0" i="0" u="none" strike="noStrike" kern="1200" baseline="0" dirty="0" smtClean="0">
                          <a:solidFill>
                            <a:schemeClr val="dk1"/>
                          </a:solidFill>
                          <a:latin typeface="+mn-lt"/>
                          <a:ea typeface="+mn-ea"/>
                          <a:cs typeface="+mn-cs"/>
                        </a:rPr>
                        <a:t>3/3</a:t>
                      </a:r>
                      <a:r>
                        <a:rPr lang="zh-TW" altLang="en-US" sz="1800" b="0" i="0" u="none" strike="noStrike" kern="1200" baseline="0" dirty="0" smtClean="0">
                          <a:solidFill>
                            <a:schemeClr val="dk1"/>
                          </a:solidFill>
                          <a:latin typeface="+mn-lt"/>
                          <a:ea typeface="+mn-ea"/>
                          <a:cs typeface="+mn-cs"/>
                        </a:rPr>
                        <a:t>～</a:t>
                      </a:r>
                      <a:r>
                        <a:rPr lang="en-US" altLang="zh-TW" sz="1800" b="0" i="0" u="none" strike="noStrike" kern="1200" baseline="0" dirty="0" smtClean="0">
                          <a:solidFill>
                            <a:schemeClr val="dk1"/>
                          </a:solidFill>
                          <a:latin typeface="+mn-lt"/>
                          <a:ea typeface="+mn-ea"/>
                          <a:cs typeface="+mn-cs"/>
                        </a:rPr>
                        <a:t>3/8</a:t>
                      </a:r>
                      <a:r>
                        <a:rPr lang="zh-TW" altLang="en-US" sz="1800" b="0" i="0" u="none" strike="noStrike" kern="1200" baseline="0" dirty="0" smtClean="0">
                          <a:solidFill>
                            <a:schemeClr val="dk1"/>
                          </a:solidFill>
                          <a:latin typeface="+mn-lt"/>
                          <a:ea typeface="+mn-ea"/>
                          <a:cs typeface="+mn-cs"/>
                        </a:rPr>
                        <a:t>） </a:t>
                      </a: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ctr">
                        <a:lnSpc>
                          <a:spcPts val="2400"/>
                        </a:lnSpc>
                        <a:spcAft>
                          <a:spcPts val="0"/>
                        </a:spcAft>
                        <a:tabLst>
                          <a:tab pos="114300" algn="l"/>
                        </a:tabLst>
                      </a:pP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r>
              <a:tr h="2073825">
                <a:tc vMerge="1">
                  <a:txBody>
                    <a:bodyPr/>
                    <a:lstStyle/>
                    <a:p>
                      <a:pPr algn="ctr">
                        <a:lnSpc>
                          <a:spcPts val="2400"/>
                        </a:lnSpc>
                        <a:spcAft>
                          <a:spcPts val="0"/>
                        </a:spcAft>
                        <a:tabLst>
                          <a:tab pos="114300" algn="l"/>
                        </a:tabLst>
                      </a:pP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800" b="0" i="0" u="none" strike="noStrike" kern="1200" baseline="0" dirty="0" smtClean="0">
                          <a:solidFill>
                            <a:schemeClr val="dk1"/>
                          </a:solidFill>
                          <a:latin typeface="+mn-lt"/>
                          <a:ea typeface="+mn-ea"/>
                          <a:cs typeface="+mn-cs"/>
                        </a:rPr>
                        <a:t>1.</a:t>
                      </a:r>
                      <a:r>
                        <a:rPr lang="zh-TW" altLang="en-US" sz="1800" b="0" i="0" u="none" strike="noStrike" kern="1200" baseline="0" dirty="0" smtClean="0">
                          <a:solidFill>
                            <a:schemeClr val="dk1"/>
                          </a:solidFill>
                          <a:latin typeface="+mn-lt"/>
                          <a:ea typeface="+mn-ea"/>
                          <a:cs typeface="+mn-cs"/>
                        </a:rPr>
                        <a:t>繁星推薦繳費報名</a:t>
                      </a:r>
                      <a:endParaRPr lang="en-US" altLang="zh-TW" sz="1800" b="0" i="0" u="none" strike="noStrike" kern="1200" baseline="0" dirty="0" smtClean="0">
                        <a:solidFill>
                          <a:schemeClr val="dk1"/>
                        </a:solidFill>
                        <a:latin typeface="+mn-lt"/>
                        <a:ea typeface="+mn-ea"/>
                        <a:cs typeface="+mn-cs"/>
                      </a:endParaRPr>
                    </a:p>
                    <a:p>
                      <a:r>
                        <a:rPr lang="zh-TW" altLang="en-US" sz="1800" b="0" i="0" u="none" strike="noStrike" kern="1200" baseline="0" dirty="0" smtClean="0">
                          <a:solidFill>
                            <a:schemeClr val="dk1"/>
                          </a:solidFill>
                          <a:latin typeface="+mn-lt"/>
                          <a:ea typeface="+mn-ea"/>
                          <a:cs typeface="+mn-cs"/>
                        </a:rPr>
                        <a:t>  </a:t>
                      </a:r>
                      <a:r>
                        <a:rPr lang="en-US" altLang="zh-TW" sz="1800" b="0" i="0" u="none" strike="noStrike" kern="1200" baseline="0" dirty="0" smtClean="0">
                          <a:solidFill>
                            <a:schemeClr val="dk1"/>
                          </a:solidFill>
                          <a:latin typeface="+mn-lt"/>
                          <a:ea typeface="+mn-ea"/>
                          <a:cs typeface="+mn-cs"/>
                        </a:rPr>
                        <a:t>(3/15</a:t>
                      </a:r>
                      <a:r>
                        <a:rPr lang="zh-TW" altLang="en-US" sz="1800" b="0" i="0" u="none" strike="noStrike" kern="1200" baseline="0" dirty="0" smtClean="0">
                          <a:solidFill>
                            <a:schemeClr val="dk1"/>
                          </a:solidFill>
                          <a:latin typeface="+mn-lt"/>
                          <a:ea typeface="+mn-ea"/>
                          <a:cs typeface="+mn-cs"/>
                        </a:rPr>
                        <a:t>～</a:t>
                      </a:r>
                      <a:r>
                        <a:rPr lang="en-US" altLang="zh-TW" sz="1800" b="0" i="0" u="none" strike="noStrike" kern="1200" baseline="0" dirty="0" smtClean="0">
                          <a:solidFill>
                            <a:schemeClr val="dk1"/>
                          </a:solidFill>
                          <a:latin typeface="+mn-lt"/>
                          <a:ea typeface="+mn-ea"/>
                          <a:cs typeface="+mn-cs"/>
                        </a:rPr>
                        <a:t>3/16) </a:t>
                      </a:r>
                    </a:p>
                    <a:p>
                      <a:r>
                        <a:rPr lang="en-US" altLang="zh-TW" sz="1800" b="0" i="0" u="none" strike="noStrike" kern="1200" baseline="0" dirty="0" smtClean="0">
                          <a:solidFill>
                            <a:schemeClr val="dk1"/>
                          </a:solidFill>
                          <a:latin typeface="+mn-lt"/>
                          <a:ea typeface="+mn-ea"/>
                          <a:cs typeface="+mn-cs"/>
                        </a:rPr>
                        <a:t>2.</a:t>
                      </a:r>
                      <a:r>
                        <a:rPr lang="zh-TW" altLang="en-US" sz="1800" b="1" i="0" u="none" strike="noStrike" kern="1200" baseline="0" dirty="0" smtClean="0">
                          <a:solidFill>
                            <a:schemeClr val="dk1"/>
                          </a:solidFill>
                          <a:latin typeface="+mn-lt"/>
                          <a:ea typeface="+mn-ea"/>
                          <a:cs typeface="+mn-cs"/>
                        </a:rPr>
                        <a:t>公告第</a:t>
                      </a:r>
                      <a:r>
                        <a:rPr lang="en-US" altLang="zh-TW" sz="1800" b="1" i="0" u="none" strike="noStrike" kern="1200" baseline="0" dirty="0" smtClean="0">
                          <a:solidFill>
                            <a:schemeClr val="dk1"/>
                          </a:solidFill>
                          <a:latin typeface="+mn-lt"/>
                          <a:ea typeface="+mn-ea"/>
                          <a:cs typeface="+mn-cs"/>
                        </a:rPr>
                        <a:t>1</a:t>
                      </a:r>
                      <a:r>
                        <a:rPr lang="zh-TW" altLang="en-US" sz="1800" b="1" i="0" u="none" strike="noStrike" kern="1200" baseline="0" dirty="0" smtClean="0">
                          <a:solidFill>
                            <a:schemeClr val="dk1"/>
                          </a:solidFill>
                          <a:latin typeface="+mn-lt"/>
                          <a:ea typeface="+mn-ea"/>
                          <a:cs typeface="+mn-cs"/>
                        </a:rPr>
                        <a:t>～</a:t>
                      </a:r>
                      <a:r>
                        <a:rPr lang="en-US" altLang="zh-TW" sz="1800" b="1" i="0" u="none" strike="noStrike" kern="1200" baseline="0" dirty="0" smtClean="0">
                          <a:solidFill>
                            <a:schemeClr val="dk1"/>
                          </a:solidFill>
                          <a:latin typeface="+mn-lt"/>
                          <a:ea typeface="+mn-ea"/>
                          <a:cs typeface="+mn-cs"/>
                        </a:rPr>
                        <a:t>7</a:t>
                      </a:r>
                      <a:r>
                        <a:rPr lang="zh-TW" altLang="en-US" sz="1800" b="1" i="0" u="none" strike="noStrike" kern="1200" baseline="0" dirty="0" smtClean="0">
                          <a:solidFill>
                            <a:schemeClr val="dk1"/>
                          </a:solidFill>
                          <a:latin typeface="+mn-lt"/>
                          <a:ea typeface="+mn-ea"/>
                          <a:cs typeface="+mn-cs"/>
                        </a:rPr>
                        <a:t>類學群錄取名單</a:t>
                      </a:r>
                      <a:endParaRPr lang="en-US" altLang="zh-TW" sz="1800" b="1" i="0" u="none" strike="noStrike" kern="1200" baseline="0" dirty="0" smtClean="0">
                        <a:solidFill>
                          <a:schemeClr val="dk1"/>
                        </a:solidFill>
                        <a:latin typeface="+mn-lt"/>
                        <a:ea typeface="+mn-ea"/>
                        <a:cs typeface="+mn-cs"/>
                      </a:endParaRPr>
                    </a:p>
                    <a:p>
                      <a:r>
                        <a:rPr lang="zh-TW" altLang="en-US" sz="1800" b="1" i="0" u="none" strike="noStrike" kern="1200" baseline="0" dirty="0" smtClean="0">
                          <a:solidFill>
                            <a:schemeClr val="dk1"/>
                          </a:solidFill>
                          <a:latin typeface="+mn-lt"/>
                          <a:ea typeface="+mn-ea"/>
                          <a:cs typeface="+mn-cs"/>
                        </a:rPr>
                        <a:t>   及第</a:t>
                      </a:r>
                      <a:r>
                        <a:rPr lang="en-US" altLang="zh-TW" sz="1800" b="1" i="0" u="none" strike="noStrike" kern="1200" baseline="0" dirty="0" smtClean="0">
                          <a:solidFill>
                            <a:schemeClr val="dk1"/>
                          </a:solidFill>
                          <a:latin typeface="+mn-lt"/>
                          <a:ea typeface="+mn-ea"/>
                          <a:cs typeface="+mn-cs"/>
                        </a:rPr>
                        <a:t>8</a:t>
                      </a:r>
                      <a:r>
                        <a:rPr lang="zh-TW" altLang="en-US" sz="1800" b="1" i="0" u="none" strike="noStrike" kern="1200" baseline="0" dirty="0" smtClean="0">
                          <a:solidFill>
                            <a:schemeClr val="dk1"/>
                          </a:solidFill>
                          <a:latin typeface="+mn-lt"/>
                          <a:ea typeface="+mn-ea"/>
                          <a:cs typeface="+mn-cs"/>
                        </a:rPr>
                        <a:t>類學群通過第</a:t>
                      </a:r>
                      <a:r>
                        <a:rPr lang="en-US" altLang="zh-TW" sz="1800" b="1" i="0" u="none" strike="noStrike" kern="1200" baseline="0" dirty="0" smtClean="0">
                          <a:solidFill>
                            <a:schemeClr val="dk1"/>
                          </a:solidFill>
                          <a:latin typeface="+mn-lt"/>
                          <a:ea typeface="+mn-ea"/>
                          <a:cs typeface="+mn-cs"/>
                        </a:rPr>
                        <a:t>1</a:t>
                      </a:r>
                      <a:r>
                        <a:rPr lang="zh-TW" altLang="en-US" sz="1800" b="1" i="0" u="none" strike="noStrike" kern="1200" baseline="0" dirty="0" smtClean="0">
                          <a:solidFill>
                            <a:schemeClr val="dk1"/>
                          </a:solidFill>
                          <a:latin typeface="+mn-lt"/>
                          <a:ea typeface="+mn-ea"/>
                          <a:cs typeface="+mn-cs"/>
                        </a:rPr>
                        <a:t>階段篩</a:t>
                      </a:r>
                      <a:endParaRPr lang="en-US" altLang="zh-TW" sz="1800" b="1" i="0" u="none" strike="noStrike" kern="1200" baseline="0" dirty="0" smtClean="0">
                        <a:solidFill>
                          <a:schemeClr val="dk1"/>
                        </a:solidFill>
                        <a:latin typeface="+mn-lt"/>
                        <a:ea typeface="+mn-ea"/>
                        <a:cs typeface="+mn-cs"/>
                      </a:endParaRPr>
                    </a:p>
                    <a:p>
                      <a:r>
                        <a:rPr lang="zh-TW" altLang="en-US" sz="1800" b="1" i="0" u="none" strike="noStrike" kern="1200" baseline="0" dirty="0" smtClean="0">
                          <a:solidFill>
                            <a:schemeClr val="dk1"/>
                          </a:solidFill>
                          <a:latin typeface="+mn-lt"/>
                          <a:ea typeface="+mn-ea"/>
                          <a:cs typeface="+mn-cs"/>
                        </a:rPr>
                        <a:t>   選結果（</a:t>
                      </a:r>
                      <a:r>
                        <a:rPr lang="en-US" altLang="zh-TW" sz="1800" b="1" i="0" u="none" strike="noStrike" kern="1200" baseline="0" dirty="0" smtClean="0">
                          <a:solidFill>
                            <a:schemeClr val="dk1"/>
                          </a:solidFill>
                          <a:latin typeface="+mn-lt"/>
                          <a:ea typeface="+mn-ea"/>
                          <a:cs typeface="+mn-cs"/>
                        </a:rPr>
                        <a:t>3/22</a:t>
                      </a:r>
                      <a:r>
                        <a:rPr lang="zh-TW" altLang="en-US" sz="1800" b="1" i="0" u="none" strike="noStrike" kern="1200" baseline="0" dirty="0" smtClean="0">
                          <a:solidFill>
                            <a:schemeClr val="dk1"/>
                          </a:solidFill>
                          <a:latin typeface="+mn-lt"/>
                          <a:ea typeface="+mn-ea"/>
                          <a:cs typeface="+mn-cs"/>
                        </a:rPr>
                        <a:t>） </a:t>
                      </a:r>
                    </a:p>
                    <a:p>
                      <a:r>
                        <a:rPr lang="en-US" altLang="zh-TW" sz="1800" b="0" i="0" u="none" strike="noStrike" kern="1200" baseline="0" dirty="0" smtClean="0">
                          <a:solidFill>
                            <a:schemeClr val="dk1"/>
                          </a:solidFill>
                          <a:latin typeface="+mn-lt"/>
                          <a:ea typeface="+mn-ea"/>
                          <a:cs typeface="+mn-cs"/>
                        </a:rPr>
                        <a:t>3.</a:t>
                      </a:r>
                      <a:r>
                        <a:rPr lang="zh-TW" altLang="en-US" sz="1800" b="0" i="0" u="none" strike="noStrike" kern="1200" baseline="0" dirty="0" smtClean="0">
                          <a:solidFill>
                            <a:schemeClr val="dk1"/>
                          </a:solidFill>
                          <a:latin typeface="+mn-lt"/>
                          <a:ea typeface="+mn-ea"/>
                          <a:cs typeface="+mn-cs"/>
                        </a:rPr>
                        <a:t>錄取生放棄入學資格截止 </a:t>
                      </a:r>
                      <a:endParaRPr lang="en-US" altLang="zh-TW" sz="1800" b="0" i="0" u="none" strike="noStrike" kern="1200" baseline="0" dirty="0" smtClean="0">
                        <a:solidFill>
                          <a:schemeClr val="dk1"/>
                        </a:solidFill>
                        <a:latin typeface="+mn-lt"/>
                        <a:ea typeface="+mn-ea"/>
                        <a:cs typeface="+mn-cs"/>
                      </a:endParaRPr>
                    </a:p>
                    <a:p>
                      <a:r>
                        <a:rPr lang="zh-TW" altLang="en-US" sz="1800" b="0" i="0" u="none" strike="noStrike" kern="1200" baseline="0" dirty="0" smtClean="0">
                          <a:solidFill>
                            <a:schemeClr val="dk1"/>
                          </a:solidFill>
                          <a:latin typeface="+mn-lt"/>
                          <a:ea typeface="+mn-ea"/>
                          <a:cs typeface="+mn-cs"/>
                        </a:rPr>
                        <a:t>  （</a:t>
                      </a:r>
                      <a:r>
                        <a:rPr lang="en-US" altLang="zh-TW" sz="1800" b="0" i="0" u="none" strike="noStrike" kern="1200" baseline="0" dirty="0" smtClean="0">
                          <a:solidFill>
                            <a:schemeClr val="dk1"/>
                          </a:solidFill>
                          <a:latin typeface="+mn-lt"/>
                          <a:ea typeface="+mn-ea"/>
                          <a:cs typeface="+mn-cs"/>
                        </a:rPr>
                        <a:t>3/24</a:t>
                      </a:r>
                      <a:r>
                        <a:rPr lang="zh-TW" altLang="en-US" sz="1800" b="0" i="0" u="none" strike="noStrike" kern="1200" baseline="0" dirty="0" smtClean="0">
                          <a:solidFill>
                            <a:schemeClr val="dk1"/>
                          </a:solidFill>
                          <a:latin typeface="+mn-lt"/>
                          <a:ea typeface="+mn-ea"/>
                          <a:cs typeface="+mn-cs"/>
                        </a:rPr>
                        <a:t>） </a:t>
                      </a:r>
                    </a:p>
                  </a:txBody>
                  <a:tcPr marL="6809" marR="6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800" b="0" i="0" u="none" strike="noStrike" kern="1200" baseline="0" dirty="0" smtClean="0">
                          <a:solidFill>
                            <a:schemeClr val="dk1"/>
                          </a:solidFill>
                          <a:latin typeface="+mn-lt"/>
                          <a:ea typeface="+mn-ea"/>
                          <a:cs typeface="+mn-cs"/>
                        </a:rPr>
                        <a:t>1.</a:t>
                      </a:r>
                      <a:r>
                        <a:rPr lang="zh-TW" altLang="en-US" sz="1800" b="0" i="0" u="none" strike="noStrike" kern="1200" baseline="0" dirty="0" smtClean="0">
                          <a:solidFill>
                            <a:schemeClr val="dk1"/>
                          </a:solidFill>
                          <a:latin typeface="+mn-lt"/>
                          <a:ea typeface="+mn-ea"/>
                          <a:cs typeface="+mn-cs"/>
                        </a:rPr>
                        <a:t>申請入學繳費（</a:t>
                      </a:r>
                      <a:r>
                        <a:rPr lang="en-US" altLang="zh-TW" sz="1800" b="0" i="0" u="none" strike="noStrike" kern="1200" baseline="0" dirty="0" smtClean="0">
                          <a:solidFill>
                            <a:schemeClr val="dk1"/>
                          </a:solidFill>
                          <a:latin typeface="+mn-lt"/>
                          <a:ea typeface="+mn-ea"/>
                          <a:cs typeface="+mn-cs"/>
                        </a:rPr>
                        <a:t>3/23</a:t>
                      </a:r>
                      <a:r>
                        <a:rPr lang="zh-TW" altLang="en-US" sz="1800" b="0" i="0" u="none" strike="noStrike" kern="1200" baseline="0" dirty="0" smtClean="0">
                          <a:solidFill>
                            <a:schemeClr val="dk1"/>
                          </a:solidFill>
                          <a:latin typeface="+mn-lt"/>
                          <a:ea typeface="+mn-ea"/>
                          <a:cs typeface="+mn-cs"/>
                        </a:rPr>
                        <a:t>～</a:t>
                      </a:r>
                      <a:r>
                        <a:rPr lang="en-US" altLang="zh-TW" sz="1800" b="0" i="0" u="none" strike="noStrike" kern="1200" baseline="0" dirty="0" smtClean="0">
                          <a:solidFill>
                            <a:schemeClr val="dk1"/>
                          </a:solidFill>
                          <a:latin typeface="+mn-lt"/>
                          <a:ea typeface="+mn-ea"/>
                          <a:cs typeface="+mn-cs"/>
                        </a:rPr>
                        <a:t>3/25</a:t>
                      </a:r>
                      <a:r>
                        <a:rPr lang="zh-TW" altLang="en-US" sz="1800" b="0" i="0" u="none" strike="noStrike" kern="1200" baseline="0" dirty="0" smtClean="0">
                          <a:solidFill>
                            <a:schemeClr val="dk1"/>
                          </a:solidFill>
                          <a:latin typeface="+mn-lt"/>
                          <a:ea typeface="+mn-ea"/>
                          <a:cs typeface="+mn-cs"/>
                        </a:rPr>
                        <a:t>） </a:t>
                      </a:r>
                    </a:p>
                    <a:p>
                      <a:r>
                        <a:rPr lang="en-US" altLang="zh-TW" sz="1800" b="0" i="0" u="none" strike="noStrike" kern="1200" baseline="0" dirty="0" smtClean="0">
                          <a:solidFill>
                            <a:schemeClr val="dk1"/>
                          </a:solidFill>
                          <a:latin typeface="+mn-lt"/>
                          <a:ea typeface="+mn-ea"/>
                          <a:cs typeface="+mn-cs"/>
                        </a:rPr>
                        <a:t>2.</a:t>
                      </a:r>
                      <a:r>
                        <a:rPr lang="zh-TW" altLang="en-US" sz="1800" b="1" i="0" u="none" strike="noStrike" kern="1200" baseline="0" dirty="0" smtClean="0">
                          <a:solidFill>
                            <a:schemeClr val="dk1"/>
                          </a:solidFill>
                          <a:latin typeface="+mn-lt"/>
                          <a:ea typeface="+mn-ea"/>
                          <a:cs typeface="+mn-cs"/>
                        </a:rPr>
                        <a:t>申請入學報名（</a:t>
                      </a:r>
                      <a:r>
                        <a:rPr lang="en-US" altLang="zh-TW" sz="1800" b="1" i="0" u="none" strike="noStrike" kern="1200" baseline="0" dirty="0" smtClean="0">
                          <a:solidFill>
                            <a:schemeClr val="dk1"/>
                          </a:solidFill>
                          <a:latin typeface="+mn-lt"/>
                          <a:ea typeface="+mn-ea"/>
                          <a:cs typeface="+mn-cs"/>
                        </a:rPr>
                        <a:t>3/24</a:t>
                      </a:r>
                      <a:r>
                        <a:rPr lang="zh-TW" altLang="en-US" sz="1800" b="1" i="0" u="none" strike="noStrike" kern="1200" baseline="0" dirty="0" smtClean="0">
                          <a:solidFill>
                            <a:schemeClr val="dk1"/>
                          </a:solidFill>
                          <a:latin typeface="+mn-lt"/>
                          <a:ea typeface="+mn-ea"/>
                          <a:cs typeface="+mn-cs"/>
                        </a:rPr>
                        <a:t>～</a:t>
                      </a:r>
                      <a:r>
                        <a:rPr lang="en-US" altLang="zh-TW" sz="1800" b="1" i="0" u="none" strike="noStrike" kern="1200" baseline="0" dirty="0" smtClean="0">
                          <a:solidFill>
                            <a:schemeClr val="dk1"/>
                          </a:solidFill>
                          <a:latin typeface="+mn-lt"/>
                          <a:ea typeface="+mn-ea"/>
                          <a:cs typeface="+mn-cs"/>
                        </a:rPr>
                        <a:t>3/25</a:t>
                      </a:r>
                      <a:r>
                        <a:rPr lang="zh-TW" altLang="en-US" sz="1800" b="1" i="0" u="none" strike="noStrike" kern="1200" baseline="0" dirty="0" smtClean="0">
                          <a:solidFill>
                            <a:schemeClr val="dk1"/>
                          </a:solidFill>
                          <a:latin typeface="+mn-lt"/>
                          <a:ea typeface="+mn-ea"/>
                          <a:cs typeface="+mn-cs"/>
                        </a:rPr>
                        <a:t>） </a:t>
                      </a:r>
                    </a:p>
                    <a:p>
                      <a:r>
                        <a:rPr lang="en-US" altLang="zh-TW" sz="1800" b="1" i="0" u="none" strike="noStrike" kern="1200" baseline="0" dirty="0" smtClean="0">
                          <a:solidFill>
                            <a:schemeClr val="dk1"/>
                          </a:solidFill>
                          <a:latin typeface="+mn-lt"/>
                          <a:ea typeface="+mn-ea"/>
                          <a:cs typeface="+mn-cs"/>
                        </a:rPr>
                        <a:t>3.</a:t>
                      </a:r>
                      <a:r>
                        <a:rPr lang="zh-TW" altLang="en-US" sz="1800" b="1" i="0" u="none" strike="noStrike" kern="1200" baseline="0" dirty="0" smtClean="0">
                          <a:solidFill>
                            <a:schemeClr val="dk1"/>
                          </a:solidFill>
                          <a:latin typeface="+mn-lt"/>
                          <a:ea typeface="+mn-ea"/>
                          <a:cs typeface="+mn-cs"/>
                        </a:rPr>
                        <a:t>公告第一階段</a:t>
                      </a:r>
                      <a:r>
                        <a:rPr lang="en-US" altLang="zh-TW" sz="1800" b="1" i="0" u="none" strike="noStrike" kern="1200" baseline="0" dirty="0" smtClean="0">
                          <a:solidFill>
                            <a:schemeClr val="dk1"/>
                          </a:solidFill>
                          <a:latin typeface="+mn-lt"/>
                          <a:ea typeface="+mn-ea"/>
                          <a:cs typeface="+mn-cs"/>
                        </a:rPr>
                        <a:t>(</a:t>
                      </a:r>
                      <a:r>
                        <a:rPr lang="zh-TW" altLang="en-US" sz="1800" b="1" i="0" u="none" strike="noStrike" kern="1200" baseline="0" dirty="0" smtClean="0">
                          <a:solidFill>
                            <a:schemeClr val="dk1"/>
                          </a:solidFill>
                          <a:latin typeface="+mn-lt"/>
                          <a:ea typeface="+mn-ea"/>
                          <a:cs typeface="+mn-cs"/>
                        </a:rPr>
                        <a:t>學測、術科成</a:t>
                      </a:r>
                      <a:endParaRPr lang="en-US" altLang="zh-TW" sz="1800" b="1" i="0" u="none" strike="noStrike" kern="1200" baseline="0" dirty="0" smtClean="0">
                        <a:solidFill>
                          <a:schemeClr val="dk1"/>
                        </a:solidFill>
                        <a:latin typeface="+mn-lt"/>
                        <a:ea typeface="+mn-ea"/>
                        <a:cs typeface="+mn-cs"/>
                      </a:endParaRPr>
                    </a:p>
                    <a:p>
                      <a:r>
                        <a:rPr lang="zh-TW" altLang="en-US" sz="1800" b="1" i="0" u="none" strike="noStrike" kern="1200" baseline="0" dirty="0" smtClean="0">
                          <a:solidFill>
                            <a:schemeClr val="dk1"/>
                          </a:solidFill>
                          <a:latin typeface="+mn-lt"/>
                          <a:ea typeface="+mn-ea"/>
                          <a:cs typeface="+mn-cs"/>
                        </a:rPr>
                        <a:t>   績</a:t>
                      </a:r>
                      <a:r>
                        <a:rPr lang="en-US" altLang="zh-TW" sz="1800" b="1" i="0" u="none" strike="noStrike" kern="1200" baseline="0" dirty="0" smtClean="0">
                          <a:solidFill>
                            <a:schemeClr val="dk1"/>
                          </a:solidFill>
                          <a:latin typeface="+mn-lt"/>
                          <a:ea typeface="+mn-ea"/>
                          <a:cs typeface="+mn-cs"/>
                        </a:rPr>
                        <a:t>)</a:t>
                      </a:r>
                      <a:r>
                        <a:rPr lang="zh-TW" altLang="en-US" sz="1800" b="1" i="0" u="none" strike="noStrike" kern="1200" baseline="0" dirty="0" smtClean="0">
                          <a:solidFill>
                            <a:schemeClr val="dk1"/>
                          </a:solidFill>
                          <a:latin typeface="+mn-lt"/>
                          <a:ea typeface="+mn-ea"/>
                          <a:cs typeface="+mn-cs"/>
                        </a:rPr>
                        <a:t>篩選結果（</a:t>
                      </a:r>
                      <a:r>
                        <a:rPr lang="en-US" altLang="zh-TW" sz="1800" b="1" i="0" u="none" strike="noStrike" kern="1200" baseline="0" dirty="0" smtClean="0">
                          <a:solidFill>
                            <a:schemeClr val="dk1"/>
                          </a:solidFill>
                          <a:latin typeface="+mn-lt"/>
                          <a:ea typeface="+mn-ea"/>
                          <a:cs typeface="+mn-cs"/>
                        </a:rPr>
                        <a:t>3/31</a:t>
                      </a:r>
                      <a:r>
                        <a:rPr lang="zh-TW" altLang="en-US" sz="1800" b="1" i="0" u="none" strike="noStrike" kern="1200" baseline="0" dirty="0" smtClean="0">
                          <a:solidFill>
                            <a:schemeClr val="dk1"/>
                          </a:solidFill>
                          <a:latin typeface="+mn-lt"/>
                          <a:ea typeface="+mn-ea"/>
                          <a:cs typeface="+mn-cs"/>
                        </a:rPr>
                        <a:t>） </a:t>
                      </a:r>
                    </a:p>
                    <a:p>
                      <a:r>
                        <a:rPr lang="en-US" altLang="zh-TW" sz="1800" b="0" i="0" u="none" strike="noStrike" kern="1200" baseline="0" dirty="0" smtClean="0">
                          <a:solidFill>
                            <a:schemeClr val="dk1"/>
                          </a:solidFill>
                          <a:latin typeface="+mn-lt"/>
                          <a:ea typeface="+mn-ea"/>
                          <a:cs typeface="+mn-cs"/>
                        </a:rPr>
                        <a:t>4.</a:t>
                      </a:r>
                      <a:r>
                        <a:rPr lang="zh-TW" altLang="en-US" sz="1800" b="0" i="0" u="none" strike="noStrike" kern="1200" baseline="0" dirty="0" smtClean="0">
                          <a:solidFill>
                            <a:schemeClr val="dk1"/>
                          </a:solidFill>
                          <a:latin typeface="+mn-lt"/>
                          <a:ea typeface="+mn-ea"/>
                          <a:cs typeface="+mn-cs"/>
                        </a:rPr>
                        <a:t>大學寄發指定項目甄試通知、</a:t>
                      </a:r>
                      <a:endParaRPr lang="en-US" altLang="zh-TW" sz="1800" b="0" i="0" u="none" strike="noStrike" kern="1200" baseline="0" dirty="0" smtClean="0">
                        <a:solidFill>
                          <a:schemeClr val="dk1"/>
                        </a:solidFill>
                        <a:latin typeface="+mn-lt"/>
                        <a:ea typeface="+mn-ea"/>
                        <a:cs typeface="+mn-cs"/>
                      </a:endParaRPr>
                    </a:p>
                    <a:p>
                      <a:r>
                        <a:rPr lang="zh-TW" altLang="en-US" sz="1800" b="0" i="0" u="none" strike="noStrike" kern="1200" baseline="0" dirty="0" smtClean="0">
                          <a:solidFill>
                            <a:schemeClr val="dk1"/>
                          </a:solidFill>
                          <a:latin typeface="+mn-lt"/>
                          <a:ea typeface="+mn-ea"/>
                          <a:cs typeface="+mn-cs"/>
                        </a:rPr>
                        <a:t>   繳交甄試費用 （大學自訂） </a:t>
                      </a:r>
                    </a:p>
                  </a:txBody>
                  <a:tcPr marL="6809" marR="680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kern="0" dirty="0">
                          <a:effectLst/>
                          <a:latin typeface="+mj-ea"/>
                          <a:ea typeface="+mj-ea"/>
                        </a:rPr>
                        <a:t> </a:t>
                      </a:r>
                      <a:endParaRPr lang="zh-TW" sz="1600" kern="100" dirty="0">
                        <a:effectLst/>
                        <a:latin typeface="+mj-ea"/>
                        <a:ea typeface="+mj-ea"/>
                      </a:endParaRPr>
                    </a:p>
                  </a:txBody>
                  <a:tcPr marL="6809" marR="6809"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sz="16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5853">
                <a:tc>
                  <a:txBody>
                    <a:bodyPr/>
                    <a:lstStyle/>
                    <a:p>
                      <a:pPr algn="ctr">
                        <a:lnSpc>
                          <a:spcPts val="2400"/>
                        </a:lnSpc>
                        <a:spcAft>
                          <a:spcPts val="0"/>
                        </a:spcAft>
                        <a:tabLst>
                          <a:tab pos="114300" algn="l"/>
                        </a:tabLst>
                      </a:pPr>
                      <a:r>
                        <a:rPr lang="en-US" altLang="zh-TW" sz="2000" kern="0" dirty="0" smtClean="0">
                          <a:effectLst/>
                          <a:latin typeface="+mj-ea"/>
                          <a:ea typeface="+mj-ea"/>
                        </a:rPr>
                        <a:t>111</a:t>
                      </a:r>
                      <a:r>
                        <a:rPr lang="en-US" sz="2000" kern="0" dirty="0" smtClean="0">
                          <a:effectLst/>
                          <a:latin typeface="+mj-ea"/>
                          <a:ea typeface="+mj-ea"/>
                        </a:rPr>
                        <a:t>/</a:t>
                      </a:r>
                      <a:r>
                        <a:rPr lang="en-US" altLang="zh-TW" sz="2000" kern="0" dirty="0" smtClean="0">
                          <a:effectLst/>
                          <a:latin typeface="+mj-ea"/>
                          <a:ea typeface="+mj-ea"/>
                        </a:rPr>
                        <a:t>04</a:t>
                      </a: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1125" marR="0" indent="-34925" algn="l" defTabSz="914400" rtl="0" eaLnBrk="1" fontAlgn="auto" latinLnBrk="0" hangingPunct="1">
                        <a:lnSpc>
                          <a:spcPts val="2400"/>
                        </a:lnSpc>
                        <a:spcBef>
                          <a:spcPts val="0"/>
                        </a:spcBef>
                        <a:spcAft>
                          <a:spcPts val="0"/>
                        </a:spcAft>
                        <a:buClrTx/>
                        <a:buSzTx/>
                        <a:buFontTx/>
                        <a:buNone/>
                        <a:tabLst>
                          <a:tab pos="114300" algn="l"/>
                        </a:tabLst>
                        <a:defRPr/>
                      </a:pPr>
                      <a:endParaRPr lang="zh-TW" sz="1600" kern="100" dirty="0">
                        <a:effectLst/>
                        <a:latin typeface="+mj-ea"/>
                        <a:ea typeface="+mj-ea"/>
                      </a:endParaRPr>
                    </a:p>
                  </a:txBody>
                  <a:tcPr marL="6809" marR="6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700" kern="0" dirty="0" smtClean="0">
                          <a:effectLst/>
                          <a:latin typeface="+mj-ea"/>
                          <a:ea typeface="+mj-ea"/>
                        </a:rPr>
                        <a:t>1.</a:t>
                      </a:r>
                      <a:r>
                        <a:rPr lang="zh-TW" altLang="en-US" sz="1700" kern="0" dirty="0" smtClean="0">
                          <a:effectLst/>
                          <a:latin typeface="+mj-ea"/>
                          <a:ea typeface="+mj-ea"/>
                        </a:rPr>
                        <a:t>學生上傳及高中提交學習歷程資料至中央歷程資料庫。</a:t>
                      </a:r>
                      <a:r>
                        <a:rPr lang="en-US" altLang="zh-TW" sz="1700" kern="0" dirty="0" smtClean="0">
                          <a:effectLst/>
                          <a:latin typeface="+mj-ea"/>
                          <a:ea typeface="+mj-ea"/>
                        </a:rPr>
                        <a:t>(4/1-4/26</a:t>
                      </a:r>
                      <a:r>
                        <a:rPr lang="zh-TW" altLang="en-US" sz="1700" kern="0" dirty="0" smtClean="0">
                          <a:effectLst/>
                          <a:latin typeface="+mj-ea"/>
                          <a:ea typeface="+mj-ea"/>
                        </a:rPr>
                        <a:t>，截止日依各高中規定</a:t>
                      </a:r>
                      <a:r>
                        <a:rPr lang="en-US" altLang="zh-TW" sz="1700" kern="0" dirty="0" smtClean="0">
                          <a:effectLst/>
                          <a:latin typeface="+mj-ea"/>
                          <a:ea typeface="+mj-ea"/>
                        </a:rPr>
                        <a:t>)</a:t>
                      </a:r>
                    </a:p>
                    <a:p>
                      <a:r>
                        <a:rPr lang="en-US" altLang="zh-TW" sz="1700" kern="0" dirty="0" smtClean="0">
                          <a:effectLst/>
                          <a:latin typeface="+mj-ea"/>
                          <a:ea typeface="+mj-ea"/>
                        </a:rPr>
                        <a:t>2.</a:t>
                      </a:r>
                      <a:r>
                        <a:rPr lang="zh-TW" altLang="en-US" sz="1700" kern="0" dirty="0" smtClean="0">
                          <a:effectLst/>
                          <a:latin typeface="+mj-ea"/>
                          <a:ea typeface="+mj-ea"/>
                        </a:rPr>
                        <a:t>中央歷程資料庫將學習歷程資料給甄選會。</a:t>
                      </a:r>
                      <a:r>
                        <a:rPr lang="en-US" altLang="zh-TW" sz="1700" kern="0" dirty="0" smtClean="0">
                          <a:effectLst/>
                          <a:latin typeface="+mj-ea"/>
                          <a:ea typeface="+mj-ea"/>
                        </a:rPr>
                        <a:t>(4/28-4/29)</a:t>
                      </a:r>
                      <a:endParaRPr lang="zh-TW" sz="1700" kern="0" dirty="0" smtClean="0">
                        <a:effectLst/>
                        <a:latin typeface="+mj-ea"/>
                        <a:ea typeface="+mj-ea"/>
                      </a:endParaRPr>
                    </a:p>
                  </a:txBody>
                  <a:tcPr marL="6809" marR="680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sz="1600" kern="100" dirty="0">
                        <a:effectLst/>
                        <a:latin typeface="+mj-ea"/>
                        <a:ea typeface="+mj-ea"/>
                      </a:endParaRPr>
                    </a:p>
                  </a:txBody>
                  <a:tcPr marL="6809" marR="6809"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zh-TW" altLang="en-US" sz="1600" kern="100" dirty="0" smtClean="0">
                          <a:effectLst/>
                          <a:latin typeface="+mj-ea"/>
                          <a:ea typeface="+mj-ea"/>
                        </a:rPr>
                        <a:t>發售分發入學相關資訊</a:t>
                      </a:r>
                      <a:r>
                        <a:rPr lang="en-US" altLang="zh-TW" sz="1600" kern="100" dirty="0" smtClean="0">
                          <a:effectLst/>
                          <a:latin typeface="+mj-ea"/>
                          <a:ea typeface="+mj-ea"/>
                        </a:rPr>
                        <a:t>(4/12)</a:t>
                      </a:r>
                      <a:endParaRPr lang="zh-TW" sz="16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bl>
          </a:graphicData>
        </a:graphic>
      </p:graphicFrame>
      <p:cxnSp>
        <p:nvCxnSpPr>
          <p:cNvPr id="12" name="直線接點 11"/>
          <p:cNvCxnSpPr/>
          <p:nvPr/>
        </p:nvCxnSpPr>
        <p:spPr>
          <a:xfrm>
            <a:off x="7239016" y="6643710"/>
            <a:ext cx="242889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57068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57</a:t>
            </a:fld>
            <a:endParaRPr lang="en-US" altLang="zh-TW"/>
          </a:p>
        </p:txBody>
      </p:sp>
      <p:graphicFrame>
        <p:nvGraphicFramePr>
          <p:cNvPr id="5" name="表格 4"/>
          <p:cNvGraphicFramePr>
            <a:graphicFrameLocks noGrp="1"/>
          </p:cNvGraphicFramePr>
          <p:nvPr>
            <p:extLst>
              <p:ext uri="{D42A27DB-BD31-4B8C-83A1-F6EECF244321}">
                <p14:modId xmlns="" xmlns:p14="http://schemas.microsoft.com/office/powerpoint/2010/main" val="2748802268"/>
              </p:ext>
            </p:extLst>
          </p:nvPr>
        </p:nvGraphicFramePr>
        <p:xfrm>
          <a:off x="0" y="-47"/>
          <a:ext cx="9906001" cy="6858047"/>
        </p:xfrm>
        <a:graphic>
          <a:graphicData uri="http://schemas.openxmlformats.org/drawingml/2006/table">
            <a:tbl>
              <a:tblPr>
                <a:tableStyleId>{5C22544A-7EE6-4342-B048-85BDC9FD1C3A}</a:tableStyleId>
              </a:tblPr>
              <a:tblGrid>
                <a:gridCol w="1108881"/>
                <a:gridCol w="2069911"/>
                <a:gridCol w="3622344"/>
                <a:gridCol w="3104865"/>
              </a:tblGrid>
              <a:tr h="565674">
                <a:tc>
                  <a:txBody>
                    <a:bodyPr/>
                    <a:lstStyle/>
                    <a:p>
                      <a:pPr indent="15240" algn="ctr">
                        <a:lnSpc>
                          <a:spcPts val="2400"/>
                        </a:lnSpc>
                        <a:spcAft>
                          <a:spcPts val="0"/>
                        </a:spcAft>
                      </a:pPr>
                      <a:r>
                        <a:rPr lang="zh-TW" altLang="zh-TW" sz="1800" kern="0" dirty="0" smtClean="0">
                          <a:solidFill>
                            <a:schemeClr val="dk1"/>
                          </a:solidFill>
                          <a:effectLst/>
                          <a:latin typeface="+mj-ea"/>
                          <a:ea typeface="+mj-ea"/>
                          <a:cs typeface="+mn-cs"/>
                        </a:rPr>
                        <a:t>日期</a:t>
                      </a:r>
                      <a:r>
                        <a:rPr lang="en-US" altLang="zh-TW" sz="1800" kern="0" dirty="0" smtClean="0">
                          <a:solidFill>
                            <a:schemeClr val="dk1"/>
                          </a:solidFill>
                          <a:effectLst/>
                          <a:latin typeface="+mj-ea"/>
                          <a:ea typeface="+mj-ea"/>
                          <a:cs typeface="+mn-cs"/>
                        </a:rPr>
                        <a:t>\</a:t>
                      </a:r>
                      <a:r>
                        <a:rPr lang="zh-TW" altLang="en-US" sz="1800" kern="0" dirty="0" smtClean="0">
                          <a:solidFill>
                            <a:schemeClr val="dk1"/>
                          </a:solidFill>
                          <a:effectLst/>
                          <a:latin typeface="+mj-ea"/>
                          <a:ea typeface="+mj-ea"/>
                          <a:cs typeface="+mn-cs"/>
                        </a:rPr>
                        <a:t>管道</a:t>
                      </a:r>
                      <a:endParaRPr lang="zh-TW" altLang="zh-TW" sz="1800" kern="100" dirty="0">
                        <a:solidFill>
                          <a:schemeClr val="dk1"/>
                        </a:solidFill>
                        <a:effectLst/>
                        <a:latin typeface="+mj-ea"/>
                        <a:ea typeface="+mj-ea"/>
                        <a:cs typeface="+mn-cs"/>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tabLst>
                          <a:tab pos="114300" algn="l"/>
                        </a:tabLst>
                      </a:pPr>
                      <a:r>
                        <a:rPr lang="zh-TW" sz="2000" kern="0" dirty="0">
                          <a:effectLst/>
                          <a:latin typeface="+mj-ea"/>
                          <a:ea typeface="+mj-ea"/>
                        </a:rPr>
                        <a:t>繁星推薦入學</a:t>
                      </a: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ts val="2400"/>
                        </a:lnSpc>
                        <a:spcAft>
                          <a:spcPts val="0"/>
                        </a:spcAft>
                        <a:tabLst>
                          <a:tab pos="114300" algn="l"/>
                        </a:tabLst>
                      </a:pPr>
                      <a:r>
                        <a:rPr lang="zh-TW" sz="2000" kern="0" dirty="0">
                          <a:effectLst/>
                          <a:latin typeface="+mj-ea"/>
                          <a:ea typeface="+mj-ea"/>
                        </a:rPr>
                        <a:t>個人申請入學</a:t>
                      </a: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ts val="2400"/>
                        </a:lnSpc>
                        <a:spcAft>
                          <a:spcPts val="0"/>
                        </a:spcAft>
                        <a:tabLst>
                          <a:tab pos="114300" algn="l"/>
                        </a:tabLst>
                      </a:pPr>
                      <a:r>
                        <a:rPr lang="zh-TW" sz="2000" kern="0" dirty="0">
                          <a:effectLst/>
                          <a:latin typeface="+mj-ea"/>
                          <a:ea typeface="+mj-ea"/>
                        </a:rPr>
                        <a:t>考試入學</a:t>
                      </a: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1791779">
                <a:tc>
                  <a:txBody>
                    <a:bodyPr/>
                    <a:lstStyle/>
                    <a:p>
                      <a:pPr marL="0" algn="ctr">
                        <a:lnSpc>
                          <a:spcPts val="2400"/>
                        </a:lnSpc>
                        <a:spcAft>
                          <a:spcPts val="0"/>
                        </a:spcAft>
                        <a:tabLst>
                          <a:tab pos="114300" algn="l"/>
                        </a:tabLst>
                      </a:pPr>
                      <a:r>
                        <a:rPr lang="en-US" altLang="zh-TW" sz="2000" kern="0" dirty="0" smtClean="0">
                          <a:effectLst/>
                          <a:latin typeface="+mj-ea"/>
                          <a:ea typeface="+mj-ea"/>
                        </a:rPr>
                        <a:t>111</a:t>
                      </a:r>
                      <a:r>
                        <a:rPr lang="en-US" sz="2000" kern="0" dirty="0" smtClean="0">
                          <a:effectLst/>
                          <a:latin typeface="+mj-ea"/>
                          <a:ea typeface="+mj-ea"/>
                        </a:rPr>
                        <a:t>/05</a:t>
                      </a: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800" b="0" i="0" u="none" strike="noStrike" kern="1200" baseline="0" dirty="0" smtClean="0">
                          <a:solidFill>
                            <a:schemeClr val="dk1"/>
                          </a:solidFill>
                          <a:latin typeface="+mn-lt"/>
                          <a:ea typeface="+mn-ea"/>
                          <a:cs typeface="+mn-cs"/>
                        </a:rPr>
                        <a:t>1.</a:t>
                      </a:r>
                      <a:r>
                        <a:rPr lang="zh-TW" altLang="en-US" sz="1800" b="1" i="0" u="none" strike="noStrike" kern="1200" baseline="0" dirty="0" smtClean="0">
                          <a:solidFill>
                            <a:schemeClr val="dk1"/>
                          </a:solidFill>
                          <a:latin typeface="+mn-lt"/>
                          <a:ea typeface="+mn-ea"/>
                          <a:cs typeface="+mn-cs"/>
                        </a:rPr>
                        <a:t>大學醫牙學系辦理第</a:t>
                      </a:r>
                      <a:r>
                        <a:rPr lang="en-US" altLang="zh-TW" sz="1800" b="1" i="0" u="none" strike="noStrike" kern="1200" baseline="0" dirty="0" smtClean="0">
                          <a:solidFill>
                            <a:schemeClr val="dk1"/>
                          </a:solidFill>
                          <a:latin typeface="+mn-lt"/>
                          <a:ea typeface="+mn-ea"/>
                          <a:cs typeface="+mn-cs"/>
                        </a:rPr>
                        <a:t>8</a:t>
                      </a:r>
                      <a:r>
                        <a:rPr lang="zh-TW" altLang="en-US" sz="1800" b="1" i="0" u="none" strike="noStrike" kern="1200" baseline="0" dirty="0" smtClean="0">
                          <a:solidFill>
                            <a:schemeClr val="dk1"/>
                          </a:solidFill>
                          <a:latin typeface="+mn-lt"/>
                          <a:ea typeface="+mn-ea"/>
                          <a:cs typeface="+mn-cs"/>
                        </a:rPr>
                        <a:t>類學群第</a:t>
                      </a:r>
                      <a:r>
                        <a:rPr lang="en-US" altLang="zh-TW" sz="1800" b="1" i="0" u="none" strike="noStrike" kern="1200" baseline="0" dirty="0" smtClean="0">
                          <a:solidFill>
                            <a:schemeClr val="dk1"/>
                          </a:solidFill>
                          <a:latin typeface="+mn-lt"/>
                          <a:ea typeface="+mn-ea"/>
                          <a:cs typeface="+mn-cs"/>
                        </a:rPr>
                        <a:t>2</a:t>
                      </a:r>
                      <a:r>
                        <a:rPr lang="zh-TW" altLang="en-US" sz="1800" b="1" i="0" u="none" strike="noStrike" kern="1200" baseline="0" dirty="0" smtClean="0">
                          <a:solidFill>
                            <a:schemeClr val="dk1"/>
                          </a:solidFill>
                          <a:latin typeface="+mn-lt"/>
                          <a:ea typeface="+mn-ea"/>
                          <a:cs typeface="+mn-cs"/>
                        </a:rPr>
                        <a:t>階段面試（</a:t>
                      </a:r>
                      <a:r>
                        <a:rPr lang="en-US" altLang="zh-TW" sz="1800" b="1" i="0" u="none" strike="noStrike" kern="1200" baseline="0" dirty="0" smtClean="0">
                          <a:solidFill>
                            <a:schemeClr val="dk1"/>
                          </a:solidFill>
                          <a:latin typeface="+mn-lt"/>
                          <a:ea typeface="+mn-ea"/>
                          <a:cs typeface="+mn-cs"/>
                        </a:rPr>
                        <a:t>5/19-6/5</a:t>
                      </a:r>
                      <a:r>
                        <a:rPr lang="zh-TW" altLang="en-US" sz="1800" b="1" i="0" u="none" strike="noStrike" kern="1200" baseline="0" dirty="0" smtClean="0">
                          <a:solidFill>
                            <a:schemeClr val="dk1"/>
                          </a:solidFill>
                          <a:latin typeface="+mn-lt"/>
                          <a:ea typeface="+mn-ea"/>
                          <a:cs typeface="+mn-cs"/>
                        </a:rPr>
                        <a:t>） </a:t>
                      </a:r>
                      <a:endParaRPr lang="en-US" altLang="zh-TW" sz="1800" b="1" i="0" u="none" strike="noStrike" kern="1200" baseline="0" dirty="0" smtClean="0">
                        <a:solidFill>
                          <a:schemeClr val="dk1"/>
                        </a:solidFill>
                        <a:latin typeface="+mn-lt"/>
                        <a:ea typeface="+mn-ea"/>
                        <a:cs typeface="+mn-cs"/>
                      </a:endParaRPr>
                    </a:p>
                  </a:txBody>
                  <a:tcPr marL="6809" marR="6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800" kern="100" spc="0" dirty="0" smtClean="0">
                          <a:effectLst/>
                          <a:latin typeface="+mj-ea"/>
                          <a:ea typeface="+mj-ea"/>
                        </a:rPr>
                        <a:t>1.</a:t>
                      </a:r>
                      <a:r>
                        <a:rPr lang="zh-TW" altLang="en-US" sz="1800" b="1" kern="100" spc="0" dirty="0" smtClean="0">
                          <a:effectLst/>
                          <a:latin typeface="+mj-ea"/>
                          <a:ea typeface="+mj-ea"/>
                        </a:rPr>
                        <a:t>第一階段通過篩選考生上傳</a:t>
                      </a:r>
                      <a:r>
                        <a:rPr lang="en-US" altLang="zh-TW" sz="1800" b="1" kern="100" spc="0" dirty="0" smtClean="0">
                          <a:effectLst/>
                          <a:latin typeface="+mj-ea"/>
                          <a:ea typeface="+mj-ea"/>
                        </a:rPr>
                        <a:t>(</a:t>
                      </a:r>
                      <a:r>
                        <a:rPr lang="zh-TW" altLang="en-US" sz="1800" b="1" kern="100" spc="0" dirty="0" smtClean="0">
                          <a:effectLst/>
                          <a:latin typeface="+mj-ea"/>
                          <a:ea typeface="+mj-ea"/>
                        </a:rPr>
                        <a:t>勾選</a:t>
                      </a:r>
                      <a:r>
                        <a:rPr lang="en-US" altLang="zh-TW" sz="1800" b="1" kern="100" spc="0" dirty="0" smtClean="0">
                          <a:effectLst/>
                          <a:latin typeface="+mj-ea"/>
                          <a:ea typeface="+mj-ea"/>
                        </a:rPr>
                        <a:t>)</a:t>
                      </a:r>
                      <a:r>
                        <a:rPr lang="zh-TW" altLang="en-US" sz="1800" b="1" kern="100" spc="0" dirty="0" smtClean="0">
                          <a:effectLst/>
                          <a:latin typeface="+mj-ea"/>
                          <a:ea typeface="+mj-ea"/>
                        </a:rPr>
                        <a:t>審查資料至甄選會</a:t>
                      </a:r>
                      <a:r>
                        <a:rPr lang="en-US" altLang="zh-TW" sz="1800" b="1" kern="100" spc="0" dirty="0" smtClean="0">
                          <a:effectLst/>
                          <a:latin typeface="+mj-ea"/>
                          <a:ea typeface="+mj-ea"/>
                        </a:rPr>
                        <a:t>(5/5-5/11)</a:t>
                      </a:r>
                    </a:p>
                    <a:p>
                      <a:r>
                        <a:rPr lang="en-US" altLang="zh-TW" sz="1800" kern="100" spc="0" dirty="0" smtClean="0">
                          <a:effectLst/>
                          <a:latin typeface="+mj-ea"/>
                          <a:ea typeface="+mj-ea"/>
                        </a:rPr>
                        <a:t>2.</a:t>
                      </a:r>
                      <a:r>
                        <a:rPr lang="zh-TW" altLang="en-US" sz="1800" kern="100" spc="0" dirty="0" smtClean="0">
                          <a:effectLst/>
                          <a:latin typeface="+mj-ea"/>
                          <a:ea typeface="+mj-ea"/>
                        </a:rPr>
                        <a:t>各高中將學習歷程資料之第</a:t>
                      </a:r>
                      <a:r>
                        <a:rPr lang="en-US" altLang="zh-TW" sz="1800" kern="100" spc="0" dirty="0" smtClean="0">
                          <a:effectLst/>
                          <a:latin typeface="+mj-ea"/>
                          <a:ea typeface="+mj-ea"/>
                        </a:rPr>
                        <a:t>6</a:t>
                      </a:r>
                      <a:r>
                        <a:rPr lang="zh-TW" altLang="en-US" sz="1800" kern="100" spc="0" dirty="0" smtClean="0">
                          <a:effectLst/>
                          <a:latin typeface="+mj-ea"/>
                          <a:ea typeface="+mj-ea"/>
                        </a:rPr>
                        <a:t>學期修課紀錄給甄選會</a:t>
                      </a:r>
                      <a:r>
                        <a:rPr lang="en-US" altLang="zh-TW" sz="1800" kern="100" spc="0" dirty="0" smtClean="0">
                          <a:effectLst/>
                          <a:latin typeface="+mj-ea"/>
                          <a:ea typeface="+mj-ea"/>
                        </a:rPr>
                        <a:t>(5/12-13)</a:t>
                      </a:r>
                    </a:p>
                    <a:p>
                      <a:r>
                        <a:rPr lang="en-US" altLang="zh-TW" sz="1800" b="1" kern="100" spc="0" dirty="0" smtClean="0">
                          <a:effectLst/>
                          <a:latin typeface="+mj-ea"/>
                          <a:ea typeface="+mj-ea"/>
                        </a:rPr>
                        <a:t>3.</a:t>
                      </a:r>
                      <a:r>
                        <a:rPr lang="zh-TW" altLang="en-US" sz="1800" b="1" kern="100" spc="0" dirty="0" smtClean="0">
                          <a:effectLst/>
                          <a:latin typeface="+mj-ea"/>
                          <a:ea typeface="+mj-ea"/>
                        </a:rPr>
                        <a:t>學生至甄選會系統確認第</a:t>
                      </a:r>
                      <a:r>
                        <a:rPr lang="en-US" altLang="zh-TW" sz="1800" b="1" kern="100" spc="0" dirty="0" smtClean="0">
                          <a:effectLst/>
                          <a:latin typeface="+mj-ea"/>
                          <a:ea typeface="+mj-ea"/>
                        </a:rPr>
                        <a:t>6</a:t>
                      </a:r>
                      <a:r>
                        <a:rPr lang="zh-TW" altLang="en-US" sz="1800" b="1" kern="100" spc="0" dirty="0" smtClean="0">
                          <a:effectLst/>
                          <a:latin typeface="+mj-ea"/>
                          <a:ea typeface="+mj-ea"/>
                        </a:rPr>
                        <a:t>學期修課紀錄</a:t>
                      </a:r>
                      <a:r>
                        <a:rPr lang="en-US" altLang="zh-TW" sz="1800" b="1" kern="100" spc="0" dirty="0" smtClean="0">
                          <a:effectLst/>
                          <a:latin typeface="+mj-ea"/>
                          <a:ea typeface="+mj-ea"/>
                        </a:rPr>
                        <a:t>(5/16-5/17)</a:t>
                      </a:r>
                    </a:p>
                    <a:p>
                      <a:r>
                        <a:rPr lang="en-US" altLang="zh-TW" sz="1800" kern="100" spc="0" dirty="0" smtClean="0">
                          <a:effectLst/>
                          <a:latin typeface="+mj-ea"/>
                          <a:ea typeface="+mj-ea"/>
                        </a:rPr>
                        <a:t>3.</a:t>
                      </a:r>
                      <a:r>
                        <a:rPr lang="zh-TW" altLang="en-US" sz="1800" b="1" kern="100" spc="0" dirty="0" smtClean="0">
                          <a:effectLst/>
                          <a:latin typeface="+mj-ea"/>
                          <a:ea typeface="+mj-ea"/>
                        </a:rPr>
                        <a:t>大學校系辦理第二階段指定項目甄試</a:t>
                      </a:r>
                      <a:r>
                        <a:rPr lang="en-US" altLang="zh-TW" sz="1800" b="1" kern="100" spc="0" dirty="0" smtClean="0">
                          <a:effectLst/>
                          <a:latin typeface="+mj-ea"/>
                          <a:ea typeface="+mj-ea"/>
                        </a:rPr>
                        <a:t>(5/19-6/5)</a:t>
                      </a:r>
                      <a:endParaRPr lang="zh-TW" sz="1800" b="1" kern="100" spc="0" dirty="0">
                        <a:effectLst/>
                        <a:latin typeface="+mj-ea"/>
                        <a:ea typeface="+mj-ea"/>
                      </a:endParaRPr>
                    </a:p>
                  </a:txBody>
                  <a:tcPr marL="6809" marR="6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800" b="0" i="0" u="none" strike="noStrike" kern="1200" baseline="0" dirty="0" smtClean="0">
                          <a:solidFill>
                            <a:schemeClr val="dk1"/>
                          </a:solidFill>
                          <a:latin typeface="+mn-lt"/>
                          <a:ea typeface="+mn-ea"/>
                          <a:cs typeface="+mn-cs"/>
                        </a:rPr>
                        <a:t> </a:t>
                      </a:r>
                    </a:p>
                  </a:txBody>
                  <a:tcPr marL="6809" marR="6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359">
                <a:tc>
                  <a:txBody>
                    <a:bodyPr/>
                    <a:lstStyle/>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en-US" altLang="zh-TW" sz="2000" kern="0" dirty="0" smtClean="0">
                          <a:solidFill>
                            <a:schemeClr val="dk1"/>
                          </a:solidFill>
                          <a:effectLst/>
                          <a:latin typeface="+mj-ea"/>
                          <a:ea typeface="+mn-ea"/>
                          <a:cs typeface="+mn-cs"/>
                        </a:rPr>
                        <a:t>111</a:t>
                      </a:r>
                      <a:r>
                        <a:rPr lang="en-US" sz="2000" kern="0" dirty="0" smtClean="0">
                          <a:solidFill>
                            <a:schemeClr val="dk1"/>
                          </a:solidFill>
                          <a:effectLst/>
                          <a:latin typeface="+mj-ea"/>
                          <a:ea typeface="+mn-ea"/>
                          <a:cs typeface="+mn-cs"/>
                        </a:rPr>
                        <a:t>/06</a:t>
                      </a:r>
                      <a:endParaRPr lang="zh-TW" altLang="en-US" sz="2000" kern="100" dirty="0" smtClean="0">
                        <a:solidFill>
                          <a:schemeClr val="dk1"/>
                        </a:solidFill>
                        <a:effectLst/>
                        <a:latin typeface="+mj-ea"/>
                        <a:ea typeface="+mn-ea"/>
                        <a:cs typeface="+mn-cs"/>
                      </a:endParaRPr>
                    </a:p>
                    <a:p>
                      <a:pPr marL="0" algn="ctr">
                        <a:lnSpc>
                          <a:spcPts val="2400"/>
                        </a:lnSpc>
                        <a:spcAft>
                          <a:spcPts val="0"/>
                        </a:spcAft>
                        <a:tabLst>
                          <a:tab pos="114300" algn="l"/>
                        </a:tabLst>
                      </a:pP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800" b="0" i="0" u="none" strike="noStrike" kern="1200" baseline="0" dirty="0" smtClean="0">
                          <a:solidFill>
                            <a:schemeClr val="dk1"/>
                          </a:solidFill>
                          <a:latin typeface="+mn-lt"/>
                          <a:ea typeface="+mn-ea"/>
                          <a:cs typeface="+mn-cs"/>
                        </a:rPr>
                        <a:t>1.</a:t>
                      </a:r>
                      <a:r>
                        <a:rPr lang="zh-TW" altLang="en-US" sz="1800" b="1" i="0" u="none" strike="noStrike" kern="1200" baseline="0" dirty="0" smtClean="0">
                          <a:solidFill>
                            <a:schemeClr val="dk1"/>
                          </a:solidFill>
                          <a:latin typeface="+mn-lt"/>
                          <a:ea typeface="+mn-ea"/>
                          <a:cs typeface="+mn-cs"/>
                        </a:rPr>
                        <a:t>甄選委員會統一公告第</a:t>
                      </a:r>
                      <a:r>
                        <a:rPr lang="en-US" altLang="zh-TW" sz="1800" b="1" i="0" u="none" strike="noStrike" kern="1200" baseline="0" dirty="0" smtClean="0">
                          <a:solidFill>
                            <a:schemeClr val="dk1"/>
                          </a:solidFill>
                          <a:latin typeface="+mn-lt"/>
                          <a:ea typeface="+mn-ea"/>
                          <a:cs typeface="+mn-cs"/>
                        </a:rPr>
                        <a:t>8</a:t>
                      </a:r>
                      <a:r>
                        <a:rPr lang="zh-TW" altLang="en-US" sz="1800" b="1" i="0" u="none" strike="noStrike" kern="1200" baseline="0" dirty="0" smtClean="0">
                          <a:solidFill>
                            <a:schemeClr val="dk1"/>
                          </a:solidFill>
                          <a:latin typeface="+mn-lt"/>
                          <a:ea typeface="+mn-ea"/>
                          <a:cs typeface="+mn-cs"/>
                        </a:rPr>
                        <a:t>類學群錄取名單（</a:t>
                      </a:r>
                      <a:r>
                        <a:rPr lang="en-US" altLang="zh-TW" sz="1800" b="1" i="0" u="none" strike="noStrike" kern="1200" baseline="0" dirty="0" smtClean="0">
                          <a:solidFill>
                            <a:schemeClr val="dk1"/>
                          </a:solidFill>
                          <a:latin typeface="+mn-lt"/>
                          <a:ea typeface="+mn-ea"/>
                          <a:cs typeface="+mn-cs"/>
                        </a:rPr>
                        <a:t>6/8</a:t>
                      </a:r>
                      <a:r>
                        <a:rPr lang="zh-TW" altLang="en-US" sz="1800" b="1" i="0" u="none" strike="noStrike" kern="1200" baseline="0" dirty="0" smtClean="0">
                          <a:solidFill>
                            <a:schemeClr val="dk1"/>
                          </a:solidFill>
                          <a:latin typeface="+mn-lt"/>
                          <a:ea typeface="+mn-ea"/>
                          <a:cs typeface="+mn-cs"/>
                        </a:rPr>
                        <a:t>） </a:t>
                      </a:r>
                    </a:p>
                    <a:p>
                      <a:r>
                        <a:rPr lang="en-US" altLang="zh-TW" sz="1800" b="0" i="0" u="none" strike="noStrike" kern="1200" baseline="0" dirty="0" smtClean="0">
                          <a:solidFill>
                            <a:schemeClr val="dk1"/>
                          </a:solidFill>
                          <a:latin typeface="+mn-lt"/>
                          <a:ea typeface="+mn-ea"/>
                          <a:cs typeface="+mn-cs"/>
                        </a:rPr>
                        <a:t>2.</a:t>
                      </a:r>
                      <a:r>
                        <a:rPr lang="zh-TW" altLang="en-US" sz="1800" b="0" i="0" u="none" strike="noStrike" kern="1200" baseline="0" dirty="0" smtClean="0">
                          <a:solidFill>
                            <a:schemeClr val="dk1"/>
                          </a:solidFill>
                          <a:latin typeface="+mn-lt"/>
                          <a:ea typeface="+mn-ea"/>
                          <a:cs typeface="+mn-cs"/>
                        </a:rPr>
                        <a:t>第</a:t>
                      </a:r>
                      <a:r>
                        <a:rPr lang="en-US" altLang="zh-TW" sz="1800" b="0" i="0" u="none" strike="noStrike" kern="1200" baseline="0" dirty="0" smtClean="0">
                          <a:solidFill>
                            <a:schemeClr val="dk1"/>
                          </a:solidFill>
                          <a:latin typeface="+mn-lt"/>
                          <a:ea typeface="+mn-ea"/>
                          <a:cs typeface="+mn-cs"/>
                        </a:rPr>
                        <a:t>8</a:t>
                      </a:r>
                      <a:r>
                        <a:rPr lang="zh-TW" altLang="en-US" sz="1800" b="0" i="0" u="none" strike="noStrike" kern="1200" baseline="0" dirty="0" smtClean="0">
                          <a:solidFill>
                            <a:schemeClr val="dk1"/>
                          </a:solidFill>
                          <a:latin typeface="+mn-lt"/>
                          <a:ea typeface="+mn-ea"/>
                          <a:cs typeface="+mn-cs"/>
                        </a:rPr>
                        <a:t>類學群錄取生放棄入學資格截止（</a:t>
                      </a:r>
                      <a:r>
                        <a:rPr lang="en-US" altLang="zh-TW" sz="1800" b="0" i="0" u="none" strike="noStrike" kern="1200" baseline="0" dirty="0" smtClean="0">
                          <a:solidFill>
                            <a:schemeClr val="dk1"/>
                          </a:solidFill>
                          <a:latin typeface="+mn-lt"/>
                          <a:ea typeface="+mn-ea"/>
                          <a:cs typeface="+mn-cs"/>
                        </a:rPr>
                        <a:t>6/18</a:t>
                      </a:r>
                      <a:r>
                        <a:rPr lang="zh-TW" altLang="en-US" sz="1800" b="0" i="0" u="none" strike="noStrike" kern="1200" baseline="0" dirty="0" smtClean="0">
                          <a:solidFill>
                            <a:schemeClr val="dk1"/>
                          </a:solidFill>
                          <a:latin typeface="+mn-lt"/>
                          <a:ea typeface="+mn-ea"/>
                          <a:cs typeface="+mn-cs"/>
                        </a:rPr>
                        <a:t>）</a:t>
                      </a:r>
                      <a:endParaRPr lang="zh-TW" altLang="en-US" sz="1800" kern="100" spc="-60" dirty="0" smtClean="0">
                        <a:solidFill>
                          <a:schemeClr val="dk1"/>
                        </a:solidFill>
                        <a:effectLst/>
                        <a:latin typeface="+mj-ea"/>
                        <a:ea typeface="+mn-ea"/>
                        <a:cs typeface="+mn-cs"/>
                      </a:endParaRPr>
                    </a:p>
                  </a:txBody>
                  <a:tcPr marL="6809" marR="6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800" b="0" i="0" u="none" strike="noStrike" kern="1200" baseline="0" dirty="0" smtClean="0">
                          <a:solidFill>
                            <a:schemeClr val="dk1"/>
                          </a:solidFill>
                          <a:latin typeface="+mn-lt"/>
                          <a:ea typeface="+mn-ea"/>
                          <a:cs typeface="+mn-cs"/>
                        </a:rPr>
                        <a:t>1.</a:t>
                      </a:r>
                      <a:r>
                        <a:rPr lang="zh-TW" altLang="en-US" sz="1800" b="0" i="0" u="none" strike="noStrike" kern="1200" baseline="0" dirty="0" smtClean="0">
                          <a:solidFill>
                            <a:schemeClr val="dk1"/>
                          </a:solidFill>
                          <a:latin typeface="+mn-lt"/>
                          <a:ea typeface="+mn-ea"/>
                          <a:cs typeface="+mn-cs"/>
                        </a:rPr>
                        <a:t>大學公告錄取名單並寄發甄選總成績單（</a:t>
                      </a:r>
                      <a:r>
                        <a:rPr lang="en-US" altLang="zh-TW" sz="1800" b="0" i="0" u="none" strike="noStrike" kern="1200" baseline="0" dirty="0" smtClean="0">
                          <a:solidFill>
                            <a:schemeClr val="dk1"/>
                          </a:solidFill>
                          <a:latin typeface="+mn-lt"/>
                          <a:ea typeface="+mn-ea"/>
                          <a:cs typeface="+mn-cs"/>
                        </a:rPr>
                        <a:t>6/6</a:t>
                      </a:r>
                      <a:r>
                        <a:rPr lang="zh-TW" altLang="en-US" sz="1800" b="0" i="0" u="none" strike="noStrike" kern="1200" baseline="0" dirty="0" smtClean="0">
                          <a:solidFill>
                            <a:schemeClr val="dk1"/>
                          </a:solidFill>
                          <a:latin typeface="+mn-lt"/>
                          <a:ea typeface="+mn-ea"/>
                          <a:cs typeface="+mn-cs"/>
                        </a:rPr>
                        <a:t>前）</a:t>
                      </a:r>
                      <a:endParaRPr lang="en-US" altLang="zh-TW" sz="1800" b="0" i="0" u="none" strike="noStrike" kern="1200" baseline="0" dirty="0" smtClean="0">
                        <a:solidFill>
                          <a:schemeClr val="dk1"/>
                        </a:solidFill>
                        <a:latin typeface="+mn-lt"/>
                        <a:ea typeface="+mn-ea"/>
                        <a:cs typeface="+mn-cs"/>
                      </a:endParaRPr>
                    </a:p>
                    <a:p>
                      <a:r>
                        <a:rPr lang="en-US" altLang="zh-TW" sz="1800" b="0" i="0" u="none" strike="noStrike" kern="1200" baseline="0" dirty="0" smtClean="0">
                          <a:solidFill>
                            <a:schemeClr val="dk1"/>
                          </a:solidFill>
                          <a:latin typeface="+mn-lt"/>
                          <a:ea typeface="+mn-ea"/>
                          <a:cs typeface="+mn-cs"/>
                        </a:rPr>
                        <a:t>2.</a:t>
                      </a:r>
                      <a:r>
                        <a:rPr lang="zh-TW" altLang="en-US" sz="1800" b="1" i="0" u="none" strike="noStrike" kern="1200" baseline="0" dirty="0" smtClean="0">
                          <a:solidFill>
                            <a:schemeClr val="dk1"/>
                          </a:solidFill>
                          <a:latin typeface="+mn-lt"/>
                          <a:ea typeface="+mn-ea"/>
                          <a:cs typeface="+mn-cs"/>
                        </a:rPr>
                        <a:t>正備取生向甄選會登記就讀志願序（</a:t>
                      </a:r>
                      <a:r>
                        <a:rPr lang="en-US" altLang="zh-TW" sz="1800" b="1" i="0" u="none" strike="noStrike" kern="1200" baseline="0" dirty="0" smtClean="0">
                          <a:solidFill>
                            <a:schemeClr val="dk1"/>
                          </a:solidFill>
                          <a:latin typeface="+mn-lt"/>
                          <a:ea typeface="+mn-ea"/>
                          <a:cs typeface="+mn-cs"/>
                        </a:rPr>
                        <a:t>6/9</a:t>
                      </a:r>
                      <a:r>
                        <a:rPr lang="zh-TW" altLang="en-US" sz="1800" b="1" i="0" u="none" strike="noStrike" kern="1200" baseline="0" dirty="0" smtClean="0">
                          <a:solidFill>
                            <a:schemeClr val="dk1"/>
                          </a:solidFill>
                          <a:latin typeface="+mn-lt"/>
                          <a:ea typeface="+mn-ea"/>
                          <a:cs typeface="+mn-cs"/>
                        </a:rPr>
                        <a:t>～</a:t>
                      </a:r>
                      <a:r>
                        <a:rPr lang="en-US" altLang="zh-TW" sz="1800" b="1" i="0" u="none" strike="noStrike" kern="1200" baseline="0" dirty="0" smtClean="0">
                          <a:solidFill>
                            <a:schemeClr val="dk1"/>
                          </a:solidFill>
                          <a:latin typeface="+mn-lt"/>
                          <a:ea typeface="+mn-ea"/>
                          <a:cs typeface="+mn-cs"/>
                        </a:rPr>
                        <a:t>6/10</a:t>
                      </a:r>
                      <a:r>
                        <a:rPr lang="zh-TW" altLang="en-US" sz="1800" b="1" i="0" u="none" strike="noStrike" kern="1200" baseline="0" dirty="0" smtClean="0">
                          <a:solidFill>
                            <a:schemeClr val="dk1"/>
                          </a:solidFill>
                          <a:latin typeface="+mn-lt"/>
                          <a:ea typeface="+mn-ea"/>
                          <a:cs typeface="+mn-cs"/>
                        </a:rPr>
                        <a:t>） </a:t>
                      </a:r>
                    </a:p>
                    <a:p>
                      <a:r>
                        <a:rPr lang="en-US" altLang="zh-TW" sz="1800" b="0" i="0" u="none" strike="noStrike" kern="1200" baseline="0" dirty="0" smtClean="0">
                          <a:solidFill>
                            <a:schemeClr val="dk1"/>
                          </a:solidFill>
                          <a:latin typeface="+mn-lt"/>
                          <a:ea typeface="+mn-ea"/>
                          <a:cs typeface="+mn-cs"/>
                        </a:rPr>
                        <a:t>3.</a:t>
                      </a:r>
                      <a:r>
                        <a:rPr lang="zh-TW" altLang="en-US" sz="1800" b="1" i="0" u="none" strike="noStrike" kern="1200" baseline="0" dirty="0" smtClean="0">
                          <a:solidFill>
                            <a:schemeClr val="dk1"/>
                          </a:solidFill>
                          <a:latin typeface="+mn-lt"/>
                          <a:ea typeface="+mn-ea"/>
                          <a:cs typeface="+mn-cs"/>
                        </a:rPr>
                        <a:t>公告統一分發結果（</a:t>
                      </a:r>
                      <a:r>
                        <a:rPr lang="en-US" altLang="zh-TW" sz="1800" b="1" i="0" u="none" strike="noStrike" kern="1200" baseline="0" dirty="0" smtClean="0">
                          <a:solidFill>
                            <a:schemeClr val="dk1"/>
                          </a:solidFill>
                          <a:latin typeface="+mn-lt"/>
                          <a:ea typeface="+mn-ea"/>
                          <a:cs typeface="+mn-cs"/>
                        </a:rPr>
                        <a:t>6/15</a:t>
                      </a:r>
                      <a:r>
                        <a:rPr lang="zh-TW" altLang="en-US" sz="1800" b="1" i="0" u="none" strike="noStrike" kern="1200" baseline="0" dirty="0" smtClean="0">
                          <a:solidFill>
                            <a:schemeClr val="dk1"/>
                          </a:solidFill>
                          <a:latin typeface="+mn-lt"/>
                          <a:ea typeface="+mn-ea"/>
                          <a:cs typeface="+mn-cs"/>
                        </a:rPr>
                        <a:t>） </a:t>
                      </a:r>
                    </a:p>
                    <a:p>
                      <a:r>
                        <a:rPr lang="en-US" altLang="zh-TW" sz="1800" b="0" i="0" u="none" strike="noStrike" kern="1200" baseline="0" dirty="0" smtClean="0">
                          <a:solidFill>
                            <a:schemeClr val="dk1"/>
                          </a:solidFill>
                          <a:latin typeface="+mn-lt"/>
                          <a:ea typeface="+mn-ea"/>
                          <a:cs typeface="+mn-cs"/>
                        </a:rPr>
                        <a:t>4.</a:t>
                      </a:r>
                      <a:r>
                        <a:rPr lang="zh-TW" altLang="en-US" sz="1800" b="0" i="0" u="none" strike="noStrike" kern="1200" baseline="0" dirty="0" smtClean="0">
                          <a:solidFill>
                            <a:schemeClr val="dk1"/>
                          </a:solidFill>
                          <a:latin typeface="+mn-lt"/>
                          <a:ea typeface="+mn-ea"/>
                          <a:cs typeface="+mn-cs"/>
                        </a:rPr>
                        <a:t>錄取生放棄入學資格截止（</a:t>
                      </a:r>
                      <a:r>
                        <a:rPr lang="en-US" altLang="zh-TW" sz="1800" b="0" i="0" u="none" strike="noStrike" kern="1200" baseline="0" dirty="0" smtClean="0">
                          <a:solidFill>
                            <a:schemeClr val="dk1"/>
                          </a:solidFill>
                          <a:latin typeface="+mn-lt"/>
                          <a:ea typeface="+mn-ea"/>
                          <a:cs typeface="+mn-cs"/>
                        </a:rPr>
                        <a:t>6/18</a:t>
                      </a:r>
                      <a:r>
                        <a:rPr lang="zh-TW" altLang="en-US" sz="1800" b="0" i="0" u="none" strike="noStrike" kern="1200" baseline="0" dirty="0" smtClean="0">
                          <a:solidFill>
                            <a:schemeClr val="dk1"/>
                          </a:solidFill>
                          <a:latin typeface="+mn-lt"/>
                          <a:ea typeface="+mn-ea"/>
                          <a:cs typeface="+mn-cs"/>
                        </a:rPr>
                        <a:t>）</a:t>
                      </a:r>
                      <a:endParaRPr lang="zh-TW" altLang="en-US" sz="1800" kern="100" spc="0" dirty="0" smtClean="0">
                        <a:solidFill>
                          <a:schemeClr val="dk1"/>
                        </a:solidFill>
                        <a:effectLst/>
                        <a:latin typeface="+mj-ea"/>
                        <a:ea typeface="+mn-ea"/>
                        <a:cs typeface="+mn-cs"/>
                      </a:endParaRPr>
                    </a:p>
                  </a:txBody>
                  <a:tcPr marL="6809" marR="6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800" b="0" i="0" u="none" strike="noStrike" kern="1200" baseline="0" dirty="0" smtClean="0">
                          <a:solidFill>
                            <a:schemeClr val="dk1"/>
                          </a:solidFill>
                          <a:latin typeface="+mn-lt"/>
                          <a:ea typeface="+mn-ea"/>
                          <a:cs typeface="+mn-cs"/>
                        </a:rPr>
                        <a:t>1.</a:t>
                      </a:r>
                      <a:r>
                        <a:rPr lang="zh-TW" altLang="en-US" sz="1800" b="0" i="0" u="none" strike="noStrike" kern="1200" baseline="0" dirty="0" smtClean="0">
                          <a:solidFill>
                            <a:schemeClr val="dk1"/>
                          </a:solidFill>
                          <a:latin typeface="+mn-lt"/>
                          <a:ea typeface="+mn-ea"/>
                          <a:cs typeface="+mn-cs"/>
                        </a:rPr>
                        <a:t>分科測驗報名（暫定</a:t>
                      </a:r>
                      <a:r>
                        <a:rPr lang="en-US" altLang="zh-TW" sz="1800" b="0" i="0" u="none" strike="noStrike" kern="1200" baseline="0" dirty="0" smtClean="0">
                          <a:solidFill>
                            <a:schemeClr val="dk1"/>
                          </a:solidFill>
                          <a:latin typeface="+mn-lt"/>
                          <a:ea typeface="+mn-ea"/>
                          <a:cs typeface="+mn-cs"/>
                        </a:rPr>
                        <a:t>6/9</a:t>
                      </a:r>
                      <a:r>
                        <a:rPr lang="zh-TW" altLang="en-US" sz="1800" b="0" i="0" u="none" strike="noStrike" kern="1200" baseline="0" dirty="0" smtClean="0">
                          <a:solidFill>
                            <a:schemeClr val="dk1"/>
                          </a:solidFill>
                          <a:latin typeface="+mn-lt"/>
                          <a:ea typeface="+mn-ea"/>
                          <a:cs typeface="+mn-cs"/>
                        </a:rPr>
                        <a:t>～</a:t>
                      </a:r>
                      <a:r>
                        <a:rPr lang="en-US" altLang="zh-TW" sz="1800" b="0" i="0" u="none" strike="noStrike" kern="1200" baseline="0" dirty="0" smtClean="0">
                          <a:solidFill>
                            <a:schemeClr val="dk1"/>
                          </a:solidFill>
                          <a:latin typeface="+mn-lt"/>
                          <a:ea typeface="+mn-ea"/>
                          <a:cs typeface="+mn-cs"/>
                        </a:rPr>
                        <a:t>6/20</a:t>
                      </a:r>
                      <a:r>
                        <a:rPr lang="zh-TW" altLang="en-US" sz="1800" b="0" i="0" u="none" strike="noStrike" kern="1200" baseline="0" dirty="0" smtClean="0">
                          <a:solidFill>
                            <a:schemeClr val="dk1"/>
                          </a:solidFill>
                          <a:latin typeface="+mn-lt"/>
                          <a:ea typeface="+mn-ea"/>
                          <a:cs typeface="+mn-cs"/>
                        </a:rPr>
                        <a:t>） </a:t>
                      </a:r>
                    </a:p>
                    <a:p>
                      <a:r>
                        <a:rPr lang="en-US" altLang="zh-TW" sz="1800" b="0" i="0" u="none" strike="noStrike" kern="1200" baseline="0" dirty="0" smtClean="0">
                          <a:solidFill>
                            <a:schemeClr val="dk1"/>
                          </a:solidFill>
                          <a:latin typeface="+mn-lt"/>
                          <a:ea typeface="+mn-ea"/>
                          <a:cs typeface="+mn-cs"/>
                        </a:rPr>
                        <a:t>2.</a:t>
                      </a:r>
                      <a:r>
                        <a:rPr lang="zh-TW" altLang="en-US" sz="1800" b="0" i="0" u="none" strike="noStrike" kern="1200" baseline="0" dirty="0" smtClean="0">
                          <a:solidFill>
                            <a:schemeClr val="dk1"/>
                          </a:solidFill>
                          <a:latin typeface="+mn-lt"/>
                          <a:ea typeface="+mn-ea"/>
                          <a:cs typeface="+mn-cs"/>
                        </a:rPr>
                        <a:t>登記分發相關證明文件審查申請及繳件（</a:t>
                      </a:r>
                      <a:r>
                        <a:rPr lang="en-US" altLang="zh-TW" sz="1800" b="0" i="0" u="none" strike="noStrike" kern="1200" baseline="0" dirty="0" smtClean="0">
                          <a:solidFill>
                            <a:schemeClr val="dk1"/>
                          </a:solidFill>
                          <a:latin typeface="+mn-lt"/>
                          <a:ea typeface="+mn-ea"/>
                          <a:cs typeface="+mn-cs"/>
                        </a:rPr>
                        <a:t>6/1</a:t>
                      </a:r>
                      <a:r>
                        <a:rPr lang="zh-TW" altLang="en-US" sz="1800" b="0" i="0" u="none" strike="noStrike" kern="1200" baseline="0" dirty="0" smtClean="0">
                          <a:solidFill>
                            <a:schemeClr val="dk1"/>
                          </a:solidFill>
                          <a:latin typeface="+mn-lt"/>
                          <a:ea typeface="+mn-ea"/>
                          <a:cs typeface="+mn-cs"/>
                        </a:rPr>
                        <a:t>～</a:t>
                      </a:r>
                      <a:r>
                        <a:rPr lang="en-US" altLang="zh-TW" sz="1800" b="0" i="0" u="none" strike="noStrike" kern="1200" baseline="0" dirty="0" smtClean="0">
                          <a:solidFill>
                            <a:schemeClr val="dk1"/>
                          </a:solidFill>
                          <a:latin typeface="+mn-lt"/>
                          <a:ea typeface="+mn-ea"/>
                          <a:cs typeface="+mn-cs"/>
                        </a:rPr>
                        <a:t>6/21)</a:t>
                      </a:r>
                      <a:endParaRPr lang="zh-TW" altLang="en-US" sz="1800" b="0" i="0" u="none" strike="noStrike" kern="1200" baseline="0" dirty="0" smtClean="0">
                        <a:solidFill>
                          <a:schemeClr val="dk1"/>
                        </a:solidFill>
                        <a:latin typeface="+mn-lt"/>
                        <a:ea typeface="+mn-ea"/>
                        <a:cs typeface="+mn-cs"/>
                      </a:endParaRPr>
                    </a:p>
                  </a:txBody>
                  <a:tcPr marL="6809" marR="6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067">
                <a:tc rowSpan="2">
                  <a:txBody>
                    <a:bodyPr/>
                    <a:lstStyle/>
                    <a:p>
                      <a:pPr marL="0" algn="ctr">
                        <a:lnSpc>
                          <a:spcPts val="2400"/>
                        </a:lnSpc>
                        <a:spcAft>
                          <a:spcPts val="0"/>
                        </a:spcAft>
                        <a:tabLst>
                          <a:tab pos="114300" algn="l"/>
                        </a:tabLst>
                      </a:pPr>
                      <a:r>
                        <a:rPr lang="en-US" altLang="zh-TW" sz="2000" kern="0" dirty="0" smtClean="0">
                          <a:effectLst/>
                          <a:latin typeface="+mj-ea"/>
                          <a:ea typeface="+mj-ea"/>
                        </a:rPr>
                        <a:t>111</a:t>
                      </a:r>
                      <a:r>
                        <a:rPr lang="en-US" sz="2000" kern="0" dirty="0" smtClean="0">
                          <a:effectLst/>
                          <a:latin typeface="+mj-ea"/>
                          <a:ea typeface="+mj-ea"/>
                        </a:rPr>
                        <a:t>/07</a:t>
                      </a: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209550">
                        <a:lnSpc>
                          <a:spcPts val="2400"/>
                        </a:lnSpc>
                        <a:spcAft>
                          <a:spcPts val="0"/>
                        </a:spcAft>
                        <a:tabLst>
                          <a:tab pos="114300" algn="l"/>
                        </a:tabLst>
                      </a:pPr>
                      <a:r>
                        <a:rPr lang="en-US" sz="1400" kern="0" spc="0" dirty="0">
                          <a:effectLst/>
                          <a:latin typeface="+mj-ea"/>
                          <a:ea typeface="+mj-ea"/>
                        </a:rPr>
                        <a:t> </a:t>
                      </a:r>
                      <a:endParaRPr lang="zh-TW" sz="1400" kern="100" spc="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zh-TW" altLang="en-US" dirty="0"/>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ts val="2400"/>
                        </a:lnSpc>
                        <a:spcAft>
                          <a:spcPts val="0"/>
                        </a:spcAft>
                        <a:tabLst>
                          <a:tab pos="114300" algn="l"/>
                        </a:tabLst>
                      </a:pPr>
                      <a:r>
                        <a:rPr lang="zh-TW" altLang="en-US" sz="1600" b="1" kern="0" spc="0" dirty="0" smtClean="0">
                          <a:effectLst/>
                          <a:latin typeface="+mj-ea"/>
                          <a:ea typeface="+mj-ea"/>
                        </a:rPr>
                        <a:t>分科測驗</a:t>
                      </a:r>
                      <a:r>
                        <a:rPr lang="zh-TW" sz="1600" b="1" kern="0" spc="0" dirty="0" smtClean="0">
                          <a:effectLst/>
                          <a:latin typeface="+mj-ea"/>
                          <a:ea typeface="+mj-ea"/>
                        </a:rPr>
                        <a:t>考試</a:t>
                      </a:r>
                      <a:r>
                        <a:rPr lang="zh-TW" sz="1600" b="1" kern="0" spc="0" dirty="0">
                          <a:effectLst/>
                          <a:latin typeface="+mj-ea"/>
                          <a:ea typeface="+mj-ea"/>
                        </a:rPr>
                        <a:t>（</a:t>
                      </a:r>
                      <a:r>
                        <a:rPr lang="en-US" sz="1600" b="1" kern="0" spc="0" dirty="0" smtClean="0">
                          <a:effectLst/>
                          <a:latin typeface="+mj-ea"/>
                          <a:ea typeface="+mj-ea"/>
                        </a:rPr>
                        <a:t>7/1</a:t>
                      </a:r>
                      <a:r>
                        <a:rPr lang="en-US" altLang="zh-TW" sz="1600" b="1" kern="0" spc="0" dirty="0" smtClean="0">
                          <a:effectLst/>
                          <a:latin typeface="+mj-ea"/>
                          <a:ea typeface="+mj-ea"/>
                        </a:rPr>
                        <a:t>1</a:t>
                      </a:r>
                      <a:r>
                        <a:rPr lang="en-US" sz="1600" b="1" kern="0" spc="0" dirty="0" smtClean="0">
                          <a:effectLst/>
                          <a:latin typeface="+mj-ea"/>
                          <a:ea typeface="+mj-ea"/>
                        </a:rPr>
                        <a:t>~7/</a:t>
                      </a:r>
                      <a:r>
                        <a:rPr lang="en-US" altLang="zh-TW" sz="1600" b="1" kern="0" spc="0" dirty="0" smtClean="0">
                          <a:effectLst/>
                          <a:latin typeface="+mj-ea"/>
                          <a:ea typeface="+mj-ea"/>
                        </a:rPr>
                        <a:t>12</a:t>
                      </a:r>
                      <a:r>
                        <a:rPr lang="zh-TW" sz="1600" b="1" kern="0" spc="0" dirty="0" smtClean="0">
                          <a:effectLst/>
                          <a:latin typeface="+mj-ea"/>
                          <a:ea typeface="+mj-ea"/>
                        </a:rPr>
                        <a:t>）</a:t>
                      </a:r>
                      <a:endParaRPr lang="zh-TW" sz="1600" b="1" kern="100" spc="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8939">
                <a:tc vMerge="1">
                  <a:txBody>
                    <a:bodyPr/>
                    <a:lstStyle/>
                    <a:p>
                      <a:endParaRPr lang="zh-TW" altLang="en-US"/>
                    </a:p>
                  </a:txBody>
                  <a:tcPr/>
                </a:tc>
                <a:tc vMerge="1">
                  <a:txBody>
                    <a:bodyPr/>
                    <a:lstStyle/>
                    <a:p>
                      <a:endParaRPr lang="zh-TW" altLang="en-US"/>
                    </a:p>
                  </a:txBody>
                  <a:tcPr/>
                </a:tc>
                <a:tc vMerge="1">
                  <a:txBody>
                    <a:bodyPr/>
                    <a:lstStyle/>
                    <a:p>
                      <a:endParaRPr lang="zh-TW" altLang="en-US" dirty="0"/>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b="0" i="0" u="none" strike="noStrike" kern="1200" baseline="0" dirty="0" smtClean="0">
                          <a:solidFill>
                            <a:schemeClr val="dk1"/>
                          </a:solidFill>
                          <a:latin typeface="+mn-lt"/>
                          <a:ea typeface="+mn-ea"/>
                          <a:cs typeface="+mn-cs"/>
                        </a:rPr>
                        <a:t>1.</a:t>
                      </a:r>
                      <a:r>
                        <a:rPr lang="zh-TW" altLang="en-US" sz="1600" b="1" i="0" u="none" strike="noStrike" kern="1200" baseline="0" dirty="0" smtClean="0">
                          <a:solidFill>
                            <a:schemeClr val="dk1"/>
                          </a:solidFill>
                          <a:latin typeface="+mn-lt"/>
                          <a:ea typeface="+mn-ea"/>
                          <a:cs typeface="+mn-cs"/>
                        </a:rPr>
                        <a:t>寄發分科測驗成績單 </a:t>
                      </a:r>
                      <a:r>
                        <a:rPr lang="en-US" altLang="zh-TW" sz="1600" b="1" i="0" u="none" strike="noStrike" kern="1200" baseline="0" dirty="0" smtClean="0">
                          <a:solidFill>
                            <a:schemeClr val="dk1"/>
                          </a:solidFill>
                          <a:latin typeface="+mn-lt"/>
                          <a:ea typeface="+mn-ea"/>
                          <a:cs typeface="+mn-cs"/>
                        </a:rPr>
                        <a:t>(</a:t>
                      </a:r>
                      <a:r>
                        <a:rPr lang="zh-TW" altLang="en-US" sz="1600" b="1" i="0" u="none" strike="noStrike" kern="1200" baseline="0" dirty="0" smtClean="0">
                          <a:solidFill>
                            <a:schemeClr val="dk1"/>
                          </a:solidFill>
                          <a:latin typeface="+mn-lt"/>
                          <a:ea typeface="+mn-ea"/>
                          <a:cs typeface="+mn-cs"/>
                        </a:rPr>
                        <a:t>暫定</a:t>
                      </a:r>
                      <a:r>
                        <a:rPr lang="en-US" altLang="zh-TW" sz="1600" b="1" i="0" u="none" strike="noStrike" kern="1200" baseline="0" dirty="0" smtClean="0">
                          <a:solidFill>
                            <a:schemeClr val="dk1"/>
                          </a:solidFill>
                          <a:latin typeface="+mn-lt"/>
                          <a:ea typeface="+mn-ea"/>
                          <a:cs typeface="+mn-cs"/>
                        </a:rPr>
                        <a:t>7/27</a:t>
                      </a:r>
                      <a:r>
                        <a:rPr lang="zh-TW" altLang="en-US" sz="1600" b="1" i="0" u="none" strike="noStrike" kern="1200" baseline="0" dirty="0" smtClean="0">
                          <a:solidFill>
                            <a:schemeClr val="dk1"/>
                          </a:solidFill>
                          <a:latin typeface="+mn-lt"/>
                          <a:ea typeface="+mn-ea"/>
                          <a:cs typeface="+mn-cs"/>
                        </a:rPr>
                        <a:t>）</a:t>
                      </a:r>
                      <a:r>
                        <a:rPr lang="zh-TW" altLang="en-US" sz="1600" b="0" i="0" u="none" strike="noStrike" kern="1200" baseline="0" dirty="0" smtClean="0">
                          <a:solidFill>
                            <a:schemeClr val="dk1"/>
                          </a:solidFill>
                          <a:latin typeface="+mn-lt"/>
                          <a:ea typeface="+mn-ea"/>
                          <a:cs typeface="+mn-cs"/>
                        </a:rPr>
                        <a:t> </a:t>
                      </a:r>
                    </a:p>
                    <a:p>
                      <a:r>
                        <a:rPr lang="en-US" altLang="zh-TW" sz="1600" b="0" i="0" u="none" strike="noStrike" kern="1200" baseline="0" dirty="0" smtClean="0">
                          <a:solidFill>
                            <a:schemeClr val="dk1"/>
                          </a:solidFill>
                          <a:latin typeface="+mn-lt"/>
                          <a:ea typeface="+mn-ea"/>
                          <a:cs typeface="+mn-cs"/>
                        </a:rPr>
                        <a:t>2.</a:t>
                      </a:r>
                      <a:r>
                        <a:rPr lang="zh-TW" altLang="en-US" sz="1600" b="0" i="0" u="none" strike="noStrike" kern="1200" baseline="0" dirty="0" smtClean="0">
                          <a:solidFill>
                            <a:schemeClr val="dk1"/>
                          </a:solidFill>
                          <a:latin typeface="+mn-lt"/>
                          <a:ea typeface="+mn-ea"/>
                          <a:cs typeface="+mn-cs"/>
                        </a:rPr>
                        <a:t>公布考科組合成績人數累計表及最低登記標準 </a:t>
                      </a:r>
                      <a:r>
                        <a:rPr lang="en-US" altLang="zh-TW" sz="1600" b="0" i="0" u="none" strike="noStrike" kern="1200" baseline="0" dirty="0" smtClean="0">
                          <a:solidFill>
                            <a:schemeClr val="dk1"/>
                          </a:solidFill>
                          <a:latin typeface="+mn-lt"/>
                          <a:ea typeface="+mn-ea"/>
                          <a:cs typeface="+mn-cs"/>
                        </a:rPr>
                        <a:t>(</a:t>
                      </a:r>
                      <a:r>
                        <a:rPr lang="zh-TW" altLang="en-US" sz="1600" b="0" i="0" u="none" strike="noStrike" kern="1200" baseline="0" dirty="0" smtClean="0">
                          <a:solidFill>
                            <a:schemeClr val="dk1"/>
                          </a:solidFill>
                          <a:latin typeface="+mn-lt"/>
                          <a:ea typeface="+mn-ea"/>
                          <a:cs typeface="+mn-cs"/>
                        </a:rPr>
                        <a:t>暫定</a:t>
                      </a:r>
                      <a:r>
                        <a:rPr lang="en-US" altLang="zh-TW" sz="1600" b="0" i="0" u="none" strike="noStrike" kern="1200" baseline="0" dirty="0" smtClean="0">
                          <a:solidFill>
                            <a:schemeClr val="dk1"/>
                          </a:solidFill>
                          <a:latin typeface="+mn-lt"/>
                          <a:ea typeface="+mn-ea"/>
                          <a:cs typeface="+mn-cs"/>
                        </a:rPr>
                        <a:t>7/27</a:t>
                      </a:r>
                      <a:r>
                        <a:rPr lang="zh-TW" altLang="en-US" sz="1600" b="0" i="0" u="none" strike="noStrike" kern="1200" baseline="0" dirty="0" smtClean="0">
                          <a:solidFill>
                            <a:schemeClr val="dk1"/>
                          </a:solidFill>
                          <a:latin typeface="+mn-lt"/>
                          <a:ea typeface="+mn-ea"/>
                          <a:cs typeface="+mn-cs"/>
                        </a:rPr>
                        <a:t>） </a:t>
                      </a:r>
                    </a:p>
                    <a:p>
                      <a:r>
                        <a:rPr lang="en-US" altLang="zh-TW" sz="1600" b="0" i="0" u="none" strike="noStrike" kern="1200" baseline="0" dirty="0" smtClean="0">
                          <a:solidFill>
                            <a:schemeClr val="dk1"/>
                          </a:solidFill>
                          <a:latin typeface="+mn-lt"/>
                          <a:ea typeface="+mn-ea"/>
                          <a:cs typeface="+mn-cs"/>
                        </a:rPr>
                        <a:t>3.</a:t>
                      </a:r>
                      <a:r>
                        <a:rPr lang="zh-TW" altLang="en-US" sz="1600" b="0" i="0" u="none" strike="noStrike" kern="1200" baseline="0" dirty="0" smtClean="0">
                          <a:solidFill>
                            <a:schemeClr val="dk1"/>
                          </a:solidFill>
                          <a:latin typeface="+mn-lt"/>
                          <a:ea typeface="+mn-ea"/>
                          <a:cs typeface="+mn-cs"/>
                        </a:rPr>
                        <a:t>繳交登記費（暫定 </a:t>
                      </a:r>
                      <a:r>
                        <a:rPr lang="en-US" altLang="zh-TW" sz="1600" b="0" i="0" u="none" strike="noStrike" kern="1200" baseline="0" dirty="0" smtClean="0">
                          <a:solidFill>
                            <a:schemeClr val="dk1"/>
                          </a:solidFill>
                          <a:latin typeface="+mn-lt"/>
                          <a:ea typeface="+mn-ea"/>
                          <a:cs typeface="+mn-cs"/>
                        </a:rPr>
                        <a:t>7/27~8/2</a:t>
                      </a:r>
                      <a:r>
                        <a:rPr lang="zh-TW" altLang="en-US" sz="1600" b="0" i="0" u="none" strike="noStrike" kern="1200" baseline="0" dirty="0" smtClean="0">
                          <a:solidFill>
                            <a:schemeClr val="dk1"/>
                          </a:solidFill>
                          <a:latin typeface="+mn-lt"/>
                          <a:ea typeface="+mn-ea"/>
                          <a:cs typeface="+mn-cs"/>
                        </a:rPr>
                        <a:t>） </a:t>
                      </a:r>
                    </a:p>
                    <a:p>
                      <a:r>
                        <a:rPr lang="en-US" altLang="zh-TW" sz="1600" b="0" i="0" u="none" strike="noStrike" kern="1200" baseline="0" dirty="0" smtClean="0">
                          <a:solidFill>
                            <a:schemeClr val="dk1"/>
                          </a:solidFill>
                          <a:latin typeface="+mn-lt"/>
                          <a:ea typeface="+mn-ea"/>
                          <a:cs typeface="+mn-cs"/>
                        </a:rPr>
                        <a:t>4.</a:t>
                      </a:r>
                      <a:r>
                        <a:rPr lang="zh-TW" altLang="en-US" sz="1600" b="1" i="0" u="none" strike="noStrike" kern="1200" baseline="0" dirty="0" smtClean="0">
                          <a:solidFill>
                            <a:schemeClr val="dk1"/>
                          </a:solidFill>
                          <a:latin typeface="+mn-lt"/>
                          <a:ea typeface="+mn-ea"/>
                          <a:cs typeface="+mn-cs"/>
                        </a:rPr>
                        <a:t>網路登記分發志願（暫定</a:t>
                      </a:r>
                      <a:r>
                        <a:rPr lang="en-US" altLang="zh-TW" sz="1600" b="1" i="0" u="none" strike="noStrike" kern="1200" baseline="0" dirty="0" smtClean="0">
                          <a:solidFill>
                            <a:schemeClr val="dk1"/>
                          </a:solidFill>
                          <a:latin typeface="+mn-lt"/>
                          <a:ea typeface="+mn-ea"/>
                          <a:cs typeface="+mn-cs"/>
                        </a:rPr>
                        <a:t>7/30~8/2</a:t>
                      </a:r>
                      <a:r>
                        <a:rPr lang="zh-TW" altLang="en-US" sz="1600" b="1" i="0" u="none" strike="noStrike" kern="1200" baseline="0" dirty="0" smtClean="0">
                          <a:solidFill>
                            <a:schemeClr val="dk1"/>
                          </a:solidFill>
                          <a:latin typeface="+mn-lt"/>
                          <a:ea typeface="+mn-ea"/>
                          <a:cs typeface="+mn-cs"/>
                        </a:rPr>
                        <a:t>）</a:t>
                      </a: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715">
                <a:tc>
                  <a:txBody>
                    <a:bodyPr/>
                    <a:lstStyle/>
                    <a:p>
                      <a:pPr marL="0" algn="ctr">
                        <a:lnSpc>
                          <a:spcPts val="2400"/>
                        </a:lnSpc>
                        <a:spcAft>
                          <a:spcPts val="0"/>
                        </a:spcAft>
                        <a:tabLst>
                          <a:tab pos="114300" algn="l"/>
                        </a:tabLst>
                      </a:pPr>
                      <a:r>
                        <a:rPr lang="en-US" altLang="zh-TW" sz="2000" kern="100" dirty="0" smtClean="0">
                          <a:effectLst/>
                          <a:latin typeface="+mj-ea"/>
                          <a:ea typeface="+mj-ea"/>
                        </a:rPr>
                        <a:t>111/08</a:t>
                      </a: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209550">
                        <a:lnSpc>
                          <a:spcPts val="2400"/>
                        </a:lnSpc>
                        <a:spcAft>
                          <a:spcPts val="0"/>
                        </a:spcAft>
                        <a:tabLst>
                          <a:tab pos="114300" algn="l"/>
                        </a:tabLst>
                      </a:pPr>
                      <a:endParaRPr lang="zh-TW" sz="1400" kern="100" spc="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209550">
                        <a:lnSpc>
                          <a:spcPts val="2400"/>
                        </a:lnSpc>
                        <a:spcAft>
                          <a:spcPts val="0"/>
                        </a:spcAft>
                        <a:tabLst>
                          <a:tab pos="114300" algn="l"/>
                        </a:tabLst>
                      </a:pPr>
                      <a:endParaRPr lang="zh-TW" sz="1400" kern="100" spc="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600" b="1" i="0" u="none" strike="noStrike" kern="1200" baseline="0" dirty="0" smtClean="0">
                          <a:solidFill>
                            <a:schemeClr val="dk1"/>
                          </a:solidFill>
                          <a:latin typeface="+mn-lt"/>
                          <a:ea typeface="+mn-ea"/>
                          <a:cs typeface="+mn-cs"/>
                        </a:rPr>
                        <a:t>分發入學錄取公告（暫定 </a:t>
                      </a:r>
                      <a:r>
                        <a:rPr lang="en-US" altLang="zh-TW" sz="1600" b="1" i="0" u="none" strike="noStrike" kern="1200" baseline="0" dirty="0" smtClean="0">
                          <a:solidFill>
                            <a:schemeClr val="dk1"/>
                          </a:solidFill>
                          <a:latin typeface="+mn-lt"/>
                          <a:ea typeface="+mn-ea"/>
                          <a:cs typeface="+mn-cs"/>
                        </a:rPr>
                        <a:t>8/12</a:t>
                      </a:r>
                      <a:r>
                        <a:rPr lang="zh-TW" altLang="en-US" sz="1600" b="1" i="0" u="none" strike="noStrike" kern="1200" baseline="0" dirty="0" smtClean="0">
                          <a:solidFill>
                            <a:schemeClr val="dk1"/>
                          </a:solidFill>
                          <a:latin typeface="+mn-lt"/>
                          <a:ea typeface="+mn-ea"/>
                          <a:cs typeface="+mn-cs"/>
                        </a:rPr>
                        <a:t>） </a:t>
                      </a: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0712534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58</a:t>
            </a:fld>
            <a:endParaRPr lang="en-US" altLang="zh-TW"/>
          </a:p>
        </p:txBody>
      </p:sp>
      <p:pic>
        <p:nvPicPr>
          <p:cNvPr id="14338" name="Picture 2"/>
          <p:cNvPicPr>
            <a:picLocks noChangeAspect="1" noChangeArrowheads="1"/>
          </p:cNvPicPr>
          <p:nvPr/>
        </p:nvPicPr>
        <p:blipFill>
          <a:blip r:embed="rId2"/>
          <a:srcRect/>
          <a:stretch>
            <a:fillRect/>
          </a:stretch>
        </p:blipFill>
        <p:spPr bwMode="auto">
          <a:xfrm>
            <a:off x="631069" y="0"/>
            <a:ext cx="9274931"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其他生涯探索網站資源</a:t>
            </a:r>
            <a:endParaRPr lang="zh-TW" altLang="en-US" dirty="0"/>
          </a:p>
        </p:txBody>
      </p:sp>
      <p:sp>
        <p:nvSpPr>
          <p:cNvPr id="3" name="文字版面配置區 2"/>
          <p:cNvSpPr>
            <a:spLocks noGrp="1"/>
          </p:cNvSpPr>
          <p:nvPr>
            <p:ph type="body" sz="half" idx="1"/>
          </p:nvPr>
        </p:nvSpPr>
        <p:spPr>
          <a:xfrm>
            <a:off x="495304" y="1600206"/>
            <a:ext cx="8886851" cy="5257794"/>
          </a:xfrm>
        </p:spPr>
        <p:txBody>
          <a:bodyPr>
            <a:normAutofit/>
          </a:bodyPr>
          <a:lstStyle/>
          <a:p>
            <a:pPr eaLnBrk="0" fontAlgn="base" hangingPunct="0"/>
            <a:r>
              <a:rPr lang="en-US" altLang="zh-TW" dirty="0" smtClean="0"/>
              <a:t>1.</a:t>
            </a:r>
            <a:r>
              <a:rPr lang="zh-TW" altLang="en-US" dirty="0" smtClean="0"/>
              <a:t>大學選才與高中育才輔助系統</a:t>
            </a:r>
            <a:r>
              <a:rPr lang="en-US" dirty="0" err="1" smtClean="0">
                <a:hlinkClick r:id="rId2"/>
              </a:rPr>
              <a:t>collego</a:t>
            </a:r>
            <a:endParaRPr lang="en-US" altLang="zh-TW" dirty="0" smtClean="0"/>
          </a:p>
          <a:p>
            <a:pPr eaLnBrk="0" fontAlgn="base" hangingPunct="0">
              <a:buNone/>
            </a:pPr>
            <a:r>
              <a:rPr lang="en-US" dirty="0" smtClean="0">
                <a:hlinkClick r:id="rId2"/>
              </a:rPr>
              <a:t>https://collego.ceec.edu.tw/Login/Index</a:t>
            </a:r>
            <a:endParaRPr lang="en-US" dirty="0" smtClean="0"/>
          </a:p>
          <a:p>
            <a:pPr eaLnBrk="0" fontAlgn="base" hangingPunct="0">
              <a:buNone/>
            </a:pPr>
            <a:r>
              <a:rPr lang="zh-TW" altLang="en-US" dirty="0" smtClean="0"/>
              <a:t>    </a:t>
            </a:r>
            <a:r>
              <a:rPr lang="zh-TW" altLang="en-US" dirty="0" smtClean="0">
                <a:sym typeface="Wingdings"/>
              </a:rPr>
              <a:t></a:t>
            </a:r>
            <a:r>
              <a:rPr lang="zh-TW" altLang="en-US" dirty="0" smtClean="0"/>
              <a:t>學生自我認識與大學各校系介紹</a:t>
            </a:r>
            <a:endParaRPr lang="en-US" altLang="zh-TW" dirty="0" smtClean="0"/>
          </a:p>
          <a:p>
            <a:pPr eaLnBrk="0" fontAlgn="base" hangingPunct="0"/>
            <a:r>
              <a:rPr lang="en-US" altLang="zh-TW" dirty="0" smtClean="0"/>
              <a:t>2.1111</a:t>
            </a:r>
            <a:r>
              <a:rPr lang="zh-TW" altLang="en-US" dirty="0" smtClean="0"/>
              <a:t> 大學網</a:t>
            </a:r>
            <a:r>
              <a:rPr lang="zh-TW" altLang="zh-TW" dirty="0" smtClean="0"/>
              <a:t> </a:t>
            </a:r>
            <a:r>
              <a:rPr lang="en-US" dirty="0" smtClean="0">
                <a:hlinkClick r:id="rId3"/>
              </a:rPr>
              <a:t>https://university.1111.com.tw/</a:t>
            </a:r>
            <a:endParaRPr lang="en-US" dirty="0" smtClean="0"/>
          </a:p>
          <a:p>
            <a:pPr eaLnBrk="0" fontAlgn="base" hangingPunct="0">
              <a:buNone/>
            </a:pPr>
            <a:r>
              <a:rPr lang="zh-TW" altLang="en-US" dirty="0" smtClean="0">
                <a:sym typeface="Wingdings"/>
              </a:rPr>
              <a:t>    </a:t>
            </a:r>
            <a:r>
              <a:rPr lang="zh-TW" altLang="en-US" dirty="0" smtClean="0"/>
              <a:t>大學、科大校系介紹與未來出路</a:t>
            </a:r>
            <a:endParaRPr lang="en-US" dirty="0" smtClean="0"/>
          </a:p>
          <a:p>
            <a:pPr eaLnBrk="0" fontAlgn="base" hangingPunct="0"/>
            <a:r>
              <a:rPr lang="en-US" altLang="zh-TW" dirty="0" smtClean="0"/>
              <a:t>3. IOH</a:t>
            </a:r>
            <a:r>
              <a:rPr lang="zh-TW" altLang="en-US" dirty="0" smtClean="0"/>
              <a:t>開放個人經驗平台</a:t>
            </a:r>
            <a:r>
              <a:rPr lang="en-US" dirty="0" smtClean="0">
                <a:hlinkClick r:id="rId4"/>
              </a:rPr>
              <a:t>https://ioh.tw/</a:t>
            </a:r>
            <a:endParaRPr lang="en-US" dirty="0" smtClean="0"/>
          </a:p>
          <a:p>
            <a:pPr eaLnBrk="0" fontAlgn="base" hangingPunct="0">
              <a:buNone/>
            </a:pPr>
            <a:r>
              <a:rPr lang="zh-TW" altLang="en-US" dirty="0" smtClean="0"/>
              <a:t>     </a:t>
            </a:r>
            <a:r>
              <a:rPr lang="zh-TW" altLang="en-US" dirty="0" smtClean="0">
                <a:sym typeface="Wingdings"/>
              </a:rPr>
              <a:t>各大學學生影片介紹校系與分享心得</a:t>
            </a:r>
            <a:endParaRPr lang="en-US" altLang="zh-TW" dirty="0" smtClean="0"/>
          </a:p>
          <a:p>
            <a:pPr eaLnBrk="0" fontAlgn="base" hangingPunct="0"/>
            <a:r>
              <a:rPr lang="en-US" altLang="zh-TW" dirty="0" smtClean="0"/>
              <a:t>4.</a:t>
            </a:r>
            <a:r>
              <a:rPr lang="zh-TW" altLang="en-US" dirty="0" smtClean="0"/>
              <a:t>學生生涯輔導網</a:t>
            </a:r>
            <a:r>
              <a:rPr lang="en-US" dirty="0" smtClean="0">
                <a:hlinkClick r:id="rId5"/>
              </a:rPr>
              <a:t>https://career.cloud.ncnu.edu.tw/</a:t>
            </a:r>
            <a:endParaRPr lang="en-US" altLang="zh-TW" u="sng" dirty="0" smtClean="0"/>
          </a:p>
          <a:p>
            <a:pPr eaLnBrk="0" fontAlgn="base" hangingPunct="0">
              <a:buNone/>
            </a:pPr>
            <a:r>
              <a:rPr lang="zh-TW" altLang="en-US" sz="2800" dirty="0" smtClean="0"/>
              <a:t>     </a:t>
            </a:r>
            <a:r>
              <a:rPr lang="zh-TW" altLang="en-US" sz="2800" dirty="0" smtClean="0">
                <a:sym typeface="Wingdings"/>
              </a:rPr>
              <a:t>大專校院與產業職業介紹</a:t>
            </a:r>
            <a:endParaRPr lang="en-US" altLang="zh-TW" sz="2800" dirty="0" smtClean="0"/>
          </a:p>
          <a:p>
            <a:pPr eaLnBrk="0" fontAlgn="base" hangingPunct="0"/>
            <a:endParaRPr lang="en-US" altLang="zh-TW" sz="2800" dirty="0" smtClean="0"/>
          </a:p>
          <a:p>
            <a:pPr eaLnBrk="0" fontAlgn="base" hangingPunct="0"/>
            <a:endParaRPr lang="en-US" altLang="zh-TW" sz="2800" dirty="0" smtClean="0"/>
          </a:p>
          <a:p>
            <a:pPr eaLnBrk="0" fontAlgn="base" hangingPunct="0"/>
            <a:endParaRPr lang="zh-TW" altLang="zh-TW" sz="2600" dirty="0" smtClean="0"/>
          </a:p>
          <a:p>
            <a:pPr>
              <a:buNone/>
            </a:pPr>
            <a:endParaRPr lang="zh-TW" altLang="en-US" dirty="0"/>
          </a:p>
        </p:txBody>
      </p:sp>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59</a:t>
            </a:fld>
            <a:endParaRPr lang="en-US" altLang="zh-TW"/>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6</a:t>
            </a:fld>
            <a:endParaRPr lang="en-US" dirty="0">
              <a:solidFill>
                <a:srgbClr val="FFFFFF"/>
              </a:solidFill>
            </a:endParaRPr>
          </a:p>
        </p:txBody>
      </p:sp>
      <p:pic>
        <p:nvPicPr>
          <p:cNvPr id="3074" name="Picture 2"/>
          <p:cNvPicPr>
            <a:picLocks noChangeAspect="1" noChangeArrowheads="1"/>
          </p:cNvPicPr>
          <p:nvPr/>
        </p:nvPicPr>
        <p:blipFill>
          <a:blip r:embed="rId2"/>
          <a:srcRect/>
          <a:stretch>
            <a:fillRect/>
          </a:stretch>
        </p:blipFill>
        <p:spPr bwMode="auto">
          <a:xfrm>
            <a:off x="0" y="500042"/>
            <a:ext cx="9926237"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其他升學管道</a:t>
            </a:r>
            <a:endParaRPr lang="zh-TW" altLang="en-US" dirty="0"/>
          </a:p>
        </p:txBody>
      </p:sp>
      <p:sp>
        <p:nvSpPr>
          <p:cNvPr id="3" name="文字版面配置區 2"/>
          <p:cNvSpPr>
            <a:spLocks noGrp="1"/>
          </p:cNvSpPr>
          <p:nvPr>
            <p:ph type="body" sz="half" idx="1"/>
          </p:nvPr>
        </p:nvSpPr>
        <p:spPr>
          <a:xfrm>
            <a:off x="495304" y="1600206"/>
            <a:ext cx="8886851" cy="4757752"/>
          </a:xfrm>
        </p:spPr>
        <p:txBody>
          <a:bodyPr>
            <a:normAutofit fontScale="92500" lnSpcReduction="20000"/>
          </a:bodyPr>
          <a:lstStyle/>
          <a:p>
            <a:pPr eaLnBrk="0" fontAlgn="base" hangingPunct="0"/>
            <a:r>
              <a:rPr lang="en-US" altLang="zh-TW" dirty="0" smtClean="0"/>
              <a:t>1.</a:t>
            </a:r>
            <a:r>
              <a:rPr lang="zh-TW" altLang="zh-TW" dirty="0" smtClean="0"/>
              <a:t>科技校院日間部四年制申請入學聯合招生委員會</a:t>
            </a:r>
            <a:r>
              <a:rPr lang="en-US" altLang="zh-TW" u="sng" dirty="0" smtClean="0">
                <a:hlinkClick r:id="rId2"/>
              </a:rPr>
              <a:t>https://caac.jctv.ntut.edu.tw/</a:t>
            </a:r>
            <a:endParaRPr lang="zh-TW" altLang="zh-TW" dirty="0" smtClean="0"/>
          </a:p>
          <a:p>
            <a:pPr eaLnBrk="0" fontAlgn="base" hangingPunct="0"/>
            <a:r>
              <a:rPr lang="en-US" altLang="zh-TW" dirty="0" smtClean="0"/>
              <a:t>2.</a:t>
            </a:r>
            <a:r>
              <a:rPr lang="zh-TW" altLang="zh-TW" dirty="0" smtClean="0"/>
              <a:t>國軍人才招募中心 </a:t>
            </a:r>
            <a:r>
              <a:rPr lang="en-US" altLang="zh-TW" u="sng" dirty="0" smtClean="0">
                <a:hlinkClick r:id="rId3"/>
              </a:rPr>
              <a:t>http://rdrc.mnd.gov.tw/rdrc/index.aspx</a:t>
            </a:r>
            <a:endParaRPr lang="zh-TW" altLang="zh-TW" dirty="0" smtClean="0"/>
          </a:p>
          <a:p>
            <a:pPr eaLnBrk="0" fontAlgn="base" hangingPunct="0"/>
            <a:r>
              <a:rPr lang="en-US" altLang="zh-TW" dirty="0" smtClean="0"/>
              <a:t>3.</a:t>
            </a:r>
            <a:r>
              <a:rPr lang="zh-TW" altLang="zh-TW" dirty="0" smtClean="0"/>
              <a:t>中央警察大學學士班四年制入學招生</a:t>
            </a:r>
            <a:r>
              <a:rPr lang="en-US" altLang="zh-TW" u="sng" dirty="0" smtClean="0">
                <a:hlinkClick r:id="rId4"/>
              </a:rPr>
              <a:t>http://www.cpu.edu.tw/bin/home.php</a:t>
            </a:r>
            <a:endParaRPr lang="zh-TW" altLang="zh-TW" dirty="0" smtClean="0"/>
          </a:p>
          <a:p>
            <a:pPr eaLnBrk="0" fontAlgn="base" hangingPunct="0"/>
            <a:r>
              <a:rPr lang="en-US" altLang="zh-TW" dirty="0" smtClean="0"/>
              <a:t>4.</a:t>
            </a:r>
            <a:r>
              <a:rPr lang="zh-TW" altLang="zh-TW" dirty="0" smtClean="0"/>
              <a:t>台灣警察專科學校</a:t>
            </a:r>
            <a:r>
              <a:rPr lang="en-US" altLang="zh-TW" u="sng" dirty="0" smtClean="0">
                <a:hlinkClick r:id="rId5"/>
              </a:rPr>
              <a:t>http://www.tpa.edu.tw/</a:t>
            </a:r>
            <a:endParaRPr lang="en-US" altLang="zh-TW" u="sng" dirty="0" smtClean="0"/>
          </a:p>
          <a:p>
            <a:pPr eaLnBrk="0" fontAlgn="base" hangingPunct="0"/>
            <a:r>
              <a:rPr lang="en-US" altLang="zh-TW" dirty="0" smtClean="0"/>
              <a:t>5.</a:t>
            </a:r>
            <a:r>
              <a:rPr lang="zh-TW" altLang="en-US" dirty="0" smtClean="0"/>
              <a:t>台北藝術大學學士班單獨招生</a:t>
            </a:r>
            <a:r>
              <a:rPr lang="en-US" dirty="0" smtClean="0">
                <a:hlinkClick r:id="rId6"/>
              </a:rPr>
              <a:t>http://exam.tnua.edu.tw/bachelor/new.html</a:t>
            </a:r>
            <a:endParaRPr lang="en-US" altLang="zh-TW" u="sng" dirty="0" smtClean="0"/>
          </a:p>
          <a:p>
            <a:pPr eaLnBrk="0" fontAlgn="base" hangingPunct="0"/>
            <a:r>
              <a:rPr lang="en-US" altLang="zh-TW" dirty="0" smtClean="0"/>
              <a:t>6.</a:t>
            </a:r>
            <a:r>
              <a:rPr lang="zh-TW" altLang="en-US" dirty="0" smtClean="0"/>
              <a:t>運動成績優良學生升學輔導網站</a:t>
            </a:r>
            <a:r>
              <a:rPr lang="en-US" altLang="zh-TW" sz="2800" dirty="0">
                <a:hlinkClick r:id="rId7"/>
              </a:rPr>
              <a:t>http://</a:t>
            </a:r>
            <a:r>
              <a:rPr lang="en-US" altLang="zh-TW" sz="2800" dirty="0" smtClean="0">
                <a:hlinkClick r:id="rId7"/>
              </a:rPr>
              <a:t>issport.camel.ntupes.edu.tw/front/bin/home.phtml</a:t>
            </a:r>
            <a:endParaRPr lang="en-US" altLang="zh-TW" sz="2800" dirty="0" smtClean="0"/>
          </a:p>
          <a:p>
            <a:pPr eaLnBrk="0" fontAlgn="base" hangingPunct="0">
              <a:buNone/>
            </a:pPr>
            <a:r>
              <a:rPr lang="zh-TW" altLang="en-US" sz="2400" dirty="0" smtClean="0">
                <a:sym typeface="Wingdings"/>
              </a:rPr>
              <a:t>    </a:t>
            </a:r>
            <a:r>
              <a:rPr lang="zh-TW" altLang="en-US" sz="2600" dirty="0" smtClean="0">
                <a:sym typeface="Wingdings"/>
              </a:rPr>
              <a:t>本校</a:t>
            </a:r>
            <a:r>
              <a:rPr lang="en-US" altLang="zh-TW" sz="2600" dirty="0" smtClean="0">
                <a:sym typeface="Wingdings"/>
              </a:rPr>
              <a:t>110</a:t>
            </a:r>
            <a:r>
              <a:rPr lang="zh-TW" altLang="en-US" sz="2600" dirty="0" smtClean="0">
                <a:sym typeface="Wingdings"/>
              </a:rPr>
              <a:t>學年度經由運動績優獨招錄取清大及成大</a:t>
            </a:r>
            <a:endParaRPr lang="en-US" altLang="zh-TW" sz="2600" dirty="0" smtClean="0"/>
          </a:p>
          <a:p>
            <a:pPr eaLnBrk="0" fontAlgn="base" hangingPunct="0"/>
            <a:endParaRPr lang="en-US" altLang="zh-TW" sz="2800" dirty="0" smtClean="0"/>
          </a:p>
          <a:p>
            <a:pPr eaLnBrk="0" fontAlgn="base" hangingPunct="0"/>
            <a:endParaRPr lang="en-US" altLang="zh-TW" sz="2800" dirty="0" smtClean="0"/>
          </a:p>
          <a:p>
            <a:pPr eaLnBrk="0" fontAlgn="base" hangingPunct="0"/>
            <a:endParaRPr lang="zh-TW" altLang="zh-TW" sz="2600" dirty="0" smtClean="0"/>
          </a:p>
          <a:p>
            <a:pPr>
              <a:buNone/>
            </a:pPr>
            <a:endParaRPr lang="zh-TW" altLang="en-US" dirty="0"/>
          </a:p>
        </p:txBody>
      </p:sp>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60</a:t>
            </a:fld>
            <a:endParaRPr lang="en-US" altLang="zh-TW"/>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61</a:t>
            </a:fld>
            <a:endParaRPr lang="en-US" altLang="zh-TW"/>
          </a:p>
        </p:txBody>
      </p:sp>
      <p:pic>
        <p:nvPicPr>
          <p:cNvPr id="3074" name="Picture 2"/>
          <p:cNvPicPr>
            <a:picLocks noChangeAspect="1" noChangeArrowheads="1"/>
          </p:cNvPicPr>
          <p:nvPr/>
        </p:nvPicPr>
        <p:blipFill>
          <a:blip r:embed="rId2"/>
          <a:srcRect/>
          <a:stretch>
            <a:fillRect/>
          </a:stretch>
        </p:blipFill>
        <p:spPr bwMode="auto">
          <a:xfrm>
            <a:off x="309530" y="1500174"/>
            <a:ext cx="9144064" cy="4714908"/>
          </a:xfrm>
          <a:prstGeom prst="rect">
            <a:avLst/>
          </a:prstGeom>
          <a:noFill/>
          <a:ln w="9525">
            <a:noFill/>
            <a:miter lim="800000"/>
            <a:headEnd/>
            <a:tailEnd/>
          </a:ln>
          <a:effectLst/>
        </p:spPr>
      </p:pic>
      <p:sp>
        <p:nvSpPr>
          <p:cNvPr id="7" name="標題 1"/>
          <p:cNvSpPr>
            <a:spLocks noGrp="1"/>
          </p:cNvSpPr>
          <p:nvPr>
            <p:ph type="title"/>
          </p:nvPr>
        </p:nvSpPr>
        <p:spPr>
          <a:xfrm>
            <a:off x="495300" y="274638"/>
            <a:ext cx="8915400" cy="1143000"/>
          </a:xfrm>
        </p:spPr>
        <p:txBody>
          <a:bodyPr>
            <a:normAutofit fontScale="90000"/>
          </a:bodyPr>
          <a:lstStyle/>
          <a:p>
            <a:r>
              <a:rPr lang="zh-TW" altLang="en-US" dirty="0" smtClean="0"/>
              <a:t>大學老師分享想收到學生的特質與條件</a:t>
            </a:r>
            <a:endParaRPr lang="zh-TW" alt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3656856" y="1673589"/>
            <a:ext cx="5904656" cy="2515195"/>
          </a:xfrm>
          <a:extLst>
            <a:ext uri="{909E8E84-426E-40DD-AFC4-6F175D3DCCD1}">
              <a14:hiddenFill xmlns="" xmlns:a14="http://schemas.microsoft.com/office/drawing/2010/main">
                <a:solidFill>
                  <a:schemeClr val="accent1">
                    <a:alpha val="50195"/>
                  </a:schemeClr>
                </a:solidFill>
              </a14:hiddenFill>
            </a:ext>
            <a:ext uri="{91240B29-F687-4F45-9708-019B960494DF}">
              <a14:hiddenLine xmlns="" xmlns:a14="http://schemas.microsoft.com/office/drawing/2010/main" w="38100">
                <a:solidFill>
                  <a:schemeClr val="tx1"/>
                </a:solidFill>
                <a:miter lim="800000"/>
                <a:headEnd/>
                <a:tailEnd/>
              </a14:hiddenLine>
            </a:ext>
          </a:extLst>
        </p:spPr>
        <p:txBody>
          <a:bodyPr anchor="ctr">
            <a:normAutofit/>
          </a:bodyPr>
          <a:lstStyle/>
          <a:p>
            <a:pPr algn="ctr">
              <a:defRPr/>
            </a:pPr>
            <a:r>
              <a:rPr lang="zh-TW" altLang="en-US" sz="5400" dirty="0">
                <a:solidFill>
                  <a:schemeClr val="accent4">
                    <a:lumMod val="50000"/>
                  </a:schemeClr>
                </a:solidFill>
                <a:latin typeface="微軟正黑體" panose="020B0604030504040204" pitchFamily="34" charset="-120"/>
                <a:ea typeface="微軟正黑體" panose="020B0604030504040204" pitchFamily="34" charset="-120"/>
              </a:rPr>
              <a:t>簡報完畢</a:t>
            </a:r>
            <a:br>
              <a:rPr lang="zh-TW" altLang="en-US" sz="5400" dirty="0">
                <a:solidFill>
                  <a:schemeClr val="accent4">
                    <a:lumMod val="50000"/>
                  </a:schemeClr>
                </a:solidFill>
                <a:latin typeface="微軟正黑體" panose="020B0604030504040204" pitchFamily="34" charset="-120"/>
                <a:ea typeface="微軟正黑體" panose="020B0604030504040204" pitchFamily="34" charset="-120"/>
              </a:rPr>
            </a:br>
            <a:r>
              <a:rPr lang="zh-TW" altLang="en-US" sz="5400" dirty="0">
                <a:solidFill>
                  <a:schemeClr val="accent4">
                    <a:lumMod val="50000"/>
                  </a:schemeClr>
                </a:solidFill>
                <a:latin typeface="微軟正黑體" panose="020B0604030504040204" pitchFamily="34" charset="-120"/>
                <a:ea typeface="微軟正黑體" panose="020B0604030504040204" pitchFamily="34" charset="-120"/>
              </a:rPr>
              <a:t>敬請指教</a:t>
            </a:r>
          </a:p>
        </p:txBody>
      </p:sp>
      <p:sp>
        <p:nvSpPr>
          <p:cNvPr id="4100" name="Text Box 4"/>
          <p:cNvSpPr txBox="1">
            <a:spLocks noChangeArrowheads="1"/>
          </p:cNvSpPr>
          <p:nvPr/>
        </p:nvSpPr>
        <p:spPr bwMode="auto">
          <a:xfrm>
            <a:off x="2648574" y="6165304"/>
            <a:ext cx="482474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2800" b="1" dirty="0" smtClean="0">
                <a:solidFill>
                  <a:schemeClr val="accent6">
                    <a:lumMod val="50000"/>
                  </a:schemeClr>
                </a:solidFill>
                <a:latin typeface="+mj-ea"/>
                <a:ea typeface="+mj-ea"/>
              </a:rPr>
              <a:t>大學多元入學工作圈</a:t>
            </a:r>
            <a:endParaRPr lang="zh-TW" altLang="en-US" sz="2800" b="1" dirty="0">
              <a:solidFill>
                <a:schemeClr val="accent6">
                  <a:lumMod val="50000"/>
                </a:schemeClr>
              </a:solidFill>
              <a:latin typeface="+mj-ea"/>
              <a:ea typeface="+mj-ea"/>
            </a:endParaRPr>
          </a:p>
        </p:txBody>
      </p:sp>
      <p:pic>
        <p:nvPicPr>
          <p:cNvPr id="5" name="Content Placeholder 4" descr="compassPencilRuler_bg.png"/>
          <p:cNvPicPr>
            <a:picLocks noChangeAspect="1"/>
          </p:cNvPicPr>
          <p:nvPr/>
        </p:nvPicPr>
        <p:blipFill>
          <a:blip r:embed="rId2" cstate="screen">
            <a:lum bright="28000" contrast="-63000"/>
          </a:blip>
          <a:stretch>
            <a:fillRect/>
          </a:stretch>
        </p:blipFill>
        <p:spPr>
          <a:xfrm>
            <a:off x="488508" y="1593155"/>
            <a:ext cx="2802294" cy="2675930"/>
          </a:xfrm>
          <a:prstGeom prst="rect">
            <a:avLst/>
          </a:prstGeom>
          <a:ln w="50800" cmpd="dbl">
            <a:solidFill>
              <a:schemeClr val="accent2"/>
            </a:solidFill>
          </a:ln>
        </p:spPr>
      </p:pic>
      <p:sp>
        <p:nvSpPr>
          <p:cNvPr id="2" name="投影片編號版面配置區 1"/>
          <p:cNvSpPr>
            <a:spLocks noGrp="1"/>
          </p:cNvSpPr>
          <p:nvPr>
            <p:ph type="sldNum" sz="quarter" idx="12"/>
          </p:nvPr>
        </p:nvSpPr>
        <p:spPr/>
        <p:txBody>
          <a:bodyPr/>
          <a:lstStyle/>
          <a:p>
            <a:fld id="{72AC53DF-4216-466D-99A7-94400E6C2A25}" type="slidenum">
              <a:rPr lang="en-US" smtClean="0"/>
              <a:pPr/>
              <a:t>62</a:t>
            </a:fld>
            <a:endParaRPr lang="en-US" dirty="0">
              <a:solidFill>
                <a:schemeClr val="tx2"/>
              </a:solidFill>
            </a:endParaRPr>
          </a:p>
        </p:txBody>
      </p:sp>
    </p:spTree>
    <p:extLst>
      <p:ext uri="{BB962C8B-B14F-4D97-AF65-F5344CB8AC3E}">
        <p14:creationId xmlns="" xmlns:p14="http://schemas.microsoft.com/office/powerpoint/2010/main" val="323501412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hidden="1"/>
          <p:cNvSpPr>
            <a:spLocks noGrp="1"/>
          </p:cNvSpPr>
          <p:nvPr>
            <p:ph type="title"/>
          </p:nvPr>
        </p:nvSpPr>
        <p:spPr/>
        <p:txBody>
          <a:bodyPr/>
          <a:lstStyle/>
          <a:p>
            <a:pPr algn="l"/>
            <a:r>
              <a:rPr lang="zh-TW" altLang="en-US" smtClean="0"/>
              <a:t>主要招生管道</a:t>
            </a:r>
            <a:endParaRPr lang="zh-TW" altLang="en-US" dirty="0"/>
          </a:p>
        </p:txBody>
      </p:sp>
      <p:pic>
        <p:nvPicPr>
          <p:cNvPr id="3" name="圖片 2"/>
          <p:cNvPicPr/>
          <p:nvPr/>
        </p:nvPicPr>
        <p:blipFill>
          <a:blip r:embed="rId2"/>
          <a:stretch>
            <a:fillRect/>
          </a:stretch>
        </p:blipFill>
        <p:spPr>
          <a:xfrm>
            <a:off x="0" y="0"/>
            <a:ext cx="9906000" cy="6858000"/>
          </a:xfrm>
          <a:prstGeom prst="rect">
            <a:avLst/>
          </a:prstGeom>
        </p:spPr>
      </p:pic>
    </p:spTree>
    <p:extLst>
      <p:ext uri="{BB962C8B-B14F-4D97-AF65-F5344CB8AC3E}">
        <p14:creationId xmlns="" xmlns:p14="http://schemas.microsoft.com/office/powerpoint/2010/main" val="3944720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hidden="1"/>
          <p:cNvSpPr>
            <a:spLocks noGrp="1"/>
          </p:cNvSpPr>
          <p:nvPr>
            <p:ph type="title"/>
          </p:nvPr>
        </p:nvSpPr>
        <p:spPr/>
        <p:txBody>
          <a:bodyPr/>
          <a:lstStyle/>
          <a:p>
            <a:pPr algn="l"/>
            <a:r>
              <a:rPr lang="zh-TW" altLang="en-US" smtClean="0"/>
              <a:t>各管道年度招生名額比例原則</a:t>
            </a:r>
            <a:endParaRPr lang="zh-TW" altLang="en-US" dirty="0"/>
          </a:p>
        </p:txBody>
      </p:sp>
      <p:pic>
        <p:nvPicPr>
          <p:cNvPr id="3" name="圖片 2"/>
          <p:cNvPicPr/>
          <p:nvPr/>
        </p:nvPicPr>
        <p:blipFill>
          <a:blip r:embed="rId2"/>
          <a:stretch>
            <a:fillRect/>
          </a:stretch>
        </p:blipFill>
        <p:spPr>
          <a:xfrm>
            <a:off x="0" y="0"/>
            <a:ext cx="9906000" cy="6858000"/>
          </a:xfrm>
          <a:prstGeom prst="rect">
            <a:avLst/>
          </a:prstGeom>
        </p:spPr>
      </p:pic>
    </p:spTree>
    <p:extLst>
      <p:ext uri="{BB962C8B-B14F-4D97-AF65-F5344CB8AC3E}">
        <p14:creationId xmlns="" xmlns:p14="http://schemas.microsoft.com/office/powerpoint/2010/main" val="2646588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9</a:t>
            </a:fld>
            <a:endParaRPr lang="en-US" dirty="0">
              <a:solidFill>
                <a:srgbClr val="FFFFFF"/>
              </a:solidFill>
            </a:endParaRPr>
          </a:p>
        </p:txBody>
      </p:sp>
      <p:pic>
        <p:nvPicPr>
          <p:cNvPr id="4098" name="Picture 2"/>
          <p:cNvPicPr>
            <a:picLocks noChangeAspect="1" noChangeArrowheads="1"/>
          </p:cNvPicPr>
          <p:nvPr/>
        </p:nvPicPr>
        <p:blipFill>
          <a:blip r:embed="rId2"/>
          <a:srcRect/>
          <a:stretch>
            <a:fillRect/>
          </a:stretch>
        </p:blipFill>
        <p:spPr bwMode="auto">
          <a:xfrm>
            <a:off x="0" y="0"/>
            <a:ext cx="990599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cademicPresentation2_TP10352480">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5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0A53CF0-CFB4-446C-9538-226C66E955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TS010352480</Template>
  <TotalTime>0</TotalTime>
  <Words>2077</Words>
  <Application>Microsoft Office PowerPoint</Application>
  <PresentationFormat>A4 紙張 (210x297 公釐)</PresentationFormat>
  <Paragraphs>334</Paragraphs>
  <Slides>62</Slides>
  <Notes>1</Notes>
  <HiddenSlides>0</HiddenSlides>
  <MMClips>0</MMClips>
  <ScaleCrop>false</ScaleCrop>
  <HeadingPairs>
    <vt:vector size="4" baseType="variant">
      <vt:variant>
        <vt:lpstr>佈景主題</vt:lpstr>
      </vt:variant>
      <vt:variant>
        <vt:i4>2</vt:i4>
      </vt:variant>
      <vt:variant>
        <vt:lpstr>投影片標題</vt:lpstr>
      </vt:variant>
      <vt:variant>
        <vt:i4>62</vt:i4>
      </vt:variant>
    </vt:vector>
  </HeadingPairs>
  <TitlesOfParts>
    <vt:vector size="64" baseType="lpstr">
      <vt:lpstr>AcademicPresentation2_TP10352480</vt:lpstr>
      <vt:lpstr>5_Office 佈景主題</vt:lpstr>
      <vt:lpstr>111學年度 大學多元入學方案介紹</vt:lpstr>
      <vt:lpstr>111學年度大學多元入學</vt:lpstr>
      <vt:lpstr>投影片 3</vt:lpstr>
      <vt:lpstr>投影片 4</vt:lpstr>
      <vt:lpstr>投影片 5</vt:lpstr>
      <vt:lpstr>投影片 6</vt:lpstr>
      <vt:lpstr>主要招生管道</vt:lpstr>
      <vt:lpstr>各管道年度招生名額比例原則</vt:lpstr>
      <vt:lpstr>投影片 9</vt:lpstr>
      <vt:lpstr>投影片 10</vt:lpstr>
      <vt:lpstr>從107學年度起大學招生逐年變革</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大學特殊選才</vt:lpstr>
      <vt:lpstr>大學特殊選才查詢網站</vt:lpstr>
      <vt:lpstr>大灣高中近兩年錄取特殊選才學生</vt:lpstr>
      <vt:lpstr>投影片 30</vt:lpstr>
      <vt:lpstr>   舉例:110繁星入學「在校學業成績」全校排名百分比   </vt:lpstr>
      <vt:lpstr>   舉例:110繁星入學「在校學業成績」全校排名百分比   </vt:lpstr>
      <vt:lpstr>投影片 33</vt:lpstr>
      <vt:lpstr>110繁星簡章舉例</vt:lpstr>
      <vt:lpstr>投影片 35</vt:lpstr>
      <vt:lpstr>投影片 36</vt:lpstr>
      <vt:lpstr>投影片 37</vt:lpstr>
      <vt:lpstr>投影片 38</vt:lpstr>
      <vt:lpstr>投影片 39</vt:lpstr>
      <vt:lpstr>投影片 40</vt:lpstr>
      <vt:lpstr>投影片 41</vt:lpstr>
      <vt:lpstr>投影片 42</vt:lpstr>
      <vt:lpstr>投影片 43</vt:lpstr>
      <vt:lpstr>投影片 44</vt:lpstr>
      <vt:lpstr>110個人申請簡章舉例</vt:lpstr>
      <vt:lpstr>投影片 46</vt:lpstr>
      <vt:lpstr>投影片 47</vt:lpstr>
      <vt:lpstr>大學扶助弱勢計畫</vt:lpstr>
      <vt:lpstr>投影片 49</vt:lpstr>
      <vt:lpstr>APCS校系舉例</vt:lpstr>
      <vt:lpstr>投影片 51</vt:lpstr>
      <vt:lpstr>投影片 52</vt:lpstr>
      <vt:lpstr>分科測驗重要變革</vt:lpstr>
      <vt:lpstr>投影片 54</vt:lpstr>
      <vt:lpstr>投影片 55</vt:lpstr>
      <vt:lpstr>投影片 56</vt:lpstr>
      <vt:lpstr>投影片 57</vt:lpstr>
      <vt:lpstr>投影片 58</vt:lpstr>
      <vt:lpstr>其他生涯探索網站資源</vt:lpstr>
      <vt:lpstr>其他升學管道</vt:lpstr>
      <vt:lpstr>大學老師分享想收到學生的特質與條件</vt:lpstr>
      <vt:lpstr>簡報完畢 敬請指教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2014-05-21T16:42:08Z</dcterms:created>
  <dcterms:modified xsi:type="dcterms:W3CDTF">2021-09-11T00:59:11Z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TC101671251028</vt:lpwstr>
  </property>
</Properties>
</file>