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5" r:id="rId6"/>
    <p:sldId id="266" r:id="rId7"/>
    <p:sldId id="258" r:id="rId8"/>
    <p:sldId id="264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DFFDB-98C9-4283-8841-AB5BB6852386}" type="datetimeFigureOut">
              <a:rPr lang="zh-TW" altLang="en-US" smtClean="0"/>
              <a:t>2021/7/1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A1B63-44E8-4847-AD8D-C4992C0718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662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3F4D4-9AE3-45AE-B634-8083B1753AE5}" type="datetime1">
              <a:rPr lang="en-US" altLang="zh-TW" smtClean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8E3C-6F8A-4621-853D-B69963D57E3F}" type="datetime1">
              <a:rPr lang="en-US" altLang="zh-TW" smtClean="0"/>
              <a:t>7/1/2021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1524-6419-457C-89E0-99DCDCD554B0}" type="datetime1">
              <a:rPr lang="en-US" altLang="zh-TW" smtClean="0"/>
              <a:t>7/1/2021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CE27-C670-44F8-A9A0-11678D22D050}" type="datetime1">
              <a:rPr lang="en-US" altLang="zh-TW" smtClean="0"/>
              <a:t>7/1/2021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40B4-6CE8-4291-A16F-0C76D8DEFCD7}" type="datetime1">
              <a:rPr lang="en-US" altLang="zh-TW" smtClean="0"/>
              <a:t>7/1/2021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4CA2-5E5A-4641-80C4-A23790A99705}" type="datetime1">
              <a:rPr lang="en-US" altLang="zh-TW" smtClean="0"/>
              <a:t>7/1/2021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6F3E-2423-451B-A069-F6AC1DC03707}" type="datetime1">
              <a:rPr lang="en-US" altLang="zh-TW" smtClean="0"/>
              <a:t>7/1/2021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1DA-D274-4F60-8416-0556EA90F0AA}" type="datetime1">
              <a:rPr lang="en-US" altLang="zh-TW" smtClean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B96C37D-C356-470E-8715-5564C8AF9E7D}" type="datetime1">
              <a:rPr lang="en-US" altLang="zh-TW" smtClean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D951-697C-4A5C-809A-124B9864BCD8}" type="datetime1">
              <a:rPr lang="en-US" altLang="zh-TW" smtClean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00D8-2459-40B2-AC4D-2814DA1F4F07}" type="datetime1">
              <a:rPr lang="en-US" altLang="zh-TW" smtClean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92C3-E980-4E8F-BF85-985A9F2FACED}" type="datetime1">
              <a:rPr lang="en-US" altLang="zh-TW" smtClean="0"/>
              <a:t>7/1/2021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9CB7-9F9C-41A5-9F00-77731B9CB47A}" type="datetime1">
              <a:rPr lang="en-US" altLang="zh-TW" smtClean="0"/>
              <a:t>7/1/2021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8A381-0F9B-4FEF-8AF6-082396E9AB74}" type="datetime1">
              <a:rPr lang="en-US" altLang="zh-TW" smtClean="0"/>
              <a:t>7/1/2021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280C-F2CF-4799-A38D-A93F7862C732}" type="datetime1">
              <a:rPr lang="en-US" altLang="zh-TW" smtClean="0"/>
              <a:t>7/1/2021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94E2-53F8-4E82-AF87-BDF0765B9282}" type="datetime1">
              <a:rPr lang="en-US" altLang="zh-TW" smtClean="0"/>
              <a:t>7/1/2021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E2C9-6D3B-47EE-84CB-C74A3D506B57}" type="datetime1">
              <a:rPr lang="en-US" altLang="zh-TW" smtClean="0"/>
              <a:t>7/1/2021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D2FD9-EB46-4DB2-B7EB-29D0BF2C8488}" type="datetime1">
              <a:rPr lang="en-US" altLang="zh-TW" smtClean="0"/>
              <a:t>7/1/2021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AE61B2-C99C-4694-A9FA-715C9F06F9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1627464"/>
            <a:ext cx="8144134" cy="2479315"/>
          </a:xfr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臺南市大灣高級中學</a:t>
            </a:r>
            <a:br>
              <a:rPr lang="en-US" altLang="zh-TW" dirty="0">
                <a:latin typeface="Script MT Bold" panose="03040602040607080904" pitchFamily="66" charset="0"/>
              </a:rPr>
            </a:br>
            <a:r>
              <a:rPr lang="en-US" altLang="zh-TW" dirty="0">
                <a:latin typeface="Script MT Bold" panose="03040602040607080904" pitchFamily="66" charset="0"/>
              </a:rPr>
              <a:t>109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學年度第二學期 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期末校務會議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D94AA76-2F18-4C37-BA73-F25E307F53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/>
              <a:t>校長室</a:t>
            </a:r>
            <a:endParaRPr lang="en-US" altLang="zh-TW" dirty="0"/>
          </a:p>
          <a:p>
            <a:r>
              <a:rPr lang="zh-TW" altLang="en-US" dirty="0"/>
              <a:t>楊力鈞</a:t>
            </a:r>
            <a:endParaRPr lang="en-US" altLang="zh-TW" dirty="0"/>
          </a:p>
          <a:p>
            <a:r>
              <a:rPr lang="en-US" altLang="zh-TW"/>
              <a:t>2021/07/02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3F0FFDE-D157-4653-8026-A1869F85A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646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CBFD10-61D9-43F2-94F1-ED8A6B4C3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壹、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為因應隨時可能之疫情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12E0F28-11D0-4CF4-92D0-B90E4D760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734" y="2011796"/>
            <a:ext cx="11786532" cy="4639112"/>
          </a:xfrm>
        </p:spPr>
        <p:txBody>
          <a:bodyPr>
            <a:noAutofit/>
          </a:bodyPr>
          <a:lstStyle/>
          <a:p>
            <a:r>
              <a:rPr lang="zh-TW" altLang="en-US" sz="2800" dirty="0"/>
              <a:t>再次提醒，</a:t>
            </a:r>
            <a:r>
              <a:rPr lang="en-US" altLang="zh-TW" sz="2800" b="1" dirty="0"/>
              <a:t>『</a:t>
            </a:r>
            <a:r>
              <a:rPr lang="zh-TW" altLang="zh-TW" sz="2800" b="1" dirty="0"/>
              <a:t>大灣高中超優教者聯盟</a:t>
            </a:r>
            <a:r>
              <a:rPr lang="en-US" altLang="zh-TW" sz="2800" b="1" dirty="0"/>
              <a:t>』</a:t>
            </a:r>
            <a:r>
              <a:rPr lang="zh-TW" altLang="en-US" sz="2800" b="1" dirty="0"/>
              <a:t>為本校正式聯絡管道</a:t>
            </a:r>
            <a:r>
              <a:rPr lang="zh-TW" altLang="en-US" sz="2800" dirty="0"/>
              <a:t>，請</a:t>
            </a:r>
            <a:r>
              <a:rPr lang="zh-TW" altLang="en-US" sz="2800" b="1" dirty="0"/>
              <a:t>務必加入，以免影響自身權益</a:t>
            </a:r>
            <a:r>
              <a:rPr lang="zh-TW" altLang="zh-TW" sz="2800" dirty="0"/>
              <a:t>。</a:t>
            </a:r>
          </a:p>
          <a:p>
            <a:r>
              <a:rPr lang="zh-TW" altLang="en-US" sz="2800" dirty="0"/>
              <a:t>請教師務必在暑期中</a:t>
            </a:r>
            <a:r>
              <a:rPr lang="zh-TW" altLang="zh-TW" sz="2800" dirty="0"/>
              <a:t>規劃</a:t>
            </a:r>
            <a:r>
              <a:rPr lang="zh-TW" altLang="en-US" sz="2800" dirty="0"/>
              <a:t>好</a:t>
            </a:r>
            <a:r>
              <a:rPr lang="zh-TW" altLang="en-US" sz="2800" b="1" dirty="0">
                <a:solidFill>
                  <a:srgbClr val="FFFF00"/>
                </a:solidFill>
              </a:rPr>
              <a:t>下學期</a:t>
            </a:r>
            <a:r>
              <a:rPr lang="zh-TW" altLang="zh-TW" sz="2800" b="1" dirty="0">
                <a:solidFill>
                  <a:srgbClr val="FFFF00"/>
                </a:solidFill>
              </a:rPr>
              <a:t>線上教學之計劃</a:t>
            </a:r>
            <a:r>
              <a:rPr lang="zh-TW" altLang="en-US" sz="2800" b="1" dirty="0">
                <a:solidFill>
                  <a:srgbClr val="FFFF00"/>
                </a:solidFill>
              </a:rPr>
              <a:t>以及</a:t>
            </a:r>
            <a:r>
              <a:rPr lang="zh-TW" altLang="zh-TW" sz="2800" dirty="0">
                <a:solidFill>
                  <a:srgbClr val="FFFF00"/>
                </a:solidFill>
              </a:rPr>
              <a:t>學生學習評量</a:t>
            </a:r>
            <a:r>
              <a:rPr lang="zh-TW" altLang="zh-TW" sz="2800" dirty="0"/>
              <a:t>之</a:t>
            </a:r>
            <a:r>
              <a:rPr lang="zh-TW" altLang="en-US" sz="2800" dirty="0"/>
              <a:t>作法。</a:t>
            </a:r>
            <a:endParaRPr lang="en-US" altLang="zh-TW" sz="2800" dirty="0"/>
          </a:p>
          <a:p>
            <a:r>
              <a:rPr lang="zh-TW" altLang="zh-TW" sz="2800" dirty="0"/>
              <a:t>請各班導師以</a:t>
            </a:r>
            <a:r>
              <a:rPr lang="en-US" altLang="zh-TW" sz="2800" dirty="0"/>
              <a:t>Google Class</a:t>
            </a:r>
            <a:r>
              <a:rPr lang="zh-TW" altLang="zh-TW" sz="2800" dirty="0"/>
              <a:t>為互動平台，建立</a:t>
            </a:r>
            <a:r>
              <a:rPr lang="zh-TW" altLang="zh-TW" sz="2800" b="1" dirty="0"/>
              <a:t>各班聯絡網，</a:t>
            </a:r>
            <a:r>
              <a:rPr lang="zh-TW" altLang="zh-TW" sz="2800" dirty="0"/>
              <a:t>並依學務處分配，加入</a:t>
            </a:r>
            <a:r>
              <a:rPr lang="zh-TW" altLang="en-US" sz="2800" dirty="0"/>
              <a:t>行政</a:t>
            </a:r>
            <a:r>
              <a:rPr lang="zh-TW" altLang="zh-TW" sz="2800" dirty="0"/>
              <a:t>人員為協同教師。</a:t>
            </a:r>
            <a:r>
              <a:rPr lang="en-US" altLang="zh-TW" sz="2800" dirty="0"/>
              <a:t> </a:t>
            </a:r>
            <a:endParaRPr lang="zh-TW" altLang="zh-TW" sz="2800" dirty="0"/>
          </a:p>
          <a:p>
            <a:r>
              <a:rPr lang="zh-TW" altLang="zh-TW" sz="2800" dirty="0"/>
              <a:t>若非本校人員，進出學校，務必量測體溫、戴口罩及留下進出記錄、聯絡資料</a:t>
            </a:r>
            <a:r>
              <a:rPr lang="zh-TW" altLang="en-US" sz="2800" dirty="0"/>
              <a:t>。</a:t>
            </a:r>
            <a:endParaRPr lang="en-US" altLang="zh-TW" sz="2800" dirty="0"/>
          </a:p>
          <a:p>
            <a:r>
              <a:rPr lang="zh-TW" altLang="en-US" sz="2800"/>
              <a:t>導師暨行政人員輪替辦法。</a:t>
            </a:r>
            <a:endParaRPr lang="en-US" altLang="zh-TW" sz="28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AAA73BD-EA91-4468-B585-4D111AA3F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03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62F1D5-90B7-4C34-8A6B-DC88A379A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229" y="753228"/>
            <a:ext cx="9857954" cy="1080938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貳、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「教學不力或不能勝任工作」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認定參考基準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C43E29C-1A12-4A51-8FD9-17F128422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28" y="2021746"/>
            <a:ext cx="11447377" cy="47146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zh-TW" dirty="0"/>
              <a:t>一、不遵守上下課時間，經常遲到或早退者。</a:t>
            </a:r>
          </a:p>
          <a:p>
            <a:pPr marL="0" indent="0">
              <a:buNone/>
            </a:pPr>
            <a:r>
              <a:rPr lang="zh-TW" altLang="zh-TW" dirty="0"/>
              <a:t>二、有曠課、曠職紀錄且工作態度消極，經勸導仍無改善者。</a:t>
            </a:r>
          </a:p>
          <a:p>
            <a:pPr marL="0" indent="0">
              <a:buNone/>
            </a:pPr>
            <a:r>
              <a:rPr lang="zh-TW" altLang="zh-TW" dirty="0"/>
              <a:t>三、以言語羞辱學生，造成學生心理傷害者。</a:t>
            </a:r>
          </a:p>
          <a:p>
            <a:pPr marL="0" indent="0">
              <a:buNone/>
            </a:pPr>
            <a:r>
              <a:rPr lang="zh-TW" altLang="zh-TW" dirty="0"/>
              <a:t>四、體罰學生，有具體事實者。</a:t>
            </a:r>
          </a:p>
          <a:p>
            <a:pPr marL="0" indent="0">
              <a:buNone/>
            </a:pPr>
            <a:r>
              <a:rPr lang="zh-TW" altLang="zh-TW" dirty="0"/>
              <a:t>五、教學行為失當，明顯損害學生學習權益者。</a:t>
            </a:r>
          </a:p>
          <a:p>
            <a:pPr marL="0" indent="0">
              <a:buNone/>
            </a:pPr>
            <a:r>
              <a:rPr lang="zh-TW" altLang="zh-TW" dirty="0"/>
              <a:t>六、親師溝通不良，可歸責於教師，情節嚴重者。</a:t>
            </a:r>
          </a:p>
          <a:p>
            <a:pPr marL="0" indent="0">
              <a:buNone/>
            </a:pPr>
            <a:r>
              <a:rPr lang="zh-TW" altLang="zh-TW" dirty="0"/>
              <a:t>七、班級經營欠佳，情節嚴重者。</a:t>
            </a:r>
          </a:p>
          <a:p>
            <a:pPr marL="0" indent="0">
              <a:buNone/>
            </a:pPr>
            <a:r>
              <a:rPr lang="zh-TW" altLang="zh-TW" dirty="0"/>
              <a:t>八、於教學、訓導</a:t>
            </a:r>
            <a:r>
              <a:rPr lang="zh-TW" altLang="en-US" dirty="0"/>
              <a:t>、</a:t>
            </a:r>
            <a:r>
              <a:rPr lang="zh-TW" altLang="zh-TW" dirty="0"/>
              <a:t>輔導或處理行政過程中，採取消極之不作為，致使教學無效、學生異常</a:t>
            </a:r>
            <a:br>
              <a:rPr lang="en-US" altLang="zh-TW" dirty="0"/>
            </a:br>
            <a:r>
              <a:rPr lang="en-US" altLang="zh-TW" dirty="0"/>
              <a:t>      </a:t>
            </a:r>
            <a:r>
              <a:rPr lang="zh-TW" altLang="zh-TW" dirty="0"/>
              <a:t>行為嚴重或行政延宕，且有具體事實者。</a:t>
            </a:r>
          </a:p>
          <a:p>
            <a:pPr marL="0" indent="0">
              <a:buNone/>
            </a:pPr>
            <a:r>
              <a:rPr lang="zh-TW" altLang="zh-TW" dirty="0"/>
              <a:t>九、在外補習、不當兼職，或於上班時間從事私人商業行為者。</a:t>
            </a:r>
          </a:p>
          <a:p>
            <a:pPr marL="0" indent="0">
              <a:buNone/>
            </a:pPr>
            <a:r>
              <a:rPr lang="zh-TW" altLang="zh-TW" dirty="0"/>
              <a:t>十、推銷商品、升學用參考書、測驗卷，獲致利益者。</a:t>
            </a:r>
          </a:p>
          <a:p>
            <a:pPr marL="0" indent="0">
              <a:buNone/>
            </a:pPr>
            <a:r>
              <a:rPr lang="zh-TW" altLang="zh-TW" dirty="0"/>
              <a:t>十一、有其他不適任之具體事實者。</a:t>
            </a:r>
          </a:p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5D03AA9-32DC-40EB-9EC1-F5F9532F2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709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B023AF-2A84-4322-9723-307BB86B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710" y="98887"/>
            <a:ext cx="9613861" cy="1080938"/>
          </a:xfrm>
        </p:spPr>
        <p:txBody>
          <a:bodyPr/>
          <a:lstStyle/>
          <a:p>
            <a:r>
              <a:rPr lang="zh-TW" altLang="en-US" b="1" dirty="0"/>
              <a:t>叄</a:t>
            </a:r>
            <a:r>
              <a:rPr lang="en-US" altLang="zh-TW" b="1" dirty="0"/>
              <a:t>-01</a:t>
            </a:r>
            <a:r>
              <a:rPr lang="zh-TW" altLang="en-US" b="1" dirty="0"/>
              <a:t>、國中部教育會考</a:t>
            </a:r>
            <a:r>
              <a:rPr lang="en-US" altLang="zh-TW" b="1" dirty="0"/>
              <a:t>-</a:t>
            </a:r>
            <a:r>
              <a:rPr lang="zh-TW" altLang="en-US" b="1" dirty="0"/>
              <a:t>歷年成績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488911C-A05F-44F8-8E95-B897462B4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E7589068-C9CF-4F19-88E6-63A8679992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4292069"/>
              </p:ext>
            </p:extLst>
          </p:nvPr>
        </p:nvGraphicFramePr>
        <p:xfrm>
          <a:off x="688710" y="1065402"/>
          <a:ext cx="10175032" cy="5629016"/>
        </p:xfrm>
        <a:graphic>
          <a:graphicData uri="http://schemas.openxmlformats.org/drawingml/2006/table">
            <a:tbl>
              <a:tblPr/>
              <a:tblGrid>
                <a:gridCol w="1375454">
                  <a:extLst>
                    <a:ext uri="{9D8B030D-6E8A-4147-A177-3AD203B41FA5}">
                      <a16:colId xmlns:a16="http://schemas.microsoft.com/office/drawing/2014/main" val="545611619"/>
                    </a:ext>
                  </a:extLst>
                </a:gridCol>
                <a:gridCol w="1640600">
                  <a:extLst>
                    <a:ext uri="{9D8B030D-6E8A-4147-A177-3AD203B41FA5}">
                      <a16:colId xmlns:a16="http://schemas.microsoft.com/office/drawing/2014/main" val="1809712076"/>
                    </a:ext>
                  </a:extLst>
                </a:gridCol>
                <a:gridCol w="1193163">
                  <a:extLst>
                    <a:ext uri="{9D8B030D-6E8A-4147-A177-3AD203B41FA5}">
                      <a16:colId xmlns:a16="http://schemas.microsoft.com/office/drawing/2014/main" val="341953206"/>
                    </a:ext>
                  </a:extLst>
                </a:gridCol>
                <a:gridCol w="1193163">
                  <a:extLst>
                    <a:ext uri="{9D8B030D-6E8A-4147-A177-3AD203B41FA5}">
                      <a16:colId xmlns:a16="http://schemas.microsoft.com/office/drawing/2014/main" val="3772922030"/>
                    </a:ext>
                  </a:extLst>
                </a:gridCol>
                <a:gridCol w="1193163">
                  <a:extLst>
                    <a:ext uri="{9D8B030D-6E8A-4147-A177-3AD203B41FA5}">
                      <a16:colId xmlns:a16="http://schemas.microsoft.com/office/drawing/2014/main" val="3858596686"/>
                    </a:ext>
                  </a:extLst>
                </a:gridCol>
                <a:gridCol w="1193163">
                  <a:extLst>
                    <a:ext uri="{9D8B030D-6E8A-4147-A177-3AD203B41FA5}">
                      <a16:colId xmlns:a16="http://schemas.microsoft.com/office/drawing/2014/main" val="2449473294"/>
                    </a:ext>
                  </a:extLst>
                </a:gridCol>
                <a:gridCol w="1193163">
                  <a:extLst>
                    <a:ext uri="{9D8B030D-6E8A-4147-A177-3AD203B41FA5}">
                      <a16:colId xmlns:a16="http://schemas.microsoft.com/office/drawing/2014/main" val="410320994"/>
                    </a:ext>
                  </a:extLst>
                </a:gridCol>
                <a:gridCol w="1193163">
                  <a:extLst>
                    <a:ext uri="{9D8B030D-6E8A-4147-A177-3AD203B41FA5}">
                      <a16:colId xmlns:a16="http://schemas.microsoft.com/office/drawing/2014/main" val="1592400527"/>
                    </a:ext>
                  </a:extLst>
                </a:gridCol>
              </a:tblGrid>
              <a:tr h="349732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大灣高中國中部</a:t>
                      </a:r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105</a:t>
                      </a:r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年起教育會考學生表現統計表</a:t>
                      </a:r>
                    </a:p>
                  </a:txBody>
                  <a:tcPr marL="7739" marR="7739" marT="773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015231"/>
                  </a:ext>
                </a:extLst>
              </a:tr>
              <a:tr h="32641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年度</a:t>
                      </a:r>
                    </a:p>
                  </a:txBody>
                  <a:tcPr marL="7739" marR="7739" marT="773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105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106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107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108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109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110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478752"/>
                  </a:ext>
                </a:extLst>
              </a:tr>
              <a:tr h="2913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5A</a:t>
                      </a:r>
                    </a:p>
                  </a:txBody>
                  <a:tcPr marL="7739" marR="7739" marT="773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人數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20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13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22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22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13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16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178990"/>
                  </a:ext>
                </a:extLst>
              </a:tr>
              <a:tr h="2913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百分比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3.25%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2.40%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4.33%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4.23%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2.70%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3.63%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373653"/>
                  </a:ext>
                </a:extLst>
              </a:tr>
              <a:tr h="29133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4A1B</a:t>
                      </a:r>
                    </a:p>
                  </a:txBody>
                  <a:tcPr marL="7739" marR="7739" marT="773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人數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20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23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21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18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16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872671"/>
                  </a:ext>
                </a:extLst>
              </a:tr>
              <a:tr h="2913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百分比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3.25%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4.24%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4.24%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3.46%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3.32%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2.50%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368444"/>
                  </a:ext>
                </a:extLst>
              </a:tr>
              <a:tr h="2913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累積百分比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6.49%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6.64%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8.48%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7.69%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6.02%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6.13%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854348"/>
                  </a:ext>
                </a:extLst>
              </a:tr>
              <a:tr h="2913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3A2B </a:t>
                      </a:r>
                    </a:p>
                  </a:txBody>
                  <a:tcPr marL="7739" marR="7739" marT="773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人數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18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24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16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25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29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13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229058"/>
                  </a:ext>
                </a:extLst>
              </a:tr>
              <a:tr h="2913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百分比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2.92%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4.43%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3.15%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4.81%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6.02%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2.95%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517892"/>
                  </a:ext>
                </a:extLst>
              </a:tr>
              <a:tr h="2913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2A3B</a:t>
                      </a:r>
                    </a:p>
                  </a:txBody>
                  <a:tcPr marL="7739" marR="7739" marT="773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人數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26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23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31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31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23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28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210039"/>
                  </a:ext>
                </a:extLst>
              </a:tr>
              <a:tr h="2913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百分比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4.22%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4.24%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6.11%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5.96%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4.78%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6.35%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556311"/>
                  </a:ext>
                </a:extLst>
              </a:tr>
              <a:tr h="29133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1A4B</a:t>
                      </a:r>
                    </a:p>
                  </a:txBody>
                  <a:tcPr marL="7739" marR="7739" marT="773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人數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65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56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46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60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46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54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517484"/>
                  </a:ext>
                </a:extLst>
              </a:tr>
              <a:tr h="2913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百分比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10.55%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10.33%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9.07%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11.54%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9.55%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12.25%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89234"/>
                  </a:ext>
                </a:extLst>
              </a:tr>
              <a:tr h="2913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累積百分比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24.19%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25.69%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26.82%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29.99%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26.38%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27.68%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786625"/>
                  </a:ext>
                </a:extLst>
              </a:tr>
              <a:tr h="2913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5B</a:t>
                      </a:r>
                    </a:p>
                  </a:txBody>
                  <a:tcPr marL="7739" marR="7739" marT="773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人數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169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139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123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158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129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116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125748"/>
                  </a:ext>
                </a:extLst>
              </a:tr>
              <a:tr h="2913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百分比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27.44%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26.65%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24.26%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30.38%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26.79%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26.32%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752023"/>
                  </a:ext>
                </a:extLst>
              </a:tr>
              <a:tr h="2913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5C</a:t>
                      </a:r>
                    </a:p>
                  </a:txBody>
                  <a:tcPr marL="7739" marR="7739" marT="773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人數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38 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50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43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38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40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31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912195"/>
                  </a:ext>
                </a:extLst>
              </a:tr>
              <a:tr h="2913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百分比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6.17%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9.23%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8.48%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7.31%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8.31%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7.03%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522269"/>
                  </a:ext>
                </a:extLst>
              </a:tr>
              <a:tr h="29144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全校人數</a:t>
                      </a:r>
                    </a:p>
                  </a:txBody>
                  <a:tcPr marL="7739" marR="7739" marT="7739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615 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542 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508 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520 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481 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441 </a:t>
                      </a:r>
                    </a:p>
                  </a:txBody>
                  <a:tcPr marL="7739" marR="7739" marT="77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836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980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9A6E032-668A-4311-9B4B-CDC15C46C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B7BC824F-D8A3-4610-B900-EBDD958A2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92" y="105064"/>
            <a:ext cx="9613900" cy="1081088"/>
          </a:xfrm>
        </p:spPr>
        <p:txBody>
          <a:bodyPr/>
          <a:lstStyle/>
          <a:p>
            <a:r>
              <a:rPr lang="zh-TW" altLang="en-US" b="1" dirty="0"/>
              <a:t>叄</a:t>
            </a:r>
            <a:r>
              <a:rPr lang="en-US" altLang="zh-TW" b="1" dirty="0"/>
              <a:t>-02</a:t>
            </a:r>
            <a:r>
              <a:rPr lang="zh-TW" altLang="en-US" b="1" dirty="0"/>
              <a:t>、國中部教育會考</a:t>
            </a:r>
            <a:r>
              <a:rPr lang="en-US" altLang="zh-TW" b="1" dirty="0"/>
              <a:t>-</a:t>
            </a:r>
            <a:r>
              <a:rPr lang="zh-TW" altLang="en-US" b="1" dirty="0"/>
              <a:t>對照表</a:t>
            </a:r>
            <a:endParaRPr lang="zh-TW" alt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0863AABA-1B33-4FD3-B9F0-0DAD27BE9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835128"/>
              </p:ext>
            </p:extLst>
          </p:nvPr>
        </p:nvGraphicFramePr>
        <p:xfrm>
          <a:off x="637563" y="1186152"/>
          <a:ext cx="10091891" cy="5483097"/>
        </p:xfrm>
        <a:graphic>
          <a:graphicData uri="http://schemas.openxmlformats.org/drawingml/2006/table">
            <a:tbl>
              <a:tblPr/>
              <a:tblGrid>
                <a:gridCol w="1470883">
                  <a:extLst>
                    <a:ext uri="{9D8B030D-6E8A-4147-A177-3AD203B41FA5}">
                      <a16:colId xmlns:a16="http://schemas.microsoft.com/office/drawing/2014/main" val="2065314678"/>
                    </a:ext>
                  </a:extLst>
                </a:gridCol>
                <a:gridCol w="2022463">
                  <a:extLst>
                    <a:ext uri="{9D8B030D-6E8A-4147-A177-3AD203B41FA5}">
                      <a16:colId xmlns:a16="http://schemas.microsoft.com/office/drawing/2014/main" val="4097201577"/>
                    </a:ext>
                  </a:extLst>
                </a:gridCol>
                <a:gridCol w="1409596">
                  <a:extLst>
                    <a:ext uri="{9D8B030D-6E8A-4147-A177-3AD203B41FA5}">
                      <a16:colId xmlns:a16="http://schemas.microsoft.com/office/drawing/2014/main" val="3879003424"/>
                    </a:ext>
                  </a:extLst>
                </a:gridCol>
                <a:gridCol w="1859033">
                  <a:extLst>
                    <a:ext uri="{9D8B030D-6E8A-4147-A177-3AD203B41FA5}">
                      <a16:colId xmlns:a16="http://schemas.microsoft.com/office/drawing/2014/main" val="3637444680"/>
                    </a:ext>
                  </a:extLst>
                </a:gridCol>
                <a:gridCol w="1470883">
                  <a:extLst>
                    <a:ext uri="{9D8B030D-6E8A-4147-A177-3AD203B41FA5}">
                      <a16:colId xmlns:a16="http://schemas.microsoft.com/office/drawing/2014/main" val="58767816"/>
                    </a:ext>
                  </a:extLst>
                </a:gridCol>
                <a:gridCol w="1859033">
                  <a:extLst>
                    <a:ext uri="{9D8B030D-6E8A-4147-A177-3AD203B41FA5}">
                      <a16:colId xmlns:a16="http://schemas.microsoft.com/office/drawing/2014/main" val="3315450368"/>
                    </a:ext>
                  </a:extLst>
                </a:gridCol>
              </a:tblGrid>
              <a:tr h="54642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109</a:t>
                      </a:r>
                      <a:r>
                        <a:rPr lang="zh-TW" alt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年起本校及全國教育會考成績比較表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799736"/>
                  </a:ext>
                </a:extLst>
              </a:tr>
              <a:tr h="50874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109</a:t>
                      </a:r>
                      <a:r>
                        <a:rPr lang="zh-TW" alt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本校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全國平均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110</a:t>
                      </a:r>
                      <a:r>
                        <a:rPr lang="zh-TW" alt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本校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全國平均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965431"/>
                  </a:ext>
                </a:extLst>
              </a:tr>
              <a:tr h="4898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5A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百分比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2.70%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8.46%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3.63%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8.18%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161008"/>
                  </a:ext>
                </a:extLst>
              </a:tr>
              <a:tr h="4898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4A1B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百分比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3.33%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5.06%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2.49%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4.82%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488990"/>
                  </a:ext>
                </a:extLst>
              </a:tr>
              <a:tr h="4898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累積百分比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6.09%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13.52%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6.12%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13.00%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664476"/>
                  </a:ext>
                </a:extLst>
              </a:tr>
              <a:tr h="4898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3A2B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百分比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6.03%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5.32%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2.95%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5.10%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959632"/>
                  </a:ext>
                </a:extLst>
              </a:tr>
              <a:tr h="4898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2A3B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百分比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4.78%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6.94%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6.35%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6.62%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324549"/>
                  </a:ext>
                </a:extLst>
              </a:tr>
              <a:tr h="4898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1A4B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百分比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9.56%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11.17%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12.24%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11.21%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653513"/>
                  </a:ext>
                </a:extLst>
              </a:tr>
              <a:tr h="4898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累積百分比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26.40%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36.95%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27.66%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35.93%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134441"/>
                  </a:ext>
                </a:extLst>
              </a:tr>
              <a:tr h="4898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5B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百分比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24.81%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23.16%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26.30%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25.93%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131366"/>
                  </a:ext>
                </a:extLst>
              </a:tr>
              <a:tr h="5087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5C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百分比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7.69%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5.96%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7.03%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7.32%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424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748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37D71FF-5465-4194-A063-1C811CBBE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CDBF3468-1841-4E36-BB50-3A4E891C1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092" y="217533"/>
            <a:ext cx="9613900" cy="1081088"/>
          </a:xfrm>
        </p:spPr>
        <p:txBody>
          <a:bodyPr/>
          <a:lstStyle/>
          <a:p>
            <a:r>
              <a:rPr lang="zh-TW" altLang="en-US" b="1" dirty="0"/>
              <a:t>叄</a:t>
            </a:r>
            <a:r>
              <a:rPr lang="en-US" altLang="zh-TW" b="1" dirty="0"/>
              <a:t>-03</a:t>
            </a:r>
            <a:r>
              <a:rPr lang="zh-TW" altLang="en-US" b="1" dirty="0"/>
              <a:t>、國中部教育會考</a:t>
            </a:r>
            <a:r>
              <a:rPr lang="en-US" altLang="zh-TW" b="1" dirty="0"/>
              <a:t>-110</a:t>
            </a:r>
            <a:r>
              <a:rPr lang="zh-TW" altLang="en-US" b="1" dirty="0"/>
              <a:t>作文</a:t>
            </a:r>
            <a:endParaRPr lang="zh-TW" alt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F75CA23F-B931-44D7-A497-C3F218FC03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056449"/>
              </p:ext>
            </p:extLst>
          </p:nvPr>
        </p:nvGraphicFramePr>
        <p:xfrm>
          <a:off x="2382473" y="1298621"/>
          <a:ext cx="6585357" cy="5341847"/>
        </p:xfrm>
        <a:graphic>
          <a:graphicData uri="http://schemas.openxmlformats.org/drawingml/2006/table">
            <a:tbl>
              <a:tblPr/>
              <a:tblGrid>
                <a:gridCol w="1975608">
                  <a:extLst>
                    <a:ext uri="{9D8B030D-6E8A-4147-A177-3AD203B41FA5}">
                      <a16:colId xmlns:a16="http://schemas.microsoft.com/office/drawing/2014/main" val="2984836219"/>
                    </a:ext>
                  </a:extLst>
                </a:gridCol>
                <a:gridCol w="2716459">
                  <a:extLst>
                    <a:ext uri="{9D8B030D-6E8A-4147-A177-3AD203B41FA5}">
                      <a16:colId xmlns:a16="http://schemas.microsoft.com/office/drawing/2014/main" val="3328173868"/>
                    </a:ext>
                  </a:extLst>
                </a:gridCol>
                <a:gridCol w="1893290">
                  <a:extLst>
                    <a:ext uri="{9D8B030D-6E8A-4147-A177-3AD203B41FA5}">
                      <a16:colId xmlns:a16="http://schemas.microsoft.com/office/drawing/2014/main" val="2532344051"/>
                    </a:ext>
                  </a:extLst>
                </a:gridCol>
              </a:tblGrid>
              <a:tr h="61431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110</a:t>
                      </a:r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年作文成績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6339459"/>
                  </a:ext>
                </a:extLst>
              </a:tr>
              <a:tr h="5876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等級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人數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百分比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850331"/>
                  </a:ext>
                </a:extLst>
              </a:tr>
              <a:tr h="5876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六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0.23%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649725"/>
                  </a:ext>
                </a:extLst>
              </a:tr>
              <a:tr h="5876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五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8.39%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691130"/>
                  </a:ext>
                </a:extLst>
              </a:tr>
              <a:tr h="5876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四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66.67%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035052"/>
                  </a:ext>
                </a:extLst>
              </a:tr>
              <a:tr h="5876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三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13.61%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562600"/>
                  </a:ext>
                </a:extLst>
              </a:tr>
              <a:tr h="5876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二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3.85%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366757"/>
                  </a:ext>
                </a:extLst>
              </a:tr>
              <a:tr h="5876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一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2.72%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59971"/>
                  </a:ext>
                </a:extLst>
              </a:tr>
              <a:tr h="6143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4.08%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956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939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F5BFAC-96B8-42C7-908E-28C197FCD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肆、</a:t>
            </a:r>
            <a:r>
              <a:rPr lang="zh-HK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重要行事：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以下行程會依疫情做更動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47C271B-B5E6-45BF-8E61-FFF926421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sz="2800" dirty="0"/>
              <a:t>07/03~08/31</a:t>
            </a:r>
            <a:r>
              <a:rPr lang="zh-TW" altLang="en-US" sz="2800" dirty="0"/>
              <a:t>暑假。</a:t>
            </a:r>
            <a:endParaRPr lang="zh-TW" altLang="zh-TW" sz="2800" dirty="0"/>
          </a:p>
          <a:p>
            <a:pPr marL="514350" indent="-514350">
              <a:buFont typeface="+mj-lt"/>
              <a:buAutoNum type="arabicPeriod"/>
            </a:pPr>
            <a:r>
              <a:rPr lang="en-US" altLang="zh-TW" sz="2800" dirty="0"/>
              <a:t>07/28~07/30 </a:t>
            </a:r>
            <a:r>
              <a:rPr lang="zh-TW" altLang="zh-TW" sz="2800" dirty="0"/>
              <a:t>大學</a:t>
            </a:r>
            <a:r>
              <a:rPr lang="zh-TW" altLang="en-US" sz="2800" dirty="0"/>
              <a:t>指考</a:t>
            </a:r>
            <a:endParaRPr lang="zh-TW" altLang="zh-TW" sz="2800" dirty="0"/>
          </a:p>
          <a:p>
            <a:pPr marL="514350" indent="-514350">
              <a:buFont typeface="+mj-lt"/>
              <a:buAutoNum type="arabicPeriod"/>
            </a:pPr>
            <a:r>
              <a:rPr lang="en-US" altLang="zh-TW" sz="2800" dirty="0"/>
              <a:t>08/02(</a:t>
            </a:r>
            <a:r>
              <a:rPr lang="zh-TW" altLang="en-US" sz="2800" dirty="0"/>
              <a:t>一</a:t>
            </a:r>
            <a:r>
              <a:rPr lang="en-US" altLang="zh-TW" sz="2800" dirty="0"/>
              <a:t>) </a:t>
            </a:r>
            <a:r>
              <a:rPr lang="zh-TW" altLang="en-US" sz="2800" dirty="0"/>
              <a:t>全校返校</a:t>
            </a:r>
            <a:endParaRPr lang="zh-TW" altLang="zh-TW" sz="2800" dirty="0"/>
          </a:p>
          <a:p>
            <a:pPr marL="514350" indent="-514350">
              <a:buFont typeface="+mj-lt"/>
              <a:buAutoNum type="arabicPeriod"/>
            </a:pPr>
            <a:r>
              <a:rPr lang="en-US" altLang="zh-TW" sz="2800" dirty="0"/>
              <a:t>08/27(</a:t>
            </a:r>
            <a:r>
              <a:rPr lang="zh-TW" altLang="en-US" sz="2800" dirty="0"/>
              <a:t>五</a:t>
            </a:r>
            <a:r>
              <a:rPr lang="en-US" altLang="zh-TW" sz="2800" dirty="0"/>
              <a:t>) </a:t>
            </a:r>
            <a:r>
              <a:rPr lang="zh-TW" altLang="en-US" sz="2800" dirty="0"/>
              <a:t>全校返校，</a:t>
            </a:r>
            <a:r>
              <a:rPr lang="en-US" altLang="zh-TW" sz="2800" dirty="0"/>
              <a:t>09:30 </a:t>
            </a:r>
            <a:r>
              <a:rPr lang="zh-TW" altLang="zh-TW" sz="2800" dirty="0"/>
              <a:t>期初校務會議</a:t>
            </a:r>
            <a:r>
              <a:rPr lang="zh-TW" altLang="en-US" sz="2800" dirty="0"/>
              <a:t>。</a:t>
            </a:r>
            <a:endParaRPr lang="zh-TW" altLang="zh-TW" sz="2800" dirty="0"/>
          </a:p>
          <a:p>
            <a:pPr marL="514350" indent="-514350">
              <a:buFont typeface="+mj-lt"/>
              <a:buAutoNum type="arabicPeriod"/>
            </a:pPr>
            <a:r>
              <a:rPr lang="en-US" altLang="zh-TW" sz="2800" dirty="0"/>
              <a:t>09/01(</a:t>
            </a:r>
            <a:r>
              <a:rPr lang="zh-TW" altLang="en-US" sz="2800" dirty="0"/>
              <a:t>三</a:t>
            </a:r>
            <a:r>
              <a:rPr lang="en-US" altLang="zh-TW" sz="2800" dirty="0"/>
              <a:t>) 110</a:t>
            </a:r>
            <a:r>
              <a:rPr lang="zh-TW" altLang="zh-TW" sz="2800" dirty="0"/>
              <a:t>學年度第</a:t>
            </a:r>
            <a:r>
              <a:rPr lang="zh-TW" altLang="en-US" sz="2800" dirty="0"/>
              <a:t>一</a:t>
            </a:r>
            <a:r>
              <a:rPr lang="zh-TW" altLang="zh-TW" sz="2800" dirty="0"/>
              <a:t>學期 開學</a:t>
            </a:r>
            <a:r>
              <a:rPr lang="zh-TW" altLang="en-US" sz="2800" dirty="0"/>
              <a:t>，正式上課。</a:t>
            </a:r>
            <a:endParaRPr lang="en-US" altLang="zh-TW" sz="28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438BC7E-BFC6-4ED8-BAFD-38587E46A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262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740CC018-D763-4711-8627-2DFD3C63FD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3994" y="1844016"/>
            <a:ext cx="5712193" cy="483777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5402" y="798022"/>
            <a:ext cx="9874147" cy="914400"/>
          </a:xfrm>
        </p:spPr>
        <p:txBody>
          <a:bodyPr>
            <a:noAutofit/>
          </a:bodyPr>
          <a:lstStyle/>
          <a:p>
            <a:pPr lvl="0"/>
            <a:r>
              <a:rPr lang="zh-TW" altLang="en-US" sz="4800" b="1" kern="100" dirty="0">
                <a:solidFill>
                  <a:srgbClr val="FFFF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我在學校工作，因為我喜歡孩子！</a:t>
            </a:r>
            <a:endParaRPr lang="zh-TW" altLang="en-US" sz="4800" dirty="0">
              <a:solidFill>
                <a:srgbClr val="FFFF00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-60834" y="2797941"/>
            <a:ext cx="6402912" cy="1787497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zh-TW" altLang="en-US" sz="3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你用心找出孩子生命裡的鑽石，</a:t>
            </a:r>
            <a:endParaRPr lang="en-US" altLang="zh-TW" sz="37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en-US" altLang="zh-TW" sz="37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sz="3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他就會想盡辦法硺磨自己。</a:t>
            </a:r>
            <a:endParaRPr lang="en-US" altLang="zh-TW" sz="37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 algn="r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劉大偉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發光的螢火蟲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en-US" altLang="zh-TW" sz="37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zh-TW" altLang="en-US" sz="37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語音泡泡: 圓角矩形 2">
            <a:extLst>
              <a:ext uri="{FF2B5EF4-FFF2-40B4-BE49-F238E27FC236}">
                <a16:creationId xmlns:a16="http://schemas.microsoft.com/office/drawing/2014/main" id="{7A325FF0-B70A-4626-88A4-EF350AC03BCF}"/>
              </a:ext>
            </a:extLst>
          </p:cNvPr>
          <p:cNvSpPr/>
          <p:nvPr/>
        </p:nvSpPr>
        <p:spPr>
          <a:xfrm>
            <a:off x="8419292" y="1702471"/>
            <a:ext cx="2147582" cy="801361"/>
          </a:xfrm>
          <a:prstGeom prst="wedgeRoundRectCallout">
            <a:avLst>
              <a:gd name="adj1" fmla="val -38411"/>
              <a:gd name="adj2" fmla="val 8553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我要賣了我弟</a:t>
            </a:r>
            <a:r>
              <a:rPr lang="en-US" altLang="zh-TW" dirty="0"/>
              <a:t>!!</a:t>
            </a:r>
            <a:endParaRPr lang="zh-TW" altLang="en-US" dirty="0"/>
          </a:p>
        </p:txBody>
      </p:sp>
      <p:sp>
        <p:nvSpPr>
          <p:cNvPr id="7" name="語音泡泡: 圓角矩形 6">
            <a:extLst>
              <a:ext uri="{FF2B5EF4-FFF2-40B4-BE49-F238E27FC236}">
                <a16:creationId xmlns:a16="http://schemas.microsoft.com/office/drawing/2014/main" id="{8161904D-23A6-4F56-A812-67D78063D6D6}"/>
              </a:ext>
            </a:extLst>
          </p:cNvPr>
          <p:cNvSpPr/>
          <p:nvPr/>
        </p:nvSpPr>
        <p:spPr>
          <a:xfrm>
            <a:off x="9836289" y="2797941"/>
            <a:ext cx="2147582" cy="801361"/>
          </a:xfrm>
          <a:prstGeom prst="wedgeRoundRectCallout">
            <a:avLst>
              <a:gd name="adj1" fmla="val 1432"/>
              <a:gd name="adj2" fmla="val 10018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我愛我姐姐</a:t>
            </a:r>
            <a:r>
              <a:rPr lang="en-US" altLang="zh-TW" dirty="0"/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405536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柏林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TM04033917[[fn=柏林]]</Template>
  <TotalTime>13156</TotalTime>
  <Words>748</Words>
  <Application>Microsoft Office PowerPoint</Application>
  <PresentationFormat>寬螢幕</PresentationFormat>
  <Paragraphs>266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Script MT Bold</vt:lpstr>
      <vt:lpstr>Times New Roman</vt:lpstr>
      <vt:lpstr>Trebuchet MS</vt:lpstr>
      <vt:lpstr>柏林</vt:lpstr>
      <vt:lpstr>臺南市大灣高級中學 109學年度第二學期  期末校務會議</vt:lpstr>
      <vt:lpstr>壹、為因應隨時可能之疫情</vt:lpstr>
      <vt:lpstr>貳、「教學不力或不能勝任工作」      認定參考基準</vt:lpstr>
      <vt:lpstr>叄-01、國中部教育會考-歷年成績</vt:lpstr>
      <vt:lpstr>叄-02、國中部教育會考-對照表</vt:lpstr>
      <vt:lpstr>叄-03、國中部教育會考-110作文</vt:lpstr>
      <vt:lpstr>肆、重要行事：以下行程會依疫情做更動</vt:lpstr>
      <vt:lpstr>我在學校工作，因為我喜歡孩子！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臺南市大灣高級中學 109學年度第一學期  期末校務會議</dc:title>
  <dc:creator>yanglegend</dc:creator>
  <cp:lastModifiedBy>USER</cp:lastModifiedBy>
  <cp:revision>30</cp:revision>
  <cp:lastPrinted>2021-07-01T06:08:49Z</cp:lastPrinted>
  <dcterms:created xsi:type="dcterms:W3CDTF">2021-01-15T00:10:51Z</dcterms:created>
  <dcterms:modified xsi:type="dcterms:W3CDTF">2021-07-01T06:15:15Z</dcterms:modified>
</cp:coreProperties>
</file>