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4" r:id="rId2"/>
    <p:sldMasterId id="2147483758" r:id="rId3"/>
  </p:sldMasterIdLst>
  <p:notesMasterIdLst>
    <p:notesMasterId r:id="rId65"/>
  </p:notesMasterIdLst>
  <p:handoutMasterIdLst>
    <p:handoutMasterId r:id="rId66"/>
  </p:handoutMasterIdLst>
  <p:sldIdLst>
    <p:sldId id="404" r:id="rId4"/>
    <p:sldId id="581" r:id="rId5"/>
    <p:sldId id="596" r:id="rId6"/>
    <p:sldId id="601" r:id="rId7"/>
    <p:sldId id="600" r:id="rId8"/>
    <p:sldId id="646" r:id="rId9"/>
    <p:sldId id="647" r:id="rId10"/>
    <p:sldId id="662" r:id="rId11"/>
    <p:sldId id="661" r:id="rId12"/>
    <p:sldId id="634" r:id="rId13"/>
    <p:sldId id="649" r:id="rId14"/>
    <p:sldId id="674" r:id="rId15"/>
    <p:sldId id="641" r:id="rId16"/>
    <p:sldId id="663" r:id="rId17"/>
    <p:sldId id="675" r:id="rId18"/>
    <p:sldId id="676" r:id="rId19"/>
    <p:sldId id="664" r:id="rId20"/>
    <p:sldId id="677" r:id="rId21"/>
    <p:sldId id="558" r:id="rId22"/>
    <p:sldId id="648" r:id="rId23"/>
    <p:sldId id="503" r:id="rId24"/>
    <p:sldId id="623" r:id="rId25"/>
    <p:sldId id="444" r:id="rId26"/>
    <p:sldId id="668" r:id="rId27"/>
    <p:sldId id="669" r:id="rId28"/>
    <p:sldId id="464" r:id="rId29"/>
    <p:sldId id="653" r:id="rId30"/>
    <p:sldId id="624" r:id="rId31"/>
    <p:sldId id="487" r:id="rId32"/>
    <p:sldId id="597" r:id="rId33"/>
    <p:sldId id="577" r:id="rId34"/>
    <p:sldId id="576" r:id="rId35"/>
    <p:sldId id="578" r:id="rId36"/>
    <p:sldId id="580" r:id="rId37"/>
    <p:sldId id="626" r:id="rId38"/>
    <p:sldId id="445" r:id="rId39"/>
    <p:sldId id="541" r:id="rId40"/>
    <p:sldId id="655" r:id="rId41"/>
    <p:sldId id="654" r:id="rId42"/>
    <p:sldId id="678" r:id="rId43"/>
    <p:sldId id="665" r:id="rId44"/>
    <p:sldId id="666" r:id="rId45"/>
    <p:sldId id="667" r:id="rId46"/>
    <p:sldId id="670" r:id="rId47"/>
    <p:sldId id="598" r:id="rId48"/>
    <p:sldId id="658" r:id="rId49"/>
    <p:sldId id="657" r:id="rId50"/>
    <p:sldId id="656" r:id="rId51"/>
    <p:sldId id="659" r:id="rId52"/>
    <p:sldId id="671" r:id="rId53"/>
    <p:sldId id="519" r:id="rId54"/>
    <p:sldId id="628" r:id="rId55"/>
    <p:sldId id="583" r:id="rId56"/>
    <p:sldId id="446" r:id="rId57"/>
    <p:sldId id="673" r:id="rId58"/>
    <p:sldId id="660" r:id="rId59"/>
    <p:sldId id="559" r:id="rId60"/>
    <p:sldId id="582" r:id="rId61"/>
    <p:sldId id="589" r:id="rId62"/>
    <p:sldId id="485" r:id="rId63"/>
    <p:sldId id="439" r:id="rId64"/>
  </p:sldIdLst>
  <p:sldSz cx="9906000" cy="6858000" type="A4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0939"/>
    <a:srgbClr val="FFFFFF"/>
    <a:srgbClr val="1308EA"/>
    <a:srgbClr val="75FD6B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93D81CF-94F2-401A-BA57-92F5A7B2D0C5}" styleName="中等深淺樣式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94" autoAdjust="0"/>
    <p:restoredTop sz="94660" autoAdjust="0"/>
  </p:normalViewPr>
  <p:slideViewPr>
    <p:cSldViewPr>
      <p:cViewPr varScale="1">
        <p:scale>
          <a:sx n="63" d="100"/>
          <a:sy n="63" d="100"/>
        </p:scale>
        <p:origin x="1240" y="5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376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197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6905CA-DEF8-4D11-8E8E-35415FE5B980}" type="doc">
      <dgm:prSet loTypeId="urn:microsoft.com/office/officeart/2011/layout/RadialPictureList#1" loCatId="officeonline" qsTypeId="urn:microsoft.com/office/officeart/2005/8/quickstyle/simple2" qsCatId="simple" csTypeId="urn:microsoft.com/office/officeart/2005/8/colors/accent3_4" csCatId="accent3" phldr="1"/>
      <dgm:spPr/>
      <dgm:t>
        <a:bodyPr/>
        <a:lstStyle/>
        <a:p>
          <a:endParaRPr lang="zh-TW"/>
        </a:p>
      </dgm:t>
    </dgm:pt>
    <dgm:pt modelId="{007470A2-B5D7-4887-B4FD-B6021A4D4CF7}">
      <dgm:prSet phldrT="[文字]" custT="1"/>
      <dgm:spPr>
        <a:xfrm>
          <a:off x="2838648" y="1919894"/>
          <a:ext cx="1998436" cy="1998257"/>
        </a:xfrm>
      </dgm:spPr>
      <dgm:t>
        <a:bodyPr/>
        <a:lstStyle/>
        <a:p>
          <a:pPr>
            <a:lnSpc>
              <a:spcPts val="5500"/>
            </a:lnSpc>
            <a:spcAft>
              <a:spcPts val="0"/>
            </a:spcAft>
          </a:pPr>
          <a:r>
            <a:rPr lang="zh-TW" altLang="en-US" sz="4800" dirty="0">
              <a:latin typeface="Century Gothic"/>
              <a:ea typeface="+mn-ea"/>
              <a:cs typeface="+mn-cs"/>
            </a:rPr>
            <a:t>報告大綱</a:t>
          </a:r>
          <a:endParaRPr lang="zh-TW" sz="4800" dirty="0">
            <a:latin typeface="Century Gothic"/>
            <a:ea typeface="+mn-ea"/>
            <a:cs typeface="+mn-cs"/>
          </a:endParaRPr>
        </a:p>
      </dgm:t>
    </dgm:pt>
    <dgm:pt modelId="{C7FB72E2-A81D-4936-94C5-846F95D01B10}" type="parTrans" cxnId="{A971AD42-BB12-4E5C-BD90-DB7621320F5D}">
      <dgm:prSet/>
      <dgm:spPr/>
      <dgm:t>
        <a:bodyPr/>
        <a:lstStyle/>
        <a:p>
          <a:endParaRPr lang="zh-TW"/>
        </a:p>
      </dgm:t>
    </dgm:pt>
    <dgm:pt modelId="{36A13DC7-7A59-4D72-A36F-54543C02182F}" type="sibTrans" cxnId="{A971AD42-BB12-4E5C-BD90-DB7621320F5D}">
      <dgm:prSet/>
      <dgm:spPr/>
      <dgm:t>
        <a:bodyPr/>
        <a:lstStyle/>
        <a:p>
          <a:endParaRPr lang="zh-TW"/>
        </a:p>
      </dgm:t>
    </dgm:pt>
    <dgm:pt modelId="{D2FE3027-CD5C-42F2-91EB-86FAC3E4BE0B}">
      <dgm:prSet phldrT="[文字]" custT="1"/>
      <dgm:spPr>
        <a:xfrm>
          <a:off x="787991" y="657572"/>
          <a:ext cx="1433405" cy="1036336"/>
        </a:xfrm>
      </dgm:spPr>
      <dgm:t>
        <a:bodyPr/>
        <a:lstStyle/>
        <a:p>
          <a:pPr algn="l"/>
          <a:r>
            <a:rPr lang="zh-TW" altLang="en-US" sz="3200" dirty="0">
              <a:solidFill>
                <a:schemeClr val="tx1"/>
              </a:solidFill>
              <a:latin typeface="Century Gothic"/>
              <a:ea typeface="+mn-ea"/>
              <a:cs typeface="+mn-cs"/>
            </a:rPr>
            <a:t> 大學多元入學方案簡介</a:t>
          </a:r>
          <a:endParaRPr lang="zh-TW" sz="3200" dirty="0">
            <a:solidFill>
              <a:schemeClr val="tx1"/>
            </a:solidFill>
            <a:latin typeface="Century Gothic"/>
            <a:ea typeface="+mn-ea"/>
            <a:cs typeface="+mn-cs"/>
          </a:endParaRPr>
        </a:p>
      </dgm:t>
    </dgm:pt>
    <dgm:pt modelId="{D970ABB7-5E37-4C46-AB28-EAAE4C62AF1F}" type="parTrans" cxnId="{2F708DD1-31DA-40F2-8F61-60D64D9DED0E}">
      <dgm:prSet/>
      <dgm:spPr/>
      <dgm:t>
        <a:bodyPr/>
        <a:lstStyle/>
        <a:p>
          <a:endParaRPr lang="zh-TW"/>
        </a:p>
      </dgm:t>
    </dgm:pt>
    <dgm:pt modelId="{3BD032F4-74D8-4DF5-A3F7-BE4B5F10D5BF}" type="sibTrans" cxnId="{2F708DD1-31DA-40F2-8F61-60D64D9DED0E}">
      <dgm:prSet/>
      <dgm:spPr/>
      <dgm:t>
        <a:bodyPr/>
        <a:lstStyle/>
        <a:p>
          <a:endParaRPr lang="zh-TW"/>
        </a:p>
      </dgm:t>
    </dgm:pt>
    <dgm:pt modelId="{C0C01B88-9CE1-468B-9CBF-591339763F40}">
      <dgm:prSet phldrT="[文字]" custT="1"/>
      <dgm:spPr>
        <a:xfrm>
          <a:off x="0" y="3124236"/>
          <a:ext cx="1433405" cy="1036336"/>
        </a:xfrm>
      </dgm:spPr>
      <dgm:t>
        <a:bodyPr/>
        <a:lstStyle/>
        <a:p>
          <a:pPr algn="l"/>
          <a:r>
            <a:rPr lang="zh-TW" altLang="en-US" sz="3200" dirty="0">
              <a:solidFill>
                <a:schemeClr val="tx1"/>
              </a:solidFill>
              <a:latin typeface="Century Gothic"/>
              <a:ea typeface="+mn-ea"/>
              <a:cs typeface="+mn-cs"/>
            </a:rPr>
            <a:t>入學管道介紹</a:t>
          </a:r>
          <a:endParaRPr lang="zh-TW" sz="3200" dirty="0">
            <a:solidFill>
              <a:schemeClr val="bg1">
                <a:lumMod val="65000"/>
              </a:schemeClr>
            </a:solidFill>
            <a:latin typeface="Century Gothic"/>
            <a:ea typeface="+mn-ea"/>
            <a:cs typeface="+mn-cs"/>
          </a:endParaRPr>
        </a:p>
      </dgm:t>
    </dgm:pt>
    <dgm:pt modelId="{DFE94F7E-D535-430A-8BB1-49AC9838F4B9}" type="parTrans" cxnId="{8D5FD78A-BE31-4FDE-A461-DA8AB34B38C6}">
      <dgm:prSet/>
      <dgm:spPr/>
      <dgm:t>
        <a:bodyPr/>
        <a:lstStyle/>
        <a:p>
          <a:endParaRPr lang="zh-TW"/>
        </a:p>
      </dgm:t>
    </dgm:pt>
    <dgm:pt modelId="{E322421D-E49C-4213-8E54-92B0A3C2AA0D}" type="sibTrans" cxnId="{8D5FD78A-BE31-4FDE-A461-DA8AB34B38C6}">
      <dgm:prSet/>
      <dgm:spPr/>
      <dgm:t>
        <a:bodyPr/>
        <a:lstStyle/>
        <a:p>
          <a:endParaRPr lang="zh-TW"/>
        </a:p>
      </dgm:t>
    </dgm:pt>
    <dgm:pt modelId="{A57F03F2-F17D-42FF-993E-5B27850F725E}">
      <dgm:prSet phldrT="[文字]" custT="1"/>
      <dgm:spPr>
        <a:xfrm>
          <a:off x="0" y="3124236"/>
          <a:ext cx="1433405" cy="1036336"/>
        </a:xfrm>
      </dgm:spPr>
      <dgm:t>
        <a:bodyPr/>
        <a:lstStyle/>
        <a:p>
          <a:pPr algn="l"/>
          <a:r>
            <a:rPr lang="en-US" altLang="zh-TW" sz="3200" dirty="0">
              <a:solidFill>
                <a:schemeClr val="tx1"/>
              </a:solidFill>
              <a:latin typeface="Century Gothic"/>
              <a:ea typeface="+mn-ea"/>
              <a:cs typeface="+mn-cs"/>
            </a:rPr>
            <a:t> </a:t>
          </a:r>
          <a:r>
            <a:rPr lang="zh-TW" altLang="en-US" sz="3200" dirty="0">
              <a:solidFill>
                <a:schemeClr val="tx1"/>
              </a:solidFill>
              <a:latin typeface="Century Gothic"/>
              <a:ea typeface="+mn-ea"/>
              <a:cs typeface="+mn-cs"/>
            </a:rPr>
            <a:t>  相關網站簡介</a:t>
          </a:r>
          <a:endParaRPr lang="zh-TW" sz="3200" dirty="0">
            <a:solidFill>
              <a:schemeClr val="tx1"/>
            </a:solidFill>
            <a:latin typeface="Century Gothic"/>
            <a:ea typeface="+mn-ea"/>
            <a:cs typeface="+mn-cs"/>
          </a:endParaRPr>
        </a:p>
      </dgm:t>
    </dgm:pt>
    <dgm:pt modelId="{93AD6DAE-6FA9-48A4-B0A5-A0A832C7812A}" type="parTrans" cxnId="{F8308B3C-F4FC-4876-9B14-39B25A8F5A2A}">
      <dgm:prSet/>
      <dgm:spPr/>
      <dgm:t>
        <a:bodyPr/>
        <a:lstStyle/>
        <a:p>
          <a:endParaRPr lang="zh-TW" altLang="en-US"/>
        </a:p>
      </dgm:t>
    </dgm:pt>
    <dgm:pt modelId="{FEAE7A55-8800-4571-9BBF-1DEC6FD9BC98}" type="sibTrans" cxnId="{F8308B3C-F4FC-4876-9B14-39B25A8F5A2A}">
      <dgm:prSet/>
      <dgm:spPr/>
      <dgm:t>
        <a:bodyPr/>
        <a:lstStyle/>
        <a:p>
          <a:endParaRPr lang="zh-TW" altLang="en-US"/>
        </a:p>
      </dgm:t>
    </dgm:pt>
    <dgm:pt modelId="{BCBA671E-8B0E-47E3-B726-8B2B073B000E}" type="pres">
      <dgm:prSet presAssocID="{E16905CA-DEF8-4D11-8E8E-35415FE5B980}" presName="Name0" presStyleCnt="0">
        <dgm:presLayoutVars>
          <dgm:chMax val="1"/>
          <dgm:chPref val="1"/>
          <dgm:dir val="rev"/>
          <dgm:resizeHandles/>
        </dgm:presLayoutVars>
      </dgm:prSet>
      <dgm:spPr/>
    </dgm:pt>
    <dgm:pt modelId="{05E59EE6-24A2-4651-996A-9AFB7B9FFC8F}" type="pres">
      <dgm:prSet presAssocID="{007470A2-B5D7-4887-B4FD-B6021A4D4CF7}" presName="Parent" presStyleLbl="node1" presStyleIdx="0" presStyleCnt="2" custScaleX="116659" custScaleY="115008" custLinFactNeighborX="17214" custLinFactNeighborY="3159">
        <dgm:presLayoutVars>
          <dgm:chMax val="4"/>
          <dgm:chPref val="3"/>
        </dgm:presLayoutVars>
      </dgm:prSet>
      <dgm:spPr>
        <a:prstGeom prst="ellipse">
          <a:avLst/>
        </a:prstGeom>
      </dgm:spPr>
    </dgm:pt>
    <dgm:pt modelId="{1EA0B330-A62A-423B-9436-56354426AF14}" type="pres">
      <dgm:prSet presAssocID="{D2FE3027-CD5C-42F2-91EB-86FAC3E4BE0B}" presName="Accent" presStyleLbl="node1" presStyleIdx="1" presStyleCnt="2"/>
      <dgm:spPr>
        <a:xfrm rot="10800000">
          <a:off x="1839429" y="808686"/>
          <a:ext cx="4027970" cy="4198761"/>
        </a:xfrm>
      </dgm:spPr>
    </dgm:pt>
    <dgm:pt modelId="{A641F8A4-CF11-4116-B4E6-8425449904ED}" type="pres">
      <dgm:prSet presAssocID="{D2FE3027-CD5C-42F2-91EB-86FAC3E4BE0B}" presName="Image1" presStyleLbl="fgImgPlace1" presStyleIdx="0" presStyleCnt="3" custLinFactNeighborX="-5477" custLinFactNeighborY="-1231"/>
      <dgm:spPr>
        <a:xfrm>
          <a:off x="2302954" y="643876"/>
          <a:ext cx="1070800" cy="1070576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E1806DE-992B-4280-BAAA-DE6487DCDC77}" type="pres">
      <dgm:prSet presAssocID="{D2FE3027-CD5C-42F2-91EB-86FAC3E4BE0B}" presName="Child1" presStyleLbl="revTx" presStyleIdx="0" presStyleCnt="3" custScaleX="362301" custLinFactNeighborX="-69668" custLinFactNeighborY="-1322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</dgm:pt>
    <dgm:pt modelId="{69AB9514-85A3-4ED8-9952-7B0CB6785691}" type="pres">
      <dgm:prSet presAssocID="{C0C01B88-9CE1-468B-9CBF-591339763F40}" presName="Image2" presStyleCnt="0"/>
      <dgm:spPr/>
    </dgm:pt>
    <dgm:pt modelId="{07F3DE25-1642-45C2-B4F6-1F381AF4B3C9}" type="pres">
      <dgm:prSet presAssocID="{C0C01B88-9CE1-468B-9CBF-591339763F40}" presName="Image" presStyleLbl="fgImgPlace1" presStyleIdx="1" presStyleCnt="3" custLinFactNeighborX="1839" custLinFactNeighborY="-418"/>
      <dgm:spPr>
        <a:xfrm>
          <a:off x="1516136" y="3106888"/>
          <a:ext cx="1070800" cy="1070576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duotone>
              <a:schemeClr val="accent3">
                <a:hueOff val="19833"/>
                <a:satOff val="536"/>
                <a:lumOff val="-1872"/>
                <a:alphaOff val="0"/>
                <a:shade val="20000"/>
                <a:satMod val="200000"/>
              </a:schemeClr>
              <a:schemeClr val="accent3">
                <a:hueOff val="19833"/>
                <a:satOff val="536"/>
                <a:lumOff val="-1872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DA416B0-9517-499B-A596-4BDEC68C5777}" type="pres">
      <dgm:prSet presAssocID="{C0C01B88-9CE1-468B-9CBF-591339763F40}" presName="Child2" presStyleLbl="revTx" presStyleIdx="1" presStyleCnt="3" custScaleX="224681">
        <dgm:presLayoutVars>
          <dgm:chMax val="0"/>
          <dgm:chPref val="0"/>
          <dgm:bulletEnabled val="1"/>
        </dgm:presLayoutVars>
      </dgm:prSet>
      <dgm:spPr/>
    </dgm:pt>
    <dgm:pt modelId="{EC4D40A9-6A83-4AB0-8820-05AFD54DE351}" type="pres">
      <dgm:prSet presAssocID="{A57F03F2-F17D-42FF-993E-5B27850F725E}" presName="Image3" presStyleCnt="0"/>
      <dgm:spPr/>
    </dgm:pt>
    <dgm:pt modelId="{69119E3C-8B79-4075-9859-1F18CA7763B3}" type="pres">
      <dgm:prSet presAssocID="{A57F03F2-F17D-42FF-993E-5B27850F725E}" presName="Image" presStyleLbl="fgImgPlace1" presStyleIdx="2" presStyleCnt="3" custLinFactNeighborX="-1993" custLinFactNeighborY="-1109"/>
      <dgm:spPr>
        <a:blipFill rotWithShape="1">
          <a:blip xmlns:r="http://schemas.openxmlformats.org/officeDocument/2006/relationships" r:embed="rId3">
            <a:duotone>
              <a:schemeClr val="accent3">
                <a:hueOff val="19786"/>
                <a:satOff val="539"/>
                <a:lumOff val="-1872"/>
                <a:alphaOff val="0"/>
                <a:shade val="20000"/>
                <a:satMod val="200000"/>
              </a:schemeClr>
              <a:schemeClr val="accent3">
                <a:hueOff val="19786"/>
                <a:satOff val="539"/>
                <a:lumOff val="-1872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</dgm:pt>
    <dgm:pt modelId="{5ABB4D30-906C-4F34-BBCA-6E8DB512D3B2}" type="pres">
      <dgm:prSet presAssocID="{A57F03F2-F17D-42FF-993E-5B27850F725E}" presName="Child3" presStyleLbl="revTx" presStyleIdx="2" presStyleCnt="3" custScaleX="292778">
        <dgm:presLayoutVars>
          <dgm:chMax val="0"/>
          <dgm:chPref val="0"/>
          <dgm:bulletEnabled val="1"/>
        </dgm:presLayoutVars>
      </dgm:prSet>
      <dgm:spPr/>
    </dgm:pt>
  </dgm:ptLst>
  <dgm:cxnLst>
    <dgm:cxn modelId="{F8308B3C-F4FC-4876-9B14-39B25A8F5A2A}" srcId="{007470A2-B5D7-4887-B4FD-B6021A4D4CF7}" destId="{A57F03F2-F17D-42FF-993E-5B27850F725E}" srcOrd="2" destOrd="0" parTransId="{93AD6DAE-6FA9-48A4-B0A5-A0A832C7812A}" sibTransId="{FEAE7A55-8800-4571-9BBF-1DEC6FD9BC98}"/>
    <dgm:cxn modelId="{A971AD42-BB12-4E5C-BD90-DB7621320F5D}" srcId="{E16905CA-DEF8-4D11-8E8E-35415FE5B980}" destId="{007470A2-B5D7-4887-B4FD-B6021A4D4CF7}" srcOrd="0" destOrd="0" parTransId="{C7FB72E2-A81D-4936-94C5-846F95D01B10}" sibTransId="{36A13DC7-7A59-4D72-A36F-54543C02182F}"/>
    <dgm:cxn modelId="{043AEC53-AA7E-40A4-9D28-2007E5EDA892}" type="presOf" srcId="{D2FE3027-CD5C-42F2-91EB-86FAC3E4BE0B}" destId="{4E1806DE-992B-4280-BAAA-DE6487DCDC77}" srcOrd="0" destOrd="0" presId="urn:microsoft.com/office/officeart/2011/layout/RadialPictureList#1"/>
    <dgm:cxn modelId="{70A4C67B-9CDC-4A28-B909-8679DE5CE752}" type="presOf" srcId="{A57F03F2-F17D-42FF-993E-5B27850F725E}" destId="{5ABB4D30-906C-4F34-BBCA-6E8DB512D3B2}" srcOrd="0" destOrd="0" presId="urn:microsoft.com/office/officeart/2011/layout/RadialPictureList#1"/>
    <dgm:cxn modelId="{13256B84-6604-4C85-AA85-D39D8946E6D2}" type="presOf" srcId="{007470A2-B5D7-4887-B4FD-B6021A4D4CF7}" destId="{05E59EE6-24A2-4651-996A-9AFB7B9FFC8F}" srcOrd="0" destOrd="0" presId="urn:microsoft.com/office/officeart/2011/layout/RadialPictureList#1"/>
    <dgm:cxn modelId="{8D5FD78A-BE31-4FDE-A461-DA8AB34B38C6}" srcId="{007470A2-B5D7-4887-B4FD-B6021A4D4CF7}" destId="{C0C01B88-9CE1-468B-9CBF-591339763F40}" srcOrd="1" destOrd="0" parTransId="{DFE94F7E-D535-430A-8BB1-49AC9838F4B9}" sibTransId="{E322421D-E49C-4213-8E54-92B0A3C2AA0D}"/>
    <dgm:cxn modelId="{2F708DD1-31DA-40F2-8F61-60D64D9DED0E}" srcId="{007470A2-B5D7-4887-B4FD-B6021A4D4CF7}" destId="{D2FE3027-CD5C-42F2-91EB-86FAC3E4BE0B}" srcOrd="0" destOrd="0" parTransId="{D970ABB7-5E37-4C46-AB28-EAAE4C62AF1F}" sibTransId="{3BD032F4-74D8-4DF5-A3F7-BE4B5F10D5BF}"/>
    <dgm:cxn modelId="{708CBDD5-A859-4EAF-BF2E-FE718E20629C}" type="presOf" srcId="{E16905CA-DEF8-4D11-8E8E-35415FE5B980}" destId="{BCBA671E-8B0E-47E3-B726-8B2B073B000E}" srcOrd="0" destOrd="0" presId="urn:microsoft.com/office/officeart/2011/layout/RadialPictureList#1"/>
    <dgm:cxn modelId="{B09442DB-F45B-4E03-94B9-A14B6D225849}" type="presOf" srcId="{C0C01B88-9CE1-468B-9CBF-591339763F40}" destId="{7DA416B0-9517-499B-A596-4BDEC68C5777}" srcOrd="0" destOrd="0" presId="urn:microsoft.com/office/officeart/2011/layout/RadialPictureList#1"/>
    <dgm:cxn modelId="{CC27D8B3-4140-457C-8F9B-86CACE6291E0}" type="presParOf" srcId="{BCBA671E-8B0E-47E3-B726-8B2B073B000E}" destId="{05E59EE6-24A2-4651-996A-9AFB7B9FFC8F}" srcOrd="0" destOrd="0" presId="urn:microsoft.com/office/officeart/2011/layout/RadialPictureList#1"/>
    <dgm:cxn modelId="{7233BEC3-15B3-4FD3-8FA0-15DC7BA90243}" type="presParOf" srcId="{BCBA671E-8B0E-47E3-B726-8B2B073B000E}" destId="{1EA0B330-A62A-423B-9436-56354426AF14}" srcOrd="1" destOrd="0" presId="urn:microsoft.com/office/officeart/2011/layout/RadialPictureList#1"/>
    <dgm:cxn modelId="{5C4B9E34-D0F0-4073-BDBE-68F0A32C7002}" type="presParOf" srcId="{BCBA671E-8B0E-47E3-B726-8B2B073B000E}" destId="{A641F8A4-CF11-4116-B4E6-8425449904ED}" srcOrd="2" destOrd="0" presId="urn:microsoft.com/office/officeart/2011/layout/RadialPictureList#1"/>
    <dgm:cxn modelId="{0470DD0E-8DF2-4B5C-B274-4A7534AB608D}" type="presParOf" srcId="{BCBA671E-8B0E-47E3-B726-8B2B073B000E}" destId="{4E1806DE-992B-4280-BAAA-DE6487DCDC77}" srcOrd="3" destOrd="0" presId="urn:microsoft.com/office/officeart/2011/layout/RadialPictureList#1"/>
    <dgm:cxn modelId="{BD951F3F-873E-4EE9-9DAA-C00FED2D859F}" type="presParOf" srcId="{BCBA671E-8B0E-47E3-B726-8B2B073B000E}" destId="{69AB9514-85A3-4ED8-9952-7B0CB6785691}" srcOrd="4" destOrd="0" presId="urn:microsoft.com/office/officeart/2011/layout/RadialPictureList#1"/>
    <dgm:cxn modelId="{A6DA05A6-F46B-42DE-8F34-00E6CF44169B}" type="presParOf" srcId="{69AB9514-85A3-4ED8-9952-7B0CB6785691}" destId="{07F3DE25-1642-45C2-B4F6-1F381AF4B3C9}" srcOrd="0" destOrd="0" presId="urn:microsoft.com/office/officeart/2011/layout/RadialPictureList#1"/>
    <dgm:cxn modelId="{208389BC-1B32-4D55-8F3E-1486A182F83C}" type="presParOf" srcId="{BCBA671E-8B0E-47E3-B726-8B2B073B000E}" destId="{7DA416B0-9517-499B-A596-4BDEC68C5777}" srcOrd="5" destOrd="0" presId="urn:microsoft.com/office/officeart/2011/layout/RadialPictureList#1"/>
    <dgm:cxn modelId="{459B5A29-1E7A-47EF-AFD9-AD1259CE0DFC}" type="presParOf" srcId="{BCBA671E-8B0E-47E3-B726-8B2B073B000E}" destId="{EC4D40A9-6A83-4AB0-8820-05AFD54DE351}" srcOrd="6" destOrd="0" presId="urn:microsoft.com/office/officeart/2011/layout/RadialPictureList#1"/>
    <dgm:cxn modelId="{36A00F34-56BE-47A6-8013-706A7A6DF443}" type="presParOf" srcId="{EC4D40A9-6A83-4AB0-8820-05AFD54DE351}" destId="{69119E3C-8B79-4075-9859-1F18CA7763B3}" srcOrd="0" destOrd="0" presId="urn:microsoft.com/office/officeart/2011/layout/RadialPictureList#1"/>
    <dgm:cxn modelId="{BD06B7C2-85A6-4B8C-8C89-8D84DD5AC359}" type="presParOf" srcId="{BCBA671E-8B0E-47E3-B726-8B2B073B000E}" destId="{5ABB4D30-906C-4F34-BBCA-6E8DB512D3B2}" srcOrd="7" destOrd="0" presId="urn:microsoft.com/office/officeart/2011/layout/RadialPictureList#1"/>
  </dgm:cxnLst>
  <dgm:bg>
    <a:noFill/>
    <a:effectLst>
      <a:outerShdw blurRad="50800" dist="50800" dir="5400000" algn="ctr" rotWithShape="0">
        <a:srgbClr val="000000">
          <a:alpha val="0"/>
        </a:srgbClr>
      </a:outerShdw>
    </a:effectLst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E59EE6-24A2-4651-996A-9AFB7B9FFC8F}">
      <dsp:nvSpPr>
        <dsp:cNvPr id="0" name=""/>
        <dsp:cNvSpPr/>
      </dsp:nvSpPr>
      <dsp:spPr>
        <a:xfrm>
          <a:off x="5484978" y="1082087"/>
          <a:ext cx="2462767" cy="2428034"/>
        </a:xfrm>
        <a:prstGeom prst="ellipse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4762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ts val="55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4800" kern="1200" dirty="0">
              <a:latin typeface="Century Gothic"/>
              <a:ea typeface="+mn-ea"/>
              <a:cs typeface="+mn-cs"/>
            </a:rPr>
            <a:t>報告大綱</a:t>
          </a:r>
          <a:endParaRPr lang="zh-TW" sz="4800" kern="1200" dirty="0">
            <a:latin typeface="Century Gothic"/>
            <a:ea typeface="+mn-ea"/>
            <a:cs typeface="+mn-cs"/>
          </a:endParaRPr>
        </a:p>
      </dsp:txBody>
      <dsp:txXfrm>
        <a:off x="5845642" y="1437664"/>
        <a:ext cx="1741439" cy="1716880"/>
      </dsp:txXfrm>
    </dsp:sp>
    <dsp:sp modelId="{1EA0B330-A62A-423B-9436-56354426AF14}">
      <dsp:nvSpPr>
        <dsp:cNvPr id="0" name=""/>
        <dsp:cNvSpPr/>
      </dsp:nvSpPr>
      <dsp:spPr>
        <a:xfrm rot="10800000">
          <a:off x="4241563" y="0"/>
          <a:ext cx="4255594" cy="4436199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chemeClr val="accent3">
            <a:shade val="50000"/>
            <a:hueOff val="-404275"/>
            <a:satOff val="-1879"/>
            <a:lumOff val="44409"/>
            <a:alphaOff val="0"/>
          </a:schemeClr>
        </a:solidFill>
        <a:ln w="4762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641F8A4-CF11-4116-B4E6-8425449904ED}">
      <dsp:nvSpPr>
        <dsp:cNvPr id="0" name=""/>
        <dsp:cNvSpPr/>
      </dsp:nvSpPr>
      <dsp:spPr>
        <a:xfrm>
          <a:off x="4170792" y="360046"/>
          <a:ext cx="1130914" cy="1131230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762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E1806DE-992B-4280-BAAA-DE6487DCDC77}">
      <dsp:nvSpPr>
        <dsp:cNvPr id="0" name=""/>
        <dsp:cNvSpPr/>
      </dsp:nvSpPr>
      <dsp:spPr>
        <a:xfrm>
          <a:off x="0" y="377686"/>
          <a:ext cx="5484414" cy="1094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zh-TW" altLang="en-US" sz="3200" kern="1200" dirty="0">
              <a:solidFill>
                <a:schemeClr val="tx1"/>
              </a:solidFill>
              <a:latin typeface="Century Gothic"/>
              <a:ea typeface="+mn-ea"/>
              <a:cs typeface="+mn-cs"/>
            </a:rPr>
            <a:t> 大學多元入學方案簡介</a:t>
          </a:r>
          <a:endParaRPr lang="zh-TW" sz="3200" kern="1200" dirty="0">
            <a:solidFill>
              <a:schemeClr val="tx1"/>
            </a:solidFill>
            <a:latin typeface="Century Gothic"/>
            <a:ea typeface="+mn-ea"/>
            <a:cs typeface="+mn-cs"/>
          </a:endParaRPr>
        </a:p>
      </dsp:txBody>
      <dsp:txXfrm>
        <a:off x="0" y="377686"/>
        <a:ext cx="5484414" cy="1094853"/>
      </dsp:txXfrm>
    </dsp:sp>
    <dsp:sp modelId="{07F3DE25-1642-45C2-B4F6-1F381AF4B3C9}">
      <dsp:nvSpPr>
        <dsp:cNvPr id="0" name=""/>
        <dsp:cNvSpPr/>
      </dsp:nvSpPr>
      <dsp:spPr>
        <a:xfrm>
          <a:off x="3816428" y="1656184"/>
          <a:ext cx="1130914" cy="1131230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duotone>
              <a:schemeClr val="accent3">
                <a:hueOff val="19833"/>
                <a:satOff val="536"/>
                <a:lumOff val="-1872"/>
                <a:alphaOff val="0"/>
                <a:shade val="20000"/>
                <a:satMod val="200000"/>
              </a:schemeClr>
              <a:schemeClr val="accent3">
                <a:hueOff val="19833"/>
                <a:satOff val="536"/>
                <a:lumOff val="-1872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762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DA416B0-9517-499B-A596-4BDEC68C5777}">
      <dsp:nvSpPr>
        <dsp:cNvPr id="0" name=""/>
        <dsp:cNvSpPr/>
      </dsp:nvSpPr>
      <dsp:spPr>
        <a:xfrm>
          <a:off x="1246076" y="1676883"/>
          <a:ext cx="3401160" cy="1094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zh-TW" altLang="en-US" sz="3200" kern="1200" dirty="0">
              <a:solidFill>
                <a:schemeClr val="tx1"/>
              </a:solidFill>
              <a:latin typeface="Century Gothic"/>
              <a:ea typeface="+mn-ea"/>
              <a:cs typeface="+mn-cs"/>
            </a:rPr>
            <a:t>入學管道介紹</a:t>
          </a:r>
          <a:endParaRPr lang="zh-TW" sz="3200" kern="1200" dirty="0">
            <a:solidFill>
              <a:schemeClr val="bg1">
                <a:lumMod val="65000"/>
              </a:schemeClr>
            </a:solidFill>
            <a:latin typeface="Century Gothic"/>
            <a:ea typeface="+mn-ea"/>
            <a:cs typeface="+mn-cs"/>
          </a:endParaRPr>
        </a:p>
      </dsp:txBody>
      <dsp:txXfrm>
        <a:off x="1246076" y="1676883"/>
        <a:ext cx="3401160" cy="1094853"/>
      </dsp:txXfrm>
    </dsp:sp>
    <dsp:sp modelId="{69119E3C-8B79-4075-9859-1F18CA7763B3}">
      <dsp:nvSpPr>
        <dsp:cNvPr id="0" name=""/>
        <dsp:cNvSpPr/>
      </dsp:nvSpPr>
      <dsp:spPr>
        <a:xfrm>
          <a:off x="4210193" y="2953497"/>
          <a:ext cx="1130914" cy="1131230"/>
        </a:xfrm>
        <a:prstGeom prst="ellipse">
          <a:avLst/>
        </a:prstGeom>
        <a:blipFill rotWithShape="1">
          <a:blip xmlns:r="http://schemas.openxmlformats.org/officeDocument/2006/relationships" r:embed="rId3">
            <a:duotone>
              <a:schemeClr val="accent3">
                <a:hueOff val="19786"/>
                <a:satOff val="539"/>
                <a:lumOff val="-1872"/>
                <a:alphaOff val="0"/>
                <a:shade val="20000"/>
                <a:satMod val="200000"/>
              </a:schemeClr>
              <a:schemeClr val="accent3">
                <a:hueOff val="19786"/>
                <a:satOff val="539"/>
                <a:lumOff val="-1872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 w="4762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ABB4D30-906C-4F34-BBCA-6E8DB512D3B2}">
      <dsp:nvSpPr>
        <dsp:cNvPr id="0" name=""/>
        <dsp:cNvSpPr/>
      </dsp:nvSpPr>
      <dsp:spPr>
        <a:xfrm>
          <a:off x="1174068" y="2989110"/>
          <a:ext cx="4431994" cy="1094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altLang="zh-TW" sz="3200" kern="1200" dirty="0">
              <a:solidFill>
                <a:schemeClr val="tx1"/>
              </a:solidFill>
              <a:latin typeface="Century Gothic"/>
              <a:ea typeface="+mn-ea"/>
              <a:cs typeface="+mn-cs"/>
            </a:rPr>
            <a:t> </a:t>
          </a:r>
          <a:r>
            <a:rPr lang="zh-TW" altLang="en-US" sz="3200" kern="1200" dirty="0">
              <a:solidFill>
                <a:schemeClr val="tx1"/>
              </a:solidFill>
              <a:latin typeface="Century Gothic"/>
              <a:ea typeface="+mn-ea"/>
              <a:cs typeface="+mn-cs"/>
            </a:rPr>
            <a:t>  相關網站簡介</a:t>
          </a:r>
          <a:endParaRPr lang="zh-TW" sz="3200" kern="1200" dirty="0">
            <a:solidFill>
              <a:schemeClr val="tx1"/>
            </a:solidFill>
            <a:latin typeface="Century Gothic"/>
            <a:ea typeface="+mn-ea"/>
            <a:cs typeface="+mn-cs"/>
          </a:endParaRPr>
        </a:p>
      </dsp:txBody>
      <dsp:txXfrm>
        <a:off x="1174068" y="2989110"/>
        <a:ext cx="4431994" cy="10948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#1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D23F86-6CEA-4B41-9515-F1685B066DB2}" type="datetimeFigureOut">
              <a:rPr lang="zh-TW" altLang="en-US" smtClean="0"/>
              <a:pPr/>
              <a:t>2024/9/9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8B2D9-7263-47A4-ABFC-A600E232451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51874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2447E72A-D913-4DC2-9E0A-E520CE8FCC86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A5D78FC6-CE17-4259-A63C-DDFC12E048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6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>
                <a:latin typeface="Arial" pitchFamily="34" charset="0"/>
              </a:rPr>
              <a:t>高中對同一大學推薦超過</a:t>
            </a:r>
            <a:r>
              <a:rPr lang="en-US" altLang="zh-TW">
                <a:latin typeface="Arial" pitchFamily="34" charset="0"/>
              </a:rPr>
              <a:t>1</a:t>
            </a:r>
            <a:r>
              <a:rPr lang="zh-TW" altLang="en-US">
                <a:latin typeface="Arial" pitchFamily="34" charset="0"/>
              </a:rPr>
              <a:t>名學生時，必須排定學生之推薦順序</a:t>
            </a:r>
            <a:r>
              <a:rPr lang="en-US" altLang="zh-TW">
                <a:latin typeface="Arial" pitchFamily="34" charset="0"/>
              </a:rPr>
              <a:t>,</a:t>
            </a:r>
            <a:r>
              <a:rPr lang="zh-TW" altLang="en-US">
                <a:latin typeface="Arial" pitchFamily="34" charset="0"/>
              </a:rPr>
              <a:t>讓大學知道要先推薦哪個學生。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906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9906" y="6053328"/>
            <a:ext cx="2436876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55748" y="6044184"/>
            <a:ext cx="73502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559050" y="4038600"/>
            <a:ext cx="701675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559050" y="6050037"/>
            <a:ext cx="72644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2550" y="6068699"/>
            <a:ext cx="222885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259176" y="236605"/>
            <a:ext cx="635635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algn="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67750" y="228600"/>
            <a:ext cx="90805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AC53DF-4216-466D-99A7-94400E6C2A25}" type="slidenum">
              <a:rPr lang="en-US" smtClean="0"/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53DF-4216-466D-99A7-94400E6C2A25}" type="slidenum">
              <a:rPr lang="en-US" sz="1200" smtClean="0">
                <a:solidFill>
                  <a:schemeClr val="tx2"/>
                </a:solidFill>
              </a:rPr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99300" y="609667"/>
            <a:ext cx="2228850" cy="551656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609600"/>
            <a:ext cx="6026150" cy="551656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99300" y="6248469"/>
            <a:ext cx="239395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5308" y="6248274"/>
            <a:ext cx="603794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6604345" y="0"/>
            <a:ext cx="34671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653875" y="609600"/>
            <a:ext cx="24765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653875" y="0"/>
            <a:ext cx="24765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6511000" y="134309"/>
            <a:ext cx="533400" cy="264849"/>
          </a:xfrm>
        </p:spPr>
        <p:txBody>
          <a:bodyPr/>
          <a:lstStyle/>
          <a:p>
            <a:fld id="{72AC53DF-4216-466D-99A7-94400E6C2A25}" type="slidenum">
              <a:rPr lang="en-US" sz="1200" smtClean="0">
                <a:solidFill>
                  <a:schemeClr val="tx2"/>
                </a:solidFill>
              </a:rPr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BA64F-B2FE-4BBA-B1ED-3FE5C98622A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83677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及物件: 強調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634082"/>
          </a:xfr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pPr eaLnBrk="1" latinLnBrk="0" hangingPunct="1"/>
            <a:r>
              <a:rPr lang="zh-TW" altLang="en-US"/>
              <a:t>按一下以編輯母片標題樣式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zh-TW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B53C6B42-1E47-49D2-93BD-C418A23E89A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95300" y="1412783"/>
            <a:ext cx="8915400" cy="4713387"/>
          </a:xfrm>
        </p:spPr>
        <p:txBody>
          <a:bodyPr/>
          <a:lstStyle>
            <a:lvl1pPr eaLnBrk="1" latinLnBrk="0" hangingPunct="1">
              <a:defRPr kumimoji="0" lang="zh-TW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zh-TW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zh-TW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zh-TW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zh-TW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dirty="0"/>
          </a:p>
        </p:txBody>
      </p:sp>
    </p:spTree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只有標題: 強調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C6B42-1E47-49D2-93BD-C418A23E89A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14600" y="3052372"/>
            <a:ext cx="9410700" cy="1095600"/>
          </a:xfrm>
        </p:spPr>
        <p:txBody>
          <a:bodyPr>
            <a:normAutofit/>
          </a:bodyPr>
          <a:lstStyle>
            <a:lvl1pPr algn="ctr" eaLnBrk="1" latinLnBrk="0" hangingPunct="1">
              <a:defRPr kumimoji="0" lang="zh-TW" sz="4600" b="1" kern="1200" spc="-150" baseline="0">
                <a:ln>
                  <a:gradFill>
                    <a:gsLst>
                      <a:gs pos="0">
                        <a:schemeClr val="bg1"/>
                      </a:gs>
                      <a:gs pos="50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algn="ctr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微軟正黑體" pitchFamily="34" charset="-120"/>
                <a:ea typeface="微軟正黑體" pitchFamily="34" charset="-120"/>
                <a:cs typeface="+mn-cs"/>
              </a:defRPr>
            </a:lvl1pPr>
          </a:lstStyle>
          <a:p>
            <a:r>
              <a:rPr kumimoji="0" lang="zh-TW" dirty="0"/>
              <a:t>按一下以編輯母片標題樣式</a:t>
            </a:r>
          </a:p>
        </p:txBody>
      </p:sp>
    </p:spTree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r>
              <a:rPr lang="zh-TW" altLang="en-US" noProof="0" dirty="0"/>
              <a:t>
            </a:t>
            </a:r>
            <a:fld id="{4FAB73BC-B049-4115-A692-8D63A059BFB8}" type="slidenum">
              <a:rPr lang="en-US" altLang="zh-TW" noProof="0" smtClean="0"/>
              <a:pPr/>
              <a:t>‹#›</a:t>
            </a:fld>
            <a:r>
              <a:rPr lang="en-US" altLang="zh-TW" noProof="0" dirty="0"/>
              <a:t>
            </a:t>
            </a:r>
            <a:endParaRPr lang="zh-TW" altLang="en-US" noProof="0" dirty="0"/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42920651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32C0-8737-4459-AE42-D2E248DD7E2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BCF89-4042-4843-9D63-C2981463032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787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BA64F-B2FE-4BBA-B1ED-3FE5C98622A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83677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702" y="228600"/>
            <a:ext cx="8832850" cy="9906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63702" y="1600200"/>
            <a:ext cx="8832850" cy="4495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984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702" y="228600"/>
            <a:ext cx="8832850" cy="9906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63702" y="1600200"/>
            <a:ext cx="8832850" cy="4495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5900" y="2743200"/>
            <a:ext cx="7716706" cy="1673225"/>
          </a:xfrm>
        </p:spPr>
        <p:txBody>
          <a:bodyPr anchor="t"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906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40335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485900" y="1600200"/>
            <a:ext cx="84201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600200"/>
            <a:ext cx="8255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40335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algn="ctr"/>
            <a:fld id="{1AD93096-5B34-4342-9326-69289CEAE4C2}" type="slidenum">
              <a:rPr lang="en-US" smtClean="0"/>
              <a:pPr algn="ctr"/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60400" y="1589567"/>
            <a:ext cx="4210050" cy="45720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248643" y="1589567"/>
            <a:ext cx="4210050" cy="45720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/>
            <a:fld id="{1AD93096-5B34-4342-9326-69289CEAE4C2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273050"/>
            <a:ext cx="883285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60400" y="2438400"/>
            <a:ext cx="4210050" cy="35814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200650" y="2438400"/>
            <a:ext cx="4210050" cy="35814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/>
            <a:fld id="{1AD93096-5B34-4342-9326-69289CEAE4C2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60400" y="1752600"/>
            <a:ext cx="421005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5200650" y="1752600"/>
            <a:ext cx="421005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7785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273050"/>
            <a:ext cx="87503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559050" y="1752600"/>
            <a:ext cx="6934200" cy="44196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pic>
        <p:nvPicPr>
          <p:cNvPr id="8" name="Picture 7" descr="sm_book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663710" y="1755715"/>
            <a:ext cx="1749916" cy="1688453"/>
          </a:xfrm>
          <a:prstGeom prst="rect">
            <a:avLst/>
          </a:prstGeom>
          <a:ln w="50800" cap="sq" cmpd="dbl">
            <a:solidFill>
              <a:schemeClr val="accent2"/>
            </a:solidFill>
            <a:miter lim="800000"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3550" y="5486400"/>
            <a:ext cx="79248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906" y="4572000"/>
            <a:ext cx="9906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9906" y="4663440"/>
            <a:ext cx="158496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674114" y="4654296"/>
            <a:ext cx="8231886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3550" y="4648200"/>
            <a:ext cx="79248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 bwMode="white">
          <a:xfrm>
            <a:off x="1568450" y="0"/>
            <a:ext cx="108966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769100" y="6248467"/>
            <a:ext cx="288925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568450" cy="663578"/>
          </a:xfrm>
        </p:spPr>
        <p:txBody>
          <a:bodyPr rtlCol="0"/>
          <a:lstStyle>
            <a:lvl1pPr>
              <a:defRPr sz="2800"/>
            </a:lvl1pPr>
          </a:lstStyle>
          <a:p>
            <a:pPr algn="ctr"/>
            <a:fld id="{1AD93096-5B34-4342-9326-69289CEAE4C2}" type="slidenum">
              <a:rPr lang="en-US" smtClean="0"/>
              <a:pPr algn="ctr"/>
              <a:t>‹#›</a:t>
            </a:fld>
            <a:endParaRPr lang="en-US" sz="2800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733550" y="6248273"/>
            <a:ext cx="4953000" cy="365125"/>
          </a:xfrm>
        </p:spPr>
        <p:txBody>
          <a:bodyPr rtlCol="0"/>
          <a:lstStyle/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90624" y="0"/>
            <a:ext cx="8215376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60400" y="228600"/>
            <a:ext cx="883285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63702" y="1600200"/>
            <a:ext cx="883285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604000" y="6248467"/>
            <a:ext cx="2889250" cy="365125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1400">
                <a:solidFill>
                  <a:schemeClr val="tx2"/>
                </a:solidFill>
              </a:defRPr>
            </a:lvl1pPr>
          </a:lstStyle>
          <a:p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0408" y="6248273"/>
            <a:ext cx="5872840" cy="365125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906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7785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39762" y="1280160"/>
            <a:ext cx="9266238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7785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>
              <a:defRPr sz="1400" b="1">
                <a:solidFill>
                  <a:srgbClr val="FFFFFF"/>
                </a:solidFill>
              </a:defRPr>
            </a:lvl1pPr>
          </a:lstStyle>
          <a:p>
            <a:pPr algn="ctr"/>
            <a:fld id="{72AC53DF-4216-466D-99A7-94400E6C2A25}" type="slidenum">
              <a:rPr lang="en-US" sz="1200" smtClean="0">
                <a:solidFill>
                  <a:schemeClr val="tx2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7" r:id="rId12"/>
    <p:sldLayoutId id="2147483710" r:id="rId13"/>
    <p:sldLayoutId id="2147483711" r:id="rId14"/>
    <p:sldLayoutId id="2147483780" r:id="rId15"/>
  </p:sldLayoutIdLst>
  <p:hf hdr="0" ftr="0" dt="0"/>
  <p:txStyles>
    <p:titleStyle>
      <a:lvl1pPr algn="l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81044" y="365129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1044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81038" y="6356376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432C0-8737-4459-AE42-D2E248DD7E2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281369" y="6356376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96113" y="6356376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BCF89-4042-4843-9D63-C2981463032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362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81" r:id="rId2"/>
    <p:sldLayoutId id="2147483782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jbcrc.edu.tw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ac.ccu.edu.tw/caac106/help_vulnerable.php" TargetMode="Externa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university.1111.com.tw/" TargetMode="External"/><Relationship Id="rId2" Type="http://schemas.openxmlformats.org/officeDocument/2006/relationships/hyperlink" Target="https://collego.ceec.edu.tw/Login/Index" TargetMode="Externa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career.cloud.ncnu.edu.tw/" TargetMode="External"/><Relationship Id="rId4" Type="http://schemas.openxmlformats.org/officeDocument/2006/relationships/hyperlink" Target="https://ioh.tw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rdrc.mnd.gov.tw/rdrc/index.aspx" TargetMode="External"/><Relationship Id="rId7" Type="http://schemas.openxmlformats.org/officeDocument/2006/relationships/hyperlink" Target="http://issport.camel.ntupes.edu.tw/front/bin/home.phtml" TargetMode="External"/><Relationship Id="rId2" Type="http://schemas.openxmlformats.org/officeDocument/2006/relationships/hyperlink" Target="https://caac.jctv.ntut.edu.tw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exam.tnua.edu.tw/bachelor/new.html" TargetMode="External"/><Relationship Id="rId5" Type="http://schemas.openxmlformats.org/officeDocument/2006/relationships/hyperlink" Target="http://www.tpa.edu.tw/" TargetMode="External"/><Relationship Id="rId4" Type="http://schemas.openxmlformats.org/officeDocument/2006/relationships/hyperlink" Target="http://www.cpu.edu.tw/bin/home.php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52802" y="1673589"/>
            <a:ext cx="6108710" cy="251519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/>
          <a:p>
            <a:r>
              <a:rPr lang="en-US" altLang="zh-TW" sz="5400" b="1" i="1" dirty="0">
                <a:solidFill>
                  <a:srgbClr val="1308EA"/>
                </a:solidFill>
                <a:latin typeface="+mj-ea"/>
              </a:rPr>
              <a:t>114 </a:t>
            </a:r>
            <a:r>
              <a:rPr lang="zh-TW" altLang="en-US" sz="4600" b="1" dirty="0">
                <a:solidFill>
                  <a:srgbClr val="1308EA"/>
                </a:solidFill>
                <a:latin typeface="+mj-ea"/>
              </a:rPr>
              <a:t>學年度</a:t>
            </a:r>
            <a:br>
              <a:rPr lang="en-US" altLang="zh-TW" sz="4600" b="1" dirty="0">
                <a:solidFill>
                  <a:srgbClr val="1308EA"/>
                </a:solidFill>
                <a:latin typeface="+mj-ea"/>
              </a:rPr>
            </a:br>
            <a:r>
              <a:rPr lang="zh-TW" altLang="en-US" sz="4600" b="1" dirty="0">
                <a:solidFill>
                  <a:srgbClr val="1308EA"/>
                </a:solidFill>
                <a:latin typeface="+mj-ea"/>
              </a:rPr>
              <a:t>大學多元入學方案介紹</a:t>
            </a:r>
            <a:endParaRPr lang="zh-TW" altLang="zh-TW" sz="4600" b="1" dirty="0">
              <a:solidFill>
                <a:srgbClr val="1308EA"/>
              </a:solidFill>
              <a:latin typeface="+mj-ea"/>
            </a:endParaRPr>
          </a:p>
        </p:txBody>
      </p:sp>
      <p:pic>
        <p:nvPicPr>
          <p:cNvPr id="5" name="Content Placeholder 4" descr="compassPencilRuler_bg.png"/>
          <p:cNvPicPr>
            <a:picLocks noChangeAspect="1"/>
          </p:cNvPicPr>
          <p:nvPr/>
        </p:nvPicPr>
        <p:blipFill>
          <a:blip r:embed="rId2" cstate="screen">
            <a:lum bright="28000" contrast="-63000"/>
          </a:blip>
          <a:stretch>
            <a:fillRect/>
          </a:stretch>
        </p:blipFill>
        <p:spPr>
          <a:xfrm>
            <a:off x="488508" y="1593155"/>
            <a:ext cx="2802294" cy="2675930"/>
          </a:xfrm>
          <a:prstGeom prst="rect">
            <a:avLst/>
          </a:prstGeom>
          <a:ln w="50800" cmpd="dbl">
            <a:solidFill>
              <a:schemeClr val="accent2"/>
            </a:solidFill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53DF-4216-466D-99A7-94400E6C2A25}" type="slidenum">
              <a:rPr lang="en-US" smtClean="0"/>
              <a:pPr/>
              <a:t>1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738422" y="6215082"/>
            <a:ext cx="592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資料來源</a:t>
            </a:r>
            <a:r>
              <a:rPr lang="en-US" altLang="zh-TW" dirty="0"/>
              <a:t>:</a:t>
            </a:r>
            <a:r>
              <a:rPr lang="zh-TW" altLang="en-US" dirty="0"/>
              <a:t>大學招生委員會聯合會</a:t>
            </a:r>
          </a:p>
        </p:txBody>
      </p:sp>
    </p:spTree>
    <p:extLst>
      <p:ext uri="{BB962C8B-B14F-4D97-AF65-F5344CB8AC3E}">
        <p14:creationId xmlns:p14="http://schemas.microsoft.com/office/powerpoint/2010/main" val="325516799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D93096-5B34-4342-9326-69289CEAE4C2}" type="slidenum">
              <a:rPr lang="en-US" smtClean="0"/>
              <a:pPr/>
              <a:t>10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1155111-B9AA-792A-CB2A-55E10DE4B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782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D93096-5B34-4342-9326-69289CEAE4C2}" type="slidenum">
              <a:rPr lang="en-US" smtClean="0"/>
              <a:pPr/>
              <a:t>11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464DA94-4C63-AD91-C258-763ECC857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9906000" cy="655272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1724B56-4361-E481-AC35-00DEB572B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D93096-5B34-4342-9326-69289CEAE4C2}" type="slidenum">
              <a:rPr lang="en-US" smtClean="0"/>
              <a:pPr/>
              <a:t>12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26B0B3E-07A2-EC95-1DAF-E41866131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640"/>
            <a:ext cx="9906000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512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D93096-5B34-4342-9326-69289CEAE4C2}" type="slidenum">
              <a:rPr lang="en-US" smtClean="0"/>
              <a:pPr/>
              <a:t>13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C861362-E944-40F5-80C0-B1AE0372C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FB9C46A-03F7-BB0F-E4BF-1357FDCF8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D93096-5B34-4342-9326-69289CEAE4C2}" type="slidenum">
              <a:rPr lang="en-US" smtClean="0"/>
              <a:pPr/>
              <a:t>14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C07B6D4-5F24-D408-4BA9-2CC446B14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08" y="0"/>
            <a:ext cx="99094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56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929F4DE-1BE3-8A38-535F-C7DADFC92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D93096-5B34-4342-9326-69289CEAE4C2}" type="slidenum">
              <a:rPr lang="en-US" smtClean="0"/>
              <a:pPr/>
              <a:t>15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E1C4488-0AD6-84F2-0E87-CD9BF23AACB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7CB7E1E-47E5-9F5C-849F-7718B6042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65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EA3C9F4-892E-8397-4C0C-E5A0FADF6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D93096-5B34-4342-9326-69289CEAE4C2}" type="slidenum">
              <a:rPr lang="en-US" smtClean="0"/>
              <a:pPr/>
              <a:t>16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1D3FA62-480D-3EE6-0B78-7F08CFE75C9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A996C71-D157-F23D-0B32-0560C089D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640"/>
            <a:ext cx="9906000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71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4B0437E-8DC4-49FD-61E3-4D401AAD3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D93096-5B34-4342-9326-69289CEAE4C2}" type="slidenum">
              <a:rPr lang="en-US" smtClean="0"/>
              <a:pPr/>
              <a:t>17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圖片 3">
            <a:hlinkClick r:id="rId2"/>
            <a:extLst>
              <a:ext uri="{FF2B5EF4-FFF2-40B4-BE49-F238E27FC236}">
                <a16:creationId xmlns:a16="http://schemas.microsoft.com/office/drawing/2014/main" id="{D3C28D4D-CB5A-D4B1-CBFE-1EDDDC77D0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0"/>
          <a:stretch/>
        </p:blipFill>
        <p:spPr>
          <a:xfrm>
            <a:off x="0" y="44624"/>
            <a:ext cx="9906000" cy="6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26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DED58A0-7FBF-D381-24B8-A0486AA34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D93096-5B34-4342-9326-69289CEAE4C2}" type="slidenum">
              <a:rPr lang="en-US" smtClean="0"/>
              <a:pPr/>
              <a:t>18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BB19A5A-0168-FF1E-6C52-4D57F7334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392"/>
            <a:ext cx="9906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483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364BA64F-B2FE-4BBA-B1ED-3FE5C98622AC}" type="slidenum">
              <a:rPr lang="en-US" altLang="zh-TW" smtClean="0"/>
              <a:pPr>
                <a:defRPr/>
              </a:pPr>
              <a:t>19</a:t>
            </a:fld>
            <a:endParaRPr lang="en-US" altLang="zh-TW"/>
          </a:p>
        </p:txBody>
      </p:sp>
      <p:pic>
        <p:nvPicPr>
          <p:cNvPr id="7" name="圖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92439"/>
            <a:ext cx="9906000" cy="68580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928664" y="3152080"/>
            <a:ext cx="6264696" cy="93871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zh-TW" altLang="en-US" sz="5500" dirty="0">
                <a:solidFill>
                  <a:srgbClr val="0070C0"/>
                </a:solidFill>
              </a:rPr>
              <a:t>     入學管道介紹</a:t>
            </a:r>
          </a:p>
        </p:txBody>
      </p:sp>
    </p:spTree>
    <p:extLst>
      <p:ext uri="{BB962C8B-B14F-4D97-AF65-F5344CB8AC3E}">
        <p14:creationId xmlns:p14="http://schemas.microsoft.com/office/powerpoint/2010/main" val="742172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32520" y="404664"/>
            <a:ext cx="6408712" cy="1077019"/>
          </a:xfrm>
        </p:spPr>
        <p:txBody>
          <a:bodyPr>
            <a:noAutofit/>
          </a:bodyPr>
          <a:lstStyle/>
          <a:p>
            <a:r>
              <a:rPr lang="en-US" altLang="zh-TW" sz="3600" dirty="0">
                <a:solidFill>
                  <a:schemeClr val="accent6">
                    <a:lumMod val="50000"/>
                  </a:schemeClr>
                </a:solidFill>
                <a:latin typeface="+mj-ea"/>
                <a:ea typeface="+mj-ea"/>
              </a:rPr>
              <a:t>114</a:t>
            </a:r>
            <a:r>
              <a:rPr lang="zh-TW" altLang="en-US" sz="3600" dirty="0">
                <a:solidFill>
                  <a:schemeClr val="accent6">
                    <a:lumMod val="50000"/>
                  </a:schemeClr>
                </a:solidFill>
                <a:latin typeface="+mj-ea"/>
                <a:ea typeface="+mj-ea"/>
              </a:rPr>
              <a:t>學年度大學多元入學</a:t>
            </a:r>
          </a:p>
        </p:txBody>
      </p:sp>
      <p:graphicFrame>
        <p:nvGraphicFramePr>
          <p:cNvPr id="5" name="內容版面配置區 3" descr="Radial Picture List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5163623"/>
              </p:ext>
            </p:extLst>
          </p:nvPr>
        </p:nvGraphicFramePr>
        <p:xfrm>
          <a:off x="488504" y="1844828"/>
          <a:ext cx="9145016" cy="4436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25000" lnSpcReduction="20000"/>
          </a:bodyPr>
          <a:lstStyle/>
          <a:p>
            <a:r>
              <a:rPr lang="zh-TW" altLang="en-US" noProof="0" dirty="0"/>
              <a:t>
            </a:t>
            </a:r>
            <a:fld id="{4FAB73BC-B049-4115-A692-8D63A059BFB8}" type="slidenum">
              <a:rPr lang="en-US" altLang="zh-TW" noProof="0" smtClean="0"/>
              <a:pPr/>
              <a:t>2</a:t>
            </a:fld>
            <a:r>
              <a:rPr lang="en-US" altLang="zh-TW" noProof="0" dirty="0"/>
              <a:t>
            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582784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D93096-5B34-4342-9326-69289CEAE4C2}" type="slidenum">
              <a:rPr lang="en-US" smtClean="0"/>
              <a:pPr/>
              <a:t>20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5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大學特殊選才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776536" y="1772816"/>
            <a:ext cx="8677058" cy="479945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zh-TW" altLang="en-US" dirty="0"/>
              <a:t>          </a:t>
            </a:r>
            <a:r>
              <a:rPr lang="zh-TW" altLang="en-US" sz="3000" dirty="0"/>
              <a:t>教育部</a:t>
            </a:r>
            <a:r>
              <a:rPr lang="en-US" altLang="zh-TW" sz="3000" dirty="0"/>
              <a:t>104</a:t>
            </a:r>
            <a:r>
              <a:rPr lang="zh-TW" altLang="en-US" sz="3000" dirty="0"/>
              <a:t>起開放大學試辦「特殊選才」招生，每年大約</a:t>
            </a:r>
            <a:r>
              <a:rPr lang="en-US" altLang="zh-TW" sz="3000" dirty="0"/>
              <a:t>11</a:t>
            </a:r>
            <a:r>
              <a:rPr lang="zh-TW" altLang="en-US" sz="3000" dirty="0"/>
              <a:t>月簡章公告，</a:t>
            </a:r>
            <a:r>
              <a:rPr lang="en-US" altLang="zh-TW" sz="3000" dirty="0"/>
              <a:t>12</a:t>
            </a:r>
            <a:r>
              <a:rPr lang="zh-TW" altLang="en-US" sz="3000" dirty="0"/>
              <a:t>月報名，隔年</a:t>
            </a:r>
            <a:r>
              <a:rPr lang="en-US" altLang="zh-TW" sz="3000" dirty="0"/>
              <a:t>1</a:t>
            </a:r>
            <a:r>
              <a:rPr lang="zh-TW" altLang="en-US" sz="3000" dirty="0"/>
              <a:t>月公告結果，不看學測、分科，甄選方式多為資料審查和面試。</a:t>
            </a:r>
            <a:r>
              <a:rPr lang="en-US" altLang="zh-TW" sz="3000" dirty="0"/>
              <a:t>107</a:t>
            </a:r>
            <a:r>
              <a:rPr lang="zh-TW" altLang="en-US" sz="3000" dirty="0"/>
              <a:t>學年度為正式的大學入學管道。</a:t>
            </a:r>
            <a:endParaRPr lang="en-US" altLang="zh-TW" sz="3000" dirty="0"/>
          </a:p>
          <a:p>
            <a:pPr algn="just">
              <a:buNone/>
            </a:pPr>
            <a:r>
              <a:rPr lang="zh-TW" altLang="en-US" sz="3000" dirty="0"/>
              <a:t>          例如清大「拾穗計畫」，網羅特殊優良才能或行為學生，包括：總統教育獎得主、資訊軟體、物理、生物、多國語言、西洋棋、文學創作、冒險、滑輪、表演藝術、社會公益楷模、經濟逆境奮發向上之全國傑出學生，錄取面向十分多元。</a:t>
            </a:r>
            <a:r>
              <a:rPr lang="zh-TW" altLang="en-US" sz="3000" dirty="0">
                <a:latin typeface="arial"/>
              </a:rPr>
              <a:t>      </a:t>
            </a:r>
            <a:endParaRPr lang="en-US" altLang="zh-TW" sz="30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21122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364BA64F-B2FE-4BBA-B1ED-3FE5C98622AC}" type="slidenum">
              <a:rPr lang="en-US" altLang="zh-TW" smtClean="0"/>
              <a:pPr>
                <a:defRPr/>
              </a:pPr>
              <a:t>22</a:t>
            </a:fld>
            <a:endParaRPr lang="en-US" altLang="zh-TW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5288"/>
          <a:stretch>
            <a:fillRect/>
          </a:stretch>
        </p:blipFill>
        <p:spPr bwMode="auto">
          <a:xfrm>
            <a:off x="0" y="928670"/>
            <a:ext cx="9906000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8915400" cy="1143000"/>
          </a:xfrm>
        </p:spPr>
        <p:txBody>
          <a:bodyPr/>
          <a:lstStyle/>
          <a:p>
            <a:r>
              <a:rPr lang="zh-TW" altLang="en-US" dirty="0"/>
              <a:t>大學特殊選才查詢網站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肘形接點 28"/>
          <p:cNvCxnSpPr/>
          <p:nvPr/>
        </p:nvCxnSpPr>
        <p:spPr>
          <a:xfrm>
            <a:off x="1554484" y="5853685"/>
            <a:ext cx="4190604" cy="532644"/>
          </a:xfrm>
          <a:prstGeom prst="bentConnector3">
            <a:avLst>
              <a:gd name="adj1" fmla="val -402"/>
            </a:avLst>
          </a:prstGeom>
          <a:ln w="50800">
            <a:solidFill>
              <a:schemeClr val="accent5">
                <a:lumMod val="50000"/>
              </a:schemeClr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2"/>
          <p:cNvSpPr txBox="1">
            <a:spLocks noChangeArrowheads="1"/>
          </p:cNvSpPr>
          <p:nvPr/>
        </p:nvSpPr>
        <p:spPr>
          <a:xfrm>
            <a:off x="560512" y="548681"/>
            <a:ext cx="8928992" cy="719931"/>
          </a:xfrm>
          <a:prstGeom prst="rect">
            <a:avLst/>
          </a:prstGeom>
          <a:noFill/>
        </p:spPr>
        <p:txBody>
          <a:bodyPr/>
          <a:lstStyle/>
          <a:p>
            <a:pPr eaLnBrk="1" hangingPunct="1">
              <a:defRPr/>
            </a:pPr>
            <a:r>
              <a:rPr lang="zh-TW" altLang="en-US" sz="36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繁星推薦</a:t>
            </a:r>
            <a:endParaRPr lang="en-US" altLang="zh-TW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765036" y="3387228"/>
            <a:ext cx="4680717" cy="1624862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>
              <a:latin typeface="+mj-ea"/>
              <a:ea typeface="+mj-ea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909494" y="3534177"/>
            <a:ext cx="638640" cy="1362313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3200" dirty="0">
                <a:solidFill>
                  <a:srgbClr val="0000CC"/>
                </a:solidFill>
                <a:latin typeface="+mj-ea"/>
                <a:ea typeface="+mj-ea"/>
              </a:rPr>
              <a:t>比</a:t>
            </a:r>
          </a:p>
          <a:p>
            <a:pPr algn="ctr" eaLnBrk="1" hangingPunct="1"/>
            <a:r>
              <a:rPr lang="zh-TW" altLang="en-US" sz="3200" dirty="0">
                <a:solidFill>
                  <a:srgbClr val="0000CC"/>
                </a:solidFill>
                <a:latin typeface="+mj-ea"/>
                <a:ea typeface="+mj-ea"/>
              </a:rPr>
              <a:t>序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272480" y="1685331"/>
            <a:ext cx="9001000" cy="42753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bg2">
                  <a:lumMod val="75000"/>
                  <a:tint val="66000"/>
                  <a:satMod val="160000"/>
                </a:schemeClr>
              </a:gs>
              <a:gs pos="50000">
                <a:schemeClr val="bg2">
                  <a:lumMod val="75000"/>
                  <a:tint val="44500"/>
                  <a:satMod val="160000"/>
                </a:schemeClr>
              </a:gs>
              <a:gs pos="100000">
                <a:schemeClr val="bg2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2400" dirty="0">
                <a:solidFill>
                  <a:srgbClr val="0000CC"/>
                </a:solidFill>
                <a:latin typeface="+mj-ea"/>
                <a:ea typeface="+mj-ea"/>
              </a:rPr>
              <a:t> 符合校系之校排</a:t>
            </a:r>
            <a:r>
              <a:rPr lang="en-US" altLang="zh-TW" sz="2200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200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前</a:t>
            </a:r>
            <a:r>
              <a:rPr lang="en-US" altLang="zh-TW" sz="2200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50%</a:t>
            </a:r>
            <a:r>
              <a:rPr lang="zh-TW" altLang="en-US" sz="2200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、前</a:t>
            </a:r>
            <a:r>
              <a:rPr lang="en-US" altLang="zh-TW" sz="2200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40%</a:t>
            </a:r>
            <a:r>
              <a:rPr lang="zh-TW" altLang="en-US" sz="2200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、前</a:t>
            </a:r>
            <a:r>
              <a:rPr lang="en-US" altLang="zh-TW" sz="2200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30%</a:t>
            </a:r>
            <a:r>
              <a:rPr lang="zh-TW" altLang="en-US" sz="2200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及前</a:t>
            </a:r>
            <a:r>
              <a:rPr lang="en-US" altLang="zh-TW" sz="2200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20%)</a:t>
            </a:r>
            <a:r>
              <a:rPr lang="en-US" altLang="zh-TW" sz="2400" dirty="0">
                <a:solidFill>
                  <a:srgbClr val="0070C0"/>
                </a:solidFill>
                <a:latin typeface="+mj-ea"/>
                <a:ea typeface="+mj-ea"/>
              </a:rPr>
              <a:t>/</a:t>
            </a:r>
            <a:r>
              <a:rPr lang="zh-TW" altLang="en-US" sz="2400" dirty="0">
                <a:solidFill>
                  <a:srgbClr val="0000CC"/>
                </a:solidFill>
                <a:latin typeface="+mj-ea"/>
                <a:ea typeface="+mj-ea"/>
              </a:rPr>
              <a:t>學測</a:t>
            </a:r>
            <a:r>
              <a:rPr lang="en-US" altLang="zh-TW" sz="2400" dirty="0">
                <a:solidFill>
                  <a:srgbClr val="0000CC"/>
                </a:solidFill>
                <a:latin typeface="+mj-ea"/>
                <a:ea typeface="+mj-ea"/>
              </a:rPr>
              <a:t>/</a:t>
            </a:r>
            <a:r>
              <a:rPr lang="zh-TW" altLang="en-US" sz="2400" dirty="0">
                <a:solidFill>
                  <a:srgbClr val="0000CC"/>
                </a:solidFill>
                <a:latin typeface="+mj-ea"/>
                <a:ea typeface="+mj-ea"/>
              </a:rPr>
              <a:t>英聽</a:t>
            </a:r>
            <a:r>
              <a:rPr lang="en-US" altLang="zh-TW" sz="2400" dirty="0">
                <a:solidFill>
                  <a:srgbClr val="0000CC"/>
                </a:solidFill>
                <a:latin typeface="+mj-ea"/>
                <a:ea typeface="+mj-ea"/>
              </a:rPr>
              <a:t>/</a:t>
            </a:r>
            <a:r>
              <a:rPr lang="zh-TW" altLang="en-US" sz="2400" dirty="0">
                <a:solidFill>
                  <a:srgbClr val="0000CC"/>
                </a:solidFill>
                <a:latin typeface="+mj-ea"/>
                <a:ea typeface="+mj-ea"/>
              </a:rPr>
              <a:t>術科門檻</a:t>
            </a: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712405" y="2501981"/>
            <a:ext cx="4752157" cy="42788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bg2">
                  <a:lumMod val="75000"/>
                  <a:tint val="66000"/>
                  <a:satMod val="160000"/>
                </a:schemeClr>
              </a:gs>
              <a:gs pos="50000">
                <a:schemeClr val="bg2">
                  <a:lumMod val="75000"/>
                  <a:tint val="44500"/>
                  <a:satMod val="160000"/>
                </a:schemeClr>
              </a:gs>
              <a:gs pos="100000">
                <a:schemeClr val="bg2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2400" dirty="0">
                <a:solidFill>
                  <a:srgbClr val="0000CC"/>
                </a:solidFill>
                <a:latin typeface="+mj-ea"/>
                <a:ea typeface="+mj-ea"/>
              </a:rPr>
              <a:t>高中依學群推薦（排序）</a:t>
            </a: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1548134" y="3534114"/>
            <a:ext cx="3870848" cy="576263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400" dirty="0">
                <a:solidFill>
                  <a:srgbClr val="0000CC"/>
                </a:solidFill>
                <a:latin typeface="+mj-ea"/>
                <a:ea typeface="+mj-ea"/>
              </a:rPr>
              <a:t>1</a:t>
            </a:r>
            <a:r>
              <a:rPr lang="zh-TW" altLang="en-US" sz="2400" dirty="0">
                <a:solidFill>
                  <a:srgbClr val="0000CC"/>
                </a:solidFill>
                <a:latin typeface="+mj-ea"/>
                <a:ea typeface="+mj-ea"/>
              </a:rPr>
              <a:t>高中校排百分比</a:t>
            </a: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1548134" y="4192313"/>
            <a:ext cx="3870848" cy="70417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bg2">
                  <a:lumMod val="75000"/>
                  <a:tint val="66000"/>
                  <a:satMod val="160000"/>
                </a:schemeClr>
              </a:gs>
              <a:gs pos="50000">
                <a:schemeClr val="bg2">
                  <a:lumMod val="75000"/>
                  <a:tint val="44500"/>
                  <a:satMod val="160000"/>
                </a:schemeClr>
              </a:gs>
              <a:gs pos="100000">
                <a:schemeClr val="bg2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400" dirty="0">
                <a:solidFill>
                  <a:srgbClr val="0000CC"/>
                </a:solidFill>
                <a:latin typeface="+mj-ea"/>
                <a:ea typeface="+mj-ea"/>
              </a:rPr>
              <a:t>2-7</a:t>
            </a:r>
            <a:r>
              <a:rPr lang="zh-TW" altLang="en-US" sz="2400" dirty="0">
                <a:solidFill>
                  <a:srgbClr val="0000CC"/>
                </a:solidFill>
                <a:latin typeface="+mj-ea"/>
                <a:ea typeface="+mj-ea"/>
              </a:rPr>
              <a:t>學測級分或術科成績</a:t>
            </a:r>
            <a:endParaRPr lang="en-US" altLang="zh-TW" sz="2400" dirty="0">
              <a:solidFill>
                <a:srgbClr val="0000CC"/>
              </a:solidFill>
              <a:latin typeface="+mj-ea"/>
              <a:ea typeface="+mj-ea"/>
            </a:endParaRPr>
          </a:p>
          <a:p>
            <a:pPr eaLnBrk="1" hangingPunct="1"/>
            <a:r>
              <a:rPr lang="en-US" altLang="zh-TW" sz="2400" dirty="0">
                <a:solidFill>
                  <a:srgbClr val="0000CC"/>
                </a:solidFill>
                <a:latin typeface="+mj-ea"/>
                <a:ea typeface="+mj-ea"/>
              </a:rPr>
              <a:t>      </a:t>
            </a:r>
            <a:r>
              <a:rPr lang="zh-TW" altLang="en-US" sz="2400" dirty="0">
                <a:solidFill>
                  <a:srgbClr val="0000CC"/>
                </a:solidFill>
                <a:latin typeface="+mj-ea"/>
                <a:ea typeface="+mj-ea"/>
              </a:rPr>
              <a:t>或學科校排百分比</a:t>
            </a:r>
          </a:p>
        </p:txBody>
      </p:sp>
      <p:cxnSp>
        <p:nvCxnSpPr>
          <p:cNvPr id="16" name="直線單箭頭接點 15"/>
          <p:cNvCxnSpPr/>
          <p:nvPr/>
        </p:nvCxnSpPr>
        <p:spPr>
          <a:xfrm>
            <a:off x="3080606" y="2132856"/>
            <a:ext cx="0" cy="292542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flipH="1">
            <a:off x="3080613" y="3009512"/>
            <a:ext cx="2555" cy="298006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直線單箭頭接點 20"/>
          <p:cNvCxnSpPr/>
          <p:nvPr/>
        </p:nvCxnSpPr>
        <p:spPr>
          <a:xfrm flipH="1">
            <a:off x="1548134" y="5049158"/>
            <a:ext cx="2555" cy="298006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AutoShape 8"/>
          <p:cNvSpPr>
            <a:spLocks noChangeArrowheads="1"/>
          </p:cNvSpPr>
          <p:nvPr/>
        </p:nvSpPr>
        <p:spPr bwMode="auto">
          <a:xfrm>
            <a:off x="594845" y="5392469"/>
            <a:ext cx="1994729" cy="42788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bg2">
                  <a:lumMod val="75000"/>
                  <a:tint val="66000"/>
                  <a:satMod val="160000"/>
                </a:schemeClr>
              </a:gs>
              <a:gs pos="50000">
                <a:schemeClr val="bg2">
                  <a:lumMod val="75000"/>
                  <a:tint val="44500"/>
                  <a:satMod val="160000"/>
                </a:schemeClr>
              </a:gs>
              <a:gs pos="100000">
                <a:schemeClr val="bg2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 sz="2400" dirty="0">
                <a:solidFill>
                  <a:srgbClr val="0000CC"/>
                </a:solidFill>
                <a:latin typeface="+mj-ea"/>
                <a:ea typeface="+mj-ea"/>
              </a:rPr>
              <a:t>1-7</a:t>
            </a:r>
            <a:r>
              <a:rPr lang="zh-TW" altLang="en-US" sz="2400" dirty="0">
                <a:solidFill>
                  <a:srgbClr val="0000CC"/>
                </a:solidFill>
                <a:latin typeface="+mj-ea"/>
                <a:ea typeface="+mj-ea"/>
              </a:rPr>
              <a:t>學群錄取</a:t>
            </a:r>
          </a:p>
        </p:txBody>
      </p:sp>
      <p:cxnSp>
        <p:nvCxnSpPr>
          <p:cNvPr id="23" name="直線單箭頭接點 22"/>
          <p:cNvCxnSpPr/>
          <p:nvPr/>
        </p:nvCxnSpPr>
        <p:spPr>
          <a:xfrm flipH="1">
            <a:off x="4016899" y="5067352"/>
            <a:ext cx="2555" cy="298006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AutoShape 8"/>
          <p:cNvSpPr>
            <a:spLocks noChangeArrowheads="1"/>
          </p:cNvSpPr>
          <p:nvPr/>
        </p:nvSpPr>
        <p:spPr bwMode="auto">
          <a:xfrm>
            <a:off x="3080606" y="5392469"/>
            <a:ext cx="1966988" cy="42788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bg2">
                  <a:lumMod val="75000"/>
                  <a:tint val="66000"/>
                  <a:satMod val="160000"/>
                </a:schemeClr>
              </a:gs>
              <a:gs pos="50000">
                <a:schemeClr val="bg2">
                  <a:lumMod val="75000"/>
                  <a:tint val="44500"/>
                  <a:satMod val="160000"/>
                </a:schemeClr>
              </a:gs>
              <a:gs pos="100000">
                <a:schemeClr val="bg2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2400" dirty="0">
                <a:solidFill>
                  <a:srgbClr val="0000CC"/>
                </a:solidFill>
                <a:latin typeface="+mj-ea"/>
                <a:ea typeface="+mj-ea"/>
              </a:rPr>
              <a:t>第</a:t>
            </a:r>
            <a:r>
              <a:rPr lang="en-US" altLang="zh-TW" sz="2400" dirty="0">
                <a:solidFill>
                  <a:srgbClr val="0000CC"/>
                </a:solidFill>
                <a:latin typeface="+mj-ea"/>
                <a:ea typeface="+mj-ea"/>
              </a:rPr>
              <a:t>8</a:t>
            </a:r>
            <a:r>
              <a:rPr lang="zh-TW" altLang="en-US" sz="2400" dirty="0">
                <a:solidFill>
                  <a:srgbClr val="0000CC"/>
                </a:solidFill>
                <a:latin typeface="+mj-ea"/>
                <a:ea typeface="+mj-ea"/>
              </a:rPr>
              <a:t>學群面試</a:t>
            </a:r>
          </a:p>
        </p:txBody>
      </p:sp>
      <p:cxnSp>
        <p:nvCxnSpPr>
          <p:cNvPr id="25" name="直線單箭頭接點 24"/>
          <p:cNvCxnSpPr/>
          <p:nvPr/>
        </p:nvCxnSpPr>
        <p:spPr>
          <a:xfrm flipH="1">
            <a:off x="4016899" y="5847335"/>
            <a:ext cx="2555" cy="298006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AutoShape 8"/>
          <p:cNvSpPr>
            <a:spLocks noChangeArrowheads="1"/>
          </p:cNvSpPr>
          <p:nvPr/>
        </p:nvSpPr>
        <p:spPr bwMode="auto">
          <a:xfrm>
            <a:off x="3548751" y="6172452"/>
            <a:ext cx="936290" cy="42788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bg2">
                  <a:lumMod val="75000"/>
                  <a:tint val="66000"/>
                  <a:satMod val="160000"/>
                </a:schemeClr>
              </a:gs>
              <a:gs pos="50000">
                <a:schemeClr val="bg2">
                  <a:lumMod val="75000"/>
                  <a:tint val="44500"/>
                  <a:satMod val="160000"/>
                </a:schemeClr>
              </a:gs>
              <a:gs pos="100000">
                <a:schemeClr val="bg2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2400" dirty="0">
                <a:solidFill>
                  <a:srgbClr val="0000CC"/>
                </a:solidFill>
                <a:latin typeface="+mj-ea"/>
                <a:ea typeface="+mj-ea"/>
              </a:rPr>
              <a:t>錄取</a:t>
            </a:r>
          </a:p>
        </p:txBody>
      </p:sp>
      <p:cxnSp>
        <p:nvCxnSpPr>
          <p:cNvPr id="36" name="肘形接點 35"/>
          <p:cNvCxnSpPr>
            <a:endCxn id="42" idx="1"/>
          </p:cNvCxnSpPr>
          <p:nvPr/>
        </p:nvCxnSpPr>
        <p:spPr>
          <a:xfrm rot="5400000" flipH="1" flipV="1">
            <a:off x="4791336" y="4712291"/>
            <a:ext cx="2627861" cy="720286"/>
          </a:xfrm>
          <a:prstGeom prst="bentConnector2">
            <a:avLst/>
          </a:prstGeom>
          <a:ln w="50800">
            <a:solidFill>
              <a:schemeClr val="accent5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AutoShape 8"/>
          <p:cNvSpPr>
            <a:spLocks noChangeArrowheads="1"/>
          </p:cNvSpPr>
          <p:nvPr/>
        </p:nvSpPr>
        <p:spPr bwMode="auto">
          <a:xfrm>
            <a:off x="6465373" y="3544533"/>
            <a:ext cx="3096139" cy="427887"/>
          </a:xfrm>
          <a:prstGeom prst="roundRect">
            <a:avLst>
              <a:gd name="adj" fmla="val 16667"/>
            </a:avLst>
          </a:prstGeom>
          <a:solidFill>
            <a:srgbClr val="E70939"/>
          </a:solidFill>
          <a:ln>
            <a:solidFill>
              <a:srgbClr val="00B0F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2400" dirty="0">
                <a:solidFill>
                  <a:schemeClr val="bg1"/>
                </a:solidFill>
                <a:latin typeface="+mj-ea"/>
                <a:ea typeface="+mj-ea"/>
              </a:rPr>
              <a:t>推薦</a:t>
            </a:r>
            <a:r>
              <a:rPr lang="en-US" altLang="zh-TW" sz="2400" dirty="0">
                <a:solidFill>
                  <a:schemeClr val="bg1"/>
                </a:solidFill>
                <a:latin typeface="+mj-ea"/>
                <a:ea typeface="+mj-ea"/>
              </a:rPr>
              <a:t>/</a:t>
            </a:r>
            <a:r>
              <a:rPr lang="zh-TW" altLang="en-US" sz="2400" dirty="0">
                <a:solidFill>
                  <a:schemeClr val="bg1"/>
                </a:solidFill>
                <a:latin typeface="+mj-ea"/>
                <a:ea typeface="+mj-ea"/>
              </a:rPr>
              <a:t>錄取放棄之限制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364BA64F-B2FE-4BBA-B1ED-3FE5C98622AC}" type="slidenum">
              <a:rPr lang="en-US" altLang="zh-TW" smtClean="0"/>
              <a:pPr>
                <a:defRPr/>
              </a:pPr>
              <a:t>23</a:t>
            </a:fld>
            <a:endParaRPr lang="en-US" altLang="zh-TW"/>
          </a:p>
        </p:txBody>
      </p:sp>
      <p:cxnSp>
        <p:nvCxnSpPr>
          <p:cNvPr id="27" name="肘形接點 26"/>
          <p:cNvCxnSpPr/>
          <p:nvPr/>
        </p:nvCxnSpPr>
        <p:spPr>
          <a:xfrm>
            <a:off x="4042736" y="5116207"/>
            <a:ext cx="1698564" cy="1205"/>
          </a:xfrm>
          <a:prstGeom prst="straightConnector1">
            <a:avLst/>
          </a:prstGeom>
          <a:ln w="50800">
            <a:solidFill>
              <a:schemeClr val="accent5">
                <a:lumMod val="50000"/>
              </a:schemeClr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圖片 5">
            <a:extLst>
              <a:ext uri="{FF2B5EF4-FFF2-40B4-BE49-F238E27FC236}">
                <a16:creationId xmlns:a16="http://schemas.microsoft.com/office/drawing/2014/main" id="{F05FDA9C-1302-297B-02BB-4E4AA56C2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376" y="12873"/>
            <a:ext cx="5216624" cy="127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266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8548" y="260648"/>
            <a:ext cx="9717458" cy="1143000"/>
          </a:xfrm>
        </p:spPr>
        <p:txBody>
          <a:bodyPr>
            <a:normAutofit fontScale="90000"/>
          </a:bodyPr>
          <a:lstStyle/>
          <a:p>
            <a:br>
              <a:rPr lang="en-US" altLang="zh-TW" b="1" dirty="0"/>
            </a:br>
            <a:br>
              <a:rPr lang="en-US" altLang="zh-TW" b="1" dirty="0"/>
            </a:br>
            <a:br>
              <a:rPr lang="en-US" altLang="zh-TW" b="1" dirty="0"/>
            </a:br>
            <a:r>
              <a:rPr lang="zh-TW" altLang="en-US" sz="3600" b="1" dirty="0"/>
              <a:t>舉例</a:t>
            </a:r>
            <a:r>
              <a:rPr lang="en-US" altLang="zh-TW" sz="3600" b="1" dirty="0"/>
              <a:t>:113</a:t>
            </a:r>
            <a:r>
              <a:rPr lang="zh-TW" altLang="en-US" sz="3600" b="1" dirty="0"/>
              <a:t>繁星入學「在校學業成績」全校排名百分比</a:t>
            </a:r>
            <a:br>
              <a:rPr lang="zh-TW" altLang="en-US" sz="3600" b="1" dirty="0"/>
            </a:br>
            <a:br>
              <a:rPr lang="zh-TW" altLang="en-US" sz="3600" b="1" dirty="0"/>
            </a:br>
            <a:br>
              <a:rPr lang="zh-TW" altLang="en-US" dirty="0"/>
            </a:b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364BA64F-B2FE-4BBA-B1ED-3FE5C98622AC}" type="slidenum">
              <a:rPr lang="en-US" altLang="zh-TW" smtClean="0"/>
              <a:pPr>
                <a:defRPr/>
              </a:pPr>
              <a:t>24</a:t>
            </a:fld>
            <a:endParaRPr lang="en-US" altLang="zh-TW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C770C5C-39E3-E6FB-89DA-0F17FD662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12" y="1614848"/>
            <a:ext cx="9906000" cy="247243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C68030F-BFD2-BC99-A55B-5C978E4EC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12" y="4299086"/>
            <a:ext cx="9906000" cy="247243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9520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364BA64F-B2FE-4BBA-B1ED-3FE5C98622AC}" type="slidenum">
              <a:rPr lang="en-US" altLang="zh-TW" smtClean="0"/>
              <a:pPr>
                <a:defRPr/>
              </a:pPr>
              <a:t>25</a:t>
            </a:fld>
            <a:endParaRPr lang="en-US" altLang="zh-TW"/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188548" y="260648"/>
            <a:ext cx="9717458" cy="1143000"/>
          </a:xfrm>
        </p:spPr>
        <p:txBody>
          <a:bodyPr>
            <a:normAutofit fontScale="90000"/>
          </a:bodyPr>
          <a:lstStyle/>
          <a:p>
            <a:br>
              <a:rPr lang="en-US" altLang="zh-TW" b="1" dirty="0"/>
            </a:br>
            <a:br>
              <a:rPr lang="en-US" altLang="zh-TW" b="1" dirty="0"/>
            </a:br>
            <a:br>
              <a:rPr lang="en-US" altLang="zh-TW" b="1" dirty="0"/>
            </a:br>
            <a:r>
              <a:rPr lang="zh-TW" altLang="en-US" sz="3600" b="1" dirty="0"/>
              <a:t>舉例</a:t>
            </a:r>
            <a:r>
              <a:rPr lang="en-US" altLang="zh-TW" sz="3600" b="1" dirty="0"/>
              <a:t>:113</a:t>
            </a:r>
            <a:r>
              <a:rPr lang="zh-TW" altLang="en-US" sz="3600" b="1" dirty="0"/>
              <a:t>繁星入學「在校學業成績」全校排名百分比</a:t>
            </a:r>
            <a:br>
              <a:rPr lang="zh-TW" altLang="en-US" sz="3600" b="1" dirty="0"/>
            </a:br>
            <a:br>
              <a:rPr lang="zh-TW" altLang="en-US" sz="3600" b="1" dirty="0"/>
            </a:br>
            <a:br>
              <a:rPr lang="zh-TW" altLang="en-US" dirty="0"/>
            </a:b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5C43208-F8B8-8D78-AF57-6F74CEE39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6698"/>
            <a:ext cx="9906000" cy="14522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094D5DC-1AEC-5223-C87D-9D0BDB1BA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75156"/>
            <a:ext cx="9906000" cy="37382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418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2"/>
          <p:cNvSpPr txBox="1">
            <a:spLocks noChangeArrowheads="1"/>
          </p:cNvSpPr>
          <p:nvPr/>
        </p:nvSpPr>
        <p:spPr>
          <a:xfrm>
            <a:off x="560512" y="548681"/>
            <a:ext cx="8928992" cy="719931"/>
          </a:xfrm>
          <a:prstGeom prst="rect">
            <a:avLst/>
          </a:prstGeom>
          <a:noFill/>
        </p:spPr>
        <p:txBody>
          <a:bodyPr/>
          <a:lstStyle/>
          <a:p>
            <a:pPr eaLnBrk="1" hangingPunct="1">
              <a:defRPr/>
            </a:pPr>
            <a:r>
              <a:rPr lang="zh-TW" altLang="zh-TW" sz="3600" dirty="0">
                <a:solidFill>
                  <a:schemeClr val="accent6">
                    <a:lumMod val="50000"/>
                  </a:schemeClr>
                </a:solidFill>
              </a:rPr>
              <a:t>大學依學系性質</a:t>
            </a:r>
            <a:r>
              <a:rPr lang="zh-TW" altLang="zh-TW" sz="3600" dirty="0">
                <a:solidFill>
                  <a:srgbClr val="FF0000"/>
                </a:solidFill>
              </a:rPr>
              <a:t>分學群招生</a:t>
            </a:r>
            <a:endParaRPr lang="en-US" altLang="zh-TW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27" name="Group 31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790440083"/>
              </p:ext>
            </p:extLst>
          </p:nvPr>
        </p:nvGraphicFramePr>
        <p:xfrm>
          <a:off x="668524" y="1772818"/>
          <a:ext cx="8712968" cy="3976689"/>
        </p:xfrm>
        <a:graphic>
          <a:graphicData uri="http://schemas.openxmlformats.org/drawingml/2006/table">
            <a:tbl>
              <a:tblPr/>
              <a:tblGrid>
                <a:gridCol w="1865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47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第一類學群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文、法、商、社會科學、教育、管理等學系</a:t>
                      </a:r>
                      <a:r>
                        <a:rPr kumimoji="1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(</a:t>
                      </a: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學程</a:t>
                      </a:r>
                      <a:r>
                        <a:rPr kumimoji="1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第二類學群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理、工等學系</a:t>
                      </a:r>
                      <a:r>
                        <a:rPr kumimoji="1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(</a:t>
                      </a: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學程</a:t>
                      </a:r>
                      <a:r>
                        <a:rPr kumimoji="1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8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第三類學群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醫藥衛生、生命科學、農等學系</a:t>
                      </a:r>
                      <a:r>
                        <a:rPr kumimoji="1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(</a:t>
                      </a: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學程</a:t>
                      </a:r>
                      <a:r>
                        <a:rPr kumimoji="1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11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第四類學群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音樂相關學系</a:t>
                      </a:r>
                      <a:r>
                        <a:rPr kumimoji="1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(</a:t>
                      </a: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學程</a:t>
                      </a:r>
                      <a:r>
                        <a:rPr kumimoji="1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第五類學群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美術相關學系</a:t>
                      </a:r>
                      <a:r>
                        <a:rPr kumimoji="1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(</a:t>
                      </a: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學程</a:t>
                      </a:r>
                      <a:r>
                        <a:rPr kumimoji="1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第六類學群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舞蹈相關學系</a:t>
                      </a:r>
                      <a:r>
                        <a:rPr kumimoji="1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(</a:t>
                      </a: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學程</a:t>
                      </a:r>
                      <a:r>
                        <a:rPr kumimoji="1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37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第七類學群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體育相關學系</a:t>
                      </a:r>
                      <a:r>
                        <a:rPr kumimoji="1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(</a:t>
                      </a: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學程</a:t>
                      </a:r>
                      <a:r>
                        <a:rPr kumimoji="1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37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第八類學群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醫牙學系</a:t>
                      </a:r>
                      <a:endParaRPr kumimoji="1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364BA64F-B2FE-4BBA-B1ED-3FE5C98622AC}" type="slidenum">
              <a:rPr lang="en-US" altLang="zh-TW" smtClean="0"/>
              <a:pPr>
                <a:defRPr/>
              </a:pPr>
              <a:t>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78827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876" y="1654140"/>
            <a:ext cx="9622248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092" y="274638"/>
            <a:ext cx="9429816" cy="1143000"/>
          </a:xfrm>
        </p:spPr>
        <p:txBody>
          <a:bodyPr>
            <a:normAutofit fontScale="90000"/>
          </a:bodyPr>
          <a:lstStyle/>
          <a:p>
            <a:r>
              <a:rPr lang="zh-TW" altLang="zh-TW" dirty="0"/>
              <a:t>繁星簡章舉例</a:t>
            </a:r>
            <a:r>
              <a:rPr lang="zh-TW" altLang="en-US" dirty="0"/>
              <a:t> </a:t>
            </a:r>
            <a:r>
              <a:rPr lang="en-US" altLang="zh-TW" dirty="0"/>
              <a:t>(</a:t>
            </a:r>
            <a:r>
              <a:rPr lang="zh-TW" altLang="en-US" dirty="0"/>
              <a:t>校排規定</a:t>
            </a:r>
            <a:r>
              <a:rPr lang="en-US" altLang="zh-TW" dirty="0"/>
              <a:t>:</a:t>
            </a:r>
            <a:r>
              <a:rPr lang="zh-TW" altLang="en-US" dirty="0"/>
              <a:t>成大需前</a:t>
            </a:r>
            <a:r>
              <a:rPr lang="en-US" altLang="zh-TW" dirty="0"/>
              <a:t>20%)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364BA64F-B2FE-4BBA-B1ED-3FE5C98622AC}" type="slidenum">
              <a:rPr lang="en-US" altLang="zh-TW" smtClean="0"/>
              <a:pPr>
                <a:defRPr/>
              </a:pPr>
              <a:t>27</a:t>
            </a:fld>
            <a:endParaRPr lang="en-US" altLang="zh-TW"/>
          </a:p>
        </p:txBody>
      </p:sp>
      <p:sp>
        <p:nvSpPr>
          <p:cNvPr id="6" name="矩形 5"/>
          <p:cNvSpPr/>
          <p:nvPr/>
        </p:nvSpPr>
        <p:spPr>
          <a:xfrm>
            <a:off x="2309794" y="1772816"/>
            <a:ext cx="1440730" cy="31563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72480" y="3857628"/>
            <a:ext cx="1773056" cy="35719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C8617F4-C86E-F9E9-AD7B-79F900E4AE5D}"/>
              </a:ext>
            </a:extLst>
          </p:cNvPr>
          <p:cNvSpPr/>
          <p:nvPr/>
        </p:nvSpPr>
        <p:spPr>
          <a:xfrm>
            <a:off x="3750524" y="1772816"/>
            <a:ext cx="5855140" cy="31563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83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364BA64F-B2FE-4BBA-B1ED-3FE5C98622AC}" type="slidenum">
              <a:rPr lang="en-US" altLang="zh-TW" smtClean="0"/>
              <a:pPr>
                <a:defRPr/>
              </a:pPr>
              <a:t>28</a:t>
            </a:fld>
            <a:endParaRPr lang="en-US" altLang="zh-TW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9906000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語音泡泡: 矩形 28">
            <a:extLst>
              <a:ext uri="{FF2B5EF4-FFF2-40B4-BE49-F238E27FC236}">
                <a16:creationId xmlns:a16="http://schemas.microsoft.com/office/drawing/2014/main" id="{F13E26CE-6F4E-18A2-DEEA-2C26E978A65D}"/>
              </a:ext>
            </a:extLst>
          </p:cNvPr>
          <p:cNvSpPr/>
          <p:nvPr/>
        </p:nvSpPr>
        <p:spPr>
          <a:xfrm>
            <a:off x="5351794" y="2792091"/>
            <a:ext cx="4271892" cy="3519214"/>
          </a:xfrm>
          <a:prstGeom prst="wedgeRectCallout">
            <a:avLst>
              <a:gd name="adj1" fmla="val -49944"/>
              <a:gd name="adj2" fmla="val 5860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6" name="Group 31"/>
          <p:cNvGrpSpPr>
            <a:grpSpLocks/>
          </p:cNvGrpSpPr>
          <p:nvPr/>
        </p:nvGrpSpPr>
        <p:grpSpPr bwMode="auto">
          <a:xfrm>
            <a:off x="380968" y="0"/>
            <a:ext cx="3245220" cy="1071545"/>
            <a:chOff x="64" y="164"/>
            <a:chExt cx="1825" cy="994"/>
          </a:xfrm>
        </p:grpSpPr>
        <p:pic>
          <p:nvPicPr>
            <p:cNvPr id="8233" name="文字方塊 1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" y="164"/>
              <a:ext cx="1799" cy="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34" name="Text Box 33"/>
            <p:cNvSpPr txBox="1">
              <a:spLocks noChangeArrowheads="1"/>
            </p:cNvSpPr>
            <p:nvPr/>
          </p:nvSpPr>
          <p:spPr bwMode="auto">
            <a:xfrm>
              <a:off x="251" y="333"/>
              <a:ext cx="1638" cy="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TW" altLang="en-US" sz="3500" b="1" dirty="0">
                  <a:solidFill>
                    <a:srgbClr val="FFFFFF"/>
                  </a:solidFill>
                  <a:latin typeface="華康中明體(P)" pitchFamily="18" charset="-120"/>
                  <a:ea typeface="華康中明體(P)" pitchFamily="18" charset="-120"/>
                  <a:cs typeface="華康圓體 Std W3"/>
                </a:rPr>
                <a:t>推薦順序</a:t>
              </a:r>
            </a:p>
          </p:txBody>
        </p:sp>
      </p:grpSp>
      <p:sp>
        <p:nvSpPr>
          <p:cNvPr id="3" name="內容版面配置區 2"/>
          <p:cNvSpPr>
            <a:spLocks/>
          </p:cNvSpPr>
          <p:nvPr/>
        </p:nvSpPr>
        <p:spPr bwMode="auto">
          <a:xfrm>
            <a:off x="116946" y="686593"/>
            <a:ext cx="9789054" cy="95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  <a:buClr>
                <a:schemeClr val="bg2"/>
              </a:buClr>
              <a:buSzPct val="75000"/>
            </a:pPr>
            <a:r>
              <a:rPr lang="zh-TW" altLang="en-US" sz="3000" dirty="0">
                <a:latin typeface="華康雅藝體W6(P)" pitchFamily="82" charset="-120"/>
                <a:ea typeface="華康雅藝體W6(P)" pitchFamily="82" charset="-120"/>
                <a:cs typeface="華康儷黑 Std W5"/>
              </a:rPr>
              <a:t>   ✽同一名學生僅限推薦</a:t>
            </a:r>
            <a:r>
              <a:rPr lang="zh-TW" altLang="en-US" sz="3000" dirty="0">
                <a:solidFill>
                  <a:srgbClr val="FF0000"/>
                </a:solidFill>
                <a:latin typeface="華康雅藝體W6(P)" pitchFamily="82" charset="-120"/>
                <a:ea typeface="華康雅藝體W6(P)" pitchFamily="82" charset="-120"/>
                <a:cs typeface="華康儷黑 Std W5"/>
              </a:rPr>
              <a:t>報名至一個學校之一個學群</a:t>
            </a:r>
            <a:r>
              <a:rPr lang="zh-TW" altLang="en-US" sz="3000" dirty="0">
                <a:latin typeface="華康雅藝體W6(P)" pitchFamily="82" charset="-120"/>
                <a:ea typeface="華康雅藝體W6(P)" pitchFamily="82" charset="-120"/>
                <a:cs typeface="華康儷黑 Std W5"/>
              </a:rPr>
              <a:t>。</a:t>
            </a:r>
            <a:endParaRPr lang="en-US" altLang="zh-TW" sz="3000" dirty="0">
              <a:latin typeface="華康雅藝體W6(P)" pitchFamily="82" charset="-120"/>
              <a:ea typeface="華康雅藝體W6(P)" pitchFamily="82" charset="-120"/>
              <a:cs typeface="華康儷黑 Std W5"/>
            </a:endParaRPr>
          </a:p>
          <a:p>
            <a:pPr marL="342900" indent="-342900">
              <a:lnSpc>
                <a:spcPct val="130000"/>
              </a:lnSpc>
              <a:buClr>
                <a:schemeClr val="bg2"/>
              </a:buClr>
              <a:buSzPct val="75000"/>
            </a:pPr>
            <a:r>
              <a:rPr lang="en-US" altLang="zh-TW" sz="3400" dirty="0">
                <a:latin typeface="華康雅藝體W6(P)" pitchFamily="82" charset="-120"/>
                <a:ea typeface="華康雅藝體W6(P)" pitchFamily="82" charset="-120"/>
                <a:cs typeface="華康儷黑 Std W5"/>
              </a:rPr>
              <a:t>   </a:t>
            </a:r>
            <a:r>
              <a:rPr lang="zh-TW" altLang="en-US" sz="3000" dirty="0">
                <a:latin typeface="華康雅藝體W6(P)" pitchFamily="82" charset="-120"/>
                <a:ea typeface="華康雅藝體W6(P)" pitchFamily="82" charset="-120"/>
                <a:cs typeface="華康儷黑 Std W5"/>
              </a:rPr>
              <a:t>✽各高中</a:t>
            </a:r>
            <a:r>
              <a:rPr lang="zh-TW" altLang="en-US" sz="3000" dirty="0">
                <a:solidFill>
                  <a:srgbClr val="FF0000"/>
                </a:solidFill>
                <a:latin typeface="華康雅藝體W6(P)" pitchFamily="82" charset="-120"/>
                <a:ea typeface="華康雅藝體W6(P)" pitchFamily="82" charset="-120"/>
                <a:cs typeface="華康儷黑 Std W5"/>
              </a:rPr>
              <a:t>每一學群最多推薦</a:t>
            </a:r>
            <a:r>
              <a:rPr lang="en-US" altLang="zh-TW" sz="3000" dirty="0">
                <a:solidFill>
                  <a:srgbClr val="FF0000"/>
                </a:solidFill>
                <a:latin typeface="華康雅藝體W6(P)" pitchFamily="82" charset="-120"/>
                <a:ea typeface="華康雅藝體W6(P)" pitchFamily="82" charset="-120"/>
                <a:cs typeface="華康儷黑 Std W5"/>
              </a:rPr>
              <a:t>2</a:t>
            </a:r>
            <a:r>
              <a:rPr lang="zh-TW" altLang="en-US" sz="3000" dirty="0">
                <a:solidFill>
                  <a:srgbClr val="FF0000"/>
                </a:solidFill>
                <a:latin typeface="華康雅藝體W6(P)" pitchFamily="82" charset="-120"/>
                <a:ea typeface="華康雅藝體W6(P)" pitchFamily="82" charset="-120"/>
                <a:cs typeface="華康儷黑 Std W5"/>
              </a:rPr>
              <a:t>名</a:t>
            </a:r>
            <a:r>
              <a:rPr lang="zh-TW" altLang="en-US" sz="3000" dirty="0">
                <a:latin typeface="華康雅藝體W6(P)" pitchFamily="82" charset="-120"/>
                <a:ea typeface="華康雅藝體W6(P)" pitchFamily="82" charset="-120"/>
                <a:cs typeface="華康儷黑 Std W5"/>
              </a:rPr>
              <a:t>。</a:t>
            </a:r>
            <a:endParaRPr lang="en-US" altLang="zh-TW" sz="3000" dirty="0">
              <a:latin typeface="華康雅藝體W6(P)" pitchFamily="82" charset="-120"/>
              <a:ea typeface="華康雅藝體W6(P)" pitchFamily="82" charset="-120"/>
              <a:cs typeface="華康儷黑 Std W5"/>
            </a:endParaRPr>
          </a:p>
          <a:p>
            <a:pPr marL="342900" indent="-342900">
              <a:lnSpc>
                <a:spcPct val="130000"/>
              </a:lnSpc>
              <a:buClr>
                <a:schemeClr val="bg2"/>
              </a:buClr>
              <a:buSzPct val="75000"/>
              <a:buFont typeface="Wingdings 2" pitchFamily="18" charset="2"/>
              <a:buChar char=""/>
            </a:pPr>
            <a:r>
              <a:rPr lang="zh-TW" altLang="en-US" sz="3000" dirty="0">
                <a:latin typeface="華康雅藝體W6(P)" pitchFamily="82" charset="-120"/>
                <a:ea typeface="華康雅藝體W6(P)" pitchFamily="82" charset="-120"/>
                <a:cs typeface="華康儷黑 Std W5"/>
              </a:rPr>
              <a:t>✽若一校群推薦超過</a:t>
            </a:r>
            <a:r>
              <a:rPr lang="en-US" altLang="zh-TW" sz="3000" dirty="0">
                <a:latin typeface="華康雅藝體W6(P)" pitchFamily="82" charset="-120"/>
                <a:ea typeface="華康雅藝體W6(P)" pitchFamily="82" charset="-120"/>
                <a:cs typeface="華康儷黑 Std W5"/>
              </a:rPr>
              <a:t>1</a:t>
            </a:r>
            <a:r>
              <a:rPr lang="zh-TW" altLang="en-US" sz="3000" dirty="0">
                <a:latin typeface="華康雅藝體W6(P)" pitchFamily="82" charset="-120"/>
                <a:ea typeface="華康雅藝體W6(P)" pitchFamily="82" charset="-120"/>
                <a:cs typeface="華康儷黑 Std W5"/>
              </a:rPr>
              <a:t>名，則</a:t>
            </a:r>
            <a:r>
              <a:rPr lang="zh-TW" altLang="en-US" sz="3000" dirty="0">
                <a:solidFill>
                  <a:srgbClr val="FF0000"/>
                </a:solidFill>
                <a:latin typeface="華康雅藝體W6(P)" pitchFamily="82" charset="-120"/>
                <a:ea typeface="華康雅藝體W6(P)" pitchFamily="82" charset="-120"/>
                <a:cs typeface="華康儷黑 Std W5"/>
              </a:rPr>
              <a:t>需排定學生之推薦順序</a:t>
            </a:r>
            <a:r>
              <a:rPr lang="zh-TW" altLang="en-US" sz="3000" dirty="0">
                <a:latin typeface="華康雅藝體W6(P)" pitchFamily="82" charset="-120"/>
                <a:ea typeface="華康雅藝體W6(P)" pitchFamily="82" charset="-120"/>
                <a:cs typeface="華康儷黑 Std W5"/>
              </a:rPr>
              <a:t>。</a:t>
            </a:r>
          </a:p>
        </p:txBody>
      </p:sp>
      <p:grpSp>
        <p:nvGrpSpPr>
          <p:cNvPr id="19" name="Group 58"/>
          <p:cNvGrpSpPr>
            <a:grpSpLocks/>
          </p:cNvGrpSpPr>
          <p:nvPr/>
        </p:nvGrpSpPr>
        <p:grpSpPr bwMode="auto">
          <a:xfrm>
            <a:off x="584730" y="3141663"/>
            <a:ext cx="3434425" cy="2990850"/>
            <a:chOff x="1655" y="1749"/>
            <a:chExt cx="1997" cy="1884"/>
          </a:xfrm>
        </p:grpSpPr>
        <p:sp>
          <p:nvSpPr>
            <p:cNvPr id="4" name="文字方塊 3"/>
            <p:cNvSpPr txBox="1"/>
            <p:nvPr/>
          </p:nvSpPr>
          <p:spPr>
            <a:xfrm>
              <a:off x="1655" y="2115"/>
              <a:ext cx="1406" cy="1369"/>
            </a:xfrm>
            <a:prstGeom prst="rect">
              <a:avLst/>
            </a:prstGeom>
            <a:solidFill>
              <a:schemeClr val="bg2">
                <a:lumMod val="75000"/>
                <a:alpha val="31000"/>
              </a:schemeClr>
            </a:solidFill>
            <a:ln w="25400">
              <a:solidFill>
                <a:schemeClr val="accent1"/>
              </a:solidFill>
              <a:prstDash val="lgDash"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例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:</a:t>
              </a:r>
              <a:r>
                <a:rPr kumimoji="0" lang="en-US" altLang="zh-TW" sz="2700" b="1" dirty="0">
                  <a:latin typeface="Gill Sans MT" pitchFamily="34" charset="0"/>
                  <a:ea typeface="超世紀粗顏楷" pitchFamily="2" charset="-120"/>
                </a:rPr>
                <a:t> </a:t>
              </a:r>
              <a:r>
                <a:rPr kumimoji="0" lang="zh-TW" altLang="en-US" sz="2700" b="1" dirty="0">
                  <a:solidFill>
                    <a:srgbClr val="000076"/>
                  </a:solidFill>
                  <a:latin typeface="Gill Sans MT" pitchFamily="34" charset="0"/>
                  <a:ea typeface="超世紀粗顏楷" pitchFamily="2" charset="-120"/>
                </a:rPr>
                <a:t>成功大學</a:t>
              </a:r>
            </a:p>
            <a:p>
              <a:pPr algn="ctr">
                <a:defRPr/>
              </a:pPr>
              <a:r>
                <a:rPr kumimoji="0" lang="zh-TW" altLang="zh-TW" sz="2700" b="1" dirty="0">
                  <a:latin typeface="Gill Sans MT" pitchFamily="34" charset="0"/>
                  <a:ea typeface="微軟正黑體" pitchFamily="34" charset="-120"/>
                </a:rPr>
                <a:t>第一類學群</a:t>
              </a:r>
              <a:endParaRPr kumimoji="0" lang="zh-TW" altLang="zh-TW" sz="2700" dirty="0">
                <a:latin typeface="Gill Sans MT" pitchFamily="34" charset="0"/>
                <a:ea typeface="微軟正黑體" pitchFamily="34" charset="-120"/>
              </a:endParaRPr>
            </a:p>
            <a:p>
              <a:pPr algn="ctr">
                <a:defRPr/>
              </a:pPr>
              <a:r>
                <a:rPr kumimoji="0" lang="zh-TW" altLang="zh-TW" sz="2700" b="1" dirty="0">
                  <a:latin typeface="Gill Sans MT" pitchFamily="34" charset="0"/>
                  <a:ea typeface="微軟正黑體" pitchFamily="34" charset="-120"/>
                </a:rPr>
                <a:t>第二類學群</a:t>
              </a:r>
              <a:endParaRPr kumimoji="0" lang="zh-TW" altLang="zh-TW" sz="2700" dirty="0">
                <a:latin typeface="Gill Sans MT" pitchFamily="34" charset="0"/>
                <a:ea typeface="微軟正黑體" pitchFamily="34" charset="-120"/>
              </a:endParaRPr>
            </a:p>
            <a:p>
              <a:pPr algn="ctr">
                <a:defRPr/>
              </a:pPr>
              <a:r>
                <a:rPr kumimoji="0" lang="zh-TW" altLang="zh-TW" sz="2700" b="1" dirty="0">
                  <a:latin typeface="Gill Sans MT" pitchFamily="34" charset="0"/>
                  <a:ea typeface="微軟正黑體" pitchFamily="34" charset="-120"/>
                </a:rPr>
                <a:t>第三類學群</a:t>
              </a:r>
              <a:endParaRPr kumimoji="0" lang="zh-TW" altLang="en-US" sz="2700" b="1" dirty="0">
                <a:latin typeface="Gill Sans MT" pitchFamily="34" charset="0"/>
                <a:ea typeface="微軟正黑體" pitchFamily="34" charset="-120"/>
              </a:endParaRPr>
            </a:p>
            <a:p>
              <a:pPr algn="ctr">
                <a:defRPr/>
              </a:pPr>
              <a:r>
                <a:rPr kumimoji="0" lang="zh-TW" altLang="zh-TW" sz="2700" b="1" dirty="0">
                  <a:latin typeface="Gill Sans MT" pitchFamily="34" charset="0"/>
                  <a:ea typeface="微軟正黑體" pitchFamily="34" charset="-120"/>
                </a:rPr>
                <a:t>第</a:t>
              </a:r>
              <a:r>
                <a:rPr kumimoji="0" lang="zh-TW" altLang="en-US" sz="2700" b="1" dirty="0">
                  <a:latin typeface="Gill Sans MT" pitchFamily="34" charset="0"/>
                  <a:ea typeface="微軟正黑體" pitchFamily="34" charset="-120"/>
                </a:rPr>
                <a:t>八</a:t>
              </a:r>
              <a:r>
                <a:rPr kumimoji="0" lang="zh-TW" altLang="zh-TW" sz="2700" b="1" dirty="0">
                  <a:latin typeface="Gill Sans MT" pitchFamily="34" charset="0"/>
                  <a:ea typeface="微軟正黑體" pitchFamily="34" charset="-120"/>
                </a:rPr>
                <a:t>類學群</a:t>
              </a:r>
            </a:p>
          </p:txBody>
        </p:sp>
        <p:sp>
          <p:nvSpPr>
            <p:cNvPr id="10" name="橢圓 9"/>
            <p:cNvSpPr/>
            <p:nvPr/>
          </p:nvSpPr>
          <p:spPr>
            <a:xfrm>
              <a:off x="3386" y="1749"/>
              <a:ext cx="257" cy="277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kumimoji="0" lang="zh-TW" altLang="en-US" sz="1400">
                  <a:solidFill>
                    <a:schemeClr val="tx1"/>
                  </a:solidFill>
                  <a:latin typeface="Gill Sans MT" pitchFamily="34" charset="0"/>
                  <a:ea typeface="微軟正黑體" pitchFamily="34" charset="-120"/>
                </a:rPr>
                <a:t>甲</a:t>
              </a:r>
            </a:p>
          </p:txBody>
        </p:sp>
        <p:sp>
          <p:nvSpPr>
            <p:cNvPr id="11" name="橢圓 10"/>
            <p:cNvSpPr/>
            <p:nvPr/>
          </p:nvSpPr>
          <p:spPr>
            <a:xfrm>
              <a:off x="3395" y="2060"/>
              <a:ext cx="257" cy="277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kumimoji="0" lang="zh-TW" altLang="en-US" sz="1400">
                  <a:solidFill>
                    <a:schemeClr val="tx1"/>
                  </a:solidFill>
                  <a:latin typeface="Gill Sans MT" pitchFamily="34" charset="0"/>
                  <a:ea typeface="微軟正黑體" pitchFamily="34" charset="-120"/>
                </a:rPr>
                <a:t>乙</a:t>
              </a:r>
            </a:p>
          </p:txBody>
        </p:sp>
        <p:grpSp>
          <p:nvGrpSpPr>
            <p:cNvPr id="21" name="群組 12"/>
            <p:cNvGrpSpPr>
              <a:grpSpLocks/>
            </p:cNvGrpSpPr>
            <p:nvPr/>
          </p:nvGrpSpPr>
          <p:grpSpPr bwMode="auto">
            <a:xfrm>
              <a:off x="3395" y="3008"/>
              <a:ext cx="257" cy="625"/>
              <a:chOff x="3203848" y="4149080"/>
              <a:chExt cx="288032" cy="648072"/>
            </a:xfrm>
          </p:grpSpPr>
          <p:sp>
            <p:nvSpPr>
              <p:cNvPr id="14" name="橢圓 13"/>
              <p:cNvSpPr/>
              <p:nvPr/>
            </p:nvSpPr>
            <p:spPr>
              <a:xfrm>
                <a:off x="3203848" y="4149079"/>
                <a:ext cx="288032" cy="287226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kumimoji="0" lang="zh-TW" altLang="en-US" sz="1400">
                    <a:solidFill>
                      <a:schemeClr val="tx1"/>
                    </a:solidFill>
                    <a:latin typeface="Gill Sans MT" pitchFamily="34" charset="0"/>
                    <a:ea typeface="微軟正黑體" pitchFamily="34" charset="-120"/>
                  </a:rPr>
                  <a:t>戊</a:t>
                </a:r>
              </a:p>
            </p:txBody>
          </p:sp>
          <p:sp>
            <p:nvSpPr>
              <p:cNvPr id="2" name="橢圓 14"/>
              <p:cNvSpPr/>
              <p:nvPr/>
            </p:nvSpPr>
            <p:spPr>
              <a:xfrm>
                <a:off x="3203848" y="4509926"/>
                <a:ext cx="288032" cy="287226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kumimoji="0" lang="zh-TW" altLang="en-US" sz="1400">
                    <a:solidFill>
                      <a:schemeClr val="tx1"/>
                    </a:solidFill>
                    <a:latin typeface="Gill Sans MT" pitchFamily="34" charset="0"/>
                    <a:ea typeface="微軟正黑體" pitchFamily="34" charset="-120"/>
                  </a:rPr>
                  <a:t>已</a:t>
                </a:r>
              </a:p>
            </p:txBody>
          </p:sp>
        </p:grpSp>
        <p:grpSp>
          <p:nvGrpSpPr>
            <p:cNvPr id="23" name="群組 15"/>
            <p:cNvGrpSpPr>
              <a:grpSpLocks/>
            </p:cNvGrpSpPr>
            <p:nvPr/>
          </p:nvGrpSpPr>
          <p:grpSpPr bwMode="auto">
            <a:xfrm>
              <a:off x="3395" y="2336"/>
              <a:ext cx="257" cy="627"/>
              <a:chOff x="3203848" y="4149080"/>
              <a:chExt cx="288032" cy="648072"/>
            </a:xfrm>
          </p:grpSpPr>
          <p:sp>
            <p:nvSpPr>
              <p:cNvPr id="17" name="橢圓 16"/>
              <p:cNvSpPr/>
              <p:nvPr/>
            </p:nvSpPr>
            <p:spPr>
              <a:xfrm>
                <a:off x="3203848" y="4149079"/>
                <a:ext cx="288032" cy="28837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kumimoji="0" lang="zh-TW" altLang="en-US" sz="1400">
                    <a:solidFill>
                      <a:schemeClr val="tx1"/>
                    </a:solidFill>
                    <a:latin typeface="Gill Sans MT" pitchFamily="34" charset="0"/>
                    <a:ea typeface="微軟正黑體" pitchFamily="34" charset="-120"/>
                  </a:rPr>
                  <a:t>丙</a:t>
                </a:r>
              </a:p>
            </p:txBody>
          </p:sp>
          <p:sp>
            <p:nvSpPr>
              <p:cNvPr id="18" name="橢圓 17"/>
              <p:cNvSpPr/>
              <p:nvPr/>
            </p:nvSpPr>
            <p:spPr>
              <a:xfrm>
                <a:off x="3203848" y="4508775"/>
                <a:ext cx="288032" cy="28837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kumimoji="0" lang="zh-TW" altLang="en-US" sz="1400">
                    <a:solidFill>
                      <a:schemeClr val="tx1"/>
                    </a:solidFill>
                    <a:latin typeface="Gill Sans MT" pitchFamily="34" charset="0"/>
                    <a:ea typeface="微軟正黑體" pitchFamily="34" charset="-120"/>
                  </a:rPr>
                  <a:t>丁</a:t>
                </a:r>
              </a:p>
            </p:txBody>
          </p:sp>
        </p:grpSp>
        <p:cxnSp>
          <p:nvCxnSpPr>
            <p:cNvPr id="20" name="直線接點 19"/>
            <p:cNvCxnSpPr/>
            <p:nvPr/>
          </p:nvCxnSpPr>
          <p:spPr>
            <a:xfrm flipV="1">
              <a:off x="2925" y="2024"/>
              <a:ext cx="409" cy="49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/>
            <p:cNvCxnSpPr/>
            <p:nvPr/>
          </p:nvCxnSpPr>
          <p:spPr>
            <a:xfrm flipV="1">
              <a:off x="2925" y="2251"/>
              <a:ext cx="409" cy="31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接點 24"/>
            <p:cNvCxnSpPr/>
            <p:nvPr/>
          </p:nvCxnSpPr>
          <p:spPr>
            <a:xfrm flipV="1">
              <a:off x="2971" y="2523"/>
              <a:ext cx="363" cy="22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接點 27"/>
            <p:cNvCxnSpPr/>
            <p:nvPr/>
          </p:nvCxnSpPr>
          <p:spPr>
            <a:xfrm>
              <a:off x="2970" y="2796"/>
              <a:ext cx="363" cy="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接點 29"/>
            <p:cNvCxnSpPr/>
            <p:nvPr/>
          </p:nvCxnSpPr>
          <p:spPr>
            <a:xfrm>
              <a:off x="2970" y="3068"/>
              <a:ext cx="363" cy="27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接點 31"/>
            <p:cNvCxnSpPr/>
            <p:nvPr/>
          </p:nvCxnSpPr>
          <p:spPr>
            <a:xfrm>
              <a:off x="2970" y="3022"/>
              <a:ext cx="363" cy="13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橢圓 14"/>
          <p:cNvSpPr>
            <a:spLocks noChangeArrowheads="1"/>
          </p:cNvSpPr>
          <p:nvPr/>
        </p:nvSpPr>
        <p:spPr bwMode="auto">
          <a:xfrm>
            <a:off x="3585766" y="5729288"/>
            <a:ext cx="467783" cy="360362"/>
          </a:xfrm>
          <a:prstGeom prst="ellipse">
            <a:avLst/>
          </a:prstGeom>
          <a:solidFill>
            <a:srgbClr val="CC0000"/>
          </a:solidFill>
          <a:ln w="25400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r>
              <a:rPr kumimoji="0" lang="en-US" altLang="zh-TW" b="1">
                <a:solidFill>
                  <a:schemeClr val="bg1"/>
                </a:solidFill>
                <a:latin typeface="華康中特圓體(P)" pitchFamily="34" charset="-120"/>
                <a:ea typeface="華康中特圓體(P)" pitchFamily="34" charset="-120"/>
              </a:rPr>
              <a:t>1</a:t>
            </a:r>
          </a:p>
        </p:txBody>
      </p:sp>
      <p:grpSp>
        <p:nvGrpSpPr>
          <p:cNvPr id="24" name="Group 77"/>
          <p:cNvGrpSpPr>
            <a:grpSpLocks/>
          </p:cNvGrpSpPr>
          <p:nvPr/>
        </p:nvGrpSpPr>
        <p:grpSpPr bwMode="auto">
          <a:xfrm>
            <a:off x="4117181" y="2824163"/>
            <a:ext cx="916650" cy="3573462"/>
            <a:chOff x="2608" y="1883"/>
            <a:chExt cx="533" cy="2251"/>
          </a:xfrm>
        </p:grpSpPr>
        <p:sp>
          <p:nvSpPr>
            <p:cNvPr id="34" name="左中括弧 33"/>
            <p:cNvSpPr>
              <a:spLocks/>
            </p:cNvSpPr>
            <p:nvPr/>
          </p:nvSpPr>
          <p:spPr bwMode="auto">
            <a:xfrm flipH="1">
              <a:off x="2608" y="2160"/>
              <a:ext cx="91" cy="1723"/>
            </a:xfrm>
            <a:prstGeom prst="leftBracket">
              <a:avLst>
                <a:gd name="adj" fmla="val 15778"/>
              </a:avLst>
            </a:prstGeom>
            <a:noFill/>
            <a:ln w="25400" algn="ctr">
              <a:solidFill>
                <a:schemeClr val="accent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>
                <a:latin typeface="+mn-lt"/>
                <a:ea typeface="+mn-ea"/>
              </a:endParaRPr>
            </a:p>
          </p:txBody>
        </p:sp>
        <p:sp>
          <p:nvSpPr>
            <p:cNvPr id="8217" name="文字方塊 34"/>
            <p:cNvSpPr txBox="1">
              <a:spLocks noChangeArrowheads="1"/>
            </p:cNvSpPr>
            <p:nvPr/>
          </p:nvSpPr>
          <p:spPr bwMode="auto">
            <a:xfrm>
              <a:off x="2819" y="1883"/>
              <a:ext cx="322" cy="2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r>
                <a:rPr kumimoji="0" lang="zh-TW" altLang="en-US" sz="2400" b="1" dirty="0">
                  <a:latin typeface="Lucida Sans Unicode" pitchFamily="34" charset="0"/>
                  <a:ea typeface="微軟正黑體" pitchFamily="34" charset="-120"/>
                </a:rPr>
                <a:t>六名學生一起排推薦順序</a:t>
              </a:r>
            </a:p>
          </p:txBody>
        </p:sp>
      </p:grpSp>
      <p:grpSp>
        <p:nvGrpSpPr>
          <p:cNvPr id="26" name="Group 103"/>
          <p:cNvGrpSpPr>
            <a:grpSpLocks/>
          </p:cNvGrpSpPr>
          <p:nvPr/>
        </p:nvGrpSpPr>
        <p:grpSpPr bwMode="auto">
          <a:xfrm>
            <a:off x="3958997" y="3202055"/>
            <a:ext cx="858177" cy="2897187"/>
            <a:chOff x="3787" y="2005"/>
            <a:chExt cx="499" cy="1825"/>
          </a:xfrm>
        </p:grpSpPr>
        <p:sp>
          <p:nvSpPr>
            <p:cNvPr id="8210" name="Text Box 96"/>
            <p:cNvSpPr txBox="1">
              <a:spLocks noChangeArrowheads="1"/>
            </p:cNvSpPr>
            <p:nvPr/>
          </p:nvSpPr>
          <p:spPr bwMode="auto">
            <a:xfrm>
              <a:off x="3833" y="2005"/>
              <a:ext cx="4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b="1">
                  <a:ea typeface="新細明體" pitchFamily="18" charset="-120"/>
                </a:rPr>
                <a:t>5%</a:t>
              </a:r>
            </a:p>
          </p:txBody>
        </p:sp>
        <p:sp>
          <p:nvSpPr>
            <p:cNvPr id="8211" name="Text Box 97"/>
            <p:cNvSpPr txBox="1">
              <a:spLocks noChangeArrowheads="1"/>
            </p:cNvSpPr>
            <p:nvPr/>
          </p:nvSpPr>
          <p:spPr bwMode="auto">
            <a:xfrm>
              <a:off x="3787" y="2322"/>
              <a:ext cx="4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b="1">
                  <a:ea typeface="新細明體" pitchFamily="18" charset="-120"/>
                </a:rPr>
                <a:t>15%</a:t>
              </a:r>
            </a:p>
          </p:txBody>
        </p:sp>
        <p:sp>
          <p:nvSpPr>
            <p:cNvPr id="8212" name="Text Box 98"/>
            <p:cNvSpPr txBox="1">
              <a:spLocks noChangeArrowheads="1"/>
            </p:cNvSpPr>
            <p:nvPr/>
          </p:nvSpPr>
          <p:spPr bwMode="auto">
            <a:xfrm>
              <a:off x="3817" y="3282"/>
              <a:ext cx="4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b="1">
                  <a:ea typeface="新細明體" pitchFamily="18" charset="-120"/>
                </a:rPr>
                <a:t>10%</a:t>
              </a:r>
            </a:p>
          </p:txBody>
        </p:sp>
        <p:sp>
          <p:nvSpPr>
            <p:cNvPr id="8213" name="Text Box 99"/>
            <p:cNvSpPr txBox="1">
              <a:spLocks noChangeArrowheads="1"/>
            </p:cNvSpPr>
            <p:nvPr/>
          </p:nvSpPr>
          <p:spPr bwMode="auto">
            <a:xfrm>
              <a:off x="3854" y="2939"/>
              <a:ext cx="4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b="1">
                  <a:ea typeface="新細明體" pitchFamily="18" charset="-120"/>
                </a:rPr>
                <a:t>9%</a:t>
              </a:r>
            </a:p>
          </p:txBody>
        </p:sp>
        <p:sp>
          <p:nvSpPr>
            <p:cNvPr id="8214" name="Text Box 100"/>
            <p:cNvSpPr txBox="1">
              <a:spLocks noChangeArrowheads="1"/>
            </p:cNvSpPr>
            <p:nvPr/>
          </p:nvSpPr>
          <p:spPr bwMode="auto">
            <a:xfrm>
              <a:off x="3824" y="2603"/>
              <a:ext cx="4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b="1">
                  <a:ea typeface="新細明體" pitchFamily="18" charset="-120"/>
                </a:rPr>
                <a:t>4%</a:t>
              </a:r>
            </a:p>
          </p:txBody>
        </p:sp>
        <p:sp>
          <p:nvSpPr>
            <p:cNvPr id="8215" name="Text Box 101"/>
            <p:cNvSpPr txBox="1">
              <a:spLocks noChangeArrowheads="1"/>
            </p:cNvSpPr>
            <p:nvPr/>
          </p:nvSpPr>
          <p:spPr bwMode="auto">
            <a:xfrm>
              <a:off x="3816" y="3599"/>
              <a:ext cx="4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b="1">
                  <a:ea typeface="新細明體" pitchFamily="18" charset="-120"/>
                </a:rPr>
                <a:t>1%</a:t>
              </a:r>
            </a:p>
          </p:txBody>
        </p:sp>
      </p:grpSp>
      <p:sp>
        <p:nvSpPr>
          <p:cNvPr id="5" name="橢圓 14"/>
          <p:cNvSpPr>
            <a:spLocks noChangeArrowheads="1"/>
          </p:cNvSpPr>
          <p:nvPr/>
        </p:nvSpPr>
        <p:spPr bwMode="auto">
          <a:xfrm>
            <a:off x="3547932" y="4087813"/>
            <a:ext cx="467783" cy="360362"/>
          </a:xfrm>
          <a:prstGeom prst="ellipse">
            <a:avLst/>
          </a:prstGeom>
          <a:solidFill>
            <a:srgbClr val="CC0000"/>
          </a:solidFill>
          <a:ln w="25400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r>
              <a:rPr kumimoji="0" lang="en-US" altLang="zh-TW" b="1">
                <a:solidFill>
                  <a:schemeClr val="bg1"/>
                </a:solidFill>
                <a:latin typeface="華康中特圓體(P)" pitchFamily="34" charset="-120"/>
                <a:ea typeface="華康中特圓體(P)" pitchFamily="34" charset="-120"/>
              </a:rPr>
              <a:t>2</a:t>
            </a:r>
          </a:p>
        </p:txBody>
      </p:sp>
      <p:sp>
        <p:nvSpPr>
          <p:cNvPr id="6" name="橢圓 14"/>
          <p:cNvSpPr>
            <a:spLocks noChangeArrowheads="1"/>
          </p:cNvSpPr>
          <p:nvPr/>
        </p:nvSpPr>
        <p:spPr bwMode="auto">
          <a:xfrm>
            <a:off x="3532452" y="3173413"/>
            <a:ext cx="467783" cy="360362"/>
          </a:xfrm>
          <a:prstGeom prst="ellipse">
            <a:avLst/>
          </a:prstGeom>
          <a:solidFill>
            <a:srgbClr val="CC0000"/>
          </a:solidFill>
          <a:ln w="25400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r>
              <a:rPr kumimoji="0" lang="en-US" altLang="zh-TW" b="1">
                <a:solidFill>
                  <a:schemeClr val="bg1"/>
                </a:solidFill>
                <a:latin typeface="華康中特圓體(P)" pitchFamily="34" charset="-120"/>
                <a:ea typeface="華康中特圓體(P)" pitchFamily="34" charset="-120"/>
              </a:rPr>
              <a:t>3</a:t>
            </a:r>
          </a:p>
        </p:txBody>
      </p:sp>
      <p:sp>
        <p:nvSpPr>
          <p:cNvPr id="7" name="橢圓 14"/>
          <p:cNvSpPr>
            <a:spLocks noChangeArrowheads="1"/>
          </p:cNvSpPr>
          <p:nvPr/>
        </p:nvSpPr>
        <p:spPr bwMode="auto">
          <a:xfrm>
            <a:off x="3578887" y="4646613"/>
            <a:ext cx="467783" cy="360362"/>
          </a:xfrm>
          <a:prstGeom prst="ellipse">
            <a:avLst/>
          </a:prstGeom>
          <a:solidFill>
            <a:srgbClr val="CC0000"/>
          </a:solidFill>
          <a:ln w="25400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r>
              <a:rPr kumimoji="0" lang="en-US" altLang="zh-TW" b="1">
                <a:solidFill>
                  <a:schemeClr val="bg1"/>
                </a:solidFill>
                <a:latin typeface="華康中特圓體(P)" pitchFamily="34" charset="-120"/>
                <a:ea typeface="華康中特圓體(P)" pitchFamily="34" charset="-120"/>
              </a:rPr>
              <a:t>4</a:t>
            </a:r>
          </a:p>
        </p:txBody>
      </p:sp>
      <p:sp>
        <p:nvSpPr>
          <p:cNvPr id="8" name="橢圓 14"/>
          <p:cNvSpPr>
            <a:spLocks noChangeArrowheads="1"/>
          </p:cNvSpPr>
          <p:nvPr/>
        </p:nvSpPr>
        <p:spPr bwMode="auto">
          <a:xfrm>
            <a:off x="3563415" y="5178492"/>
            <a:ext cx="467783" cy="360363"/>
          </a:xfrm>
          <a:prstGeom prst="ellipse">
            <a:avLst/>
          </a:prstGeom>
          <a:solidFill>
            <a:srgbClr val="CC0000"/>
          </a:solidFill>
          <a:ln w="25400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r>
              <a:rPr kumimoji="0" lang="en-US" altLang="zh-TW" b="1">
                <a:solidFill>
                  <a:schemeClr val="bg1"/>
                </a:solidFill>
                <a:latin typeface="華康中特圓體(P)" pitchFamily="34" charset="-120"/>
                <a:ea typeface="華康中特圓體(P)" pitchFamily="34" charset="-120"/>
              </a:rPr>
              <a:t>5</a:t>
            </a:r>
          </a:p>
        </p:txBody>
      </p:sp>
      <p:sp>
        <p:nvSpPr>
          <p:cNvPr id="9" name="橢圓 14"/>
          <p:cNvSpPr>
            <a:spLocks noChangeArrowheads="1"/>
          </p:cNvSpPr>
          <p:nvPr/>
        </p:nvSpPr>
        <p:spPr bwMode="auto">
          <a:xfrm>
            <a:off x="3549650" y="3644908"/>
            <a:ext cx="467783" cy="360363"/>
          </a:xfrm>
          <a:prstGeom prst="ellipse">
            <a:avLst/>
          </a:prstGeom>
          <a:solidFill>
            <a:srgbClr val="CC0000"/>
          </a:solidFill>
          <a:ln w="25400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r>
              <a:rPr kumimoji="0" lang="en-US" altLang="zh-TW" b="1">
                <a:solidFill>
                  <a:schemeClr val="bg1"/>
                </a:solidFill>
                <a:latin typeface="華康中特圓體(P)" pitchFamily="34" charset="-120"/>
                <a:ea typeface="華康中特圓體(P)" pitchFamily="34" charset="-120"/>
              </a:rPr>
              <a:t>6</a:t>
            </a:r>
          </a:p>
        </p:txBody>
      </p:sp>
      <p:sp>
        <p:nvSpPr>
          <p:cNvPr id="152685" name="Rectangle 109"/>
          <p:cNvSpPr>
            <a:spLocks noChangeArrowheads="1"/>
          </p:cNvSpPr>
          <p:nvPr/>
        </p:nvSpPr>
        <p:spPr bwMode="auto">
          <a:xfrm>
            <a:off x="5295239" y="2613025"/>
            <a:ext cx="42926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endParaRPr lang="zh-TW" altLang="en-US" sz="3300" dirty="0">
              <a:ea typeface="新細明體" pitchFamily="18" charset="-120"/>
            </a:endParaRPr>
          </a:p>
          <a:p>
            <a:pPr marL="342900" indent="-342900" algn="just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zh-TW" altLang="en-US" sz="3300" dirty="0">
                <a:latin typeface="華康雅藝體W6(P)" pitchFamily="82" charset="-120"/>
                <a:ea typeface="華康雅藝體W6(P)" pitchFamily="82" charset="-120"/>
              </a:rPr>
              <a:t>   高一至高三上學期學業成績總平均之全校排名百分比比序，</a:t>
            </a:r>
            <a:r>
              <a:rPr lang="zh-TW" altLang="en-US" sz="3300" dirty="0">
                <a:solidFill>
                  <a:srgbClr val="FF0000"/>
                </a:solidFill>
                <a:latin typeface="華康雅藝體W6(P)" pitchFamily="82" charset="-120"/>
                <a:ea typeface="華康雅藝體W6(P)" pitchFamily="82" charset="-120"/>
              </a:rPr>
              <a:t>校排百分比</a:t>
            </a:r>
            <a:r>
              <a:rPr lang="zh-TW" altLang="en-US" sz="3300" b="1" dirty="0">
                <a:solidFill>
                  <a:srgbClr val="FF0000"/>
                </a:solidFill>
                <a:latin typeface="華康雅藝體W6(P)" pitchFamily="82" charset="-120"/>
                <a:ea typeface="華康雅藝體W6(P)" pitchFamily="82" charset="-120"/>
              </a:rPr>
              <a:t>小</a:t>
            </a:r>
            <a:r>
              <a:rPr lang="zh-TW" altLang="en-US" sz="3300" dirty="0">
                <a:solidFill>
                  <a:srgbClr val="FF0000"/>
                </a:solidFill>
                <a:latin typeface="華康雅藝體W6(P)" pitchFamily="82" charset="-120"/>
                <a:ea typeface="華康雅藝體W6(P)" pitchFamily="82" charset="-120"/>
              </a:rPr>
              <a:t>者推薦順序越前面。</a:t>
            </a:r>
          </a:p>
        </p:txBody>
      </p:sp>
      <p:sp>
        <p:nvSpPr>
          <p:cNvPr id="8206" name="Line 39"/>
          <p:cNvSpPr>
            <a:spLocks noChangeShapeType="1"/>
          </p:cNvSpPr>
          <p:nvPr/>
        </p:nvSpPr>
        <p:spPr bwMode="auto">
          <a:xfrm>
            <a:off x="2144581" y="5805488"/>
            <a:ext cx="390392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207" name="Line 40"/>
          <p:cNvSpPr>
            <a:spLocks noChangeShapeType="1"/>
          </p:cNvSpPr>
          <p:nvPr/>
        </p:nvSpPr>
        <p:spPr bwMode="auto">
          <a:xfrm flipH="1">
            <a:off x="1833298" y="5805488"/>
            <a:ext cx="233892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2" name="橢圓 14"/>
          <p:cNvSpPr>
            <a:spLocks noChangeArrowheads="1"/>
          </p:cNvSpPr>
          <p:nvPr/>
        </p:nvSpPr>
        <p:spPr bwMode="auto">
          <a:xfrm>
            <a:off x="1442907" y="6237288"/>
            <a:ext cx="467783" cy="360362"/>
          </a:xfrm>
          <a:prstGeom prst="ellipse">
            <a:avLst/>
          </a:prstGeom>
          <a:solidFill>
            <a:srgbClr val="CC0000"/>
          </a:solidFill>
          <a:ln w="25400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r>
              <a:rPr kumimoji="0" lang="en-US" altLang="zh-TW" b="1">
                <a:solidFill>
                  <a:schemeClr val="bg1"/>
                </a:solidFill>
                <a:latin typeface="華康中特圓體(P)" pitchFamily="34" charset="-120"/>
                <a:ea typeface="華康中特圓體(P)" pitchFamily="34" charset="-120"/>
              </a:rPr>
              <a:t>1</a:t>
            </a:r>
          </a:p>
        </p:txBody>
      </p:sp>
      <p:sp>
        <p:nvSpPr>
          <p:cNvPr id="13" name="橢圓 14"/>
          <p:cNvSpPr>
            <a:spLocks noChangeArrowheads="1"/>
          </p:cNvSpPr>
          <p:nvPr/>
        </p:nvSpPr>
        <p:spPr bwMode="auto">
          <a:xfrm>
            <a:off x="2457583" y="6237288"/>
            <a:ext cx="467783" cy="360362"/>
          </a:xfrm>
          <a:prstGeom prst="ellipse">
            <a:avLst/>
          </a:prstGeom>
          <a:solidFill>
            <a:srgbClr val="CC0000"/>
          </a:solidFill>
          <a:ln w="25400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r>
              <a:rPr kumimoji="0" lang="en-US" altLang="zh-TW" b="1">
                <a:solidFill>
                  <a:schemeClr val="bg1"/>
                </a:solidFill>
                <a:latin typeface="華康中特圓體(P)" pitchFamily="34" charset="-120"/>
                <a:ea typeface="華康中特圓體(P)" pitchFamily="34" charset="-120"/>
              </a:rPr>
              <a:t>2</a:t>
            </a:r>
          </a:p>
        </p:txBody>
      </p:sp>
      <p:sp>
        <p:nvSpPr>
          <p:cNvPr id="27" name="投影片編號版面配置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29</a:t>
            </a:fld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500"/>
                                        <p:tgtEl>
                                          <p:spTgt spid="152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  <p:bldP spid="5" grpId="0" animBg="1"/>
      <p:bldP spid="6" grpId="0" animBg="1"/>
      <p:bldP spid="7" grpId="0" animBg="1"/>
      <p:bldP spid="8" grpId="0" animBg="1"/>
      <p:bldP spid="9" grpId="0" animBg="1"/>
      <p:bldP spid="152685" grpId="0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D93096-5B34-4342-9326-69289CEAE4C2}" type="slidenum">
              <a:rPr lang="en-US" smtClean="0"/>
              <a:pPr/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85659"/>
            <a:ext cx="9906000" cy="648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文字方塊 3"/>
          <p:cNvSpPr txBox="1"/>
          <p:nvPr/>
        </p:nvSpPr>
        <p:spPr>
          <a:xfrm>
            <a:off x="1095348" y="2643182"/>
            <a:ext cx="8072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</a:rPr>
              <a:t>1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952472" y="2571744"/>
            <a:ext cx="8143932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大學多元入學方案簡介</a:t>
            </a:r>
            <a:endParaRPr lang="zh-TW" alt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364BA64F-B2FE-4BBA-B1ED-3FE5C98622AC}" type="slidenum">
              <a:rPr lang="en-US" altLang="zh-TW" smtClean="0"/>
              <a:pPr>
                <a:defRPr/>
              </a:pPr>
              <a:t>30</a:t>
            </a:fld>
            <a:endParaRPr lang="en-US" altLang="zh-TW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654" y="170566"/>
            <a:ext cx="9572692" cy="647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31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66654" y="142852"/>
            <a:ext cx="114300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32</a:t>
            </a:fld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654" y="188564"/>
            <a:ext cx="9429816" cy="6383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文字方塊 3"/>
          <p:cNvSpPr txBox="1"/>
          <p:nvPr/>
        </p:nvSpPr>
        <p:spPr>
          <a:xfrm>
            <a:off x="166654" y="0"/>
            <a:ext cx="114300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33</a:t>
            </a:fld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1592"/>
            <a:ext cx="9667907" cy="6362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文字方塊 3"/>
          <p:cNvSpPr txBox="1"/>
          <p:nvPr/>
        </p:nvSpPr>
        <p:spPr>
          <a:xfrm>
            <a:off x="0" y="285728"/>
            <a:ext cx="114300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34</a:t>
            </a:fld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654" y="178571"/>
            <a:ext cx="9429816" cy="6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文字方塊 3"/>
          <p:cNvSpPr txBox="1"/>
          <p:nvPr/>
        </p:nvSpPr>
        <p:spPr>
          <a:xfrm>
            <a:off x="166654" y="142852"/>
            <a:ext cx="114300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35</a:t>
            </a:fld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2"/>
          <p:cNvSpPr txBox="1">
            <a:spLocks noChangeArrowheads="1"/>
          </p:cNvSpPr>
          <p:nvPr/>
        </p:nvSpPr>
        <p:spPr>
          <a:xfrm>
            <a:off x="560512" y="548681"/>
            <a:ext cx="9345488" cy="719931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zh-TW" altLang="en-US" sz="36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申請入學</a:t>
            </a:r>
            <a:endParaRPr lang="en-US" altLang="zh-TW" sz="2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666720" y="1714488"/>
            <a:ext cx="2074661" cy="309762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bg1"/>
                </a:solidFill>
                <a:latin typeface="+mj-ea"/>
              </a:rPr>
              <a:t>個人申請入學</a:t>
            </a:r>
            <a:endParaRPr lang="ja-JP" altLang="en-US" sz="2000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666720" y="2357430"/>
            <a:ext cx="2074661" cy="22489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chemeClr val="bg1"/>
                </a:solidFill>
                <a:latin typeface="+mj-ea"/>
              </a:rPr>
              <a:t>英聽</a:t>
            </a:r>
            <a:r>
              <a:rPr lang="en-US" altLang="zh-TW" sz="1600" dirty="0">
                <a:solidFill>
                  <a:schemeClr val="bg1"/>
                </a:solidFill>
                <a:latin typeface="+mj-ea"/>
              </a:rPr>
              <a:t>/</a:t>
            </a:r>
            <a:r>
              <a:rPr lang="zh-TW" altLang="en-US" sz="1600" dirty="0">
                <a:solidFill>
                  <a:schemeClr val="bg1"/>
                </a:solidFill>
                <a:latin typeface="+mj-ea"/>
              </a:rPr>
              <a:t>學測</a:t>
            </a:r>
            <a:r>
              <a:rPr lang="en-US" altLang="zh-TW" sz="1600" dirty="0">
                <a:solidFill>
                  <a:schemeClr val="bg1"/>
                </a:solidFill>
                <a:latin typeface="+mj-ea"/>
              </a:rPr>
              <a:t>/</a:t>
            </a:r>
            <a:r>
              <a:rPr lang="zh-TW" altLang="en-US" sz="1600" dirty="0">
                <a:solidFill>
                  <a:schemeClr val="bg1"/>
                </a:solidFill>
                <a:latin typeface="+mj-ea"/>
              </a:rPr>
              <a:t>術科</a:t>
            </a:r>
            <a:endParaRPr lang="ja-JP" altLang="en-US" sz="1600" dirty="0">
              <a:solidFill>
                <a:schemeClr val="bg1"/>
              </a:solidFill>
              <a:latin typeface="+mj-ea"/>
            </a:endParaRPr>
          </a:p>
        </p:txBody>
      </p:sp>
      <p:cxnSp>
        <p:nvCxnSpPr>
          <p:cNvPr id="14" name="直線單箭頭接點 13"/>
          <p:cNvCxnSpPr/>
          <p:nvPr/>
        </p:nvCxnSpPr>
        <p:spPr>
          <a:xfrm>
            <a:off x="1738290" y="2071678"/>
            <a:ext cx="0" cy="287192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>
            <a:off x="1738290" y="2571744"/>
            <a:ext cx="0" cy="287192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圓角矩形 22"/>
          <p:cNvSpPr/>
          <p:nvPr/>
        </p:nvSpPr>
        <p:spPr>
          <a:xfrm>
            <a:off x="666720" y="2857496"/>
            <a:ext cx="2074661" cy="368404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chemeClr val="bg1"/>
                </a:solidFill>
                <a:latin typeface="+mj-ea"/>
              </a:rPr>
              <a:t>報名（最多六校系）</a:t>
            </a:r>
            <a:endParaRPr lang="ja-JP" altLang="en-US" sz="1600" dirty="0">
              <a:solidFill>
                <a:schemeClr val="bg1"/>
              </a:solidFill>
              <a:latin typeface="+mj-ea"/>
            </a:endParaRPr>
          </a:p>
        </p:txBody>
      </p:sp>
      <p:cxnSp>
        <p:nvCxnSpPr>
          <p:cNvPr id="25" name="直線單箭頭接點 24"/>
          <p:cNvCxnSpPr/>
          <p:nvPr/>
        </p:nvCxnSpPr>
        <p:spPr>
          <a:xfrm rot="16200000" flipH="1">
            <a:off x="1595415" y="3357562"/>
            <a:ext cx="285753" cy="2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線單箭頭接點 25"/>
          <p:cNvCxnSpPr/>
          <p:nvPr/>
        </p:nvCxnSpPr>
        <p:spPr>
          <a:xfrm>
            <a:off x="1738290" y="5286388"/>
            <a:ext cx="0" cy="287192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圓角矩形 26"/>
          <p:cNvSpPr/>
          <p:nvPr/>
        </p:nvSpPr>
        <p:spPr>
          <a:xfrm>
            <a:off x="677169" y="4790372"/>
            <a:ext cx="2074661" cy="479178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chemeClr val="bg1"/>
                </a:solidFill>
                <a:latin typeface="+mj-ea"/>
              </a:rPr>
              <a:t>大學甄試及公告</a:t>
            </a:r>
            <a:endParaRPr lang="en-US" altLang="zh-TW" sz="1600" dirty="0">
              <a:solidFill>
                <a:schemeClr val="bg1"/>
              </a:solidFill>
              <a:latin typeface="+mj-ea"/>
            </a:endParaRPr>
          </a:p>
          <a:p>
            <a:pPr algn="ctr"/>
            <a:r>
              <a:rPr lang="zh-TW" altLang="en-US" sz="1600" dirty="0">
                <a:solidFill>
                  <a:schemeClr val="bg1"/>
                </a:solidFill>
                <a:latin typeface="+mj-ea"/>
              </a:rPr>
              <a:t>正備取名單</a:t>
            </a:r>
            <a:endParaRPr lang="ja-JP" altLang="en-US" sz="1600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28" name="圓角矩形 27"/>
          <p:cNvSpPr/>
          <p:nvPr/>
        </p:nvSpPr>
        <p:spPr>
          <a:xfrm>
            <a:off x="666720" y="6286521"/>
            <a:ext cx="2428892" cy="285752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solidFill>
                  <a:schemeClr val="bg1"/>
                </a:solidFill>
                <a:latin typeface="+mj-ea"/>
              </a:rPr>
              <a:t>6/12</a:t>
            </a:r>
            <a:r>
              <a:rPr lang="zh-TW" altLang="en-US" sz="1600" dirty="0">
                <a:solidFill>
                  <a:schemeClr val="bg1"/>
                </a:solidFill>
                <a:latin typeface="+mj-ea"/>
              </a:rPr>
              <a:t>公告統一分發結果</a:t>
            </a:r>
            <a:endParaRPr lang="ja-JP" altLang="en-US" sz="1600" dirty="0">
              <a:solidFill>
                <a:schemeClr val="bg1"/>
              </a:solidFill>
              <a:latin typeface="+mj-ea"/>
            </a:endParaRPr>
          </a:p>
        </p:txBody>
      </p:sp>
      <p:cxnSp>
        <p:nvCxnSpPr>
          <p:cNvPr id="30" name="直線單箭頭接點 29"/>
          <p:cNvCxnSpPr/>
          <p:nvPr/>
        </p:nvCxnSpPr>
        <p:spPr>
          <a:xfrm>
            <a:off x="1738290" y="6000768"/>
            <a:ext cx="0" cy="287192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圓角矩形 30"/>
          <p:cNvSpPr/>
          <p:nvPr/>
        </p:nvSpPr>
        <p:spPr>
          <a:xfrm>
            <a:off x="666720" y="5572140"/>
            <a:ext cx="2571768" cy="453863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solidFill>
                  <a:schemeClr val="bg1"/>
                </a:solidFill>
                <a:latin typeface="+mj-ea"/>
              </a:rPr>
              <a:t>6/5-6/6</a:t>
            </a:r>
            <a:r>
              <a:rPr lang="zh-TW" altLang="en-US" sz="1600" dirty="0">
                <a:solidFill>
                  <a:schemeClr val="bg1"/>
                </a:solidFill>
                <a:latin typeface="+mj-ea"/>
              </a:rPr>
              <a:t>正備取生上網登記就讀志願序</a:t>
            </a:r>
            <a:endParaRPr lang="ja-JP" altLang="en-US" sz="1600" dirty="0">
              <a:solidFill>
                <a:schemeClr val="bg1"/>
              </a:solidFill>
              <a:latin typeface="+mj-ea"/>
            </a:endParaRPr>
          </a:p>
        </p:txBody>
      </p:sp>
      <p:cxnSp>
        <p:nvCxnSpPr>
          <p:cNvPr id="34" name="肘形接點 33"/>
          <p:cNvCxnSpPr/>
          <p:nvPr/>
        </p:nvCxnSpPr>
        <p:spPr>
          <a:xfrm>
            <a:off x="3167050" y="6429396"/>
            <a:ext cx="785818" cy="65732"/>
          </a:xfrm>
          <a:prstGeom prst="bentConnector3">
            <a:avLst>
              <a:gd name="adj1" fmla="val 48264"/>
            </a:avLst>
          </a:prstGeom>
          <a:ln w="47625">
            <a:solidFill>
              <a:schemeClr val="accent5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AutoShape 8"/>
          <p:cNvSpPr>
            <a:spLocks noChangeArrowheads="1"/>
          </p:cNvSpPr>
          <p:nvPr/>
        </p:nvSpPr>
        <p:spPr bwMode="auto">
          <a:xfrm>
            <a:off x="4024306" y="6215082"/>
            <a:ext cx="5429288" cy="427887"/>
          </a:xfrm>
          <a:prstGeom prst="roundRect">
            <a:avLst>
              <a:gd name="adj" fmla="val 16667"/>
            </a:avLst>
          </a:prstGeom>
          <a:solidFill>
            <a:srgbClr val="E70939"/>
          </a:solidFill>
          <a:ln>
            <a:solidFill>
              <a:srgbClr val="00B0F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2400" dirty="0">
                <a:solidFill>
                  <a:schemeClr val="bg1"/>
                </a:solidFill>
                <a:latin typeface="+mj-ea"/>
                <a:ea typeface="+mj-ea"/>
              </a:rPr>
              <a:t>聲明放棄後始得參加分科測驗之登記分發</a:t>
            </a:r>
          </a:p>
        </p:txBody>
      </p:sp>
      <p:graphicFrame>
        <p:nvGraphicFramePr>
          <p:cNvPr id="24" name="Group 31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387101348"/>
              </p:ext>
            </p:extLst>
          </p:nvPr>
        </p:nvGraphicFramePr>
        <p:xfrm>
          <a:off x="3881430" y="2071678"/>
          <a:ext cx="5715040" cy="1845310"/>
        </p:xfrm>
        <a:graphic>
          <a:graphicData uri="http://schemas.openxmlformats.org/drawingml/2006/table">
            <a:tbl>
              <a:tblPr/>
              <a:tblGrid>
                <a:gridCol w="2071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3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1175"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114</a:t>
                      </a: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申請重要時間提醒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1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114/5/1~5/7</a:t>
                      </a:r>
                      <a:endParaRPr kumimoji="1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勾選學習歷程檔案上傳</a:t>
                      </a:r>
                      <a:endParaRPr kumimoji="1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11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114/5/12~5/13</a:t>
                      </a:r>
                      <a:endParaRPr kumimoji="1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學生查詢學校上傳的</a:t>
                      </a:r>
                      <a:r>
                        <a:rPr kumimoji="1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6</a:t>
                      </a: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個學期修課紀錄是否正確</a:t>
                      </a:r>
                      <a:endParaRPr kumimoji="1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364BA64F-B2FE-4BBA-B1ED-3FE5C98622AC}" type="slidenum">
              <a:rPr lang="en-US" altLang="zh-TW" smtClean="0"/>
              <a:pPr>
                <a:defRPr/>
              </a:pPr>
              <a:t>36</a:t>
            </a:fld>
            <a:endParaRPr lang="en-US" altLang="zh-TW"/>
          </a:p>
        </p:txBody>
      </p:sp>
      <p:sp>
        <p:nvSpPr>
          <p:cNvPr id="22" name="圓角矩形 21"/>
          <p:cNvSpPr/>
          <p:nvPr/>
        </p:nvSpPr>
        <p:spPr>
          <a:xfrm>
            <a:off x="452406" y="3500439"/>
            <a:ext cx="2928958" cy="285751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solidFill>
                  <a:schemeClr val="bg1"/>
                </a:solidFill>
                <a:latin typeface="+mj-ea"/>
              </a:rPr>
              <a:t>3/27</a:t>
            </a:r>
            <a:r>
              <a:rPr lang="zh-TW" altLang="en-US" sz="1600" dirty="0">
                <a:solidFill>
                  <a:schemeClr val="bg1"/>
                </a:solidFill>
                <a:latin typeface="+mj-ea"/>
              </a:rPr>
              <a:t>第一階段公布篩選結果</a:t>
            </a:r>
            <a:endParaRPr lang="ja-JP" altLang="en-US" sz="1600" dirty="0">
              <a:solidFill>
                <a:schemeClr val="bg1"/>
              </a:solidFill>
              <a:latin typeface="+mj-ea"/>
            </a:endParaRPr>
          </a:p>
        </p:txBody>
      </p:sp>
      <p:cxnSp>
        <p:nvCxnSpPr>
          <p:cNvPr id="33" name="直線單箭頭接點 32"/>
          <p:cNvCxnSpPr/>
          <p:nvPr/>
        </p:nvCxnSpPr>
        <p:spPr>
          <a:xfrm>
            <a:off x="1738290" y="3786190"/>
            <a:ext cx="0" cy="287192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圓角矩形 34"/>
          <p:cNvSpPr/>
          <p:nvPr/>
        </p:nvSpPr>
        <p:spPr>
          <a:xfrm>
            <a:off x="452406" y="4071942"/>
            <a:ext cx="3143272" cy="357190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solidFill>
                  <a:schemeClr val="bg1"/>
                </a:solidFill>
                <a:latin typeface="+mj-ea"/>
              </a:rPr>
              <a:t>5/15-6/1</a:t>
            </a:r>
            <a:r>
              <a:rPr lang="zh-TW" altLang="en-US" sz="1600" dirty="0">
                <a:solidFill>
                  <a:schemeClr val="bg1"/>
                </a:solidFill>
                <a:latin typeface="+mj-ea"/>
              </a:rPr>
              <a:t>第二階段指定項目甄試</a:t>
            </a:r>
            <a:endParaRPr lang="ja-JP" altLang="en-US" sz="1600" dirty="0">
              <a:solidFill>
                <a:schemeClr val="bg1"/>
              </a:solidFill>
              <a:latin typeface="+mj-ea"/>
            </a:endParaRPr>
          </a:p>
        </p:txBody>
      </p:sp>
      <p:cxnSp>
        <p:nvCxnSpPr>
          <p:cNvPr id="37" name="直線單箭頭接點 36"/>
          <p:cNvCxnSpPr>
            <a:stCxn id="35" idx="2"/>
          </p:cNvCxnSpPr>
          <p:nvPr/>
        </p:nvCxnSpPr>
        <p:spPr>
          <a:xfrm rot="5400000">
            <a:off x="1701851" y="4465571"/>
            <a:ext cx="358631" cy="285752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文字方塊 38"/>
          <p:cNvSpPr txBox="1"/>
          <p:nvPr/>
        </p:nvSpPr>
        <p:spPr>
          <a:xfrm>
            <a:off x="4167182" y="4643446"/>
            <a:ext cx="5357850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ym typeface="Wingdings"/>
              </a:rPr>
              <a:t></a:t>
            </a:r>
            <a:r>
              <a:rPr lang="zh-TW" altLang="en-US" sz="2400" dirty="0"/>
              <a:t>同期間也可進行科大申請</a:t>
            </a:r>
            <a:r>
              <a:rPr lang="en-US" altLang="zh-TW" sz="2400"/>
              <a:t>(6</a:t>
            </a:r>
            <a:r>
              <a:rPr lang="zh-TW" altLang="en-US" sz="2400"/>
              <a:t>個</a:t>
            </a:r>
            <a:r>
              <a:rPr lang="zh-TW" altLang="en-US" sz="2400" dirty="0"/>
              <a:t>志願</a:t>
            </a:r>
            <a:r>
              <a:rPr lang="en-US" altLang="zh-TW" sz="2400" dirty="0"/>
              <a:t>)</a:t>
            </a:r>
            <a:endParaRPr lang="zh-TW" altLang="en-US" sz="24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2206E0F-E798-BBF2-6904-22F994A0A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367" y="4761"/>
            <a:ext cx="6574633" cy="142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127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E7D23E8-C61B-6F2F-6FA9-329BC8329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774" y="0"/>
            <a:ext cx="99417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577159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60C87FB-4C42-809B-6E75-AE75D4F54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1" y="44624"/>
            <a:ext cx="9804297" cy="6813376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39DD95E-2AF2-912D-4E3A-8B64F61BF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4" y="626746"/>
            <a:ext cx="9906000" cy="623731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092" y="0"/>
            <a:ext cx="8915400" cy="928670"/>
          </a:xfrm>
        </p:spPr>
        <p:txBody>
          <a:bodyPr>
            <a:normAutofit/>
          </a:bodyPr>
          <a:lstStyle/>
          <a:p>
            <a:r>
              <a:rPr lang="zh-TW" altLang="en-US" dirty="0"/>
              <a:t>個人</a:t>
            </a:r>
            <a:r>
              <a:rPr lang="zh-TW" altLang="zh-TW" dirty="0"/>
              <a:t>申請簡章舉例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364BA64F-B2FE-4BBA-B1ED-3FE5C98622AC}" type="slidenum">
              <a:rPr lang="en-US" altLang="zh-TW" smtClean="0"/>
              <a:pPr>
                <a:defRPr/>
              </a:pPr>
              <a:t>39</a:t>
            </a:fld>
            <a:endParaRPr lang="en-US" altLang="zh-TW"/>
          </a:p>
        </p:txBody>
      </p:sp>
      <p:sp>
        <p:nvSpPr>
          <p:cNvPr id="6" name="矩形 5"/>
          <p:cNvSpPr/>
          <p:nvPr/>
        </p:nvSpPr>
        <p:spPr>
          <a:xfrm>
            <a:off x="3254648" y="720733"/>
            <a:ext cx="3841492" cy="285228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856656" y="692696"/>
            <a:ext cx="1368152" cy="28803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576736" y="3573016"/>
            <a:ext cx="7329264" cy="172819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856656" y="6517720"/>
            <a:ext cx="6786610" cy="35716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62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/>
          <a:srcRect l="4406" r="2034"/>
          <a:stretch>
            <a:fillRect/>
          </a:stretch>
        </p:blipFill>
        <p:spPr bwMode="auto">
          <a:xfrm>
            <a:off x="0" y="500042"/>
            <a:ext cx="6453198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364BA64F-B2FE-4BBA-B1ED-3FE5C98622AC}" type="slidenum">
              <a:rPr lang="en-US" altLang="zh-TW" smtClean="0"/>
              <a:pPr>
                <a:defRPr/>
              </a:pPr>
              <a:t>4</a:t>
            </a:fld>
            <a:endParaRPr lang="en-US" altLang="zh-TW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/>
          <a:srcRect t="15190"/>
          <a:stretch>
            <a:fillRect/>
          </a:stretch>
        </p:blipFill>
        <p:spPr bwMode="auto">
          <a:xfrm>
            <a:off x="6596074" y="3500438"/>
            <a:ext cx="3309926" cy="15954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96074" y="5334004"/>
            <a:ext cx="3309926" cy="13573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grpSp>
        <p:nvGrpSpPr>
          <p:cNvPr id="18" name="群組 17"/>
          <p:cNvGrpSpPr/>
          <p:nvPr/>
        </p:nvGrpSpPr>
        <p:grpSpPr>
          <a:xfrm>
            <a:off x="6596074" y="1714488"/>
            <a:ext cx="3309926" cy="1547816"/>
            <a:chOff x="6596074" y="1857364"/>
            <a:chExt cx="3309926" cy="1547816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596074" y="1857364"/>
              <a:ext cx="3309926" cy="5905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596074" y="2357430"/>
              <a:ext cx="3309926" cy="10477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17" name="群組 16"/>
          <p:cNvGrpSpPr/>
          <p:nvPr/>
        </p:nvGrpSpPr>
        <p:grpSpPr>
          <a:xfrm>
            <a:off x="6096009" y="0"/>
            <a:ext cx="3809992" cy="1209656"/>
            <a:chOff x="6096009" y="0"/>
            <a:chExt cx="3809992" cy="1209656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96009" y="0"/>
              <a:ext cx="3809992" cy="7429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105525" y="714356"/>
              <a:ext cx="3800475" cy="4953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3530454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341AE0-33C8-144F-59FE-A0267CBE2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2C4F2E7-5CAB-8082-9ADD-15F7BEBB3F54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F71C4F3-AD6C-9C04-104B-59A4F4DFB5C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CDD20C0-B71D-1594-F251-B74469D31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0609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08EC6F-DEBF-5FCD-2E26-05F83F145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2525A0-A3ED-A598-4414-AE74AE4C6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AD93096-5B34-4342-9326-69289CEAE4C2}" type="slidenum">
              <a:rPr lang="en-US" smtClean="0"/>
              <a:pPr/>
              <a:t>41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87CCE7C-D4E2-619A-82A7-546879752FF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1A570FD-2E9B-ECDC-1BF6-8D89D720F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54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160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5CBAAF8-44C2-E25B-1EA3-AD9A9C34A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54F00EF-EA52-F362-9D7F-616A6A28E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AD93096-5B34-4342-9326-69289CEAE4C2}" type="slidenum">
              <a:rPr lang="en-US" smtClean="0"/>
              <a:pPr/>
              <a:t>42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4D45D10-A359-C5F6-A447-1D06FC65CA1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3FD237B-848B-FEAA-5BD2-691120723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800"/>
            <a:ext cx="9904395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705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35B0D5-AF5C-8F3D-34BE-C74342526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40A4D89-CA5A-8546-EB39-51B9CDDA2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AD93096-5B34-4342-9326-69289CEAE4C2}" type="slidenum">
              <a:rPr lang="en-US" smtClean="0"/>
              <a:pPr/>
              <a:t>43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0DE1E4D-317E-DE8D-AE0C-9FA5F4CB8F9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1E9AC92-041F-0BB4-33C1-C7C065050B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7" t="1701" r="567" b="1701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657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D7D830-EA2A-923F-C5BA-81D4A13CD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DF0A899-B02D-3375-8FFB-722BEF77E049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782FA2C-DE50-DE66-E936-FC799364236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202E1CD-C6A6-134E-DC85-79D04E45D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568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553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50A2AE8-9DDF-32DE-6532-8CA645E43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63" y="0"/>
            <a:ext cx="977587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2A62BD4-F36F-29B6-D19D-5FF87B27A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18" y="116632"/>
            <a:ext cx="9752363" cy="6696744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D442EDE-DCAD-87C9-95A2-E8C1822CC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25" y="0"/>
            <a:ext cx="99562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4220BD0-5F5B-372C-EB64-0FFBF31C7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52425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68ABD17-7B91-6CE8-FBBD-92D28D4DF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" y="0"/>
            <a:ext cx="989123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D93096-5B34-4342-9326-69289CEAE4C2}" type="slidenum">
              <a:rPr lang="en-US" smtClean="0"/>
              <a:pPr/>
              <a:t>5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45C9C90-291B-9B96-6AD0-C28BB941E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2" y="0"/>
            <a:ext cx="9906000" cy="6741368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E8E0BE3-241D-F9FC-F5A8-9FF71AD3F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179B70B-C1A4-ABE5-298B-146428845FE0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4055E2E-0EB6-C2EE-4140-A0E7D2D8BCC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F2332CA-DAD2-5B52-5A43-AE0A25152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926" y="0"/>
            <a:ext cx="99898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0152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大學扶助弱勢計畫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95300" y="1600206"/>
            <a:ext cx="9101170" cy="4853130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zh-TW" altLang="en-US" dirty="0"/>
              <a:t>            </a:t>
            </a:r>
            <a:r>
              <a:rPr lang="zh-TW" altLang="en-US" sz="3800" dirty="0"/>
              <a:t>教育部自</a:t>
            </a:r>
            <a:r>
              <a:rPr lang="en-US" altLang="zh-TW" sz="3800" dirty="0"/>
              <a:t>102</a:t>
            </a:r>
            <a:r>
              <a:rPr lang="zh-TW" altLang="en-US" sz="3800" dirty="0"/>
              <a:t>學年度開始鼓勵大學辦理扶弱招生措施，提高弱勢學生就學意願，部分學校提供就學期間可申請學雜費減免、助學金、交通或住宿補助等。例如有清華大學旭日組、交通大學旋風揚帆組、</a:t>
            </a:r>
            <a:r>
              <a:rPr lang="zh-TW" altLang="en-US" sz="3800" dirty="0">
                <a:hlinkClick r:id="rId2"/>
              </a:rPr>
              <a:t>政治大學政星組</a:t>
            </a:r>
            <a:r>
              <a:rPr lang="zh-TW" altLang="en-US" sz="3800" dirty="0"/>
              <a:t>、中央大學向日葵組、陽明大學璞玉組以及中山大學南星計畫等。</a:t>
            </a:r>
            <a:r>
              <a:rPr lang="zh-TW" altLang="en-US" sz="3800" dirty="0">
                <a:solidFill>
                  <a:srgbClr val="FF0000"/>
                </a:solidFill>
              </a:rPr>
              <a:t>詳情請見</a:t>
            </a:r>
            <a:r>
              <a:rPr lang="zh-TW" altLang="en-US" sz="3800" dirty="0">
                <a:solidFill>
                  <a:srgbClr val="FF0000"/>
                </a:solidFill>
                <a:latin typeface="新細明體"/>
                <a:ea typeface="新細明體"/>
              </a:rPr>
              <a:t>「</a:t>
            </a:r>
            <a:r>
              <a:rPr lang="en-US" altLang="zh-TW" sz="3800" dirty="0">
                <a:solidFill>
                  <a:srgbClr val="FF0000"/>
                </a:solidFill>
                <a:latin typeface="新細明體"/>
                <a:ea typeface="新細明體"/>
              </a:rPr>
              <a:t>114</a:t>
            </a:r>
            <a:r>
              <a:rPr lang="zh-TW" altLang="en-US" sz="3800" dirty="0">
                <a:solidFill>
                  <a:srgbClr val="FF0000"/>
                </a:solidFill>
              </a:rPr>
              <a:t>個人申請</a:t>
            </a:r>
            <a:r>
              <a:rPr lang="zh-TW" altLang="en-US" sz="3800" dirty="0">
                <a:solidFill>
                  <a:srgbClr val="FF0000"/>
                </a:solidFill>
                <a:latin typeface="新細明體"/>
                <a:ea typeface="新細明體"/>
              </a:rPr>
              <a:t>」</a:t>
            </a:r>
            <a:r>
              <a:rPr lang="zh-TW" altLang="en-US" sz="3800" dirty="0">
                <a:solidFill>
                  <a:srgbClr val="FF0000"/>
                </a:solidFill>
              </a:rPr>
              <a:t>網站的</a:t>
            </a:r>
            <a:r>
              <a:rPr lang="zh-TW" altLang="en-US" sz="3800" dirty="0">
                <a:solidFill>
                  <a:srgbClr val="FF0000"/>
                </a:solidFill>
                <a:latin typeface="新細明體"/>
                <a:ea typeface="新細明體"/>
              </a:rPr>
              <a:t>「</a:t>
            </a:r>
            <a:r>
              <a:rPr lang="zh-TW" altLang="en-US" sz="3800" dirty="0">
                <a:solidFill>
                  <a:srgbClr val="FF0000"/>
                </a:solidFill>
              </a:rPr>
              <a:t>扶助弱勢</a:t>
            </a:r>
            <a:r>
              <a:rPr lang="zh-TW" altLang="en-US" sz="3800" dirty="0">
                <a:solidFill>
                  <a:srgbClr val="FF0000"/>
                </a:solidFill>
                <a:latin typeface="新細明體"/>
                <a:ea typeface="新細明體"/>
              </a:rPr>
              <a:t>」</a:t>
            </a:r>
            <a:r>
              <a:rPr lang="zh-TW" altLang="en-US" sz="3800" dirty="0">
                <a:solidFill>
                  <a:srgbClr val="FF0000"/>
                </a:solidFill>
              </a:rPr>
              <a:t>專區。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364BA64F-B2FE-4BBA-B1ED-3FE5C98622AC}" type="slidenum">
              <a:rPr lang="en-US" altLang="zh-TW" smtClean="0"/>
              <a:pPr>
                <a:defRPr/>
              </a:pPr>
              <a:t>51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665044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D93096-5B34-4342-9326-69289CEAE4C2}" type="slidenum">
              <a:rPr lang="en-US" smtClean="0"/>
              <a:pPr/>
              <a:t>52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9906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509"/>
            <a:ext cx="9905999" cy="64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364BA64F-B2FE-4BBA-B1ED-3FE5C98622AC}" type="slidenum">
              <a:rPr lang="en-US" altLang="zh-TW" smtClean="0"/>
              <a:pPr>
                <a:defRPr/>
              </a:pPr>
              <a:t>53</a:t>
            </a:fld>
            <a:endParaRPr lang="en-US" altLang="zh-TW"/>
          </a:p>
        </p:txBody>
      </p:sp>
      <p:sp>
        <p:nvSpPr>
          <p:cNvPr id="7" name="文字方塊 6"/>
          <p:cNvSpPr txBox="1"/>
          <p:nvPr/>
        </p:nvSpPr>
        <p:spPr>
          <a:xfrm>
            <a:off x="238092" y="142852"/>
            <a:ext cx="114300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altLang="zh-TW" dirty="0">
              <a:solidFill>
                <a:schemeClr val="bg1"/>
              </a:solidFill>
            </a:endParaRPr>
          </a:p>
          <a:p>
            <a:endParaRPr lang="en-US" altLang="zh-TW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線單箭頭接點 15"/>
          <p:cNvCxnSpPr/>
          <p:nvPr/>
        </p:nvCxnSpPr>
        <p:spPr>
          <a:xfrm>
            <a:off x="3586976" y="2393000"/>
            <a:ext cx="0" cy="1926438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2"/>
          <p:cNvSpPr txBox="1">
            <a:spLocks noChangeArrowheads="1"/>
          </p:cNvSpPr>
          <p:nvPr/>
        </p:nvSpPr>
        <p:spPr>
          <a:xfrm>
            <a:off x="380968" y="285728"/>
            <a:ext cx="2520280" cy="719931"/>
          </a:xfrm>
          <a:prstGeom prst="rect">
            <a:avLst/>
          </a:prstGeom>
          <a:noFill/>
        </p:spPr>
        <p:txBody>
          <a:bodyPr/>
          <a:lstStyle/>
          <a:p>
            <a:pPr eaLnBrk="1" hangingPunct="1">
              <a:defRPr/>
            </a:pPr>
            <a:r>
              <a:rPr lang="zh-TW" altLang="en-US" sz="36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分發入學</a:t>
            </a:r>
            <a:endParaRPr lang="en-US" altLang="zh-TW" sz="36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" name="群組 10"/>
          <p:cNvGrpSpPr>
            <a:grpSpLocks/>
          </p:cNvGrpSpPr>
          <p:nvPr/>
        </p:nvGrpSpPr>
        <p:grpSpPr bwMode="auto">
          <a:xfrm>
            <a:off x="910751" y="1808247"/>
            <a:ext cx="3177873" cy="4403769"/>
            <a:chOff x="4994453" y="2230990"/>
            <a:chExt cx="3177873" cy="4404596"/>
          </a:xfrm>
        </p:grpSpPr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5003677" y="4042787"/>
              <a:ext cx="2451014" cy="369401"/>
            </a:xfrm>
            <a:prstGeom prst="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 w="19050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TW" altLang="en-US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術科考試</a:t>
              </a:r>
              <a:r>
                <a:rPr lang="en-US" altLang="zh-TW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檢定或採計</a:t>
              </a:r>
              <a:r>
                <a:rPr lang="en-US" altLang="zh-TW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5003676" y="2230990"/>
              <a:ext cx="3095873" cy="584885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 w="19050">
              <a:noFill/>
              <a:miter lim="800000"/>
              <a:headEnd/>
              <a:tailEnd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ja-JP" altLang="en-US" sz="3200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考試入</a:t>
              </a:r>
              <a:r>
                <a:rPr lang="zh-TW" altLang="en-US" sz="3200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</a:t>
              </a:r>
              <a:endParaRPr lang="ja-JP" altLang="en-US" sz="3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5003676" y="4837181"/>
              <a:ext cx="3168650" cy="831153"/>
            </a:xfrm>
            <a:prstGeom prst="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</a:srgbClr>
                </a:gs>
                <a:gs pos="5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 w="19050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 anchorCtr="1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lang="zh-TW" altLang="en-US" sz="2400" dirty="0">
                  <a:solidFill>
                    <a:srgbClr val="FF00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學測</a:t>
              </a:r>
              <a:r>
                <a:rPr lang="en-US" altLang="zh-TW" sz="2400" dirty="0">
                  <a:solidFill>
                    <a:srgbClr val="FF00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+</a:t>
              </a:r>
              <a:r>
                <a:rPr lang="zh-TW" altLang="en-US" sz="2400" dirty="0">
                  <a:solidFill>
                    <a:srgbClr val="FF00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分科</a:t>
              </a:r>
              <a:r>
                <a:rPr lang="en-US" altLang="zh-TW" sz="2400" dirty="0">
                  <a:solidFill>
                    <a:srgbClr val="FF00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+</a:t>
              </a:r>
              <a:r>
                <a:rPr lang="zh-TW" altLang="en-US" sz="2400" dirty="0">
                  <a:solidFill>
                    <a:srgbClr val="FF00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術科</a:t>
              </a:r>
              <a:endParaRPr lang="ja-JP" altLang="zh-TW" sz="24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 eaLnBrk="1" hangingPunct="1"/>
              <a:r>
                <a:rPr lang="zh-TW" altLang="en-US" sz="2400" dirty="0">
                  <a:solidFill>
                    <a:srgbClr val="FF00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採計</a:t>
              </a:r>
              <a:r>
                <a:rPr lang="en-US" altLang="zh-TW" sz="2400" dirty="0">
                  <a:solidFill>
                    <a:srgbClr val="FF00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3~5</a:t>
              </a:r>
              <a:r>
                <a:rPr lang="zh-TW" altLang="en-US" sz="2400" dirty="0">
                  <a:solidFill>
                    <a:srgbClr val="FF00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科</a:t>
              </a:r>
            </a:p>
          </p:txBody>
        </p:sp>
        <p:sp>
          <p:nvSpPr>
            <p:cNvPr id="18" name="Text Box 6"/>
            <p:cNvSpPr txBox="1">
              <a:spLocks noChangeArrowheads="1"/>
            </p:cNvSpPr>
            <p:nvPr/>
          </p:nvSpPr>
          <p:spPr bwMode="auto">
            <a:xfrm>
              <a:off x="4994453" y="3176585"/>
              <a:ext cx="2460237" cy="369401"/>
            </a:xfrm>
            <a:prstGeom prst="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 w="19050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TW" altLang="en-US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高中英聽</a:t>
              </a:r>
              <a:r>
                <a:rPr lang="ja-JP" altLang="en-US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測驗</a:t>
              </a:r>
              <a:r>
                <a:rPr lang="en-US" altLang="ja-JP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檢定</a:t>
              </a:r>
              <a:r>
                <a:rPr lang="en-US" altLang="ja-JP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ja-JP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Text Box 6"/>
            <p:cNvSpPr txBox="1">
              <a:spLocks noChangeArrowheads="1"/>
            </p:cNvSpPr>
            <p:nvPr/>
          </p:nvSpPr>
          <p:spPr bwMode="auto">
            <a:xfrm>
              <a:off x="5003676" y="3594574"/>
              <a:ext cx="2451014" cy="369401"/>
            </a:xfrm>
            <a:prstGeom prst="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 w="19050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ja-JP" altLang="en-US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學科能力測驗</a:t>
              </a:r>
              <a:r>
                <a:rPr lang="en-US" altLang="ja-JP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檢定</a:t>
              </a:r>
              <a:r>
                <a:rPr lang="en-US" altLang="ja-JP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ja-JP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Text Box 8"/>
            <p:cNvSpPr txBox="1">
              <a:spLocks noChangeArrowheads="1"/>
            </p:cNvSpPr>
            <p:nvPr/>
          </p:nvSpPr>
          <p:spPr bwMode="auto">
            <a:xfrm>
              <a:off x="4994453" y="6173834"/>
              <a:ext cx="3168649" cy="461752"/>
            </a:xfrm>
            <a:prstGeom prst="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</a:srgbClr>
                </a:gs>
                <a:gs pos="5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 w="19050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 anchorCtr="1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r>
                <a:rPr lang="zh-TW" altLang="en-US" sz="2400" dirty="0">
                  <a:solidFill>
                    <a:srgbClr val="1308EA"/>
                  </a:solidFill>
                  <a:latin typeface="微軟正黑體" pitchFamily="34" charset="-120"/>
                  <a:ea typeface="微軟正黑體" pitchFamily="34" charset="-120"/>
                </a:rPr>
                <a:t>網路選填志願及分發</a:t>
              </a:r>
              <a:endParaRPr lang="ja-JP" altLang="en-US" sz="2000" dirty="0">
                <a:solidFill>
                  <a:srgbClr val="1308EA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2" name="圓角矩形 11"/>
          <p:cNvSpPr/>
          <p:nvPr/>
        </p:nvSpPr>
        <p:spPr bwMode="auto">
          <a:xfrm>
            <a:off x="5723392" y="3359615"/>
            <a:ext cx="3095575" cy="1767658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defRPr/>
            </a:pPr>
            <a:r>
              <a:rPr lang="zh-TW" altLang="en-US" sz="2800" dirty="0">
                <a:solidFill>
                  <a:srgbClr val="1308E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大學各校系自訂</a:t>
            </a:r>
            <a:endParaRPr lang="en-US" altLang="zh-TW" sz="2800" dirty="0">
              <a:solidFill>
                <a:srgbClr val="1308E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ctr">
              <a:defRPr/>
            </a:pPr>
            <a:r>
              <a:rPr lang="zh-TW" altLang="en-US" sz="2800" dirty="0">
                <a:solidFill>
                  <a:srgbClr val="1308E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不同加重科目</a:t>
            </a:r>
            <a:endParaRPr lang="en-US" altLang="zh-TW" sz="2800" dirty="0">
              <a:solidFill>
                <a:srgbClr val="1308E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ctr">
              <a:defRPr/>
            </a:pPr>
            <a:r>
              <a:rPr lang="zh-TW" altLang="en-US" sz="2800" dirty="0">
                <a:solidFill>
                  <a:srgbClr val="1308E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不同加重比例</a:t>
            </a:r>
            <a:endParaRPr lang="en-US" altLang="zh-TW" sz="2800" dirty="0">
              <a:solidFill>
                <a:srgbClr val="1308E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ctr">
              <a:defRPr/>
            </a:pPr>
            <a:r>
              <a:rPr lang="en-US" altLang="zh-TW" sz="1600" dirty="0">
                <a:solidFill>
                  <a:srgbClr val="1308E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25%</a:t>
            </a:r>
            <a:r>
              <a:rPr lang="zh-TW" altLang="en-US" sz="1600" dirty="0">
                <a:solidFill>
                  <a:srgbClr val="1308E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1600" dirty="0">
                <a:solidFill>
                  <a:srgbClr val="1308EA"/>
                </a:solidFill>
                <a:latin typeface="微軟正黑體" panose="020B0604030504040204" pitchFamily="34" charset="-120"/>
              </a:rPr>
              <a:t> </a:t>
            </a:r>
            <a:r>
              <a:rPr lang="en-US" altLang="zh-TW" sz="1600" dirty="0">
                <a:solidFill>
                  <a:srgbClr val="1308EA"/>
                </a:solidFill>
                <a:latin typeface="微軟正黑體" panose="020B0604030504040204" pitchFamily="34" charset="-120"/>
              </a:rPr>
              <a:t>50%</a:t>
            </a:r>
            <a:r>
              <a:rPr lang="zh-TW" altLang="en-US" sz="1600" dirty="0">
                <a:solidFill>
                  <a:srgbClr val="1308EA"/>
                </a:solidFill>
                <a:latin typeface="微軟正黑體" panose="020B0604030504040204" pitchFamily="34" charset="-120"/>
              </a:rPr>
              <a:t>、</a:t>
            </a:r>
            <a:r>
              <a:rPr lang="en-US" altLang="zh-TW" sz="1600" dirty="0">
                <a:solidFill>
                  <a:srgbClr val="1308EA"/>
                </a:solidFill>
                <a:latin typeface="微軟正黑體" panose="020B0604030504040204" pitchFamily="34" charset="-120"/>
              </a:rPr>
              <a:t>75%</a:t>
            </a:r>
            <a:r>
              <a:rPr lang="zh-TW" altLang="en-US" sz="1600" dirty="0">
                <a:solidFill>
                  <a:srgbClr val="1308EA"/>
                </a:solidFill>
                <a:latin typeface="微軟正黑體" panose="020B0604030504040204" pitchFamily="34" charset="-120"/>
              </a:rPr>
              <a:t> 、</a:t>
            </a:r>
            <a:r>
              <a:rPr lang="en-US" altLang="zh-TW" sz="1600" dirty="0">
                <a:solidFill>
                  <a:srgbClr val="1308EA"/>
                </a:solidFill>
                <a:latin typeface="微軟正黑體" panose="020B0604030504040204" pitchFamily="34" charset="-120"/>
              </a:rPr>
              <a:t>100%</a:t>
            </a:r>
            <a:endParaRPr lang="zh-TW" altLang="en-US" sz="1600" dirty="0">
              <a:solidFill>
                <a:srgbClr val="1308E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3" name="直線單箭頭接點 12"/>
          <p:cNvCxnSpPr/>
          <p:nvPr/>
        </p:nvCxnSpPr>
        <p:spPr>
          <a:xfrm flipH="1">
            <a:off x="2072591" y="2393066"/>
            <a:ext cx="2741" cy="360643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直線單箭頭接點 20"/>
          <p:cNvCxnSpPr/>
          <p:nvPr/>
        </p:nvCxnSpPr>
        <p:spPr>
          <a:xfrm flipH="1">
            <a:off x="2069848" y="4003454"/>
            <a:ext cx="2741" cy="360643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/>
          <p:nvPr/>
        </p:nvCxnSpPr>
        <p:spPr>
          <a:xfrm flipH="1">
            <a:off x="4088588" y="4536500"/>
            <a:ext cx="1450622" cy="292991"/>
          </a:xfrm>
          <a:prstGeom prst="straightConnector1">
            <a:avLst/>
          </a:prstGeom>
          <a:ln w="5715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圓角矩形 14"/>
          <p:cNvSpPr/>
          <p:nvPr/>
        </p:nvSpPr>
        <p:spPr bwMode="auto">
          <a:xfrm>
            <a:off x="5691607" y="2406760"/>
            <a:ext cx="3095575" cy="764859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defRPr/>
            </a:pPr>
            <a:r>
              <a:rPr lang="zh-TW" altLang="en-US" sz="2400" dirty="0">
                <a:solidFill>
                  <a:srgbClr val="1308E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學科能力測驗</a:t>
            </a:r>
            <a:endParaRPr lang="en-US" altLang="zh-TW" sz="2400" dirty="0">
              <a:solidFill>
                <a:srgbClr val="1308E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ctr">
              <a:defRPr/>
            </a:pPr>
            <a:r>
              <a:rPr lang="zh-TW" altLang="en-US" sz="2400" dirty="0">
                <a:solidFill>
                  <a:srgbClr val="1308E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檢定科目最多</a:t>
            </a:r>
            <a:r>
              <a:rPr lang="en-US" altLang="zh-TW" sz="2400" dirty="0">
                <a:solidFill>
                  <a:srgbClr val="1308E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400" dirty="0">
                <a:solidFill>
                  <a:srgbClr val="1308E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</a:p>
        </p:txBody>
      </p:sp>
      <p:cxnSp>
        <p:nvCxnSpPr>
          <p:cNvPr id="17" name="直線單箭頭接點 16"/>
          <p:cNvCxnSpPr/>
          <p:nvPr/>
        </p:nvCxnSpPr>
        <p:spPr>
          <a:xfrm flipH="1">
            <a:off x="3370959" y="2938374"/>
            <a:ext cx="2168258" cy="436797"/>
          </a:xfrm>
          <a:prstGeom prst="straightConnector1">
            <a:avLst/>
          </a:prstGeom>
          <a:ln w="5715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直線單箭頭接點 23"/>
          <p:cNvCxnSpPr/>
          <p:nvPr/>
        </p:nvCxnSpPr>
        <p:spPr>
          <a:xfrm flipH="1">
            <a:off x="2451530" y="5278438"/>
            <a:ext cx="16023" cy="471858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圓角矩形 29"/>
          <p:cNvSpPr/>
          <p:nvPr/>
        </p:nvSpPr>
        <p:spPr bwMode="auto">
          <a:xfrm>
            <a:off x="5744998" y="5243616"/>
            <a:ext cx="3095575" cy="968411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76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14300" algn="l"/>
              </a:tabLst>
            </a:pPr>
            <a:r>
              <a:rPr lang="zh-TW" altLang="zh-TW" dirty="0">
                <a:solidFill>
                  <a:srgbClr val="1308EA"/>
                </a:solidFill>
              </a:rPr>
              <a:t>各考科組合總分未通過最低登記標準不得登記分發</a:t>
            </a:r>
            <a:endParaRPr lang="en-US" altLang="zh-TW" dirty="0">
              <a:solidFill>
                <a:srgbClr val="1308EA"/>
              </a:solidFill>
            </a:endParaRPr>
          </a:p>
          <a:p>
            <a:pPr marL="76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14300" algn="l"/>
              </a:tabLst>
            </a:pPr>
            <a:r>
              <a:rPr lang="zh-TW" altLang="en-US" kern="100" dirty="0">
                <a:solidFill>
                  <a:srgbClr val="1308EA"/>
                </a:solidFill>
                <a:latin typeface="+mj-ea"/>
              </a:rPr>
              <a:t>志願數最多可填</a:t>
            </a:r>
            <a:r>
              <a:rPr lang="en-US" altLang="zh-TW" kern="100" dirty="0">
                <a:solidFill>
                  <a:srgbClr val="1308EA"/>
                </a:solidFill>
                <a:latin typeface="+mj-ea"/>
              </a:rPr>
              <a:t>100</a:t>
            </a:r>
            <a:r>
              <a:rPr lang="zh-TW" altLang="en-US" kern="100" dirty="0">
                <a:solidFill>
                  <a:srgbClr val="1308EA"/>
                </a:solidFill>
                <a:latin typeface="+mj-ea"/>
              </a:rPr>
              <a:t>個</a:t>
            </a:r>
            <a:endParaRPr lang="zh-TW" altLang="zh-TW" kern="100" dirty="0">
              <a:solidFill>
                <a:srgbClr val="1308EA"/>
              </a:solidFill>
              <a:latin typeface="+mj-ea"/>
            </a:endParaRPr>
          </a:p>
        </p:txBody>
      </p:sp>
      <p:cxnSp>
        <p:nvCxnSpPr>
          <p:cNvPr id="31" name="直線單箭頭接點 30"/>
          <p:cNvCxnSpPr/>
          <p:nvPr/>
        </p:nvCxnSpPr>
        <p:spPr>
          <a:xfrm flipH="1">
            <a:off x="4088588" y="5750296"/>
            <a:ext cx="1450622" cy="223214"/>
          </a:xfrm>
          <a:prstGeom prst="straightConnector1">
            <a:avLst/>
          </a:prstGeom>
          <a:ln w="5715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364BA64F-B2FE-4BBA-B1ED-3FE5C98622AC}" type="slidenum">
              <a:rPr lang="en-US" altLang="zh-TW" smtClean="0"/>
              <a:pPr>
                <a:defRPr/>
              </a:pPr>
              <a:t>54</a:t>
            </a:fld>
            <a:endParaRPr lang="en-US" altLang="zh-TW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32096" y="0"/>
            <a:ext cx="6973904" cy="1171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338857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4BC3992-9A35-85A5-06CF-10613CECB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364BA64F-B2FE-4BBA-B1ED-3FE5C98622AC}" type="slidenum">
              <a:rPr lang="en-US" altLang="zh-TW" smtClean="0"/>
              <a:pPr>
                <a:defRPr/>
              </a:pPr>
              <a:t>55</a:t>
            </a:fld>
            <a:endParaRPr lang="en-US" altLang="zh-TW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021FDA0-932F-A9A9-AF56-3E8E37242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9906000" cy="6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901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分發入學簡章舉例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364BA64F-B2FE-4BBA-B1ED-3FE5C98622AC}" type="slidenum">
              <a:rPr lang="en-US" altLang="zh-TW" smtClean="0"/>
              <a:pPr>
                <a:defRPr/>
              </a:pPr>
              <a:t>56</a:t>
            </a:fld>
            <a:endParaRPr lang="en-US" altLang="zh-TW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l="763" r="763" b="3936"/>
          <a:stretch>
            <a:fillRect/>
          </a:stretch>
        </p:blipFill>
        <p:spPr bwMode="auto">
          <a:xfrm>
            <a:off x="452406" y="1571612"/>
            <a:ext cx="9215502" cy="22860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06" y="4143380"/>
            <a:ext cx="9215502" cy="25003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364BA64F-B2FE-4BBA-B1ED-3FE5C98622AC}" type="slidenum">
              <a:rPr lang="en-US" altLang="zh-TW" smtClean="0"/>
              <a:pPr>
                <a:defRPr/>
              </a:pPr>
              <a:t>57</a:t>
            </a:fld>
            <a:endParaRPr lang="en-US" altLang="zh-TW"/>
          </a:p>
        </p:txBody>
      </p:sp>
      <p:pic>
        <p:nvPicPr>
          <p:cNvPr id="7" name="圖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92439"/>
            <a:ext cx="9906000" cy="68580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928664" y="3152080"/>
            <a:ext cx="6264696" cy="93871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zh-TW" altLang="en-US" sz="5500" dirty="0">
                <a:solidFill>
                  <a:srgbClr val="0070C0"/>
                </a:solidFill>
              </a:rPr>
              <a:t>    相關網站簡介</a:t>
            </a:r>
          </a:p>
        </p:txBody>
      </p:sp>
    </p:spTree>
    <p:extLst>
      <p:ext uri="{BB962C8B-B14F-4D97-AF65-F5344CB8AC3E}">
        <p14:creationId xmlns:p14="http://schemas.microsoft.com/office/powerpoint/2010/main" val="33271876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364BA64F-B2FE-4BBA-B1ED-3FE5C98622AC}" type="slidenum">
              <a:rPr lang="en-US" altLang="zh-TW" smtClean="0"/>
              <a:pPr>
                <a:defRPr/>
              </a:pPr>
              <a:t>58</a:t>
            </a:fld>
            <a:endParaRPr lang="en-US" altLang="zh-TW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4987892-C9EB-4195-5ED7-3CF4BE7C2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640"/>
            <a:ext cx="9906000" cy="6336704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其他生涯探索網站資源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95304" y="1600206"/>
            <a:ext cx="8886851" cy="5257794"/>
          </a:xfrm>
        </p:spPr>
        <p:txBody>
          <a:bodyPr>
            <a:normAutofit/>
          </a:bodyPr>
          <a:lstStyle/>
          <a:p>
            <a:pPr eaLnBrk="0" fontAlgn="base" hangingPunct="0"/>
            <a:r>
              <a:rPr lang="en-US" altLang="zh-TW" dirty="0"/>
              <a:t>1.</a:t>
            </a:r>
            <a:r>
              <a:rPr lang="zh-TW" altLang="en-US" dirty="0"/>
              <a:t>大學選才與高中育才輔助系統</a:t>
            </a:r>
            <a:r>
              <a:rPr lang="en-US" dirty="0" err="1">
                <a:hlinkClick r:id="rId2"/>
              </a:rPr>
              <a:t>collego</a:t>
            </a:r>
            <a:endParaRPr lang="en-US" altLang="zh-TW" dirty="0"/>
          </a:p>
          <a:p>
            <a:pPr eaLnBrk="0" fontAlgn="base" hangingPunct="0">
              <a:buNone/>
            </a:pPr>
            <a:r>
              <a:rPr lang="en-US" dirty="0">
                <a:hlinkClick r:id="rId2"/>
              </a:rPr>
              <a:t>https://collego.ceec.edu.tw/Login/Index</a:t>
            </a:r>
            <a:endParaRPr lang="en-US" dirty="0"/>
          </a:p>
          <a:p>
            <a:pPr eaLnBrk="0" fontAlgn="base" hangingPunct="0">
              <a:buNone/>
            </a:pPr>
            <a:r>
              <a:rPr lang="zh-TW" altLang="en-US" dirty="0"/>
              <a:t>    </a:t>
            </a:r>
            <a:r>
              <a:rPr lang="zh-TW" altLang="en-US" dirty="0">
                <a:sym typeface="Wingdings"/>
              </a:rPr>
              <a:t></a:t>
            </a:r>
            <a:r>
              <a:rPr lang="zh-TW" altLang="en-US" dirty="0"/>
              <a:t>學生自我認識與大學各校系介紹</a:t>
            </a:r>
            <a:endParaRPr lang="en-US" altLang="zh-TW" dirty="0"/>
          </a:p>
          <a:p>
            <a:pPr eaLnBrk="0" fontAlgn="base" hangingPunct="0"/>
            <a:r>
              <a:rPr lang="en-US" altLang="zh-TW" dirty="0"/>
              <a:t>2.1111</a:t>
            </a:r>
            <a:r>
              <a:rPr lang="zh-TW" altLang="en-US" dirty="0"/>
              <a:t> 大學網</a:t>
            </a:r>
            <a:r>
              <a:rPr lang="zh-TW" altLang="zh-TW" dirty="0"/>
              <a:t> </a:t>
            </a:r>
            <a:r>
              <a:rPr lang="en-US" dirty="0">
                <a:hlinkClick r:id="rId3"/>
              </a:rPr>
              <a:t>https://university.1131.com.tw/</a:t>
            </a:r>
            <a:endParaRPr lang="en-US" dirty="0"/>
          </a:p>
          <a:p>
            <a:pPr eaLnBrk="0" fontAlgn="base" hangingPunct="0">
              <a:buNone/>
            </a:pPr>
            <a:r>
              <a:rPr lang="zh-TW" altLang="en-US" dirty="0">
                <a:sym typeface="Wingdings"/>
              </a:rPr>
              <a:t>    </a:t>
            </a:r>
            <a:r>
              <a:rPr lang="zh-TW" altLang="en-US" dirty="0"/>
              <a:t>大學、科大校系介紹與未來出路</a:t>
            </a:r>
            <a:endParaRPr lang="en-US" dirty="0"/>
          </a:p>
          <a:p>
            <a:pPr eaLnBrk="0" fontAlgn="base" hangingPunct="0"/>
            <a:r>
              <a:rPr lang="en-US" altLang="zh-TW" dirty="0"/>
              <a:t>3. IOH</a:t>
            </a:r>
            <a:r>
              <a:rPr lang="zh-TW" altLang="en-US" dirty="0"/>
              <a:t>開放個人經驗平台</a:t>
            </a:r>
            <a:r>
              <a:rPr lang="en-US" dirty="0">
                <a:hlinkClick r:id="rId4"/>
              </a:rPr>
              <a:t>https://ioh.tw/</a:t>
            </a:r>
            <a:endParaRPr lang="en-US" dirty="0"/>
          </a:p>
          <a:p>
            <a:pPr eaLnBrk="0" fontAlgn="base" hangingPunct="0">
              <a:buNone/>
            </a:pPr>
            <a:r>
              <a:rPr lang="zh-TW" altLang="en-US" dirty="0"/>
              <a:t>     </a:t>
            </a:r>
            <a:r>
              <a:rPr lang="zh-TW" altLang="en-US" dirty="0">
                <a:sym typeface="Wingdings"/>
              </a:rPr>
              <a:t>各大學學生影片介紹校系與分享心得</a:t>
            </a:r>
            <a:endParaRPr lang="en-US" altLang="zh-TW" dirty="0"/>
          </a:p>
          <a:p>
            <a:pPr eaLnBrk="0" fontAlgn="base" hangingPunct="0"/>
            <a:r>
              <a:rPr lang="en-US" altLang="zh-TW" dirty="0"/>
              <a:t>4.</a:t>
            </a:r>
            <a:r>
              <a:rPr lang="zh-TW" altLang="en-US" dirty="0"/>
              <a:t>學生生涯輔導網</a:t>
            </a:r>
            <a:r>
              <a:rPr lang="en-US" dirty="0">
                <a:hlinkClick r:id="rId5"/>
              </a:rPr>
              <a:t>https://career.cloud.ncnu.edu.tw/</a:t>
            </a:r>
            <a:endParaRPr lang="en-US" altLang="zh-TW" u="sng" dirty="0"/>
          </a:p>
          <a:p>
            <a:pPr eaLnBrk="0" fontAlgn="base" hangingPunct="0">
              <a:buNone/>
            </a:pPr>
            <a:r>
              <a:rPr lang="zh-TW" altLang="en-US" sz="2800" dirty="0"/>
              <a:t>     </a:t>
            </a:r>
            <a:r>
              <a:rPr lang="zh-TW" altLang="en-US" sz="2800" dirty="0">
                <a:sym typeface="Wingdings"/>
              </a:rPr>
              <a:t>大專校院與產業職業介紹</a:t>
            </a:r>
            <a:endParaRPr lang="en-US" altLang="zh-TW" sz="2800" dirty="0"/>
          </a:p>
          <a:p>
            <a:pPr eaLnBrk="0" fontAlgn="base" hangingPunct="0"/>
            <a:endParaRPr lang="en-US" altLang="zh-TW" sz="2800" dirty="0"/>
          </a:p>
          <a:p>
            <a:pPr eaLnBrk="0" fontAlgn="base" hangingPunct="0"/>
            <a:endParaRPr lang="en-US" altLang="zh-TW" sz="2800" dirty="0"/>
          </a:p>
          <a:p>
            <a:pPr eaLnBrk="0" fontAlgn="base" hangingPunct="0"/>
            <a:endParaRPr lang="zh-TW" altLang="zh-TW" sz="2600" dirty="0"/>
          </a:p>
          <a:p>
            <a:pPr>
              <a:buNone/>
            </a:pP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364BA64F-B2FE-4BBA-B1ED-3FE5C98622AC}" type="slidenum">
              <a:rPr lang="en-US" altLang="zh-TW" smtClean="0"/>
              <a:pPr>
                <a:defRPr/>
              </a:pPr>
              <a:t>59</a:t>
            </a:fld>
            <a:endParaRPr lang="en-US" altLang="zh-TW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/>
              <a:t>主要招生管道</a:t>
            </a:r>
            <a:endParaRPr lang="zh-TW" altLang="en-US" dirty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7207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其他升學管道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95304" y="1600206"/>
            <a:ext cx="8886851" cy="4757752"/>
          </a:xfrm>
        </p:spPr>
        <p:txBody>
          <a:bodyPr>
            <a:normAutofit fontScale="92500" lnSpcReduction="20000"/>
          </a:bodyPr>
          <a:lstStyle/>
          <a:p>
            <a:pPr eaLnBrk="0" fontAlgn="base" hangingPunct="0"/>
            <a:r>
              <a:rPr lang="en-US" altLang="zh-TW" dirty="0"/>
              <a:t>1.</a:t>
            </a:r>
            <a:r>
              <a:rPr lang="zh-TW" altLang="zh-TW" dirty="0"/>
              <a:t>科技校院日間部四年制申請入學聯合招生委員會</a:t>
            </a:r>
            <a:r>
              <a:rPr lang="en-US" altLang="zh-TW" u="sng" dirty="0">
                <a:hlinkClick r:id="rId2"/>
              </a:rPr>
              <a:t>https://caac.jctv.ntut.edu.tw/</a:t>
            </a:r>
            <a:endParaRPr lang="zh-TW" altLang="zh-TW" dirty="0"/>
          </a:p>
          <a:p>
            <a:pPr eaLnBrk="0" fontAlgn="base" hangingPunct="0"/>
            <a:r>
              <a:rPr lang="en-US" altLang="zh-TW" dirty="0"/>
              <a:t>2.</a:t>
            </a:r>
            <a:r>
              <a:rPr lang="zh-TW" altLang="zh-TW" dirty="0"/>
              <a:t>國軍人才招募中心 </a:t>
            </a:r>
            <a:r>
              <a:rPr lang="en-US" altLang="zh-TW" u="sng" dirty="0">
                <a:hlinkClick r:id="rId3"/>
              </a:rPr>
              <a:t>http://rdrc.mnd.gov.tw/rdrc/index.aspx</a:t>
            </a:r>
            <a:endParaRPr lang="zh-TW" altLang="zh-TW" dirty="0"/>
          </a:p>
          <a:p>
            <a:pPr eaLnBrk="0" fontAlgn="base" hangingPunct="0"/>
            <a:r>
              <a:rPr lang="en-US" altLang="zh-TW" dirty="0"/>
              <a:t>3.</a:t>
            </a:r>
            <a:r>
              <a:rPr lang="zh-TW" altLang="zh-TW" dirty="0"/>
              <a:t>中央警察大學學士班四年制入學招生</a:t>
            </a:r>
            <a:r>
              <a:rPr lang="en-US" altLang="zh-TW" u="sng" dirty="0">
                <a:hlinkClick r:id="rId4"/>
              </a:rPr>
              <a:t>http://www.cpu.edu.tw/bin/home.php</a:t>
            </a:r>
            <a:endParaRPr lang="zh-TW" altLang="zh-TW" dirty="0"/>
          </a:p>
          <a:p>
            <a:pPr eaLnBrk="0" fontAlgn="base" hangingPunct="0"/>
            <a:r>
              <a:rPr lang="en-US" altLang="zh-TW" dirty="0"/>
              <a:t>4.</a:t>
            </a:r>
            <a:r>
              <a:rPr lang="zh-TW" altLang="zh-TW" dirty="0"/>
              <a:t>台灣警察專科學校</a:t>
            </a:r>
            <a:r>
              <a:rPr lang="en-US" altLang="zh-TW" u="sng" dirty="0">
                <a:hlinkClick r:id="rId5"/>
              </a:rPr>
              <a:t>http://www.tpa.edu.tw/</a:t>
            </a:r>
            <a:endParaRPr lang="en-US" altLang="zh-TW" u="sng" dirty="0"/>
          </a:p>
          <a:p>
            <a:pPr eaLnBrk="0" fontAlgn="base" hangingPunct="0"/>
            <a:r>
              <a:rPr lang="en-US" altLang="zh-TW" dirty="0"/>
              <a:t>5.</a:t>
            </a:r>
            <a:r>
              <a:rPr lang="zh-TW" altLang="en-US" dirty="0"/>
              <a:t>台北藝術大學學士班單獨招生</a:t>
            </a:r>
            <a:r>
              <a:rPr lang="en-US" dirty="0">
                <a:hlinkClick r:id="rId6"/>
              </a:rPr>
              <a:t>http://exam.tnua.edu.tw/bachelor/new.html</a:t>
            </a:r>
            <a:endParaRPr lang="en-US" altLang="zh-TW" u="sng" dirty="0"/>
          </a:p>
          <a:p>
            <a:pPr eaLnBrk="0" fontAlgn="base" hangingPunct="0"/>
            <a:r>
              <a:rPr lang="en-US" altLang="zh-TW" dirty="0"/>
              <a:t>6.</a:t>
            </a:r>
            <a:r>
              <a:rPr lang="zh-TW" altLang="en-US" dirty="0"/>
              <a:t>運動成績優良學生升學輔導網站</a:t>
            </a:r>
            <a:r>
              <a:rPr lang="en-US" altLang="zh-TW" sz="2800" dirty="0">
                <a:hlinkClick r:id="rId7"/>
              </a:rPr>
              <a:t>http://issport.camel.ntupes.edu.tw/front/bin/home.phtml</a:t>
            </a:r>
            <a:endParaRPr lang="en-US" altLang="zh-TW" sz="2800" dirty="0"/>
          </a:p>
          <a:p>
            <a:pPr eaLnBrk="0" fontAlgn="base" hangingPunct="0">
              <a:buNone/>
            </a:pPr>
            <a:r>
              <a:rPr lang="zh-TW" altLang="en-US" sz="2400" dirty="0">
                <a:sym typeface="Wingdings"/>
              </a:rPr>
              <a:t>    </a:t>
            </a:r>
            <a:r>
              <a:rPr lang="zh-TW" altLang="en-US" sz="2600" dirty="0">
                <a:sym typeface="Wingdings"/>
              </a:rPr>
              <a:t>本校經由運動績優獨招錄取台大、清大及成大等校</a:t>
            </a:r>
            <a:endParaRPr lang="en-US" altLang="zh-TW" sz="2600" dirty="0"/>
          </a:p>
          <a:p>
            <a:pPr eaLnBrk="0" fontAlgn="base" hangingPunct="0"/>
            <a:endParaRPr lang="en-US" altLang="zh-TW" sz="2800" dirty="0"/>
          </a:p>
          <a:p>
            <a:pPr eaLnBrk="0" fontAlgn="base" hangingPunct="0"/>
            <a:endParaRPr lang="en-US" altLang="zh-TW" sz="2800" dirty="0"/>
          </a:p>
          <a:p>
            <a:pPr eaLnBrk="0" fontAlgn="base" hangingPunct="0"/>
            <a:endParaRPr lang="zh-TW" altLang="zh-TW" sz="2600" dirty="0"/>
          </a:p>
          <a:p>
            <a:pPr>
              <a:buNone/>
            </a:pP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364BA64F-B2FE-4BBA-B1ED-3FE5C98622AC}" type="slidenum">
              <a:rPr lang="en-US" altLang="zh-TW" smtClean="0"/>
              <a:pPr>
                <a:defRPr/>
              </a:pPr>
              <a:t>60</a:t>
            </a:fld>
            <a:endParaRPr lang="en-US" altLang="zh-TW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56856" y="1673589"/>
            <a:ext cx="5904656" cy="251519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zh-TW" altLang="en-US" sz="54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簡報完畢</a:t>
            </a:r>
            <a:br>
              <a:rPr lang="zh-TW" altLang="en-US" sz="54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敬請指教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648574" y="6165304"/>
            <a:ext cx="48247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latin typeface="+mj-ea"/>
                <a:ea typeface="+mj-ea"/>
              </a:rPr>
              <a:t>大學多元入學工作圈</a:t>
            </a:r>
          </a:p>
        </p:txBody>
      </p:sp>
      <p:pic>
        <p:nvPicPr>
          <p:cNvPr id="5" name="Content Placeholder 4" descr="compassPencilRuler_bg.png"/>
          <p:cNvPicPr>
            <a:picLocks noChangeAspect="1"/>
          </p:cNvPicPr>
          <p:nvPr/>
        </p:nvPicPr>
        <p:blipFill>
          <a:blip r:embed="rId2" cstate="screen">
            <a:lum bright="28000" contrast="-63000"/>
          </a:blip>
          <a:stretch>
            <a:fillRect/>
          </a:stretch>
        </p:blipFill>
        <p:spPr>
          <a:xfrm>
            <a:off x="488508" y="1593155"/>
            <a:ext cx="2802294" cy="2675930"/>
          </a:xfrm>
          <a:prstGeom prst="rect">
            <a:avLst/>
          </a:prstGeom>
          <a:ln w="50800" cmpd="dbl">
            <a:solidFill>
              <a:schemeClr val="accent2"/>
            </a:solidFill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53DF-4216-466D-99A7-94400E6C2A25}" type="slidenum">
              <a:rPr lang="en-US" smtClean="0"/>
              <a:pPr/>
              <a:t>61</a:t>
            </a:fld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01412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/>
              <a:t>各管道年度招生名額比例原則</a:t>
            </a:r>
            <a:endParaRPr lang="zh-TW" altLang="en-US" dirty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88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77AD626-665E-F2B4-BE08-DE09D2833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D93096-5B34-4342-9326-69289CEAE4C2}" type="slidenum">
              <a:rPr lang="en-US" smtClean="0"/>
              <a:pPr/>
              <a:t>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BCAEB4E-E571-9805-5A02-7C28A34ED16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A196C77-CCE9-5890-EE9E-18D768CE2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9906000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50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61C274F-A862-4D26-0C10-079D68D77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25000" lnSpcReduction="20000"/>
          </a:bodyPr>
          <a:lstStyle/>
          <a:p>
            <a:r>
              <a:rPr lang="zh-TW" altLang="en-US" noProof="0"/>
              <a:t>
            </a:t>
            </a:r>
            <a:fld id="{4FAB73BC-B049-4115-A692-8D63A059BFB8}" type="slidenum">
              <a:rPr lang="en-US" altLang="zh-TW" noProof="0" smtClean="0"/>
              <a:pPr/>
              <a:t>9</a:t>
            </a:fld>
            <a:r>
              <a:rPr lang="en-US" altLang="zh-TW" noProof="0"/>
              <a:t>
            </a:t>
            </a:r>
            <a:endParaRPr lang="zh-TW" altLang="en-US" noProof="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79B88ED-CDE7-F2A0-880C-834F2706E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413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cademicPresentation2_TP10352480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0A53CF0-CFB4-446C-9538-226C66E9559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TS010352480</Template>
  <TotalTime>0</TotalTime>
  <Words>1244</Words>
  <Application>Microsoft Office PowerPoint</Application>
  <PresentationFormat>A4 紙張 (210x297 公釐)</PresentationFormat>
  <Paragraphs>195</Paragraphs>
  <Slides>61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61</vt:i4>
      </vt:variant>
    </vt:vector>
  </HeadingPairs>
  <TitlesOfParts>
    <vt:vector size="79" baseType="lpstr">
      <vt:lpstr>華康中明體(P)</vt:lpstr>
      <vt:lpstr>華康中特圓體(P)</vt:lpstr>
      <vt:lpstr>華康雅藝體W6(P)</vt:lpstr>
      <vt:lpstr>微軟正黑體</vt:lpstr>
      <vt:lpstr>新細明體</vt:lpstr>
      <vt:lpstr>標楷體</vt:lpstr>
      <vt:lpstr>Arial</vt:lpstr>
      <vt:lpstr>Arial</vt:lpstr>
      <vt:lpstr>Calibri</vt:lpstr>
      <vt:lpstr>Calibri Light</vt:lpstr>
      <vt:lpstr>Century Gothic</vt:lpstr>
      <vt:lpstr>Gill Sans MT</vt:lpstr>
      <vt:lpstr>Lucida Sans Unicode</vt:lpstr>
      <vt:lpstr>Tw Cen MT</vt:lpstr>
      <vt:lpstr>Wingdings</vt:lpstr>
      <vt:lpstr>Wingdings 2</vt:lpstr>
      <vt:lpstr>AcademicPresentation2_TP10352480</vt:lpstr>
      <vt:lpstr>5_Office 佈景主題</vt:lpstr>
      <vt:lpstr>114 學年度 大學多元入學方案介紹</vt:lpstr>
      <vt:lpstr>114學年度大學多元入學</vt:lpstr>
      <vt:lpstr>PowerPoint 簡報</vt:lpstr>
      <vt:lpstr>PowerPoint 簡報</vt:lpstr>
      <vt:lpstr>PowerPoint 簡報</vt:lpstr>
      <vt:lpstr>主要招生管道</vt:lpstr>
      <vt:lpstr>各管道年度招生名額比例原則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大學特殊選才</vt:lpstr>
      <vt:lpstr>大學特殊選才查詢網站</vt:lpstr>
      <vt:lpstr>PowerPoint 簡報</vt:lpstr>
      <vt:lpstr>   舉例:113繁星入學「在校學業成績」全校排名百分比   </vt:lpstr>
      <vt:lpstr>   舉例:113繁星入學「在校學業成績」全校排名百分比   </vt:lpstr>
      <vt:lpstr>PowerPoint 簡報</vt:lpstr>
      <vt:lpstr>繁星簡章舉例 (校排規定:成大需前20%)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個人申請簡章舉例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大學扶助弱勢計畫</vt:lpstr>
      <vt:lpstr>PowerPoint 簡報</vt:lpstr>
      <vt:lpstr>PowerPoint 簡報</vt:lpstr>
      <vt:lpstr>PowerPoint 簡報</vt:lpstr>
      <vt:lpstr>PowerPoint 簡報</vt:lpstr>
      <vt:lpstr>分發入學簡章舉例</vt:lpstr>
      <vt:lpstr>PowerPoint 簡報</vt:lpstr>
      <vt:lpstr>PowerPoint 簡報</vt:lpstr>
      <vt:lpstr>其他生涯探索網站資源</vt:lpstr>
      <vt:lpstr>其他升學管道</vt:lpstr>
      <vt:lpstr>簡報完畢 敬請指教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2014-05-21T16:42:08Z</dcterms:created>
  <dcterms:modified xsi:type="dcterms:W3CDTF">2024-09-09T06:18:37Z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TC101671251028</vt:lpwstr>
  </property>
</Properties>
</file>