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 id="2147488979" r:id="rId8"/>
    <p:sldMasterId id="2147488996" r:id="rId9"/>
  </p:sldMasterIdLst>
  <p:notesMasterIdLst>
    <p:notesMasterId r:id="rId190"/>
  </p:notesMasterIdLst>
  <p:handoutMasterIdLst>
    <p:handoutMasterId r:id="rId191"/>
  </p:handoutMasterIdLst>
  <p:sldIdLst>
    <p:sldId id="342" r:id="rId10"/>
    <p:sldId id="791" r:id="rId11"/>
    <p:sldId id="398" r:id="rId12"/>
    <p:sldId id="883" r:id="rId13"/>
    <p:sldId id="941" r:id="rId14"/>
    <p:sldId id="888" r:id="rId15"/>
    <p:sldId id="1093" r:id="rId16"/>
    <p:sldId id="889" r:id="rId17"/>
    <p:sldId id="890" r:id="rId18"/>
    <p:sldId id="794" r:id="rId19"/>
    <p:sldId id="1112" r:id="rId20"/>
    <p:sldId id="712" r:id="rId21"/>
    <p:sldId id="805" r:id="rId22"/>
    <p:sldId id="806" r:id="rId23"/>
    <p:sldId id="981" r:id="rId24"/>
    <p:sldId id="979" r:id="rId25"/>
    <p:sldId id="980" r:id="rId26"/>
    <p:sldId id="807" r:id="rId27"/>
    <p:sldId id="809" r:id="rId28"/>
    <p:sldId id="928" r:id="rId29"/>
    <p:sldId id="811" r:id="rId30"/>
    <p:sldId id="812" r:id="rId31"/>
    <p:sldId id="813" r:id="rId32"/>
    <p:sldId id="814" r:id="rId33"/>
    <p:sldId id="815" r:id="rId34"/>
    <p:sldId id="942" r:id="rId35"/>
    <p:sldId id="1003" r:id="rId36"/>
    <p:sldId id="1004" r:id="rId37"/>
    <p:sldId id="816" r:id="rId38"/>
    <p:sldId id="1113" r:id="rId39"/>
    <p:sldId id="817" r:id="rId40"/>
    <p:sldId id="1114" r:id="rId41"/>
    <p:sldId id="1115" r:id="rId42"/>
    <p:sldId id="1069" r:id="rId43"/>
    <p:sldId id="1033" r:id="rId44"/>
    <p:sldId id="823" r:id="rId45"/>
    <p:sldId id="824" r:id="rId46"/>
    <p:sldId id="1124" r:id="rId47"/>
    <p:sldId id="799" r:id="rId48"/>
    <p:sldId id="1116" r:id="rId49"/>
    <p:sldId id="825" r:id="rId50"/>
    <p:sldId id="826" r:id="rId51"/>
    <p:sldId id="827" r:id="rId52"/>
    <p:sldId id="828" r:id="rId53"/>
    <p:sldId id="829" r:id="rId54"/>
    <p:sldId id="1094" r:id="rId55"/>
    <p:sldId id="1020" r:id="rId56"/>
    <p:sldId id="1021" r:id="rId57"/>
    <p:sldId id="1096" r:id="rId58"/>
    <p:sldId id="1117" r:id="rId59"/>
    <p:sldId id="945" r:id="rId60"/>
    <p:sldId id="988" r:id="rId61"/>
    <p:sldId id="951" r:id="rId62"/>
    <p:sldId id="1041" r:id="rId63"/>
    <p:sldId id="737" r:id="rId64"/>
    <p:sldId id="1036" r:id="rId65"/>
    <p:sldId id="1092" r:id="rId66"/>
    <p:sldId id="1126" r:id="rId67"/>
    <p:sldId id="1125" r:id="rId68"/>
    <p:sldId id="1127" r:id="rId69"/>
    <p:sldId id="796" r:id="rId70"/>
    <p:sldId id="937" r:id="rId71"/>
    <p:sldId id="963" r:id="rId72"/>
    <p:sldId id="939" r:id="rId73"/>
    <p:sldId id="964" r:id="rId74"/>
    <p:sldId id="1000" r:id="rId75"/>
    <p:sldId id="973" r:id="rId76"/>
    <p:sldId id="974" r:id="rId77"/>
    <p:sldId id="985" r:id="rId78"/>
    <p:sldId id="997" r:id="rId79"/>
    <p:sldId id="998" r:id="rId80"/>
    <p:sldId id="1001" r:id="rId81"/>
    <p:sldId id="1039" r:id="rId82"/>
    <p:sldId id="831" r:id="rId83"/>
    <p:sldId id="867" r:id="rId84"/>
    <p:sldId id="989" r:id="rId85"/>
    <p:sldId id="869" r:id="rId86"/>
    <p:sldId id="870" r:id="rId87"/>
    <p:sldId id="1128" r:id="rId88"/>
    <p:sldId id="953" r:id="rId89"/>
    <p:sldId id="1110" r:id="rId90"/>
    <p:sldId id="1111" r:id="rId91"/>
    <p:sldId id="1109" r:id="rId92"/>
    <p:sldId id="1120" r:id="rId93"/>
    <p:sldId id="856" r:id="rId94"/>
    <p:sldId id="846" r:id="rId95"/>
    <p:sldId id="1073" r:id="rId96"/>
    <p:sldId id="857" r:id="rId97"/>
    <p:sldId id="858" r:id="rId98"/>
    <p:sldId id="860" r:id="rId99"/>
    <p:sldId id="1075" r:id="rId100"/>
    <p:sldId id="1076" r:id="rId101"/>
    <p:sldId id="956" r:id="rId102"/>
    <p:sldId id="834" r:id="rId103"/>
    <p:sldId id="835" r:id="rId104"/>
    <p:sldId id="896" r:id="rId105"/>
    <p:sldId id="362" r:id="rId106"/>
    <p:sldId id="343" r:id="rId107"/>
    <p:sldId id="344" r:id="rId108"/>
    <p:sldId id="345" r:id="rId109"/>
    <p:sldId id="346" r:id="rId110"/>
    <p:sldId id="331" r:id="rId111"/>
    <p:sldId id="386" r:id="rId112"/>
    <p:sldId id="380" r:id="rId113"/>
    <p:sldId id="1189" r:id="rId114"/>
    <p:sldId id="991" r:id="rId115"/>
    <p:sldId id="838" r:id="rId116"/>
    <p:sldId id="517" r:id="rId117"/>
    <p:sldId id="508" r:id="rId118"/>
    <p:sldId id="269" r:id="rId119"/>
    <p:sldId id="897" r:id="rId120"/>
    <p:sldId id="840" r:id="rId121"/>
    <p:sldId id="898" r:id="rId122"/>
    <p:sldId id="1129" r:id="rId123"/>
    <p:sldId id="992" r:id="rId124"/>
    <p:sldId id="993" r:id="rId125"/>
    <p:sldId id="995" r:id="rId126"/>
    <p:sldId id="853" r:id="rId127"/>
    <p:sldId id="461" r:id="rId128"/>
    <p:sldId id="358" r:id="rId129"/>
    <p:sldId id="357" r:id="rId130"/>
    <p:sldId id="356" r:id="rId131"/>
    <p:sldId id="278" r:id="rId132"/>
    <p:sldId id="279" r:id="rId133"/>
    <p:sldId id="410" r:id="rId134"/>
    <p:sldId id="444" r:id="rId135"/>
    <p:sldId id="854" r:id="rId136"/>
    <p:sldId id="907" r:id="rId137"/>
    <p:sldId id="1130" r:id="rId138"/>
    <p:sldId id="302" r:id="rId139"/>
    <p:sldId id="855" r:id="rId140"/>
    <p:sldId id="1186" r:id="rId141"/>
    <p:sldId id="1187" r:id="rId142"/>
    <p:sldId id="1188" r:id="rId143"/>
    <p:sldId id="1145" r:id="rId144"/>
    <p:sldId id="1146" r:id="rId145"/>
    <p:sldId id="1147" r:id="rId146"/>
    <p:sldId id="1046" r:id="rId147"/>
    <p:sldId id="1047" r:id="rId148"/>
    <p:sldId id="1079" r:id="rId149"/>
    <p:sldId id="1151" r:id="rId150"/>
    <p:sldId id="1152" r:id="rId151"/>
    <p:sldId id="1153" r:id="rId152"/>
    <p:sldId id="1067" r:id="rId153"/>
    <p:sldId id="1054" r:id="rId154"/>
    <p:sldId id="1156" r:id="rId155"/>
    <p:sldId id="1158" r:id="rId156"/>
    <p:sldId id="1056" r:id="rId157"/>
    <p:sldId id="1057" r:id="rId158"/>
    <p:sldId id="1058" r:id="rId159"/>
    <p:sldId id="1160" r:id="rId160"/>
    <p:sldId id="264" r:id="rId161"/>
    <p:sldId id="1121" r:id="rId162"/>
    <p:sldId id="1062" r:id="rId163"/>
    <p:sldId id="1162" r:id="rId164"/>
    <p:sldId id="1101" r:id="rId165"/>
    <p:sldId id="1102" r:id="rId166"/>
    <p:sldId id="1103" r:id="rId167"/>
    <p:sldId id="1104" r:id="rId168"/>
    <p:sldId id="1106" r:id="rId169"/>
    <p:sldId id="1105" r:id="rId170"/>
    <p:sldId id="1107" r:id="rId171"/>
    <p:sldId id="1108" r:id="rId172"/>
    <p:sldId id="1122" r:id="rId173"/>
    <p:sldId id="1063" r:id="rId174"/>
    <p:sldId id="1064" r:id="rId175"/>
    <p:sldId id="1119" r:id="rId176"/>
    <p:sldId id="1086" r:id="rId177"/>
    <p:sldId id="1087" r:id="rId178"/>
    <p:sldId id="1088" r:id="rId179"/>
    <p:sldId id="859" r:id="rId180"/>
    <p:sldId id="1123" r:id="rId181"/>
    <p:sldId id="1089" r:id="rId182"/>
    <p:sldId id="1080" r:id="rId183"/>
    <p:sldId id="1081" r:id="rId184"/>
    <p:sldId id="1082" r:id="rId185"/>
    <p:sldId id="1083" r:id="rId186"/>
    <p:sldId id="864" r:id="rId187"/>
    <p:sldId id="865" r:id="rId188"/>
    <p:sldId id="866" r:id="rId189"/>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0EC"/>
    <a:srgbClr val="9999FF"/>
    <a:srgbClr val="3939FF"/>
    <a:srgbClr val="01B3B7"/>
    <a:srgbClr val="FAEDE7"/>
    <a:srgbClr val="F6D9CC"/>
    <a:srgbClr val="FFFFFF"/>
    <a:srgbClr val="E78712"/>
    <a:srgbClr val="FF00FF"/>
    <a:srgbClr val="FCD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88" autoAdjust="0"/>
    <p:restoredTop sz="80604" autoAdjust="0"/>
  </p:normalViewPr>
  <p:slideViewPr>
    <p:cSldViewPr snapToGrid="0">
      <p:cViewPr varScale="1">
        <p:scale>
          <a:sx n="86" d="100"/>
          <a:sy n="86" d="100"/>
        </p:scale>
        <p:origin x="499" y="4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handoutMaster" Target="handoutMasters/handoutMaster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presProps" Target="presProps.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viewProps" Target="viewProps.xml"/><Relationship Id="rId13" Type="http://schemas.openxmlformats.org/officeDocument/2006/relationships/slide" Target="slides/slide4.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183"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slideMaster" Target="slideMasters/slideMaster1.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8" Type="http://schemas.openxmlformats.org/officeDocument/2006/relationships/slide" Target="slides/slide9.xml"/><Relationship Id="rId39"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pt>
    <dgm:pt modelId="{1DA46410-5ECA-4BEB-BB21-F2110C451308}" type="pres">
      <dgm:prSet presAssocID="{834A75D0-EEE8-4787-8114-AE09677D5B90}" presName="connTx" presStyleLbl="parChTrans1D2" presStyleIdx="1" presStyleCnt="4"/>
      <dgm:spPr/>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C78DDA11-395B-456F-85AD-FA12A16643AE}" type="presOf" srcId="{9301B384-1F30-4213-AAAE-489DE5DE9BA5}" destId="{67314EDF-1E8E-4C2E-A7E8-960911CD91D1}"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5EA1673B-5965-4827-A007-364F87A380B3}" type="presOf" srcId="{A66E1DDB-C8BC-4C27-B256-D9062BA55C84}" destId="{DD3DC7BA-A777-429A-B108-BD1560082D01}"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007E4770-A379-4F97-9190-D1E2FD14749B}" srcId="{5EDB91D9-B9E1-4C0E-B08E-ED944D0E82AA}" destId="{A66E1DDB-C8BC-4C27-B256-D9062BA55C84}" srcOrd="1" destOrd="0" parTransId="{834A75D0-EEE8-4787-8114-AE09677D5B90}" sibTransId="{D08C2970-A9E4-40A0-A808-DF629B007F9D}"/>
    <dgm:cxn modelId="{6F06F289-D17D-430F-8ED6-834CD6E16BDB}" type="presOf" srcId="{4F4C8B20-51D2-42CD-BFA3-9A59D8CBDD25}" destId="{03C11FAF-2B0D-4FE2-AEB0-95233FB8F318}"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DED142E5-2838-4D70-93A6-874676F8DD97}" type="presOf" srcId="{4F4C8B20-51D2-42CD-BFA3-9A59D8CBDD25}" destId="{6C79BBAC-F079-444A-9D58-22D34C924DA8}" srcOrd="0" destOrd="0" presId="urn:microsoft.com/office/officeart/2008/layout/HorizontalMultiLevelHierarchy"/>
    <dgm:cxn modelId="{CC8F6FFC-506E-493A-8000-4D9F392C3894}" type="presOf" srcId="{9ECAD310-F9DA-4AC4-8131-7458B75F7259}" destId="{C1471463-F326-4F4D-B236-C034E4EC5EEA}" srcOrd="1"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pt>
    <dgm:pt modelId="{C1471463-F326-4F4D-B236-C034E4EC5EEA}" type="pres">
      <dgm:prSet presAssocID="{9ECAD310-F9DA-4AC4-8131-7458B75F7259}" presName="connTx" presStyleLbl="parChTrans1D2" presStyleIdx="0" presStyleCnt="5"/>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pt>
    <dgm:pt modelId="{41F0FBF1-1381-4E54-A6C4-A7F331B49D44}" type="pres">
      <dgm:prSet presAssocID="{AD2806B7-4B20-45AB-9A10-2A4B144FE58C}" presName="connTx" presStyleLbl="parChTrans1D2" presStyleIdx="1" presStyleCnt="5"/>
      <dgm:spPr/>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pt>
    <dgm:pt modelId="{03C11FAF-2B0D-4FE2-AEB0-95233FB8F318}" type="pres">
      <dgm:prSet presAssocID="{4F4C8B20-51D2-42CD-BFA3-9A59D8CBDD25}" presName="connTx" presStyleLbl="parChTrans1D2" presStyleIdx="2" presStyleCnt="5"/>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pt>
    <dgm:pt modelId="{EBC2ACAD-7BEB-4F1B-90A1-388ADF4894A0}" type="pres">
      <dgm:prSet presAssocID="{DE938286-BBCD-4898-BE07-941E8016928A}" presName="connTx" presStyleLbl="parChTrans1D2" presStyleIdx="3" presStyleCnt="5"/>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pt>
    <dgm:pt modelId="{FDDE3C04-3888-4118-A6DA-7C4E2C5F3B39}" type="pres">
      <dgm:prSet presAssocID="{9EA3AD88-8DFE-4761-9B9E-C9F2A267C436}" presName="connTx" presStyleLbl="parChTrans1D2" presStyleIdx="4" presStyleCnt="5"/>
      <dgm:spPr/>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pt>
    <dgm:pt modelId="{DECCC546-8FFC-4D74-A7FF-2B8B9823CF26}" type="pres">
      <dgm:prSet presAssocID="{CAD5B8D2-C3F5-4A55-8703-75573BE6FBFF}"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9BAB0503-12BD-4322-A874-1924B6E3FA5E}" type="presOf" srcId="{77EB3A43-A6A7-48A0-B4CB-AA1D05200F2E}" destId="{CE411765-1D71-476F-80CE-9DE7A98C849A}"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EC90791F-DE55-4A33-94B9-D4692B1CB5A6}" type="presOf" srcId="{4F4C8B20-51D2-42CD-BFA3-9A59D8CBDD25}" destId="{03C11FAF-2B0D-4FE2-AEB0-95233FB8F318}" srcOrd="1"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6F563B30-1CD0-4976-872B-D22C95B5D3EB}" type="presOf" srcId="{9ECAD310-F9DA-4AC4-8131-7458B75F7259}" destId="{C1471463-F326-4F4D-B236-C034E4EC5EEA}" srcOrd="1"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89DAA67-B136-4AD0-B15A-65AF904D4810}" type="presOf" srcId="{CAD5B8D2-C3F5-4A55-8703-75573BE6FBFF}" destId="{FFAF69CC-3EE8-466F-B8C8-F10C58F136F1}" srcOrd="0" destOrd="0" presId="urn:microsoft.com/office/officeart/2008/layout/HorizontalMultiLevelHierarchy"/>
    <dgm:cxn modelId="{84FA5A48-1BFA-4813-A7B0-B18ACE186510}" type="presOf" srcId="{510E3625-5FAD-4E63-8783-043FC6B981DE}" destId="{F6E29F84-BA21-4635-AD83-9F66D0DF51BE}" srcOrd="0"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A7A50B6D-0380-4B5A-B2BB-60D7F9964B1D}" srcId="{5EDB91D9-B9E1-4C0E-B08E-ED944D0E82AA}" destId="{9301B384-1F30-4213-AAAE-489DE5DE9BA5}" srcOrd="0" destOrd="0" parTransId="{9ECAD310-F9DA-4AC4-8131-7458B75F7259}" sibTransId="{9CA0F60C-BDF3-4CF5-B440-47E7B7D5D39C}"/>
    <dgm:cxn modelId="{6D0E7C73-F0A6-43C0-9C22-C558A228481F}" type="presOf" srcId="{5EDB91D9-B9E1-4C0E-B08E-ED944D0E82AA}" destId="{54A691FF-C2D0-4C04-9A82-7821AEE40F86}" srcOrd="0" destOrd="0" presId="urn:microsoft.com/office/officeart/2008/layout/HorizontalMultiLevelHierarchy"/>
    <dgm:cxn modelId="{DA8A3D58-62A8-4DA7-AA0C-FC506143B6D8}" type="presOf" srcId="{9EA3AD88-8DFE-4761-9B9E-C9F2A267C436}" destId="{FDDE3C04-3888-4118-A6DA-7C4E2C5F3B39}" srcOrd="1"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2C9B7CB0-381F-446A-AF5C-490C2EFE20B9}" type="presOf" srcId="{AD2806B7-4B20-45AB-9A10-2A4B144FE58C}" destId="{284F6FC8-AB76-4C80-823E-10A5C63D4D04}" srcOrd="0" destOrd="0" presId="urn:microsoft.com/office/officeart/2008/layout/HorizontalMultiLevelHierarchy"/>
    <dgm:cxn modelId="{45F142D9-73A4-4CE1-87CA-7B707A867939}" type="presOf" srcId="{DE938286-BBCD-4898-BE07-941E8016928A}" destId="{EBC2ACAD-7BEB-4F1B-90A1-388ADF4894A0}"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41F776E4-717E-454C-9C10-50C7294F18F6}" type="presOf" srcId="{9301B384-1F30-4213-AAAE-489DE5DE9BA5}" destId="{67314EDF-1E8E-4C2E-A7E8-960911CD91D1}" srcOrd="0" destOrd="0" presId="urn:microsoft.com/office/officeart/2008/layout/HorizontalMultiLevelHierarchy"/>
    <dgm:cxn modelId="{4FE257E6-D476-49AC-926F-A2237C13BFD2}" type="presOf" srcId="{9ECAD310-F9DA-4AC4-8131-7458B75F7259}" destId="{2FF7E122-1708-416B-A349-37490DA21105}" srcOrd="0"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五專特色招生</a:t>
          </a:r>
          <a:r>
            <a:rPr lang="en-US" altLang="zh-TW" dirty="0"/>
            <a:t>(</a:t>
          </a:r>
          <a:r>
            <a:rPr lang="zh-TW" altLang="en-US" dirty="0"/>
            <a:t>七年一貫制</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五專優先免試</a:t>
          </a:r>
          <a:r>
            <a:rPr lang="en-US" altLang="zh-TW" dirty="0"/>
            <a:t>(</a:t>
          </a:r>
          <a:r>
            <a:rPr lang="zh-TW" altLang="en-US" dirty="0"/>
            <a:t>全國一區電腦選填</a:t>
          </a:r>
          <a:r>
            <a:rPr lang="en-US" altLang="zh-TW" dirty="0"/>
            <a:t>)</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r>
            <a:rPr lang="en-US" altLang="zh-TW" dirty="0"/>
            <a:t>(</a:t>
          </a:r>
          <a:r>
            <a:rPr lang="zh-TW" altLang="en-US" dirty="0"/>
            <a:t>分北中南三區</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33D2B22-4229-468E-8E5E-EA38A090FF29}">
      <dgm:prSet phldrT="[文字]"/>
      <dgm:spPr/>
      <dgm:t>
        <a:bodyPr/>
        <a:lstStyle/>
        <a:p>
          <a:r>
            <a:rPr lang="zh-TW" altLang="en-US" dirty="0"/>
            <a:t>五專完全免試</a:t>
          </a:r>
          <a:r>
            <a:rPr lang="en-US" altLang="zh-TW" dirty="0"/>
            <a:t>(</a:t>
          </a:r>
          <a:r>
            <a:rPr lang="zh-TW" altLang="en-US" dirty="0"/>
            <a:t>各校獨立招生</a:t>
          </a:r>
          <a:r>
            <a:rPr lang="en-US" altLang="zh-TW" dirty="0"/>
            <a:t>)</a:t>
          </a:r>
          <a:endParaRPr lang="zh-TW" altLang="en-US" dirty="0"/>
        </a:p>
      </dgm:t>
    </dgm:pt>
    <dgm:pt modelId="{811ED710-15BE-4575-983E-0F0CCA638E19}" type="parTrans" cxnId="{D2A25309-BD9C-4B52-A8E9-96ECEA886ACF}">
      <dgm:prSet/>
      <dgm:spPr/>
      <dgm:t>
        <a:bodyPr/>
        <a:lstStyle/>
        <a:p>
          <a:endParaRPr lang="zh-TW" altLang="en-US"/>
        </a:p>
      </dgm:t>
    </dgm:pt>
    <dgm:pt modelId="{3E3683E9-858B-4927-A359-24CFFA2EE9EB}" type="sibTrans" cxnId="{D2A25309-BD9C-4B52-A8E9-96ECEA886AC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56528" custLinFactNeighborX="39814">
        <dgm:presLayoutVars>
          <dgm:chPref val="3"/>
        </dgm:presLayoutVars>
      </dgm:prSet>
      <dgm:spPr/>
    </dgm:pt>
    <dgm:pt modelId="{75C9B607-CE98-4966-A727-38193335EB23}" type="pres">
      <dgm:prSet presAssocID="{9301B384-1F30-4213-AAAE-489DE5DE9BA5}" presName="level3hierChild" presStyleCnt="0"/>
      <dgm:spPr/>
    </dgm:pt>
    <dgm:pt modelId="{86FDE2E0-D4A9-4B2A-A1D0-356565EFA2AE}" type="pres">
      <dgm:prSet presAssocID="{811ED710-15BE-4575-983E-0F0CCA638E19}" presName="conn2-1" presStyleLbl="parChTrans1D2" presStyleIdx="1" presStyleCnt="4"/>
      <dgm:spPr/>
    </dgm:pt>
    <dgm:pt modelId="{E22F4CB9-695B-4B61-8553-D107B6B7C90E}" type="pres">
      <dgm:prSet presAssocID="{811ED710-15BE-4575-983E-0F0CCA638E19}" presName="connTx" presStyleLbl="parChTrans1D2" presStyleIdx="1" presStyleCnt="4"/>
      <dgm:spPr/>
    </dgm:pt>
    <dgm:pt modelId="{EF7748C6-4051-4C38-86F1-568F9549044D}" type="pres">
      <dgm:prSet presAssocID="{F33D2B22-4229-468E-8E5E-EA38A090FF29}" presName="root2" presStyleCnt="0"/>
      <dgm:spPr/>
    </dgm:pt>
    <dgm:pt modelId="{6A642645-5584-4959-97EA-82BEB92CED52}" type="pres">
      <dgm:prSet presAssocID="{F33D2B22-4229-468E-8E5E-EA38A090FF29}" presName="LevelTwoTextNode" presStyleLbl="node2" presStyleIdx="1" presStyleCnt="4" custScaleX="156898" custLinFactNeighborX="40352" custLinFactNeighborY="689">
        <dgm:presLayoutVars>
          <dgm:chPref val="3"/>
        </dgm:presLayoutVars>
      </dgm:prSet>
      <dgm:spPr/>
    </dgm:pt>
    <dgm:pt modelId="{5EF89E3E-876A-4747-9530-661468060469}" type="pres">
      <dgm:prSet presAssocID="{F33D2B22-4229-468E-8E5E-EA38A090FF29}"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56528"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56528"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43F64107-F8B3-469C-9F4A-AE832DA5109D}" type="presOf" srcId="{510E3625-5FAD-4E63-8783-043FC6B981DE}" destId="{F6E29F84-BA21-4635-AD83-9F66D0DF51BE}" srcOrd="0" destOrd="0" presId="urn:microsoft.com/office/officeart/2008/layout/HorizontalMultiLevelHierarchy"/>
    <dgm:cxn modelId="{D2A25309-BD9C-4B52-A8E9-96ECEA886ACF}" srcId="{5EDB91D9-B9E1-4C0E-B08E-ED944D0E82AA}" destId="{F33D2B22-4229-468E-8E5E-EA38A090FF29}" srcOrd="1" destOrd="0" parTransId="{811ED710-15BE-4575-983E-0F0CCA638E19}" sibTransId="{3E3683E9-858B-4927-A359-24CFFA2EE9EB}"/>
    <dgm:cxn modelId="{EC576610-01CB-4155-A438-8F09A4CD2BFF}" type="presOf" srcId="{77EB3A43-A6A7-48A0-B4CB-AA1D05200F2E}" destId="{CE411765-1D71-476F-80CE-9DE7A98C849A}" srcOrd="0"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3599EF25-62B0-47DA-9593-C8E7E712CB44}" type="presOf" srcId="{DE938286-BBCD-4898-BE07-941E8016928A}" destId="{EBC2ACAD-7BEB-4F1B-90A1-388ADF4894A0}" srcOrd="1"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2F6DEA5C-680C-4D54-9344-DBCA0923FCD1}" type="presOf" srcId="{9ECAD310-F9DA-4AC4-8131-7458B75F7259}" destId="{2FF7E122-1708-416B-A349-37490DA21105}"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0ACDCD69-39C3-4136-AB07-45A4D5403CC6}" type="presOf" srcId="{811ED710-15BE-4575-983E-0F0CCA638E19}" destId="{86FDE2E0-D4A9-4B2A-A1D0-356565EFA2AE}"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99263274-1CFB-4671-A88C-94ED9B1222F8}" type="presOf" srcId="{9301B384-1F30-4213-AAAE-489DE5DE9BA5}" destId="{67314EDF-1E8E-4C2E-A7E8-960911CD91D1}"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18018A94-740E-4344-95A3-9A5AE3438926}" type="presOf" srcId="{9ECAD310-F9DA-4AC4-8131-7458B75F7259}" destId="{C1471463-F326-4F4D-B236-C034E4EC5EEA}" srcOrd="1" destOrd="0" presId="urn:microsoft.com/office/officeart/2008/layout/HorizontalMultiLevelHierarchy"/>
    <dgm:cxn modelId="{94848F97-3328-4113-8A40-C91A4ADCBFCC}" type="presOf" srcId="{811ED710-15BE-4575-983E-0F0CCA638E19}" destId="{E22F4CB9-695B-4B61-8553-D107B6B7C90E}" srcOrd="1"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6DCF63E7-46A1-4380-B218-056D3B43E826}" type="presOf" srcId="{F33D2B22-4229-468E-8E5E-EA38A090FF29}" destId="{6A642645-5584-4959-97EA-82BEB92CED52}"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E5E958DB-887D-4D95-B8CE-6C7B38DF760D}" type="presParOf" srcId="{FC0B382E-739E-4E8C-8F8B-075B6E096A45}" destId="{86FDE2E0-D4A9-4B2A-A1D0-356565EFA2AE}" srcOrd="2" destOrd="0" presId="urn:microsoft.com/office/officeart/2008/layout/HorizontalMultiLevelHierarchy"/>
    <dgm:cxn modelId="{CABDCA3B-C8FB-489D-A811-814B8551EC73}" type="presParOf" srcId="{86FDE2E0-D4A9-4B2A-A1D0-356565EFA2AE}" destId="{E22F4CB9-695B-4B61-8553-D107B6B7C90E}" srcOrd="0" destOrd="0" presId="urn:microsoft.com/office/officeart/2008/layout/HorizontalMultiLevelHierarchy"/>
    <dgm:cxn modelId="{29C350A4-2F35-4660-A580-571E99BF69E9}" type="presParOf" srcId="{FC0B382E-739E-4E8C-8F8B-075B6E096A45}" destId="{EF7748C6-4051-4C38-86F1-568F9549044D}" srcOrd="3" destOrd="0" presId="urn:microsoft.com/office/officeart/2008/layout/HorizontalMultiLevelHierarchy"/>
    <dgm:cxn modelId="{0283BF0A-D6D9-44F4-AE07-DFCF7FA09B8C}" type="presParOf" srcId="{EF7748C6-4051-4C38-86F1-568F9549044D}" destId="{6A642645-5584-4959-97EA-82BEB92CED52}" srcOrd="0" destOrd="0" presId="urn:microsoft.com/office/officeart/2008/layout/HorizontalMultiLevelHierarchy"/>
    <dgm:cxn modelId="{6E03D759-6DD8-4826-8FC8-4E7EA2229845}" type="presParOf" srcId="{EF7748C6-4051-4C38-86F1-568F9549044D}" destId="{5EF89E3E-876A-4747-9530-661468060469}" srcOrd="1" destOrd="0" presId="urn:microsoft.com/office/officeart/2008/layout/HorizontalMultiLevelHierarchy"/>
    <dgm:cxn modelId="{24298B05-0F22-4A64-BD05-E5CDD27B95F5}" type="presParOf" srcId="{FC0B382E-739E-4E8C-8F8B-075B6E096A45}" destId="{6C79BBAC-F079-444A-9D58-22D34C924DA8}" srcOrd="4"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5"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6"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7"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F02C590F-5086-493C-96AF-7F02B0375165}" srcId="{EC2C41FD-B040-4716-AA00-DC68851C18F3}" destId="{703B1F0B-CD49-4D76-BA7E-1BB073602897}" srcOrd="0" destOrd="0" parTransId="{60C3AE4C-C849-46DA-A27C-C37102475BEC}" sibTransId="{C6DE72C5-EAA1-491A-ACC3-2C832C69C4F1}"/>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DDAB9286-D4AA-408B-ADF7-32B3741A4FC4}" type="presOf" srcId="{703B1F0B-CD49-4D76-BA7E-1BB073602897}" destId="{076F4C96-AAC8-4163-8B8A-52DBED489054}"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863255" y="2231770"/>
          <a:ext cx="2729051" cy="1551696"/>
        </a:xfrm>
        <a:custGeom>
          <a:avLst/>
          <a:gdLst/>
          <a:ahLst/>
          <a:cxnLst/>
          <a:rect l="0" t="0" r="0" b="0"/>
          <a:pathLst>
            <a:path>
              <a:moveTo>
                <a:pt x="0" y="0"/>
              </a:moveTo>
              <a:lnTo>
                <a:pt x="1364525" y="0"/>
              </a:lnTo>
              <a:lnTo>
                <a:pt x="1364525" y="1551696"/>
              </a:lnTo>
              <a:lnTo>
                <a:pt x="2729051"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149297" y="2929135"/>
        <a:ext cx="156967" cy="156967"/>
      </dsp:txXfrm>
    </dsp:sp>
    <dsp:sp modelId="{6C79BBAC-F079-444A-9D58-22D34C924DA8}">
      <dsp:nvSpPr>
        <dsp:cNvPr id="0" name=""/>
        <dsp:cNvSpPr/>
      </dsp:nvSpPr>
      <dsp:spPr>
        <a:xfrm>
          <a:off x="1863255" y="2231770"/>
          <a:ext cx="2729051" cy="502267"/>
        </a:xfrm>
        <a:custGeom>
          <a:avLst/>
          <a:gdLst/>
          <a:ahLst/>
          <a:cxnLst/>
          <a:rect l="0" t="0" r="0" b="0"/>
          <a:pathLst>
            <a:path>
              <a:moveTo>
                <a:pt x="0" y="0"/>
              </a:moveTo>
              <a:lnTo>
                <a:pt x="1364525" y="0"/>
              </a:lnTo>
              <a:lnTo>
                <a:pt x="1364525" y="502267"/>
              </a:lnTo>
              <a:lnTo>
                <a:pt x="2729051"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158408" y="2413532"/>
        <a:ext cx="138744" cy="138744"/>
      </dsp:txXfrm>
    </dsp:sp>
    <dsp:sp modelId="{86FDE2E0-D4A9-4B2A-A1D0-356565EFA2AE}">
      <dsp:nvSpPr>
        <dsp:cNvPr id="0" name=""/>
        <dsp:cNvSpPr/>
      </dsp:nvSpPr>
      <dsp:spPr>
        <a:xfrm>
          <a:off x="1863255" y="1690394"/>
          <a:ext cx="2743866" cy="541376"/>
        </a:xfrm>
        <a:custGeom>
          <a:avLst/>
          <a:gdLst/>
          <a:ahLst/>
          <a:cxnLst/>
          <a:rect l="0" t="0" r="0" b="0"/>
          <a:pathLst>
            <a:path>
              <a:moveTo>
                <a:pt x="0" y="541376"/>
              </a:moveTo>
              <a:lnTo>
                <a:pt x="1371933" y="541376"/>
              </a:lnTo>
              <a:lnTo>
                <a:pt x="1371933" y="0"/>
              </a:lnTo>
              <a:lnTo>
                <a:pt x="274386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165269" y="1891163"/>
        <a:ext cx="139838" cy="139838"/>
      </dsp:txXfrm>
    </dsp:sp>
    <dsp:sp modelId="{2FF7E122-1708-416B-A349-37490DA21105}">
      <dsp:nvSpPr>
        <dsp:cNvPr id="0" name=""/>
        <dsp:cNvSpPr/>
      </dsp:nvSpPr>
      <dsp:spPr>
        <a:xfrm>
          <a:off x="1863255" y="635180"/>
          <a:ext cx="2729051" cy="1596590"/>
        </a:xfrm>
        <a:custGeom>
          <a:avLst/>
          <a:gdLst/>
          <a:ahLst/>
          <a:cxnLst/>
          <a:rect l="0" t="0" r="0" b="0"/>
          <a:pathLst>
            <a:path>
              <a:moveTo>
                <a:pt x="0" y="1596590"/>
              </a:moveTo>
              <a:lnTo>
                <a:pt x="1364525" y="1596590"/>
              </a:lnTo>
              <a:lnTo>
                <a:pt x="1364525" y="0"/>
              </a:lnTo>
              <a:lnTo>
                <a:pt x="272905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148736" y="1354431"/>
        <a:ext cx="158088" cy="158088"/>
      </dsp:txXfrm>
    </dsp:sp>
    <dsp:sp modelId="{54A691FF-C2D0-4C04-9A82-7821AEE40F86}">
      <dsp:nvSpPr>
        <dsp:cNvPr id="0" name=""/>
        <dsp:cNvSpPr/>
      </dsp:nvSpPr>
      <dsp:spPr>
        <a:xfrm>
          <a:off x="0"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五專</a:t>
          </a:r>
        </a:p>
      </dsp:txBody>
      <dsp:txXfrm>
        <a:off x="0" y="1811999"/>
        <a:ext cx="2886967" cy="839543"/>
      </dsp:txXfrm>
    </dsp:sp>
    <dsp:sp modelId="{67314EDF-1E8E-4C2E-A7E8-960911CD91D1}">
      <dsp:nvSpPr>
        <dsp:cNvPr id="0" name=""/>
        <dsp:cNvSpPr/>
      </dsp:nvSpPr>
      <dsp:spPr>
        <a:xfrm>
          <a:off x="4592306" y="215409"/>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五專特色招生</a:t>
          </a:r>
          <a:r>
            <a:rPr lang="en-US" altLang="zh-TW" sz="2000" kern="1200" dirty="0"/>
            <a:t>(</a:t>
          </a:r>
          <a:r>
            <a:rPr lang="zh-TW" altLang="en-US" sz="2000" kern="1200" dirty="0"/>
            <a:t>七年一貫制</a:t>
          </a:r>
          <a:r>
            <a:rPr lang="en-US" altLang="zh-TW" sz="2000" kern="1200" dirty="0"/>
            <a:t>)</a:t>
          </a:r>
          <a:endParaRPr lang="zh-TW" altLang="en-US" sz="2000" kern="1200" dirty="0"/>
        </a:p>
      </dsp:txBody>
      <dsp:txXfrm>
        <a:off x="4592306" y="215409"/>
        <a:ext cx="4310313" cy="839543"/>
      </dsp:txXfrm>
    </dsp:sp>
    <dsp:sp modelId="{6A642645-5584-4959-97EA-82BEB92CED52}">
      <dsp:nvSpPr>
        <dsp:cNvPr id="0" name=""/>
        <dsp:cNvSpPr/>
      </dsp:nvSpPr>
      <dsp:spPr>
        <a:xfrm>
          <a:off x="4607121" y="1270622"/>
          <a:ext cx="4320502"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五專完全免試</a:t>
          </a:r>
          <a:r>
            <a:rPr lang="en-US" altLang="zh-TW" sz="2000" kern="1200" dirty="0"/>
            <a:t>(</a:t>
          </a:r>
          <a:r>
            <a:rPr lang="zh-TW" altLang="en-US" sz="2000" kern="1200" dirty="0"/>
            <a:t>各校獨立招生</a:t>
          </a:r>
          <a:r>
            <a:rPr lang="en-US" altLang="zh-TW" sz="2000" kern="1200" dirty="0"/>
            <a:t>)</a:t>
          </a:r>
          <a:endParaRPr lang="zh-TW" altLang="en-US" sz="2000" kern="1200" dirty="0"/>
        </a:p>
      </dsp:txBody>
      <dsp:txXfrm>
        <a:off x="4607121" y="1270622"/>
        <a:ext cx="4320502" cy="839543"/>
      </dsp:txXfrm>
    </dsp:sp>
    <dsp:sp modelId="{CE411765-1D71-476F-80CE-9DE7A98C849A}">
      <dsp:nvSpPr>
        <dsp:cNvPr id="0" name=""/>
        <dsp:cNvSpPr/>
      </dsp:nvSpPr>
      <dsp:spPr>
        <a:xfrm>
          <a:off x="4592306" y="2314266"/>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五專優先免試</a:t>
          </a:r>
          <a:r>
            <a:rPr lang="en-US" altLang="zh-TW" sz="2000" kern="1200" dirty="0"/>
            <a:t>(</a:t>
          </a:r>
          <a:r>
            <a:rPr lang="zh-TW" altLang="en-US" sz="2000" kern="1200" dirty="0"/>
            <a:t>全國一區電腦選填</a:t>
          </a:r>
          <a:r>
            <a:rPr lang="en-US" altLang="zh-TW" sz="2000" kern="1200" dirty="0"/>
            <a:t>)</a:t>
          </a:r>
          <a:endParaRPr lang="zh-TW" altLang="en-US" sz="2000" kern="1200" dirty="0"/>
        </a:p>
      </dsp:txBody>
      <dsp:txXfrm>
        <a:off x="4592306" y="2314266"/>
        <a:ext cx="4310313" cy="839543"/>
      </dsp:txXfrm>
    </dsp:sp>
    <dsp:sp modelId="{9BFDD7F2-B411-430C-A5B2-4A407CB2218A}">
      <dsp:nvSpPr>
        <dsp:cNvPr id="0" name=""/>
        <dsp:cNvSpPr/>
      </dsp:nvSpPr>
      <dsp:spPr>
        <a:xfrm>
          <a:off x="4592306" y="3363695"/>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五專聯合免試</a:t>
          </a:r>
          <a:r>
            <a:rPr lang="en-US" altLang="zh-TW" sz="2000" kern="1200" dirty="0"/>
            <a:t>(</a:t>
          </a:r>
          <a:r>
            <a:rPr lang="zh-TW" altLang="en-US" sz="2000" kern="1200" dirty="0"/>
            <a:t>分北中南三區</a:t>
          </a:r>
          <a:r>
            <a:rPr lang="en-US" altLang="zh-TW" sz="2000" kern="1200" dirty="0"/>
            <a:t>)</a:t>
          </a:r>
          <a:endParaRPr lang="zh-TW" altLang="en-US" sz="2000" kern="1200" dirty="0"/>
        </a:p>
      </dsp:txBody>
      <dsp:txXfrm>
        <a:off x="4592306" y="3363695"/>
        <a:ext cx="4310313"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五專優先免試，全國一區，至多可選</a:t>
          </a:r>
          <a:r>
            <a:rPr lang="en-US" altLang="zh-TW" sz="2800" kern="1200" dirty="0">
              <a:latin typeface="標楷體" panose="03000509000000000000" pitchFamily="65" charset="-120"/>
              <a:ea typeface="標楷體" panose="03000509000000000000" pitchFamily="65" charset="-120"/>
            </a:rPr>
            <a:t>30</a:t>
          </a:r>
          <a:r>
            <a:rPr lang="zh-TW" altLang="en-US" sz="28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2024/1/2</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2024/1/2</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altLang="en-US" smtClean="0">
                <a:solidFill>
                  <a:srgbClr val="000000"/>
                </a:solidFill>
                <a:latin typeface="Calibri" panose="020F0502020204030204" pitchFamily="34" charset="0"/>
                <a:ea typeface="新細明體" panose="02020500000000000000" pitchFamily="18" charset="-120"/>
              </a:rPr>
              <a:pPr/>
              <a:t>51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1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B3F9F12-AA9A-43F2-A9AD-F7251F7B8EF1}" type="slidenum">
              <a:rPr kumimoji="0" lang="zh-TW" altLang="en-US" smtClean="0">
                <a:latin typeface="Calibri" panose="020F0502020204030204" pitchFamily="34" charset="0"/>
                <a:ea typeface="新細明體" panose="02020500000000000000" pitchFamily="18" charset="-120"/>
              </a:rPr>
              <a:pPr/>
              <a:t>52</a:t>
            </a:fld>
            <a:endParaRPr kumimoji="0" lang="zh-TW" altLang="en-US">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5CC68102-9C82-48DD-9FA1-8577EC671D2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8AF40FE-80C6-4DEF-854F-3627AB2ACE9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53</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54</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76</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77</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78</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79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94</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95</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96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400585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84908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623924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3404321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419102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EB52301-7152-496D-BB54-8F0454DAEE63}" type="slidenum">
              <a:rPr lang="zh-TW" altLang="en-US" smtClean="0"/>
              <a:t>108</a:t>
            </a:fld>
            <a:endParaRPr lang="zh-TW" altLang="en-US"/>
          </a:p>
        </p:txBody>
      </p:sp>
    </p:spTree>
    <p:extLst>
      <p:ext uri="{BB962C8B-B14F-4D97-AF65-F5344CB8AC3E}">
        <p14:creationId xmlns:p14="http://schemas.microsoft.com/office/powerpoint/2010/main" val="2962998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111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112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115</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116</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117</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127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136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139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140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141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5389016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142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146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148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151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153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25829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166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167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064011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177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18</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20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2024/1/2</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2024/1/2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25495334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2024/1/2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5205133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2024/1/2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7045843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2024/1/2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1455518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2024/1/2</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0272563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2024/1/2</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337163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2024/1/2</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3866446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2024/1/2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21959628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2024/1/2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6329096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2024/1/2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1861333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2024/1/2</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41433676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2024/1/2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37939421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2024/1/2</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50091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2024/1/2</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6598914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2024/1/2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1396271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2024/1/2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7747925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smtClean="0"/>
              <a:pPr>
                <a:defRPr/>
              </a:pPr>
              <a:t>2024/1/2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38753976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smtClean="0"/>
              <a:pPr>
                <a:defRPr/>
              </a:pPr>
              <a:t>2024/1/2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20543827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smtClean="0"/>
              <a:pPr>
                <a:defRPr/>
              </a:pPr>
              <a:t>2024/1/2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21199321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smtClean="0"/>
              <a:pPr>
                <a:defRPr/>
              </a:pPr>
              <a:t>2024/1/2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3682241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2024/1/2</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smtClean="0"/>
              <a:pPr>
                <a:defRPr/>
              </a:pPr>
              <a:t>2024/1/2</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33428195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smtClean="0"/>
              <a:pPr>
                <a:defRPr/>
              </a:pPr>
              <a:t>2024/1/2</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1582827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smtClean="0"/>
              <a:pPr>
                <a:defRPr/>
              </a:pPr>
              <a:t>2024/1/2</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24763152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smtClean="0"/>
              <a:pPr>
                <a:defRPr/>
              </a:pPr>
              <a:t>2024/1/2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13180514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smtClean="0"/>
              <a:pPr>
                <a:defRPr/>
              </a:pPr>
              <a:t>2024/1/2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7504409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smtClean="0"/>
              <a:pPr>
                <a:defRPr/>
              </a:pPr>
              <a:t>2024/1/2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8697602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smtClean="0"/>
              <a:pPr>
                <a:defRPr/>
              </a:pPr>
              <a:t>2024/1/2</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31478521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smtClean="0"/>
              <a:pPr>
                <a:defRPr/>
              </a:pPr>
              <a:t>2024/1/2</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0927185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smtClean="0"/>
              <a:pPr>
                <a:defRPr/>
              </a:pPr>
              <a:t>2024/1/2</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0629531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smtClean="0"/>
              <a:pPr>
                <a:defRPr/>
              </a:pPr>
              <a:t>2024/1/2</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408223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smtClean="0"/>
              <a:pPr>
                <a:defRPr/>
              </a:pPr>
              <a:t>2024/1/2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464533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smtClean="0"/>
              <a:pPr>
                <a:defRPr/>
              </a:pPr>
              <a:t>2024/1/2</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305355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2024/1/2</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2024/1/2</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2024/1/2</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2024/1/2</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2024/1/2</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32"/>
        <p:cNvGrpSpPr/>
        <p:nvPr/>
      </p:nvGrpSpPr>
      <p:grpSpPr>
        <a:xfrm>
          <a:off x="0" y="0"/>
          <a:ext cx="0" cy="0"/>
          <a:chOff x="0" y="0"/>
          <a:chExt cx="0" cy="0"/>
        </a:xfrm>
      </p:grpSpPr>
    </p:spTree>
    <p:extLst>
      <p:ext uri="{BB962C8B-B14F-4D97-AF65-F5344CB8AC3E}">
        <p14:creationId xmlns:p14="http://schemas.microsoft.com/office/powerpoint/2010/main" val="3035383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779835"/>
      </p:ext>
    </p:extLst>
  </p:cSld>
  <p:clrMapOvr>
    <a:masterClrMapping/>
  </p:clrMapOvr>
  <p:transition spd="slow" advClick="0"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6DD734-C407-AE4D-9D22-E75A9D84D1A3}"/>
              </a:ext>
            </a:extLst>
          </p:cNvPr>
          <p:cNvSpPr>
            <a:spLocks noGrp="1"/>
          </p:cNvSpPr>
          <p:nvPr>
            <p:ph type="title"/>
          </p:nvPr>
        </p:nvSpPr>
        <p:spPr/>
        <p:txBody>
          <a:bodyPr/>
          <a:lstStyle>
            <a:lvl1pPr>
              <a:defRPr>
                <a:latin typeface="Microsoft JhengHei" panose="020B0604030504040204" pitchFamily="34" charset="-120"/>
                <a:ea typeface="Microsoft JhengHei" panose="020B0604030504040204" pitchFamily="34" charset="-120"/>
              </a:defRPr>
            </a:lvl1pPr>
          </a:lstStyle>
          <a:p>
            <a:r>
              <a:rPr kumimoji="1" lang="zh-TW" altLang="en-US" dirty="0"/>
              <a:t>按一下以編輯母片標題樣式</a:t>
            </a:r>
          </a:p>
        </p:txBody>
      </p:sp>
      <p:sp>
        <p:nvSpPr>
          <p:cNvPr id="6" name="投影片編號版面配置區 5">
            <a:extLst>
              <a:ext uri="{FF2B5EF4-FFF2-40B4-BE49-F238E27FC236}">
                <a16:creationId xmlns:a16="http://schemas.microsoft.com/office/drawing/2014/main" id="{615BB881-12A8-4742-9FE6-53C096B867EB}"/>
              </a:ext>
            </a:extLst>
          </p:cNvPr>
          <p:cNvSpPr>
            <a:spLocks noGrp="1"/>
          </p:cNvSpPr>
          <p:nvPr>
            <p:ph type="sldNum" sz="quarter" idx="12"/>
          </p:nvPr>
        </p:nvSpPr>
        <p:spPr/>
        <p:txBody>
          <a:bodyPr/>
          <a:lstStyle/>
          <a:p>
            <a:fld id="{E4B5C72D-F7E1-BD40-86C6-B66ABFAB450C}" type="slidenum">
              <a:rPr kumimoji="1" lang="zh-TW" altLang="en-US" smtClean="0"/>
              <a:t>‹#›</a:t>
            </a:fld>
            <a:endParaRPr kumimoji="1" lang="zh-TW" altLang="en-US"/>
          </a:p>
        </p:txBody>
      </p:sp>
      <p:sp>
        <p:nvSpPr>
          <p:cNvPr id="9" name="文字版面配置區 8">
            <a:extLst>
              <a:ext uri="{FF2B5EF4-FFF2-40B4-BE49-F238E27FC236}">
                <a16:creationId xmlns:a16="http://schemas.microsoft.com/office/drawing/2014/main" id="{8BCF6E7A-D154-4843-9407-FA6118BE6897}"/>
              </a:ext>
            </a:extLst>
          </p:cNvPr>
          <p:cNvSpPr>
            <a:spLocks noGrp="1"/>
          </p:cNvSpPr>
          <p:nvPr>
            <p:ph type="body" sz="quarter" idx="13"/>
          </p:nvPr>
        </p:nvSpPr>
        <p:spPr>
          <a:xfrm>
            <a:off x="360363" y="1152000"/>
            <a:ext cx="11520000" cy="5400000"/>
          </a:xfrm>
          <a:prstGeom prst="rect">
            <a:avLst/>
          </a:prstGeom>
        </p:spPr>
        <p:txBody>
          <a:bodyPr lIns="72000" tIns="72000" rIns="0"/>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7482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2024/1/2</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2024/1/2</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2024/1/2</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2024/1/2</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2024/1/2</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2024/1/2</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2024/1/2</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2024/1/2</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2024/1/2</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2024/1/2</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2024/1/2</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2024/1/2</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2024/1/2</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2024/1/2</a:t>
            </a:fld>
            <a:endParaRPr lang="zh-TW" altLang="en-US"/>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2024/1/2</a:t>
            </a:fld>
            <a:endParaRPr lang="zh-TW" altLang="en-US"/>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2024/1/2</a:t>
            </a:fld>
            <a:endParaRPr lang="zh-TW" altLang="en-US"/>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2024/1/2</a:t>
            </a:fld>
            <a:endParaRPr lang="zh-TW" altLang="en-US"/>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2024/1/2</a:t>
            </a:fld>
            <a:endParaRPr lang="zh-TW" altLang="en-US"/>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2024/1/2</a:t>
            </a:fld>
            <a:endParaRPr lang="zh-TW" altLang="en-US"/>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2024/1/2</a:t>
            </a:fld>
            <a:endParaRPr lang="zh-TW" altLang="en-US"/>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1.jpe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1.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4.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6.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theme" Target="../theme/theme7.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image" Target="../media/image1.jpe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heme" Target="../theme/theme8.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image" Target="../media/image1.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theme" Target="../theme/theme9.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2024/1/2</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2024/1/2</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 id="2147489013" r:id="rId17"/>
    <p:sldLayoutId id="2147489014" r:id="rId18"/>
    <p:sldLayoutId id="2147489015" r:id="rId19"/>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2024/1/2</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2024/1/2</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2024/1/2</a:t>
            </a:fld>
            <a:endParaRPr lang="zh-TW" altLang="en-US"/>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2024/1/2</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 id="2147488992" r:id="rId13"/>
    <p:sldLayoutId id="2147488993" r:id="rId14"/>
    <p:sldLayoutId id="2147488994" r:id="rId15"/>
    <p:sldLayoutId id="2147488995"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smtClean="0"/>
              <a:pPr>
                <a:defRPr/>
              </a:pPr>
              <a:t>2024/1/2</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extLst>
      <p:ext uri="{BB962C8B-B14F-4D97-AF65-F5344CB8AC3E}">
        <p14:creationId xmlns:p14="http://schemas.microsoft.com/office/powerpoint/2010/main" val="3074526440"/>
      </p:ext>
    </p:extLst>
  </p:cSld>
  <p:clrMap bg1="lt1" tx1="dk1" bg2="lt2" tx2="dk2" accent1="accent1" accent2="accent2" accent3="accent3" accent4="accent4" accent5="accent5" accent6="accent6" hlink="hlink" folHlink="folHlink"/>
  <p:sldLayoutIdLst>
    <p:sldLayoutId id="2147488997" r:id="rId1"/>
    <p:sldLayoutId id="2147488998" r:id="rId2"/>
    <p:sldLayoutId id="2147488999" r:id="rId3"/>
    <p:sldLayoutId id="2147489000" r:id="rId4"/>
    <p:sldLayoutId id="2147489001" r:id="rId5"/>
    <p:sldLayoutId id="2147489002" r:id="rId6"/>
    <p:sldLayoutId id="2147489003" r:id="rId7"/>
    <p:sldLayoutId id="2147489004" r:id="rId8"/>
    <p:sldLayoutId id="2147489005" r:id="rId9"/>
    <p:sldLayoutId id="2147489006" r:id="rId10"/>
    <p:sldLayoutId id="2147489007" r:id="rId11"/>
    <p:sldLayoutId id="2147489008" r:id="rId12"/>
    <p:sldLayoutId id="2147489009" r:id="rId13"/>
    <p:sldLayoutId id="2147489010" r:id="rId14"/>
    <p:sldLayoutId id="2147489011" r:id="rId15"/>
    <p:sldLayoutId id="2147489012"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5.xml.rels><?xml version="1.0" encoding="UTF-8" standalone="yes"?>
<Relationships xmlns="http://schemas.openxmlformats.org/package/2006/relationships"><Relationship Id="rId3" Type="http://schemas.openxmlformats.org/officeDocument/2006/relationships/hyperlink" Target="https://art.sen.edu.tw/" TargetMode="External"/><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0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3.wdp"/><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7.png"/><Relationship Id="rId4" Type="http://schemas.microsoft.com/office/2007/relationships/hdphoto" Target="../media/hdphoto2.wdp"/></Relationships>
</file>

<file path=ppt/slides/_rels/slide1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37.png"/></Relationships>
</file>

<file path=ppt/slides/_rels/slide1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37.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jpeg"/></Relationships>
</file>

<file path=ppt/slides/_rels/slide1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7.png"/><Relationship Id="rId4" Type="http://schemas.openxmlformats.org/officeDocument/2006/relationships/image" Target="../media/image56.png"/></Relationships>
</file>

<file path=ppt/slides/_rels/slide1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7.png"/></Relationships>
</file>

<file path=ppt/slides/_rels/slide1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80.xml"/></Relationships>
</file>

<file path=ppt/slides/_rels/slide1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1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1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1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1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3.xml"/><Relationship Id="rId5" Type="http://schemas.openxmlformats.org/officeDocument/2006/relationships/image" Target="../media/image88.gif"/><Relationship Id="rId4" Type="http://schemas.openxmlformats.org/officeDocument/2006/relationships/image" Target="../media/image9.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hyperlink" Target="https://cap.rcpet.edu.tw/PressRelease10808.html"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1.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image" Target="../media/image22.wmf"/></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1.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11.xml"/><Relationship Id="rId1" Type="http://schemas.openxmlformats.org/officeDocument/2006/relationships/vmlDrawing" Target="../drawings/vmlDrawing3.vml"/><Relationship Id="rId5" Type="http://schemas.openxmlformats.org/officeDocument/2006/relationships/image" Target="../media/image26.png"/><Relationship Id="rId4" Type="http://schemas.openxmlformats.org/officeDocument/2006/relationships/image" Target="../media/image25.wmf"/></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2" Type="http://schemas.openxmlformats.org/officeDocument/2006/relationships/hyperlink" Target="http://www.ahs.nccu.edu.tw/specialadmissions?cid=1103"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2482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r>
              <a:rPr lang="en-US" altLang="zh-TW" sz="1600" dirty="0">
                <a:solidFill>
                  <a:srgbClr val="000000"/>
                </a:solidFill>
                <a:latin typeface="華康粗圓體" panose="020F0709000000000000" pitchFamily="49" charset="-120"/>
                <a:ea typeface="華康粗圓體" panose="020F0709000000000000" pitchFamily="49" charset="-120"/>
              </a:rPr>
              <a:t>(4</a:t>
            </a:r>
            <a:r>
              <a:rPr lang="zh-TW" altLang="en-US" sz="1600" dirty="0">
                <a:solidFill>
                  <a:srgbClr val="000000"/>
                </a:solidFill>
                <a:latin typeface="華康粗圓體" panose="020F0709000000000000" pitchFamily="49" charset="-120"/>
                <a:ea typeface="華康粗圓體" panose="020F0709000000000000" pitchFamily="49" charset="-120"/>
              </a:rPr>
              <a:t>月報到</a:t>
            </a:r>
            <a:r>
              <a:rPr lang="en-US" altLang="zh-TW" sz="1600" dirty="0">
                <a:solidFill>
                  <a:srgbClr val="000000"/>
                </a:solidFill>
                <a:latin typeface="華康粗圓體" panose="020F0709000000000000" pitchFamily="49" charset="-120"/>
                <a:ea typeface="華康粗圓體" panose="020F0709000000000000" pitchFamily="49" charset="-120"/>
              </a:rPr>
              <a:t>)</a:t>
            </a:r>
            <a:endParaRPr lang="zh-TW" altLang="en-US" sz="1100" dirty="0">
              <a:solidFill>
                <a:srgbClr val="000000"/>
              </a:solidFill>
              <a:latin typeface="華康粗圓體" panose="020F0709000000000000" pitchFamily="49" charset="-120"/>
              <a:ea typeface="華康粗圓體" panose="020F0709000000000000" pitchFamily="49" charset="-120"/>
            </a:endParaRP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a16="http://schemas.microsoft.com/office/drawing/2014/main" id="{34AA0B27-A4CD-4A09-B97C-F9551721D061}"/>
              </a:ext>
            </a:extLst>
          </p:cNvPr>
          <p:cNvSpPr txBox="1"/>
          <p:nvPr/>
        </p:nvSpPr>
        <p:spPr>
          <a:xfrm>
            <a:off x="7219000" y="6262509"/>
            <a:ext cx="2775247" cy="369332"/>
          </a:xfrm>
          <a:prstGeom prst="rect">
            <a:avLst/>
          </a:prstGeom>
          <a:noFill/>
        </p:spPr>
        <p:txBody>
          <a:bodyPr wrap="none" rtlCol="0">
            <a:spAutoFit/>
          </a:bodyPr>
          <a:lstStyle/>
          <a:p>
            <a:r>
              <a:rPr lang="en-US" altLang="zh-TW" b="1" dirty="0">
                <a:solidFill>
                  <a:srgbClr val="FF0000"/>
                </a:solidFill>
              </a:rPr>
              <a:t>(112</a:t>
            </a:r>
            <a:r>
              <a:rPr lang="zh-TW" altLang="en-US" b="1" dirty="0">
                <a:solidFill>
                  <a:srgbClr val="FF0000"/>
                </a:solidFill>
              </a:rPr>
              <a:t>學年度臺南區未辦理</a:t>
            </a:r>
            <a:r>
              <a:rPr lang="en-US" altLang="zh-TW" b="1" dirty="0">
                <a:solidFill>
                  <a:srgbClr val="FF0000"/>
                </a:solidFill>
              </a:rPr>
              <a:t>)</a:t>
            </a:r>
            <a:endParaRPr lang="zh-TW" altLang="en-US"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50126" y="716757"/>
            <a:ext cx="9895114" cy="461962"/>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3011"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56413" y="1949053"/>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4" name="文字方塊 16"/>
          <p:cNvSpPr txBox="1">
            <a:spLocks noChangeArrowheads="1"/>
          </p:cNvSpPr>
          <p:nvPr/>
        </p:nvSpPr>
        <p:spPr bwMode="auto">
          <a:xfrm>
            <a:off x="1624739" y="1819275"/>
            <a:ext cx="9820501"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本管道各招生學校名額至少</a:t>
            </a:r>
            <a:r>
              <a:rPr kumimoji="0" lang="en-US" altLang="zh-TW" sz="3600" b="1" dirty="0">
                <a:solidFill>
                  <a:srgbClr val="FF0000"/>
                </a:solidFill>
                <a:latin typeface="標楷體" panose="03000509000000000000" pitchFamily="65" charset="-120"/>
                <a:ea typeface="標楷體" panose="03000509000000000000" pitchFamily="65" charset="-120"/>
              </a:rPr>
              <a:t>2</a:t>
            </a:r>
            <a:r>
              <a:rPr kumimoji="0" lang="zh-TW" altLang="en-US" sz="3600" b="1" dirty="0">
                <a:solidFill>
                  <a:srgbClr val="FF0000"/>
                </a:solidFill>
                <a:latin typeface="標楷體" panose="03000509000000000000" pitchFamily="65" charset="-120"/>
                <a:ea typeface="標楷體" panose="03000509000000000000" pitchFamily="65" charset="-120"/>
              </a:rPr>
              <a:t>名</a:t>
            </a:r>
            <a:r>
              <a:rPr kumimoji="0" lang="zh-TW" altLang="en-US" sz="3600" dirty="0">
                <a:latin typeface="標楷體" panose="03000509000000000000" pitchFamily="65" charset="-120"/>
                <a:ea typeface="標楷體" panose="03000509000000000000" pitchFamily="65" charset="-120"/>
              </a:rPr>
              <a:t>以上</a:t>
            </a:r>
            <a:r>
              <a:rPr kumimoji="0" lang="zh-TW" altLang="en-US" sz="3600" b="1" dirty="0">
                <a:solidFill>
                  <a:srgbClr val="FF0000"/>
                </a:solidFill>
                <a:latin typeface="標楷體" panose="03000509000000000000" pitchFamily="65" charset="-120"/>
                <a:ea typeface="標楷體" panose="03000509000000000000" pitchFamily="65" charset="-120"/>
              </a:rPr>
              <a:t>不等</a:t>
            </a:r>
            <a:r>
              <a:rPr kumimoji="0" lang="zh-TW" altLang="en-US" sz="3600" dirty="0">
                <a:latin typeface="標楷體" panose="03000509000000000000" pitchFamily="65" charset="-120"/>
                <a:ea typeface="標楷體" panose="03000509000000000000" pitchFamily="65" charset="-120"/>
              </a:rPr>
              <a:t>，每位學生僅限向</a:t>
            </a:r>
            <a:r>
              <a:rPr kumimoji="0" lang="zh-TW" altLang="en-US" sz="3600" b="1" dirty="0">
                <a:solidFill>
                  <a:srgbClr val="FF0000"/>
                </a:solidFill>
                <a:latin typeface="標楷體" panose="03000509000000000000" pitchFamily="65" charset="-120"/>
                <a:ea typeface="標楷體" panose="03000509000000000000" pitchFamily="65" charset="-120"/>
              </a:rPr>
              <a:t>一區一校</a:t>
            </a:r>
            <a:r>
              <a:rPr kumimoji="0" lang="zh-TW" altLang="en-US" sz="3600" dirty="0">
                <a:latin typeface="標楷體" panose="03000509000000000000" pitchFamily="65" charset="-120"/>
                <a:ea typeface="標楷體" panose="03000509000000000000" pitchFamily="65" charset="-120"/>
              </a:rPr>
              <a:t>申請。</a:t>
            </a:r>
            <a:endParaRPr kumimoji="0" lang="en-US" altLang="zh-TW" sz="36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1056413" y="4097292"/>
            <a:ext cx="493713" cy="49371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6" name="文字方塊 13"/>
          <p:cNvSpPr txBox="1">
            <a:spLocks noChangeArrowheads="1"/>
          </p:cNvSpPr>
          <p:nvPr/>
        </p:nvSpPr>
        <p:spPr bwMode="auto">
          <a:xfrm>
            <a:off x="1624739" y="3929017"/>
            <a:ext cx="97138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各招生學校參採項目積分及同分排序等均有所不同，請務必詳閱簡章內各校錄取方式規定，請審慎選擇。</a:t>
            </a:r>
            <a:endParaRPr kumimoji="0" lang="en-US" altLang="zh-TW" sz="36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292F472-7A6C-4A78-AC84-6E6B5B0636D3}"/>
              </a:ext>
            </a:extLst>
          </p:cNvPr>
          <p:cNvSpPr txBox="1"/>
          <p:nvPr/>
        </p:nvSpPr>
        <p:spPr>
          <a:xfrm>
            <a:off x="5578551" y="6393506"/>
            <a:ext cx="581660" cy="369332"/>
          </a:xfrm>
          <a:prstGeom prst="rect">
            <a:avLst/>
          </a:prstGeom>
          <a:noFill/>
        </p:spPr>
        <p:txBody>
          <a:bodyPr wrap="square" rtlCol="0">
            <a:spAutoFit/>
          </a:bodyPr>
          <a:lstStyle/>
          <a:p>
            <a:r>
              <a:rPr lang="en-US" altLang="zh-TW" dirty="0"/>
              <a:t>19</a:t>
            </a:r>
            <a:endParaRPr lang="zh-TW" altLang="en-US" dirty="0"/>
          </a:p>
        </p:txBody>
      </p:sp>
    </p:spTree>
    <p:extLst>
      <p:ext uri="{BB962C8B-B14F-4D97-AF65-F5344CB8AC3E}">
        <p14:creationId xmlns:p14="http://schemas.microsoft.com/office/powerpoint/2010/main" val="34580882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85119" y="712788"/>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4035"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90613" y="1904002"/>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17" name="文字方塊 16"/>
          <p:cNvSpPr txBox="1"/>
          <p:nvPr/>
        </p:nvSpPr>
        <p:spPr>
          <a:xfrm>
            <a:off x="1701669" y="1822870"/>
            <a:ext cx="9584640" cy="1708160"/>
          </a:xfrm>
          <a:prstGeom prst="rect">
            <a:avLst/>
          </a:prstGeom>
          <a:noFill/>
        </p:spPr>
        <p:txBody>
          <a:bodyPr wrap="square">
            <a:spAutoFit/>
          </a:bodyPr>
          <a:lstStyle/>
          <a:p>
            <a:pPr fontAlgn="auto">
              <a:lnSpc>
                <a:spcPts val="4500"/>
              </a:lnSpc>
              <a:spcBef>
                <a:spcPts val="0"/>
              </a:spcBef>
              <a:spcAft>
                <a:spcPts val="0"/>
              </a:spcAft>
              <a:defRPr/>
            </a:pPr>
            <a:r>
              <a:rPr kumimoji="0" lang="zh-TW" altLang="en-US" sz="3200" dirty="0">
                <a:solidFill>
                  <a:srgbClr val="FF0000"/>
                </a:solidFill>
                <a:latin typeface="標楷體" pitchFamily="65" charset="-120"/>
                <a:ea typeface="標楷體" pitchFamily="65" charset="-120"/>
                <a:cs typeface="+mn-cs"/>
              </a:rPr>
              <a:t>強烈建議</a:t>
            </a:r>
            <a:r>
              <a:rPr kumimoji="0" lang="zh-TW" altLang="en-US" sz="3200" dirty="0">
                <a:latin typeface="標楷體" pitchFamily="65" charset="-120"/>
                <a:ea typeface="標楷體" pitchFamily="65" charset="-120"/>
                <a:cs typeface="+mn-cs"/>
              </a:rPr>
              <a:t>本管道學生仍應同時報名管道一之術科測驗，以確保入學選擇之權益。</a:t>
            </a:r>
            <a:endParaRPr kumimoji="0" lang="en-US" altLang="zh-TW" sz="3200" dirty="0">
              <a:latin typeface="標楷體" pitchFamily="65" charset="-120"/>
              <a:ea typeface="標楷體" pitchFamily="65" charset="-120"/>
              <a:cs typeface="+mn-cs"/>
            </a:endParaRPr>
          </a:p>
          <a:p>
            <a:pPr fontAlgn="auto">
              <a:lnSpc>
                <a:spcPct val="150000"/>
              </a:lnSpc>
              <a:spcBef>
                <a:spcPts val="0"/>
              </a:spcBef>
              <a:spcAft>
                <a:spcPts val="0"/>
              </a:spcAft>
              <a:defRPr/>
            </a:pPr>
            <a:endParaRPr kumimoji="0" lang="en-US" altLang="zh-TW" sz="2000" strike="sngStrike" dirty="0">
              <a:latin typeface="標楷體" pitchFamily="65" charset="-120"/>
              <a:ea typeface="標楷體" pitchFamily="65" charset="-120"/>
              <a:cs typeface="+mn-cs"/>
            </a:endParaRPr>
          </a:p>
        </p:txBody>
      </p:sp>
      <p:sp>
        <p:nvSpPr>
          <p:cNvPr id="12" name="Freeform 5"/>
          <p:cNvSpPr>
            <a:spLocks noEditPoints="1"/>
          </p:cNvSpPr>
          <p:nvPr/>
        </p:nvSpPr>
        <p:spPr bwMode="auto">
          <a:xfrm>
            <a:off x="1077913" y="349626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4040" name="矩形 12"/>
          <p:cNvSpPr>
            <a:spLocks noChangeArrowheads="1"/>
          </p:cNvSpPr>
          <p:nvPr/>
        </p:nvSpPr>
        <p:spPr bwMode="auto">
          <a:xfrm>
            <a:off x="1688969" y="3429000"/>
            <a:ext cx="9555801"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500"/>
              </a:lnSpc>
            </a:pPr>
            <a:r>
              <a:rPr lang="zh-TW" altLang="zh-TW" sz="3200" dirty="0">
                <a:latin typeface="標楷體" panose="03000509000000000000" pitchFamily="65" charset="-120"/>
                <a:ea typeface="標楷體" panose="03000509000000000000" pitchFamily="65" charset="-120"/>
              </a:rPr>
              <a:t>報名「以競賽表現入學」同時報名參加</a:t>
            </a:r>
            <a:r>
              <a:rPr lang="zh-TW" altLang="zh-TW" sz="3200" dirty="0">
                <a:solidFill>
                  <a:srgbClr val="FF0000"/>
                </a:solidFill>
                <a:latin typeface="標楷體" panose="03000509000000000000" pitchFamily="65" charset="-120"/>
                <a:ea typeface="標楷體" panose="03000509000000000000" pitchFamily="65" charset="-120"/>
              </a:rPr>
              <a:t>同區</a:t>
            </a:r>
            <a:r>
              <a:rPr lang="zh-TW" altLang="zh-TW" sz="3200" dirty="0">
                <a:latin typeface="標楷體" panose="03000509000000000000" pitchFamily="65" charset="-120"/>
                <a:ea typeface="標楷體" panose="03000509000000000000" pitchFamily="65" charset="-120"/>
              </a:rPr>
              <a:t>「術科測驗」者，「以競賽表現入學」辦理完成後，若聲明不參加術科測驗且繳還准考證正本者，</a:t>
            </a:r>
            <a:r>
              <a:rPr kumimoji="0" lang="zh-TW" altLang="en-US" sz="3200" dirty="0">
                <a:latin typeface="標楷體" panose="03000509000000000000" pitchFamily="65" charset="-120"/>
                <a:ea typeface="標楷體" panose="03000509000000000000" pitchFamily="65" charset="-120"/>
              </a:rPr>
              <a:t>得於</a:t>
            </a:r>
            <a:r>
              <a:rPr kumimoji="0" lang="zh-TW" altLang="en-US" sz="3200" dirty="0">
                <a:solidFill>
                  <a:srgbClr val="FF0000"/>
                </a:solidFill>
                <a:latin typeface="標楷體" panose="03000509000000000000" pitchFamily="65" charset="-120"/>
                <a:ea typeface="標楷體" panose="03000509000000000000" pitchFamily="65" charset="-120"/>
              </a:rPr>
              <a:t>期限內</a:t>
            </a:r>
            <a:r>
              <a:rPr lang="zh-TW" altLang="zh-TW" sz="3200" dirty="0">
                <a:latin typeface="標楷體" panose="03000509000000000000" pitchFamily="65" charset="-120"/>
                <a:ea typeface="標楷體" panose="03000509000000000000" pitchFamily="65" charset="-120"/>
              </a:rPr>
              <a:t>向主委學校申請退還聯合術科測驗報名費。</a:t>
            </a:r>
            <a:endParaRPr kumimoji="0" lang="en-US" altLang="zh-TW" sz="3200" dirty="0">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C216D529-24F2-4829-959D-969353A27F10}"/>
              </a:ext>
            </a:extLst>
          </p:cNvPr>
          <p:cNvSpPr txBox="1"/>
          <p:nvPr/>
        </p:nvSpPr>
        <p:spPr>
          <a:xfrm>
            <a:off x="5698920" y="6488668"/>
            <a:ext cx="520118" cy="369332"/>
          </a:xfrm>
          <a:prstGeom prst="rect">
            <a:avLst/>
          </a:prstGeom>
          <a:noFill/>
        </p:spPr>
        <p:txBody>
          <a:bodyPr wrap="square" rtlCol="0">
            <a:spAutoFit/>
          </a:bodyPr>
          <a:lstStyle/>
          <a:p>
            <a:r>
              <a:rPr lang="en-US" altLang="zh-TW" dirty="0"/>
              <a:t>20</a:t>
            </a:r>
            <a:endParaRPr lang="zh-TW" altLang="en-US" dirty="0"/>
          </a:p>
        </p:txBody>
      </p:sp>
    </p:spTree>
    <p:extLst>
      <p:ext uri="{BB962C8B-B14F-4D97-AF65-F5344CB8AC3E}">
        <p14:creationId xmlns:p14="http://schemas.microsoft.com/office/powerpoint/2010/main" val="6358083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79575" y="728662"/>
            <a:ext cx="10947400" cy="447675"/>
          </a:xfrm>
          <a:prstGeom prst="rect">
            <a:avLst/>
          </a:prstGeom>
          <a:noFill/>
        </p:spPr>
        <p:txBody>
          <a:bodyPr>
            <a:spAutoFit/>
          </a:bodyPr>
          <a:lstStyle/>
          <a:p>
            <a:pPr>
              <a:lnSpc>
                <a:spcPct val="96000"/>
              </a:lnSpc>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a:t>
            </a:r>
            <a:r>
              <a:rPr lang="zh-TW" altLang="en-US" sz="2400" dirty="0">
                <a:latin typeface="標楷體" pitchFamily="65" charset="-120"/>
                <a:ea typeface="標楷體" pitchFamily="65" charset="-120"/>
              </a:rPr>
              <a:t>甄選入學安置</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須參加聯合術科測驗</a:t>
            </a:r>
            <a:r>
              <a:rPr lang="en-US" altLang="zh-TW" sz="2400" dirty="0">
                <a:latin typeface="標楷體" pitchFamily="65" charset="-120"/>
                <a:ea typeface="標楷體" pitchFamily="65" charset="-120"/>
              </a:rPr>
              <a:t>)</a:t>
            </a:r>
            <a:endParaRPr lang="zh-TW" altLang="en-US" sz="2400" dirty="0">
              <a:latin typeface="標楷體" pitchFamily="65" charset="-120"/>
              <a:ea typeface="標楷體" pitchFamily="65" charset="-120"/>
            </a:endParaRPr>
          </a:p>
        </p:txBody>
      </p:sp>
      <p:grpSp>
        <p:nvGrpSpPr>
          <p:cNvPr id="2048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484" name="文字方塊 506"/>
          <p:cNvSpPr txBox="1">
            <a:spLocks noChangeArrowheads="1"/>
          </p:cNvSpPr>
          <p:nvPr/>
        </p:nvSpPr>
        <p:spPr bwMode="auto">
          <a:xfrm>
            <a:off x="4564063" y="17732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a:t>
            </a:r>
          </a:p>
        </p:txBody>
      </p:sp>
      <p:sp>
        <p:nvSpPr>
          <p:cNvPr id="20485" name="矩形 501"/>
          <p:cNvSpPr>
            <a:spLocks noChangeArrowheads="1"/>
          </p:cNvSpPr>
          <p:nvPr/>
        </p:nvSpPr>
        <p:spPr bwMode="auto">
          <a:xfrm>
            <a:off x="4564063" y="1225550"/>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聯合術科測驗報名</a:t>
            </a:r>
          </a:p>
        </p:txBody>
      </p:sp>
      <p:sp>
        <p:nvSpPr>
          <p:cNvPr id="20486" name="文字方塊 508"/>
          <p:cNvSpPr txBox="1">
            <a:spLocks noChangeArrowheads="1"/>
          </p:cNvSpPr>
          <p:nvPr/>
        </p:nvSpPr>
        <p:spPr bwMode="auto">
          <a:xfrm>
            <a:off x="4564063" y="2308225"/>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87" name="文字方塊 510"/>
          <p:cNvSpPr txBox="1">
            <a:spLocks noChangeArrowheads="1"/>
          </p:cNvSpPr>
          <p:nvPr/>
        </p:nvSpPr>
        <p:spPr bwMode="auto">
          <a:xfrm>
            <a:off x="4573588" y="390048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參加國中教育會考</a:t>
            </a:r>
          </a:p>
        </p:txBody>
      </p:sp>
      <p:sp>
        <p:nvSpPr>
          <p:cNvPr id="20488" name="文字方塊 499"/>
          <p:cNvSpPr txBox="1">
            <a:spLocks noChangeArrowheads="1"/>
          </p:cNvSpPr>
          <p:nvPr/>
        </p:nvSpPr>
        <p:spPr bwMode="auto">
          <a:xfrm>
            <a:off x="4579938" y="4422775"/>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報名</a:t>
            </a:r>
          </a:p>
        </p:txBody>
      </p:sp>
      <p:sp>
        <p:nvSpPr>
          <p:cNvPr id="20489" name="文字方塊 497"/>
          <p:cNvSpPr txBox="1">
            <a:spLocks noChangeArrowheads="1"/>
          </p:cNvSpPr>
          <p:nvPr/>
        </p:nvSpPr>
        <p:spPr bwMode="auto">
          <a:xfrm>
            <a:off x="4579938" y="5953125"/>
            <a:ext cx="2881312"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報到</a:t>
            </a:r>
          </a:p>
        </p:txBody>
      </p:sp>
      <p:sp>
        <p:nvSpPr>
          <p:cNvPr id="20490" name="文字方塊 521"/>
          <p:cNvSpPr txBox="1">
            <a:spLocks noChangeArrowheads="1"/>
          </p:cNvSpPr>
          <p:nvPr/>
        </p:nvSpPr>
        <p:spPr bwMode="auto">
          <a:xfrm>
            <a:off x="5100638" y="3660775"/>
            <a:ext cx="9493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28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1" name="文字方塊 494"/>
          <p:cNvSpPr txBox="1">
            <a:spLocks noChangeArrowheads="1"/>
          </p:cNvSpPr>
          <p:nvPr/>
        </p:nvSpPr>
        <p:spPr bwMode="auto">
          <a:xfrm>
            <a:off x="8053388" y="4602163"/>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2" name="菱形 511"/>
          <p:cNvSpPr>
            <a:spLocks noChangeArrowheads="1"/>
          </p:cNvSpPr>
          <p:nvPr/>
        </p:nvSpPr>
        <p:spPr bwMode="auto">
          <a:xfrm>
            <a:off x="5503863" y="2816225"/>
            <a:ext cx="1008062" cy="936625"/>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3" name="文字方塊 514"/>
          <p:cNvSpPr txBox="1">
            <a:spLocks noChangeArrowheads="1"/>
          </p:cNvSpPr>
          <p:nvPr/>
        </p:nvSpPr>
        <p:spPr bwMode="auto">
          <a:xfrm>
            <a:off x="7153275" y="2998788"/>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2" name="圖案 51"/>
          <p:cNvCxnSpPr>
            <a:stCxn id="20492" idx="3"/>
            <a:endCxn id="20491" idx="0"/>
          </p:cNvCxnSpPr>
          <p:nvPr/>
        </p:nvCxnSpPr>
        <p:spPr>
          <a:xfrm>
            <a:off x="6511925" y="3284538"/>
            <a:ext cx="1901825" cy="1317625"/>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495" name="文字方塊 499"/>
          <p:cNvSpPr txBox="1">
            <a:spLocks noChangeArrowheads="1"/>
          </p:cNvSpPr>
          <p:nvPr/>
        </p:nvSpPr>
        <p:spPr bwMode="auto">
          <a:xfrm>
            <a:off x="4578350" y="4945063"/>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志願選填</a:t>
            </a:r>
          </a:p>
        </p:txBody>
      </p:sp>
      <p:sp>
        <p:nvSpPr>
          <p:cNvPr id="20496" name="文字方塊 497"/>
          <p:cNvSpPr txBox="1">
            <a:spLocks noChangeArrowheads="1"/>
          </p:cNvSpPr>
          <p:nvPr/>
        </p:nvSpPr>
        <p:spPr bwMode="auto">
          <a:xfrm>
            <a:off x="4578350" y="54435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放榜</a:t>
            </a:r>
          </a:p>
        </p:txBody>
      </p:sp>
      <p:cxnSp>
        <p:nvCxnSpPr>
          <p:cNvPr id="70" name="直線單箭頭接點 69"/>
          <p:cNvCxnSpPr/>
          <p:nvPr/>
        </p:nvCxnSpPr>
        <p:spPr>
          <a:xfrm>
            <a:off x="6013450" y="1550988"/>
            <a:ext cx="0" cy="2222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stCxn id="20484" idx="2"/>
            <a:endCxn id="20486" idx="0"/>
          </p:cNvCxnSpPr>
          <p:nvPr/>
        </p:nvCxnSpPr>
        <p:spPr>
          <a:xfrm flipH="1">
            <a:off x="6003925" y="2097088"/>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flipH="1">
            <a:off x="6003925" y="2620963"/>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flipH="1">
            <a:off x="6013450" y="3744913"/>
            <a:ext cx="0" cy="1619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flipH="1">
            <a:off x="6022975" y="424021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H="1">
            <a:off x="6013450" y="47545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H="1">
            <a:off x="6022975" y="5278438"/>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flipH="1">
            <a:off x="6013450" y="57832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05" name="文字方塊 79"/>
          <p:cNvSpPr txBox="1">
            <a:spLocks noChangeArrowheads="1"/>
          </p:cNvSpPr>
          <p:nvPr/>
        </p:nvSpPr>
        <p:spPr bwMode="auto">
          <a:xfrm>
            <a:off x="0" y="6305346"/>
            <a:ext cx="1219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lang="zh-TW" altLang="en-US" sz="1400" dirty="0">
                <a:latin typeface="標楷體" panose="03000509000000000000" pitchFamily="65" charset="-120"/>
                <a:ea typeface="標楷體" panose="03000509000000000000" pitchFamily="65" charset="-120"/>
              </a:rPr>
              <a:t>備註：</a:t>
            </a:r>
            <a:r>
              <a:rPr lang="zh-TW" altLang="zh-TW" sz="1400" dirty="0">
                <a:latin typeface="標楷體" panose="03000509000000000000" pitchFamily="65" charset="-120"/>
                <a:ea typeface="標楷體" panose="03000509000000000000" pitchFamily="65" charset="-120"/>
              </a:rPr>
              <a:t>學生參加術科測驗後，原始成績送鑑輔會鑑定，通過者始可報名參加「甄選入學安置」。</a:t>
            </a:r>
          </a:p>
          <a:p>
            <a:pPr algn="ctr" eaLnBrk="1" hangingPunct="1"/>
            <a:endParaRPr lang="zh-TW" altLang="en-US" sz="1400" dirty="0">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9EA875D6-3A11-4A83-A042-106EC5853DEB}"/>
              </a:ext>
            </a:extLst>
          </p:cNvPr>
          <p:cNvSpPr txBox="1"/>
          <p:nvPr/>
        </p:nvSpPr>
        <p:spPr>
          <a:xfrm>
            <a:off x="5762100" y="6516483"/>
            <a:ext cx="483649" cy="369332"/>
          </a:xfrm>
          <a:prstGeom prst="rect">
            <a:avLst/>
          </a:prstGeom>
          <a:noFill/>
        </p:spPr>
        <p:txBody>
          <a:bodyPr wrap="square" rtlCol="0">
            <a:spAutoFit/>
          </a:bodyPr>
          <a:lstStyle/>
          <a:p>
            <a:r>
              <a:rPr lang="en-US" altLang="zh-TW" dirty="0"/>
              <a:t>23</a:t>
            </a:r>
            <a:endParaRPr lang="zh-TW" alt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2887" y="696119"/>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管道一：甄選入學聯合分發</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93813" y="1264410"/>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100138" y="3082098"/>
            <a:ext cx="2887662"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09" name="矩形 43"/>
          <p:cNvSpPr>
            <a:spLocks noChangeArrowheads="1"/>
          </p:cNvSpPr>
          <p:nvPr/>
        </p:nvSpPr>
        <p:spPr bwMode="auto">
          <a:xfrm>
            <a:off x="1000125" y="3115435"/>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00138" y="4656898"/>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1" name="矩形 45"/>
          <p:cNvSpPr>
            <a:spLocks noChangeArrowheads="1"/>
          </p:cNvSpPr>
          <p:nvPr/>
        </p:nvSpPr>
        <p:spPr bwMode="auto">
          <a:xfrm>
            <a:off x="692150" y="4720398"/>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第三階段：聯合分發</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100138" y="1391410"/>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3" name="矩形 49"/>
          <p:cNvSpPr>
            <a:spLocks noChangeArrowheads="1"/>
          </p:cNvSpPr>
          <p:nvPr/>
        </p:nvSpPr>
        <p:spPr bwMode="auto">
          <a:xfrm>
            <a:off x="1000125" y="142951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第一階段：術科測驗</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87800" y="1315210"/>
            <a:ext cx="8162925" cy="1631216"/>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線上報名，應屆生由學校集體送件：</a:t>
            </a:r>
            <a:r>
              <a:rPr kumimoji="0" lang="en-US" altLang="zh-TW" sz="2000" dirty="0">
                <a:latin typeface="標楷體" pitchFamily="65" charset="-120"/>
                <a:ea typeface="標楷體" pitchFamily="65" charset="-120"/>
              </a:rPr>
              <a:t>113</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2</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19</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3</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進行術科測驗：</a:t>
            </a:r>
            <a:endParaRPr kumimoji="0" lang="en-US" altLang="zh-TW" sz="2000" dirty="0">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［音樂、舞蹈］</a:t>
            </a:r>
            <a:r>
              <a:rPr kumimoji="0" lang="en-US" altLang="zh-TW" sz="2000" dirty="0">
                <a:latin typeface="標楷體" pitchFamily="65" charset="-120"/>
                <a:ea typeface="標楷體" pitchFamily="65" charset="-120"/>
              </a:rPr>
              <a:t>113</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13~14</a:t>
            </a:r>
            <a:r>
              <a:rPr kumimoji="0" lang="zh-TW" altLang="en-US" sz="2000" dirty="0">
                <a:latin typeface="標楷體" pitchFamily="65" charset="-120"/>
                <a:ea typeface="標楷體" pitchFamily="65" charset="-120"/>
              </a:rPr>
              <a:t>日</a:t>
            </a:r>
            <a:r>
              <a:rPr kumimoji="0" lang="zh-TW" altLang="en-US" sz="2000" dirty="0">
                <a:solidFill>
                  <a:srgbClr val="FF0000"/>
                </a:solidFill>
                <a:latin typeface="標楷體" pitchFamily="65" charset="-120"/>
                <a:ea typeface="標楷體" pitchFamily="65" charset="-120"/>
              </a:rPr>
              <a:t>（音樂北區視考程需求至</a:t>
            </a:r>
            <a:r>
              <a:rPr kumimoji="0" lang="en-US" altLang="zh-TW" sz="2000" dirty="0">
                <a:solidFill>
                  <a:srgbClr val="FF0000"/>
                </a:solidFill>
                <a:latin typeface="標楷體" pitchFamily="65" charset="-120"/>
                <a:ea typeface="標楷體" pitchFamily="65" charset="-120"/>
              </a:rPr>
              <a:t>15</a:t>
            </a:r>
            <a:r>
              <a:rPr kumimoji="0" lang="zh-TW" altLang="en-US" sz="2000" dirty="0">
                <a:solidFill>
                  <a:srgbClr val="FF0000"/>
                </a:solidFill>
                <a:latin typeface="標楷體" pitchFamily="65" charset="-120"/>
                <a:ea typeface="標楷體" pitchFamily="65" charset="-120"/>
              </a:rPr>
              <a:t>日）</a:t>
            </a:r>
            <a:endParaRPr kumimoji="0" lang="en-US" altLang="zh-TW" sz="2000" dirty="0">
              <a:solidFill>
                <a:srgbClr val="FF0000"/>
              </a:solidFill>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［美術、戲劇］</a:t>
            </a:r>
            <a:r>
              <a:rPr kumimoji="0" lang="en-US" altLang="zh-TW" sz="2000" dirty="0">
                <a:latin typeface="標楷體" pitchFamily="65" charset="-120"/>
                <a:ea typeface="標楷體" pitchFamily="65" charset="-120"/>
              </a:rPr>
              <a:t>113</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20~21</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寄發成績單暨線上查詢：</a:t>
            </a:r>
            <a:r>
              <a:rPr kumimoji="0" lang="en-US" altLang="zh-TW" sz="2000" dirty="0">
                <a:latin typeface="標楷體" pitchFamily="65" charset="-120"/>
                <a:ea typeface="標楷體" pitchFamily="65" charset="-120"/>
              </a:rPr>
              <a:t>113</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5</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7</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p:txBody>
      </p:sp>
      <p:sp>
        <p:nvSpPr>
          <p:cNvPr id="21515" name="文本框 141"/>
          <p:cNvSpPr txBox="1">
            <a:spLocks noChangeArrowheads="1"/>
          </p:cNvSpPr>
          <p:nvPr/>
        </p:nvSpPr>
        <p:spPr bwMode="auto">
          <a:xfrm flipH="1">
            <a:off x="3987800" y="3032885"/>
            <a:ext cx="7770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由各類各區主委學校將術科測驗成績逕送該區鑑輔會鑑定。</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資優鑑定結果通知：</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5</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22</a:t>
            </a:r>
            <a:r>
              <a:rPr kumimoji="0" lang="zh-TW" altLang="en-US" sz="2000" dirty="0">
                <a:latin typeface="標楷體" panose="03000509000000000000" pitchFamily="65" charset="-120"/>
                <a:ea typeface="標楷體" panose="03000509000000000000" pitchFamily="65" charset="-120"/>
              </a:rPr>
              <a:t>日</a:t>
            </a:r>
            <a:r>
              <a:rPr kumimoji="0" lang="zh-TW" altLang="en-US" sz="2000" dirty="0">
                <a:solidFill>
                  <a:srgbClr val="FF0000"/>
                </a:solidFill>
                <a:latin typeface="標楷體" panose="03000509000000000000" pitchFamily="65" charset="-120"/>
                <a:ea typeface="標楷體" panose="03000509000000000000" pitchFamily="65" charset="-120"/>
              </a:rPr>
              <a:t>（鑑定通過者始得報名分發）</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
        <p:nvSpPr>
          <p:cNvPr id="21516" name="文本框 141"/>
          <p:cNvSpPr txBox="1">
            <a:spLocks noChangeArrowheads="1"/>
          </p:cNvSpPr>
          <p:nvPr/>
        </p:nvSpPr>
        <p:spPr bwMode="auto">
          <a:xfrm flipH="1">
            <a:off x="3987800" y="4644198"/>
            <a:ext cx="81629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線上報名，應屆生由國中學校集體送件：</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a:t>
            </a:r>
            <a:r>
              <a:rPr kumimoji="0" lang="en-US" altLang="zh-TW" sz="2000" dirty="0">
                <a:latin typeface="標楷體" panose="03000509000000000000" pitchFamily="65" charset="-120"/>
                <a:ea typeface="標楷體" panose="03000509000000000000" pitchFamily="65" charset="-120"/>
              </a:rPr>
              <a:t>13</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寄發志願選填通知單：</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20</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線上志願選填：</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24</a:t>
            </a:r>
            <a:r>
              <a:rPr kumimoji="0" lang="zh-TW" altLang="en-US" sz="2000" dirty="0">
                <a:latin typeface="標楷體" panose="03000509000000000000" pitchFamily="65" charset="-120"/>
                <a:ea typeface="標楷體" panose="03000509000000000000" pitchFamily="65" charset="-120"/>
              </a:rPr>
              <a:t>～</a:t>
            </a:r>
            <a:r>
              <a:rPr kumimoji="0" lang="en-US" altLang="zh-TW" sz="2000" dirty="0">
                <a:latin typeface="標楷體" panose="03000509000000000000" pitchFamily="65" charset="-120"/>
                <a:ea typeface="標楷體" panose="03000509000000000000" pitchFamily="65" charset="-120"/>
              </a:rPr>
              <a:t>28</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放榜：</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9</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11:00</a:t>
            </a:r>
            <a:endParaRPr kumimoji="0" lang="en-US" altLang="zh-TW" sz="2000" dirty="0">
              <a:solidFill>
                <a:srgbClr val="FF0000"/>
              </a:solidFill>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10</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12:00</a:t>
            </a:r>
            <a:r>
              <a:rPr kumimoji="0" lang="zh-TW" altLang="en-US" sz="2000" dirty="0">
                <a:latin typeface="標楷體" panose="03000509000000000000" pitchFamily="65" charset="-120"/>
                <a:ea typeface="標楷體" panose="03000509000000000000" pitchFamily="65" charset="-120"/>
              </a:rPr>
              <a:t>前</a:t>
            </a: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報到後聲明放棄：</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11</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a:t>
            </a:r>
            <a:r>
              <a:rPr kumimoji="0" lang="zh-TW" altLang="en-US" sz="2000" dirty="0">
                <a:latin typeface="標楷體" panose="03000509000000000000" pitchFamily="65" charset="-120"/>
                <a:ea typeface="標楷體" panose="03000509000000000000" pitchFamily="65" charset="-120"/>
              </a:rPr>
              <a:t>未放棄不得參加後續入學報名</a:t>
            </a:r>
            <a:r>
              <a:rPr kumimoji="0" lang="en-US" altLang="zh-TW" sz="2000" dirty="0">
                <a:latin typeface="標楷體" panose="03000509000000000000" pitchFamily="65" charset="-120"/>
                <a:ea typeface="標楷體" panose="03000509000000000000" pitchFamily="65" charset="-120"/>
              </a:rPr>
              <a:t>)</a:t>
            </a:r>
          </a:p>
        </p:txBody>
      </p:sp>
      <p:sp>
        <p:nvSpPr>
          <p:cNvPr id="41" name="矩形 40"/>
          <p:cNvSpPr/>
          <p:nvPr/>
        </p:nvSpPr>
        <p:spPr>
          <a:xfrm>
            <a:off x="2132013" y="3748848"/>
            <a:ext cx="9744075" cy="768350"/>
          </a:xfrm>
          <a:prstGeom prst="rect">
            <a:avLst/>
          </a:prstGeom>
          <a:ln w="19050">
            <a:solidFill>
              <a:schemeClr val="bg1">
                <a:lumMod val="65000"/>
              </a:schemeClr>
            </a:solidFill>
            <a:prstDash val="lgDashDot"/>
          </a:ln>
        </p:spPr>
        <p:txBody>
          <a:bodyPr>
            <a:spAutoFit/>
          </a:bodyPr>
          <a:lstStyle/>
          <a:p>
            <a:pPr fontAlgn="auto">
              <a:spcBef>
                <a:spcPts val="0"/>
              </a:spcBef>
              <a:spcAft>
                <a:spcPts val="0"/>
              </a:spcAft>
              <a:defRPr/>
            </a:pPr>
            <a:r>
              <a:rPr kumimoji="0" lang="zh-TW" altLang="en-US" sz="2400" b="1" dirty="0">
                <a:latin typeface="標楷體" pitchFamily="65" charset="-120"/>
                <a:ea typeface="標楷體" pitchFamily="65" charset="-120"/>
                <a:cs typeface="+mn-cs"/>
                <a:sym typeface="Arial"/>
              </a:rPr>
              <a:t>參加國中教育會考：</a:t>
            </a:r>
            <a:r>
              <a:rPr kumimoji="0" lang="en-US" altLang="zh-TW" sz="2400" b="1" dirty="0">
                <a:latin typeface="標楷體" pitchFamily="65" charset="-120"/>
                <a:ea typeface="標楷體" pitchFamily="65" charset="-120"/>
                <a:cs typeface="+mn-cs"/>
                <a:sym typeface="Arial"/>
              </a:rPr>
              <a:t>113</a:t>
            </a:r>
            <a:r>
              <a:rPr kumimoji="0" lang="zh-TW" altLang="en-US" sz="2400" b="1" dirty="0">
                <a:latin typeface="標楷體" pitchFamily="65" charset="-120"/>
                <a:ea typeface="標楷體" pitchFamily="65" charset="-120"/>
                <a:cs typeface="+mn-cs"/>
                <a:sym typeface="Arial"/>
              </a:rPr>
              <a:t>年</a:t>
            </a:r>
            <a:r>
              <a:rPr kumimoji="0" lang="en-US" altLang="zh-TW" sz="2400" b="1" dirty="0">
                <a:latin typeface="標楷體" pitchFamily="65" charset="-120"/>
                <a:ea typeface="標楷體" pitchFamily="65" charset="-120"/>
                <a:cs typeface="+mn-cs"/>
                <a:sym typeface="Arial"/>
              </a:rPr>
              <a:t>5</a:t>
            </a:r>
            <a:r>
              <a:rPr kumimoji="0" lang="zh-TW" altLang="en-US" sz="2400" b="1" dirty="0">
                <a:latin typeface="標楷體" pitchFamily="65" charset="-120"/>
                <a:ea typeface="標楷體" pitchFamily="65" charset="-120"/>
                <a:cs typeface="+mn-cs"/>
                <a:sym typeface="Arial"/>
              </a:rPr>
              <a:t>月</a:t>
            </a:r>
            <a:r>
              <a:rPr kumimoji="0" lang="en-US" altLang="zh-TW" sz="2400" b="1" dirty="0">
                <a:latin typeface="標楷體" pitchFamily="65" charset="-120"/>
                <a:ea typeface="標楷體" pitchFamily="65" charset="-120"/>
                <a:cs typeface="+mn-cs"/>
                <a:sym typeface="Arial"/>
              </a:rPr>
              <a:t>18</a:t>
            </a:r>
            <a:r>
              <a:rPr kumimoji="0" lang="zh-TW" altLang="en-US" sz="2400" b="1" dirty="0">
                <a:latin typeface="標楷體" pitchFamily="65" charset="-120"/>
                <a:ea typeface="標楷體" pitchFamily="65" charset="-120"/>
                <a:cs typeface="+mn-cs"/>
                <a:sym typeface="Arial"/>
              </a:rPr>
              <a:t>～</a:t>
            </a:r>
            <a:r>
              <a:rPr kumimoji="0" lang="en-US" altLang="zh-TW" sz="2400" b="1" dirty="0">
                <a:latin typeface="標楷體" pitchFamily="65" charset="-120"/>
                <a:ea typeface="標楷體" pitchFamily="65" charset="-120"/>
                <a:cs typeface="+mn-cs"/>
                <a:sym typeface="Arial"/>
              </a:rPr>
              <a:t>19</a:t>
            </a:r>
            <a:r>
              <a:rPr kumimoji="0" lang="zh-TW" altLang="en-US" sz="2400" b="1" dirty="0">
                <a:latin typeface="標楷體" pitchFamily="65" charset="-120"/>
                <a:ea typeface="標楷體" pitchFamily="65" charset="-120"/>
                <a:cs typeface="+mn-cs"/>
                <a:sym typeface="Arial"/>
              </a:rPr>
              <a:t>日</a:t>
            </a:r>
            <a:endParaRPr kumimoji="0" lang="en-US" altLang="zh-TW" sz="2400" b="1" dirty="0">
              <a:latin typeface="標楷體" pitchFamily="65" charset="-120"/>
              <a:ea typeface="標楷體" pitchFamily="65" charset="-120"/>
              <a:cs typeface="+mn-cs"/>
              <a:sym typeface="Arial"/>
            </a:endParaRPr>
          </a:p>
          <a:p>
            <a:pPr fontAlgn="auto">
              <a:spcBef>
                <a:spcPts val="0"/>
              </a:spcBef>
              <a:spcAft>
                <a:spcPts val="0"/>
              </a:spcAft>
              <a:defRPr/>
            </a:pPr>
            <a:r>
              <a:rPr kumimoji="0" lang="zh-TW" altLang="en-US" sz="2000" b="1" dirty="0">
                <a:solidFill>
                  <a:srgbClr val="FF0000"/>
                </a:solidFill>
                <a:latin typeface="標楷體" pitchFamily="65" charset="-120"/>
                <a:ea typeface="標楷體" pitchFamily="65" charset="-120"/>
                <a:cs typeface="+mn-cs"/>
                <a:sym typeface="Arial"/>
              </a:rPr>
              <a:t>強烈提醒學生務必報考國中教育會考，多數藝才班學校會採部分科目作為分發門檻。</a:t>
            </a:r>
            <a:endParaRPr kumimoji="0" lang="zh-CN" altLang="en-US" sz="2000" b="1" dirty="0">
              <a:solidFill>
                <a:srgbClr val="FF0000"/>
              </a:solidFill>
              <a:latin typeface="標楷體" pitchFamily="65" charset="-120"/>
              <a:ea typeface="標楷體" pitchFamily="65" charset="-120"/>
              <a:cs typeface="+mn-cs"/>
              <a:sym typeface="Arial"/>
            </a:endParaRPr>
          </a:p>
        </p:txBody>
      </p:sp>
      <p:grpSp>
        <p:nvGrpSpPr>
          <p:cNvPr id="21518"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 name="文字方塊 1">
            <a:extLst>
              <a:ext uri="{FF2B5EF4-FFF2-40B4-BE49-F238E27FC236}">
                <a16:creationId xmlns:a16="http://schemas.microsoft.com/office/drawing/2014/main" id="{13A2E102-34F0-9EF6-A94A-FB22D403F002}"/>
              </a:ext>
            </a:extLst>
          </p:cNvPr>
          <p:cNvSpPr txBox="1"/>
          <p:nvPr/>
        </p:nvSpPr>
        <p:spPr>
          <a:xfrm>
            <a:off x="5790675" y="6495534"/>
            <a:ext cx="483649" cy="369332"/>
          </a:xfrm>
          <a:prstGeom prst="rect">
            <a:avLst/>
          </a:prstGeom>
          <a:noFill/>
        </p:spPr>
        <p:txBody>
          <a:bodyPr wrap="square" rtlCol="0">
            <a:spAutoFit/>
          </a:bodyPr>
          <a:lstStyle/>
          <a:p>
            <a:r>
              <a:rPr lang="en-US" altLang="zh-TW" dirty="0"/>
              <a:t>24</a:t>
            </a:r>
            <a:endParaRPr lang="zh-TW" alt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018903" y="1352731"/>
            <a:ext cx="10354492" cy="5368132"/>
          </a:xfrm>
          <a:prstGeom prst="rect">
            <a:avLst/>
          </a:prstGeom>
          <a:noFill/>
        </p:spPr>
        <p:txBody>
          <a:bodyPr wrap="square" lIns="121917" tIns="60958" rIns="121917" bIns="60958">
            <a:spAutoFit/>
          </a:bodyPr>
          <a:lstStyle/>
          <a:p>
            <a:pPr>
              <a:lnSpc>
                <a:spcPts val="3467"/>
              </a:lnSpc>
              <a:defRPr/>
            </a:pPr>
            <a:r>
              <a:rPr lang="zh-TW" altLang="en-US" sz="2400" b="1" dirty="0">
                <a:solidFill>
                  <a:srgbClr val="C00000"/>
                </a:solidFill>
                <a:latin typeface="+mj-ea"/>
                <a:ea typeface="+mj-ea"/>
              </a:rPr>
              <a:t>一、</a:t>
            </a:r>
            <a:r>
              <a:rPr lang="zh-TW" altLang="en-US" sz="2800" b="1" dirty="0">
                <a:solidFill>
                  <a:srgbClr val="C00000"/>
                </a:solidFill>
                <a:latin typeface="+mj-ea"/>
                <a:ea typeface="+mj-ea"/>
              </a:rPr>
              <a:t>藝術才能資賦優異鑑定</a:t>
            </a:r>
            <a:endParaRPr lang="en-US" altLang="zh-TW" sz="2800" b="1" dirty="0">
              <a:solidFill>
                <a:srgbClr val="C00000"/>
              </a:solidFill>
              <a:latin typeface="+mj-ea"/>
              <a:ea typeface="+mj-ea"/>
            </a:endParaRPr>
          </a:p>
          <a:p>
            <a:pPr marL="1166813" indent="-896938">
              <a:lnSpc>
                <a:spcPts val="3467"/>
              </a:lnSpc>
              <a:spcBef>
                <a:spcPts val="800"/>
              </a:spcBef>
              <a:defRPr/>
            </a:pPr>
            <a:r>
              <a:rPr lang="zh-TW" altLang="en-US" sz="2400" dirty="0">
                <a:latin typeface="標楷體" pitchFamily="65" charset="-120"/>
                <a:ea typeface="標楷體" pitchFamily="65" charset="-120"/>
              </a:rPr>
              <a:t>（一）依特殊教育法第一條規定略以，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資優鑑定之資格。</a:t>
            </a:r>
            <a:r>
              <a:rPr lang="zh-TW" altLang="en-US" sz="2400" dirty="0">
                <a:solidFill>
                  <a:srgbClr val="C00000"/>
                </a:solidFill>
                <a:latin typeface="標楷體" pitchFamily="65" charset="-120"/>
                <a:ea typeface="標楷體" pitchFamily="65" charset="-120"/>
              </a:rPr>
              <a:t>   </a:t>
            </a:r>
            <a:r>
              <a:rPr lang="en-US" altLang="zh-TW" sz="2400" dirty="0">
                <a:solidFill>
                  <a:srgbClr val="C00000"/>
                </a:solidFill>
                <a:latin typeface="標楷體" pitchFamily="65" charset="-120"/>
                <a:ea typeface="標楷體" pitchFamily="65" charset="-120"/>
              </a:rPr>
              <a:t>        </a:t>
            </a:r>
            <a:endParaRPr lang="zh-TW" altLang="en-US" sz="2400" dirty="0">
              <a:latin typeface="標楷體" pitchFamily="65" charset="-120"/>
              <a:ea typeface="標楷體" pitchFamily="65" charset="-120"/>
            </a:endParaRPr>
          </a:p>
          <a:p>
            <a:pPr marL="1166813" indent="-896938">
              <a:lnSpc>
                <a:spcPts val="3467"/>
              </a:lnSpc>
              <a:defRPr/>
            </a:pPr>
            <a:r>
              <a:rPr lang="zh-TW" altLang="en-US" sz="2400" dirty="0">
                <a:latin typeface="標楷體" pitchFamily="65" charset="-120"/>
                <a:ea typeface="標楷體" pitchFamily="65" charset="-120"/>
              </a:rPr>
              <a:t>（二）申請高級中等學校○○資賦優異班分發之學生應依「身心障礙及資賦優異學生鑑定辦法」之規定通過鑑定。</a:t>
            </a:r>
            <a:endParaRPr lang="en-US" altLang="zh-TW" sz="2400" dirty="0">
              <a:latin typeface="標楷體" pitchFamily="65" charset="-120"/>
              <a:ea typeface="標楷體" pitchFamily="65" charset="-120"/>
            </a:endParaRPr>
          </a:p>
          <a:p>
            <a:pPr marL="1166813" indent="-896938">
              <a:lnSpc>
                <a:spcPts val="3467"/>
              </a:lnSpc>
              <a:defRPr/>
            </a:pPr>
            <a:endParaRPr lang="zh-TW" altLang="en-US" sz="2400" dirty="0">
              <a:latin typeface="標楷體" pitchFamily="65" charset="-120"/>
              <a:ea typeface="標楷體" pitchFamily="65" charset="-120"/>
            </a:endParaRPr>
          </a:p>
          <a:p>
            <a:pPr>
              <a:lnSpc>
                <a:spcPts val="3467"/>
              </a:lnSpc>
              <a:spcBef>
                <a:spcPts val="800"/>
              </a:spcBef>
              <a:defRPr/>
            </a:pPr>
            <a:r>
              <a:rPr lang="zh-TW" altLang="en-US" sz="2400" b="1" dirty="0">
                <a:solidFill>
                  <a:srgbClr val="C00000"/>
                </a:solidFill>
                <a:latin typeface="+mj-ea"/>
                <a:ea typeface="+mj-ea"/>
              </a:rPr>
              <a:t>二、藝術才能學生鑑定</a:t>
            </a:r>
          </a:p>
          <a:p>
            <a:pPr marL="1166813" indent="-896938">
              <a:lnSpc>
                <a:spcPts val="3467"/>
              </a:lnSpc>
              <a:spcBef>
                <a:spcPts val="800"/>
              </a:spcBef>
              <a:defRPr/>
            </a:pPr>
            <a:r>
              <a:rPr lang="zh-TW" altLang="en-US" sz="2400" dirty="0">
                <a:latin typeface="標楷體" pitchFamily="65" charset="-120"/>
                <a:ea typeface="標楷體" pitchFamily="65" charset="-120"/>
              </a:rPr>
              <a:t>（一）依藝術教育法第一條規定略以，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具藝術才能鑑定之資格。</a:t>
            </a:r>
          </a:p>
          <a:p>
            <a:pPr marL="1166813" indent="-896938">
              <a:lnSpc>
                <a:spcPts val="3467"/>
              </a:lnSpc>
              <a:defRPr/>
            </a:pPr>
            <a:r>
              <a:rPr lang="zh-TW" altLang="en-US" sz="2400" dirty="0">
                <a:latin typeface="標楷體" pitchFamily="65" charset="-120"/>
                <a:ea typeface="標楷體" pitchFamily="65" charset="-120"/>
              </a:rPr>
              <a:t>（二）申請高級中等學校○○藝術才能班分發之學生應依「高級中等以下學校藝術才能班設立標準」之規定通過鑑定。</a:t>
            </a:r>
          </a:p>
        </p:txBody>
      </p:sp>
      <p:sp>
        <p:nvSpPr>
          <p:cNvPr id="3" name="圓角矩形 2"/>
          <p:cNvSpPr/>
          <p:nvPr/>
        </p:nvSpPr>
        <p:spPr>
          <a:xfrm>
            <a:off x="178964" y="57868"/>
            <a:ext cx="11834069" cy="990387"/>
          </a:xfrm>
          <a:prstGeom prst="roundRect">
            <a:avLst/>
          </a:prstGeom>
          <a:solidFill>
            <a:srgbClr val="57687C"/>
          </a:solidFill>
          <a:ln>
            <a:solidFill>
              <a:srgbClr val="57687C"/>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TW" altLang="en-US">
              <a:solidFill>
                <a:schemeClr val="bg1"/>
              </a:solidFill>
            </a:endParaRPr>
          </a:p>
        </p:txBody>
      </p:sp>
      <p:sp>
        <p:nvSpPr>
          <p:cNvPr id="22534" name="Google Shape;393;p15"/>
          <p:cNvSpPr txBox="1">
            <a:spLocks/>
          </p:cNvSpPr>
          <p:nvPr/>
        </p:nvSpPr>
        <p:spPr bwMode="auto">
          <a:xfrm flipH="1">
            <a:off x="0" y="288925"/>
            <a:ext cx="12192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b"/>
          <a:lstStyle>
            <a:lvl1pPr defTabSz="685800" eaLnBrk="0" hangingPunct="0">
              <a:defRPr kumimoji="1">
                <a:solidFill>
                  <a:schemeClr val="tx1"/>
                </a:solidFill>
                <a:latin typeface="Arial" panose="020B0604020202020204" pitchFamily="34" charset="0"/>
                <a:ea typeface="思源黑体 HW Bold"/>
                <a:cs typeface="思源黑体 HW Bold"/>
              </a:defRPr>
            </a:lvl1pPr>
            <a:lvl2pPr marL="742950" indent="-285750" defTabSz="685800" eaLnBrk="0" hangingPunct="0">
              <a:defRPr kumimoji="1">
                <a:solidFill>
                  <a:schemeClr val="tx1"/>
                </a:solidFill>
                <a:latin typeface="Arial" panose="020B0604020202020204" pitchFamily="34" charset="0"/>
                <a:ea typeface="思源黑体 HW Bold"/>
                <a:cs typeface="思源黑体 HW Bold"/>
              </a:defRPr>
            </a:lvl2pPr>
            <a:lvl3pPr marL="1143000" indent="-228600" defTabSz="685800" eaLnBrk="0" hangingPunct="0">
              <a:defRPr kumimoji="1">
                <a:solidFill>
                  <a:schemeClr val="tx1"/>
                </a:solidFill>
                <a:latin typeface="Arial" panose="020B0604020202020204" pitchFamily="34" charset="0"/>
                <a:ea typeface="思源黑体 HW Bold"/>
                <a:cs typeface="思源黑体 HW Bold"/>
              </a:defRPr>
            </a:lvl3pPr>
            <a:lvl4pPr marL="1600200" indent="-228600" defTabSz="685800" eaLnBrk="0" hangingPunct="0">
              <a:defRPr kumimoji="1">
                <a:solidFill>
                  <a:schemeClr val="tx1"/>
                </a:solidFill>
                <a:latin typeface="Arial" panose="020B0604020202020204" pitchFamily="34" charset="0"/>
                <a:ea typeface="思源黑体 HW Bold"/>
                <a:cs typeface="思源黑体 HW Bold"/>
              </a:defRPr>
            </a:lvl4pPr>
            <a:lvl5pPr marL="2057400" indent="-228600" defTabSz="685800" eaLnBrk="0" hangingPunct="0">
              <a:defRPr kumimoji="1">
                <a:solidFill>
                  <a:schemeClr val="tx1"/>
                </a:solidFill>
                <a:latin typeface="Arial" panose="020B0604020202020204" pitchFamily="34" charset="0"/>
                <a:ea typeface="思源黑体 HW Bold"/>
                <a:cs typeface="思源黑体 HW Bold"/>
              </a:defRPr>
            </a:lvl5pPr>
            <a:lvl6pPr marL="25146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0000"/>
              </a:lnSpc>
            </a:pPr>
            <a:r>
              <a:rPr lang="zh-TW" altLang="en-US" sz="5300" b="1" dirty="0">
                <a:solidFill>
                  <a:schemeClr val="bg1"/>
                </a:solidFill>
                <a:latin typeface="微軟正黑體" panose="020B0604030504040204" pitchFamily="34" charset="-120"/>
                <a:ea typeface="微軟正黑體" panose="020B0604030504040204" pitchFamily="34" charset="-120"/>
              </a:rPr>
              <a:t>資優</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含藝術才能</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鑑定資格</a:t>
            </a:r>
          </a:p>
        </p:txBody>
      </p:sp>
      <p:sp>
        <p:nvSpPr>
          <p:cNvPr id="4" name="文字方塊 3">
            <a:extLst>
              <a:ext uri="{FF2B5EF4-FFF2-40B4-BE49-F238E27FC236}">
                <a16:creationId xmlns:a16="http://schemas.microsoft.com/office/drawing/2014/main" id="{E4702FC8-CF29-4EB9-B1DE-7AA1903B93C3}"/>
              </a:ext>
            </a:extLst>
          </p:cNvPr>
          <p:cNvSpPr txBox="1"/>
          <p:nvPr/>
        </p:nvSpPr>
        <p:spPr>
          <a:xfrm>
            <a:off x="5617825" y="6536197"/>
            <a:ext cx="478173" cy="369332"/>
          </a:xfrm>
          <a:prstGeom prst="rect">
            <a:avLst/>
          </a:prstGeom>
          <a:noFill/>
        </p:spPr>
        <p:txBody>
          <a:bodyPr wrap="square" rtlCol="0">
            <a:spAutoFit/>
          </a:bodyPr>
          <a:lstStyle/>
          <a:p>
            <a:r>
              <a:rPr lang="en-US" altLang="zh-TW" dirty="0"/>
              <a:t>25</a:t>
            </a:r>
            <a:endParaRPr lang="zh-TW" alt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组合 125"/>
          <p:cNvGrpSpPr>
            <a:grpSpLocks/>
          </p:cNvGrpSpPr>
          <p:nvPr/>
        </p:nvGrpSpPr>
        <p:grpSpPr bwMode="auto">
          <a:xfrm>
            <a:off x="165100" y="177800"/>
            <a:ext cx="8535988" cy="400110"/>
            <a:chOff x="164616" y="178180"/>
            <a:chExt cx="3457557" cy="400170"/>
          </a:xfrm>
        </p:grpSpPr>
        <p:cxnSp>
          <p:nvCxnSpPr>
            <p:cNvPr id="13" name="直接连接符 126"/>
            <p:cNvCxnSpPr>
              <a:cxnSpLocks/>
            </p:cNvCxnSpPr>
            <p:nvPr/>
          </p:nvCxnSpPr>
          <p:spPr>
            <a:xfrm flipV="1">
              <a:off x="164616" y="535422"/>
              <a:ext cx="2804884"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57" y="178180"/>
              <a:ext cx="3087816" cy="40017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」重要提醒事項</a:t>
              </a:r>
            </a:p>
          </p:txBody>
        </p:sp>
        <p:sp>
          <p:nvSpPr>
            <p:cNvPr id="15" name="矩形 14"/>
            <p:cNvSpPr/>
            <p:nvPr/>
          </p:nvSpPr>
          <p:spPr>
            <a:xfrm>
              <a:off x="164616" y="178180"/>
              <a:ext cx="47584"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60" y="252804"/>
              <a:ext cx="47584"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101" y="321076"/>
              <a:ext cx="47584"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52227" name="文字方塊 17"/>
          <p:cNvSpPr txBox="1">
            <a:spLocks noChangeArrowheads="1"/>
          </p:cNvSpPr>
          <p:nvPr/>
        </p:nvSpPr>
        <p:spPr bwMode="auto">
          <a:xfrm>
            <a:off x="360363" y="2054225"/>
            <a:ext cx="118316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4800" b="1" dirty="0">
                <a:latin typeface="標楷體" panose="03000509000000000000" pitchFamily="65" charset="-120"/>
                <a:ea typeface="標楷體" panose="03000509000000000000" pitchFamily="65" charset="-120"/>
              </a:rPr>
              <a:t>高級中等學校藝術才能班線上報名登錄系統</a:t>
            </a:r>
            <a:endParaRPr kumimoji="0" lang="en-US" altLang="zh-TW" sz="4800" b="1" dirty="0">
              <a:latin typeface="標楷體" panose="03000509000000000000" pitchFamily="65" charset="-120"/>
              <a:ea typeface="標楷體" panose="03000509000000000000" pitchFamily="65" charset="-120"/>
            </a:endParaRPr>
          </a:p>
          <a:p>
            <a:pPr algn="ctr" eaLnBrk="1" hangingPunct="1"/>
            <a:r>
              <a:rPr kumimoji="0" lang="en-US" altLang="zh-TW" sz="4000" b="1" dirty="0">
                <a:solidFill>
                  <a:srgbClr val="FF0000"/>
                </a:solidFill>
                <a:latin typeface="標楷體" panose="03000509000000000000" pitchFamily="65" charset="-120"/>
                <a:ea typeface="標楷體" panose="03000509000000000000" pitchFamily="65" charset="-120"/>
                <a:hlinkClick r:id="rId3"/>
              </a:rPr>
              <a:t>https://art.sen.edu.tw</a:t>
            </a:r>
            <a:r>
              <a:rPr kumimoji="0" lang="en-US" altLang="zh-TW" sz="4000" b="1" dirty="0">
                <a:solidFill>
                  <a:srgbClr val="FF0000"/>
                </a:solidFill>
                <a:latin typeface="標楷體" panose="03000509000000000000" pitchFamily="65" charset="-120"/>
                <a:ea typeface="標楷體" panose="03000509000000000000" pitchFamily="65" charset="-120"/>
              </a:rPr>
              <a:t> </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31" name="Freeform 5"/>
          <p:cNvSpPr>
            <a:spLocks noEditPoints="1"/>
          </p:cNvSpPr>
          <p:nvPr/>
        </p:nvSpPr>
        <p:spPr bwMode="auto">
          <a:xfrm>
            <a:off x="1939471" y="4459288"/>
            <a:ext cx="495300" cy="5191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52229" name="文字方塊 18"/>
          <p:cNvSpPr txBox="1">
            <a:spLocks noChangeArrowheads="1"/>
          </p:cNvSpPr>
          <p:nvPr/>
        </p:nvSpPr>
        <p:spPr bwMode="auto">
          <a:xfrm>
            <a:off x="708025" y="4235450"/>
            <a:ext cx="10971213" cy="74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150000"/>
              </a:lnSpc>
            </a:pPr>
            <a:r>
              <a:rPr kumimoji="0" lang="zh-TW" altLang="en-US" sz="3200" dirty="0">
                <a:solidFill>
                  <a:srgbClr val="FF0000"/>
                </a:solidFill>
                <a:latin typeface="標楷體" panose="03000509000000000000" pitchFamily="65" charset="-120"/>
                <a:ea typeface="標楷體" panose="03000509000000000000" pitchFamily="65" charset="-120"/>
              </a:rPr>
              <a:t>    </a:t>
            </a:r>
            <a:r>
              <a:rPr kumimoji="0" lang="zh-TW" altLang="en-US" sz="3200" b="1" dirty="0">
                <a:latin typeface="標楷體" panose="03000509000000000000" pitchFamily="65" charset="-120"/>
                <a:ea typeface="標楷體" panose="03000509000000000000" pitchFamily="65" charset="-120"/>
              </a:rPr>
              <a:t>系統專線</a:t>
            </a:r>
            <a:r>
              <a:rPr kumimoji="0" lang="en-US" altLang="zh-TW" sz="3200" b="1" dirty="0">
                <a:latin typeface="標楷體" panose="03000509000000000000" pitchFamily="65" charset="-120"/>
                <a:ea typeface="標楷體" panose="03000509000000000000" pitchFamily="65" charset="-120"/>
              </a:rPr>
              <a:t>:(049)2910960</a:t>
            </a:r>
            <a:r>
              <a:rPr kumimoji="0" lang="zh-TW" altLang="en-US" sz="3200" b="1" dirty="0">
                <a:latin typeface="標楷體" panose="03000509000000000000" pitchFamily="65" charset="-120"/>
                <a:ea typeface="標楷體" panose="03000509000000000000" pitchFamily="65" charset="-120"/>
              </a:rPr>
              <a:t> 轉 </a:t>
            </a:r>
            <a:r>
              <a:rPr kumimoji="0" lang="en-US" altLang="zh-TW" sz="3200" b="1" dirty="0">
                <a:latin typeface="標楷體" panose="03000509000000000000" pitchFamily="65" charset="-120"/>
                <a:ea typeface="標楷體" panose="03000509000000000000" pitchFamily="65" charset="-120"/>
              </a:rPr>
              <a:t>3971</a:t>
            </a:r>
            <a:r>
              <a:rPr kumimoji="0" lang="zh-TW" altLang="en-US" sz="3200" b="1" dirty="0">
                <a:latin typeface="標楷體" panose="03000509000000000000" pitchFamily="65" charset="-120"/>
                <a:ea typeface="標楷體" panose="03000509000000000000" pitchFamily="65" charset="-120"/>
              </a:rPr>
              <a:t>、</a:t>
            </a:r>
            <a:r>
              <a:rPr kumimoji="0" lang="en-US" altLang="zh-TW" sz="3200" b="1" dirty="0">
                <a:latin typeface="標楷體" panose="03000509000000000000" pitchFamily="65" charset="-120"/>
                <a:ea typeface="標楷體" panose="03000509000000000000" pitchFamily="65" charset="-120"/>
              </a:rPr>
              <a:t>3765</a:t>
            </a:r>
            <a:r>
              <a:rPr kumimoji="0" lang="zh-TW" altLang="en-US" sz="3200" b="1" dirty="0">
                <a:latin typeface="標楷體" panose="03000509000000000000" pitchFamily="65" charset="-120"/>
                <a:ea typeface="標楷體" panose="03000509000000000000" pitchFamily="65" charset="-120"/>
              </a:rPr>
              <a:t>或</a:t>
            </a:r>
            <a:r>
              <a:rPr kumimoji="0" lang="en-US" altLang="zh-TW" sz="3200" b="1" dirty="0">
                <a:latin typeface="標楷體" panose="03000509000000000000" pitchFamily="65" charset="-120"/>
                <a:ea typeface="標楷體" panose="03000509000000000000" pitchFamily="65" charset="-120"/>
              </a:rPr>
              <a:t>3785</a:t>
            </a:r>
          </a:p>
        </p:txBody>
      </p:sp>
      <p:sp>
        <p:nvSpPr>
          <p:cNvPr id="2" name="文字方塊 1">
            <a:extLst>
              <a:ext uri="{FF2B5EF4-FFF2-40B4-BE49-F238E27FC236}">
                <a16:creationId xmlns:a16="http://schemas.microsoft.com/office/drawing/2014/main" id="{DAE1AC9F-11DC-4F12-8E31-074C9247835E}"/>
              </a:ext>
            </a:extLst>
          </p:cNvPr>
          <p:cNvSpPr txBox="1"/>
          <p:nvPr/>
        </p:nvSpPr>
        <p:spPr>
          <a:xfrm>
            <a:off x="5592660" y="6488668"/>
            <a:ext cx="503340" cy="369332"/>
          </a:xfrm>
          <a:prstGeom prst="rect">
            <a:avLst/>
          </a:prstGeom>
          <a:noFill/>
        </p:spPr>
        <p:txBody>
          <a:bodyPr wrap="square" rtlCol="0">
            <a:spAutoFit/>
          </a:bodyPr>
          <a:lstStyle/>
          <a:p>
            <a:r>
              <a:rPr lang="en-US" altLang="zh-TW" dirty="0"/>
              <a:t>40</a:t>
            </a:r>
            <a:endParaRPr lang="zh-TW" altLang="en-US" dirty="0"/>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113</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4/29-5/1</a:t>
            </a:r>
            <a:r>
              <a:rPr lang="zh-TW" altLang="en-US"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4</a:t>
            </a:r>
            <a:r>
              <a:rPr lang="zh-TW" altLang="en-US" sz="3067" dirty="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106</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4500" y="473694"/>
            <a:ext cx="11003000" cy="5910613"/>
          </a:xfrm>
          <a:prstGeom prst="rect">
            <a:avLst/>
          </a:prstGeom>
        </p:spPr>
      </p:pic>
      <p:sp>
        <p:nvSpPr>
          <p:cNvPr id="33" name="TextBox 37">
            <a:extLst>
              <a:ext uri="{FF2B5EF4-FFF2-40B4-BE49-F238E27FC236}">
                <a16:creationId xmlns:a16="http://schemas.microsoft.com/office/drawing/2014/main" id="{307D604B-EA0F-0206-9A05-F9EDCE5EFD13}"/>
              </a:ext>
            </a:extLst>
          </p:cNvPr>
          <p:cNvSpPr txBox="1"/>
          <p:nvPr/>
        </p:nvSpPr>
        <p:spPr>
          <a:xfrm>
            <a:off x="9920068" y="5232945"/>
            <a:ext cx="1916333" cy="738664"/>
          </a:xfrm>
          <a:prstGeom prst="rect">
            <a:avLst/>
          </a:prstGeom>
        </p:spPr>
        <p:txBody>
          <a:bodyPr wrap="square" lIns="0" tIns="0" rIns="0" bIns="0" rtlCol="0" anchor="t">
            <a:spAutoFit/>
          </a:bodyPr>
          <a:lstStyle/>
          <a:p>
            <a:pPr algn="ctr"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新生報到</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en-US" altLang="zh-TW" sz="2400" b="1" dirty="0">
                <a:solidFill>
                  <a:srgbClr val="FF0000"/>
                </a:solidFill>
                <a:latin typeface="微軟正黑體" panose="020B0604030504040204" pitchFamily="34" charset="-120"/>
                <a:ea typeface="微軟正黑體" panose="020B0604030504040204" pitchFamily="34" charset="-120"/>
                <a:cs typeface="Calibri" panose="020F0502020204030204" pitchFamily="34" charset="0"/>
              </a:rPr>
              <a:t>112/07/11</a:t>
            </a:r>
            <a:endParaRPr lang="en-US" altLang="zh-TW" sz="2400" b="1" dirty="0">
              <a:solidFill>
                <a:srgbClr val="787876"/>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5" name="矩形 54">
            <a:extLst>
              <a:ext uri="{FF2B5EF4-FFF2-40B4-BE49-F238E27FC236}">
                <a16:creationId xmlns:a16="http://schemas.microsoft.com/office/drawing/2014/main" id="{1B313194-7FDF-4665-B7DF-E12AB63B17AD}"/>
              </a:ext>
            </a:extLst>
          </p:cNvPr>
          <p:cNvSpPr/>
          <p:nvPr/>
        </p:nvSpPr>
        <p:spPr>
          <a:xfrm>
            <a:off x="8894306" y="533400"/>
            <a:ext cx="2683748" cy="1569660"/>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甄審甄試</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報名 </a:t>
            </a:r>
            <a:r>
              <a:rPr lang="en-US" altLang="zh-TW" sz="2400" b="1" dirty="0">
                <a:solidFill>
                  <a:srgbClr val="FF0000"/>
                </a:solidFill>
                <a:latin typeface="微軟正黑體" panose="020B0604030504040204" pitchFamily="34" charset="-120"/>
                <a:ea typeface="微軟正黑體" panose="020B0604030504040204" pitchFamily="34" charset="-120"/>
              </a:rPr>
              <a:t>4</a:t>
            </a:r>
            <a:r>
              <a:rPr lang="zh-TW" altLang="en-US" sz="2400" b="1" dirty="0">
                <a:solidFill>
                  <a:srgbClr val="FF0000"/>
                </a:solidFill>
                <a:latin typeface="微軟正黑體" panose="020B0604030504040204" pitchFamily="34" charset="-120"/>
                <a:ea typeface="微軟正黑體" panose="020B0604030504040204" pitchFamily="34" charset="-120"/>
              </a:rPr>
              <a:t>月中</a:t>
            </a:r>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月初 </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術科檢定 </a:t>
            </a:r>
            <a:r>
              <a:rPr lang="en-US" altLang="zh-TW" sz="2400" b="1" dirty="0">
                <a:solidFill>
                  <a:srgbClr val="FF0000"/>
                </a:solidFill>
                <a:latin typeface="微軟正黑體" panose="020B0604030504040204" pitchFamily="34" charset="-120"/>
                <a:ea typeface="微軟正黑體" panose="020B0604030504040204" pitchFamily="34" charset="-120"/>
              </a:rPr>
              <a:t>6/16</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放榜 </a:t>
            </a:r>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月初</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8515492C-EFE5-7737-7F38-1AE431CB11C4}"/>
              </a:ext>
            </a:extLst>
          </p:cNvPr>
          <p:cNvSpPr/>
          <p:nvPr/>
        </p:nvSpPr>
        <p:spPr>
          <a:xfrm>
            <a:off x="6096000" y="5232369"/>
            <a:ext cx="2196435" cy="1569660"/>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特招</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獨招</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報名 </a:t>
            </a:r>
            <a:r>
              <a:rPr lang="en-US" altLang="zh-TW" sz="2400" b="1" dirty="0">
                <a:solidFill>
                  <a:srgbClr val="FF0000"/>
                </a:solidFill>
                <a:latin typeface="微軟正黑體" panose="020B0604030504040204" pitchFamily="34" charset="-120"/>
                <a:ea typeface="微軟正黑體" panose="020B0604030504040204" pitchFamily="34" charset="-120"/>
              </a:rPr>
              <a:t>4/29-5/1</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測驗 </a:t>
            </a:r>
            <a:r>
              <a:rPr lang="en-US" altLang="zh-TW" sz="2400" b="1" dirty="0">
                <a:solidFill>
                  <a:srgbClr val="FF0000"/>
                </a:solidFill>
                <a:latin typeface="微軟正黑體" panose="020B0604030504040204" pitchFamily="34" charset="-120"/>
                <a:ea typeface="微軟正黑體" panose="020B0604030504040204" pitchFamily="34" charset="-120"/>
              </a:rPr>
              <a:t>5/4</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放榜 </a:t>
            </a:r>
            <a:r>
              <a:rPr lang="en-US" altLang="zh-TW" sz="2400" b="1" dirty="0">
                <a:solidFill>
                  <a:srgbClr val="FF0000"/>
                </a:solidFill>
                <a:latin typeface="微軟正黑體" panose="020B0604030504040204" pitchFamily="34" charset="-120"/>
                <a:ea typeface="微軟正黑體" panose="020B0604030504040204" pitchFamily="34" charset="-120"/>
              </a:rPr>
              <a:t>5/6</a:t>
            </a:r>
          </a:p>
        </p:txBody>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174750"/>
            <a:ext cx="12192000" cy="4032250"/>
          </a:xfrm>
          <a:prstGeom prst="rect">
            <a:avLst/>
          </a:prstGeom>
        </p:spPr>
      </p:pic>
      <p:sp>
        <p:nvSpPr>
          <p:cNvPr id="12" name="AutoShape 12"/>
          <p:cNvSpPr/>
          <p:nvPr/>
        </p:nvSpPr>
        <p:spPr>
          <a:xfrm rot="-5400000">
            <a:off x="-72616" y="2850848"/>
            <a:ext cx="1491434" cy="0"/>
          </a:xfrm>
          <a:prstGeom prst="line">
            <a:avLst/>
          </a:prstGeom>
          <a:ln w="38100" cap="flat">
            <a:solidFill>
              <a:srgbClr val="767D6D"/>
            </a:solidFill>
            <a:prstDash val="solid"/>
            <a:headEnd type="none" w="sm" len="sm"/>
            <a:tailEnd type="none" w="sm" len="sm"/>
          </a:ln>
        </p:spPr>
      </p:sp>
      <p:sp>
        <p:nvSpPr>
          <p:cNvPr id="16" name="AutoShape 16"/>
          <p:cNvSpPr/>
          <p:nvPr/>
        </p:nvSpPr>
        <p:spPr>
          <a:xfrm>
            <a:off x="673101" y="2117831"/>
            <a:ext cx="435951" cy="0"/>
          </a:xfrm>
          <a:prstGeom prst="line">
            <a:avLst/>
          </a:prstGeom>
          <a:ln w="38100" cap="flat">
            <a:solidFill>
              <a:srgbClr val="767D6D"/>
            </a:solidFill>
            <a:prstDash val="solid"/>
            <a:headEnd type="none" w="sm" len="sm"/>
            <a:tailEnd type="oval" w="lg" len="lg"/>
          </a:ln>
        </p:spPr>
      </p:sp>
      <p:grpSp>
        <p:nvGrpSpPr>
          <p:cNvPr id="53" name="群組 52">
            <a:extLst>
              <a:ext uri="{FF2B5EF4-FFF2-40B4-BE49-F238E27FC236}">
                <a16:creationId xmlns:a16="http://schemas.microsoft.com/office/drawing/2014/main" id="{56B88976-ACFC-4BCB-9A9D-73C584C50F69}"/>
              </a:ext>
            </a:extLst>
          </p:cNvPr>
          <p:cNvGrpSpPr/>
          <p:nvPr/>
        </p:nvGrpSpPr>
        <p:grpSpPr>
          <a:xfrm>
            <a:off x="10136292" y="2862528"/>
            <a:ext cx="435951" cy="328347"/>
            <a:chOff x="15468600" y="4305300"/>
            <a:chExt cx="653927" cy="2237151"/>
          </a:xfrm>
        </p:grpSpPr>
        <p:sp>
          <p:nvSpPr>
            <p:cNvPr id="13" name="AutoShape 13"/>
            <p:cNvSpPr/>
            <p:nvPr/>
          </p:nvSpPr>
          <p:spPr>
            <a:xfrm rot="-5400000">
              <a:off x="14350025" y="5423876"/>
              <a:ext cx="2237151" cy="0"/>
            </a:xfrm>
            <a:prstGeom prst="line">
              <a:avLst/>
            </a:prstGeom>
            <a:ln w="38100" cap="flat">
              <a:solidFill>
                <a:srgbClr val="767D6D"/>
              </a:solidFill>
              <a:prstDash val="solid"/>
              <a:headEnd type="none" w="sm" len="sm"/>
              <a:tailEnd type="none" w="sm" len="sm"/>
            </a:ln>
          </p:spPr>
        </p:sp>
        <p:sp>
          <p:nvSpPr>
            <p:cNvPr id="17" name="AutoShape 17"/>
            <p:cNvSpPr/>
            <p:nvPr/>
          </p:nvSpPr>
          <p:spPr>
            <a:xfrm>
              <a:off x="15468600" y="6523401"/>
              <a:ext cx="653927" cy="0"/>
            </a:xfrm>
            <a:prstGeom prst="line">
              <a:avLst/>
            </a:prstGeom>
            <a:ln w="38100" cap="flat">
              <a:solidFill>
                <a:srgbClr val="767D6D"/>
              </a:solidFill>
              <a:prstDash val="solid"/>
              <a:headEnd type="none" w="sm" len="sm"/>
              <a:tailEnd type="oval" w="lg" len="lg"/>
            </a:ln>
          </p:spPr>
        </p:sp>
      </p:grpSp>
      <p:grpSp>
        <p:nvGrpSpPr>
          <p:cNvPr id="45" name="群組 44">
            <a:extLst>
              <a:ext uri="{FF2B5EF4-FFF2-40B4-BE49-F238E27FC236}">
                <a16:creationId xmlns:a16="http://schemas.microsoft.com/office/drawing/2014/main" id="{764BABB0-2C95-49AD-971E-773F693C433C}"/>
              </a:ext>
            </a:extLst>
          </p:cNvPr>
          <p:cNvGrpSpPr/>
          <p:nvPr/>
        </p:nvGrpSpPr>
        <p:grpSpPr>
          <a:xfrm>
            <a:off x="2858482" y="708523"/>
            <a:ext cx="435951" cy="3360450"/>
            <a:chOff x="7159793" y="3332722"/>
            <a:chExt cx="653927" cy="3580949"/>
          </a:xfrm>
        </p:grpSpPr>
        <p:sp>
          <p:nvSpPr>
            <p:cNvPr id="14" name="AutoShape 14"/>
            <p:cNvSpPr/>
            <p:nvPr/>
          </p:nvSpPr>
          <p:spPr>
            <a:xfrm rot="-5400000">
              <a:off x="5369319" y="5123197"/>
              <a:ext cx="3580949" cy="0"/>
            </a:xfrm>
            <a:prstGeom prst="line">
              <a:avLst/>
            </a:prstGeom>
            <a:ln w="38100" cap="flat">
              <a:solidFill>
                <a:srgbClr val="767D6D"/>
              </a:solidFill>
              <a:prstDash val="solid"/>
              <a:headEnd type="none" w="sm" len="sm"/>
              <a:tailEnd type="none" w="sm" len="sm"/>
            </a:ln>
          </p:spPr>
        </p:sp>
        <p:sp>
          <p:nvSpPr>
            <p:cNvPr id="18" name="AutoShape 18"/>
            <p:cNvSpPr/>
            <p:nvPr/>
          </p:nvSpPr>
          <p:spPr>
            <a:xfrm>
              <a:off x="7159793" y="3351498"/>
              <a:ext cx="653927" cy="0"/>
            </a:xfrm>
            <a:prstGeom prst="line">
              <a:avLst/>
            </a:prstGeom>
            <a:ln w="38100" cap="flat">
              <a:solidFill>
                <a:srgbClr val="767D6D"/>
              </a:solidFill>
              <a:prstDash val="solid"/>
              <a:headEnd type="none" w="sm" len="sm"/>
              <a:tailEnd type="oval" w="lg" len="lg"/>
            </a:ln>
          </p:spPr>
        </p:sp>
      </p:grpSp>
      <p:grpSp>
        <p:nvGrpSpPr>
          <p:cNvPr id="43" name="群組 42">
            <a:extLst>
              <a:ext uri="{FF2B5EF4-FFF2-40B4-BE49-F238E27FC236}">
                <a16:creationId xmlns:a16="http://schemas.microsoft.com/office/drawing/2014/main" id="{826AAFBF-F1EA-4C82-94B5-B6E589260E67}"/>
              </a:ext>
            </a:extLst>
          </p:cNvPr>
          <p:cNvGrpSpPr/>
          <p:nvPr/>
        </p:nvGrpSpPr>
        <p:grpSpPr>
          <a:xfrm flipV="1">
            <a:off x="1081052" y="3548037"/>
            <a:ext cx="435951" cy="1711889"/>
            <a:chOff x="3657601" y="2337160"/>
            <a:chExt cx="653927" cy="4100741"/>
          </a:xfrm>
        </p:grpSpPr>
        <p:sp>
          <p:nvSpPr>
            <p:cNvPr id="15" name="AutoShape 15"/>
            <p:cNvSpPr/>
            <p:nvPr/>
          </p:nvSpPr>
          <p:spPr>
            <a:xfrm rot="5400000" flipV="1">
              <a:off x="1607230" y="4387531"/>
              <a:ext cx="4100741" cy="0"/>
            </a:xfrm>
            <a:prstGeom prst="line">
              <a:avLst/>
            </a:prstGeom>
            <a:ln w="38100" cap="flat">
              <a:solidFill>
                <a:srgbClr val="767D6D"/>
              </a:solidFill>
              <a:prstDash val="solid"/>
              <a:headEnd type="none" w="sm" len="sm"/>
              <a:tailEnd type="none" w="sm" len="sm"/>
            </a:ln>
          </p:spPr>
        </p:sp>
        <p:sp>
          <p:nvSpPr>
            <p:cNvPr id="19" name="AutoShape 19"/>
            <p:cNvSpPr/>
            <p:nvPr/>
          </p:nvSpPr>
          <p:spPr>
            <a:xfrm flipV="1">
              <a:off x="3657601" y="2356210"/>
              <a:ext cx="653927" cy="0"/>
            </a:xfrm>
            <a:prstGeom prst="line">
              <a:avLst/>
            </a:prstGeom>
            <a:ln w="38100" cap="flat">
              <a:solidFill>
                <a:srgbClr val="767D6D"/>
              </a:solidFill>
              <a:prstDash val="solid"/>
              <a:headEnd type="none" w="sm" len="sm"/>
              <a:tailEnd type="oval" w="lg" len="lg"/>
            </a:ln>
          </p:spPr>
        </p:sp>
      </p:grpSp>
      <p:pic>
        <p:nvPicPr>
          <p:cNvPr id="28" name="Picture 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21967" y="0"/>
            <a:ext cx="1184233" cy="473693"/>
          </a:xfrm>
          <a:prstGeom prst="rect">
            <a:avLst/>
          </a:prstGeom>
        </p:spPr>
      </p:pic>
      <p:pic>
        <p:nvPicPr>
          <p:cNvPr id="29" name="Picture 2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27600" y="6384307"/>
            <a:ext cx="1184233" cy="473693"/>
          </a:xfrm>
          <a:prstGeom prst="rect">
            <a:avLst/>
          </a:prstGeom>
        </p:spPr>
      </p:pic>
      <p:pic>
        <p:nvPicPr>
          <p:cNvPr id="30" name="Picture 3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9527" y="4786233"/>
            <a:ext cx="1184233" cy="473693"/>
          </a:xfrm>
          <a:prstGeom prst="rect">
            <a:avLst/>
          </a:prstGeom>
        </p:spPr>
      </p:pic>
      <p:sp>
        <p:nvSpPr>
          <p:cNvPr id="32" name="TextBox 32"/>
          <p:cNvSpPr txBox="1"/>
          <p:nvPr/>
        </p:nvSpPr>
        <p:spPr>
          <a:xfrm>
            <a:off x="3302000" y="586026"/>
            <a:ext cx="1724902" cy="861967"/>
          </a:xfrm>
          <a:prstGeom prst="rect">
            <a:avLst/>
          </a:prstGeom>
        </p:spPr>
        <p:txBody>
          <a:bodyPr wrap="square" lIns="0" tIns="0" rIns="0" bIns="0" rtlCol="0" anchor="t">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繁星推薦</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 </a:t>
            </a:r>
            <a:r>
              <a:rPr lang="en-US" altLang="zh-TW" sz="1867" b="1" dirty="0">
                <a:solidFill>
                  <a:srgbClr val="0070C0"/>
                </a:solidFill>
                <a:latin typeface="微軟正黑體" panose="020B0604030504040204" pitchFamily="34" charset="-120"/>
                <a:ea typeface="微軟正黑體" panose="020B0604030504040204" pitchFamily="34" charset="-120"/>
              </a:rPr>
              <a:t>3/12-13</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放榜 </a:t>
            </a:r>
            <a:r>
              <a:rPr lang="en-US" altLang="zh-TW" sz="1867" b="1" dirty="0">
                <a:solidFill>
                  <a:srgbClr val="0070C0"/>
                </a:solidFill>
                <a:latin typeface="微軟正黑體" panose="020B0604030504040204" pitchFamily="34" charset="-120"/>
                <a:ea typeface="微軟正黑體" panose="020B0604030504040204" pitchFamily="34" charset="-120"/>
              </a:rPr>
              <a:t>3/19</a:t>
            </a:r>
          </a:p>
        </p:txBody>
      </p:sp>
      <p:sp>
        <p:nvSpPr>
          <p:cNvPr id="35" name="TextBox 35"/>
          <p:cNvSpPr txBox="1"/>
          <p:nvPr/>
        </p:nvSpPr>
        <p:spPr>
          <a:xfrm>
            <a:off x="1016000" y="2006600"/>
            <a:ext cx="1648561"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B050"/>
                </a:solidFill>
                <a:latin typeface="微軟正黑體" panose="020B0604030504040204" pitchFamily="34" charset="-120"/>
                <a:ea typeface="微軟正黑體" panose="020B0604030504040204" pitchFamily="34" charset="-120"/>
              </a:rPr>
              <a:t>【</a:t>
            </a:r>
            <a:r>
              <a:rPr lang="zh-TW" altLang="en-US" sz="1867" b="1" dirty="0">
                <a:solidFill>
                  <a:srgbClr val="00B050"/>
                </a:solidFill>
                <a:latin typeface="微軟正黑體" panose="020B0604030504040204" pitchFamily="34" charset="-120"/>
                <a:ea typeface="微軟正黑體" panose="020B0604030504040204" pitchFamily="34" charset="-120"/>
              </a:rPr>
              <a:t>特殊選才</a:t>
            </a:r>
            <a:r>
              <a:rPr lang="en-US" altLang="zh-TW" sz="1867" b="1" dirty="0">
                <a:solidFill>
                  <a:srgbClr val="00B050"/>
                </a:solidFill>
                <a:latin typeface="微軟正黑體" panose="020B0604030504040204" pitchFamily="34" charset="-120"/>
                <a:ea typeface="微軟正黑體" panose="020B0604030504040204" pitchFamily="34" charset="-120"/>
              </a:rPr>
              <a:t>】</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公告</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112/11</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招生</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112/12</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放榜</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113/01</a:t>
            </a:r>
          </a:p>
        </p:txBody>
      </p:sp>
      <p:sp>
        <p:nvSpPr>
          <p:cNvPr id="37" name="TextBox 37"/>
          <p:cNvSpPr txBox="1"/>
          <p:nvPr/>
        </p:nvSpPr>
        <p:spPr>
          <a:xfrm>
            <a:off x="10354268" y="3010678"/>
            <a:ext cx="1916333"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分科測驗</a:t>
            </a:r>
            <a:r>
              <a:rPr lang="en-US" altLang="zh-TW" sz="1867" b="1" dirty="0">
                <a:solidFill>
                  <a:srgbClr val="0070C0"/>
                </a:solidFill>
                <a:latin typeface="微軟正黑體" panose="020B0604030504040204" pitchFamily="34" charset="-120"/>
                <a:ea typeface="微軟正黑體" panose="020B0604030504040204" pitchFamily="34" charset="-120"/>
              </a:rPr>
              <a:t>】</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113/07/12-13</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登記</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8/1-4</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放榜</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8/15</a:t>
            </a:r>
          </a:p>
        </p:txBody>
      </p:sp>
      <p:sp>
        <p:nvSpPr>
          <p:cNvPr id="38" name="TextBox 38"/>
          <p:cNvSpPr txBox="1"/>
          <p:nvPr/>
        </p:nvSpPr>
        <p:spPr>
          <a:xfrm>
            <a:off x="1320801" y="5105400"/>
            <a:ext cx="1771007" cy="1149289"/>
          </a:xfrm>
          <a:prstGeom prst="rect">
            <a:avLst/>
          </a:prstGeom>
        </p:spPr>
        <p:txBody>
          <a:bodyPr wrap="square" lIns="0" tIns="0" rIns="0" bIns="0" rtlCol="0" anchor="t">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大學學測</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algn="ctr" hangingPunct="0">
              <a:spcBef>
                <a:spcPct val="0"/>
              </a:spcBef>
            </a:pPr>
            <a:r>
              <a:rPr lang="en-US" altLang="zh-TW" sz="1867" b="1" dirty="0">
                <a:solidFill>
                  <a:srgbClr val="0070C0"/>
                </a:solidFill>
                <a:latin typeface="Calibri" panose="020F0502020204030204" pitchFamily="34" charset="0"/>
                <a:cs typeface="Calibri" panose="020F0502020204030204" pitchFamily="34" charset="0"/>
              </a:rPr>
              <a:t>113/01/20-22</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體育術科測驗</a:t>
            </a:r>
            <a:r>
              <a:rPr lang="en-US" altLang="zh-TW" sz="1867" b="1" dirty="0">
                <a:solidFill>
                  <a:srgbClr val="0070C0"/>
                </a:solidFill>
                <a:latin typeface="Calibri" panose="020F0502020204030204" pitchFamily="34" charset="0"/>
                <a:cs typeface="Calibri" panose="020F0502020204030204" pitchFamily="34" charset="0"/>
              </a:rPr>
              <a:t>113/02/02-04</a:t>
            </a:r>
          </a:p>
        </p:txBody>
      </p:sp>
      <p:sp>
        <p:nvSpPr>
          <p:cNvPr id="39" name="TextBox 39"/>
          <p:cNvSpPr txBox="1"/>
          <p:nvPr/>
        </p:nvSpPr>
        <p:spPr>
          <a:xfrm>
            <a:off x="94227" y="43861"/>
            <a:ext cx="3399483" cy="553998"/>
          </a:xfrm>
          <a:prstGeom prst="rect">
            <a:avLst/>
          </a:prstGeom>
        </p:spPr>
        <p:txBody>
          <a:bodyPr wrap="square" lIns="0" tIns="0" rIns="0" bIns="0" rtlCol="0" anchor="t">
            <a:spAutoFit/>
          </a:bodyPr>
          <a:lstStyle/>
          <a:p>
            <a:pPr algn="ctr"/>
            <a:r>
              <a:rPr lang="zh-TW" altLang="en-US" sz="3600" b="1" spc="201" dirty="0">
                <a:solidFill>
                  <a:srgbClr val="767D6D"/>
                </a:solidFill>
                <a:latin typeface="微軟正黑體" panose="020B0604030504040204" pitchFamily="34" charset="-120"/>
                <a:ea typeface="微軟正黑體" panose="020B0604030504040204" pitchFamily="34" charset="-120"/>
              </a:rPr>
              <a:t>體育班升學管道</a:t>
            </a:r>
            <a:endParaRPr lang="en-US" sz="3600" b="1" spc="201" dirty="0">
              <a:solidFill>
                <a:srgbClr val="767D6D"/>
              </a:solidFill>
              <a:latin typeface="微軟正黑體" panose="020B0604030504040204" pitchFamily="34" charset="-120"/>
              <a:ea typeface="微軟正黑體" panose="020B0604030504040204" pitchFamily="34" charset="-120"/>
            </a:endParaRPr>
          </a:p>
        </p:txBody>
      </p:sp>
      <p:sp>
        <p:nvSpPr>
          <p:cNvPr id="48" name="矩形 47">
            <a:extLst>
              <a:ext uri="{FF2B5EF4-FFF2-40B4-BE49-F238E27FC236}">
                <a16:creationId xmlns:a16="http://schemas.microsoft.com/office/drawing/2014/main" id="{F835CCB0-FA17-4070-A73D-246EC4DE5C27}"/>
              </a:ext>
            </a:extLst>
          </p:cNvPr>
          <p:cNvSpPr/>
          <p:nvPr/>
        </p:nvSpPr>
        <p:spPr>
          <a:xfrm>
            <a:off x="3709332" y="1905000"/>
            <a:ext cx="1829347" cy="2103589"/>
          </a:xfrm>
          <a:prstGeom prst="rect">
            <a:avLst/>
          </a:prstGeom>
        </p:spPr>
        <p:txBody>
          <a:bodyPr wrap="none">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申請入學</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 </a:t>
            </a:r>
            <a:r>
              <a:rPr lang="en-US" altLang="zh-TW" sz="1867" b="1" dirty="0">
                <a:solidFill>
                  <a:srgbClr val="0070C0"/>
                </a:solidFill>
                <a:latin typeface="微軟正黑體" panose="020B0604030504040204" pitchFamily="34" charset="-120"/>
                <a:ea typeface="微軟正黑體" panose="020B0604030504040204" pitchFamily="34" charset="-120"/>
              </a:rPr>
              <a:t>3/21-22</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一階結果 </a:t>
            </a:r>
            <a:r>
              <a:rPr lang="en-US" altLang="zh-TW" sz="1867" b="1" dirty="0">
                <a:solidFill>
                  <a:srgbClr val="0070C0"/>
                </a:solidFill>
                <a:latin typeface="微軟正黑體" panose="020B0604030504040204" pitchFamily="34" charset="-120"/>
                <a:ea typeface="微軟正黑體" panose="020B0604030504040204" pitchFamily="34" charset="-120"/>
              </a:rPr>
              <a:t>3/28</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甄試 </a:t>
            </a:r>
            <a:r>
              <a:rPr lang="en-US" altLang="zh-TW" sz="1867" b="1" dirty="0">
                <a:solidFill>
                  <a:srgbClr val="0070C0"/>
                </a:solidFill>
                <a:latin typeface="微軟正黑體" panose="020B0604030504040204" pitchFamily="34" charset="-120"/>
                <a:ea typeface="微軟正黑體" panose="020B0604030504040204" pitchFamily="34" charset="-120"/>
              </a:rPr>
              <a:t>5/16-6/2</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錄取公告 </a:t>
            </a:r>
            <a:r>
              <a:rPr lang="en-US" altLang="zh-TW" sz="1867" b="1" dirty="0">
                <a:solidFill>
                  <a:srgbClr val="0070C0"/>
                </a:solidFill>
                <a:latin typeface="微軟正黑體" panose="020B0604030504040204" pitchFamily="34" charset="-120"/>
                <a:ea typeface="微軟正黑體" panose="020B0604030504040204" pitchFamily="34" charset="-120"/>
              </a:rPr>
              <a:t>6/3</a:t>
            </a:r>
            <a:r>
              <a:rPr lang="zh-TW" altLang="en-US" sz="1867" b="1" dirty="0">
                <a:solidFill>
                  <a:srgbClr val="0070C0"/>
                </a:solidFill>
                <a:latin typeface="微軟正黑體" panose="020B0604030504040204" pitchFamily="34" charset="-120"/>
                <a:ea typeface="微軟正黑體" panose="020B0604030504040204" pitchFamily="34" charset="-120"/>
              </a:rPr>
              <a:t>前</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志願序 </a:t>
            </a:r>
            <a:r>
              <a:rPr lang="en-US" altLang="zh-TW" sz="1867" b="1" dirty="0">
                <a:solidFill>
                  <a:srgbClr val="0070C0"/>
                </a:solidFill>
                <a:latin typeface="微軟正黑體" panose="020B0604030504040204" pitchFamily="34" charset="-120"/>
                <a:ea typeface="微軟正黑體" panose="020B0604030504040204" pitchFamily="34" charset="-120"/>
              </a:rPr>
              <a:t>6/6-7</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分發 </a:t>
            </a:r>
            <a:r>
              <a:rPr lang="en-US" altLang="zh-TW" sz="1867" b="1" dirty="0">
                <a:solidFill>
                  <a:srgbClr val="0070C0"/>
                </a:solidFill>
                <a:latin typeface="微軟正黑體" panose="020B0604030504040204" pitchFamily="34" charset="-120"/>
                <a:ea typeface="微軟正黑體" panose="020B0604030504040204" pitchFamily="34" charset="-120"/>
              </a:rPr>
              <a:t>6/13</a:t>
            </a:r>
          </a:p>
        </p:txBody>
      </p:sp>
      <p:grpSp>
        <p:nvGrpSpPr>
          <p:cNvPr id="49" name="群組 48">
            <a:extLst>
              <a:ext uri="{FF2B5EF4-FFF2-40B4-BE49-F238E27FC236}">
                <a16:creationId xmlns:a16="http://schemas.microsoft.com/office/drawing/2014/main" id="{10C47388-54FE-45A1-B4EB-B9A65EAAB9DE}"/>
              </a:ext>
            </a:extLst>
          </p:cNvPr>
          <p:cNvGrpSpPr/>
          <p:nvPr/>
        </p:nvGrpSpPr>
        <p:grpSpPr>
          <a:xfrm>
            <a:off x="3330732" y="2057400"/>
            <a:ext cx="435951" cy="2072134"/>
            <a:chOff x="7159793" y="3332722"/>
            <a:chExt cx="653927" cy="3580949"/>
          </a:xfrm>
        </p:grpSpPr>
        <p:sp>
          <p:nvSpPr>
            <p:cNvPr id="50" name="AutoShape 14">
              <a:extLst>
                <a:ext uri="{FF2B5EF4-FFF2-40B4-BE49-F238E27FC236}">
                  <a16:creationId xmlns:a16="http://schemas.microsoft.com/office/drawing/2014/main" id="{5414D38B-0E41-4B96-8886-D9E1073C1F5E}"/>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sp>
        <p:sp>
          <p:nvSpPr>
            <p:cNvPr id="51" name="AutoShape 18">
              <a:extLst>
                <a:ext uri="{FF2B5EF4-FFF2-40B4-BE49-F238E27FC236}">
                  <a16:creationId xmlns:a16="http://schemas.microsoft.com/office/drawing/2014/main" id="{D370ACD0-F477-4847-BC34-184E644B9809}"/>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sp>
      </p:grpSp>
      <p:sp>
        <p:nvSpPr>
          <p:cNvPr id="59" name="矩形 58">
            <a:extLst>
              <a:ext uri="{FF2B5EF4-FFF2-40B4-BE49-F238E27FC236}">
                <a16:creationId xmlns:a16="http://schemas.microsoft.com/office/drawing/2014/main" id="{B03A3449-1879-4377-B51C-7BBF320B5FE8}"/>
              </a:ext>
            </a:extLst>
          </p:cNvPr>
          <p:cNvSpPr/>
          <p:nvPr/>
        </p:nvSpPr>
        <p:spPr>
          <a:xfrm>
            <a:off x="5879024" y="431801"/>
            <a:ext cx="1617752" cy="666977"/>
          </a:xfrm>
          <a:prstGeom prst="rect">
            <a:avLst/>
          </a:prstGeom>
        </p:spPr>
        <p:txBody>
          <a:bodyPr wrap="none">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單獨招生</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r>
              <a:rPr lang="en-US" altLang="zh-TW" sz="1867" b="1" dirty="0">
                <a:solidFill>
                  <a:srgbClr val="0070C0"/>
                </a:solidFill>
                <a:latin typeface="微軟正黑體" panose="020B0604030504040204" pitchFamily="34" charset="-120"/>
                <a:ea typeface="微軟正黑體" panose="020B0604030504040204" pitchFamily="34" charset="-120"/>
              </a:rPr>
              <a:t>~4</a:t>
            </a:r>
            <a:r>
              <a:rPr lang="zh-TW" altLang="en-US" sz="1867" b="1" dirty="0">
                <a:solidFill>
                  <a:srgbClr val="0070C0"/>
                </a:solidFill>
                <a:latin typeface="微軟正黑體" panose="020B0604030504040204" pitchFamily="34" charset="-120"/>
                <a:ea typeface="微軟正黑體" panose="020B0604030504040204" pitchFamily="34" charset="-120"/>
              </a:rPr>
              <a:t>月初</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F6B2F544-6FB1-3D8F-987A-FCDAC11BFAA0}"/>
              </a:ext>
            </a:extLst>
          </p:cNvPr>
          <p:cNvSpPr/>
          <p:nvPr/>
        </p:nvSpPr>
        <p:spPr>
          <a:xfrm>
            <a:off x="6382027" y="1996661"/>
            <a:ext cx="2234907" cy="830997"/>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國中會考</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en-US" altLang="zh-TW" sz="2400" b="1" dirty="0">
                <a:solidFill>
                  <a:srgbClr val="FF0000"/>
                </a:solidFill>
                <a:latin typeface="微軟正黑體" panose="020B0604030504040204" pitchFamily="34" charset="-120"/>
                <a:ea typeface="微軟正黑體" panose="020B0604030504040204" pitchFamily="34" charset="-120"/>
              </a:rPr>
              <a:t>113/05/18-19</a:t>
            </a:r>
          </a:p>
        </p:txBody>
      </p:sp>
      <p:grpSp>
        <p:nvGrpSpPr>
          <p:cNvPr id="56" name="群組 55">
            <a:extLst>
              <a:ext uri="{FF2B5EF4-FFF2-40B4-BE49-F238E27FC236}">
                <a16:creationId xmlns:a16="http://schemas.microsoft.com/office/drawing/2014/main" id="{134AA4E9-2294-4151-8D67-853BB47D3E1D}"/>
              </a:ext>
            </a:extLst>
          </p:cNvPr>
          <p:cNvGrpSpPr/>
          <p:nvPr/>
        </p:nvGrpSpPr>
        <p:grpSpPr>
          <a:xfrm>
            <a:off x="6026428" y="2203362"/>
            <a:ext cx="435951" cy="2498843"/>
            <a:chOff x="7159793" y="3332722"/>
            <a:chExt cx="653927" cy="3580949"/>
          </a:xfrm>
        </p:grpSpPr>
        <p:sp>
          <p:nvSpPr>
            <p:cNvPr id="57" name="AutoShape 14">
              <a:extLst>
                <a:ext uri="{FF2B5EF4-FFF2-40B4-BE49-F238E27FC236}">
                  <a16:creationId xmlns:a16="http://schemas.microsoft.com/office/drawing/2014/main" id="{71FB8694-596A-432A-98F4-DA1C31E515F8}"/>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sp>
        <p:sp>
          <p:nvSpPr>
            <p:cNvPr id="58" name="AutoShape 18">
              <a:extLst>
                <a:ext uri="{FF2B5EF4-FFF2-40B4-BE49-F238E27FC236}">
                  <a16:creationId xmlns:a16="http://schemas.microsoft.com/office/drawing/2014/main" id="{BD9D9A1B-6370-4AEE-8AFA-F37EFA8341B7}"/>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sp>
      </p:grpSp>
      <p:grpSp>
        <p:nvGrpSpPr>
          <p:cNvPr id="60" name="群組 59">
            <a:extLst>
              <a:ext uri="{FF2B5EF4-FFF2-40B4-BE49-F238E27FC236}">
                <a16:creationId xmlns:a16="http://schemas.microsoft.com/office/drawing/2014/main" id="{28E5366D-5917-4373-A806-C45DB451B7C2}"/>
              </a:ext>
            </a:extLst>
          </p:cNvPr>
          <p:cNvGrpSpPr/>
          <p:nvPr/>
        </p:nvGrpSpPr>
        <p:grpSpPr>
          <a:xfrm>
            <a:off x="5537201" y="555140"/>
            <a:ext cx="435951" cy="4147065"/>
            <a:chOff x="7159793" y="3332722"/>
            <a:chExt cx="653927" cy="3580949"/>
          </a:xfrm>
        </p:grpSpPr>
        <p:sp>
          <p:nvSpPr>
            <p:cNvPr id="61" name="AutoShape 14">
              <a:extLst>
                <a:ext uri="{FF2B5EF4-FFF2-40B4-BE49-F238E27FC236}">
                  <a16:creationId xmlns:a16="http://schemas.microsoft.com/office/drawing/2014/main" id="{9BEC20B0-A609-4F99-B360-D271E4F6CBB7}"/>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sp>
        <p:sp>
          <p:nvSpPr>
            <p:cNvPr id="62" name="AutoShape 18">
              <a:extLst>
                <a:ext uri="{FF2B5EF4-FFF2-40B4-BE49-F238E27FC236}">
                  <a16:creationId xmlns:a16="http://schemas.microsoft.com/office/drawing/2014/main" id="{5C95DA0B-1095-4C27-84C1-B7B6054A7046}"/>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sp>
      </p:grpSp>
      <p:grpSp>
        <p:nvGrpSpPr>
          <p:cNvPr id="3" name="群組 2">
            <a:extLst>
              <a:ext uri="{FF2B5EF4-FFF2-40B4-BE49-F238E27FC236}">
                <a16:creationId xmlns:a16="http://schemas.microsoft.com/office/drawing/2014/main" id="{107F8CAB-53B9-05DF-7C44-B4F6ABE59C00}"/>
              </a:ext>
            </a:extLst>
          </p:cNvPr>
          <p:cNvGrpSpPr/>
          <p:nvPr/>
        </p:nvGrpSpPr>
        <p:grpSpPr>
          <a:xfrm flipV="1">
            <a:off x="5740401" y="4597400"/>
            <a:ext cx="435951" cy="854532"/>
            <a:chOff x="7159793" y="3332722"/>
            <a:chExt cx="653927" cy="3580949"/>
          </a:xfrm>
        </p:grpSpPr>
        <p:sp>
          <p:nvSpPr>
            <p:cNvPr id="4" name="AutoShape 14">
              <a:extLst>
                <a:ext uri="{FF2B5EF4-FFF2-40B4-BE49-F238E27FC236}">
                  <a16:creationId xmlns:a16="http://schemas.microsoft.com/office/drawing/2014/main" id="{E4F3E361-143F-1D57-6699-9596E43774C4}"/>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sp>
        <p:sp>
          <p:nvSpPr>
            <p:cNvPr id="5" name="AutoShape 18">
              <a:extLst>
                <a:ext uri="{FF2B5EF4-FFF2-40B4-BE49-F238E27FC236}">
                  <a16:creationId xmlns:a16="http://schemas.microsoft.com/office/drawing/2014/main" id="{4F2CBFE7-058B-2E33-02A9-4842AC281B11}"/>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sp>
      </p:grpSp>
      <p:grpSp>
        <p:nvGrpSpPr>
          <p:cNvPr id="7" name="群組 6">
            <a:extLst>
              <a:ext uri="{FF2B5EF4-FFF2-40B4-BE49-F238E27FC236}">
                <a16:creationId xmlns:a16="http://schemas.microsoft.com/office/drawing/2014/main" id="{10D87460-0A30-5679-CE54-6429CBFE85EF}"/>
              </a:ext>
            </a:extLst>
          </p:cNvPr>
          <p:cNvGrpSpPr/>
          <p:nvPr/>
        </p:nvGrpSpPr>
        <p:grpSpPr>
          <a:xfrm>
            <a:off x="8534401" y="719510"/>
            <a:ext cx="435951" cy="2828521"/>
            <a:chOff x="7159793" y="3332722"/>
            <a:chExt cx="653927" cy="3580949"/>
          </a:xfrm>
        </p:grpSpPr>
        <p:sp>
          <p:nvSpPr>
            <p:cNvPr id="9" name="AutoShape 14">
              <a:extLst>
                <a:ext uri="{FF2B5EF4-FFF2-40B4-BE49-F238E27FC236}">
                  <a16:creationId xmlns:a16="http://schemas.microsoft.com/office/drawing/2014/main" id="{ADF359FF-82F2-8B5C-F98B-FFB316D27E13}"/>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sp>
        <p:sp>
          <p:nvSpPr>
            <p:cNvPr id="10" name="AutoShape 18">
              <a:extLst>
                <a:ext uri="{FF2B5EF4-FFF2-40B4-BE49-F238E27FC236}">
                  <a16:creationId xmlns:a16="http://schemas.microsoft.com/office/drawing/2014/main" id="{349B1DDA-E87A-6DAC-5F8A-0981E13CCDA2}"/>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sp>
      </p:grpSp>
      <p:grpSp>
        <p:nvGrpSpPr>
          <p:cNvPr id="26" name="群組 25">
            <a:extLst>
              <a:ext uri="{FF2B5EF4-FFF2-40B4-BE49-F238E27FC236}">
                <a16:creationId xmlns:a16="http://schemas.microsoft.com/office/drawing/2014/main" id="{00982532-7E2C-AB48-F249-A527C272C4BB}"/>
              </a:ext>
            </a:extLst>
          </p:cNvPr>
          <p:cNvGrpSpPr/>
          <p:nvPr/>
        </p:nvGrpSpPr>
        <p:grpSpPr>
          <a:xfrm>
            <a:off x="9550401" y="3429000"/>
            <a:ext cx="435951" cy="1996605"/>
            <a:chOff x="15468600" y="4305300"/>
            <a:chExt cx="653927" cy="2237151"/>
          </a:xfrm>
        </p:grpSpPr>
        <p:sp>
          <p:nvSpPr>
            <p:cNvPr id="27" name="AutoShape 13">
              <a:extLst>
                <a:ext uri="{FF2B5EF4-FFF2-40B4-BE49-F238E27FC236}">
                  <a16:creationId xmlns:a16="http://schemas.microsoft.com/office/drawing/2014/main" id="{38D41C69-DB39-9BE5-B8D0-1EA42C660C9E}"/>
                </a:ext>
              </a:extLst>
            </p:cNvPr>
            <p:cNvSpPr/>
            <p:nvPr/>
          </p:nvSpPr>
          <p:spPr>
            <a:xfrm rot="-5400000">
              <a:off x="14350025" y="5423876"/>
              <a:ext cx="2237151" cy="0"/>
            </a:xfrm>
            <a:prstGeom prst="line">
              <a:avLst/>
            </a:prstGeom>
            <a:ln w="38100" cap="flat">
              <a:solidFill>
                <a:srgbClr val="767D6D"/>
              </a:solidFill>
              <a:prstDash val="solid"/>
              <a:headEnd type="none" w="sm" len="sm"/>
              <a:tailEnd type="none" w="sm" len="sm"/>
            </a:ln>
          </p:spPr>
        </p:sp>
        <p:sp>
          <p:nvSpPr>
            <p:cNvPr id="31" name="AutoShape 17">
              <a:extLst>
                <a:ext uri="{FF2B5EF4-FFF2-40B4-BE49-F238E27FC236}">
                  <a16:creationId xmlns:a16="http://schemas.microsoft.com/office/drawing/2014/main" id="{5C87CD08-E460-978C-5361-5B5B05D51955}"/>
                </a:ext>
              </a:extLst>
            </p:cNvPr>
            <p:cNvSpPr/>
            <p:nvPr/>
          </p:nvSpPr>
          <p:spPr>
            <a:xfrm>
              <a:off x="15468600" y="6523401"/>
              <a:ext cx="653927" cy="0"/>
            </a:xfrm>
            <a:prstGeom prst="line">
              <a:avLst/>
            </a:prstGeom>
            <a:ln w="38100" cap="flat">
              <a:solidFill>
                <a:srgbClr val="767D6D"/>
              </a:solidFill>
              <a:prstDash val="solid"/>
              <a:headEnd type="none" w="sm" len="sm"/>
              <a:tailEnd type="oval" w="lg" len="lg"/>
            </a:ln>
          </p:spPr>
        </p:sp>
      </p:grpSp>
      <p:sp>
        <p:nvSpPr>
          <p:cNvPr id="20" name="文字方塊 19">
            <a:extLst>
              <a:ext uri="{FF2B5EF4-FFF2-40B4-BE49-F238E27FC236}">
                <a16:creationId xmlns:a16="http://schemas.microsoft.com/office/drawing/2014/main" id="{67A07448-4FF5-4A92-8A77-526BD77725F1}"/>
              </a:ext>
            </a:extLst>
          </p:cNvPr>
          <p:cNvSpPr txBox="1"/>
          <p:nvPr/>
        </p:nvSpPr>
        <p:spPr>
          <a:xfrm>
            <a:off x="7670664" y="6554889"/>
            <a:ext cx="4320000" cy="246221"/>
          </a:xfrm>
          <a:prstGeom prst="rect">
            <a:avLst/>
          </a:prstGeom>
          <a:noFill/>
        </p:spPr>
        <p:txBody>
          <a:bodyPr wrap="square" lIns="0" tIns="0" rIns="0" bIns="0" rtlCol="0" anchor="ctr" anchorCtr="1">
            <a:spAutoFit/>
          </a:bodyPr>
          <a:lstStyle/>
          <a:p>
            <a:pPr hangingPunct="0"/>
            <a:r>
              <a:rPr lang="zh-TW" altLang="en-US" sz="1600" b="1" dirty="0">
                <a:solidFill>
                  <a:srgbClr val="FF0000"/>
                </a:solidFill>
                <a:latin typeface="微軟正黑體" panose="020B0604030504040204" pitchFamily="34" charset="-120"/>
                <a:ea typeface="微軟正黑體" panose="020B0604030504040204" pitchFamily="34" charset="-120"/>
              </a:rPr>
              <a:t>各項考試及招生日期以</a:t>
            </a:r>
            <a:r>
              <a:rPr lang="en-US" altLang="zh-TW" sz="1600" b="1" dirty="0">
                <a:solidFill>
                  <a:srgbClr val="FF0000"/>
                </a:solidFill>
                <a:latin typeface="微軟正黑體" panose="020B0604030504040204" pitchFamily="34" charset="-120"/>
                <a:ea typeface="微軟正黑體" panose="020B0604030504040204" pitchFamily="34" charset="-120"/>
              </a:rPr>
              <a:t>113</a:t>
            </a:r>
            <a:r>
              <a:rPr lang="zh-TW" altLang="en-US" sz="1600" b="1" dirty="0">
                <a:solidFill>
                  <a:srgbClr val="FF0000"/>
                </a:solidFill>
                <a:latin typeface="微軟正黑體" panose="020B0604030504040204" pitchFamily="34" charset="-120"/>
                <a:ea typeface="微軟正黑體" panose="020B0604030504040204" pitchFamily="34" charset="-120"/>
              </a:rPr>
              <a:t>學年度各簡章為準</a:t>
            </a:r>
          </a:p>
        </p:txBody>
      </p:sp>
      <p:sp>
        <p:nvSpPr>
          <p:cNvPr id="52" name="文字方塊 51">
            <a:extLst>
              <a:ext uri="{FF2B5EF4-FFF2-40B4-BE49-F238E27FC236}">
                <a16:creationId xmlns:a16="http://schemas.microsoft.com/office/drawing/2014/main" id="{CECE982B-FAEA-49E2-8833-2C2D1B14E31F}"/>
              </a:ext>
            </a:extLst>
          </p:cNvPr>
          <p:cNvSpPr txBox="1"/>
          <p:nvPr/>
        </p:nvSpPr>
        <p:spPr>
          <a:xfrm>
            <a:off x="11940330" y="6488668"/>
            <a:ext cx="251670" cy="369332"/>
          </a:xfrm>
          <a:prstGeom prst="rect">
            <a:avLst/>
          </a:prstGeom>
          <a:noFill/>
        </p:spPr>
        <p:txBody>
          <a:bodyPr wrap="square" rtlCol="0">
            <a:spAutoFit/>
          </a:bodyPr>
          <a:lstStyle/>
          <a:p>
            <a:fld id="{2BC091FB-9067-4E2C-A476-6D6BC9D45C2D}" type="slidenum">
              <a:rPr lang="zh-TW" altLang="en-US" smtClean="0"/>
              <a:t>108</a:t>
            </a:fld>
            <a:endParaRPr lang="zh-TW" alt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920B15C4-C88F-4DAB-A452-17ED4FFB7463}"/>
              </a:ext>
            </a:extLst>
          </p:cNvPr>
          <p:cNvSpPr>
            <a:spLocks noGrp="1"/>
          </p:cNvSpPr>
          <p:nvPr>
            <p:ph type="title"/>
          </p:nvPr>
        </p:nvSpPr>
        <p:spPr>
          <a:xfrm>
            <a:off x="572017" y="915972"/>
            <a:ext cx="5400000" cy="720000"/>
          </a:xfrm>
        </p:spPr>
        <p:txBody>
          <a:bodyPr>
            <a:noAutofit/>
          </a:bodyPr>
          <a:lstStyle/>
          <a:p>
            <a:pPr algn="ctr"/>
            <a:r>
              <a:rPr lang="zh-TW" altLang="en-US" sz="3200" dirty="0"/>
              <a:t>教育部體育署高級中等</a:t>
            </a:r>
            <a:br>
              <a:rPr lang="en-US" altLang="zh-TW" sz="3200" dirty="0"/>
            </a:br>
            <a:r>
              <a:rPr lang="zh-TW" altLang="en-US" sz="3200" dirty="0"/>
              <a:t>以下學校體育班資料系統</a:t>
            </a:r>
          </a:p>
        </p:txBody>
      </p:sp>
      <p:pic>
        <p:nvPicPr>
          <p:cNvPr id="11" name="內容版面配置區 10">
            <a:extLst>
              <a:ext uri="{FF2B5EF4-FFF2-40B4-BE49-F238E27FC236}">
                <a16:creationId xmlns:a16="http://schemas.microsoft.com/office/drawing/2014/main" id="{CC0692FF-5234-48B7-BBF1-50EAF933C0B1}"/>
              </a:ext>
            </a:extLst>
          </p:cNvPr>
          <p:cNvPicPr>
            <a:picLocks noGrp="1" noChangeAspect="1"/>
          </p:cNvPicPr>
          <p:nvPr>
            <p:ph sz="half" idx="1"/>
          </p:nvPr>
        </p:nvPicPr>
        <p:blipFill>
          <a:blip r:embed="rId2"/>
          <a:stretch>
            <a:fillRect/>
          </a:stretch>
        </p:blipFill>
        <p:spPr>
          <a:xfrm>
            <a:off x="1472017" y="1982028"/>
            <a:ext cx="3600000" cy="3600000"/>
          </a:xfrm>
        </p:spPr>
      </p:pic>
      <p:pic>
        <p:nvPicPr>
          <p:cNvPr id="13" name="內容版面配置區 12">
            <a:extLst>
              <a:ext uri="{FF2B5EF4-FFF2-40B4-BE49-F238E27FC236}">
                <a16:creationId xmlns:a16="http://schemas.microsoft.com/office/drawing/2014/main" id="{7E72A97E-159B-41A9-97E5-2129676AF20F}"/>
              </a:ext>
            </a:extLst>
          </p:cNvPr>
          <p:cNvPicPr>
            <a:picLocks noGrp="1" noChangeAspect="1"/>
          </p:cNvPicPr>
          <p:nvPr>
            <p:ph sz="half" idx="2"/>
          </p:nvPr>
        </p:nvPicPr>
        <p:blipFill>
          <a:blip r:embed="rId3"/>
          <a:stretch>
            <a:fillRect/>
          </a:stretch>
        </p:blipFill>
        <p:spPr>
          <a:xfrm>
            <a:off x="7119983" y="1982028"/>
            <a:ext cx="3600000" cy="3600000"/>
          </a:xfrm>
        </p:spPr>
      </p:pic>
      <p:sp>
        <p:nvSpPr>
          <p:cNvPr id="14" name="標題 6">
            <a:extLst>
              <a:ext uri="{FF2B5EF4-FFF2-40B4-BE49-F238E27FC236}">
                <a16:creationId xmlns:a16="http://schemas.microsoft.com/office/drawing/2014/main" id="{F7D55FF3-8C5E-41FF-8E96-135AFFD3F66F}"/>
              </a:ext>
            </a:extLst>
          </p:cNvPr>
          <p:cNvSpPr txBox="1">
            <a:spLocks/>
          </p:cNvSpPr>
          <p:nvPr/>
        </p:nvSpPr>
        <p:spPr>
          <a:xfrm>
            <a:off x="6219985" y="915972"/>
            <a:ext cx="5400000" cy="720000"/>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b="1" kern="1200">
                <a:solidFill>
                  <a:schemeClr val="tx1"/>
                </a:solidFill>
                <a:latin typeface="Microsoft JhengHei" panose="020B0604030504040204" pitchFamily="34" charset="-120"/>
                <a:ea typeface="Microsoft JhengHei" panose="020B0604030504040204" pitchFamily="34" charset="-120"/>
                <a:cs typeface="+mj-cs"/>
              </a:defRPr>
            </a:lvl1pPr>
          </a:lstStyle>
          <a:p>
            <a:pPr algn="ctr"/>
            <a:r>
              <a:rPr lang="zh-TW" altLang="en-US" sz="3200" dirty="0"/>
              <a:t>中等以上學校運動績優</a:t>
            </a:r>
            <a:endParaRPr lang="en-US" altLang="zh-TW" sz="3200" dirty="0"/>
          </a:p>
          <a:p>
            <a:pPr algn="ctr"/>
            <a:r>
              <a:rPr lang="zh-TW" altLang="en-US" sz="3200" dirty="0"/>
              <a:t>學生升學輔導網</a:t>
            </a:r>
          </a:p>
        </p:txBody>
      </p:sp>
      <p:sp>
        <p:nvSpPr>
          <p:cNvPr id="6" name="文字方塊 5">
            <a:extLst>
              <a:ext uri="{FF2B5EF4-FFF2-40B4-BE49-F238E27FC236}">
                <a16:creationId xmlns:a16="http://schemas.microsoft.com/office/drawing/2014/main" id="{5AF1AFAC-D10C-4175-810C-1A96D55F9178}"/>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109</a:t>
            </a:fld>
            <a:endParaRPr lang="zh-TW" altLang="en-US" dirty="0"/>
          </a:p>
        </p:txBody>
      </p:sp>
    </p:spTree>
    <p:extLst>
      <p:ext uri="{BB962C8B-B14F-4D97-AF65-F5344CB8AC3E}">
        <p14:creationId xmlns:p14="http://schemas.microsoft.com/office/powerpoint/2010/main" val="1316248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5DB6244-15DC-45DE-BBC7-60E3DF611FCE}"/>
              </a:ext>
            </a:extLst>
          </p:cNvPr>
          <p:cNvSpPr>
            <a:spLocks noGrp="1"/>
          </p:cNvSpPr>
          <p:nvPr>
            <p:ph type="sldNum" sz="quarter" idx="12"/>
          </p:nvPr>
        </p:nvSpPr>
        <p:spPr/>
        <p:txBody>
          <a:bodyPr/>
          <a:lstStyle/>
          <a:p>
            <a:pPr>
              <a:defRPr/>
            </a:pPr>
            <a:fld id="{E814EF61-0EF2-426E-A98D-103D907F6B65}" type="slidenum">
              <a:rPr lang="zh-TW" altLang="en-US" smtClean="0"/>
              <a:pPr>
                <a:defRPr/>
              </a:pPr>
              <a:t>11</a:t>
            </a:fld>
            <a:endParaRPr lang="zh-TW" altLang="en-US"/>
          </a:p>
        </p:txBody>
      </p:sp>
      <p:sp>
        <p:nvSpPr>
          <p:cNvPr id="6" name="矩形 5">
            <a:extLst>
              <a:ext uri="{FF2B5EF4-FFF2-40B4-BE49-F238E27FC236}">
                <a16:creationId xmlns:a16="http://schemas.microsoft.com/office/drawing/2014/main" id="{63A5645C-318F-4E02-BFB8-938BB501E53A}"/>
              </a:ext>
            </a:extLst>
          </p:cNvPr>
          <p:cNvSpPr/>
          <p:nvPr/>
        </p:nvSpPr>
        <p:spPr>
          <a:xfrm>
            <a:off x="1760476" y="595312"/>
            <a:ext cx="8437562" cy="2062296"/>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可參閱</a:t>
            </a:r>
            <a:r>
              <a:rPr lang="en-US" altLang="zh-TW" sz="4267" dirty="0">
                <a:solidFill>
                  <a:schemeClr val="bg1"/>
                </a:solidFill>
                <a:latin typeface="標楷體" panose="03000509000000000000" pitchFamily="65" charset="-120"/>
                <a:ea typeface="標楷體" panose="03000509000000000000" pitchFamily="65" charset="-120"/>
              </a:rPr>
              <a:t>113</a:t>
            </a:r>
            <a:r>
              <a:rPr lang="zh-TW" altLang="en-US" sz="4267" dirty="0">
                <a:solidFill>
                  <a:schemeClr val="bg1"/>
                </a:solidFill>
                <a:latin typeface="標楷體" panose="03000509000000000000" pitchFamily="65" charset="-120"/>
                <a:ea typeface="標楷體" panose="03000509000000000000" pitchFamily="65" charset="-120"/>
              </a:rPr>
              <a:t>學年度國中教育會考及全國高級中等學校與專科學校五年制適性入學重要日程表</a:t>
            </a:r>
          </a:p>
        </p:txBody>
      </p:sp>
      <p:sp>
        <p:nvSpPr>
          <p:cNvPr id="9" name="文字方塊 8">
            <a:extLst>
              <a:ext uri="{FF2B5EF4-FFF2-40B4-BE49-F238E27FC236}">
                <a16:creationId xmlns:a16="http://schemas.microsoft.com/office/drawing/2014/main" id="{88A27690-9024-41B8-8EF6-AB121C10F546}"/>
              </a:ext>
            </a:extLst>
          </p:cNvPr>
          <p:cNvSpPr txBox="1"/>
          <p:nvPr/>
        </p:nvSpPr>
        <p:spPr>
          <a:xfrm>
            <a:off x="9935570" y="5110868"/>
            <a:ext cx="2256430" cy="1569660"/>
          </a:xfrm>
          <a:prstGeom prst="rect">
            <a:avLst/>
          </a:prstGeom>
          <a:noFill/>
        </p:spPr>
        <p:txBody>
          <a:bodyPr wrap="square" rtlCol="0">
            <a:spAutoFit/>
          </a:bodyPr>
          <a:lstStyle/>
          <a:p>
            <a:r>
              <a:rPr lang="zh-TW" altLang="en-US" sz="3200" b="1" dirty="0">
                <a:solidFill>
                  <a:srgbClr val="FF0000"/>
                </a:solidFill>
              </a:rPr>
              <a:t>仍需以各就學區公布日程為準</a:t>
            </a:r>
          </a:p>
        </p:txBody>
      </p:sp>
      <p:pic>
        <p:nvPicPr>
          <p:cNvPr id="3" name="圖片 2">
            <a:extLst>
              <a:ext uri="{FF2B5EF4-FFF2-40B4-BE49-F238E27FC236}">
                <a16:creationId xmlns:a16="http://schemas.microsoft.com/office/drawing/2014/main" id="{B897F3C9-F405-4988-9290-D7649532AC73}"/>
              </a:ext>
            </a:extLst>
          </p:cNvPr>
          <p:cNvPicPr>
            <a:picLocks noChangeAspect="1"/>
          </p:cNvPicPr>
          <p:nvPr/>
        </p:nvPicPr>
        <p:blipFill>
          <a:blip r:embed="rId2"/>
          <a:stretch>
            <a:fillRect/>
          </a:stretch>
        </p:blipFill>
        <p:spPr>
          <a:xfrm>
            <a:off x="453225" y="2852492"/>
            <a:ext cx="9301165" cy="3708200"/>
          </a:xfrm>
          <a:prstGeom prst="rect">
            <a:avLst/>
          </a:prstGeom>
        </p:spPr>
      </p:pic>
    </p:spTree>
    <p:extLst>
      <p:ext uri="{BB962C8B-B14F-4D97-AF65-F5344CB8AC3E}">
        <p14:creationId xmlns:p14="http://schemas.microsoft.com/office/powerpoint/2010/main" val="38681212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7BEAFA-CDFA-B64A-AAD2-5B1C7B6A043F}"/>
              </a:ext>
            </a:extLst>
          </p:cNvPr>
          <p:cNvSpPr>
            <a:spLocks noGrp="1"/>
          </p:cNvSpPr>
          <p:nvPr>
            <p:ph type="title"/>
          </p:nvPr>
        </p:nvSpPr>
        <p:spPr>
          <a:xfrm>
            <a:off x="503158" y="467629"/>
            <a:ext cx="8912225" cy="1281112"/>
          </a:xfrm>
        </p:spPr>
        <p:txBody>
          <a:bodyPr>
            <a:normAutofit/>
          </a:bodyPr>
          <a:lstStyle/>
          <a:p>
            <a:r>
              <a:rPr lang="zh-TW" altLang="en-US" sz="4000" dirty="0">
                <a:latin typeface="標楷體" panose="03000509000000000000" pitchFamily="65" charset="-120"/>
                <a:ea typeface="標楷體" panose="03000509000000000000" pitchFamily="65" charset="-120"/>
              </a:rPr>
              <a:t>最後，選擇念體育班</a:t>
            </a:r>
            <a:r>
              <a:rPr lang="en-US" altLang="zh-TW" sz="4000" dirty="0">
                <a:latin typeface="標楷體" panose="03000509000000000000" pitchFamily="65" charset="-120"/>
                <a:ea typeface="標楷體" panose="03000509000000000000" pitchFamily="65" charset="-120"/>
              </a:rPr>
              <a:t>……</a:t>
            </a:r>
            <a:endParaRPr kumimoji="1" lang="zh-TW" altLang="en-US" sz="4000"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691BC000-6E40-0F4C-9834-D17F229A2EFA}"/>
              </a:ext>
            </a:extLst>
          </p:cNvPr>
          <p:cNvSpPr>
            <a:spLocks noGrp="1"/>
          </p:cNvSpPr>
          <p:nvPr>
            <p:ph type="body" sz="quarter" idx="13"/>
          </p:nvPr>
        </p:nvSpPr>
        <p:spPr/>
        <p:txBody>
          <a:bodyPr>
            <a:noAutofit/>
          </a:bodyPr>
          <a:lstStyle/>
          <a:p>
            <a:pPr marL="457200" indent="-457200" algn="just">
              <a:lnSpc>
                <a:spcPct val="150000"/>
              </a:lnSpc>
              <a:buFont typeface="Wingdings" panose="05000000000000000000" pitchFamily="2" charset="2"/>
              <a:buChar char="n"/>
            </a:pPr>
            <a:r>
              <a:rPr lang="zh-TW" altLang="zh-TW" sz="3600" b="1" dirty="0"/>
              <a:t>須兼顧一般科目、體育專業科目的學習，在</a:t>
            </a:r>
            <a:r>
              <a:rPr lang="zh-TW" altLang="zh-TW" sz="3600" b="1" dirty="0">
                <a:solidFill>
                  <a:srgbClr val="C00000"/>
                </a:solidFill>
              </a:rPr>
              <a:t>學習</a:t>
            </a:r>
            <a:r>
              <a:rPr lang="zh-TW" altLang="en-US" sz="3600" b="1" dirty="0">
                <a:solidFill>
                  <a:srgbClr val="C00000"/>
                </a:solidFill>
              </a:rPr>
              <a:t>的過程</a:t>
            </a:r>
            <a:r>
              <a:rPr lang="zh-TW" altLang="zh-TW" sz="3600" b="1" dirty="0">
                <a:solidFill>
                  <a:srgbClr val="C00000"/>
                </a:solidFill>
              </a:rPr>
              <a:t>上負荷較重</a:t>
            </a:r>
            <a:r>
              <a:rPr lang="zh-TW" altLang="zh-TW" sz="3600" b="1" dirty="0"/>
              <a:t>。</a:t>
            </a:r>
            <a:endParaRPr lang="en-US" altLang="zh-TW" sz="3600" b="1" dirty="0"/>
          </a:p>
          <a:p>
            <a:pPr marL="457200" indent="-457200">
              <a:lnSpc>
                <a:spcPct val="150000"/>
              </a:lnSpc>
              <a:buFont typeface="Wingdings" panose="05000000000000000000" pitchFamily="2" charset="2"/>
              <a:buChar char="n"/>
            </a:pPr>
            <a:r>
              <a:rPr lang="zh-TW" altLang="en-US" sz="3600" b="1" dirty="0"/>
              <a:t>重視</a:t>
            </a:r>
            <a:r>
              <a:rPr lang="zh-TW" altLang="zh-TW" sz="3600" b="1" dirty="0"/>
              <a:t>國小及國中教育階段的</a:t>
            </a:r>
            <a:r>
              <a:rPr lang="zh-TW" altLang="en-US" sz="3600" b="1" dirty="0">
                <a:solidFill>
                  <a:srgbClr val="00B050"/>
                </a:solidFill>
              </a:rPr>
              <a:t>基本學力</a:t>
            </a:r>
            <a:r>
              <a:rPr lang="zh-TW" altLang="en-US" sz="3600" b="1" dirty="0"/>
              <a:t>。</a:t>
            </a:r>
            <a:endParaRPr lang="en-US" altLang="zh-TW" sz="3600" b="1" dirty="0"/>
          </a:p>
          <a:p>
            <a:pPr marL="457200" indent="-457200">
              <a:lnSpc>
                <a:spcPct val="150000"/>
              </a:lnSpc>
              <a:buFont typeface="Wingdings" panose="05000000000000000000" pitchFamily="2" charset="2"/>
              <a:buChar char="n"/>
            </a:pPr>
            <a:r>
              <a:rPr lang="zh-TW" altLang="zh-TW" sz="3600" b="1" dirty="0"/>
              <a:t>高中</a:t>
            </a:r>
            <a:r>
              <a:rPr lang="zh-TW" altLang="zh-TW" sz="3600" b="1" dirty="0">
                <a:solidFill>
                  <a:srgbClr val="FF0000"/>
                </a:solidFill>
              </a:rPr>
              <a:t>不同學校類型的分流</a:t>
            </a:r>
            <a:r>
              <a:rPr lang="zh-TW" altLang="zh-TW" sz="3600" b="1" dirty="0"/>
              <a:t>。</a:t>
            </a:r>
            <a:endParaRPr lang="en-US" altLang="zh-TW" sz="3600" b="1" dirty="0"/>
          </a:p>
          <a:p>
            <a:pPr marL="457200" indent="-457200" algn="just">
              <a:lnSpc>
                <a:spcPct val="150000"/>
              </a:lnSpc>
              <a:buFont typeface="Wingdings" panose="05000000000000000000" pitchFamily="2" charset="2"/>
              <a:buChar char="n"/>
            </a:pPr>
            <a:r>
              <a:rPr lang="zh-TW" altLang="zh-TW" sz="3600" b="1" dirty="0"/>
              <a:t>未來</a:t>
            </a:r>
            <a:r>
              <a:rPr lang="zh-TW" altLang="en-US" sz="3600" b="1" dirty="0"/>
              <a:t> </a:t>
            </a:r>
            <a:r>
              <a:rPr lang="zh-TW" altLang="zh-TW" sz="3600" b="1" dirty="0">
                <a:solidFill>
                  <a:srgbClr val="0070C0"/>
                </a:solidFill>
              </a:rPr>
              <a:t>升學進路</a:t>
            </a:r>
            <a:r>
              <a:rPr lang="zh-TW" altLang="en-US" sz="3600" b="1" dirty="0">
                <a:solidFill>
                  <a:srgbClr val="0070C0"/>
                </a:solidFill>
              </a:rPr>
              <a:t> </a:t>
            </a:r>
            <a:r>
              <a:rPr lang="zh-TW" altLang="zh-TW" sz="3600" b="1" dirty="0"/>
              <a:t>及</a:t>
            </a:r>
            <a:r>
              <a:rPr lang="zh-TW" altLang="en-US" sz="3600" b="1" dirty="0"/>
              <a:t> </a:t>
            </a:r>
            <a:r>
              <a:rPr lang="zh-TW" altLang="zh-TW" sz="3600" b="1" dirty="0">
                <a:solidFill>
                  <a:srgbClr val="0070C0"/>
                </a:solidFill>
              </a:rPr>
              <a:t>職涯規劃</a:t>
            </a:r>
            <a:r>
              <a:rPr lang="zh-TW" altLang="en-US" sz="3600" b="1" dirty="0">
                <a:solidFill>
                  <a:srgbClr val="0070C0"/>
                </a:solidFill>
              </a:rPr>
              <a:t> </a:t>
            </a:r>
            <a:r>
              <a:rPr lang="zh-TW" altLang="zh-TW" sz="3600" b="1" dirty="0"/>
              <a:t>的合宜安排。</a:t>
            </a:r>
            <a:endParaRPr lang="en-US" altLang="zh-TW" sz="3600" b="1" dirty="0"/>
          </a:p>
          <a:p>
            <a:pPr marL="457200" indent="-457200" algn="just">
              <a:lnSpc>
                <a:spcPct val="150000"/>
              </a:lnSpc>
              <a:buFont typeface="Wingdings" panose="05000000000000000000" pitchFamily="2" charset="2"/>
              <a:buChar char="n"/>
            </a:pPr>
            <a:r>
              <a:rPr lang="zh-TW" altLang="en-US" sz="3600" b="1" dirty="0"/>
              <a:t>當</a:t>
            </a:r>
            <a:r>
              <a:rPr lang="zh-TW" altLang="en-US" sz="3600" b="1" dirty="0">
                <a:highlight>
                  <a:srgbClr val="FFFF00"/>
                </a:highlight>
              </a:rPr>
              <a:t>國手</a:t>
            </a:r>
            <a:r>
              <a:rPr lang="zh-TW" altLang="en-US" sz="3600" b="1" dirty="0"/>
              <a:t>還是成為</a:t>
            </a:r>
            <a:r>
              <a:rPr lang="zh-TW" altLang="en-US" sz="3600" b="1" dirty="0">
                <a:highlight>
                  <a:srgbClr val="FFFF00"/>
                </a:highlight>
              </a:rPr>
              <a:t>社會上有用的人</a:t>
            </a:r>
            <a:r>
              <a:rPr lang="zh-TW" altLang="en-US" sz="3600" b="1" dirty="0"/>
              <a:t>？</a:t>
            </a:r>
            <a:endParaRPr lang="en-US" altLang="zh-TW" sz="3600" b="1" dirty="0"/>
          </a:p>
          <a:p>
            <a:pPr marL="457200" indent="-457200" algn="just">
              <a:buFont typeface="Wingdings" panose="05000000000000000000" pitchFamily="2" charset="2"/>
              <a:buChar char="n"/>
            </a:pPr>
            <a:endParaRPr lang="zh-TW" altLang="zh-TW" b="1" dirty="0"/>
          </a:p>
        </p:txBody>
      </p:sp>
      <p:sp>
        <p:nvSpPr>
          <p:cNvPr id="4" name="文字方塊 3">
            <a:extLst>
              <a:ext uri="{FF2B5EF4-FFF2-40B4-BE49-F238E27FC236}">
                <a16:creationId xmlns:a16="http://schemas.microsoft.com/office/drawing/2014/main" id="{E72CC060-DACC-491B-8FA5-37497279EE65}"/>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110</a:t>
            </a:fld>
            <a:endParaRPr lang="zh-TW" altLang="en-US" dirty="0"/>
          </a:p>
        </p:txBody>
      </p:sp>
    </p:spTree>
    <p:extLst>
      <p:ext uri="{BB962C8B-B14F-4D97-AF65-F5344CB8AC3E}">
        <p14:creationId xmlns:p14="http://schemas.microsoft.com/office/powerpoint/2010/main" val="37565134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1801463066"/>
              </p:ext>
            </p:extLst>
          </p:nvPr>
        </p:nvGraphicFramePr>
        <p:xfrm>
          <a:off x="710293" y="1390931"/>
          <a:ext cx="11166701" cy="5364746"/>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、足球五人制</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文字方塊 7">
            <a:extLst>
              <a:ext uri="{FF2B5EF4-FFF2-40B4-BE49-F238E27FC236}">
                <a16:creationId xmlns:a16="http://schemas.microsoft.com/office/drawing/2014/main" id="{699F084D-170C-4AFE-A007-C303A6FE938B}"/>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16</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3681024870"/>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23</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23</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文字方塊 7">
            <a:extLst>
              <a:ext uri="{FF2B5EF4-FFF2-40B4-BE49-F238E27FC236}">
                <a16:creationId xmlns:a16="http://schemas.microsoft.com/office/drawing/2014/main" id="{E344E92A-0308-499C-BFE7-25CB15A79C42}"/>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3486722696"/>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限男生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限女生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24</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文字方塊 7">
            <a:extLst>
              <a:ext uri="{FF2B5EF4-FFF2-40B4-BE49-F238E27FC236}">
                <a16:creationId xmlns:a16="http://schemas.microsoft.com/office/drawing/2014/main" id="{A49F8E42-918C-48CB-9D4B-7DDF800DD4C9}"/>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032000" y="1600200"/>
            <a:ext cx="8897257"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日報名</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20</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日公布術科成績。</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日放榜、撕榜</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依各校需求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17</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日報到。</a:t>
            </a:r>
            <a:r>
              <a:rPr lang="en-US" altLang="zh-TW" sz="3600" dirty="0">
                <a:solidFill>
                  <a:schemeClr val="tx1"/>
                </a:solidFill>
                <a:latin typeface="標楷體" panose="03000509000000000000" pitchFamily="65" charset="-120"/>
                <a:ea typeface="標楷體" panose="03000509000000000000" pitchFamily="65" charset="-120"/>
                <a:cs typeface="超研澤粗魏碑"/>
              </a:rPr>
              <a:t>18</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日放棄截止日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四</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專業群科</a:t>
            </a:r>
            <a:r>
              <a:rPr kumimoji="0" lang="en-US" altLang="zh-TW" sz="4000" dirty="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0184E8-8500-49A1-A61D-FF19B2619793}"/>
              </a:ext>
            </a:extLst>
          </p:cNvPr>
          <p:cNvGraphicFramePr>
            <a:graphicFrameLocks noGrp="1"/>
          </p:cNvGraphicFramePr>
          <p:nvPr>
            <p:extLst>
              <p:ext uri="{D42A27DB-BD31-4B8C-83A1-F6EECF244321}">
                <p14:modId xmlns:p14="http://schemas.microsoft.com/office/powerpoint/2010/main" val="210077120"/>
              </p:ext>
            </p:extLst>
          </p:nvPr>
        </p:nvGraphicFramePr>
        <p:xfrm>
          <a:off x="1773830" y="1233063"/>
          <a:ext cx="8136904" cy="4949825"/>
        </p:xfrm>
        <a:graphic>
          <a:graphicData uri="http://schemas.openxmlformats.org/drawingml/2006/table">
            <a:tbl>
              <a:tblPr>
                <a:tableStyleId>{8799B23B-EC83-4686-B30A-512413B5E67A}</a:tableStyleId>
              </a:tblPr>
              <a:tblGrid>
                <a:gridCol w="1800200">
                  <a:extLst>
                    <a:ext uri="{9D8B030D-6E8A-4147-A177-3AD203B41FA5}">
                      <a16:colId xmlns:a16="http://schemas.microsoft.com/office/drawing/2014/main" val="421364283"/>
                    </a:ext>
                  </a:extLst>
                </a:gridCol>
                <a:gridCol w="4392488">
                  <a:extLst>
                    <a:ext uri="{9D8B030D-6E8A-4147-A177-3AD203B41FA5}">
                      <a16:colId xmlns:a16="http://schemas.microsoft.com/office/drawing/2014/main" val="3368926891"/>
                    </a:ext>
                  </a:extLst>
                </a:gridCol>
                <a:gridCol w="1151089">
                  <a:extLst>
                    <a:ext uri="{9D8B030D-6E8A-4147-A177-3AD203B41FA5}">
                      <a16:colId xmlns:a16="http://schemas.microsoft.com/office/drawing/2014/main" val="3108163630"/>
                    </a:ext>
                  </a:extLst>
                </a:gridCol>
                <a:gridCol w="793127">
                  <a:extLst>
                    <a:ext uri="{9D8B030D-6E8A-4147-A177-3AD203B41FA5}">
                      <a16:colId xmlns:a16="http://schemas.microsoft.com/office/drawing/2014/main" val="3457518085"/>
                    </a:ext>
                  </a:extLst>
                </a:gridCol>
              </a:tblGrid>
              <a:tr h="255270">
                <a:tc>
                  <a:txBody>
                    <a:bodyPr/>
                    <a:lstStyle/>
                    <a:p>
                      <a:pPr algn="ctr" fontAlgn="ctr">
                        <a:lnSpc>
                          <a:spcPts val="2500"/>
                        </a:lnSpc>
                      </a:pP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特色班別名稱</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招生數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76228538"/>
                  </a:ext>
                </a:extLst>
              </a:tr>
              <a:tr h="255270">
                <a:tc rowSpan="4">
                  <a:txBody>
                    <a:bodyPr/>
                    <a:lstStyle/>
                    <a:p>
                      <a:pPr algn="ctr" fontAlgn="ctr">
                        <a:lnSpc>
                          <a:spcPts val="2500"/>
                        </a:lnSpc>
                      </a:pPr>
                      <a:r>
                        <a:rPr lang="zh-TW" altLang="en-US" sz="1800" u="none" strike="noStrike" dirty="0">
                          <a:solidFill>
                            <a:schemeClr val="tx1"/>
                          </a:solidFill>
                          <a:effectLst/>
                        </a:rPr>
                        <a:t>臺南高商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國際貿易科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500"/>
                        </a:lnSpc>
                      </a:pPr>
                      <a:r>
                        <a:rPr lang="en-US" altLang="zh-TW" sz="1800" u="none" strike="noStrike">
                          <a:effectLst/>
                        </a:rPr>
                        <a:t>140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817437965"/>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廣告設計科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791382"/>
                  </a:ext>
                </a:extLst>
              </a:tr>
              <a:tr h="255270">
                <a:tc vMerge="1">
                  <a:txBody>
                    <a:bodyPr/>
                    <a:lstStyle/>
                    <a:p>
                      <a:endParaRPr lang="zh-TW" altLang="en-US"/>
                    </a:p>
                  </a:txBody>
                  <a:tcPr/>
                </a:tc>
                <a:tc>
                  <a:txBody>
                    <a:bodyPr/>
                    <a:lstStyle/>
                    <a:p>
                      <a:pPr marL="0" marR="0" lvl="0" indent="0" algn="ctr" defTabSz="342900" rtl="0" eaLnBrk="1" fontAlgn="ctr" latinLnBrk="0" hangingPunct="1">
                        <a:lnSpc>
                          <a:spcPts val="2500"/>
                        </a:lnSpc>
                        <a:spcBef>
                          <a:spcPts val="0"/>
                        </a:spcBef>
                        <a:spcAft>
                          <a:spcPts val="0"/>
                        </a:spcAft>
                        <a:buClrTx/>
                        <a:buSzTx/>
                        <a:buFontTx/>
                        <a:buNone/>
                        <a:tabLst/>
                        <a:defRPr/>
                      </a:pPr>
                      <a:r>
                        <a:rPr lang="zh-TW" altLang="en-US" sz="1800" u="none" strike="noStrike" dirty="0">
                          <a:effectLst/>
                        </a:rPr>
                        <a:t>觀光事業科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86394928"/>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應用英語科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920616002"/>
                  </a:ext>
                </a:extLst>
              </a:tr>
              <a:tr h="255270">
                <a:tc>
                  <a:txBody>
                    <a:bodyPr/>
                    <a:lstStyle/>
                    <a:p>
                      <a:pPr algn="ctr" fontAlgn="ctr">
                        <a:lnSpc>
                          <a:spcPts val="2500"/>
                        </a:lnSpc>
                      </a:pPr>
                      <a:r>
                        <a:rPr lang="zh-TW" altLang="en-US" sz="1800" u="none" strike="noStrike" dirty="0">
                          <a:solidFill>
                            <a:schemeClr val="tx1"/>
                          </a:solidFill>
                          <a:effectLst/>
                        </a:rPr>
                        <a:t>臺南高工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板金科</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20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20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568297607"/>
                  </a:ext>
                </a:extLst>
              </a:tr>
              <a:tr h="255270">
                <a:tc rowSpan="3">
                  <a:txBody>
                    <a:bodyPr/>
                    <a:lstStyle/>
                    <a:p>
                      <a:pPr algn="ctr" fontAlgn="ctr">
                        <a:lnSpc>
                          <a:spcPts val="2500"/>
                        </a:lnSpc>
                      </a:pPr>
                      <a:r>
                        <a:rPr lang="zh-TW" altLang="en-US" sz="1800" u="none" strike="noStrike" dirty="0">
                          <a:solidFill>
                            <a:schemeClr val="tx1"/>
                          </a:solidFill>
                          <a:effectLst/>
                        </a:rPr>
                        <a:t>家齊高中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70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1800" u="none" strike="noStrike" dirty="0">
                          <a:effectLst/>
                        </a:rPr>
                        <a:t>140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923459809"/>
                  </a:ext>
                </a:extLst>
              </a:tr>
              <a:tr h="247650">
                <a:tc vMerge="1">
                  <a:txBody>
                    <a:bodyPr/>
                    <a:lstStyle/>
                    <a:p>
                      <a:endParaRPr lang="zh-TW" altLang="en-US"/>
                    </a:p>
                  </a:txBody>
                  <a:tcPr/>
                </a:tc>
                <a:tc>
                  <a:txBody>
                    <a:bodyPr/>
                    <a:lstStyle/>
                    <a:p>
                      <a:pPr algn="ctr" fontAlgn="ctr">
                        <a:lnSpc>
                          <a:spcPts val="2500"/>
                        </a:lnSpc>
                      </a:pPr>
                      <a:r>
                        <a:rPr lang="zh-TW" altLang="en-US" sz="1800" u="none" strike="noStrike" dirty="0">
                          <a:effectLst/>
                        </a:rPr>
                        <a:t>流行服飾科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031332"/>
                  </a:ext>
                </a:extLst>
              </a:tr>
              <a:tr h="371475">
                <a:tc vMerge="1">
                  <a:txBody>
                    <a:bodyPr/>
                    <a:lstStyle/>
                    <a:p>
                      <a:endParaRPr lang="zh-TW" altLang="en-US"/>
                    </a:p>
                  </a:txBody>
                  <a:tcPr/>
                </a:tc>
                <a:tc>
                  <a:txBody>
                    <a:bodyPr/>
                    <a:lstStyle/>
                    <a:p>
                      <a:pPr algn="ctr" fontAlgn="ctr">
                        <a:lnSpc>
                          <a:spcPts val="2500"/>
                        </a:lnSpc>
                      </a:pPr>
                      <a:r>
                        <a:rPr lang="zh-TW" altLang="en-US" sz="1800" u="none" strike="noStrike" dirty="0">
                          <a:effectLst/>
                        </a:rPr>
                        <a:t>流行服飾科</a:t>
                      </a:r>
                      <a:r>
                        <a:rPr lang="en-US" altLang="zh-TW" sz="1800" u="none" strike="noStrike" dirty="0">
                          <a:effectLst/>
                        </a:rPr>
                        <a:t>(</a:t>
                      </a:r>
                      <a:r>
                        <a:rPr lang="zh-TW" altLang="en-US" sz="1800" u="none" strike="noStrike" dirty="0">
                          <a:effectLst/>
                        </a:rPr>
                        <a:t>整體造型特色班</a:t>
                      </a:r>
                      <a:r>
                        <a:rPr lang="en-US" altLang="zh-TW" sz="1800" u="none" strike="noStrike" dirty="0">
                          <a:effectLst/>
                        </a:rPr>
                        <a:t>)</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91936927"/>
                  </a:ext>
                </a:extLst>
              </a:tr>
              <a:tr h="255270">
                <a:tc rowSpan="2">
                  <a:txBody>
                    <a:bodyPr/>
                    <a:lstStyle/>
                    <a:p>
                      <a:pPr algn="ctr" fontAlgn="ctr">
                        <a:lnSpc>
                          <a:spcPts val="2500"/>
                        </a:lnSpc>
                      </a:pPr>
                      <a:r>
                        <a:rPr lang="zh-TW" altLang="en-US" sz="1800" u="none" strike="noStrike" dirty="0">
                          <a:solidFill>
                            <a:schemeClr val="tx1"/>
                          </a:solidFill>
                          <a:effectLst/>
                        </a:rPr>
                        <a:t>臺南海事</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電子科</a:t>
                      </a:r>
                      <a:r>
                        <a:rPr lang="en-US" altLang="zh-TW" sz="1800" u="none" strike="noStrike" dirty="0">
                          <a:effectLst/>
                        </a:rPr>
                        <a:t>(AI</a:t>
                      </a:r>
                      <a:r>
                        <a:rPr lang="zh-TW" altLang="en-US" sz="1800" u="none" strike="noStrike" dirty="0">
                          <a:effectLst/>
                        </a:rPr>
                        <a:t>智慧型機器人特色菁英班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lnSpc>
                          <a:spcPts val="2500"/>
                        </a:lnSpc>
                      </a:pPr>
                      <a:r>
                        <a:rPr lang="en-US" altLang="zh-TW" sz="1800" u="none" strike="noStrike">
                          <a:effectLst/>
                        </a:rPr>
                        <a:t>47</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14855401"/>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水產養殖科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5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9693019"/>
                  </a:ext>
                </a:extLst>
              </a:tr>
              <a:tr h="255270">
                <a:tc>
                  <a:txBody>
                    <a:bodyPr/>
                    <a:lstStyle/>
                    <a:p>
                      <a:pPr algn="ctr" fontAlgn="ctr">
                        <a:lnSpc>
                          <a:spcPts val="2500"/>
                        </a:lnSpc>
                      </a:pPr>
                      <a:r>
                        <a:rPr lang="zh-TW" altLang="en-US" sz="1800" u="none" strike="noStrike" dirty="0">
                          <a:solidFill>
                            <a:schemeClr val="tx1"/>
                          </a:solidFill>
                          <a:effectLst/>
                        </a:rPr>
                        <a:t>曾文家商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75654211"/>
                  </a:ext>
                </a:extLst>
              </a:tr>
              <a:tr h="255270">
                <a:tc rowSpan="3">
                  <a:txBody>
                    <a:bodyPr/>
                    <a:lstStyle/>
                    <a:p>
                      <a:pPr algn="ctr" fontAlgn="ctr">
                        <a:lnSpc>
                          <a:spcPts val="2500"/>
                        </a:lnSpc>
                      </a:pPr>
                      <a:r>
                        <a:rPr lang="zh-TW" altLang="en-US" sz="1800" u="none" strike="noStrike" dirty="0">
                          <a:solidFill>
                            <a:schemeClr val="tx1"/>
                          </a:solidFill>
                          <a:effectLst/>
                        </a:rPr>
                        <a:t>曾文農工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500"/>
                        </a:lnSpc>
                        <a:spcBef>
                          <a:spcPts val="0"/>
                        </a:spcBef>
                        <a:spcAft>
                          <a:spcPts val="0"/>
                        </a:spcAft>
                        <a:buClrTx/>
                        <a:buSzTx/>
                        <a:buFontTx/>
                        <a:buNone/>
                        <a:tabLst/>
                        <a:defRPr/>
                      </a:pPr>
                      <a:r>
                        <a:rPr lang="zh-TW" altLang="en-US" sz="1800" u="none" strike="noStrike" dirty="0">
                          <a:effectLst/>
                        </a:rPr>
                        <a:t>食品加工科</a:t>
                      </a:r>
                      <a:r>
                        <a:rPr lang="en-US" altLang="zh-TW" sz="1800" u="none" strike="noStrike" dirty="0">
                          <a:effectLst/>
                        </a:rPr>
                        <a:t>(</a:t>
                      </a:r>
                      <a:r>
                        <a:rPr lang="zh-TW" altLang="en-US" sz="1800" u="none" strike="noStrike" dirty="0">
                          <a:effectLst/>
                        </a:rPr>
                        <a:t>食品加工技術班</a:t>
                      </a:r>
                      <a:r>
                        <a:rPr lang="en-US" altLang="zh-TW" sz="1800" u="none" strike="noStrike" dirty="0">
                          <a:effectLst/>
                        </a:rPr>
                        <a:t>)</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kern="1200" dirty="0">
                          <a:solidFill>
                            <a:schemeClr val="tx1"/>
                          </a:solidFill>
                          <a:effectLst/>
                          <a:latin typeface="+mn-lt"/>
                          <a:ea typeface="+mn-ea"/>
                          <a:cs typeface="+mn-cs"/>
                        </a:rPr>
                        <a:t>35</a:t>
                      </a:r>
                    </a:p>
                  </a:txBody>
                  <a:tcPr marL="9525" marR="9525" marT="9525" marB="0" anchor="ctr"/>
                </a:tc>
                <a:tc rowSpan="3">
                  <a:txBody>
                    <a:bodyPr/>
                    <a:lstStyle/>
                    <a:p>
                      <a:pPr algn="ctr" fontAlgn="ctr">
                        <a:lnSpc>
                          <a:spcPts val="2500"/>
                        </a:lnSpc>
                      </a:pPr>
                      <a:r>
                        <a:rPr lang="en-US" altLang="zh-TW" sz="1800" u="none" strike="noStrike" dirty="0">
                          <a:effectLst/>
                        </a:rPr>
                        <a:t>67</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03866803"/>
                  </a:ext>
                </a:extLst>
              </a:tr>
              <a:tr h="255270">
                <a:tc vMerge="1">
                  <a:txBody>
                    <a:bodyPr/>
                    <a:lstStyle/>
                    <a:p>
                      <a:endParaRPr lang="zh-TW" altLang="en-US"/>
                    </a:p>
                  </a:txBody>
                  <a:tcPr/>
                </a:tc>
                <a:tc>
                  <a:txBody>
                    <a:bodyPr/>
                    <a:lstStyle/>
                    <a:p>
                      <a:pPr algn="ctr" fontAlgn="ctr">
                        <a:lnSpc>
                          <a:spcPts val="2500"/>
                        </a:lnSpc>
                      </a:pPr>
                      <a:r>
                        <a:rPr lang="zh-TW" altLang="en-US" sz="1800" u="none" strike="noStrike" kern="1200" dirty="0">
                          <a:solidFill>
                            <a:schemeClr val="tx1"/>
                          </a:solidFill>
                          <a:effectLst/>
                          <a:latin typeface="+mn-lt"/>
                          <a:ea typeface="+mn-ea"/>
                          <a:cs typeface="+mn-cs"/>
                        </a:rPr>
                        <a:t>電機科</a:t>
                      </a:r>
                    </a:p>
                  </a:txBody>
                  <a:tcPr marL="9525" marR="9525" marT="9525" marB="0" anchor="ctr"/>
                </a:tc>
                <a:tc>
                  <a:txBody>
                    <a:bodyPr/>
                    <a:lstStyle/>
                    <a:p>
                      <a:pPr algn="ctr" fontAlgn="ctr">
                        <a:lnSpc>
                          <a:spcPts val="2500"/>
                        </a:lnSpc>
                      </a:pPr>
                      <a:r>
                        <a:rPr lang="en-US" altLang="zh-TW" sz="1800" u="none" strike="noStrike" kern="1200" dirty="0">
                          <a:solidFill>
                            <a:schemeClr val="tx1"/>
                          </a:solidFill>
                          <a:effectLst/>
                          <a:latin typeface="+mn-lt"/>
                          <a:ea typeface="+mn-ea"/>
                          <a:cs typeface="+mn-cs"/>
                        </a:rPr>
                        <a:t>14</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24637283"/>
                  </a:ext>
                </a:extLst>
              </a:tr>
              <a:tr h="255270">
                <a:tc vMerge="1">
                  <a:txBody>
                    <a:bodyPr/>
                    <a:lstStyle/>
                    <a:p>
                      <a:endParaRPr lang="zh-TW" altLang="en-US"/>
                    </a:p>
                  </a:txBody>
                  <a:tcPr/>
                </a:tc>
                <a:tc>
                  <a:txBody>
                    <a:bodyPr/>
                    <a:lstStyle/>
                    <a:p>
                      <a:pPr algn="ctr" fontAlgn="ctr">
                        <a:lnSpc>
                          <a:spcPts val="2500"/>
                        </a:lnSpc>
                      </a:pPr>
                      <a:r>
                        <a:rPr lang="zh-TW" altLang="en-US" sz="1800" u="none" strike="noStrike" kern="1200" dirty="0">
                          <a:solidFill>
                            <a:schemeClr val="tx1"/>
                          </a:solidFill>
                          <a:effectLst/>
                          <a:latin typeface="+mn-lt"/>
                          <a:ea typeface="+mn-ea"/>
                          <a:cs typeface="+mn-cs"/>
                        </a:rPr>
                        <a:t>化工科</a:t>
                      </a:r>
                      <a:endParaRPr lang="en-US" altLang="zh-TW" sz="1800" u="none" strike="noStrike" kern="1200" dirty="0">
                        <a:solidFill>
                          <a:schemeClr val="tx1"/>
                        </a:solidFill>
                        <a:effectLst/>
                        <a:latin typeface="+mn-lt"/>
                        <a:ea typeface="+mn-ea"/>
                        <a:cs typeface="+mn-cs"/>
                      </a:endParaRPr>
                    </a:p>
                  </a:txBody>
                  <a:tcPr marL="9525" marR="9525" marT="9525" marB="0" anchor="ctr"/>
                </a:tc>
                <a:tc>
                  <a:txBody>
                    <a:bodyPr/>
                    <a:lstStyle/>
                    <a:p>
                      <a:pPr algn="ctr" fontAlgn="ctr">
                        <a:lnSpc>
                          <a:spcPts val="2500"/>
                        </a:lnSpc>
                      </a:pPr>
                      <a:r>
                        <a:rPr lang="en-US" altLang="zh-TW" sz="1800" u="none" strike="noStrike" kern="1200" dirty="0">
                          <a:solidFill>
                            <a:schemeClr val="tx1"/>
                          </a:solidFill>
                          <a:effectLst/>
                          <a:latin typeface="+mn-lt"/>
                          <a:ea typeface="+mn-ea"/>
                          <a:cs typeface="+mn-cs"/>
                        </a:rPr>
                        <a:t>18</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996314975"/>
                  </a:ext>
                </a:extLst>
              </a:tr>
            </a:tbl>
          </a:graphicData>
        </a:graphic>
      </p:graphicFrame>
      <p:sp>
        <p:nvSpPr>
          <p:cNvPr id="7" name="文字方塊 6">
            <a:extLst>
              <a:ext uri="{FF2B5EF4-FFF2-40B4-BE49-F238E27FC236}">
                <a16:creationId xmlns:a16="http://schemas.microsoft.com/office/drawing/2014/main" id="{812F4B37-3A69-4A26-A5BE-02BF69A84706}"/>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BB9DC3C6-7FCD-451F-892F-E6D939A49F5F}"/>
              </a:ext>
            </a:extLst>
          </p:cNvPr>
          <p:cNvGraphicFramePr>
            <a:graphicFrameLocks noGrp="1"/>
          </p:cNvGraphicFramePr>
          <p:nvPr>
            <p:extLst>
              <p:ext uri="{D42A27DB-BD31-4B8C-83A1-F6EECF244321}">
                <p14:modId xmlns:p14="http://schemas.microsoft.com/office/powerpoint/2010/main" val="2159781678"/>
              </p:ext>
            </p:extLst>
          </p:nvPr>
        </p:nvGraphicFramePr>
        <p:xfrm>
          <a:off x="1773917" y="969962"/>
          <a:ext cx="8280920" cy="5351001"/>
        </p:xfrm>
        <a:graphic>
          <a:graphicData uri="http://schemas.openxmlformats.org/drawingml/2006/table">
            <a:tbl>
              <a:tblPr>
                <a:tableStyleId>{ED083AE6-46FA-4A59-8FB0-9F97EB10719F}</a:tableStyleId>
              </a:tblPr>
              <a:tblGrid>
                <a:gridCol w="1584176">
                  <a:extLst>
                    <a:ext uri="{9D8B030D-6E8A-4147-A177-3AD203B41FA5}">
                      <a16:colId xmlns:a16="http://schemas.microsoft.com/office/drawing/2014/main" val="251457912"/>
                    </a:ext>
                  </a:extLst>
                </a:gridCol>
                <a:gridCol w="4248472">
                  <a:extLst>
                    <a:ext uri="{9D8B030D-6E8A-4147-A177-3AD203B41FA5}">
                      <a16:colId xmlns:a16="http://schemas.microsoft.com/office/drawing/2014/main" val="1138159867"/>
                    </a:ext>
                  </a:extLst>
                </a:gridCol>
                <a:gridCol w="1440160">
                  <a:extLst>
                    <a:ext uri="{9D8B030D-6E8A-4147-A177-3AD203B41FA5}">
                      <a16:colId xmlns:a16="http://schemas.microsoft.com/office/drawing/2014/main" val="3237898927"/>
                    </a:ext>
                  </a:extLst>
                </a:gridCol>
                <a:gridCol w="1008112">
                  <a:extLst>
                    <a:ext uri="{9D8B030D-6E8A-4147-A177-3AD203B41FA5}">
                      <a16:colId xmlns:a16="http://schemas.microsoft.com/office/drawing/2014/main" val="2009649784"/>
                    </a:ext>
                  </a:extLst>
                </a:gridCol>
              </a:tblGrid>
              <a:tr h="255270">
                <a:tc>
                  <a:txBody>
                    <a:bodyPr/>
                    <a:lstStyle/>
                    <a:p>
                      <a:pPr algn="ctr" fontAlgn="ctr">
                        <a:lnSpc>
                          <a:spcPts val="2400"/>
                        </a:lnSpc>
                      </a:pP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a:effectLst/>
                        </a:rPr>
                        <a:t>特色班別名稱</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dirty="0">
                          <a:effectLst/>
                        </a:rPr>
                        <a:t>招生數</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34361379"/>
                  </a:ext>
                </a:extLst>
              </a:tr>
              <a:tr h="255270">
                <a:tc rowSpan="8">
                  <a:txBody>
                    <a:bodyPr/>
                    <a:lstStyle/>
                    <a:p>
                      <a:pPr algn="ctr" fontAlgn="ctr">
                        <a:lnSpc>
                          <a:spcPts val="2400"/>
                        </a:lnSpc>
                      </a:pPr>
                      <a:r>
                        <a:rPr lang="zh-TW" altLang="en-US" sz="1800" u="none" strike="noStrike" dirty="0">
                          <a:solidFill>
                            <a:schemeClr val="tx1"/>
                          </a:solidFill>
                          <a:effectLst/>
                        </a:rPr>
                        <a:t>北門農工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1800" u="none" strike="noStrike" dirty="0">
                          <a:effectLst/>
                        </a:rPr>
                        <a:t>食品加工科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35</a:t>
                      </a:r>
                      <a:endParaRPr lang="en-US" altLang="zh-TW" sz="1800" u="none" strike="noStrike" kern="1200" dirty="0">
                        <a:solidFill>
                          <a:schemeClr val="tx1"/>
                        </a:solidFill>
                        <a:effectLst/>
                        <a:latin typeface="+mn-lt"/>
                        <a:ea typeface="+mn-ea"/>
                        <a:cs typeface="+mn-cs"/>
                      </a:endParaRPr>
                    </a:p>
                  </a:txBody>
                  <a:tcPr marL="9525" marR="9525" marT="9525" marB="0" anchor="ctr"/>
                </a:tc>
                <a:tc rowSpan="8">
                  <a:txBody>
                    <a:bodyPr/>
                    <a:lstStyle/>
                    <a:p>
                      <a:pPr algn="ctr" fontAlgn="ctr">
                        <a:lnSpc>
                          <a:spcPts val="2400"/>
                        </a:lnSpc>
                      </a:pPr>
                      <a:r>
                        <a:rPr lang="en-US" altLang="zh-TW" sz="1800" u="none" strike="noStrike">
                          <a:effectLst/>
                        </a:rPr>
                        <a:t>125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970805732"/>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造園科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12</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999313987"/>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畜產保健科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15</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398871758"/>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機械科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12</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857492103"/>
                  </a:ext>
                </a:extLst>
              </a:tr>
              <a:tr h="255270">
                <a:tc vMerge="1">
                  <a:txBody>
                    <a:bodyPr/>
                    <a:lstStyle/>
                    <a:p>
                      <a:endParaRPr lang="zh-TW" altLang="en-US"/>
                    </a:p>
                  </a:txBody>
                  <a:tcP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1800" u="none" strike="noStrike" dirty="0">
                          <a:effectLst/>
                        </a:rPr>
                        <a:t>電子科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12</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886432732"/>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電機科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2546305473"/>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土木科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a:solidFill>
                            <a:schemeClr val="tx1"/>
                          </a:solidFill>
                          <a:effectLst/>
                          <a:latin typeface="+mn-lt"/>
                          <a:ea typeface="+mn-ea"/>
                          <a:cs typeface="+mn-cs"/>
                        </a:rPr>
                        <a:t>15</a:t>
                      </a:r>
                      <a:endParaRPr lang="en-US" altLang="zh-TW" sz="18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207278018"/>
                  </a:ext>
                </a:extLst>
              </a:tr>
              <a:tr h="321801">
                <a:tc vMerge="1">
                  <a:txBody>
                    <a:bodyPr/>
                    <a:lstStyle/>
                    <a:p>
                      <a:endParaRPr lang="zh-TW" altLang="en-US"/>
                    </a:p>
                  </a:txBody>
                  <a:tcPr/>
                </a:tc>
                <a:tc>
                  <a:txBody>
                    <a:bodyPr/>
                    <a:lstStyle/>
                    <a:p>
                      <a:pPr algn="ctr" fontAlgn="ctr">
                        <a:lnSpc>
                          <a:spcPts val="2400"/>
                        </a:lnSpc>
                      </a:pPr>
                      <a:r>
                        <a:rPr lang="zh-TW" altLang="en-US" sz="1800" u="none" strike="noStrike" dirty="0">
                          <a:effectLst/>
                        </a:rPr>
                        <a:t>電子商務科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86334337"/>
                  </a:ext>
                </a:extLst>
              </a:tr>
              <a:tr h="255270">
                <a:tc rowSpan="4">
                  <a:txBody>
                    <a:bodyPr/>
                    <a:lstStyle/>
                    <a:p>
                      <a:pPr algn="ctr" fontAlgn="ctr">
                        <a:lnSpc>
                          <a:spcPts val="2400"/>
                        </a:lnSpc>
                      </a:pPr>
                      <a:r>
                        <a:rPr lang="zh-TW" altLang="en-US" sz="1800" u="none" strike="noStrike" dirty="0">
                          <a:solidFill>
                            <a:schemeClr val="tx1"/>
                          </a:solidFill>
                          <a:effectLst/>
                        </a:rPr>
                        <a:t>新營高工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1800" u="none" strike="noStrike" dirty="0">
                          <a:effectLst/>
                        </a:rPr>
                        <a:t>機械科</a:t>
                      </a:r>
                      <a:r>
                        <a:rPr lang="en-US" altLang="zh-TW" sz="1800" u="none" strike="noStrike" dirty="0">
                          <a:effectLst/>
                        </a:rPr>
                        <a:t>(</a:t>
                      </a:r>
                      <a:r>
                        <a:rPr lang="zh-TW" altLang="en-US" sz="1800" u="none" strike="noStrike" dirty="0">
                          <a:effectLst/>
                        </a:rPr>
                        <a:t>電腦數值控制加工特色班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1800" u="none" strike="noStrike" kern="1200" dirty="0">
                          <a:solidFill>
                            <a:schemeClr val="tx1"/>
                          </a:solidFill>
                          <a:effectLst/>
                          <a:latin typeface="+mn-lt"/>
                          <a:ea typeface="+mn-ea"/>
                          <a:cs typeface="+mn-cs"/>
                        </a:rPr>
                        <a:t>35</a:t>
                      </a:r>
                    </a:p>
                  </a:txBody>
                  <a:tcPr marL="9525" marR="9525" marT="9525" marB="0" anchor="ctr"/>
                </a:tc>
                <a:tc rowSpan="4">
                  <a:txBody>
                    <a:bodyPr/>
                    <a:lstStyle/>
                    <a:p>
                      <a:pPr algn="ctr" fontAlgn="ctr">
                        <a:lnSpc>
                          <a:spcPts val="2400"/>
                        </a:lnSpc>
                      </a:pPr>
                      <a:r>
                        <a:rPr lang="en-US" altLang="zh-TW" sz="1800" u="none" strike="noStrike" dirty="0">
                          <a:effectLst/>
                        </a:rPr>
                        <a:t>95</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29862347"/>
                  </a:ext>
                </a:extLst>
              </a:tr>
              <a:tr h="0">
                <a:tc vMerge="1">
                  <a:txBody>
                    <a:bodyPr/>
                    <a:lstStyle/>
                    <a:p>
                      <a:endParaRPr lang="zh-TW" altLang="en-US"/>
                    </a:p>
                  </a:txBody>
                  <a:tcPr/>
                </a:tc>
                <a:tc>
                  <a:txBody>
                    <a:bodyPr/>
                    <a:lstStyle/>
                    <a:p>
                      <a:pPr algn="ctr" fontAlgn="ctr">
                        <a:lnSpc>
                          <a:spcPts val="2400"/>
                        </a:lnSpc>
                      </a:pPr>
                      <a:r>
                        <a:rPr lang="zh-TW" altLang="en-US" sz="1800" u="none" strike="noStrike" dirty="0">
                          <a:effectLst/>
                        </a:rPr>
                        <a:t>資訊科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1800" u="none" strike="noStrike" kern="1200" dirty="0">
                          <a:solidFill>
                            <a:schemeClr val="tx1"/>
                          </a:solidFill>
                          <a:effectLst/>
                          <a:latin typeface="+mn-lt"/>
                          <a:ea typeface="+mn-ea"/>
                          <a:cs typeface="+mn-cs"/>
                        </a:rPr>
                        <a:t>20</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776822945"/>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模具科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1800" u="none" strike="noStrike" kern="1200" dirty="0">
                          <a:solidFill>
                            <a:schemeClr val="tx1"/>
                          </a:solidFill>
                          <a:effectLst/>
                          <a:latin typeface="+mn-lt"/>
                          <a:ea typeface="+mn-ea"/>
                          <a:cs typeface="+mn-cs"/>
                        </a:rPr>
                        <a:t>25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95893883"/>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製圖科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18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203653400"/>
                  </a:ext>
                </a:extLst>
              </a:tr>
              <a:tr h="255270">
                <a:tc rowSpan="4">
                  <a:txBody>
                    <a:bodyPr/>
                    <a:lstStyle/>
                    <a:p>
                      <a:pPr algn="ctr" fontAlgn="ctr">
                        <a:lnSpc>
                          <a:spcPts val="2400"/>
                        </a:lnSpc>
                      </a:pPr>
                      <a:r>
                        <a:rPr lang="zh-TW" altLang="en-US" sz="1800" u="none" strike="noStrike" dirty="0">
                          <a:solidFill>
                            <a:schemeClr val="tx1"/>
                          </a:solidFill>
                          <a:effectLst/>
                        </a:rPr>
                        <a:t>光華高中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dirty="0">
                          <a:effectLst/>
                        </a:rPr>
                        <a:t>餐飲管理科</a:t>
                      </a:r>
                      <a:r>
                        <a:rPr lang="en-US" altLang="zh-TW" sz="1800" u="none" strike="noStrike" dirty="0">
                          <a:effectLst/>
                        </a:rPr>
                        <a:t>(</a:t>
                      </a:r>
                      <a:r>
                        <a:rPr lang="zh-TW" altLang="en-US" sz="1800" u="none" strike="noStrike" dirty="0">
                          <a:effectLst/>
                        </a:rPr>
                        <a:t>美食文化特色班</a:t>
                      </a:r>
                      <a:r>
                        <a:rPr lang="en-US" altLang="zh-TW" sz="1800" u="none" strike="noStrike" dirty="0">
                          <a:effectLst/>
                        </a:rPr>
                        <a:t>)</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1800" u="none" strike="noStrike" kern="1200" dirty="0">
                          <a:solidFill>
                            <a:schemeClr val="tx1"/>
                          </a:solidFill>
                          <a:effectLst/>
                          <a:latin typeface="+mn-lt"/>
                          <a:ea typeface="+mn-ea"/>
                          <a:cs typeface="+mn-cs"/>
                        </a:rPr>
                        <a:t>47</a:t>
                      </a:r>
                    </a:p>
                  </a:txBody>
                  <a:tcPr marL="9525" marR="9525" marT="9525" marB="0" anchor="ctr"/>
                </a:tc>
                <a:tc rowSpan="4">
                  <a:txBody>
                    <a:bodyPr/>
                    <a:lstStyle/>
                    <a:p>
                      <a:pPr algn="ctr" fontAlgn="ctr">
                        <a:lnSpc>
                          <a:spcPts val="2400"/>
                        </a:lnSpc>
                      </a:pPr>
                      <a:r>
                        <a:rPr lang="en-US" altLang="zh-TW" sz="1800" u="none" strike="noStrike" dirty="0">
                          <a:effectLst/>
                        </a:rPr>
                        <a:t>125</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706096386"/>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多媒體設計科</a:t>
                      </a:r>
                      <a:r>
                        <a:rPr lang="en-US" altLang="zh-TW" sz="1800" u="none" strike="noStrike" dirty="0">
                          <a:effectLst/>
                        </a:rPr>
                        <a:t>(</a:t>
                      </a:r>
                      <a:r>
                        <a:rPr lang="zh-TW" altLang="en-US" sz="1800" u="none" strike="noStrike" dirty="0">
                          <a:effectLst/>
                        </a:rPr>
                        <a:t>動漫國際特色班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46</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955741796"/>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幼兒保育科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7085165"/>
                  </a:ext>
                </a:extLst>
              </a:tr>
              <a:tr h="139383">
                <a:tc vMerge="1">
                  <a:txBody>
                    <a:bodyPr/>
                    <a:lstStyle/>
                    <a:p>
                      <a:endParaRPr lang="zh-TW" altLang="en-US"/>
                    </a:p>
                  </a:txBody>
                  <a:tcPr/>
                </a:tc>
                <a:tc>
                  <a:txBody>
                    <a:bodyPr/>
                    <a:lstStyle/>
                    <a:p>
                      <a:pPr algn="ctr" fontAlgn="ctr">
                        <a:lnSpc>
                          <a:spcPts val="2400"/>
                        </a:lnSpc>
                      </a:pPr>
                      <a:r>
                        <a:rPr lang="zh-TW" altLang="en-US" sz="1800" u="none" strike="noStrike" dirty="0">
                          <a:effectLst/>
                        </a:rPr>
                        <a:t>流行服飾科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36295722"/>
                  </a:ext>
                </a:extLst>
              </a:tr>
            </a:tbl>
          </a:graphicData>
        </a:graphic>
      </p:graphicFrame>
      <p:sp>
        <p:nvSpPr>
          <p:cNvPr id="5" name="文字方塊 4">
            <a:extLst>
              <a:ext uri="{FF2B5EF4-FFF2-40B4-BE49-F238E27FC236}">
                <a16:creationId xmlns:a16="http://schemas.microsoft.com/office/drawing/2014/main" id="{A764C913-386E-4232-B817-B38E08D7143A}"/>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5B3AFF-859A-4FA8-BFDB-E7786F2B5317}"/>
              </a:ext>
            </a:extLst>
          </p:cNvPr>
          <p:cNvGraphicFramePr>
            <a:graphicFrameLocks noGrp="1"/>
          </p:cNvGraphicFramePr>
          <p:nvPr>
            <p:extLst>
              <p:ext uri="{D42A27DB-BD31-4B8C-83A1-F6EECF244321}">
                <p14:modId xmlns:p14="http://schemas.microsoft.com/office/powerpoint/2010/main" val="4160821603"/>
              </p:ext>
            </p:extLst>
          </p:nvPr>
        </p:nvGraphicFramePr>
        <p:xfrm>
          <a:off x="1855788" y="1164649"/>
          <a:ext cx="8075240" cy="4541520"/>
        </p:xfrm>
        <a:graphic>
          <a:graphicData uri="http://schemas.openxmlformats.org/drawingml/2006/table">
            <a:tbl>
              <a:tblPr>
                <a:tableStyleId>{ED083AE6-46FA-4A59-8FB0-9F97EB10719F}</a:tableStyleId>
              </a:tblPr>
              <a:tblGrid>
                <a:gridCol w="1656184">
                  <a:extLst>
                    <a:ext uri="{9D8B030D-6E8A-4147-A177-3AD203B41FA5}">
                      <a16:colId xmlns:a16="http://schemas.microsoft.com/office/drawing/2014/main" val="3028945384"/>
                    </a:ext>
                  </a:extLst>
                </a:gridCol>
                <a:gridCol w="3888432">
                  <a:extLst>
                    <a:ext uri="{9D8B030D-6E8A-4147-A177-3AD203B41FA5}">
                      <a16:colId xmlns:a16="http://schemas.microsoft.com/office/drawing/2014/main" val="102551257"/>
                    </a:ext>
                  </a:extLst>
                </a:gridCol>
                <a:gridCol w="1368152">
                  <a:extLst>
                    <a:ext uri="{9D8B030D-6E8A-4147-A177-3AD203B41FA5}">
                      <a16:colId xmlns:a16="http://schemas.microsoft.com/office/drawing/2014/main" val="1117351614"/>
                    </a:ext>
                  </a:extLst>
                </a:gridCol>
                <a:gridCol w="1162472">
                  <a:extLst>
                    <a:ext uri="{9D8B030D-6E8A-4147-A177-3AD203B41FA5}">
                      <a16:colId xmlns:a16="http://schemas.microsoft.com/office/drawing/2014/main" val="1225500528"/>
                    </a:ext>
                  </a:extLst>
                </a:gridCol>
              </a:tblGrid>
              <a:tr h="255270">
                <a:tc>
                  <a:txBody>
                    <a:bodyPr/>
                    <a:lstStyle/>
                    <a:p>
                      <a:pPr algn="ctr" fontAlgn="ct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特色班別名稱</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a:effectLst/>
                        </a:rPr>
                        <a:t>招生數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122151162"/>
                  </a:ext>
                </a:extLst>
              </a:tr>
              <a:tr h="255270">
                <a:tc rowSpan="3">
                  <a:txBody>
                    <a:bodyPr/>
                    <a:lstStyle/>
                    <a:p>
                      <a:pPr algn="ctr" fontAlgn="ctr"/>
                      <a:r>
                        <a:rPr lang="zh-TW" altLang="en-US" sz="1800" u="none" strike="noStrike" dirty="0">
                          <a:solidFill>
                            <a:schemeClr val="tx1"/>
                          </a:solidFill>
                          <a:effectLst/>
                        </a:rPr>
                        <a:t>長榮女中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1800" u="none" strike="noStrike">
                          <a:effectLst/>
                        </a:rPr>
                        <a:t>135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899550888"/>
                  </a:ext>
                </a:extLst>
              </a:tr>
              <a:tr h="255270">
                <a:tc vMerge="1">
                  <a:txBody>
                    <a:bodyPr/>
                    <a:lstStyle/>
                    <a:p>
                      <a:endParaRPr lang="zh-TW" altLang="en-US"/>
                    </a:p>
                  </a:txBody>
                  <a:tcPr/>
                </a:tc>
                <a:tc>
                  <a:txBody>
                    <a:bodyPr/>
                    <a:lstStyle/>
                    <a:p>
                      <a:pPr algn="ctr" fontAlgn="ctr"/>
                      <a:r>
                        <a:rPr lang="zh-TW" altLang="en-US" sz="1800" u="none" strike="noStrike" dirty="0">
                          <a:effectLst/>
                        </a:rPr>
                        <a:t>美容科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310274"/>
                  </a:ext>
                </a:extLst>
              </a:tr>
              <a:tr h="255270">
                <a:tc vMerge="1">
                  <a:txBody>
                    <a:bodyPr/>
                    <a:lstStyle/>
                    <a:p>
                      <a:endParaRPr lang="zh-TW" altLang="en-US"/>
                    </a:p>
                  </a:txBody>
                  <a:tcPr/>
                </a:tc>
                <a:tc>
                  <a:txBody>
                    <a:bodyPr/>
                    <a:lstStyle/>
                    <a:p>
                      <a:pPr algn="ctr" fontAlgn="ctr"/>
                      <a:r>
                        <a:rPr lang="zh-TW" altLang="en-US" sz="1800" u="none" strike="noStrike">
                          <a:effectLst/>
                        </a:rPr>
                        <a:t>時尚造型科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522418239"/>
                  </a:ext>
                </a:extLst>
              </a:tr>
              <a:tr h="255270">
                <a:tc rowSpan="2">
                  <a:txBody>
                    <a:bodyPr/>
                    <a:lstStyle/>
                    <a:p>
                      <a:pPr algn="ctr" fontAlgn="ctr"/>
                      <a:r>
                        <a:rPr lang="zh-TW" altLang="en-US" sz="1800" u="none" strike="noStrike" dirty="0">
                          <a:solidFill>
                            <a:schemeClr val="tx1"/>
                          </a:solidFill>
                          <a:effectLst/>
                        </a:rPr>
                        <a:t>長榮高中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廣告設計科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1800" u="none" strike="noStrike">
                          <a:effectLst/>
                        </a:rPr>
                        <a:t>24</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272092211"/>
                  </a:ext>
                </a:extLst>
              </a:tr>
              <a:tr h="255270">
                <a:tc vMerge="1">
                  <a:txBody>
                    <a:bodyPr/>
                    <a:lstStyle/>
                    <a:p>
                      <a:endParaRPr lang="zh-TW" altLang="en-US"/>
                    </a:p>
                  </a:txBody>
                  <a:tcPr/>
                </a:tc>
                <a:tc>
                  <a:txBody>
                    <a:bodyPr/>
                    <a:lstStyle/>
                    <a:p>
                      <a:pPr algn="ctr" fontAlgn="ctr"/>
                      <a:r>
                        <a:rPr lang="zh-TW" altLang="en-US" sz="1800" u="none" strike="noStrike" dirty="0">
                          <a:effectLst/>
                        </a:rPr>
                        <a:t>應用英語科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1629140"/>
                  </a:ext>
                </a:extLst>
              </a:tr>
              <a:tr h="255270">
                <a:tc rowSpan="5">
                  <a:txBody>
                    <a:bodyPr/>
                    <a:lstStyle/>
                    <a:p>
                      <a:pPr algn="ctr" fontAlgn="ctr"/>
                      <a:r>
                        <a:rPr lang="zh-TW" altLang="en-US" sz="1800" u="none" strike="noStrike" dirty="0">
                          <a:solidFill>
                            <a:schemeClr val="tx1"/>
                          </a:solidFill>
                          <a:effectLst/>
                        </a:rPr>
                        <a:t>南英商工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r>
                        <a:rPr lang="zh-TW" altLang="en-US" sz="1800" u="none" strike="noStrike" dirty="0">
                          <a:effectLst/>
                        </a:rPr>
                        <a:t>汽車科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5">
                  <a:txBody>
                    <a:bodyPr/>
                    <a:lstStyle/>
                    <a:p>
                      <a:pPr algn="ctr" fontAlgn="ctr"/>
                      <a:r>
                        <a:rPr lang="en-US" altLang="zh-TW" sz="1800" u="none" strike="noStrike" dirty="0">
                          <a:effectLst/>
                        </a:rPr>
                        <a:t>115</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19466192"/>
                  </a:ext>
                </a:extLst>
              </a:tr>
              <a:tr h="255270">
                <a:tc vMerge="1">
                  <a:txBody>
                    <a:bodyPr/>
                    <a:lstStyle/>
                    <a:p>
                      <a:endParaRPr lang="zh-TW" altLang="en-US"/>
                    </a:p>
                  </a:txBody>
                  <a:tcP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17554032"/>
                  </a:ext>
                </a:extLst>
              </a:tr>
              <a:tr h="255270">
                <a:tc vMerge="1">
                  <a:txBody>
                    <a:bodyPr/>
                    <a:lstStyle/>
                    <a:p>
                      <a:endParaRPr lang="zh-TW" altLang="en-US"/>
                    </a:p>
                  </a:txBody>
                  <a:tcPr/>
                </a:tc>
                <a:tc>
                  <a:txBody>
                    <a:bodyPr/>
                    <a:lstStyle/>
                    <a:p>
                      <a:pPr algn="ctr" fontAlgn="ctr"/>
                      <a:r>
                        <a:rPr lang="zh-TW" altLang="en-US" sz="1800" u="none" strike="noStrike" dirty="0">
                          <a:effectLst/>
                        </a:rPr>
                        <a:t>應用日語科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51158478"/>
                  </a:ext>
                </a:extLst>
              </a:tr>
              <a:tr h="255270">
                <a:tc vMerge="1">
                  <a:txBody>
                    <a:bodyPr/>
                    <a:lstStyle/>
                    <a:p>
                      <a:endParaRPr lang="zh-TW" altLang="en-US"/>
                    </a:p>
                  </a:txBody>
                  <a:tcPr/>
                </a:tc>
                <a:tc>
                  <a:txBody>
                    <a:bodyPr/>
                    <a:lstStyle/>
                    <a:p>
                      <a:pPr algn="ctr" fontAlgn="ctr"/>
                      <a:r>
                        <a:rPr lang="zh-TW" altLang="en-US" sz="1800" u="none" strike="noStrike" dirty="0">
                          <a:effectLst/>
                        </a:rPr>
                        <a:t>電影電視科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55041629"/>
                  </a:ext>
                </a:extLst>
              </a:tr>
              <a:tr h="255270">
                <a:tc vMerge="1">
                  <a:txBody>
                    <a:bodyPr/>
                    <a:lstStyle/>
                    <a:p>
                      <a:endParaRPr lang="zh-TW" altLang="en-US"/>
                    </a:p>
                  </a:txBody>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1800" u="none" strike="noStrike" dirty="0">
                          <a:effectLst/>
                        </a:rPr>
                        <a:t>多媒體動畫科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620329915"/>
                  </a:ext>
                </a:extLst>
              </a:tr>
              <a:tr h="255270">
                <a:tc rowSpan="2">
                  <a:txBody>
                    <a:bodyPr/>
                    <a:lstStyle/>
                    <a:p>
                      <a:pPr algn="ctr" fontAlgn="ctr"/>
                      <a:r>
                        <a:rPr lang="zh-TW" altLang="en-US" sz="1800" i="0" u="none" strike="noStrike" dirty="0">
                          <a:solidFill>
                            <a:schemeClr val="tx1"/>
                          </a:solidFill>
                          <a:effectLst/>
                        </a:rPr>
                        <a:t>育德工家</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T w="12700" cap="flat" cmpd="sng" algn="ctr">
                      <a:solidFill>
                        <a:schemeClr val="accent1">
                          <a:lumMod val="75000"/>
                        </a:schemeClr>
                      </a:solidFill>
                      <a:prstDash val="solid"/>
                      <a:round/>
                      <a:headEnd type="none" w="med" len="med"/>
                      <a:tailEnd type="none" w="med" len="med"/>
                    </a:lnT>
                  </a:tcPr>
                </a:tc>
                <a:tc>
                  <a:txBody>
                    <a:bodyPr/>
                    <a:lstStyle/>
                    <a:p>
                      <a:pPr algn="ctr" fontAlgn="ctr"/>
                      <a:r>
                        <a:rPr lang="zh-TW" altLang="en-US" sz="1800" u="none" strike="noStrike" dirty="0">
                          <a:effectLst/>
                        </a:rPr>
                        <a:t>飛機修護科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1800" u="none" strike="noStrike" dirty="0">
                          <a:effectLst/>
                        </a:rPr>
                        <a:t>54</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T w="12700" cap="flat" cmpd="sng" algn="ctr">
                      <a:solidFill>
                        <a:schemeClr val="accent1">
                          <a:lumMod val="75000"/>
                        </a:schemeClr>
                      </a:solidFill>
                      <a:prstDash val="solid"/>
                      <a:round/>
                      <a:headEnd type="none" w="med" len="med"/>
                      <a:tailEnd type="none" w="med" len="med"/>
                    </a:lnT>
                  </a:tcPr>
                </a:tc>
                <a:extLst>
                  <a:ext uri="{0D108BD9-81ED-4DB2-BD59-A6C34878D82A}">
                    <a16:rowId xmlns:a16="http://schemas.microsoft.com/office/drawing/2014/main" val="1417062547"/>
                  </a:ext>
                </a:extLst>
              </a:tr>
              <a:tr h="255270">
                <a:tc vMerge="1">
                  <a:txBody>
                    <a:bodyPr/>
                    <a:lstStyle/>
                    <a:p>
                      <a:endParaRPr lang="zh-TW" altLang="en-US"/>
                    </a:p>
                  </a:txBody>
                  <a:tcP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572335176"/>
                  </a:ext>
                </a:extLst>
              </a:tr>
              <a:tr h="255270">
                <a:tc rowSpan="3">
                  <a:txBody>
                    <a:bodyPr/>
                    <a:lstStyle/>
                    <a:p>
                      <a:pPr algn="ctr" fontAlgn="ctr"/>
                      <a:r>
                        <a:rPr lang="zh-TW" altLang="en-US" sz="1800" u="none" strike="noStrike" dirty="0">
                          <a:solidFill>
                            <a:schemeClr val="tx1"/>
                          </a:solidFill>
                          <a:effectLst/>
                        </a:rPr>
                        <a:t>陽明工商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汽車科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1800" u="none" strike="noStrike" dirty="0">
                          <a:effectLst/>
                        </a:rPr>
                        <a:t>80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802504633"/>
                  </a:ext>
                </a:extLst>
              </a:tr>
              <a:tr h="255270">
                <a:tc vMerge="1">
                  <a:txBody>
                    <a:bodyPr/>
                    <a:lstStyle/>
                    <a:p>
                      <a:endParaRPr lang="zh-TW" altLang="en-US"/>
                    </a:p>
                  </a:txBody>
                  <a:tcPr/>
                </a:tc>
                <a:tc>
                  <a:txBody>
                    <a:bodyPr/>
                    <a:lstStyle/>
                    <a:p>
                      <a:pPr algn="ctr" fontAlgn="ctr"/>
                      <a:r>
                        <a:rPr lang="zh-TW" altLang="en-US" sz="1800" u="none" strike="noStrike" dirty="0">
                          <a:effectLst/>
                        </a:rPr>
                        <a:t>家具木工科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43104439"/>
                  </a:ext>
                </a:extLst>
              </a:tr>
              <a:tr h="255270">
                <a:tc vMerge="1">
                  <a:txBody>
                    <a:bodyPr/>
                    <a:lstStyle/>
                    <a:p>
                      <a:endParaRPr lang="zh-TW" altLang="en-US"/>
                    </a:p>
                  </a:txBody>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1800" u="none" strike="noStrike" dirty="0">
                          <a:effectLst/>
                        </a:rPr>
                        <a:t>商業經營科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30512451"/>
                  </a:ext>
                </a:extLst>
              </a:tr>
            </a:tbl>
          </a:graphicData>
        </a:graphic>
      </p:graphicFrame>
      <p:sp>
        <p:nvSpPr>
          <p:cNvPr id="5" name="文字方塊 4">
            <a:extLst>
              <a:ext uri="{FF2B5EF4-FFF2-40B4-BE49-F238E27FC236}">
                <a16:creationId xmlns:a16="http://schemas.microsoft.com/office/drawing/2014/main" id="{6072120E-A5F1-4E73-A7C0-DBCF51C7690E}"/>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1722321" y="3159125"/>
            <a:ext cx="7213600" cy="1020763"/>
          </a:xfrm>
        </p:spPr>
        <p:txBody>
          <a:bodyPr/>
          <a:lstStyle/>
          <a:p>
            <a:pPr algn="ct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a:xfrm>
            <a:off x="1962610" y="124985"/>
            <a:ext cx="8911687" cy="1280890"/>
          </a:xfrm>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895525"/>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351088" y="825550"/>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五專完全免試入學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47277" y="2526558"/>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63660" y="2456787"/>
            <a:ext cx="608692"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6" name="Rectangle 5">
            <a:extLst>
              <a:ext uri="{FF2B5EF4-FFF2-40B4-BE49-F238E27FC236}">
                <a16:creationId xmlns:a16="http://schemas.microsoft.com/office/drawing/2014/main" id="{9813DB0A-92A9-45C0-89B5-5AD85313EF78}"/>
              </a:ext>
            </a:extLst>
          </p:cNvPr>
          <p:cNvSpPr>
            <a:spLocks noChangeArrowheads="1"/>
          </p:cNvSpPr>
          <p:nvPr/>
        </p:nvSpPr>
        <p:spPr bwMode="auto">
          <a:xfrm>
            <a:off x="2241740" y="305697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pic>
        <p:nvPicPr>
          <p:cNvPr id="27" name="圖片 26">
            <a:extLst>
              <a:ext uri="{FF2B5EF4-FFF2-40B4-BE49-F238E27FC236}">
                <a16:creationId xmlns:a16="http://schemas.microsoft.com/office/drawing/2014/main" id="{AEC462AF-E71B-42C9-9331-435E3A5F5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59482" y="1321297"/>
            <a:ext cx="566740" cy="581719"/>
          </a:xfrm>
          <a:prstGeom prst="rect">
            <a:avLst/>
          </a:prstGeom>
          <a:scene3d>
            <a:camera prst="orthographicFront"/>
            <a:lightRig rig="threePt" dir="t"/>
          </a:scene3d>
          <a:sp3d>
            <a:bevelT w="114300" prst="artDeco"/>
          </a:sp3d>
        </p:spPr>
      </p:pic>
      <p:pic>
        <p:nvPicPr>
          <p:cNvPr id="34" name="圖片 33">
            <a:extLst>
              <a:ext uri="{FF2B5EF4-FFF2-40B4-BE49-F238E27FC236}">
                <a16:creationId xmlns:a16="http://schemas.microsoft.com/office/drawing/2014/main" id="{CCFDA329-2ACB-4106-B5DB-52DA8FE4B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58845">
            <a:off x="6130549" y="1106717"/>
            <a:ext cx="2389281" cy="1670114"/>
          </a:xfrm>
          <a:prstGeom prst="rect">
            <a:avLst/>
          </a:prstGeom>
        </p:spPr>
      </p:pic>
    </p:spTree>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1198485" y="1264555"/>
            <a:ext cx="10412031"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4</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7659" y="2478078"/>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711" y="2453346"/>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6235" y="2440829"/>
            <a:ext cx="1864896" cy="1902955"/>
          </a:xfrm>
          <a:prstGeom prst="rect">
            <a:avLst/>
          </a:prstGeom>
        </p:spPr>
      </p:pic>
      <p:sp>
        <p:nvSpPr>
          <p:cNvPr id="5" name="文字方塊 4"/>
          <p:cNvSpPr txBox="1"/>
          <p:nvPr/>
        </p:nvSpPr>
        <p:spPr>
          <a:xfrm>
            <a:off x="4693603"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714289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961365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12" name="圖片 11">
            <a:extLst>
              <a:ext uri="{FF2B5EF4-FFF2-40B4-BE49-F238E27FC236}">
                <a16:creationId xmlns:a16="http://schemas.microsoft.com/office/drawing/2014/main" id="{5EA5EBC7-6630-4828-A819-167577FB9B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0456" y="2453346"/>
            <a:ext cx="1864896" cy="1902955"/>
          </a:xfrm>
          <a:prstGeom prst="rect">
            <a:avLst/>
          </a:prstGeom>
        </p:spPr>
      </p:pic>
      <p:sp>
        <p:nvSpPr>
          <p:cNvPr id="13" name="文字方塊 12">
            <a:extLst>
              <a:ext uri="{FF2B5EF4-FFF2-40B4-BE49-F238E27FC236}">
                <a16:creationId xmlns:a16="http://schemas.microsoft.com/office/drawing/2014/main" id="{E203900D-0B49-43E3-8E51-C2D783B0936C}"/>
              </a:ext>
            </a:extLst>
          </p:cNvPr>
          <p:cNvSpPr txBox="1"/>
          <p:nvPr/>
        </p:nvSpPr>
        <p:spPr>
          <a:xfrm>
            <a:off x="2407872" y="366370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dirty="0">
                <a:solidFill>
                  <a:prstClr val="black"/>
                </a:solidFill>
                <a:latin typeface="標楷體" panose="03000509000000000000" pitchFamily="65" charset="-120"/>
                <a:ea typeface="標楷體" panose="03000509000000000000" pitchFamily="65" charset="-120"/>
              </a:rPr>
              <a:t>完免</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Tree>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已在高中高職或五專之入學管道錄取並已完成報到手續者，若</a:t>
            </a:r>
            <a:r>
              <a:rPr lang="zh-TW" altLang="en-US" sz="2800" dirty="0">
                <a:solidFill>
                  <a:srgbClr val="FF0000"/>
                </a:solidFill>
              </a:rPr>
              <a:t>未於簡章規定之期限前</a:t>
            </a:r>
            <a:r>
              <a:rPr lang="zh-TW" altLang="en-US" sz="2800" dirty="0">
                <a:solidFill>
                  <a:srgbClr val="0000FF"/>
                </a:solidFill>
              </a:rPr>
              <a:t>聲明放棄</a:t>
            </a:r>
            <a:r>
              <a:rPr lang="zh-TW" altLang="en-US" sz="2800" dirty="0"/>
              <a:t>錄取資格，</a:t>
            </a:r>
            <a:r>
              <a:rPr lang="zh-TW" altLang="en-US" sz="2800" dirty="0">
                <a:solidFill>
                  <a:srgbClr val="FF0000"/>
                </a:solidFill>
              </a:rPr>
              <a:t>不可報名</a:t>
            </a:r>
            <a:r>
              <a:rPr lang="zh-TW" altLang="en-US"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bwMode="auto">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bwMode="auto">
            <a:xfrm>
              <a:off x="2915816" y="5159114"/>
              <a:ext cx="1728961" cy="1224136"/>
            </a:xfrm>
            <a:prstGeom prst="rightArrow">
              <a:avLst/>
            </a:prstGeom>
            <a:noFill/>
            <a:ln w="57150">
              <a:solidFill>
                <a:schemeClr val="accent2">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bwMode="auto">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bwMode="auto">
            <a:xfrm>
              <a:off x="5940152" y="6054031"/>
              <a:ext cx="2591519" cy="576064"/>
            </a:xfrm>
            <a:prstGeom prst="roundRect">
              <a:avLst/>
            </a:prstGeom>
            <a:noFill/>
            <a:ln w="38100">
              <a:solidFill>
                <a:schemeClr val="accent5">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bwMode="auto">
            <a:xfrm rot="20700000">
              <a:off x="4720125" y="5099639"/>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bwMode="auto">
            <a:xfrm rot="900000">
              <a:off x="4737650" y="5793888"/>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bwMode="auto">
            <a:xfrm>
              <a:off x="5659569" y="5058820"/>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bwMode="auto">
            <a:xfrm>
              <a:off x="5691359" y="6129288"/>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extLst>
              <p:ext uri="{D42A27DB-BD31-4B8C-83A1-F6EECF244321}">
                <p14:modId xmlns:p14="http://schemas.microsoft.com/office/powerpoint/2010/main" val="613977384"/>
              </p:ext>
            </p:extLst>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dirty="0">
                <a:latin typeface="標楷體" panose="03000509000000000000" pitchFamily="65" charset="-120"/>
                <a:ea typeface="標楷體" panose="03000509000000000000" pitchFamily="65" charset="-120"/>
              </a:rPr>
              <a:t>升學管道規劃</a:t>
            </a:r>
          </a:p>
          <a:p>
            <a:pPr lvl="1"/>
            <a:r>
              <a:rPr lang="zh-TW" altLang="en-US" sz="2800" dirty="0">
                <a:solidFill>
                  <a:srgbClr val="FF0000"/>
                </a:solidFill>
                <a:latin typeface="標楷體" panose="03000509000000000000" pitchFamily="65" charset="-120"/>
                <a:ea typeface="標楷體" panose="03000509000000000000" pitchFamily="65" charset="-120"/>
              </a:rPr>
              <a:t>完全免試入學、優先免試入學、聯合免試入學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臺南應用科大</a:t>
            </a:r>
            <a:r>
              <a:rPr lang="en-US" altLang="zh-TW" sz="2800" dirty="0">
                <a:solidFill>
                  <a:srgbClr val="FF0000"/>
                </a:solidFill>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升學管道辦理順序</a:t>
            </a: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完全免試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dirty="0">
                <a:solidFill>
                  <a:srgbClr val="FF0000"/>
                </a:solidFill>
                <a:latin typeface="標楷體" panose="03000509000000000000" pitchFamily="65" charset="-120"/>
                <a:ea typeface="標楷體" panose="03000509000000000000" pitchFamily="65" charset="-120"/>
              </a:rPr>
              <a:t>免試入學</a:t>
            </a:r>
            <a:endParaRPr lang="zh-TW" altLang="en-US"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免試入學招生後仍有待招生名額者，得報教育部核定辦理</a:t>
            </a:r>
            <a:r>
              <a:rPr lang="zh-TW" altLang="en-US" sz="2800" dirty="0">
                <a:solidFill>
                  <a:srgbClr val="FF0000"/>
                </a:solidFill>
                <a:latin typeface="標楷體" panose="03000509000000000000" pitchFamily="65" charset="-120"/>
                <a:ea typeface="標楷體" panose="03000509000000000000" pitchFamily="65" charset="-120"/>
              </a:rPr>
              <a:t>免試續招</a:t>
            </a:r>
            <a:r>
              <a:rPr lang="zh-TW" altLang="en-US" sz="28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987425" y="3995731"/>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5689600" y="1557338"/>
            <a:ext cx="1714500"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3151188" y="3851268"/>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7" name="圓角矩形 16">
            <a:extLst>
              <a:ext uri="{FF2B5EF4-FFF2-40B4-BE49-F238E27FC236}">
                <a16:creationId xmlns:a16="http://schemas.microsoft.com/office/drawing/2014/main" id="{5FCE7C4E-A3AA-4D5F-B0C5-DA72544D279C}"/>
              </a:ext>
            </a:extLst>
          </p:cNvPr>
          <p:cNvSpPr/>
          <p:nvPr/>
        </p:nvSpPr>
        <p:spPr>
          <a:xfrm>
            <a:off x="7507290" y="1355719"/>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2192338" y="3840156"/>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4879975" y="3843331"/>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716088" y="4211631"/>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dirty="0">
                <a:solidFill>
                  <a:srgbClr val="000000"/>
                </a:solidFill>
                <a:latin typeface="華康粗圓體" panose="020F0709000000000000" pitchFamily="49" charset="-120"/>
                <a:ea typeface="華康粗圓體" panose="020F0709000000000000" pitchFamily="49" charset="-120"/>
              </a:rPr>
              <a:t>5</a:t>
            </a:r>
            <a:r>
              <a:rPr lang="zh-TW" altLang="en-US" sz="2000" dirty="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5199062" y="4110829"/>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6</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3360731"/>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882650"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7712075"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9959975" y="2689218"/>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10506075" y="3887781"/>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893363" y="290670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2613025" y="1557338"/>
            <a:ext cx="2909888"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530350" y="3836981"/>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39823" y="4232269"/>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3449638" y="2205038"/>
            <a:ext cx="2049462" cy="6127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20278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2396F7C-4308-49BF-88DD-CDABAB46E192}" type="slidenum">
              <a:rPr kumimoji="0" lang="zh-TW" altLang="en-US" smtClean="0">
                <a:solidFill>
                  <a:srgbClr val="FEFFFF"/>
                </a:solidFill>
                <a:latin typeface="Century Gothic" panose="020B0502020202020204" pitchFamily="34" charset="0"/>
              </a:rPr>
              <a:pPr/>
              <a:t>129</a:t>
            </a:fld>
            <a:endParaRPr kumimoji="0" lang="zh-TW" altLang="en-US">
              <a:solidFill>
                <a:srgbClr val="FEFFFF"/>
              </a:solidFill>
              <a:latin typeface="Century Gothic" panose="020B0502020202020204" pitchFamily="34" charset="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7642228" y="1355719"/>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圓角矩形 53">
            <a:extLst>
              <a:ext uri="{FF2B5EF4-FFF2-40B4-BE49-F238E27FC236}">
                <a16:creationId xmlns:a16="http://schemas.microsoft.com/office/drawing/2014/main" id="{CEB60B39-D563-5B9C-F012-B0C8AD2B17C4}"/>
              </a:ext>
            </a:extLst>
          </p:cNvPr>
          <p:cNvSpPr/>
          <p:nvPr/>
        </p:nvSpPr>
        <p:spPr>
          <a:xfrm>
            <a:off x="2512218" y="4160831"/>
            <a:ext cx="2924969"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完全免試</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42"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42"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randombar(horizontal)">
                                      <p:cBhvr>
                                        <p:cTn id="67" dur="500"/>
                                        <p:tgtEl>
                                          <p:spTgt spid="3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randombar(horizontal)">
                                      <p:cBhvr>
                                        <p:cTn id="72" dur="500"/>
                                        <p:tgtEl>
                                          <p:spTgt spid="47"/>
                                        </p:tgtEl>
                                      </p:cBhvr>
                                    </p:animEffect>
                                  </p:childTnLst>
                                </p:cTn>
                              </p:par>
                              <p:par>
                                <p:cTn id="73" presetID="14" presetClass="entr" presetSubtype="1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randombar(horizontal)">
                                      <p:cBhvr>
                                        <p:cTn id="75" dur="500"/>
                                        <p:tgtEl>
                                          <p:spTgt spid="45"/>
                                        </p:tgtEl>
                                      </p:cBhvr>
                                    </p:animEffect>
                                  </p:childTnLst>
                                </p:cTn>
                              </p:par>
                              <p:par>
                                <p:cTn id="76" presetID="14" presetClass="entr" presetSubtype="10"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randombar(horizontal)">
                                      <p:cBhvr>
                                        <p:cTn id="78" dur="500"/>
                                        <p:tgtEl>
                                          <p:spTgt spid="5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randombar(horizontal)">
                                      <p:cBhvr>
                                        <p:cTn id="81" dur="500"/>
                                        <p:tgtEl>
                                          <p:spTgt spid="52"/>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randombar(horizontal)">
                                      <p:cBhvr>
                                        <p:cTn id="84" dur="500"/>
                                        <p:tgtEl>
                                          <p:spTgt spid="53"/>
                                        </p:tgtEl>
                                      </p:cBhvr>
                                    </p:animEffect>
                                  </p:childTnLst>
                                </p:cTn>
                              </p:par>
                              <p:par>
                                <p:cTn id="85" presetID="14" presetClass="entr" presetSubtype="1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randombar(horizontal)">
                                      <p:cBhvr>
                                        <p:cTn id="87" dur="500"/>
                                        <p:tgtEl>
                                          <p:spTgt spid="54"/>
                                        </p:tgtEl>
                                      </p:cBhvr>
                                    </p:animEffect>
                                  </p:childTnLst>
                                </p:cTn>
                              </p:par>
                              <p:par>
                                <p:cTn id="88" presetID="14" presetClass="entr" presetSubtype="10" fill="hold"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randombar(horizontal)">
                                      <p:cBhvr>
                                        <p:cTn id="90" dur="500"/>
                                        <p:tgtEl>
                                          <p:spTgt spid="55"/>
                                        </p:tgtEl>
                                      </p:cBhvr>
                                    </p:animEffect>
                                  </p:childTnLst>
                                </p:cTn>
                              </p:par>
                              <p:par>
                                <p:cTn id="91" presetID="14" presetClass="entr" presetSubtype="10"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randombar(horizontal)">
                                      <p:cBhvr>
                                        <p:cTn id="93" dur="500"/>
                                        <p:tgtEl>
                                          <p:spTgt spid="56"/>
                                        </p:tgtEl>
                                      </p:cBhvr>
                                    </p:animEffect>
                                  </p:childTnLst>
                                </p:cTn>
                              </p:par>
                              <p:par>
                                <p:cTn id="94" presetID="14" presetClass="entr" presetSubtype="1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randombar(horizontal)">
                                      <p:cBhvr>
                                        <p:cTn id="96" dur="500"/>
                                        <p:tgtEl>
                                          <p:spTgt spid="33"/>
                                        </p:tgtEl>
                                      </p:cBhvr>
                                    </p:animEffect>
                                  </p:childTnLst>
                                </p:cTn>
                              </p:par>
                              <p:par>
                                <p:cTn id="97" presetID="14" presetClass="entr" presetSubtype="10" fill="hold" nodeType="with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randombar(horizontal)">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a:cxnSpLocks/>
          </p:cNvCxnSpPr>
          <p:nvPr/>
        </p:nvCxnSpPr>
        <p:spPr>
          <a:xfrm>
            <a:off x="1690769" y="3356993"/>
            <a:ext cx="8132861" cy="412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659306" y="4301117"/>
            <a:ext cx="2005441" cy="98741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700" b="1" dirty="0">
                <a:solidFill>
                  <a:prstClr val="black"/>
                </a:solidFill>
                <a:latin typeface="華康粗圓體" pitchFamily="49" charset="-120"/>
                <a:ea typeface="華康粗圓體" pitchFamily="49" charset="-120"/>
              </a:rPr>
              <a:t>免試入學</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6/21-25</a:t>
            </a:r>
            <a:r>
              <a:rPr kumimoji="0" lang="zh-TW" altLang="en-US" sz="1700" b="1" dirty="0">
                <a:solidFill>
                  <a:prstClr val="black"/>
                </a:solidFill>
                <a:latin typeface="華康粗圓體" pitchFamily="49" charset="-120"/>
                <a:ea typeface="華康粗圓體" pitchFamily="49" charset="-120"/>
              </a:rPr>
              <a:t>志願選填</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6/28</a:t>
            </a:r>
            <a:r>
              <a:rPr kumimoji="0" lang="zh-TW" altLang="en-US" sz="1700" b="1" dirty="0">
                <a:solidFill>
                  <a:prstClr val="black"/>
                </a:solidFill>
                <a:latin typeface="華康粗圓體" pitchFamily="49" charset="-120"/>
                <a:ea typeface="華康粗圓體" pitchFamily="49" charset="-120"/>
              </a:rPr>
              <a:t>報名</a:t>
            </a:r>
            <a:endParaRPr kumimoji="0" lang="en-US" altLang="zh-TW" sz="1700" b="1" dirty="0">
              <a:solidFill>
                <a:prstClr val="black"/>
              </a:solidFill>
              <a:latin typeface="華康粗圓體" pitchFamily="49" charset="-120"/>
              <a:ea typeface="華康粗圓體" pitchFamily="49" charset="-120"/>
            </a:endParaRPr>
          </a:p>
        </p:txBody>
      </p:sp>
      <p:sp>
        <p:nvSpPr>
          <p:cNvPr id="8" name="橢圓 7"/>
          <p:cNvSpPr/>
          <p:nvPr/>
        </p:nvSpPr>
        <p:spPr>
          <a:xfrm>
            <a:off x="3791601" y="3243265"/>
            <a:ext cx="216694"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9" name="圓角矩形 8"/>
          <p:cNvSpPr/>
          <p:nvPr/>
        </p:nvSpPr>
        <p:spPr>
          <a:xfrm>
            <a:off x="2910365" y="4106666"/>
            <a:ext cx="1440656" cy="611619"/>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5/20-21</a:t>
            </a:r>
          </a:p>
          <a:p>
            <a:pPr algn="ctr">
              <a:defRPr/>
            </a:pPr>
            <a:r>
              <a:rPr kumimoji="0" lang="zh-TW" altLang="en-US" sz="1500" dirty="0">
                <a:solidFill>
                  <a:prstClr val="black"/>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3400803" y="28590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5</a:t>
            </a:r>
            <a:r>
              <a:rPr kumimoji="0" lang="zh-TW" altLang="en-US" sz="2000" b="1" dirty="0">
                <a:solidFill>
                  <a:srgbClr val="000000"/>
                </a:solidFill>
                <a:latin typeface="華康粗圓體"/>
                <a:ea typeface="華康粗圓體"/>
                <a:cs typeface="華康粗圓體"/>
              </a:rPr>
              <a:t>月中旬</a:t>
            </a:r>
          </a:p>
        </p:txBody>
      </p:sp>
      <p:cxnSp>
        <p:nvCxnSpPr>
          <p:cNvPr id="11" name="直線單箭頭接點 10"/>
          <p:cNvCxnSpPr>
            <a:cxnSpLocks/>
            <a:stCxn id="8" idx="4"/>
          </p:cNvCxnSpPr>
          <p:nvPr/>
        </p:nvCxnSpPr>
        <p:spPr>
          <a:xfrm>
            <a:off x="3899948" y="3530602"/>
            <a:ext cx="0" cy="53957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a:cxnSpLocks/>
          </p:cNvCxnSpPr>
          <p:nvPr/>
        </p:nvCxnSpPr>
        <p:spPr>
          <a:xfrm>
            <a:off x="5899452" y="3492501"/>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a:cxnSpLocks/>
          </p:cNvCxnSpPr>
          <p:nvPr/>
        </p:nvCxnSpPr>
        <p:spPr>
          <a:xfrm>
            <a:off x="6915910" y="3434486"/>
            <a:ext cx="44865" cy="82460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6685405" y="4319588"/>
            <a:ext cx="1498151" cy="8636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600" b="1" dirty="0">
                <a:solidFill>
                  <a:sysClr val="windowText" lastClr="000000"/>
                </a:solidFill>
                <a:latin typeface="華康粗圓體" pitchFamily="49" charset="-120"/>
                <a:ea typeface="華康粗圓體" pitchFamily="49" charset="-120"/>
              </a:rPr>
              <a:t>特色招生</a:t>
            </a:r>
            <a:endParaRPr kumimoji="0" lang="en-US" altLang="zh-TW" sz="1600" b="1" dirty="0">
              <a:solidFill>
                <a:sysClr val="windowText" lastClr="000000"/>
              </a:solidFill>
              <a:latin typeface="華康粗圓體" pitchFamily="49" charset="-120"/>
              <a:ea typeface="華康粗圓體" pitchFamily="49" charset="-120"/>
            </a:endParaRPr>
          </a:p>
          <a:p>
            <a:pPr algn="ctr">
              <a:defRPr/>
            </a:pPr>
            <a:r>
              <a:rPr kumimoji="0" lang="zh-TW" altLang="en-US" sz="1600" b="1" dirty="0">
                <a:solidFill>
                  <a:sysClr val="windowText" lastClr="000000"/>
                </a:solidFill>
                <a:latin typeface="華康粗圓體" pitchFamily="49" charset="-120"/>
                <a:ea typeface="華康粗圓體" pitchFamily="49" charset="-120"/>
              </a:rPr>
              <a:t>（考試分發）</a:t>
            </a:r>
          </a:p>
        </p:txBody>
      </p:sp>
      <p:sp>
        <p:nvSpPr>
          <p:cNvPr id="20" name="文字方塊 19"/>
          <p:cNvSpPr txBox="1">
            <a:spLocks noChangeArrowheads="1"/>
          </p:cNvSpPr>
          <p:nvPr/>
        </p:nvSpPr>
        <p:spPr bwMode="auto">
          <a:xfrm>
            <a:off x="966646" y="6167046"/>
            <a:ext cx="1848227"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defRPr/>
            </a:pPr>
            <a:r>
              <a:rPr kumimoji="0" lang="en-US" altLang="zh-TW" b="1" dirty="0">
                <a:solidFill>
                  <a:srgbClr val="000000"/>
                </a:solidFill>
                <a:latin typeface="華康粗圓體"/>
                <a:ea typeface="華康粗圓體"/>
                <a:cs typeface="華康粗圓體"/>
              </a:rPr>
              <a:t>1.</a:t>
            </a:r>
            <a:r>
              <a:rPr kumimoji="0" lang="zh-TW" altLang="en-US" b="1" dirty="0">
                <a:solidFill>
                  <a:srgbClr val="000000"/>
                </a:solidFill>
                <a:latin typeface="華康粗圓體"/>
                <a:ea typeface="華康粗圓體"/>
                <a:cs typeface="華康粗圓體"/>
              </a:rPr>
              <a:t>可跨區報考</a:t>
            </a:r>
            <a:endParaRPr kumimoji="0" lang="en-US" altLang="zh-TW" b="1" dirty="0">
              <a:solidFill>
                <a:srgbClr val="000000"/>
              </a:solidFill>
              <a:latin typeface="華康粗圓體"/>
              <a:ea typeface="華康粗圓體"/>
              <a:cs typeface="華康粗圓體"/>
            </a:endParaRPr>
          </a:p>
          <a:p>
            <a:pPr>
              <a:defRPr/>
            </a:pPr>
            <a:r>
              <a:rPr kumimoji="0" lang="en-US" altLang="zh-TW" b="1" dirty="0">
                <a:solidFill>
                  <a:srgbClr val="000000"/>
                </a:solidFill>
                <a:latin typeface="華康粗圓體"/>
                <a:ea typeface="華康粗圓體"/>
                <a:cs typeface="華康粗圓體"/>
              </a:rPr>
              <a:t>2.</a:t>
            </a:r>
            <a:r>
              <a:rPr kumimoji="0" lang="zh-TW" altLang="en-US" b="1" dirty="0">
                <a:solidFill>
                  <a:srgbClr val="000000"/>
                </a:solidFill>
                <a:latin typeface="華康粗圓體"/>
                <a:ea typeface="華康粗圓體"/>
                <a:cs typeface="華康粗圓體"/>
              </a:rPr>
              <a:t>需先術科測驗</a:t>
            </a:r>
          </a:p>
        </p:txBody>
      </p:sp>
      <p:cxnSp>
        <p:nvCxnSpPr>
          <p:cNvPr id="23" name="直線單箭頭接點 22"/>
          <p:cNvCxnSpPr>
            <a:cxnSpLocks/>
          </p:cNvCxnSpPr>
          <p:nvPr/>
        </p:nvCxnSpPr>
        <p:spPr>
          <a:xfrm flipH="1" flipV="1">
            <a:off x="2375744" y="2740025"/>
            <a:ext cx="15479"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62790" y="3209369"/>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7" name="橢圓 26"/>
          <p:cNvSpPr/>
          <p:nvPr/>
        </p:nvSpPr>
        <p:spPr>
          <a:xfrm>
            <a:off x="5791702" y="3259138"/>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9" name="文字方塊 28"/>
          <p:cNvSpPr txBox="1">
            <a:spLocks noChangeArrowheads="1"/>
          </p:cNvSpPr>
          <p:nvPr/>
        </p:nvSpPr>
        <p:spPr bwMode="auto">
          <a:xfrm>
            <a:off x="1830741" y="3532946"/>
            <a:ext cx="97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4</a:t>
            </a:r>
            <a:r>
              <a:rPr kumimoji="0" lang="zh-TW" altLang="en-US" sz="2000" b="1" dirty="0">
                <a:solidFill>
                  <a:srgbClr val="000000"/>
                </a:solidFill>
                <a:latin typeface="華康粗圓體"/>
                <a:ea typeface="華康粗圓體"/>
                <a:cs typeface="華康粗圓體"/>
              </a:rPr>
              <a:t>月</a:t>
            </a:r>
          </a:p>
        </p:txBody>
      </p:sp>
      <p:sp>
        <p:nvSpPr>
          <p:cNvPr id="31" name="圓角矩形 30"/>
          <p:cNvSpPr/>
          <p:nvPr/>
        </p:nvSpPr>
        <p:spPr>
          <a:xfrm>
            <a:off x="4610963" y="3688759"/>
            <a:ext cx="850106"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b="1" dirty="0">
                <a:solidFill>
                  <a:prstClr val="black"/>
                </a:solidFill>
                <a:latin typeface="華康粗圓體" pitchFamily="49" charset="-120"/>
                <a:ea typeface="華康粗圓體" pitchFamily="49" charset="-120"/>
              </a:rPr>
              <a:t>直升</a:t>
            </a:r>
          </a:p>
        </p:txBody>
      </p:sp>
      <p:sp>
        <p:nvSpPr>
          <p:cNvPr id="34" name="圓角矩形 33"/>
          <p:cNvSpPr/>
          <p:nvPr/>
        </p:nvSpPr>
        <p:spPr>
          <a:xfrm>
            <a:off x="6201670" y="2110675"/>
            <a:ext cx="1766586"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7/11</a:t>
            </a:r>
            <a:r>
              <a:rPr kumimoji="0" lang="zh-TW" altLang="en-US" b="1" dirty="0">
                <a:solidFill>
                  <a:prstClr val="black"/>
                </a:solidFill>
                <a:latin typeface="華康粗圓體" pitchFamily="49" charset="-120"/>
                <a:ea typeface="華康粗圓體" pitchFamily="49" charset="-120"/>
              </a:rPr>
              <a:t>免試放榜</a:t>
            </a:r>
          </a:p>
        </p:txBody>
      </p:sp>
      <p:sp>
        <p:nvSpPr>
          <p:cNvPr id="35" name="矩形 34"/>
          <p:cNvSpPr/>
          <p:nvPr/>
        </p:nvSpPr>
        <p:spPr>
          <a:xfrm>
            <a:off x="4446907" y="3573288"/>
            <a:ext cx="3720905"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nstantia"/>
              <a:ea typeface="新細明體" panose="02020500000000000000" pitchFamily="18" charset="-120"/>
            </a:endParaRPr>
          </a:p>
        </p:txBody>
      </p:sp>
      <p:sp>
        <p:nvSpPr>
          <p:cNvPr id="37" name="橢圓 36"/>
          <p:cNvSpPr/>
          <p:nvPr/>
        </p:nvSpPr>
        <p:spPr>
          <a:xfrm>
            <a:off x="1612187" y="3213100"/>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38" name="直線單箭頭接點 37"/>
          <p:cNvCxnSpPr>
            <a:cxnSpLocks/>
          </p:cNvCxnSpPr>
          <p:nvPr/>
        </p:nvCxnSpPr>
        <p:spPr>
          <a:xfrm>
            <a:off x="1720534" y="3429000"/>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a:spLocks noChangeArrowheads="1"/>
          </p:cNvSpPr>
          <p:nvPr/>
        </p:nvSpPr>
        <p:spPr bwMode="auto">
          <a:xfrm>
            <a:off x="1323685" y="2794000"/>
            <a:ext cx="939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2-3</a:t>
            </a:r>
            <a:r>
              <a:rPr kumimoji="0" lang="zh-TW" altLang="en-US" sz="2000" b="1" dirty="0">
                <a:solidFill>
                  <a:srgbClr val="000000"/>
                </a:solidFill>
                <a:latin typeface="華康粗圓體"/>
                <a:ea typeface="華康粗圓體"/>
                <a:cs typeface="華康粗圓體"/>
              </a:rPr>
              <a:t>月</a:t>
            </a:r>
          </a:p>
        </p:txBody>
      </p:sp>
      <p:sp>
        <p:nvSpPr>
          <p:cNvPr id="41" name="橢圓 40"/>
          <p:cNvSpPr/>
          <p:nvPr/>
        </p:nvSpPr>
        <p:spPr>
          <a:xfrm>
            <a:off x="6829994" y="3290817"/>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43" name="直線單箭頭接點 42"/>
          <p:cNvCxnSpPr>
            <a:cxnSpLocks/>
          </p:cNvCxnSpPr>
          <p:nvPr/>
        </p:nvCxnSpPr>
        <p:spPr>
          <a:xfrm flipV="1">
            <a:off x="7648695" y="2824957"/>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7530776" y="3249810"/>
            <a:ext cx="215503"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5" name="圓角矩形 44"/>
          <p:cNvSpPr/>
          <p:nvPr/>
        </p:nvSpPr>
        <p:spPr>
          <a:xfrm>
            <a:off x="8178484" y="4197496"/>
            <a:ext cx="2474075" cy="131973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7/14</a:t>
            </a:r>
            <a:r>
              <a:rPr kumimoji="0" lang="zh-TW" altLang="en-US" sz="1600" b="1" dirty="0">
                <a:solidFill>
                  <a:prstClr val="black"/>
                </a:solidFill>
                <a:latin typeface="華康粗圓體" pitchFamily="49" charset="-120"/>
                <a:ea typeface="華康粗圓體" pitchFamily="49" charset="-120"/>
              </a:rPr>
              <a:t>藝才班報到後放棄</a:t>
            </a:r>
            <a:endParaRPr kumimoji="0" lang="en-US" altLang="zh-TW" sz="1600" b="1" dirty="0">
              <a:solidFill>
                <a:prstClr val="black"/>
              </a:solidFill>
              <a:latin typeface="華康粗圓體" pitchFamily="49" charset="-120"/>
              <a:ea typeface="華康粗圓體" pitchFamily="49" charset="-120"/>
            </a:endParaRPr>
          </a:p>
          <a:p>
            <a:pPr algn="ctr">
              <a:defRPr/>
            </a:pPr>
            <a:r>
              <a:rPr kumimoji="0" lang="en-US" altLang="zh-TW" sz="1600" b="1" dirty="0">
                <a:solidFill>
                  <a:prstClr val="black"/>
                </a:solidFill>
                <a:latin typeface="華康粗圓體" pitchFamily="49" charset="-120"/>
                <a:ea typeface="華康粗圓體" pitchFamily="49" charset="-120"/>
              </a:rPr>
              <a:t>7/17</a:t>
            </a:r>
            <a:r>
              <a:rPr kumimoji="0" lang="zh-TW" altLang="en-US" sz="1600" b="1" dirty="0">
                <a:solidFill>
                  <a:prstClr val="black"/>
                </a:solidFill>
                <a:latin typeface="華康粗圓體" pitchFamily="49" charset="-120"/>
                <a:ea typeface="華康粗圓體" pitchFamily="49" charset="-120"/>
              </a:rPr>
              <a:t>免試入學、五專聯免報到後放棄</a:t>
            </a:r>
          </a:p>
        </p:txBody>
      </p:sp>
      <p:cxnSp>
        <p:nvCxnSpPr>
          <p:cNvPr id="46" name="直線單箭頭接點 45"/>
          <p:cNvCxnSpPr>
            <a:cxnSpLocks/>
          </p:cNvCxnSpPr>
          <p:nvPr/>
        </p:nvCxnSpPr>
        <p:spPr>
          <a:xfrm>
            <a:off x="9052995" y="3534570"/>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8945243" y="3285949"/>
            <a:ext cx="215504"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8" name="圓角矩形 47"/>
          <p:cNvSpPr/>
          <p:nvPr/>
        </p:nvSpPr>
        <p:spPr>
          <a:xfrm>
            <a:off x="966645" y="5083648"/>
            <a:ext cx="1835696" cy="721617"/>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zh-TW" altLang="en-US" b="1" dirty="0">
                <a:solidFill>
                  <a:prstClr val="black"/>
                </a:solidFill>
                <a:latin typeface="華康粗圓體" pitchFamily="49" charset="-120"/>
                <a:ea typeface="華康粗圓體" pitchFamily="49" charset="-120"/>
              </a:rPr>
              <a:t>藝才能班報名</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專業群科報名</a:t>
            </a:r>
          </a:p>
        </p:txBody>
      </p:sp>
      <p:sp>
        <p:nvSpPr>
          <p:cNvPr id="49" name="圓角矩形 48"/>
          <p:cNvSpPr/>
          <p:nvPr/>
        </p:nvSpPr>
        <p:spPr>
          <a:xfrm>
            <a:off x="2058671" y="1358020"/>
            <a:ext cx="1719263" cy="86992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dirty="0">
                <a:solidFill>
                  <a:prstClr val="black"/>
                </a:solidFill>
                <a:latin typeface="華康粗圓體" pitchFamily="49" charset="-120"/>
                <a:ea typeface="華康粗圓體" pitchFamily="49" charset="-120"/>
              </a:rPr>
              <a:t>1.</a:t>
            </a:r>
            <a:r>
              <a:rPr kumimoji="0" lang="zh-TW" altLang="en-US" dirty="0">
                <a:solidFill>
                  <a:prstClr val="black"/>
                </a:solidFill>
                <a:latin typeface="華康粗圓體" pitchFamily="49" charset="-120"/>
                <a:ea typeface="華康粗圓體" pitchFamily="49" charset="-120"/>
              </a:rPr>
              <a:t>藝術才能班</a:t>
            </a:r>
            <a:r>
              <a:rPr kumimoji="0" lang="en-US" altLang="zh-TW" dirty="0">
                <a:solidFill>
                  <a:prstClr val="black"/>
                </a:solidFill>
                <a:latin typeface="華康粗圓體" pitchFamily="49" charset="-120"/>
                <a:ea typeface="華康粗圓體" pitchFamily="49" charset="-120"/>
              </a:rPr>
              <a:t>2.</a:t>
            </a:r>
            <a:r>
              <a:rPr kumimoji="0" lang="zh-TW" altLang="en-US" dirty="0">
                <a:solidFill>
                  <a:prstClr val="black"/>
                </a:solidFill>
                <a:latin typeface="華康粗圓體" pitchFamily="49" charset="-120"/>
                <a:ea typeface="華康粗圓體" pitchFamily="49" charset="-120"/>
              </a:rPr>
              <a:t>專業群科</a:t>
            </a:r>
            <a:endParaRPr kumimoji="0" lang="en-US" altLang="zh-TW" dirty="0">
              <a:solidFill>
                <a:prstClr val="black"/>
              </a:solidFill>
              <a:latin typeface="華康粗圓體" pitchFamily="49" charset="-120"/>
              <a:ea typeface="華康粗圓體" pitchFamily="49" charset="-120"/>
            </a:endParaRPr>
          </a:p>
          <a:p>
            <a:pPr algn="ctr">
              <a:defRPr/>
            </a:pPr>
            <a:r>
              <a:rPr kumimoji="0" lang="zh-TW" altLang="en-US" dirty="0">
                <a:solidFill>
                  <a:prstClr val="black"/>
                </a:solidFill>
                <a:latin typeface="華康粗圓體" pitchFamily="49" charset="-120"/>
                <a:ea typeface="華康粗圓體" pitchFamily="49" charset="-120"/>
              </a:rPr>
              <a:t>術科測驗</a:t>
            </a:r>
          </a:p>
        </p:txBody>
      </p:sp>
      <p:sp>
        <p:nvSpPr>
          <p:cNvPr id="2" name="矩形 1"/>
          <p:cNvSpPr/>
          <p:nvPr/>
        </p:nvSpPr>
        <p:spPr>
          <a:xfrm>
            <a:off x="1727199" y="34925"/>
            <a:ext cx="8738723" cy="749300"/>
          </a:xfrm>
          <a:prstGeom prst="rect">
            <a:avLst/>
          </a:prstGeom>
          <a:solidFill>
            <a:srgbClr val="0000FF"/>
          </a:solidFill>
        </p:spPr>
        <p:txBody>
          <a:bodyPr wrap="square">
            <a:spAutoFit/>
          </a:bodyPr>
          <a:lstStyle/>
          <a:p>
            <a:pPr>
              <a:defRPr/>
            </a:pPr>
            <a:r>
              <a:rPr kumimoji="0" lang="zh-TW" altLang="en-US" sz="4267" dirty="0">
                <a:solidFill>
                  <a:prstClr val="white"/>
                </a:solidFill>
                <a:latin typeface="標楷體" panose="03000509000000000000" pitchFamily="65" charset="-120"/>
                <a:ea typeface="標楷體" panose="03000509000000000000" pitchFamily="65" charset="-120"/>
              </a:rPr>
              <a:t>多元入學重要日程表</a:t>
            </a:r>
          </a:p>
        </p:txBody>
      </p:sp>
      <p:sp>
        <p:nvSpPr>
          <p:cNvPr id="52" name="圓角矩形 51"/>
          <p:cNvSpPr/>
          <p:nvPr/>
        </p:nvSpPr>
        <p:spPr>
          <a:xfrm>
            <a:off x="2827816" y="4751917"/>
            <a:ext cx="1513283"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5/22</a:t>
            </a:r>
          </a:p>
          <a:p>
            <a:pPr algn="ctr">
              <a:defRPr/>
            </a:pPr>
            <a:r>
              <a:rPr kumimoji="0" lang="zh-TW" altLang="en-US" sz="1500" dirty="0">
                <a:solidFill>
                  <a:prstClr val="black"/>
                </a:solidFill>
                <a:latin typeface="華康粗圓體" pitchFamily="49" charset="-120"/>
                <a:ea typeface="華康粗圓體" pitchFamily="49" charset="-120"/>
              </a:rPr>
              <a:t>五專優免報名</a:t>
            </a:r>
          </a:p>
        </p:txBody>
      </p:sp>
      <p:sp>
        <p:nvSpPr>
          <p:cNvPr id="53" name="圓角矩形 52"/>
          <p:cNvSpPr/>
          <p:nvPr/>
        </p:nvSpPr>
        <p:spPr>
          <a:xfrm>
            <a:off x="2068797" y="2289599"/>
            <a:ext cx="1706134" cy="400050"/>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dirty="0">
                <a:solidFill>
                  <a:prstClr val="black"/>
                </a:solidFill>
                <a:latin typeface="華康粗圓體" pitchFamily="49" charset="-120"/>
                <a:ea typeface="華康粗圓體" pitchFamily="49" charset="-120"/>
              </a:rPr>
              <a:t>科學班報到</a:t>
            </a:r>
          </a:p>
        </p:txBody>
      </p:sp>
      <p:sp>
        <p:nvSpPr>
          <p:cNvPr id="54" name="圓角矩形 53"/>
          <p:cNvSpPr/>
          <p:nvPr/>
        </p:nvSpPr>
        <p:spPr>
          <a:xfrm>
            <a:off x="2023199" y="891408"/>
            <a:ext cx="1754735" cy="44936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dirty="0">
                <a:solidFill>
                  <a:prstClr val="black"/>
                </a:solidFill>
                <a:latin typeface="華康粗圓體" pitchFamily="49" charset="-120"/>
                <a:ea typeface="華康粗圓體" pitchFamily="49" charset="-120"/>
              </a:rPr>
              <a:t>體育班報名</a:t>
            </a:r>
          </a:p>
        </p:txBody>
      </p:sp>
      <p:sp>
        <p:nvSpPr>
          <p:cNvPr id="55" name="圓角矩形 54"/>
          <p:cNvSpPr/>
          <p:nvPr/>
        </p:nvSpPr>
        <p:spPr>
          <a:xfrm>
            <a:off x="931149" y="4149081"/>
            <a:ext cx="1896666" cy="49133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科學班報名及測驗</a:t>
            </a:r>
          </a:p>
        </p:txBody>
      </p:sp>
      <p:cxnSp>
        <p:nvCxnSpPr>
          <p:cNvPr id="4" name="直線單箭頭接點 3"/>
          <p:cNvCxnSpPr>
            <a:cxnSpLocks/>
          </p:cNvCxnSpPr>
          <p:nvPr/>
        </p:nvCxnSpPr>
        <p:spPr>
          <a:xfrm>
            <a:off x="1752680" y="5780446"/>
            <a:ext cx="0" cy="38485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6" name="圓角矩形 55"/>
          <p:cNvSpPr/>
          <p:nvPr/>
        </p:nvSpPr>
        <p:spPr>
          <a:xfrm>
            <a:off x="2816716" y="5400027"/>
            <a:ext cx="1560180" cy="833889"/>
          </a:xfrm>
          <a:prstGeom prst="roundRect">
            <a:avLst/>
          </a:prstGeom>
          <a:solidFill>
            <a:srgbClr val="01B3B7"/>
          </a:solidFill>
          <a:ln/>
        </p:spPr>
        <p:style>
          <a:lnRef idx="3">
            <a:schemeClr val="lt1"/>
          </a:lnRef>
          <a:fillRef idx="1">
            <a:schemeClr val="accent3"/>
          </a:fillRef>
          <a:effectRef idx="1">
            <a:schemeClr val="accent3"/>
          </a:effectRef>
          <a:fontRef idx="minor">
            <a:schemeClr val="lt1"/>
          </a:fontRef>
        </p:style>
        <p:txBody>
          <a:bodyPr anchor="ctr"/>
          <a:lstStyle/>
          <a:p>
            <a:pPr>
              <a:defRPr/>
            </a:pPr>
            <a:r>
              <a:rPr kumimoji="0" lang="en-US" altLang="zh-TW" sz="1400" dirty="0">
                <a:solidFill>
                  <a:prstClr val="black"/>
                </a:solidFill>
                <a:latin typeface="華康粗圓體" pitchFamily="49" charset="-120"/>
                <a:ea typeface="華康粗圓體" pitchFamily="49" charset="-120"/>
              </a:rPr>
              <a:t>5/11</a:t>
            </a:r>
            <a:r>
              <a:rPr kumimoji="0" lang="zh-TW" altLang="en-US" sz="1400" dirty="0">
                <a:solidFill>
                  <a:prstClr val="black"/>
                </a:solidFill>
                <a:latin typeface="華康粗圓體" pitchFamily="49" charset="-120"/>
                <a:ea typeface="華康粗圓體" pitchFamily="49" charset="-120"/>
              </a:rPr>
              <a:t>技優志願選填</a:t>
            </a:r>
            <a:endParaRPr kumimoji="0" lang="en-US" altLang="zh-TW" sz="1400" dirty="0">
              <a:solidFill>
                <a:prstClr val="black"/>
              </a:solidFill>
              <a:latin typeface="華康粗圓體" pitchFamily="49" charset="-120"/>
              <a:ea typeface="華康粗圓體" pitchFamily="49" charset="-120"/>
            </a:endParaRPr>
          </a:p>
          <a:p>
            <a:pPr>
              <a:defRPr/>
            </a:pPr>
            <a:r>
              <a:rPr kumimoji="0" lang="en-US" altLang="zh-TW" sz="1400" dirty="0">
                <a:solidFill>
                  <a:prstClr val="black"/>
                </a:solidFill>
                <a:latin typeface="華康粗圓體" pitchFamily="49" charset="-120"/>
                <a:ea typeface="華康粗圓體" pitchFamily="49" charset="-120"/>
              </a:rPr>
              <a:t>5/25</a:t>
            </a:r>
            <a:r>
              <a:rPr kumimoji="0" lang="zh-TW" altLang="en-US" sz="1400" dirty="0">
                <a:solidFill>
                  <a:prstClr val="black"/>
                </a:solidFill>
                <a:latin typeface="華康粗圓體" pitchFamily="49" charset="-120"/>
                <a:ea typeface="華康粗圓體" pitchFamily="49" charset="-120"/>
              </a:rPr>
              <a:t>技優報名</a:t>
            </a:r>
          </a:p>
        </p:txBody>
      </p:sp>
      <p:sp>
        <p:nvSpPr>
          <p:cNvPr id="57" name="橢圓 56"/>
          <p:cNvSpPr/>
          <p:nvPr/>
        </p:nvSpPr>
        <p:spPr>
          <a:xfrm>
            <a:off x="4659306" y="3213670"/>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58" name="直線單箭頭接點 57"/>
          <p:cNvCxnSpPr>
            <a:cxnSpLocks/>
            <a:stCxn id="57" idx="0"/>
          </p:cNvCxnSpPr>
          <p:nvPr/>
        </p:nvCxnSpPr>
        <p:spPr>
          <a:xfrm flipV="1">
            <a:off x="4767057" y="2729106"/>
            <a:ext cx="0" cy="48456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59" name="文字方塊 58"/>
          <p:cNvSpPr txBox="1">
            <a:spLocks noChangeArrowheads="1"/>
          </p:cNvSpPr>
          <p:nvPr/>
        </p:nvSpPr>
        <p:spPr bwMode="auto">
          <a:xfrm>
            <a:off x="3825549" y="1829527"/>
            <a:ext cx="2330401" cy="78483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spcBef>
                <a:spcPts val="1200"/>
              </a:spcBef>
              <a:defRPr/>
            </a:pPr>
            <a:r>
              <a:rPr kumimoji="0" lang="en-US" altLang="zh-TW" sz="1500" b="1" dirty="0">
                <a:solidFill>
                  <a:prstClr val="black"/>
                </a:solidFill>
                <a:latin typeface="華康粗圓體" pitchFamily="49" charset="-120"/>
                <a:ea typeface="華康粗圓體" pitchFamily="49" charset="-120"/>
              </a:rPr>
              <a:t>6/15</a:t>
            </a:r>
            <a:r>
              <a:rPr kumimoji="0" lang="zh-TW" altLang="en-US" sz="1500" b="1" dirty="0">
                <a:solidFill>
                  <a:prstClr val="black"/>
                </a:solidFill>
                <a:latin typeface="華康粗圓體" pitchFamily="49" charset="-120"/>
                <a:ea typeface="華康粗圓體" pitchFamily="49" charset="-120"/>
              </a:rPr>
              <a:t>專業群科、技優甄審、實用技能班、完全免試報到</a:t>
            </a:r>
            <a:endParaRPr kumimoji="0" lang="zh-TW" altLang="en-US" sz="1500" b="1" dirty="0">
              <a:solidFill>
                <a:srgbClr val="000000"/>
              </a:solidFill>
              <a:latin typeface="華康粗圓體"/>
              <a:ea typeface="華康粗圓體"/>
              <a:cs typeface="華康粗圓體"/>
            </a:endParaRPr>
          </a:p>
        </p:txBody>
      </p:sp>
      <p:sp>
        <p:nvSpPr>
          <p:cNvPr id="60" name="圓角矩形 59"/>
          <p:cNvSpPr/>
          <p:nvPr/>
        </p:nvSpPr>
        <p:spPr>
          <a:xfrm>
            <a:off x="6397420" y="5443728"/>
            <a:ext cx="1632346" cy="723074"/>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600" b="1" dirty="0">
                <a:solidFill>
                  <a:prstClr val="black"/>
                </a:solidFill>
                <a:latin typeface="華康粗圓體" pitchFamily="49" charset="-120"/>
                <a:ea typeface="華康粗圓體" pitchFamily="49" charset="-120"/>
              </a:rPr>
              <a:t>五專聯合免試</a:t>
            </a:r>
            <a:r>
              <a:rPr kumimoji="0" lang="en-US" altLang="zh-TW" sz="1600" b="1" dirty="0">
                <a:solidFill>
                  <a:prstClr val="black"/>
                </a:solidFill>
                <a:latin typeface="華康粗圓體" pitchFamily="49" charset="-120"/>
                <a:ea typeface="華康粗圓體" pitchFamily="49" charset="-120"/>
              </a:rPr>
              <a:t>6/21-7/3</a:t>
            </a:r>
            <a:r>
              <a:rPr kumimoji="0" lang="zh-TW" altLang="en-US" sz="1600" b="1" dirty="0">
                <a:solidFill>
                  <a:prstClr val="black"/>
                </a:solidFill>
                <a:latin typeface="華康粗圓體" pitchFamily="49" charset="-120"/>
                <a:ea typeface="華康粗圓體" pitchFamily="49" charset="-120"/>
              </a:rPr>
              <a:t>報名</a:t>
            </a:r>
          </a:p>
        </p:txBody>
      </p:sp>
      <p:sp>
        <p:nvSpPr>
          <p:cNvPr id="61" name="文字方塊 60"/>
          <p:cNvSpPr txBox="1">
            <a:spLocks noChangeArrowheads="1"/>
          </p:cNvSpPr>
          <p:nvPr/>
        </p:nvSpPr>
        <p:spPr bwMode="auto">
          <a:xfrm>
            <a:off x="4909026" y="2878391"/>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6</a:t>
            </a:r>
            <a:r>
              <a:rPr kumimoji="0" lang="zh-TW" altLang="en-US" sz="2000" b="1" dirty="0">
                <a:solidFill>
                  <a:srgbClr val="000000"/>
                </a:solidFill>
                <a:latin typeface="華康粗圓體"/>
                <a:ea typeface="華康粗圓體"/>
                <a:cs typeface="華康粗圓體"/>
              </a:rPr>
              <a:t>月中旬</a:t>
            </a:r>
          </a:p>
        </p:txBody>
      </p:sp>
      <p:sp>
        <p:nvSpPr>
          <p:cNvPr id="62" name="文字方塊 61"/>
          <p:cNvSpPr txBox="1">
            <a:spLocks noChangeArrowheads="1"/>
          </p:cNvSpPr>
          <p:nvPr/>
        </p:nvSpPr>
        <p:spPr bwMode="auto">
          <a:xfrm>
            <a:off x="6352185" y="2846124"/>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7</a:t>
            </a:r>
            <a:r>
              <a:rPr kumimoji="0" lang="zh-TW" altLang="en-US" sz="2000" b="1" dirty="0">
                <a:solidFill>
                  <a:srgbClr val="000000"/>
                </a:solidFill>
                <a:latin typeface="華康粗圓體"/>
                <a:ea typeface="華康粗圓體"/>
                <a:cs typeface="華康粗圓體"/>
              </a:rPr>
              <a:t>月</a:t>
            </a:r>
          </a:p>
        </p:txBody>
      </p:sp>
      <p:sp>
        <p:nvSpPr>
          <p:cNvPr id="64" name="橢圓 63"/>
          <p:cNvSpPr/>
          <p:nvPr/>
        </p:nvSpPr>
        <p:spPr>
          <a:xfrm>
            <a:off x="2802292" y="3243530"/>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65" name="圓角矩形 64"/>
          <p:cNvSpPr/>
          <p:nvPr/>
        </p:nvSpPr>
        <p:spPr>
          <a:xfrm>
            <a:off x="2559877" y="3573288"/>
            <a:ext cx="1147710" cy="496887"/>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400" b="1" dirty="0">
                <a:solidFill>
                  <a:prstClr val="black"/>
                </a:solidFill>
                <a:latin typeface="華康粗圓體" pitchFamily="49" charset="-120"/>
                <a:ea typeface="華康粗圓體" pitchFamily="49" charset="-120"/>
              </a:rPr>
              <a:t>變更就學區</a:t>
            </a:r>
            <a:endParaRPr kumimoji="0" lang="en-US" altLang="zh-TW" sz="1400" b="1" dirty="0">
              <a:solidFill>
                <a:prstClr val="black"/>
              </a:solidFill>
              <a:latin typeface="華康粗圓體" pitchFamily="49" charset="-120"/>
              <a:ea typeface="華康粗圓體" pitchFamily="49" charset="-120"/>
            </a:endParaRPr>
          </a:p>
          <a:p>
            <a:pPr algn="ctr">
              <a:defRPr/>
            </a:pPr>
            <a:r>
              <a:rPr kumimoji="0" lang="en-US" altLang="zh-TW" sz="1400" b="1" dirty="0">
                <a:solidFill>
                  <a:prstClr val="black"/>
                </a:solidFill>
                <a:latin typeface="華康粗圓體" pitchFamily="49" charset="-120"/>
                <a:ea typeface="華康粗圓體" pitchFamily="49" charset="-120"/>
              </a:rPr>
              <a:t>4/28-5/5</a:t>
            </a:r>
            <a:endParaRPr kumimoji="0" lang="zh-TW" altLang="en-US" sz="1400" b="1" dirty="0">
              <a:solidFill>
                <a:prstClr val="black"/>
              </a:solidFill>
              <a:latin typeface="華康粗圓體" pitchFamily="49" charset="-120"/>
              <a:ea typeface="華康粗圓體" pitchFamily="49" charset="-120"/>
            </a:endParaRPr>
          </a:p>
        </p:txBody>
      </p:sp>
      <p:sp>
        <p:nvSpPr>
          <p:cNvPr id="51" name="圓角矩形 50"/>
          <p:cNvSpPr/>
          <p:nvPr/>
        </p:nvSpPr>
        <p:spPr>
          <a:xfrm>
            <a:off x="917814" y="4581129"/>
            <a:ext cx="1896666"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建教合作班報名</a:t>
            </a:r>
          </a:p>
        </p:txBody>
      </p:sp>
      <p:sp>
        <p:nvSpPr>
          <p:cNvPr id="66" name="圓角矩形 65"/>
          <p:cNvSpPr/>
          <p:nvPr/>
        </p:nvSpPr>
        <p:spPr>
          <a:xfrm>
            <a:off x="2827814" y="6233916"/>
            <a:ext cx="1549081" cy="57946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kumimoji="0" lang="zh-TW" altLang="en-US" sz="1500" dirty="0">
                <a:solidFill>
                  <a:prstClr val="black"/>
                </a:solidFill>
                <a:latin typeface="華康粗圓體" pitchFamily="49" charset="-120"/>
                <a:ea typeface="華康粗圓體" pitchFamily="49" charset="-120"/>
              </a:rPr>
              <a:t>實用技能班報名</a:t>
            </a:r>
          </a:p>
        </p:txBody>
      </p:sp>
      <p:cxnSp>
        <p:nvCxnSpPr>
          <p:cNvPr id="67" name="直線單箭頭接點 66"/>
          <p:cNvCxnSpPr>
            <a:cxnSpLocks/>
          </p:cNvCxnSpPr>
          <p:nvPr/>
        </p:nvCxnSpPr>
        <p:spPr>
          <a:xfrm flipH="1">
            <a:off x="9159673" y="5455434"/>
            <a:ext cx="1074" cy="651253"/>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68" name="圓角矩形 67"/>
          <p:cNvSpPr/>
          <p:nvPr/>
        </p:nvSpPr>
        <p:spPr>
          <a:xfrm>
            <a:off x="8599494" y="6055374"/>
            <a:ext cx="1279963"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en-US" altLang="zh-TW" sz="1600" b="1" dirty="0">
                <a:solidFill>
                  <a:prstClr val="black"/>
                </a:solidFill>
                <a:latin typeface="華康粗圓體" pitchFamily="49" charset="-120"/>
                <a:ea typeface="華康粗圓體" pitchFamily="49" charset="-120"/>
              </a:rPr>
              <a:t>8/1</a:t>
            </a:r>
            <a:r>
              <a:rPr kumimoji="0" lang="zh-TW" altLang="en-US" sz="1600" b="1" dirty="0">
                <a:solidFill>
                  <a:prstClr val="black"/>
                </a:solidFill>
                <a:latin typeface="華康粗圓體" pitchFamily="49" charset="-120"/>
                <a:ea typeface="華康粗圓體" pitchFamily="49" charset="-120"/>
              </a:rPr>
              <a:t>續招</a:t>
            </a:r>
          </a:p>
        </p:txBody>
      </p:sp>
      <p:sp>
        <p:nvSpPr>
          <p:cNvPr id="69" name="圓角矩形 68"/>
          <p:cNvSpPr/>
          <p:nvPr/>
        </p:nvSpPr>
        <p:spPr>
          <a:xfrm>
            <a:off x="8018874" y="1814242"/>
            <a:ext cx="1854198"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7/12</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報到</a:t>
            </a:r>
            <a:endParaRPr kumimoji="0" lang="en-US" altLang="zh-TW" b="1" dirty="0">
              <a:solidFill>
                <a:prstClr val="black"/>
              </a:solidFill>
              <a:latin typeface="華康粗圓體" pitchFamily="49" charset="-120"/>
              <a:ea typeface="華康粗圓體" pitchFamily="49" charset="-120"/>
            </a:endParaRPr>
          </a:p>
        </p:txBody>
      </p:sp>
      <p:grpSp>
        <p:nvGrpSpPr>
          <p:cNvPr id="22" name="群組 21">
            <a:extLst>
              <a:ext uri="{FF2B5EF4-FFF2-40B4-BE49-F238E27FC236}">
                <a16:creationId xmlns:a16="http://schemas.microsoft.com/office/drawing/2014/main" id="{2F5EFC34-1207-4460-AC5A-47BF1A25B20E}"/>
              </a:ext>
            </a:extLst>
          </p:cNvPr>
          <p:cNvGrpSpPr/>
          <p:nvPr/>
        </p:nvGrpSpPr>
        <p:grpSpPr>
          <a:xfrm>
            <a:off x="6823015" y="4460545"/>
            <a:ext cx="1305149" cy="597848"/>
            <a:chOff x="5819695" y="4474611"/>
            <a:chExt cx="1305149" cy="597848"/>
          </a:xfrm>
        </p:grpSpPr>
        <p:cxnSp>
          <p:nvCxnSpPr>
            <p:cNvPr id="16" name="直線接點 15"/>
            <p:cNvCxnSpPr>
              <a:cxnSpLocks/>
            </p:cNvCxnSpPr>
            <p:nvPr/>
          </p:nvCxnSpPr>
          <p:spPr>
            <a:xfrm>
              <a:off x="5832658" y="4474611"/>
              <a:ext cx="1179386" cy="59784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直線接點 18"/>
            <p:cNvCxnSpPr>
              <a:cxnSpLocks/>
            </p:cNvCxnSpPr>
            <p:nvPr/>
          </p:nvCxnSpPr>
          <p:spPr>
            <a:xfrm flipV="1">
              <a:off x="5819695" y="4510830"/>
              <a:ext cx="1305149" cy="54277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grpSp>
      <p:sp>
        <p:nvSpPr>
          <p:cNvPr id="70" name="圓角矩形 69"/>
          <p:cNvSpPr/>
          <p:nvPr/>
        </p:nvSpPr>
        <p:spPr>
          <a:xfrm>
            <a:off x="7980282" y="2594546"/>
            <a:ext cx="1868437"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7/14</a:t>
            </a:r>
            <a:r>
              <a:rPr kumimoji="0" lang="zh-TW" altLang="en-US" b="1" dirty="0">
                <a:solidFill>
                  <a:prstClr val="black"/>
                </a:solidFill>
                <a:latin typeface="華康粗圓體" pitchFamily="49" charset="-120"/>
                <a:ea typeface="華康粗圓體" pitchFamily="49" charset="-120"/>
              </a:rPr>
              <a:t>免試報到</a:t>
            </a:r>
          </a:p>
        </p:txBody>
      </p:sp>
      <p:sp>
        <p:nvSpPr>
          <p:cNvPr id="63" name="圓角矩形 8">
            <a:extLst>
              <a:ext uri="{FF2B5EF4-FFF2-40B4-BE49-F238E27FC236}">
                <a16:creationId xmlns:a16="http://schemas.microsoft.com/office/drawing/2014/main" id="{94777F3C-C1FF-46CE-8C96-A1165129DAC6}"/>
              </a:ext>
            </a:extLst>
          </p:cNvPr>
          <p:cNvSpPr/>
          <p:nvPr/>
        </p:nvSpPr>
        <p:spPr>
          <a:xfrm>
            <a:off x="3810527" y="923027"/>
            <a:ext cx="2306464" cy="419100"/>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6/9</a:t>
            </a:r>
            <a:r>
              <a:rPr kumimoji="0" lang="zh-TW" altLang="en-US" b="1" dirty="0">
                <a:solidFill>
                  <a:prstClr val="black"/>
                </a:solidFill>
                <a:latin typeface="華康粗圓體" pitchFamily="49" charset="-120"/>
                <a:ea typeface="華康粗圓體" pitchFamily="49" charset="-120"/>
              </a:rPr>
              <a:t>教育會考放榜</a:t>
            </a:r>
          </a:p>
        </p:txBody>
      </p:sp>
      <p:sp>
        <p:nvSpPr>
          <p:cNvPr id="71" name="圓角矩形 68">
            <a:extLst>
              <a:ext uri="{FF2B5EF4-FFF2-40B4-BE49-F238E27FC236}">
                <a16:creationId xmlns:a16="http://schemas.microsoft.com/office/drawing/2014/main" id="{3BFC1A83-7039-43E3-9EB9-2198805DC0E2}"/>
              </a:ext>
            </a:extLst>
          </p:cNvPr>
          <p:cNvSpPr/>
          <p:nvPr/>
        </p:nvSpPr>
        <p:spPr>
          <a:xfrm>
            <a:off x="6246380" y="1355958"/>
            <a:ext cx="1690791"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7/11</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分發放榜</a:t>
            </a:r>
            <a:endParaRPr kumimoji="0" lang="en-US" altLang="zh-TW" b="1" dirty="0">
              <a:solidFill>
                <a:prstClr val="black"/>
              </a:solidFill>
              <a:latin typeface="華康粗圓體" pitchFamily="49" charset="-120"/>
              <a:ea typeface="華康粗圓體" pitchFamily="49" charset="-120"/>
            </a:endParaRPr>
          </a:p>
        </p:txBody>
      </p:sp>
      <p:sp>
        <p:nvSpPr>
          <p:cNvPr id="72" name="圓角矩形 41">
            <a:extLst>
              <a:ext uri="{FF2B5EF4-FFF2-40B4-BE49-F238E27FC236}">
                <a16:creationId xmlns:a16="http://schemas.microsoft.com/office/drawing/2014/main" id="{4FE0ACA5-095A-476C-993F-30D96CAEC919}"/>
              </a:ext>
            </a:extLst>
          </p:cNvPr>
          <p:cNvSpPr/>
          <p:nvPr/>
        </p:nvSpPr>
        <p:spPr>
          <a:xfrm>
            <a:off x="8005236" y="958536"/>
            <a:ext cx="1900788" cy="7493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7/12</a:t>
            </a:r>
            <a:r>
              <a:rPr kumimoji="0" lang="zh-TW" altLang="en-US" b="1" dirty="0">
                <a:solidFill>
                  <a:prstClr val="black"/>
                </a:solidFill>
                <a:latin typeface="華康粗圓體" pitchFamily="49" charset="-120"/>
                <a:ea typeface="華康粗圓體" pitchFamily="49" charset="-120"/>
              </a:rPr>
              <a:t>五專聯合免試現場分發</a:t>
            </a:r>
          </a:p>
        </p:txBody>
      </p:sp>
      <p:sp>
        <p:nvSpPr>
          <p:cNvPr id="73" name="圓角矩形 68">
            <a:extLst>
              <a:ext uri="{FF2B5EF4-FFF2-40B4-BE49-F238E27FC236}">
                <a16:creationId xmlns:a16="http://schemas.microsoft.com/office/drawing/2014/main" id="{353AD32D-89C5-4C4A-9829-1E235382F246}"/>
              </a:ext>
            </a:extLst>
          </p:cNvPr>
          <p:cNvSpPr/>
          <p:nvPr/>
        </p:nvSpPr>
        <p:spPr>
          <a:xfrm>
            <a:off x="3824610" y="1370252"/>
            <a:ext cx="2292381" cy="43246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endParaRPr kumimoji="0" lang="en-US" altLang="zh-TW" b="1" dirty="0">
              <a:solidFill>
                <a:prstClr val="black"/>
              </a:solidFill>
              <a:latin typeface="華康粗圓體" pitchFamily="49" charset="-120"/>
              <a:ea typeface="華康粗圓體" pitchFamily="49" charset="-120"/>
            </a:endParaRPr>
          </a:p>
          <a:p>
            <a:r>
              <a:rPr kumimoji="0" lang="en-US" altLang="zh-TW" b="1" dirty="0">
                <a:solidFill>
                  <a:prstClr val="black"/>
                </a:solidFill>
                <a:latin typeface="華康粗圓體" pitchFamily="49" charset="-120"/>
                <a:ea typeface="華康粗圓體" pitchFamily="49" charset="-120"/>
              </a:rPr>
              <a:t>6/9</a:t>
            </a:r>
            <a:r>
              <a:rPr kumimoji="0" lang="zh-TW" altLang="en-US" b="1" dirty="0">
                <a:solidFill>
                  <a:prstClr val="black"/>
                </a:solidFill>
                <a:latin typeface="華康粗圓體" pitchFamily="49" charset="-120"/>
                <a:ea typeface="華康粗圓體" pitchFamily="49" charset="-120"/>
              </a:rPr>
              <a:t>藝才班分發報名</a:t>
            </a:r>
          </a:p>
          <a:p>
            <a:endParaRPr kumimoji="0" lang="en-US" altLang="zh-TW" b="1" dirty="0">
              <a:solidFill>
                <a:prstClr val="black"/>
              </a:solidFill>
              <a:latin typeface="華康粗圓體" pitchFamily="49" charset="-120"/>
              <a:ea typeface="華康粗圓體" pitchFamily="49" charset="-120"/>
            </a:endParaRPr>
          </a:p>
        </p:txBody>
      </p:sp>
      <p:sp>
        <p:nvSpPr>
          <p:cNvPr id="74" name="圓角矩形 59">
            <a:extLst>
              <a:ext uri="{FF2B5EF4-FFF2-40B4-BE49-F238E27FC236}">
                <a16:creationId xmlns:a16="http://schemas.microsoft.com/office/drawing/2014/main" id="{9846D9FB-8FFB-4290-AFFD-A78E6D5697B3}"/>
              </a:ext>
            </a:extLst>
          </p:cNvPr>
          <p:cNvSpPr/>
          <p:nvPr/>
        </p:nvSpPr>
        <p:spPr>
          <a:xfrm>
            <a:off x="4690367" y="5455434"/>
            <a:ext cx="1632346" cy="723074"/>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6/19</a:t>
            </a:r>
            <a:r>
              <a:rPr kumimoji="0" lang="zh-TW" altLang="en-US" sz="1600" b="1" dirty="0">
                <a:solidFill>
                  <a:prstClr val="black"/>
                </a:solidFill>
                <a:latin typeface="華康粗圓體" pitchFamily="49" charset="-120"/>
                <a:ea typeface="華康粗圓體" pitchFamily="49" charset="-120"/>
              </a:rPr>
              <a:t>五專優免報到</a:t>
            </a:r>
          </a:p>
        </p:txBody>
      </p:sp>
      <p:sp>
        <p:nvSpPr>
          <p:cNvPr id="75" name="文字方塊 74">
            <a:extLst>
              <a:ext uri="{FF2B5EF4-FFF2-40B4-BE49-F238E27FC236}">
                <a16:creationId xmlns:a16="http://schemas.microsoft.com/office/drawing/2014/main" id="{760EF234-B46F-4A79-B97A-072AFE0801C6}"/>
              </a:ext>
            </a:extLst>
          </p:cNvPr>
          <p:cNvSpPr txBox="1"/>
          <p:nvPr/>
        </p:nvSpPr>
        <p:spPr>
          <a:xfrm>
            <a:off x="7264574" y="6505881"/>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2884333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dirty="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dirty="0">
              <a:latin typeface="標楷體" panose="03000509000000000000" pitchFamily="65" charset="-120"/>
              <a:ea typeface="標楷體" panose="03000509000000000000" pitchFamily="65" charset="-120"/>
            </a:endParaRPr>
          </a:p>
          <a:p>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每位學生皆可參加五專之免試入學（完全免試、優先免試、聯合免試）和特色招生甄選入學，經錄取報到之學生，未依時間規定放棄者，不得報名免試續招。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899EA8F-3E03-4D74-856A-35FCF5BACB02}"/>
              </a:ext>
            </a:extLst>
          </p:cNvPr>
          <p:cNvSpPr>
            <a:spLocks noGrp="1"/>
          </p:cNvSpPr>
          <p:nvPr>
            <p:ph idx="1"/>
          </p:nvPr>
        </p:nvSpPr>
        <p:spPr>
          <a:xfrm>
            <a:off x="1514476" y="1546225"/>
            <a:ext cx="10326426" cy="4748212"/>
          </a:xfrm>
        </p:spPr>
        <p:txBody>
          <a:bodyPr/>
          <a:lstStyle/>
          <a:p>
            <a:pPr>
              <a:lnSpc>
                <a:spcPct val="145000"/>
              </a:lnSpc>
              <a:spcBef>
                <a:spcPts val="0"/>
              </a:spcBef>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dirty="0"/>
              <a:t>僅限國中</a:t>
            </a:r>
            <a:r>
              <a:rPr lang="zh-TW" altLang="en-US" sz="2400" b="1" dirty="0">
                <a:solidFill>
                  <a:srgbClr val="FF0000"/>
                </a:solidFill>
              </a:rPr>
              <a:t>應屆</a:t>
            </a:r>
            <a:r>
              <a:rPr lang="zh-TW" altLang="en-US" sz="2400" dirty="0"/>
              <a:t>畢業生參加。</a:t>
            </a:r>
            <a:endParaRPr lang="en-US" altLang="zh-TW" sz="2400" dirty="0"/>
          </a:p>
          <a:p>
            <a:pPr>
              <a:lnSpc>
                <a:spcPct val="145000"/>
              </a:lnSpc>
              <a:spcBef>
                <a:spcPts val="0"/>
              </a:spcBef>
            </a:pPr>
            <a:r>
              <a:rPr lang="zh-TW" altLang="en-US" sz="2400" dirty="0"/>
              <a:t>每位免試生僅得選擇</a:t>
            </a:r>
            <a:r>
              <a:rPr lang="en-US" altLang="zh-TW" sz="2400" b="1" dirty="0">
                <a:solidFill>
                  <a:srgbClr val="FF0000"/>
                </a:solidFill>
              </a:rPr>
              <a:t>1</a:t>
            </a:r>
            <a:r>
              <a:rPr lang="zh-TW" altLang="en-US" sz="2400" b="1" dirty="0">
                <a:solidFill>
                  <a:srgbClr val="FF0000"/>
                </a:solidFill>
              </a:rPr>
              <a:t>個</a:t>
            </a:r>
            <a:r>
              <a:rPr lang="zh-TW" altLang="en-US" sz="2400" dirty="0"/>
              <a:t>學校科組志願並由國中學校至</a:t>
            </a:r>
            <a:r>
              <a:rPr lang="zh-TW" altLang="en-US" sz="2400" b="1" i="1" u="sng" dirty="0"/>
              <a:t>五專完全免試入學生招生網路平台 </a:t>
            </a:r>
            <a:r>
              <a:rPr lang="zh-TW" altLang="en-US" sz="2400" dirty="0"/>
              <a:t>進行</a:t>
            </a:r>
            <a:r>
              <a:rPr lang="zh-TW" altLang="en-US" sz="2400" b="1" dirty="0">
                <a:solidFill>
                  <a:srgbClr val="FF0000"/>
                </a:solidFill>
              </a:rPr>
              <a:t>集體報名</a:t>
            </a:r>
            <a:r>
              <a:rPr lang="zh-TW" altLang="en-US" sz="2400" dirty="0"/>
              <a:t>作業。</a:t>
            </a:r>
            <a:endParaRPr lang="en-US" altLang="zh-TW" sz="2400" dirty="0"/>
          </a:p>
          <a:p>
            <a:pPr>
              <a:lnSpc>
                <a:spcPct val="145000"/>
              </a:lnSpc>
              <a:spcBef>
                <a:spcPts val="0"/>
              </a:spcBef>
            </a:pP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sz="2400" dirty="0"/>
              <a:t>。</a:t>
            </a:r>
            <a:endParaRPr lang="en-US" altLang="zh-TW" sz="2400" dirty="0"/>
          </a:p>
          <a:p>
            <a:pPr>
              <a:lnSpc>
                <a:spcPct val="145000"/>
              </a:lnSpc>
              <a:spcBef>
                <a:spcPts val="0"/>
              </a:spcBef>
            </a:pPr>
            <a:r>
              <a:rPr lang="zh-TW" altLang="en-US" sz="2400" dirty="0"/>
              <a:t>招生缺額回流至</a:t>
            </a:r>
            <a:r>
              <a:rPr lang="zh-TW" altLang="en-US" sz="2400" b="1" dirty="0">
                <a:solidFill>
                  <a:srgbClr val="FF0000"/>
                </a:solidFill>
              </a:rPr>
              <a:t>五專聯合免試入學</a:t>
            </a:r>
            <a:r>
              <a:rPr lang="zh-TW" altLang="en-US" sz="2400" dirty="0"/>
              <a:t>招生。</a:t>
            </a:r>
            <a:endParaRPr lang="en-US" altLang="zh-TW" sz="2400" dirty="0"/>
          </a:p>
        </p:txBody>
      </p:sp>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招生重點</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132</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8144461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招生學校</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133</a:t>
            </a:fld>
            <a:endParaRPr kumimoji="0" lang="zh-TW" altLang="en-US">
              <a:solidFill>
                <a:srgbClr val="FEFFFF"/>
              </a:solidFill>
              <a:latin typeface="Century Gothic" panose="020B0502020202020204" pitchFamily="34" charset="0"/>
            </a:endParaRPr>
          </a:p>
        </p:txBody>
      </p:sp>
      <p:pic>
        <p:nvPicPr>
          <p:cNvPr id="5" name="圖片 4">
            <a:extLst>
              <a:ext uri="{FF2B5EF4-FFF2-40B4-BE49-F238E27FC236}">
                <a16:creationId xmlns:a16="http://schemas.microsoft.com/office/drawing/2014/main" id="{EEE9D0D8-0789-E051-3A25-157F9918D08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47455" y="1454048"/>
            <a:ext cx="10497089" cy="3949903"/>
          </a:xfrm>
          <a:prstGeom prst="rect">
            <a:avLst/>
          </a:prstGeom>
        </p:spPr>
      </p:pic>
      <p:sp>
        <p:nvSpPr>
          <p:cNvPr id="6" name="文字方塊 5">
            <a:extLst>
              <a:ext uri="{FF2B5EF4-FFF2-40B4-BE49-F238E27FC236}">
                <a16:creationId xmlns:a16="http://schemas.microsoft.com/office/drawing/2014/main" id="{5F49318D-B072-C7B8-3D93-670D040F0DFB}"/>
              </a:ext>
            </a:extLst>
          </p:cNvPr>
          <p:cNvSpPr txBox="1"/>
          <p:nvPr/>
        </p:nvSpPr>
        <p:spPr>
          <a:xfrm>
            <a:off x="2519924" y="5510111"/>
            <a:ext cx="8070911" cy="369332"/>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五專完全免試入學單獨招生簡章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21744947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重要日程</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134</a:t>
            </a:fld>
            <a:endParaRPr kumimoji="0" lang="zh-TW" altLang="en-US">
              <a:solidFill>
                <a:srgbClr val="FEFFFF"/>
              </a:solidFill>
              <a:latin typeface="Century Gothic" panose="020B0502020202020204" pitchFamily="34" charset="0"/>
            </a:endParaRPr>
          </a:p>
        </p:txBody>
      </p:sp>
      <p:graphicFrame>
        <p:nvGraphicFramePr>
          <p:cNvPr id="2" name="表格 1">
            <a:extLst>
              <a:ext uri="{FF2B5EF4-FFF2-40B4-BE49-F238E27FC236}">
                <a16:creationId xmlns:a16="http://schemas.microsoft.com/office/drawing/2014/main" id="{311E9DF7-1753-FA18-FCB3-ECF5CF223A5B}"/>
              </a:ext>
            </a:extLst>
          </p:cNvPr>
          <p:cNvGraphicFramePr>
            <a:graphicFrameLocks noGrp="1"/>
          </p:cNvGraphicFramePr>
          <p:nvPr/>
        </p:nvGraphicFramePr>
        <p:xfrm>
          <a:off x="2387813" y="1466712"/>
          <a:ext cx="8296050" cy="5171776"/>
        </p:xfrm>
        <a:graphic>
          <a:graphicData uri="http://schemas.openxmlformats.org/drawingml/2006/table">
            <a:tbl>
              <a:tblPr firstRow="1" bandRow="1">
                <a:tableStyleId>{5940675A-B579-460E-94D1-54222C63F5DA}</a:tableStyleId>
              </a:tblPr>
              <a:tblGrid>
                <a:gridCol w="2694229">
                  <a:extLst>
                    <a:ext uri="{9D8B030D-6E8A-4147-A177-3AD203B41FA5}">
                      <a16:colId xmlns:a16="http://schemas.microsoft.com/office/drawing/2014/main" val="20000"/>
                    </a:ext>
                  </a:extLst>
                </a:gridCol>
                <a:gridCol w="5601821">
                  <a:extLst>
                    <a:ext uri="{9D8B030D-6E8A-4147-A177-3AD203B41FA5}">
                      <a16:colId xmlns:a16="http://schemas.microsoft.com/office/drawing/2014/main" val="20001"/>
                    </a:ext>
                  </a:extLst>
                </a:gridCol>
              </a:tblGrid>
              <a:tr h="514598">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747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74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814693">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305298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112</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44</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35</a:t>
            </a:r>
            <a:r>
              <a:rPr lang="zh-TW" altLang="en-US"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p:cNvGraphicFramePr>
            <a:graphicFrameLocks noGrp="1"/>
          </p:cNvGraphicFramePr>
          <p:nvPr/>
        </p:nvGraphicFramePr>
        <p:xfrm>
          <a:off x="410095" y="1585913"/>
          <a:ext cx="11373397" cy="4760499"/>
        </p:xfrm>
        <a:graphic>
          <a:graphicData uri="http://schemas.openxmlformats.org/drawingml/2006/table">
            <a:tbl>
              <a:tblPr firstRow="1" bandRow="1"/>
              <a:tblGrid>
                <a:gridCol w="706111">
                  <a:extLst>
                    <a:ext uri="{9D8B030D-6E8A-4147-A177-3AD203B41FA5}">
                      <a16:colId xmlns:a16="http://schemas.microsoft.com/office/drawing/2014/main" val="20000"/>
                    </a:ext>
                  </a:extLst>
                </a:gridCol>
                <a:gridCol w="2010964">
                  <a:extLst>
                    <a:ext uri="{9D8B030D-6E8A-4147-A177-3AD203B41FA5}">
                      <a16:colId xmlns:a16="http://schemas.microsoft.com/office/drawing/2014/main" val="20001"/>
                    </a:ext>
                  </a:extLst>
                </a:gridCol>
                <a:gridCol w="696685">
                  <a:extLst>
                    <a:ext uri="{9D8B030D-6E8A-4147-A177-3AD203B41FA5}">
                      <a16:colId xmlns:a16="http://schemas.microsoft.com/office/drawing/2014/main" val="20002"/>
                    </a:ext>
                  </a:extLst>
                </a:gridCol>
                <a:gridCol w="1699073">
                  <a:extLst>
                    <a:ext uri="{9D8B030D-6E8A-4147-A177-3AD203B41FA5}">
                      <a16:colId xmlns:a16="http://schemas.microsoft.com/office/drawing/2014/main" val="20003"/>
                    </a:ext>
                  </a:extLst>
                </a:gridCol>
                <a:gridCol w="785602">
                  <a:extLst>
                    <a:ext uri="{9D8B030D-6E8A-4147-A177-3AD203B41FA5}">
                      <a16:colId xmlns:a16="http://schemas.microsoft.com/office/drawing/2014/main" val="20004"/>
                    </a:ext>
                  </a:extLst>
                </a:gridCol>
                <a:gridCol w="2087324">
                  <a:extLst>
                    <a:ext uri="{9D8B030D-6E8A-4147-A177-3AD203B41FA5}">
                      <a16:colId xmlns:a16="http://schemas.microsoft.com/office/drawing/2014/main" val="20005"/>
                    </a:ext>
                  </a:extLst>
                </a:gridCol>
                <a:gridCol w="687978">
                  <a:extLst>
                    <a:ext uri="{9D8B030D-6E8A-4147-A177-3AD203B41FA5}">
                      <a16:colId xmlns:a16="http://schemas.microsoft.com/office/drawing/2014/main" val="20006"/>
                    </a:ext>
                  </a:extLst>
                </a:gridCol>
                <a:gridCol w="2699660">
                  <a:extLst>
                    <a:ext uri="{9D8B030D-6E8A-4147-A177-3AD203B41FA5}">
                      <a16:colId xmlns:a16="http://schemas.microsoft.com/office/drawing/2014/main" val="20007"/>
                    </a:ext>
                  </a:extLst>
                </a:gridCol>
              </a:tblGrid>
              <a:tr h="384633">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000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104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弘光科技大學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慈濟科技大學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馬偕醫護管理專科學校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正修科技大學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245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致理科技大學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603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spcAft>
                          <a:spcPts val="0"/>
                        </a:spcAft>
                      </a:pPr>
                      <a:r>
                        <a:rPr lang="en-US" altLang="zh-TW" sz="3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 </a:t>
                      </a: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仁德醫護管理專科學校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marL="68580" marR="68580" marT="3810" marB="38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國立虎尾科技大學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高苑</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宏國德霖科技大學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樹人醫護管理專科學校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國立澎湖科技大學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中華醫事科技大學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東方設計大學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國立高雄餐旅大學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台北海洋科技大學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耕莘健康管理專科學校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5"/>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國立臺中科技大學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美和科技大學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南亞技術學院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6"/>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國立臺北商業大學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敏實</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黎明技術學院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育英醫護管理專科學校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7"/>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南臺科技大學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臺北城市科技大學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經國管理暨健康學院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崇仁醫護管理專科學校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8"/>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嘉南藥理</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醒吾科技大學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大同技術學院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聖母醫護管理專科學校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9"/>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龍華科技大學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文藻外語大學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國立臺南護理專科學校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新生醫護管理專科學校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1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輔英科技大學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華夏科技大學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國立臺東專科學校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832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rPr>
                        <a:t>康寧大學</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11"/>
                  </a:ext>
                </a:extLst>
              </a:tr>
            </a:tbl>
          </a:graphicData>
        </a:graphic>
      </p:graphicFrame>
      <p:sp>
        <p:nvSpPr>
          <p:cNvPr id="7" name="文字方塊 6">
            <a:extLst>
              <a:ext uri="{FF2B5EF4-FFF2-40B4-BE49-F238E27FC236}">
                <a16:creationId xmlns:a16="http://schemas.microsoft.com/office/drawing/2014/main" id="{45E6FA35-D300-42A2-B4E8-785D1C3F061F}"/>
              </a:ext>
            </a:extLst>
          </p:cNvPr>
          <p:cNvSpPr txBox="1"/>
          <p:nvPr/>
        </p:nvSpPr>
        <p:spPr>
          <a:xfrm>
            <a:off x="6428691" y="6410468"/>
            <a:ext cx="5750549" cy="369332"/>
          </a:xfrm>
          <a:prstGeom prst="rect">
            <a:avLst/>
          </a:prstGeom>
          <a:noFill/>
        </p:spPr>
        <p:txBody>
          <a:bodyPr wrap="none" rtlCol="0">
            <a:spAutoFit/>
          </a:bodyPr>
          <a:lstStyle/>
          <a:p>
            <a:r>
              <a:rPr lang="zh-TW" altLang="en-US" b="1" dirty="0">
                <a:solidFill>
                  <a:srgbClr val="FF0000"/>
                </a:solidFill>
              </a:rPr>
              <a:t>以上為</a:t>
            </a:r>
            <a:r>
              <a:rPr lang="en-US" altLang="zh-TW" b="1" dirty="0">
                <a:solidFill>
                  <a:srgbClr val="FF0000"/>
                </a:solidFill>
              </a:rPr>
              <a:t>111</a:t>
            </a:r>
            <a:r>
              <a:rPr lang="zh-TW" altLang="en-US" b="1" dirty="0">
                <a:solidFill>
                  <a:srgbClr val="FF0000"/>
                </a:solidFill>
              </a:rPr>
              <a:t>學年度免試資料，</a:t>
            </a:r>
            <a:r>
              <a:rPr lang="en-US" altLang="zh-TW" b="1" dirty="0">
                <a:solidFill>
                  <a:srgbClr val="FF0000"/>
                </a:solidFill>
              </a:rPr>
              <a:t>112</a:t>
            </a:r>
            <a:r>
              <a:rPr lang="zh-TW" altLang="en-US" b="1" dirty="0">
                <a:solidFill>
                  <a:srgbClr val="FF0000"/>
                </a:solidFill>
              </a:rPr>
              <a:t>學年度請以公告為主。</a:t>
            </a:r>
          </a:p>
        </p:txBody>
      </p:sp>
    </p:spTree>
    <p:extLst>
      <p:ext uri="{BB962C8B-B14F-4D97-AF65-F5344CB8AC3E}">
        <p14:creationId xmlns:p14="http://schemas.microsoft.com/office/powerpoint/2010/main" val="21604372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4F4AB57-4404-4EB1-9D27-E479A8112FDF}"/>
              </a:ext>
            </a:extLst>
          </p:cNvPr>
          <p:cNvSpPr/>
          <p:nvPr/>
        </p:nvSpPr>
        <p:spPr>
          <a:xfrm>
            <a:off x="814387" y="1791104"/>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id="{418E32F7-B0C6-4A71-9B4B-028538DD1564}"/>
              </a:ext>
            </a:extLst>
          </p:cNvPr>
          <p:cNvSpPr txBox="1">
            <a:spLocks/>
          </p:cNvSpPr>
          <p:nvPr/>
        </p:nvSpPr>
        <p:spPr>
          <a:xfrm>
            <a:off x="611146" y="1775880"/>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113</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。提供超過</a:t>
            </a:r>
            <a:r>
              <a:rPr lang="en-US" altLang="zh-TW" spc="-150" dirty="0">
                <a:effectLst>
                  <a:glow rad="127000">
                    <a:schemeClr val="bg1">
                      <a:alpha val="91000"/>
                    </a:schemeClr>
                  </a:glow>
                </a:effectLst>
                <a:latin typeface="標楷體" pitchFamily="65" charset="-120"/>
                <a:ea typeface="標楷體" pitchFamily="65" charset="-120"/>
              </a:rPr>
              <a:t>12,000</a:t>
            </a:r>
            <a:r>
              <a:rPr lang="zh-TW" altLang="en-US" spc="-150" dirty="0">
                <a:effectLst>
                  <a:glow rad="127000">
                    <a:schemeClr val="bg1">
                      <a:alpha val="91000"/>
                    </a:schemeClr>
                  </a:glow>
                </a:effectLst>
                <a:latin typeface="標楷體" pitchFamily="65" charset="-120"/>
                <a:ea typeface="標楷體" pitchFamily="65" charset="-120"/>
              </a:rPr>
              <a:t>個</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約</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81%↑</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招生名額。</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不分區招生</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462641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68133AC-7711-43F2-8BF6-5A0D4333688A}"/>
              </a:ext>
            </a:extLst>
          </p:cNvPr>
          <p:cNvSpPr/>
          <p:nvPr/>
        </p:nvSpPr>
        <p:spPr>
          <a:xfrm>
            <a:off x="1611313" y="401637"/>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a:ext uri="{FF2B5EF4-FFF2-40B4-BE49-F238E27FC236}">
                <a16:creationId xmlns:a16="http://schemas.microsoft.com/office/drawing/2014/main" id="{3D2B9BE3-5B7A-4C53-9F1D-EE7AFBFCA11C}"/>
              </a:ext>
            </a:extLst>
          </p:cNvPr>
          <p:cNvSpPr>
            <a:spLocks noGrp="1"/>
          </p:cNvSpPr>
          <p:nvPr>
            <p:ph idx="1"/>
          </p:nvPr>
        </p:nvSpPr>
        <p:spPr>
          <a:xfrm>
            <a:off x="1797051" y="547688"/>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a:t>
            </a:r>
            <a:r>
              <a:rPr lang="zh-TW" altLang="en-US" sz="2500" dirty="0">
                <a:latin typeface="標楷體" panose="03000509000000000000" pitchFamily="65" charset="-120"/>
                <a:ea typeface="標楷體" panose="03000509000000000000" pitchFamily="65" charset="-120"/>
              </a:rPr>
              <a:t>、</a:t>
            </a:r>
            <a:r>
              <a:rPr lang="zh-TW" altLang="zh-TW" sz="2500" dirty="0">
                <a:latin typeface="標楷體" panose="03000509000000000000" pitchFamily="65" charset="-120"/>
                <a:ea typeface="標楷體" panose="03000509000000000000" pitchFamily="65" charset="-120"/>
              </a:rPr>
              <a:t>綜合活動</a:t>
            </a:r>
            <a:r>
              <a:rPr lang="zh-TW" altLang="en-US" sz="2500" dirty="0">
                <a:latin typeface="標楷體" panose="03000509000000000000" pitchFamily="65" charset="-120"/>
                <a:ea typeface="標楷體" panose="03000509000000000000" pitchFamily="65" charset="-120"/>
              </a:rPr>
              <a:t>及科技領域</a:t>
            </a:r>
            <a:r>
              <a:rPr lang="zh-TW" altLang="zh-TW" sz="2500" dirty="0">
                <a:latin typeface="標楷體" panose="03000509000000000000" pitchFamily="65" charset="-120"/>
                <a:ea typeface="標楷體" panose="03000509000000000000" pitchFamily="65" charset="-120"/>
              </a:rPr>
              <a:t>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20C06BD-54F8-408C-A3BF-743DB90492B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837445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138</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a16="http://schemas.microsoft.com/office/drawing/2014/main" id="{7B18250E-B6B3-43A2-88C8-67B76CF86568}"/>
              </a:ext>
            </a:extLst>
          </p:cNvPr>
          <p:cNvGraphicFramePr>
            <a:graphicFrameLocks noGrp="1"/>
          </p:cNvGraphicFramePr>
          <p:nvPr>
            <p:extLst>
              <p:ext uri="{D42A27DB-BD31-4B8C-83A1-F6EECF244321}">
                <p14:modId xmlns:p14="http://schemas.microsoft.com/office/powerpoint/2010/main" val="537672209"/>
              </p:ext>
            </p:extLst>
          </p:nvPr>
        </p:nvGraphicFramePr>
        <p:xfrm>
          <a:off x="127000" y="639925"/>
          <a:ext cx="11938000" cy="6149812"/>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val="20000"/>
                    </a:ext>
                  </a:extLst>
                </a:gridCol>
                <a:gridCol w="1321713">
                  <a:extLst>
                    <a:ext uri="{9D8B030D-6E8A-4147-A177-3AD203B41FA5}">
                      <a16:colId xmlns:a16="http://schemas.microsoft.com/office/drawing/2014/main" val="20001"/>
                    </a:ext>
                  </a:extLst>
                </a:gridCol>
                <a:gridCol w="787765">
                  <a:extLst>
                    <a:ext uri="{9D8B030D-6E8A-4147-A177-3AD203B41FA5}">
                      <a16:colId xmlns:a16="http://schemas.microsoft.com/office/drawing/2014/main" val="20002"/>
                    </a:ext>
                  </a:extLst>
                </a:gridCol>
                <a:gridCol w="542759">
                  <a:extLst>
                    <a:ext uri="{9D8B030D-6E8A-4147-A177-3AD203B41FA5}">
                      <a16:colId xmlns:a16="http://schemas.microsoft.com/office/drawing/2014/main" val="20003"/>
                    </a:ext>
                  </a:extLst>
                </a:gridCol>
                <a:gridCol w="7983143">
                  <a:extLst>
                    <a:ext uri="{9D8B030D-6E8A-4147-A177-3AD203B41FA5}">
                      <a16:colId xmlns:a16="http://schemas.microsoft.com/office/drawing/2014/main" val="20004"/>
                    </a:ext>
                  </a:extLst>
                </a:gridCol>
              </a:tblGrid>
              <a:tr h="341414">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04815">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8959">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112.5.14(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14994">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707802">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其成績應於國中就學期間且至</a:t>
                      </a:r>
                      <a:r>
                        <a:rPr lang="en-US" altLang="zh-TW" sz="1800" b="0" i="0" u="none" strike="noStrike" kern="1200" baseline="0" dirty="0">
                          <a:solidFill>
                            <a:schemeClr val="dk1"/>
                          </a:solidFill>
                          <a:latin typeface="Book Antiqua" pitchFamily="18" charset="0"/>
                          <a:ea typeface="標楷體" pitchFamily="65" charset="-120"/>
                          <a:cs typeface="+mn-cs"/>
                        </a:rPr>
                        <a:t>112.5.14(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0207">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  </a:t>
                      </a:r>
                      <a:r>
                        <a:rPr lang="zh-TW" altLang="en-US" sz="1800" b="1" dirty="0">
                          <a:solidFill>
                            <a:srgbClr val="0000CC"/>
                          </a:solidFill>
                          <a:latin typeface="微軟正黑體" panose="020B0604030504040204" pitchFamily="34" charset="-120"/>
                          <a:ea typeface="+mn-ea"/>
                        </a:rPr>
                        <a:t>報名時檢附在報名期間內有效之證明文件</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581184">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健康與體育、藝術與人文、綜合、科技：</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00885">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
        <p:nvSpPr>
          <p:cNvPr id="6" name="文字方塊 5">
            <a:extLst>
              <a:ext uri="{FF2B5EF4-FFF2-40B4-BE49-F238E27FC236}">
                <a16:creationId xmlns:a16="http://schemas.microsoft.com/office/drawing/2014/main" id="{3FDD5BF4-2009-4859-A737-F1DD33C87306}"/>
              </a:ext>
            </a:extLst>
          </p:cNvPr>
          <p:cNvSpPr txBox="1"/>
          <p:nvPr/>
        </p:nvSpPr>
        <p:spPr>
          <a:xfrm>
            <a:off x="7472363" y="136009"/>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38619814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431600"/>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latin typeface="標楷體" panose="03000509000000000000" pitchFamily="65" charset="-120"/>
                <a:ea typeface="標楷體" panose="03000509000000000000" pitchFamily="65" charset="-120"/>
              </a:rPr>
              <a:t>(1)</a:t>
            </a:r>
            <a:r>
              <a:rPr lang="zh-TW" altLang="en-US" sz="2800" b="1" dirty="0">
                <a:solidFill>
                  <a:srgbClr val="FF0000"/>
                </a:solidFill>
                <a:latin typeface="標楷體" panose="03000509000000000000" pitchFamily="65" charset="-120"/>
                <a:ea typeface="標楷體" panose="03000509000000000000" pitchFamily="65" charset="-120"/>
              </a:rPr>
              <a:t>五專完免→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不分區單獨招生</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FF0000"/>
                </a:solidFill>
                <a:latin typeface="標楷體" panose="03000509000000000000" pitchFamily="65" charset="-120"/>
                <a:ea typeface="標楷體" panose="03000509000000000000" pitchFamily="65" charset="-120"/>
              </a:rPr>
              <a:t>五專優免→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五專聯免→採北、中、南三區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a:extLst>
              <a:ext uri="{FF2B5EF4-FFF2-40B4-BE49-F238E27FC236}">
                <a16:creationId xmlns:a16="http://schemas.microsoft.com/office/drawing/2014/main" id="{BDA10311-EEAB-4215-B49C-6FB45F332C78}"/>
              </a:ext>
            </a:extLst>
          </p:cNvPr>
          <p:cNvGraphicFramePr>
            <a:graphicFrameLocks noGrp="1"/>
          </p:cNvGraphicFramePr>
          <p:nvPr>
            <p:extLst>
              <p:ext uri="{D42A27DB-BD31-4B8C-83A1-F6EECF244321}">
                <p14:modId xmlns:p14="http://schemas.microsoft.com/office/powerpoint/2010/main" val="324477932"/>
              </p:ext>
            </p:extLst>
          </p:nvPr>
        </p:nvGraphicFramePr>
        <p:xfrm>
          <a:off x="1523999" y="1260498"/>
          <a:ext cx="9998075" cy="5524930"/>
        </p:xfrm>
        <a:graphic>
          <a:graphicData uri="http://schemas.openxmlformats.org/drawingml/2006/table">
            <a:tbl>
              <a:tblPr firstRow="1" bandRow="1">
                <a:tableStyleId>{1E171933-4619-4E11-9A3F-F7608DF75F80}</a:tableStyleId>
              </a:tblPr>
              <a:tblGrid>
                <a:gridCol w="1104665">
                  <a:extLst>
                    <a:ext uri="{9D8B030D-6E8A-4147-A177-3AD203B41FA5}">
                      <a16:colId xmlns:a16="http://schemas.microsoft.com/office/drawing/2014/main" val="20000"/>
                    </a:ext>
                  </a:extLst>
                </a:gridCol>
                <a:gridCol w="951274">
                  <a:extLst>
                    <a:ext uri="{9D8B030D-6E8A-4147-A177-3AD203B41FA5}">
                      <a16:colId xmlns:a16="http://schemas.microsoft.com/office/drawing/2014/main" val="20001"/>
                    </a:ext>
                  </a:extLst>
                </a:gridCol>
                <a:gridCol w="526623">
                  <a:extLst>
                    <a:ext uri="{9D8B030D-6E8A-4147-A177-3AD203B41FA5}">
                      <a16:colId xmlns:a16="http://schemas.microsoft.com/office/drawing/2014/main" val="20002"/>
                    </a:ext>
                  </a:extLst>
                </a:gridCol>
                <a:gridCol w="499392">
                  <a:extLst>
                    <a:ext uri="{9D8B030D-6E8A-4147-A177-3AD203B41FA5}">
                      <a16:colId xmlns:a16="http://schemas.microsoft.com/office/drawing/2014/main" val="20003"/>
                    </a:ext>
                  </a:extLst>
                </a:gridCol>
                <a:gridCol w="365621">
                  <a:extLst>
                    <a:ext uri="{9D8B030D-6E8A-4147-A177-3AD203B41FA5}">
                      <a16:colId xmlns:a16="http://schemas.microsoft.com/office/drawing/2014/main" val="20004"/>
                    </a:ext>
                  </a:extLst>
                </a:gridCol>
                <a:gridCol w="591753">
                  <a:extLst>
                    <a:ext uri="{9D8B030D-6E8A-4147-A177-3AD203B41FA5}">
                      <a16:colId xmlns:a16="http://schemas.microsoft.com/office/drawing/2014/main" val="20005"/>
                    </a:ext>
                  </a:extLst>
                </a:gridCol>
                <a:gridCol w="1090220">
                  <a:extLst>
                    <a:ext uri="{9D8B030D-6E8A-4147-A177-3AD203B41FA5}">
                      <a16:colId xmlns:a16="http://schemas.microsoft.com/office/drawing/2014/main" val="20006"/>
                    </a:ext>
                  </a:extLst>
                </a:gridCol>
                <a:gridCol w="545847">
                  <a:extLst>
                    <a:ext uri="{9D8B030D-6E8A-4147-A177-3AD203B41FA5}">
                      <a16:colId xmlns:a16="http://schemas.microsoft.com/office/drawing/2014/main" val="20007"/>
                    </a:ext>
                  </a:extLst>
                </a:gridCol>
                <a:gridCol w="367224">
                  <a:extLst>
                    <a:ext uri="{9D8B030D-6E8A-4147-A177-3AD203B41FA5}">
                      <a16:colId xmlns:a16="http://schemas.microsoft.com/office/drawing/2014/main" val="20008"/>
                    </a:ext>
                  </a:extLst>
                </a:gridCol>
                <a:gridCol w="962941">
                  <a:extLst>
                    <a:ext uri="{9D8B030D-6E8A-4147-A177-3AD203B41FA5}">
                      <a16:colId xmlns:a16="http://schemas.microsoft.com/office/drawing/2014/main" val="20009"/>
                    </a:ext>
                  </a:extLst>
                </a:gridCol>
                <a:gridCol w="862155">
                  <a:extLst>
                    <a:ext uri="{9D8B030D-6E8A-4147-A177-3AD203B41FA5}">
                      <a16:colId xmlns:a16="http://schemas.microsoft.com/office/drawing/2014/main" val="20010"/>
                    </a:ext>
                  </a:extLst>
                </a:gridCol>
                <a:gridCol w="2130360">
                  <a:extLst>
                    <a:ext uri="{9D8B030D-6E8A-4147-A177-3AD203B41FA5}">
                      <a16:colId xmlns:a16="http://schemas.microsoft.com/office/drawing/2014/main" val="20011"/>
                    </a:ext>
                  </a:extLst>
                </a:gridCol>
              </a:tblGrid>
              <a:tr h="372888">
                <a:tc>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70085">
                <a:tc rowSpan="6">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國內競賽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次採計。</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altLang="en-US" sz="1200" b="1" dirty="0">
                          <a:solidFill>
                            <a:schemeClr val="tx1"/>
                          </a:solidFill>
                          <a:latin typeface="微軟正黑體" panose="020B0604030504040204" pitchFamily="34" charset="-120"/>
                          <a:ea typeface="微軟正黑體" panose="020B0604030504040204" pitchFamily="34" charset="-120"/>
                        </a:rPr>
                        <a:t>人以上為團體。團體賽依個人賽積分折半計算。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微軟正黑體" panose="020B0604030504040204" pitchFamily="34" charset="-120"/>
                        </a:rPr>
                        <a:t>區域及縣市競賽以</a:t>
                      </a:r>
                      <a:r>
                        <a:rPr lang="zh-TW" altLang="en-US" sz="1200" b="1" kern="1200" dirty="0">
                          <a:solidFill>
                            <a:srgbClr val="FF0000"/>
                          </a:solidFill>
                          <a:latin typeface="微軟正黑體" panose="020B0604030504040204" pitchFamily="34" charset="-120"/>
                          <a:ea typeface="微軟正黑體" panose="020B0604030504040204" pitchFamily="34" charset="-120"/>
                        </a:rPr>
                        <a:t>縣市政府主辦者為限</a:t>
                      </a:r>
                      <a:r>
                        <a:rPr lang="zh-TW" altLang="en-US" sz="1200" b="1" kern="1200" dirty="0">
                          <a:solidFill>
                            <a:schemeClr val="tx1"/>
                          </a:solidFill>
                          <a:latin typeface="微軟正黑體" panose="020B0604030504040204" pitchFamily="34" charset="-120"/>
                          <a:ea typeface="微軟正黑體" panose="020B0604030504040204" pitchFamily="34" charset="-120"/>
                        </a:rPr>
                        <a:t>，且獲獎證明之落款人在縣市須為縣市長，在直轄市須為市長或其所屬一級機關首長。</a:t>
                      </a:r>
                      <a:endParaRPr lang="en-US" altLang="zh-TW" sz="1200" b="1" kern="1200"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競賽採計以</a:t>
                      </a:r>
                      <a:r>
                        <a:rPr lang="zh-TW" altLang="en-US"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dirty="0">
                          <a:solidFill>
                            <a:srgbClr val="FF0000"/>
                          </a:solidFill>
                          <a:latin typeface="微軟正黑體" panose="020B0604030504040204" pitchFamily="34" charset="-120"/>
                          <a:ea typeface="微軟正黑體" panose="020B0604030504040204" pitchFamily="34" charset="-120"/>
                        </a:rPr>
                        <a:t>112</a:t>
                      </a:r>
                      <a:r>
                        <a:rPr lang="zh-TW" altLang="en-US" sz="1200" b="1" dirty="0">
                          <a:solidFill>
                            <a:srgbClr val="FF0000"/>
                          </a:solidFill>
                          <a:latin typeface="微軟正黑體" panose="020B0604030504040204" pitchFamily="34" charset="-120"/>
                          <a:ea typeface="微軟正黑體" panose="020B0604030504040204" pitchFamily="34" charset="-120"/>
                        </a:rPr>
                        <a:t>年</a:t>
                      </a:r>
                      <a:r>
                        <a:rPr lang="en-US" altLang="zh-TW" sz="1200" b="1" dirty="0">
                          <a:solidFill>
                            <a:srgbClr val="FF0000"/>
                          </a:solidFill>
                          <a:latin typeface="微軟正黑體" panose="020B0604030504040204" pitchFamily="34" charset="-120"/>
                          <a:ea typeface="微軟正黑體" panose="020B0604030504040204" pitchFamily="34" charset="-120"/>
                        </a:rPr>
                        <a:t>5</a:t>
                      </a:r>
                      <a:r>
                        <a:rPr lang="zh-TW" altLang="en-US" sz="1200" b="1" dirty="0">
                          <a:solidFill>
                            <a:srgbClr val="FF0000"/>
                          </a:solidFill>
                          <a:latin typeface="微軟正黑體" panose="020B0604030504040204" pitchFamily="34" charset="-120"/>
                          <a:ea typeface="微軟正黑體" panose="020B0604030504040204" pitchFamily="34" charset="-120"/>
                        </a:rPr>
                        <a:t>月</a:t>
                      </a:r>
                      <a:r>
                        <a:rPr lang="en-US" altLang="zh-TW" sz="1200" b="1" dirty="0">
                          <a:solidFill>
                            <a:srgbClr val="FF0000"/>
                          </a:solidFill>
                          <a:latin typeface="微軟正黑體" panose="020B0604030504040204" pitchFamily="34" charset="-120"/>
                          <a:ea typeface="微軟正黑體" panose="020B0604030504040204" pitchFamily="34" charset="-120"/>
                        </a:rPr>
                        <a:t>14</a:t>
                      </a:r>
                      <a:r>
                        <a:rPr lang="zh-TW" altLang="en-US" sz="1200" b="1" dirty="0">
                          <a:solidFill>
                            <a:srgbClr val="FF0000"/>
                          </a:solidFill>
                          <a:latin typeface="微軟正黑體" panose="020B0604030504040204" pitchFamily="34" charset="-120"/>
                          <a:ea typeface="微軟正黑體" panose="020B0604030504040204" pitchFamily="34" charset="-120"/>
                        </a:rPr>
                        <a:t>日</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含</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前</a:t>
                      </a:r>
                      <a:r>
                        <a:rPr lang="zh-TW" altLang="en-US"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70085">
                <a:tc vMerge="1">
                  <a:txBody>
                    <a:bodyPr/>
                    <a:lstStyle/>
                    <a:p>
                      <a:pPr algn="ctr"/>
                      <a:endParaRPr lang="zh-TW" altLang="en-US" dirty="0"/>
                    </a:p>
                  </a:txBody>
                  <a:tcPr anchor="ct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670085">
                <a:tc v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670085">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670085">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670085">
                <a:tc vMerge="1">
                  <a:txBody>
                    <a:bodyPr/>
                    <a:lstStyle/>
                    <a:p>
                      <a:pPr algn="ctr"/>
                      <a:endParaRPr lang="zh-TW" altLang="en-US"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565766">
                <a:tc rowSpan="2">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服務學習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zh-TW" altLang="en-US" sz="1400" b="1" kern="1200" dirty="0">
                          <a:solidFill>
                            <a:schemeClr val="tx1"/>
                          </a:solidFill>
                          <a:latin typeface="微軟正黑體" panose="020B0604030504040204" pitchFamily="34" charset="-120"/>
                          <a:ea typeface="微軟正黑體" panose="020B0604030504040204" pitchFamily="34" charset="-120"/>
                        </a:rPr>
                        <a:t>採計</a:t>
                      </a:r>
                      <a:r>
                        <a:rPr lang="zh-TW" altLang="en-US"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kern="1200" dirty="0">
                          <a:solidFill>
                            <a:srgbClr val="FF0000"/>
                          </a:solidFill>
                          <a:latin typeface="微軟正黑體" panose="020B0604030504040204" pitchFamily="34" charset="-120"/>
                          <a:ea typeface="微軟正黑體" panose="020B0604030504040204" pitchFamily="34" charset="-120"/>
                        </a:rPr>
                        <a:t>112</a:t>
                      </a:r>
                      <a:r>
                        <a:rPr lang="zh-TW" altLang="en-US" sz="1400" b="1" kern="1200" dirty="0">
                          <a:solidFill>
                            <a:srgbClr val="FF0000"/>
                          </a:solidFill>
                          <a:latin typeface="微軟正黑體" panose="020B0604030504040204" pitchFamily="34" charset="-120"/>
                          <a:ea typeface="微軟正黑體" panose="020B0604030504040204" pitchFamily="34" charset="-120"/>
                        </a:rPr>
                        <a:t>年</a:t>
                      </a:r>
                      <a:r>
                        <a:rPr lang="en-US" altLang="zh-TW" sz="1400" b="1" kern="1200" dirty="0">
                          <a:solidFill>
                            <a:srgbClr val="FF0000"/>
                          </a:solidFill>
                          <a:latin typeface="微軟正黑體" panose="020B0604030504040204" pitchFamily="34" charset="-120"/>
                          <a:ea typeface="微軟正黑體" panose="020B0604030504040204" pitchFamily="34" charset="-120"/>
                        </a:rPr>
                        <a:t>5</a:t>
                      </a:r>
                      <a:r>
                        <a:rPr lang="zh-TW" altLang="en-US" sz="1400" b="1" kern="1200" dirty="0">
                          <a:solidFill>
                            <a:srgbClr val="FF0000"/>
                          </a:solidFill>
                          <a:latin typeface="微軟正黑體" panose="020B0604030504040204" pitchFamily="34" charset="-120"/>
                          <a:ea typeface="微軟正黑體" panose="020B0604030504040204" pitchFamily="34" charset="-120"/>
                        </a:rPr>
                        <a:t>月</a:t>
                      </a:r>
                      <a:r>
                        <a:rPr lang="en-US" altLang="zh-TW" sz="1400" b="1" kern="1200" dirty="0">
                          <a:solidFill>
                            <a:srgbClr val="FF0000"/>
                          </a:solidFill>
                          <a:latin typeface="微軟正黑體" panose="020B0604030504040204" pitchFamily="34" charset="-120"/>
                          <a:ea typeface="微軟正黑體" panose="020B0604030504040204" pitchFamily="34" charset="-120"/>
                        </a:rPr>
                        <a:t>14</a:t>
                      </a:r>
                      <a:r>
                        <a:rPr lang="zh-TW" altLang="en-US" sz="1400" b="1" kern="1200" dirty="0">
                          <a:solidFill>
                            <a:srgbClr val="FF0000"/>
                          </a:solidFill>
                          <a:latin typeface="微軟正黑體" panose="020B0604030504040204" pitchFamily="34" charset="-120"/>
                          <a:ea typeface="微軟正黑體" panose="020B0604030504040204" pitchFamily="34" charset="-120"/>
                        </a:rPr>
                        <a:t>日</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含</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前</a:t>
                      </a:r>
                      <a:r>
                        <a:rPr lang="zh-TW" altLang="en-US" sz="1400" b="1" dirty="0">
                          <a:solidFill>
                            <a:schemeClr val="tx1"/>
                          </a:solidFill>
                          <a:latin typeface="微軟正黑體" panose="020B0604030504040204" pitchFamily="34" charset="-120"/>
                          <a:ea typeface="微軟正黑體" panose="020B0604030504040204" pitchFamily="34" charset="-120"/>
                        </a:rPr>
                        <a:t>取得</a:t>
                      </a:r>
                      <a:r>
                        <a:rPr lang="zh-TW" altLang="en-US" sz="1400" b="1" kern="1200" dirty="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5766">
                <a:tc vMerge="1">
                  <a:txBody>
                    <a:bodyPr/>
                    <a:lstStyle/>
                    <a:p>
                      <a:endParaRPr lang="zh-TW" altLang="en-US" dirty="0"/>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pPr marL="0" algn="l" defTabSz="914400" rtl="0" eaLnBrk="1" latinLnBrk="0" hangingPunct="1"/>
                      <a:r>
                        <a:rPr lang="zh-TW" altLang="en-US"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altLang="en-US"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latin typeface="微軟正黑體" panose="020B0604030504040204" pitchFamily="34" charset="-120"/>
                          <a:ea typeface="微軟正黑體" panose="020B0604030504040204" pitchFamily="34" charset="-120"/>
                        </a:rPr>
                        <a:t>0.5</a:t>
                      </a:r>
                      <a:r>
                        <a:rPr lang="zh-TW" altLang="en-US" sz="1400" b="1" kern="1200" dirty="0">
                          <a:solidFill>
                            <a:srgbClr val="FF0000"/>
                          </a:solidFill>
                          <a:latin typeface="微軟正黑體" panose="020B0604030504040204" pitchFamily="34" charset="-120"/>
                          <a:ea typeface="微軟正黑體" panose="020B0604030504040204" pitchFamily="34" charset="-120"/>
                        </a:rPr>
                        <a:t>分</a:t>
                      </a:r>
                      <a:endParaRPr lang="zh-TW" altLang="en-US" sz="1400" b="1" kern="1200" dirty="0">
                        <a:solidFill>
                          <a:srgbClr val="FF0000"/>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
        <p:nvSpPr>
          <p:cNvPr id="6" name="文字方塊 5">
            <a:extLst>
              <a:ext uri="{FF2B5EF4-FFF2-40B4-BE49-F238E27FC236}">
                <a16:creationId xmlns:a16="http://schemas.microsoft.com/office/drawing/2014/main" id="{FCF2DF2C-4D54-4FB7-BB9D-25E833604999}"/>
              </a:ext>
            </a:extLst>
          </p:cNvPr>
          <p:cNvSpPr txBox="1"/>
          <p:nvPr/>
        </p:nvSpPr>
        <p:spPr>
          <a:xfrm>
            <a:off x="6906765" y="1568125"/>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7460890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內容版面配置區 2">
            <a:extLst>
              <a:ext uri="{FF2B5EF4-FFF2-40B4-BE49-F238E27FC236}">
                <a16:creationId xmlns:a16="http://schemas.microsoft.com/office/drawing/2014/main" id="{AF2CF87B-65B3-46CC-823C-4348AB6C5AB4}"/>
              </a:ext>
            </a:extLst>
          </p:cNvPr>
          <p:cNvSpPr>
            <a:spLocks noGrp="1"/>
          </p:cNvSpPr>
          <p:nvPr>
            <p:ph idx="1"/>
          </p:nvPr>
        </p:nvSpPr>
        <p:spPr>
          <a:xfrm>
            <a:off x="1523999" y="1383506"/>
            <a:ext cx="9998075" cy="5220494"/>
          </a:xfrm>
        </p:spPr>
        <p:txBody>
          <a:bodyPr rtlCol="0">
            <a:noAutofit/>
          </a:bodyPr>
          <a:lstStyle/>
          <a:p>
            <a:pPr fontAlgn="auto">
              <a:spcAft>
                <a:spcPts val="45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競賽</a:t>
            </a:r>
            <a:r>
              <a:rPr lang="zh-TW" altLang="en-US" sz="2000" b="1" dirty="0">
                <a:solidFill>
                  <a:srgbClr val="0033CC"/>
                </a:solidFill>
                <a:latin typeface="標楷體" panose="03000509000000000000" pitchFamily="65" charset="-120"/>
                <a:ea typeface="標楷體" panose="03000509000000000000" pitchFamily="65" charset="-120"/>
              </a:rPr>
              <a:t>（上限７分）</a:t>
            </a:r>
            <a:endParaRPr lang="en-US" altLang="zh-TW" sz="2000" b="1" dirty="0">
              <a:solidFill>
                <a:srgbClr val="0033CC"/>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競賽得獎應於國中在學期間且至</a:t>
            </a:r>
            <a:r>
              <a:rPr lang="en-US" altLang="zh-TW" sz="2000" b="1" dirty="0">
                <a:solidFill>
                  <a:srgbClr val="C00000"/>
                </a:solidFill>
                <a:latin typeface="標楷體" panose="03000509000000000000" pitchFamily="65" charset="-120"/>
                <a:ea typeface="標楷體" panose="03000509000000000000" pitchFamily="65" charset="-120"/>
              </a:rPr>
              <a:t>113</a:t>
            </a:r>
            <a:r>
              <a:rPr lang="zh-TW" alt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zh-TW" sz="2000" b="1" dirty="0">
                <a:solidFill>
                  <a:srgbClr val="C00000"/>
                </a:solidFill>
                <a:latin typeface="標楷體" panose="03000509000000000000" pitchFamily="65" charset="-120"/>
                <a:ea typeface="標楷體" panose="03000509000000000000" pitchFamily="65" charset="-120"/>
              </a:rPr>
              <a:t>日（星期</a:t>
            </a:r>
            <a:r>
              <a:rPr lang="zh-TW" altLang="en-US" sz="2000" b="1" dirty="0">
                <a:solidFill>
                  <a:srgbClr val="C00000"/>
                </a:solidFill>
                <a:latin typeface="標楷體" panose="03000509000000000000" pitchFamily="65" charset="-120"/>
                <a:ea typeface="標楷體" panose="03000509000000000000" pitchFamily="65" charset="-120"/>
              </a:rPr>
              <a:t>六</a:t>
            </a:r>
            <a:r>
              <a:rPr lang="zh-TW" altLang="zh-TW" sz="2000" b="1"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（含）前</a:t>
            </a:r>
            <a:r>
              <a:rPr lang="zh-TW" altLang="zh-TW" sz="2000" b="1" dirty="0">
                <a:solidFill>
                  <a:srgbClr val="C00000"/>
                </a:solidFill>
                <a:latin typeface="標楷體" panose="03000509000000000000" pitchFamily="65" charset="-120"/>
                <a:ea typeface="標楷體" panose="03000509000000000000" pitchFamily="65" charset="-120"/>
              </a:rPr>
              <a:t>取得為限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國際性</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全國性競賽項目以</a:t>
            </a:r>
            <a:r>
              <a:rPr lang="zh-TW" altLang="zh-TW" sz="2000" u="sng" dirty="0">
                <a:solidFill>
                  <a:srgbClr val="C00000"/>
                </a:solidFill>
                <a:latin typeface="標楷體" panose="03000509000000000000" pitchFamily="65" charset="-120"/>
                <a:ea typeface="標楷體" panose="03000509000000000000" pitchFamily="65" charset="-120"/>
              </a:rPr>
              <a:t>簡章所列項目</a:t>
            </a:r>
            <a:r>
              <a:rPr lang="zh-TW" altLang="zh-TW" sz="2000" dirty="0">
                <a:latin typeface="標楷體" panose="03000509000000000000" pitchFamily="65" charset="-120"/>
                <a:ea typeface="標楷體" panose="03000509000000000000" pitchFamily="65" charset="-120"/>
              </a:rPr>
              <a:t>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區域及縣（市）競賽以</a:t>
            </a:r>
            <a:r>
              <a:rPr lang="zh-TW" altLang="en-US" sz="2000" dirty="0">
                <a:solidFill>
                  <a:srgbClr val="C00000"/>
                </a:solidFill>
                <a:latin typeface="標楷體" panose="03000509000000000000" pitchFamily="65" charset="-120"/>
                <a:ea typeface="標楷體" panose="03000509000000000000" pitchFamily="65" charset="-120"/>
              </a:rPr>
              <a:t>縣市</a:t>
            </a:r>
            <a:r>
              <a:rPr lang="zh-TW" altLang="zh-TW" sz="2000" dirty="0">
                <a:solidFill>
                  <a:srgbClr val="C00000"/>
                </a:solidFill>
                <a:latin typeface="標楷體" panose="03000509000000000000" pitchFamily="65" charset="-120"/>
                <a:ea typeface="標楷體" panose="03000509000000000000" pitchFamily="65" charset="-120"/>
              </a:rPr>
              <a:t>政府主辦者為限</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且</a:t>
            </a:r>
            <a:r>
              <a:rPr lang="zh-TW" altLang="en-US" sz="2000" dirty="0">
                <a:solidFill>
                  <a:srgbClr val="C00000"/>
                </a:solidFill>
                <a:latin typeface="標楷體" panose="03000509000000000000" pitchFamily="65" charset="-120"/>
                <a:ea typeface="標楷體" panose="03000509000000000000" pitchFamily="65" charset="-120"/>
              </a:rPr>
              <a:t>獲獎證明落款人：</a:t>
            </a:r>
            <a:r>
              <a:rPr lang="zh-TW" altLang="en-US" sz="2000" b="1" dirty="0">
                <a:solidFill>
                  <a:srgbClr val="C00000"/>
                </a:solidFill>
                <a:latin typeface="標楷體" panose="03000509000000000000" pitchFamily="65" charset="-120"/>
                <a:ea typeface="標楷體" panose="03000509000000000000" pitchFamily="65" charset="-120"/>
              </a:rPr>
              <a:t>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為縣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長</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直轄市為市長或其所屬之一級機關首長</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endParaRPr lang="en-US" altLang="zh-TW" sz="2000" dirty="0">
              <a:solidFill>
                <a:srgbClr val="C00000"/>
              </a:solidFill>
              <a:latin typeface="標楷體" panose="03000509000000000000" pitchFamily="65" charset="-120"/>
              <a:ea typeface="標楷體" panose="03000509000000000000" pitchFamily="65" charset="-120"/>
            </a:endParaRPr>
          </a:p>
          <a:p>
            <a:pPr fontAlgn="auto">
              <a:lnSpc>
                <a:spcPct val="100000"/>
              </a:lnSpc>
              <a:spcAft>
                <a:spcPts val="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服務學習</a:t>
            </a:r>
            <a:r>
              <a:rPr lang="zh-TW" altLang="en-US" sz="2000" b="1" dirty="0">
                <a:solidFill>
                  <a:srgbClr val="0033CC"/>
                </a:solidFill>
                <a:latin typeface="標楷體" panose="03000509000000000000" pitchFamily="65" charset="-120"/>
                <a:ea typeface="標楷體" panose="03000509000000000000" pitchFamily="65" charset="-120"/>
              </a:rPr>
              <a:t>（上限</a:t>
            </a:r>
            <a:r>
              <a:rPr lang="en-US" altLang="zh-TW" sz="2000" b="1" dirty="0">
                <a:solidFill>
                  <a:srgbClr val="0033CC"/>
                </a:solidFill>
                <a:latin typeface="標楷體" panose="03000509000000000000" pitchFamily="65" charset="-120"/>
                <a:ea typeface="標楷體" panose="03000509000000000000" pitchFamily="65" charset="-120"/>
              </a:rPr>
              <a:t>15</a:t>
            </a:r>
            <a:r>
              <a:rPr lang="zh-TW" altLang="en-US" sz="2000" b="1" dirty="0">
                <a:solidFill>
                  <a:srgbClr val="0033CC"/>
                </a:solidFill>
                <a:latin typeface="標楷體" panose="03000509000000000000" pitchFamily="65" charset="-120"/>
                <a:ea typeface="標楷體" panose="03000509000000000000" pitchFamily="65" charset="-120"/>
              </a:rPr>
              <a:t>分）</a:t>
            </a:r>
            <a:endParaRPr lang="en-US" altLang="zh-TW" sz="2000" b="1" dirty="0">
              <a:solidFill>
                <a:srgbClr val="0033CC"/>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採計學校服務表現</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擔任班級幹部、小老師或社團幹部任滿</a:t>
            </a:r>
            <a:r>
              <a:rPr lang="zh-TW" altLang="zh-TW" sz="2000" dirty="0">
                <a:solidFill>
                  <a:srgbClr val="C00000"/>
                </a:solidFill>
                <a:latin typeface="標楷體" panose="03000509000000000000" pitchFamily="65" charset="-120"/>
                <a:ea typeface="標楷體" panose="03000509000000000000" pitchFamily="65" charset="-120"/>
              </a:rPr>
              <a:t>一學期得</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latin typeface="標楷體" panose="03000509000000000000" pitchFamily="65" charset="-120"/>
                <a:ea typeface="標楷體" panose="03000509000000000000" pitchFamily="65" charset="-120"/>
              </a:rPr>
              <a:t>，</a:t>
            </a:r>
            <a:r>
              <a:rPr lang="zh-TW" altLang="zh-TW" sz="2000" dirty="0">
                <a:solidFill>
                  <a:srgbClr val="C00000"/>
                </a:solidFill>
                <a:latin typeface="標楷體" panose="03000509000000000000" pitchFamily="65" charset="-120"/>
                <a:ea typeface="標楷體" panose="03000509000000000000" pitchFamily="65" charset="-120"/>
              </a:rPr>
              <a:t>同一學期同時擔任班級幹部、小老師或社團幹部，仍以</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採計。</a:t>
            </a:r>
            <a:br>
              <a:rPr lang="en-US" altLang="zh-TW" sz="2000" dirty="0">
                <a:solidFill>
                  <a:srgbClr val="C00000"/>
                </a:solidFill>
                <a:latin typeface="標楷體" panose="03000509000000000000" pitchFamily="65" charset="-120"/>
                <a:ea typeface="標楷體" panose="03000509000000000000" pitchFamily="65" charset="-120"/>
              </a:rPr>
            </a:br>
            <a:r>
              <a:rPr lang="zh-TW" altLang="zh-TW" sz="2000" dirty="0">
                <a:solidFill>
                  <a:srgbClr val="0000CC"/>
                </a:solidFill>
                <a:latin typeface="標楷體" panose="03000509000000000000" pitchFamily="65" charset="-120"/>
                <a:ea typeface="標楷體" panose="03000509000000000000" pitchFamily="65" charset="-120"/>
              </a:rPr>
              <a:t>除副班長、副社長，</a:t>
            </a:r>
            <a:r>
              <a:rPr lang="zh-TW" altLang="zh-TW" sz="2000" dirty="0">
                <a:solidFill>
                  <a:srgbClr val="C00000"/>
                </a:solidFill>
                <a:latin typeface="標楷體" panose="03000509000000000000" pitchFamily="65" charset="-120"/>
                <a:ea typeface="標楷體" panose="03000509000000000000" pitchFamily="65" charset="-120"/>
              </a:rPr>
              <a:t>其餘副級幹部皆不採計。</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校外服務學習時數</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參加校內服務學習課程及活動，或於校外參加志工服務或社區服務</a:t>
            </a:r>
            <a:r>
              <a:rPr lang="zh-TW" altLang="zh-TW" sz="2000" dirty="0">
                <a:solidFill>
                  <a:srgbClr val="C00000"/>
                </a:solidFill>
                <a:latin typeface="標楷體" panose="03000509000000000000" pitchFamily="65" charset="-120"/>
                <a:ea typeface="標楷體" panose="03000509000000000000" pitchFamily="65" charset="-120"/>
              </a:rPr>
              <a:t>滿</a:t>
            </a:r>
            <a:r>
              <a:rPr lang="en-US" altLang="zh-TW" sz="2000" dirty="0">
                <a:solidFill>
                  <a:srgbClr val="C00000"/>
                </a:solidFill>
                <a:latin typeface="標楷體" panose="03000509000000000000" pitchFamily="65" charset="-120"/>
                <a:ea typeface="標楷體" panose="03000509000000000000" pitchFamily="65" charset="-120"/>
              </a:rPr>
              <a:t>1</a:t>
            </a:r>
            <a:r>
              <a:rPr lang="zh-TW" altLang="zh-TW" sz="2000" dirty="0">
                <a:solidFill>
                  <a:srgbClr val="C00000"/>
                </a:solidFill>
                <a:latin typeface="標楷體" panose="03000509000000000000" pitchFamily="65" charset="-120"/>
                <a:ea typeface="標楷體" panose="03000509000000000000" pitchFamily="65" charset="-120"/>
              </a:rPr>
              <a:t>小時得</a:t>
            </a:r>
            <a:r>
              <a:rPr lang="en-US" altLang="zh-TW" sz="2000" dirty="0">
                <a:solidFill>
                  <a:srgbClr val="C00000"/>
                </a:solidFill>
                <a:latin typeface="標楷體" panose="03000509000000000000" pitchFamily="65" charset="-120"/>
                <a:ea typeface="標楷體" panose="03000509000000000000" pitchFamily="65" charset="-120"/>
              </a:rPr>
              <a:t> </a:t>
            </a:r>
            <a:r>
              <a:rPr lang="en-US" altLang="zh-TW" sz="2000" b="1" dirty="0">
                <a:solidFill>
                  <a:srgbClr val="C00000"/>
                </a:solidFill>
                <a:latin typeface="標楷體" panose="03000509000000000000" pitchFamily="65" charset="-120"/>
                <a:ea typeface="標楷體" panose="03000509000000000000" pitchFamily="65" charset="-120"/>
              </a:rPr>
              <a:t>0.25</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en-US" sz="2000" dirty="0">
                <a:latin typeface="標楷體" panose="03000509000000000000" pitchFamily="65" charset="-120"/>
                <a:ea typeface="標楷體" panose="03000509000000000000" pitchFamily="65" charset="-120"/>
              </a:rPr>
              <a:t>相關服務學習應於</a:t>
            </a:r>
            <a:r>
              <a:rPr lang="zh-TW" altLang="en-US" sz="2000" dirty="0">
                <a:solidFill>
                  <a:srgbClr val="C00000"/>
                </a:solidFill>
                <a:latin typeface="標楷體" panose="03000509000000000000" pitchFamily="65" charset="-120"/>
                <a:ea typeface="標楷體" panose="03000509000000000000" pitchFamily="65" charset="-120"/>
              </a:rPr>
              <a:t>國中就學期間且至</a:t>
            </a:r>
            <a:r>
              <a:rPr lang="en-US" altLang="zh-TW" sz="2000" b="1" dirty="0">
                <a:solidFill>
                  <a:srgbClr val="C00000"/>
                </a:solidFill>
                <a:latin typeface="標楷體" panose="03000509000000000000" pitchFamily="65" charset="-120"/>
                <a:ea typeface="標楷體" panose="03000509000000000000" pitchFamily="65" charset="-120"/>
              </a:rPr>
              <a:t>113</a:t>
            </a:r>
            <a:r>
              <a:rPr lang="zh-TW" altLang="en-US"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en-US"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en-US" sz="2000" b="1" dirty="0">
                <a:solidFill>
                  <a:srgbClr val="C00000"/>
                </a:solidFill>
                <a:latin typeface="標楷體" panose="03000509000000000000" pitchFamily="65" charset="-120"/>
                <a:ea typeface="標楷體" panose="03000509000000000000" pitchFamily="65" charset="-120"/>
              </a:rPr>
              <a:t>日（星期六）（含）前取得為限</a:t>
            </a:r>
            <a:r>
              <a:rPr lang="zh-TW" altLang="en-US" sz="2000" dirty="0">
                <a:solidFill>
                  <a:srgbClr val="C00000"/>
                </a:solidFill>
                <a:latin typeface="標楷體" panose="03000509000000000000" pitchFamily="65" charset="-120"/>
                <a:ea typeface="標楷體" panose="03000509000000000000" pitchFamily="65" charset="-120"/>
              </a:rPr>
              <a:t>。</a:t>
            </a:r>
            <a:endParaRPr lang="zh-TW" altLang="zh-TW" sz="20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096735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各入學管道服務學習積分</a:t>
            </a:r>
          </a:p>
        </p:txBody>
      </p:sp>
      <p:sp>
        <p:nvSpPr>
          <p:cNvPr id="214020" name="內容版面配置區 2"/>
          <p:cNvSpPr>
            <a:spLocks noGrp="1"/>
          </p:cNvSpPr>
          <p:nvPr>
            <p:ph idx="1"/>
          </p:nvPr>
        </p:nvSpPr>
        <p:spPr>
          <a:xfrm>
            <a:off x="1592263" y="1243513"/>
            <a:ext cx="9831548" cy="4756150"/>
          </a:xfrm>
        </p:spPr>
        <p:txBody>
          <a:bodyPr/>
          <a:lstStyle/>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五專完全免試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五專完全免試滿</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4</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五專聯合免試滿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en-US"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58539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a16="http://schemas.microsoft.com/office/drawing/2014/main" id="{40F77A8C-4092-4096-8001-692B1D7DB768}"/>
              </a:ext>
            </a:extLst>
          </p:cNvPr>
          <p:cNvSpPr>
            <a:spLocks noGrp="1"/>
          </p:cNvSpPr>
          <p:nvPr>
            <p:ph idx="1"/>
          </p:nvPr>
        </p:nvSpPr>
        <p:spPr>
          <a:xfrm>
            <a:off x="1592263" y="1462350"/>
            <a:ext cx="9612766" cy="4586288"/>
          </a:xfrm>
        </p:spPr>
        <p:txBody>
          <a:bodyPr rtlCol="0">
            <a:noAutofit/>
          </a:bodyPr>
          <a:lstStyle/>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marL="0" indent="0" fontAlgn="auto">
              <a:lnSpc>
                <a:spcPct val="100000"/>
              </a:lnSpc>
              <a:spcBef>
                <a:spcPts val="450"/>
              </a:spcBef>
              <a:spcAft>
                <a:spcPts val="225"/>
              </a:spcAft>
              <a:buNone/>
              <a:defRPr/>
            </a:pPr>
            <a:endParaRPr lang="en-US" altLang="zh-TW" sz="44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低收入戶</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、中低收入戶、直系血親尊親屬支領失業給付及特殊境遇家庭子女身分者</a:t>
            </a:r>
            <a:r>
              <a:rPr lang="zh-TW" altLang="en-US" sz="2000" dirty="0">
                <a:solidFill>
                  <a:srgbClr val="C00000"/>
                </a:solidFill>
                <a:latin typeface="微軟正黑體" panose="020B0604030504040204" pitchFamily="34" charset="-120"/>
                <a:ea typeface="微軟正黑體" panose="020B0604030504040204" pitchFamily="34" charset="-120"/>
              </a:rPr>
              <a:t>採計</a:t>
            </a:r>
            <a:r>
              <a:rPr lang="en-US" altLang="zh-TW" sz="2000" b="1" dirty="0">
                <a:solidFill>
                  <a:srgbClr val="C00000"/>
                </a:solidFill>
                <a:latin typeface="微軟正黑體" panose="020B0604030504040204" pitchFamily="34" charset="-120"/>
                <a:ea typeface="微軟正黑體" panose="020B0604030504040204" pitchFamily="34" charset="-120"/>
              </a:rPr>
              <a:t>1.5</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a:t>
            </a:r>
            <a:r>
              <a:rPr lang="zh-TW" altLang="zh-TW" sz="2000" b="1" dirty="0">
                <a:latin typeface="微軟正黑體" panose="020B0604030504040204" pitchFamily="34" charset="-120"/>
                <a:ea typeface="微軟正黑體" panose="020B0604030504040204" pitchFamily="34" charset="-120"/>
              </a:rPr>
              <a:t>擇一</a:t>
            </a:r>
            <a:r>
              <a:rPr lang="zh-TW" altLang="zh-TW" sz="2000" dirty="0">
                <a:latin typeface="微軟正黑體" panose="020B0604030504040204" pitchFamily="34" charset="-120"/>
                <a:ea typeface="微軟正黑體" panose="020B0604030504040204" pitchFamily="34" charset="-120"/>
              </a:rPr>
              <a:t>計分。</a:t>
            </a:r>
            <a:endParaRPr lang="zh-TW" altLang="zh-TW" dirty="0">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21</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採計</a:t>
            </a:r>
            <a:r>
              <a:rPr lang="zh-TW" altLang="zh-TW" sz="2000" dirty="0">
                <a:solidFill>
                  <a:srgbClr val="C00000"/>
                </a:solidFill>
                <a:latin typeface="微軟正黑體" panose="020B0604030504040204" pitchFamily="34" charset="-120"/>
                <a:ea typeface="微軟正黑體" panose="020B0604030504040204" pitchFamily="34" charset="-120"/>
              </a:rPr>
              <a:t>健康與體育</a:t>
            </a:r>
            <a:r>
              <a:rPr lang="zh-TW" altLang="en-US" sz="2000" dirty="0">
                <a:solidFill>
                  <a:srgbClr val="C00000"/>
                </a:solidFill>
                <a:latin typeface="微軟正黑體" panose="020B0604030504040204" pitchFamily="34" charset="-120"/>
                <a:ea typeface="微軟正黑體" panose="020B0604030504040204" pitchFamily="34" charset="-120"/>
              </a:rPr>
              <a:t>、藝術</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或</a:t>
            </a:r>
            <a:r>
              <a:rPr lang="zh-TW" altLang="zh-TW" sz="2000" dirty="0">
                <a:solidFill>
                  <a:srgbClr val="C00000"/>
                </a:solidFill>
                <a:latin typeface="微軟正黑體" panose="020B0604030504040204" pitchFamily="34" charset="-120"/>
                <a:ea typeface="微軟正黑體" panose="020B0604030504040204" pitchFamily="34" charset="-120"/>
              </a:rPr>
              <a:t>藝術與人文</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a:t>
            </a:r>
            <a:r>
              <a:rPr lang="zh-TW" altLang="zh-TW" sz="2000" dirty="0">
                <a:solidFill>
                  <a:srgbClr val="C00000"/>
                </a:solidFill>
                <a:latin typeface="微軟正黑體" panose="020B0604030504040204" pitchFamily="34" charset="-120"/>
                <a:ea typeface="微軟正黑體" panose="020B0604030504040204" pitchFamily="34" charset="-120"/>
              </a:rPr>
              <a:t>綜合活動</a:t>
            </a:r>
            <a:r>
              <a:rPr lang="zh-TW" altLang="en-US" sz="2000" dirty="0">
                <a:solidFill>
                  <a:srgbClr val="C00000"/>
                </a:solidFill>
                <a:latin typeface="微軟正黑體" panose="020B0604030504040204" pitchFamily="34" charset="-120"/>
                <a:ea typeface="微軟正黑體" panose="020B0604030504040204" pitchFamily="34" charset="-120"/>
              </a:rPr>
              <a:t>、科技等</a:t>
            </a:r>
            <a:r>
              <a:rPr lang="zh-TW" altLang="zh-TW" sz="2000" dirty="0">
                <a:solidFill>
                  <a:srgbClr val="C00000"/>
                </a:solidFill>
                <a:latin typeface="微軟正黑體" panose="020B0604030504040204" pitchFamily="34" charset="-120"/>
                <a:ea typeface="微軟正黑體" panose="020B0604030504040204" pitchFamily="34" charset="-120"/>
              </a:rPr>
              <a:t>學習領域</a:t>
            </a:r>
            <a:r>
              <a:rPr lang="zh-TW" altLang="en-US" sz="2000" dirty="0">
                <a:solidFill>
                  <a:srgbClr val="C00000"/>
                </a:solidFill>
                <a:latin typeface="微軟正黑體" panose="020B0604030504040204" pitchFamily="34" charset="-120"/>
                <a:ea typeface="微軟正黑體" panose="020B0604030504040204" pitchFamily="34" charset="-120"/>
              </a:rPr>
              <a:t>。</a:t>
            </a:r>
            <a:endParaRPr lang="en-US" altLang="zh-TW" sz="2000" dirty="0">
              <a:solidFill>
                <a:srgbClr val="C00000"/>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en-US" sz="20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2000" dirty="0">
                <a:solidFill>
                  <a:srgbClr val="C00000"/>
                </a:solidFill>
                <a:latin typeface="微軟正黑體" panose="020B0604030504040204" pitchFamily="34" charset="-120"/>
                <a:ea typeface="微軟正黑體" panose="020B0604030504040204" pitchFamily="34" charset="-120"/>
              </a:rPr>
              <a:t>60</a:t>
            </a:r>
            <a:r>
              <a:rPr lang="zh-TW" altLang="en-US" sz="2000" dirty="0">
                <a:solidFill>
                  <a:srgbClr val="C00000"/>
                </a:solidFill>
                <a:latin typeface="微軟正黑體" panose="020B0604030504040204" pitchFamily="34" charset="-120"/>
                <a:ea typeface="微軟正黑體" panose="020B0604030504040204" pitchFamily="34" charset="-120"/>
              </a:rPr>
              <a:t>分以上得 </a:t>
            </a:r>
            <a:r>
              <a:rPr lang="en-US" altLang="zh-TW" sz="2000" b="1" dirty="0">
                <a:solidFill>
                  <a:srgbClr val="C00000"/>
                </a:solidFill>
                <a:latin typeface="微軟正黑體" panose="020B0604030504040204" pitchFamily="34" charset="-120"/>
                <a:ea typeface="微軟正黑體" panose="020B0604030504040204" pitchFamily="34" charset="-120"/>
              </a:rPr>
              <a:t>7</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資賦優異縮短修業年限學生以其實際就讀學期數進行平均成績計算。</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altLang="en-US" sz="2000" dirty="0">
              <a:latin typeface="微軟正黑體" panose="020B0604030504040204" pitchFamily="34" charset="-120"/>
              <a:ea typeface="微軟正黑體" panose="020B0604030504040204" pitchFamily="34" charset="-120"/>
            </a:endParaRPr>
          </a:p>
        </p:txBody>
      </p:sp>
      <p:grpSp>
        <p:nvGrpSpPr>
          <p:cNvPr id="10" name="群組 72">
            <a:extLst>
              <a:ext uri="{FF2B5EF4-FFF2-40B4-BE49-F238E27FC236}">
                <a16:creationId xmlns:a16="http://schemas.microsoft.com/office/drawing/2014/main" id="{E431B1C0-C1BF-4DA3-881E-245B73C01330}"/>
              </a:ext>
            </a:extLst>
          </p:cNvPr>
          <p:cNvGrpSpPr>
            <a:grpSpLocks/>
          </p:cNvGrpSpPr>
          <p:nvPr/>
        </p:nvGrpSpPr>
        <p:grpSpPr bwMode="auto">
          <a:xfrm>
            <a:off x="2003119" y="1944916"/>
            <a:ext cx="6618367" cy="1015998"/>
            <a:chOff x="847725" y="1589764"/>
            <a:chExt cx="8652365" cy="1003077"/>
          </a:xfrm>
        </p:grpSpPr>
        <p:grpSp>
          <p:nvGrpSpPr>
            <p:cNvPr id="11" name="组合 25">
              <a:extLst>
                <a:ext uri="{FF2B5EF4-FFF2-40B4-BE49-F238E27FC236}">
                  <a16:creationId xmlns:a16="http://schemas.microsoft.com/office/drawing/2014/main" id="{4CEE051B-CFC4-4AE5-90D8-DE71EA681926}"/>
                </a:ext>
              </a:extLst>
            </p:cNvPr>
            <p:cNvGrpSpPr>
              <a:grpSpLocks/>
            </p:cNvGrpSpPr>
            <p:nvPr/>
          </p:nvGrpSpPr>
          <p:grpSpPr bwMode="auto">
            <a:xfrm>
              <a:off x="847725" y="1624310"/>
              <a:ext cx="2088001" cy="900000"/>
              <a:chOff x="1019174" y="1624310"/>
              <a:chExt cx="2160001" cy="1154198"/>
            </a:xfrm>
          </p:grpSpPr>
          <p:sp>
            <p:nvSpPr>
              <p:cNvPr id="29" name="圆角矩形 6">
                <a:extLst>
                  <a:ext uri="{FF2B5EF4-FFF2-40B4-BE49-F238E27FC236}">
                    <a16:creationId xmlns:a16="http://schemas.microsoft.com/office/drawing/2014/main" id="{FA861D58-5161-4C5D-A904-6BF601AC2A16}"/>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30" name="矩形 29">
                <a:extLst>
                  <a:ext uri="{FF2B5EF4-FFF2-40B4-BE49-F238E27FC236}">
                    <a16:creationId xmlns:a16="http://schemas.microsoft.com/office/drawing/2014/main" id="{55C6E8EE-07A7-4F7A-849A-9536A8BC000A}"/>
                  </a:ext>
                </a:extLst>
              </p:cNvPr>
              <p:cNvSpPr/>
              <p:nvPr/>
            </p:nvSpPr>
            <p:spPr>
              <a:xfrm>
                <a:off x="1019174" y="2085143"/>
                <a:ext cx="2159273" cy="637528"/>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2" name="组合 26">
              <a:extLst>
                <a:ext uri="{FF2B5EF4-FFF2-40B4-BE49-F238E27FC236}">
                  <a16:creationId xmlns:a16="http://schemas.microsoft.com/office/drawing/2014/main" id="{A10DAC00-FE06-4E1F-899F-0FEF12A7554F}"/>
                </a:ext>
              </a:extLst>
            </p:cNvPr>
            <p:cNvGrpSpPr>
              <a:grpSpLocks/>
            </p:cNvGrpSpPr>
            <p:nvPr/>
          </p:nvGrpSpPr>
          <p:grpSpPr bwMode="auto">
            <a:xfrm>
              <a:off x="3035845" y="1600711"/>
              <a:ext cx="2088000" cy="900000"/>
              <a:chOff x="1019175" y="1533525"/>
              <a:chExt cx="2486025" cy="1244983"/>
            </a:xfrm>
          </p:grpSpPr>
          <p:sp>
            <p:nvSpPr>
              <p:cNvPr id="27" name="圆角矩形 27">
                <a:extLst>
                  <a:ext uri="{FF2B5EF4-FFF2-40B4-BE49-F238E27FC236}">
                    <a16:creationId xmlns:a16="http://schemas.microsoft.com/office/drawing/2014/main" id="{37960489-C901-4FB7-BBE1-912F589466BD}"/>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a16="http://schemas.microsoft.com/office/drawing/2014/main" id="{B108CE0D-950E-4634-A2BC-0AF87C9E9962}"/>
                  </a:ext>
                </a:extLst>
              </p:cNvPr>
              <p:cNvSpPr/>
              <p:nvPr/>
            </p:nvSpPr>
            <p:spPr>
              <a:xfrm>
                <a:off x="1020086" y="2087416"/>
                <a:ext cx="2485188" cy="663508"/>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3" name="组合 29">
              <a:extLst>
                <a:ext uri="{FF2B5EF4-FFF2-40B4-BE49-F238E27FC236}">
                  <a16:creationId xmlns:a16="http://schemas.microsoft.com/office/drawing/2014/main" id="{1F720B80-BB9E-47F8-AD5D-4C4625BE79F1}"/>
                </a:ext>
              </a:extLst>
            </p:cNvPr>
            <p:cNvGrpSpPr>
              <a:grpSpLocks/>
            </p:cNvGrpSpPr>
            <p:nvPr/>
          </p:nvGrpSpPr>
          <p:grpSpPr bwMode="auto">
            <a:xfrm>
              <a:off x="5213577" y="1600711"/>
              <a:ext cx="2088000" cy="900000"/>
              <a:chOff x="1019175" y="1600711"/>
              <a:chExt cx="2486025" cy="1177797"/>
            </a:xfrm>
          </p:grpSpPr>
          <p:sp>
            <p:nvSpPr>
              <p:cNvPr id="25" name="圆角矩形 30">
                <a:extLst>
                  <a:ext uri="{FF2B5EF4-FFF2-40B4-BE49-F238E27FC236}">
                    <a16:creationId xmlns:a16="http://schemas.microsoft.com/office/drawing/2014/main" id="{0A418680-8684-43E9-B4C0-DC2652BA6FF3}"/>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a16="http://schemas.microsoft.com/office/drawing/2014/main" id="{55C61E09-582A-4857-B9DB-79F0A198582D}"/>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4" name="组合 32">
              <a:extLst>
                <a:ext uri="{FF2B5EF4-FFF2-40B4-BE49-F238E27FC236}">
                  <a16:creationId xmlns:a16="http://schemas.microsoft.com/office/drawing/2014/main" id="{1EFAB9ED-7049-4D33-82BA-2C60C33F2473}"/>
                </a:ext>
              </a:extLst>
            </p:cNvPr>
            <p:cNvGrpSpPr>
              <a:grpSpLocks/>
            </p:cNvGrpSpPr>
            <p:nvPr/>
          </p:nvGrpSpPr>
          <p:grpSpPr bwMode="auto">
            <a:xfrm>
              <a:off x="7412090" y="1600711"/>
              <a:ext cx="2088000" cy="900000"/>
              <a:chOff x="1019175" y="1600711"/>
              <a:chExt cx="2486025" cy="1177797"/>
            </a:xfrm>
          </p:grpSpPr>
          <p:sp>
            <p:nvSpPr>
              <p:cNvPr id="23" name="圆角矩形 33">
                <a:extLst>
                  <a:ext uri="{FF2B5EF4-FFF2-40B4-BE49-F238E27FC236}">
                    <a16:creationId xmlns:a16="http://schemas.microsoft.com/office/drawing/2014/main" id="{5FDFF18F-461E-44BF-B653-09DCF34FF4AF}"/>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a16="http://schemas.microsoft.com/office/drawing/2014/main" id="{88DDBE8B-6F84-47B1-859E-FF7B1956C55F}"/>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15" name="矩形 77">
              <a:extLst>
                <a:ext uri="{FF2B5EF4-FFF2-40B4-BE49-F238E27FC236}">
                  <a16:creationId xmlns:a16="http://schemas.microsoft.com/office/drawing/2014/main" id="{96178D10-41F8-4CDB-B2F9-AD5CECC7A533}"/>
                </a:ext>
              </a:extLst>
            </p:cNvPr>
            <p:cNvSpPr>
              <a:spLocks noChangeArrowheads="1"/>
            </p:cNvSpPr>
            <p:nvPr/>
          </p:nvSpPr>
          <p:spPr bwMode="auto">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altLang="en-US" sz="1500" b="1" dirty="0">
                  <a:latin typeface="微軟正黑體" panose="020B0604030504040204" pitchFamily="34" charset="-120"/>
                  <a:ea typeface="微軟正黑體" panose="020B0604030504040204" pitchFamily="34" charset="-120"/>
                </a:rPr>
                <a:t>分以上</a:t>
              </a:r>
              <a:endParaRPr lang="zh-CN" altLang="en-US" sz="1500" b="1" dirty="0">
                <a:latin typeface="微軟正黑體" panose="020B0604030504040204" pitchFamily="34" charset="-120"/>
                <a:ea typeface="微軟正黑體" panose="020B0604030504040204" pitchFamily="34" charset="-120"/>
              </a:endParaRPr>
            </a:p>
          </p:txBody>
        </p:sp>
        <p:sp>
          <p:nvSpPr>
            <p:cNvPr id="16" name="矩形 78">
              <a:extLst>
                <a:ext uri="{FF2B5EF4-FFF2-40B4-BE49-F238E27FC236}">
                  <a16:creationId xmlns:a16="http://schemas.microsoft.com/office/drawing/2014/main" id="{3C990C05-56EE-4B38-8948-E3A725A87394}"/>
                </a:ext>
              </a:extLst>
            </p:cNvPr>
            <p:cNvSpPr>
              <a:spLocks noChangeArrowheads="1"/>
            </p:cNvSpPr>
            <p:nvPr/>
          </p:nvSpPr>
          <p:spPr bwMode="auto">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altLang="en-US"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altLang="en-US" sz="1500" b="1" dirty="0">
                  <a:latin typeface="微軟正黑體" panose="020B0604030504040204" pitchFamily="34" charset="-120"/>
                  <a:ea typeface="微軟正黑體" panose="020B0604030504040204" pitchFamily="34" charset="-120"/>
                </a:rPr>
                <a:t>分</a:t>
              </a:r>
              <a:endParaRPr lang="zh-CN" altLang="en-US" sz="1500" b="1" dirty="0">
                <a:latin typeface="微軟正黑體" panose="020B0604030504040204" pitchFamily="34" charset="-120"/>
                <a:ea typeface="微軟正黑體" panose="020B0604030504040204" pitchFamily="34" charset="-120"/>
              </a:endParaRPr>
            </a:p>
          </p:txBody>
        </p:sp>
        <p:sp>
          <p:nvSpPr>
            <p:cNvPr id="17" name="矩形 79">
              <a:extLst>
                <a:ext uri="{FF2B5EF4-FFF2-40B4-BE49-F238E27FC236}">
                  <a16:creationId xmlns:a16="http://schemas.microsoft.com/office/drawing/2014/main" id="{A948D812-3C42-4D73-B209-B536AEF99D79}"/>
                </a:ext>
              </a:extLst>
            </p:cNvPr>
            <p:cNvSpPr>
              <a:spLocks noChangeArrowheads="1"/>
            </p:cNvSpPr>
            <p:nvPr/>
          </p:nvSpPr>
          <p:spPr bwMode="auto">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8" name="矩形 80">
              <a:extLst>
                <a:ext uri="{FF2B5EF4-FFF2-40B4-BE49-F238E27FC236}">
                  <a16:creationId xmlns:a16="http://schemas.microsoft.com/office/drawing/2014/main" id="{4E9A9F7B-B6CF-4B4F-B675-77FB90437DFF}"/>
                </a:ext>
              </a:extLst>
            </p:cNvPr>
            <p:cNvSpPr>
              <a:spLocks noChangeArrowheads="1"/>
            </p:cNvSpPr>
            <p:nvPr/>
          </p:nvSpPr>
          <p:spPr bwMode="auto">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DBC1E3D6-7ED6-428F-9519-8392C5A0CBD9}"/>
                </a:ext>
              </a:extLst>
            </p:cNvPr>
            <p:cNvSpPr/>
            <p:nvPr/>
          </p:nvSpPr>
          <p:spPr>
            <a:xfrm>
              <a:off x="1303976" y="197699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64A116F5-88C8-4940-9BF5-2B66AEC725FE}"/>
                </a:ext>
              </a:extLst>
            </p:cNvPr>
            <p:cNvSpPr/>
            <p:nvPr/>
          </p:nvSpPr>
          <p:spPr>
            <a:xfrm>
              <a:off x="3385835" y="1959630"/>
              <a:ext cx="1460019"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27D781B2-84DA-4C82-ABA3-04C52C905090}"/>
                </a:ext>
              </a:extLst>
            </p:cNvPr>
            <p:cNvSpPr/>
            <p:nvPr/>
          </p:nvSpPr>
          <p:spPr>
            <a:xfrm>
              <a:off x="5625199" y="1956351"/>
              <a:ext cx="1336754"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AAFFFC7B-7225-4A38-ABDF-6B7E29E5406A}"/>
                </a:ext>
              </a:extLst>
            </p:cNvPr>
            <p:cNvSpPr/>
            <p:nvPr/>
          </p:nvSpPr>
          <p:spPr>
            <a:xfrm>
              <a:off x="7824221" y="195671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1232747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113</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bwMode="auto">
          <a:xfrm>
            <a:off x="422842" y="5715455"/>
            <a:ext cx="115887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積分採計</a:t>
            </a:r>
            <a:r>
              <a:rPr lang="zh-TW" altLang="en-US" sz="2200" b="1" dirty="0">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dirty="0">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p:txBody>
      </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9903AB28-5FCA-0808-BDDE-61298F701FA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0408" y="1350839"/>
            <a:ext cx="11831184" cy="4156321"/>
          </a:xfrm>
          <a:prstGeom prst="rect">
            <a:avLst/>
          </a:prstGeom>
        </p:spPr>
      </p:pic>
    </p:spTree>
    <p:extLst>
      <p:ext uri="{BB962C8B-B14F-4D97-AF65-F5344CB8AC3E}">
        <p14:creationId xmlns:p14="http://schemas.microsoft.com/office/powerpoint/2010/main" val="17458275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以級別方式計算，並於免試生完成選填登記志願後，納入超額比序總積分之主項目採計。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免試生超額比序總積分計算範例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a16="http://schemas.microsoft.com/office/drawing/2014/main" id="{AF87FB99-8A67-4798-BA38-55CE2D844849}"/>
              </a:ext>
            </a:extLst>
          </p:cNvPr>
          <p:cNvSpPr/>
          <p:nvPr/>
        </p:nvSpPr>
        <p:spPr bwMode="auto">
          <a:xfrm>
            <a:off x="1749767" y="3580253"/>
            <a:ext cx="8401659"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志願選填登記○○科技大學○○科（組）之超額比序項目積分採計表</a:t>
            </a:r>
          </a:p>
        </p:txBody>
      </p:sp>
      <p:sp>
        <p:nvSpPr>
          <p:cNvPr id="26" name="矩形 25">
            <a:extLst>
              <a:ext uri="{FF2B5EF4-FFF2-40B4-BE49-F238E27FC236}">
                <a16:creationId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a16="http://schemas.microsoft.com/office/drawing/2014/main" id="{9B438678-692F-4B97-ACEF-228FFD4CB071}"/>
              </a:ext>
            </a:extLst>
          </p:cNvPr>
          <p:cNvGraphicFramePr>
            <a:graphicFrameLocks noGrp="1"/>
          </p:cNvGraphicFramePr>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a16="http://schemas.microsoft.com/office/drawing/2014/main" val="3533527737"/>
                    </a:ext>
                  </a:extLst>
                </a:gridCol>
                <a:gridCol w="827489">
                  <a:extLst>
                    <a:ext uri="{9D8B030D-6E8A-4147-A177-3AD203B41FA5}">
                      <a16:colId xmlns:a16="http://schemas.microsoft.com/office/drawing/2014/main" val="2979835095"/>
                    </a:ext>
                  </a:extLst>
                </a:gridCol>
                <a:gridCol w="827489">
                  <a:extLst>
                    <a:ext uri="{9D8B030D-6E8A-4147-A177-3AD203B41FA5}">
                      <a16:colId xmlns:a16="http://schemas.microsoft.com/office/drawing/2014/main" val="2271207029"/>
                    </a:ext>
                  </a:extLst>
                </a:gridCol>
                <a:gridCol w="827489">
                  <a:extLst>
                    <a:ext uri="{9D8B030D-6E8A-4147-A177-3AD203B41FA5}">
                      <a16:colId xmlns:a16="http://schemas.microsoft.com/office/drawing/2014/main" val="3550894035"/>
                    </a:ext>
                  </a:extLst>
                </a:gridCol>
                <a:gridCol w="827489">
                  <a:extLst>
                    <a:ext uri="{9D8B030D-6E8A-4147-A177-3AD203B41FA5}">
                      <a16:colId xmlns:a16="http://schemas.microsoft.com/office/drawing/2014/main" val="3101752897"/>
                    </a:ext>
                  </a:extLst>
                </a:gridCol>
                <a:gridCol w="827489">
                  <a:extLst>
                    <a:ext uri="{9D8B030D-6E8A-4147-A177-3AD203B41FA5}">
                      <a16:colId xmlns:a16="http://schemas.microsoft.com/office/drawing/2014/main" val="678496905"/>
                    </a:ext>
                  </a:extLst>
                </a:gridCol>
                <a:gridCol w="827489">
                  <a:extLst>
                    <a:ext uri="{9D8B030D-6E8A-4147-A177-3AD203B41FA5}">
                      <a16:colId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980564"/>
                  </a:ext>
                </a:extLst>
              </a:tr>
            </a:tbl>
          </a:graphicData>
        </a:graphic>
      </p:graphicFrame>
      <p:graphicFrame>
        <p:nvGraphicFramePr>
          <p:cNvPr id="32" name="表格 31">
            <a:extLst>
              <a:ext uri="{FF2B5EF4-FFF2-40B4-BE49-F238E27FC236}">
                <a16:creationId xmlns:a16="http://schemas.microsoft.com/office/drawing/2014/main" id="{D401CB63-7CCC-4208-8636-F7C80A6342F4}"/>
              </a:ext>
            </a:extLst>
          </p:cNvPr>
          <p:cNvGraphicFramePr>
            <a:graphicFrameLocks noGrp="1"/>
          </p:cNvGraphicFramePr>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a16="http://schemas.microsoft.com/office/drawing/2014/main" val="284243871"/>
                    </a:ext>
                  </a:extLst>
                </a:gridCol>
                <a:gridCol w="641131">
                  <a:extLst>
                    <a:ext uri="{9D8B030D-6E8A-4147-A177-3AD203B41FA5}">
                      <a16:colId xmlns:a16="http://schemas.microsoft.com/office/drawing/2014/main" val="93567448"/>
                    </a:ext>
                  </a:extLst>
                </a:gridCol>
                <a:gridCol w="557049">
                  <a:extLst>
                    <a:ext uri="{9D8B030D-6E8A-4147-A177-3AD203B41FA5}">
                      <a16:colId xmlns:a16="http://schemas.microsoft.com/office/drawing/2014/main" val="3922342771"/>
                    </a:ext>
                  </a:extLst>
                </a:gridCol>
                <a:gridCol w="557049">
                  <a:extLst>
                    <a:ext uri="{9D8B030D-6E8A-4147-A177-3AD203B41FA5}">
                      <a16:colId xmlns:a16="http://schemas.microsoft.com/office/drawing/2014/main" val="228450105"/>
                    </a:ext>
                  </a:extLst>
                </a:gridCol>
                <a:gridCol w="585076">
                  <a:extLst>
                    <a:ext uri="{9D8B030D-6E8A-4147-A177-3AD203B41FA5}">
                      <a16:colId xmlns:a16="http://schemas.microsoft.com/office/drawing/2014/main" val="1856099014"/>
                    </a:ext>
                  </a:extLst>
                </a:gridCol>
                <a:gridCol w="585076">
                  <a:extLst>
                    <a:ext uri="{9D8B030D-6E8A-4147-A177-3AD203B41FA5}">
                      <a16:colId xmlns:a16="http://schemas.microsoft.com/office/drawing/2014/main" val="2007307133"/>
                    </a:ext>
                  </a:extLst>
                </a:gridCol>
                <a:gridCol w="585076">
                  <a:extLst>
                    <a:ext uri="{9D8B030D-6E8A-4147-A177-3AD203B41FA5}">
                      <a16:colId xmlns:a16="http://schemas.microsoft.com/office/drawing/2014/main" val="132044695"/>
                    </a:ext>
                  </a:extLst>
                </a:gridCol>
                <a:gridCol w="520262">
                  <a:extLst>
                    <a:ext uri="{9D8B030D-6E8A-4147-A177-3AD203B41FA5}">
                      <a16:colId xmlns:a16="http://schemas.microsoft.com/office/drawing/2014/main" val="253677508"/>
                    </a:ext>
                  </a:extLst>
                </a:gridCol>
                <a:gridCol w="520262">
                  <a:extLst>
                    <a:ext uri="{9D8B030D-6E8A-4147-A177-3AD203B41FA5}">
                      <a16:colId xmlns:a16="http://schemas.microsoft.com/office/drawing/2014/main" val="2394203821"/>
                    </a:ext>
                  </a:extLst>
                </a:gridCol>
                <a:gridCol w="520262">
                  <a:extLst>
                    <a:ext uri="{9D8B030D-6E8A-4147-A177-3AD203B41FA5}">
                      <a16:colId xmlns:a16="http://schemas.microsoft.com/office/drawing/2014/main" val="2238934309"/>
                    </a:ext>
                  </a:extLst>
                </a:gridCol>
                <a:gridCol w="520262">
                  <a:extLst>
                    <a:ext uri="{9D8B030D-6E8A-4147-A177-3AD203B41FA5}">
                      <a16:colId xmlns:a16="http://schemas.microsoft.com/office/drawing/2014/main" val="2706450470"/>
                    </a:ext>
                  </a:extLst>
                </a:gridCol>
                <a:gridCol w="520262">
                  <a:extLst>
                    <a:ext uri="{9D8B030D-6E8A-4147-A177-3AD203B41FA5}">
                      <a16:colId xmlns:a16="http://schemas.microsoft.com/office/drawing/2014/main" val="2040232837"/>
                    </a:ext>
                  </a:extLst>
                </a:gridCol>
                <a:gridCol w="520262">
                  <a:extLst>
                    <a:ext uri="{9D8B030D-6E8A-4147-A177-3AD203B41FA5}">
                      <a16:colId xmlns:a16="http://schemas.microsoft.com/office/drawing/2014/main" val="2270235163"/>
                    </a:ext>
                  </a:extLst>
                </a:gridCol>
                <a:gridCol w="620113">
                  <a:extLst>
                    <a:ext uri="{9D8B030D-6E8A-4147-A177-3AD203B41FA5}">
                      <a16:colId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超額比序總積分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1611905"/>
                  </a:ext>
                </a:extLst>
              </a:tr>
            </a:tbl>
          </a:graphicData>
        </a:graphic>
      </p:graphicFrame>
    </p:spTree>
    <p:extLst>
      <p:ext uri="{BB962C8B-B14F-4D97-AF65-F5344CB8AC3E}">
        <p14:creationId xmlns:p14="http://schemas.microsoft.com/office/powerpoint/2010/main" val="28918289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陳</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5" name="圖片 4">
            <a:extLst>
              <a:ext uri="{FF2B5EF4-FFF2-40B4-BE49-F238E27FC236}">
                <a16:creationId xmlns:a16="http://schemas.microsoft.com/office/drawing/2014/main" id="{26A71CCC-CD7A-2796-7E94-BBB93E06BC15}"/>
              </a:ext>
            </a:extLst>
          </p:cNvPr>
          <p:cNvPicPr>
            <a:picLocks noChangeAspect="1"/>
          </p:cNvPicPr>
          <p:nvPr/>
        </p:nvPicPr>
        <p:blipFill>
          <a:blip r:embed="rId3"/>
          <a:stretch>
            <a:fillRect/>
          </a:stretch>
        </p:blipFill>
        <p:spPr>
          <a:xfrm>
            <a:off x="4482198" y="1314450"/>
            <a:ext cx="6445997" cy="5311434"/>
          </a:xfrm>
          <a:prstGeom prst="rect">
            <a:avLst/>
          </a:prstGeom>
        </p:spPr>
      </p:pic>
      <p:sp>
        <p:nvSpPr>
          <p:cNvPr id="7" name="文字方塊 6">
            <a:extLst>
              <a:ext uri="{FF2B5EF4-FFF2-40B4-BE49-F238E27FC236}">
                <a16:creationId xmlns:a16="http://schemas.microsoft.com/office/drawing/2014/main" id="{B561EE32-2148-41E9-B3B1-81BE5D2FB840}"/>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15316028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以級別方式計算，並於免試生完成選填登記志願後，納入超額比序總積分之主項目採計。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免試生超額比序總積分計算範例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a16="http://schemas.microsoft.com/office/drawing/2014/main" id="{AF87FB99-8A67-4798-BA38-55CE2D844849}"/>
              </a:ext>
            </a:extLst>
          </p:cNvPr>
          <p:cNvSpPr/>
          <p:nvPr/>
        </p:nvSpPr>
        <p:spPr bwMode="auto">
          <a:xfrm>
            <a:off x="1749767" y="3580253"/>
            <a:ext cx="8401659"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志願選填登記○○科技大學○○科（組）之超額比序項目積分採計表</a:t>
            </a:r>
          </a:p>
        </p:txBody>
      </p:sp>
      <p:sp>
        <p:nvSpPr>
          <p:cNvPr id="26" name="矩形 25">
            <a:extLst>
              <a:ext uri="{FF2B5EF4-FFF2-40B4-BE49-F238E27FC236}">
                <a16:creationId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a16="http://schemas.microsoft.com/office/drawing/2014/main" id="{9B438678-692F-4B97-ACEF-228FFD4CB071}"/>
              </a:ext>
            </a:extLst>
          </p:cNvPr>
          <p:cNvGraphicFramePr>
            <a:graphicFrameLocks noGrp="1"/>
          </p:cNvGraphicFramePr>
          <p:nvPr>
            <p:extLst>
              <p:ext uri="{D42A27DB-BD31-4B8C-83A1-F6EECF244321}">
                <p14:modId xmlns:p14="http://schemas.microsoft.com/office/powerpoint/2010/main" val="3914042201"/>
              </p:ext>
            </p:extLst>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a16="http://schemas.microsoft.com/office/drawing/2014/main" val="3533527737"/>
                    </a:ext>
                  </a:extLst>
                </a:gridCol>
                <a:gridCol w="827489">
                  <a:extLst>
                    <a:ext uri="{9D8B030D-6E8A-4147-A177-3AD203B41FA5}">
                      <a16:colId xmlns:a16="http://schemas.microsoft.com/office/drawing/2014/main" val="2979835095"/>
                    </a:ext>
                  </a:extLst>
                </a:gridCol>
                <a:gridCol w="827489">
                  <a:extLst>
                    <a:ext uri="{9D8B030D-6E8A-4147-A177-3AD203B41FA5}">
                      <a16:colId xmlns:a16="http://schemas.microsoft.com/office/drawing/2014/main" val="2271207029"/>
                    </a:ext>
                  </a:extLst>
                </a:gridCol>
                <a:gridCol w="827489">
                  <a:extLst>
                    <a:ext uri="{9D8B030D-6E8A-4147-A177-3AD203B41FA5}">
                      <a16:colId xmlns:a16="http://schemas.microsoft.com/office/drawing/2014/main" val="3550894035"/>
                    </a:ext>
                  </a:extLst>
                </a:gridCol>
                <a:gridCol w="827489">
                  <a:extLst>
                    <a:ext uri="{9D8B030D-6E8A-4147-A177-3AD203B41FA5}">
                      <a16:colId xmlns:a16="http://schemas.microsoft.com/office/drawing/2014/main" val="3101752897"/>
                    </a:ext>
                  </a:extLst>
                </a:gridCol>
                <a:gridCol w="827489">
                  <a:extLst>
                    <a:ext uri="{9D8B030D-6E8A-4147-A177-3AD203B41FA5}">
                      <a16:colId xmlns:a16="http://schemas.microsoft.com/office/drawing/2014/main" val="678496905"/>
                    </a:ext>
                  </a:extLst>
                </a:gridCol>
                <a:gridCol w="827489">
                  <a:extLst>
                    <a:ext uri="{9D8B030D-6E8A-4147-A177-3AD203B41FA5}">
                      <a16:colId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980564"/>
                  </a:ext>
                </a:extLst>
              </a:tr>
            </a:tbl>
          </a:graphicData>
        </a:graphic>
      </p:graphicFrame>
      <p:graphicFrame>
        <p:nvGraphicFramePr>
          <p:cNvPr id="32" name="表格 31">
            <a:extLst>
              <a:ext uri="{FF2B5EF4-FFF2-40B4-BE49-F238E27FC236}">
                <a16:creationId xmlns:a16="http://schemas.microsoft.com/office/drawing/2014/main" id="{D401CB63-7CCC-4208-8636-F7C80A6342F4}"/>
              </a:ext>
            </a:extLst>
          </p:cNvPr>
          <p:cNvGraphicFramePr>
            <a:graphicFrameLocks noGrp="1"/>
          </p:cNvGraphicFramePr>
          <p:nvPr>
            <p:extLst>
              <p:ext uri="{D42A27DB-BD31-4B8C-83A1-F6EECF244321}">
                <p14:modId xmlns:p14="http://schemas.microsoft.com/office/powerpoint/2010/main" val="871513396"/>
              </p:ext>
            </p:extLst>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a16="http://schemas.microsoft.com/office/drawing/2014/main" val="284243871"/>
                    </a:ext>
                  </a:extLst>
                </a:gridCol>
                <a:gridCol w="641131">
                  <a:extLst>
                    <a:ext uri="{9D8B030D-6E8A-4147-A177-3AD203B41FA5}">
                      <a16:colId xmlns:a16="http://schemas.microsoft.com/office/drawing/2014/main" val="93567448"/>
                    </a:ext>
                  </a:extLst>
                </a:gridCol>
                <a:gridCol w="557049">
                  <a:extLst>
                    <a:ext uri="{9D8B030D-6E8A-4147-A177-3AD203B41FA5}">
                      <a16:colId xmlns:a16="http://schemas.microsoft.com/office/drawing/2014/main" val="3922342771"/>
                    </a:ext>
                  </a:extLst>
                </a:gridCol>
                <a:gridCol w="557049">
                  <a:extLst>
                    <a:ext uri="{9D8B030D-6E8A-4147-A177-3AD203B41FA5}">
                      <a16:colId xmlns:a16="http://schemas.microsoft.com/office/drawing/2014/main" val="228450105"/>
                    </a:ext>
                  </a:extLst>
                </a:gridCol>
                <a:gridCol w="585076">
                  <a:extLst>
                    <a:ext uri="{9D8B030D-6E8A-4147-A177-3AD203B41FA5}">
                      <a16:colId xmlns:a16="http://schemas.microsoft.com/office/drawing/2014/main" val="1856099014"/>
                    </a:ext>
                  </a:extLst>
                </a:gridCol>
                <a:gridCol w="585076">
                  <a:extLst>
                    <a:ext uri="{9D8B030D-6E8A-4147-A177-3AD203B41FA5}">
                      <a16:colId xmlns:a16="http://schemas.microsoft.com/office/drawing/2014/main" val="2007307133"/>
                    </a:ext>
                  </a:extLst>
                </a:gridCol>
                <a:gridCol w="585076">
                  <a:extLst>
                    <a:ext uri="{9D8B030D-6E8A-4147-A177-3AD203B41FA5}">
                      <a16:colId xmlns:a16="http://schemas.microsoft.com/office/drawing/2014/main" val="132044695"/>
                    </a:ext>
                  </a:extLst>
                </a:gridCol>
                <a:gridCol w="520262">
                  <a:extLst>
                    <a:ext uri="{9D8B030D-6E8A-4147-A177-3AD203B41FA5}">
                      <a16:colId xmlns:a16="http://schemas.microsoft.com/office/drawing/2014/main" val="253677508"/>
                    </a:ext>
                  </a:extLst>
                </a:gridCol>
                <a:gridCol w="520262">
                  <a:extLst>
                    <a:ext uri="{9D8B030D-6E8A-4147-A177-3AD203B41FA5}">
                      <a16:colId xmlns:a16="http://schemas.microsoft.com/office/drawing/2014/main" val="2394203821"/>
                    </a:ext>
                  </a:extLst>
                </a:gridCol>
                <a:gridCol w="520262">
                  <a:extLst>
                    <a:ext uri="{9D8B030D-6E8A-4147-A177-3AD203B41FA5}">
                      <a16:colId xmlns:a16="http://schemas.microsoft.com/office/drawing/2014/main" val="2238934309"/>
                    </a:ext>
                  </a:extLst>
                </a:gridCol>
                <a:gridCol w="520262">
                  <a:extLst>
                    <a:ext uri="{9D8B030D-6E8A-4147-A177-3AD203B41FA5}">
                      <a16:colId xmlns:a16="http://schemas.microsoft.com/office/drawing/2014/main" val="2706450470"/>
                    </a:ext>
                  </a:extLst>
                </a:gridCol>
                <a:gridCol w="520262">
                  <a:extLst>
                    <a:ext uri="{9D8B030D-6E8A-4147-A177-3AD203B41FA5}">
                      <a16:colId xmlns:a16="http://schemas.microsoft.com/office/drawing/2014/main" val="2040232837"/>
                    </a:ext>
                  </a:extLst>
                </a:gridCol>
                <a:gridCol w="520262">
                  <a:extLst>
                    <a:ext uri="{9D8B030D-6E8A-4147-A177-3AD203B41FA5}">
                      <a16:colId xmlns:a16="http://schemas.microsoft.com/office/drawing/2014/main" val="2270235163"/>
                    </a:ext>
                  </a:extLst>
                </a:gridCol>
                <a:gridCol w="620113">
                  <a:extLst>
                    <a:ext uri="{9D8B030D-6E8A-4147-A177-3AD203B41FA5}">
                      <a16:colId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超額比序總積分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1611905"/>
                  </a:ext>
                </a:extLst>
              </a:tr>
            </a:tbl>
          </a:graphicData>
        </a:graphic>
      </p:graphicFrame>
    </p:spTree>
    <p:extLst>
      <p:ext uri="{BB962C8B-B14F-4D97-AF65-F5344CB8AC3E}">
        <p14:creationId xmlns:p14="http://schemas.microsoft.com/office/powerpoint/2010/main" val="306019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113</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113</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20</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24</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113</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113</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11</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113</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14</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r>
                        <a:rPr lang="zh-TW" altLang="en-US" sz="2800" b="1" dirty="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113</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18</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14:00</a:t>
                      </a:r>
                      <a:r>
                        <a:rPr lang="zh-TW" altLang="en-US" sz="2800" b="1" dirty="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151</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21570354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3E838B68-0F7B-48AA-B160-2B3F3BE0407F}"/>
              </a:ext>
            </a:extLst>
          </p:cNvPr>
          <p:cNvPicPr>
            <a:picLocks noChangeAspect="1"/>
          </p:cNvPicPr>
          <p:nvPr/>
        </p:nvPicPr>
        <p:blipFill>
          <a:blip r:embed="rId2"/>
          <a:stretch>
            <a:fillRect/>
          </a:stretch>
        </p:blipFill>
        <p:spPr>
          <a:xfrm>
            <a:off x="3840753" y="2245731"/>
            <a:ext cx="7829550" cy="4324350"/>
          </a:xfrm>
          <a:prstGeom prst="rect">
            <a:avLst/>
          </a:prstGeom>
        </p:spPr>
      </p:pic>
      <p:sp>
        <p:nvSpPr>
          <p:cNvPr id="2" name="標題 1"/>
          <p:cNvSpPr>
            <a:spLocks noGrp="1"/>
          </p:cNvSpPr>
          <p:nvPr>
            <p:ph type="title"/>
          </p:nvPr>
        </p:nvSpPr>
        <p:spPr>
          <a:xfrm>
            <a:off x="3493806" y="740060"/>
            <a:ext cx="8229600" cy="938368"/>
          </a:xfrm>
        </p:spPr>
        <p:txBody>
          <a:bodyPr>
            <a:noAutofit/>
          </a:bodyPr>
          <a:lstStyle/>
          <a:p>
            <a:pPr algn="ctr" fontAlgn="auto">
              <a:lnSpc>
                <a:spcPct val="150000"/>
              </a:lnSpc>
              <a:spcAft>
                <a:spcPts val="0"/>
              </a:spcAft>
              <a:defRPr/>
            </a:pPr>
            <a:r>
              <a:rPr lang="zh-TW" altLang="en-US"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聯合五專免試入學</a:t>
            </a:r>
            <a:endParaRPr lang="zh-TW" altLang="en-US"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691757" y="478064"/>
            <a:ext cx="577370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五專 </a:t>
            </a:r>
            <a:r>
              <a:rPr lang="zh-TW" altLang="en-US" sz="3600" b="1" u="sng" dirty="0">
                <a:solidFill>
                  <a:srgbClr val="7030A0"/>
                </a:solidFill>
                <a:ea typeface="全真楷書" pitchFamily="49" charset="-120"/>
              </a:rPr>
              <a:t>聯合</a:t>
            </a:r>
            <a:r>
              <a:rPr lang="zh-TW" altLang="en-US" sz="2800" b="1" u="sng" dirty="0">
                <a:solidFill>
                  <a:srgbClr val="7030A0"/>
                </a:solidFill>
                <a:ea typeface="全真楷書" pitchFamily="49" charset="-120"/>
              </a:rPr>
              <a:t> </a:t>
            </a:r>
            <a:r>
              <a:rPr lang="zh-TW" altLang="en-US" sz="2800" b="1" dirty="0">
                <a:solidFill>
                  <a:srgbClr val="C00000"/>
                </a:solidFill>
                <a:ea typeface="全真楷書" pitchFamily="49" charset="-120"/>
              </a:rPr>
              <a:t>免試入學</a:t>
            </a:r>
            <a:endParaRPr lang="en-US" altLang="zh-TW" sz="2800" b="1" dirty="0">
              <a:solidFill>
                <a:srgbClr val="C00000"/>
              </a:solidFill>
              <a:ea typeface="全真楷書" pitchFamily="49" charset="-120"/>
            </a:endParaRPr>
          </a:p>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注意事項</a:t>
            </a:r>
            <a:endParaRPr lang="en-US" altLang="zh-TW" sz="2800" b="1" dirty="0">
              <a:solidFill>
                <a:srgbClr val="C00000"/>
              </a:solidFill>
              <a:ea typeface="全真楷書" pitchFamily="49" charset="-120"/>
            </a:endParaRPr>
          </a:p>
          <a:p>
            <a:pPr eaLnBrk="1" fontAlgn="auto" hangingPunct="1">
              <a:spcBef>
                <a:spcPts val="600"/>
              </a:spcBef>
              <a:spcAft>
                <a:spcPts val="0"/>
              </a:spcAft>
              <a:defRPr/>
            </a:pPr>
            <a:r>
              <a:rPr lang="en-US" altLang="zh-TW" sz="3000" b="1" dirty="0">
                <a:ea typeface="全真楷書" pitchFamily="49" charset="-120"/>
              </a:rPr>
              <a:t>1.</a:t>
            </a:r>
            <a:r>
              <a:rPr lang="zh-TW" altLang="en-US" sz="3000" b="1" dirty="0">
                <a:ea typeface="全真楷書" pitchFamily="49" charset="-120"/>
              </a:rPr>
              <a:t>北、中、南區均可擇一校報名</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2.</a:t>
            </a:r>
            <a:r>
              <a:rPr lang="zh-TW" altLang="en-US" sz="3000" b="1" dirty="0">
                <a:ea typeface="全真楷書" pitchFamily="49" charset="-120"/>
              </a:rPr>
              <a:t>五專採現場登記分發</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3.</a:t>
            </a:r>
            <a:r>
              <a:rPr lang="zh-TW" altLang="en-US" sz="3000" b="1" dirty="0">
                <a:ea typeface="全真楷書" pitchFamily="49" charset="-120"/>
              </a:rPr>
              <a:t>擇一區現場登記分發報到</a:t>
            </a:r>
          </a:p>
        </p:txBody>
      </p:sp>
      <p:sp>
        <p:nvSpPr>
          <p:cNvPr id="9" name="文字方塊 8"/>
          <p:cNvSpPr txBox="1"/>
          <p:nvPr/>
        </p:nvSpPr>
        <p:spPr>
          <a:xfrm>
            <a:off x="1827304" y="0"/>
            <a:ext cx="923330" cy="6551612"/>
          </a:xfrm>
          <a:prstGeom prst="rect">
            <a:avLst/>
          </a:prstGeom>
        </p:spPr>
        <p:style>
          <a:lnRef idx="3">
            <a:schemeClr val="lt1"/>
          </a:lnRef>
          <a:fillRef idx="1">
            <a:schemeClr val="accent1"/>
          </a:fillRef>
          <a:effectRef idx="1">
            <a:schemeClr val="accent1"/>
          </a:effectRef>
          <a:fontRef idx="minor">
            <a:schemeClr val="lt1"/>
          </a:fontRef>
        </p:style>
        <p:txBody>
          <a:bodyPr vert="eaVert">
            <a:spAutoFit/>
          </a:bodyPr>
          <a:lstStyle/>
          <a:p>
            <a:pPr eaLnBrk="1" fontAlgn="auto" hangingPunct="1">
              <a:spcBef>
                <a:spcPts val="0"/>
              </a:spcBef>
              <a:spcAft>
                <a:spcPts val="0"/>
              </a:spcAft>
              <a:defRPr/>
            </a:pPr>
            <a:r>
              <a:rPr lang="zh-TW" altLang="en-US" sz="2400" dirty="0">
                <a:ea typeface="全真楷書" pitchFamily="49" charset="-120"/>
              </a:rPr>
              <a:t>臺南應用大學</a:t>
            </a:r>
            <a:r>
              <a:rPr lang="en-US" altLang="zh-TW" sz="2400" dirty="0">
                <a:ea typeface="全真楷書" pitchFamily="49" charset="-120"/>
              </a:rPr>
              <a:t>(</a:t>
            </a:r>
            <a:r>
              <a:rPr lang="zh-TW" altLang="en-US" sz="2400" dirty="0">
                <a:ea typeface="全真楷書" pitchFamily="49" charset="-120"/>
              </a:rPr>
              <a:t>美術系、音樂系、舞蹈系</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七年一貫</a:t>
            </a:r>
            <a:r>
              <a:rPr lang="en-US" altLang="zh-TW" sz="2400" dirty="0">
                <a:ea typeface="全真楷書" pitchFamily="49" charset="-120"/>
              </a:rPr>
              <a:t>(</a:t>
            </a:r>
            <a:r>
              <a:rPr lang="zh-TW" altLang="en-US"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2</a:t>
            </a:r>
          </a:p>
        </p:txBody>
      </p:sp>
      <p:sp>
        <p:nvSpPr>
          <p:cNvPr id="10" name="文字方塊 9">
            <a:extLst>
              <a:ext uri="{FF2B5EF4-FFF2-40B4-BE49-F238E27FC236}">
                <a16:creationId xmlns:a16="http://schemas.microsoft.com/office/drawing/2014/main" id="{872184B0-9530-4DA5-936E-B0640507DCB6}"/>
              </a:ext>
            </a:extLst>
          </p:cNvPr>
          <p:cNvSpPr txBox="1"/>
          <p:nvPr/>
        </p:nvSpPr>
        <p:spPr>
          <a:xfrm>
            <a:off x="7352021" y="6570081"/>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59" name="標題 1"/>
          <p:cNvSpPr txBox="1">
            <a:spLocks/>
          </p:cNvSpPr>
          <p:nvPr/>
        </p:nvSpPr>
        <p:spPr bwMode="auto">
          <a:xfrm>
            <a:off x="1721572" y="137402"/>
            <a:ext cx="972228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北、中、南區五專聯合免試入學</a:t>
            </a:r>
            <a:r>
              <a:rPr lang="zh-TW" altLang="en-US" sz="4000" b="1" kern="0" dirty="0">
                <a:solidFill>
                  <a:prstClr val="black"/>
                </a:solidFill>
                <a:latin typeface="微軟正黑體" panose="020B0604030504040204" pitchFamily="34" charset="-120"/>
                <a:cs typeface="Arial" pitchFamily="34" charset="0"/>
              </a:rPr>
              <a:t>招生學校</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153</a:t>
            </a:fld>
            <a:endParaRPr lang="zh-TW" altLang="en-US" sz="1800" dirty="0">
              <a:solidFill>
                <a:srgbClr val="FFFFFF"/>
              </a:solidFill>
              <a:latin typeface="Arial"/>
              <a:ea typeface="微软雅黑"/>
            </a:endParaRPr>
          </a:p>
        </p:txBody>
      </p:sp>
      <p:pic>
        <p:nvPicPr>
          <p:cNvPr id="11" name="圖片 10">
            <a:extLst>
              <a:ext uri="{FF2B5EF4-FFF2-40B4-BE49-F238E27FC236}">
                <a16:creationId xmlns:a16="http://schemas.microsoft.com/office/drawing/2014/main" id="{AB199BF6-041B-4ABF-91E0-C350C83B5B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1813" y="1152525"/>
            <a:ext cx="11016476" cy="5443043"/>
          </a:xfrm>
          <a:prstGeom prst="rect">
            <a:avLst/>
          </a:prstGeom>
        </p:spPr>
      </p:pic>
    </p:spTree>
    <p:extLst>
      <p:ext uri="{BB962C8B-B14F-4D97-AF65-F5344CB8AC3E}">
        <p14:creationId xmlns:p14="http://schemas.microsoft.com/office/powerpoint/2010/main" val="28197797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875642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超額比序採計項目</a:t>
            </a:r>
          </a:p>
        </p:txBody>
      </p:sp>
      <p:pic>
        <p:nvPicPr>
          <p:cNvPr id="11" name="圖片 10">
            <a:extLst>
              <a:ext uri="{FF2B5EF4-FFF2-40B4-BE49-F238E27FC236}">
                <a16:creationId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969985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多元學習表現（競賽）</a:t>
            </a:r>
          </a:p>
        </p:txBody>
      </p:sp>
      <p:pic>
        <p:nvPicPr>
          <p:cNvPr id="2" name="圖片 1">
            <a:extLst>
              <a:ext uri="{FF2B5EF4-FFF2-40B4-BE49-F238E27FC236}">
                <a16:creationId xmlns:a16="http://schemas.microsoft.com/office/drawing/2014/main" id="{40CD164A-9390-4B49-ADBE-62980AD4A550}"/>
              </a:ext>
            </a:extLst>
          </p:cNvPr>
          <p:cNvPicPr>
            <a:picLocks noChangeAspect="1"/>
          </p:cNvPicPr>
          <p:nvPr/>
        </p:nvPicPr>
        <p:blipFill>
          <a:blip r:embed="rId2"/>
          <a:stretch>
            <a:fillRect/>
          </a:stretch>
        </p:blipFill>
        <p:spPr>
          <a:xfrm>
            <a:off x="1693862" y="1270000"/>
            <a:ext cx="9568697" cy="3071505"/>
          </a:xfrm>
          <a:prstGeom prst="rect">
            <a:avLst/>
          </a:prstGeom>
        </p:spPr>
      </p:pic>
      <p:sp>
        <p:nvSpPr>
          <p:cNvPr id="3" name="矩形 2">
            <a:extLst>
              <a:ext uri="{FF2B5EF4-FFF2-40B4-BE49-F238E27FC236}">
                <a16:creationId xmlns:a16="http://schemas.microsoft.com/office/drawing/2014/main" id="{02D1CE4B-EAA3-4160-9F7A-87E4FBB05888}"/>
              </a:ext>
            </a:extLst>
          </p:cNvPr>
          <p:cNvSpPr/>
          <p:nvPr/>
        </p:nvSpPr>
        <p:spPr>
          <a:xfrm>
            <a:off x="1693862" y="4341505"/>
            <a:ext cx="10222367" cy="2308324"/>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本項目積分上限為</a:t>
            </a:r>
            <a:r>
              <a:rPr lang="en-US" altLang="zh-TW" dirty="0">
                <a:latin typeface="Times New Roman" panose="02020603050405020304" pitchFamily="18" charset="0"/>
              </a:rPr>
              <a:t>7</a:t>
            </a:r>
            <a:r>
              <a:rPr lang="zh-TW" altLang="en-US" dirty="0">
                <a:latin typeface="微軟正黑體" panose="020B0604030504040204" pitchFamily="34" charset="-120"/>
              </a:rPr>
              <a:t>分。同學年度同項競賽擇優</a:t>
            </a:r>
            <a:r>
              <a:rPr lang="en-US" altLang="zh-TW" dirty="0">
                <a:latin typeface="Times New Roman" panose="02020603050405020304" pitchFamily="18" charset="0"/>
              </a:rPr>
              <a:t>1</a:t>
            </a:r>
            <a:r>
              <a:rPr lang="zh-TW" altLang="en-US" dirty="0">
                <a:latin typeface="微軟正黑體" panose="020B0604030504040204" pitchFamily="34" charset="-120"/>
              </a:rPr>
              <a:t>次採計。 </a:t>
            </a:r>
          </a:p>
          <a:p>
            <a:r>
              <a:rPr lang="en-US" altLang="zh-TW" dirty="0">
                <a:latin typeface="Times New Roman" panose="02020603050405020304" pitchFamily="18" charset="0"/>
              </a:rPr>
              <a:t>2.</a:t>
            </a:r>
            <a:r>
              <a:rPr lang="zh-TW" altLang="en-US" dirty="0">
                <a:latin typeface="微軟正黑體" panose="020B0604030504040204" pitchFamily="34" charset="-120"/>
              </a:rPr>
              <a:t>國際性競賽（國際科技展覽、國際運動會；表列</a:t>
            </a:r>
            <a:r>
              <a:rPr lang="en-US" altLang="zh-TW" dirty="0">
                <a:latin typeface="Times New Roman" panose="02020603050405020304" pitchFamily="18" charset="0"/>
              </a:rPr>
              <a:t>14</a:t>
            </a:r>
            <a:r>
              <a:rPr lang="zh-TW" altLang="en-US" dirty="0">
                <a:latin typeface="微軟正黑體" panose="020B0604030504040204" pitchFamily="34" charset="-120"/>
              </a:rPr>
              <a:t>項）、 全國性競賽（表列</a:t>
            </a:r>
            <a:r>
              <a:rPr lang="en-US" altLang="zh-TW" dirty="0">
                <a:latin typeface="Times New Roman" panose="02020603050405020304" pitchFamily="18" charset="0"/>
              </a:rPr>
              <a:t>30</a:t>
            </a:r>
            <a:r>
              <a:rPr lang="zh-TW" altLang="en-US" dirty="0">
                <a:latin typeface="微軟正黑體" panose="020B0604030504040204" pitchFamily="34" charset="-120"/>
              </a:rPr>
              <a:t>項）以簡章所列競賽為限。 </a:t>
            </a:r>
          </a:p>
          <a:p>
            <a:r>
              <a:rPr lang="en-US" altLang="zh-TW" dirty="0">
                <a:latin typeface="Times New Roman" panose="02020603050405020304" pitchFamily="18" charset="0"/>
              </a:rPr>
              <a:t>3.</a:t>
            </a:r>
            <a:r>
              <a:rPr lang="zh-TW" altLang="en-US" dirty="0">
                <a:latin typeface="微軟正黑體" panose="020B0604030504040204" pitchFamily="34" charset="-120"/>
              </a:rPr>
              <a:t>區域及縣（市）競賽以</a:t>
            </a:r>
            <a:r>
              <a:rPr lang="zh-TW" altLang="en-US" b="1" dirty="0">
                <a:solidFill>
                  <a:srgbClr val="FF0000"/>
                </a:solidFill>
                <a:latin typeface="微軟正黑體" panose="020B0604030504040204" pitchFamily="34" charset="-120"/>
              </a:rPr>
              <a:t>縣市政府主辦</a:t>
            </a:r>
            <a:r>
              <a:rPr lang="zh-TW" altLang="en-US" dirty="0">
                <a:solidFill>
                  <a:srgbClr val="FF0000"/>
                </a:solidFill>
                <a:latin typeface="微軟正黑體" panose="020B0604030504040204" pitchFamily="34" charset="-120"/>
              </a:rPr>
              <a:t>者</a:t>
            </a:r>
            <a:r>
              <a:rPr lang="zh-TW" altLang="en-US" dirty="0">
                <a:latin typeface="微軟正黑體" panose="020B0604030504040204" pitchFamily="34" charset="-120"/>
              </a:rPr>
              <a:t>為限，</a:t>
            </a:r>
            <a:r>
              <a:rPr lang="zh-TW" altLang="en-US" b="1" dirty="0">
                <a:latin typeface="微軟正黑體" panose="020B0604030504040204" pitchFamily="34" charset="-120"/>
              </a:rPr>
              <a:t>且</a:t>
            </a:r>
            <a:r>
              <a:rPr lang="zh-TW" altLang="en-US" dirty="0">
                <a:latin typeface="微軟正黑體" panose="020B0604030504040204" pitchFamily="34" charset="-120"/>
              </a:rPr>
              <a:t>獲獎證明</a:t>
            </a:r>
            <a:r>
              <a:rPr lang="zh-TW" altLang="en-US" b="1" dirty="0">
                <a:solidFill>
                  <a:srgbClr val="FF0000"/>
                </a:solidFill>
                <a:latin typeface="微軟正黑體" panose="020B0604030504040204" pitchFamily="34" charset="-120"/>
              </a:rPr>
              <a:t>落款人</a:t>
            </a:r>
            <a:r>
              <a:rPr lang="zh-TW" altLang="en-US" b="1" dirty="0">
                <a:latin typeface="微軟正黑體" panose="020B0604030504040204" pitchFamily="34" charset="-120"/>
              </a:rPr>
              <a:t>： </a:t>
            </a:r>
            <a:r>
              <a:rPr lang="zh-TW" altLang="en-US" dirty="0">
                <a:latin typeface="微軟正黑體" panose="020B0604030504040204" pitchFamily="34" charset="-120"/>
              </a:rPr>
              <a:t>縣（市）為 </a:t>
            </a:r>
            <a:r>
              <a:rPr lang="zh-TW" altLang="en-US" b="1" dirty="0">
                <a:solidFill>
                  <a:srgbClr val="FF0000"/>
                </a:solidFill>
                <a:latin typeface="微軟正黑體" panose="020B0604030504040204" pitchFamily="34" charset="-120"/>
              </a:rPr>
              <a:t>縣（市）長</a:t>
            </a:r>
            <a:r>
              <a:rPr lang="zh-TW" altLang="en-US" dirty="0">
                <a:latin typeface="微軟正黑體" panose="020B0604030504040204" pitchFamily="34" charset="-120"/>
              </a:rPr>
              <a:t>，直轄市為</a:t>
            </a:r>
            <a:r>
              <a:rPr lang="zh-TW" altLang="en-US" b="1" dirty="0">
                <a:latin typeface="微軟正黑體" panose="020B0604030504040204" pitchFamily="34" charset="-120"/>
              </a:rPr>
              <a:t>市長</a:t>
            </a:r>
            <a:r>
              <a:rPr lang="zh-TW" altLang="en-US" dirty="0">
                <a:latin typeface="微軟正黑體" panose="020B0604030504040204" pitchFamily="34" charset="-120"/>
              </a:rPr>
              <a:t>或其所屬之</a:t>
            </a:r>
            <a:r>
              <a:rPr lang="zh-TW" altLang="en-US" b="1" dirty="0">
                <a:solidFill>
                  <a:srgbClr val="FF0000"/>
                </a:solidFill>
                <a:latin typeface="微軟正黑體" panose="020B0604030504040204" pitchFamily="34" charset="-120"/>
              </a:rPr>
              <a:t>一級機關首長</a:t>
            </a:r>
            <a:r>
              <a:rPr lang="zh-TW" altLang="en-US" dirty="0">
                <a:latin typeface="微軟正黑體" panose="020B0604030504040204" pitchFamily="34" charset="-120"/>
              </a:rPr>
              <a:t>。 </a:t>
            </a:r>
          </a:p>
          <a:p>
            <a:r>
              <a:rPr lang="en-US" altLang="zh-TW" dirty="0">
                <a:latin typeface="Times New Roman" panose="02020603050405020304" pitchFamily="18" charset="0"/>
              </a:rPr>
              <a:t>4.</a:t>
            </a:r>
            <a:r>
              <a:rPr lang="zh-TW" altLang="en-US" dirty="0">
                <a:latin typeface="微軟正黑體" panose="020B0604030504040204" pitchFamily="34" charset="-120"/>
              </a:rPr>
              <a:t>參賽者</a:t>
            </a:r>
            <a:r>
              <a:rPr lang="en-US" altLang="zh-TW" dirty="0">
                <a:latin typeface="Times New Roman" panose="02020603050405020304" pitchFamily="18" charset="0"/>
              </a:rPr>
              <a:t>4</a:t>
            </a:r>
            <a:r>
              <a:rPr lang="zh-TW" altLang="en-US" dirty="0">
                <a:latin typeface="微軟正黑體" panose="020B0604030504040204" pitchFamily="34" charset="-120"/>
              </a:rPr>
              <a:t>人以上視為團體，團體參賽依個人賽積分折半計算。 </a:t>
            </a:r>
          </a:p>
          <a:p>
            <a:r>
              <a:rPr lang="en-US" altLang="zh-TW" dirty="0">
                <a:latin typeface="Times New Roman" panose="02020603050405020304" pitchFamily="18" charset="0"/>
              </a:rPr>
              <a:t>5.</a:t>
            </a:r>
            <a:r>
              <a:rPr lang="zh-TW" altLang="en-US" dirty="0">
                <a:latin typeface="微軟正黑體" panose="020B0604030504040204" pitchFamily="34" charset="-120"/>
              </a:rPr>
              <a:t>競賽得獎應於</a:t>
            </a:r>
            <a:r>
              <a:rPr lang="zh-TW" altLang="en-US" dirty="0">
                <a:solidFill>
                  <a:srgbClr val="FF0000"/>
                </a:solidFill>
                <a:latin typeface="微軟正黑體" panose="020B0604030504040204" pitchFamily="34" charset="-120"/>
              </a:rPr>
              <a:t>國中就學期間且至</a:t>
            </a:r>
            <a:r>
              <a:rPr lang="en-US" altLang="zh-TW" dirty="0">
                <a:solidFill>
                  <a:srgbClr val="FF0000"/>
                </a:solidFill>
                <a:latin typeface="Times New Roman" panose="02020603050405020304" pitchFamily="18" charset="0"/>
              </a:rPr>
              <a:t>113</a:t>
            </a:r>
            <a:r>
              <a:rPr lang="zh-TW" altLang="en-US" dirty="0">
                <a:solidFill>
                  <a:srgbClr val="FF0000"/>
                </a:solidFill>
                <a:latin typeface="微軟正黑體" panose="020B0604030504040204" pitchFamily="34" charset="-120"/>
              </a:rPr>
              <a:t>年</a:t>
            </a:r>
            <a:r>
              <a:rPr lang="en-US" altLang="zh-TW" dirty="0">
                <a:solidFill>
                  <a:srgbClr val="FF0000"/>
                </a:solidFill>
                <a:latin typeface="Times New Roman" panose="02020603050405020304" pitchFamily="18" charset="0"/>
              </a:rPr>
              <a:t>5</a:t>
            </a:r>
            <a:r>
              <a:rPr lang="zh-TW" altLang="en-US" dirty="0">
                <a:solidFill>
                  <a:srgbClr val="FF0000"/>
                </a:solidFill>
                <a:latin typeface="微軟正黑體" panose="020B0604030504040204" pitchFamily="34" charset="-120"/>
              </a:rPr>
              <a:t>月</a:t>
            </a:r>
            <a:r>
              <a:rPr lang="en-US" altLang="zh-TW" dirty="0">
                <a:solidFill>
                  <a:srgbClr val="FF0000"/>
                </a:solidFill>
                <a:latin typeface="Times New Roman" panose="02020603050405020304" pitchFamily="18" charset="0"/>
              </a:rPr>
              <a:t>14</a:t>
            </a:r>
            <a:r>
              <a:rPr lang="zh-TW" altLang="en-US" dirty="0">
                <a:solidFill>
                  <a:srgbClr val="FF0000"/>
                </a:solidFill>
                <a:latin typeface="微軟正黑體" panose="020B0604030504040204" pitchFamily="34" charset="-120"/>
              </a:rPr>
              <a:t>日</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含</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前取得為限。 </a:t>
            </a:r>
          </a:p>
        </p:txBody>
      </p:sp>
    </p:spTree>
    <p:extLst>
      <p:ext uri="{BB962C8B-B14F-4D97-AF65-F5344CB8AC3E}">
        <p14:creationId xmlns:p14="http://schemas.microsoft.com/office/powerpoint/2010/main" val="18194446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多元學習表現（服務學習</a:t>
            </a:r>
            <a:r>
              <a:rPr kumimoji="0" lang="zh-TW" altLang="en-US" sz="4000" dirty="0">
                <a:solidFill>
                  <a:srgbClr val="262626"/>
                </a:solidFill>
                <a:latin typeface="標楷體" panose="03000509000000000000" pitchFamily="65" charset="-120"/>
                <a:ea typeface="標楷體" panose="03000509000000000000" pitchFamily="65" charset="-120"/>
              </a:rPr>
              <a:t>）</a:t>
            </a:r>
          </a:p>
        </p:txBody>
      </p:sp>
      <p:sp>
        <p:nvSpPr>
          <p:cNvPr id="3" name="矩形 2">
            <a:extLst>
              <a:ext uri="{FF2B5EF4-FFF2-40B4-BE49-F238E27FC236}">
                <a16:creationId xmlns:a16="http://schemas.microsoft.com/office/drawing/2014/main" id="{02D1CE4B-EAA3-4160-9F7A-87E4FBB05888}"/>
              </a:ext>
            </a:extLst>
          </p:cNvPr>
          <p:cNvSpPr/>
          <p:nvPr/>
        </p:nvSpPr>
        <p:spPr>
          <a:xfrm>
            <a:off x="1693862" y="4515676"/>
            <a:ext cx="10222367" cy="1754326"/>
          </a:xfrm>
          <a:prstGeom prst="rect">
            <a:avLst/>
          </a:prstGeom>
        </p:spPr>
        <p:txBody>
          <a:bodyPr wrap="square">
            <a:spAutoFit/>
          </a:bodyPr>
          <a:lstStyle/>
          <a:p>
            <a:r>
              <a:rPr lang="zh-TW" altLang="en-US" dirty="0"/>
              <a:t>註： </a:t>
            </a:r>
          </a:p>
          <a:p>
            <a:r>
              <a:rPr lang="en-US" altLang="zh-TW" dirty="0"/>
              <a:t>1.</a:t>
            </a:r>
            <a:r>
              <a:rPr lang="zh-TW" altLang="en-US" dirty="0"/>
              <a:t>本項目積分上限為</a:t>
            </a:r>
            <a:r>
              <a:rPr lang="en-US" altLang="zh-TW" dirty="0"/>
              <a:t>7</a:t>
            </a:r>
            <a:r>
              <a:rPr lang="zh-TW" altLang="en-US" dirty="0"/>
              <a:t>分。 </a:t>
            </a:r>
          </a:p>
          <a:p>
            <a:r>
              <a:rPr lang="en-US" altLang="zh-TW" dirty="0"/>
              <a:t>2.</a:t>
            </a:r>
            <a:r>
              <a:rPr lang="zh-TW" altLang="en-US" dirty="0"/>
              <a:t>同一學期同時擔任班級幹部、小老師或社團幹部，仍以</a:t>
            </a:r>
            <a:r>
              <a:rPr lang="en-US" altLang="zh-TW" dirty="0"/>
              <a:t>1</a:t>
            </a:r>
            <a:r>
              <a:rPr lang="zh-TW" altLang="en-US" dirty="0"/>
              <a:t>分採計。 </a:t>
            </a:r>
          </a:p>
          <a:p>
            <a:r>
              <a:rPr lang="en-US" altLang="zh-TW" dirty="0"/>
              <a:t>3.</a:t>
            </a:r>
            <a:r>
              <a:rPr lang="zh-TW" altLang="en-US" dirty="0"/>
              <a:t>除副班長、副社長以外之其餘副級幹部皆不採計。 </a:t>
            </a:r>
          </a:p>
          <a:p>
            <a:r>
              <a:rPr lang="en-US" altLang="zh-TW" dirty="0"/>
              <a:t>4.</a:t>
            </a:r>
            <a:r>
              <a:rPr lang="zh-TW" altLang="en-US" dirty="0"/>
              <a:t>小技巧：若無幹部或小老師可加分者，服務學習時數達</a:t>
            </a:r>
            <a:r>
              <a:rPr lang="en-US" altLang="zh-TW" b="1" dirty="0">
                <a:solidFill>
                  <a:srgbClr val="FF0000"/>
                </a:solidFill>
              </a:rPr>
              <a:t>56</a:t>
            </a:r>
            <a:r>
              <a:rPr lang="zh-TW" altLang="en-US" b="1" dirty="0">
                <a:solidFill>
                  <a:srgbClr val="FF0000"/>
                </a:solidFill>
              </a:rPr>
              <a:t>小時</a:t>
            </a:r>
            <a:r>
              <a:rPr lang="zh-TW" altLang="en-US" dirty="0"/>
              <a:t>亦可滿分。 </a:t>
            </a:r>
          </a:p>
          <a:p>
            <a:r>
              <a:rPr lang="en-US" altLang="zh-TW" dirty="0"/>
              <a:t>5.</a:t>
            </a:r>
            <a:r>
              <a:rPr lang="zh-TW" altLang="en-US" dirty="0"/>
              <a:t>服務時數應於國中就學期間且至</a:t>
            </a:r>
            <a:r>
              <a:rPr lang="en-US" altLang="zh-TW" dirty="0">
                <a:solidFill>
                  <a:srgbClr val="FF0000"/>
                </a:solidFill>
              </a:rPr>
              <a:t>113</a:t>
            </a:r>
            <a:r>
              <a:rPr lang="zh-TW" altLang="en-US" dirty="0">
                <a:solidFill>
                  <a:srgbClr val="FF0000"/>
                </a:solidFill>
              </a:rPr>
              <a:t>年</a:t>
            </a:r>
            <a:r>
              <a:rPr lang="en-US" altLang="zh-TW" dirty="0">
                <a:solidFill>
                  <a:srgbClr val="FF0000"/>
                </a:solidFill>
              </a:rPr>
              <a:t>5</a:t>
            </a:r>
            <a:r>
              <a:rPr lang="zh-TW" altLang="en-US" dirty="0">
                <a:solidFill>
                  <a:srgbClr val="FF0000"/>
                </a:solidFill>
              </a:rPr>
              <a:t>月</a:t>
            </a:r>
            <a:r>
              <a:rPr lang="en-US" altLang="zh-TW" dirty="0">
                <a:solidFill>
                  <a:srgbClr val="FF0000"/>
                </a:solidFill>
              </a:rPr>
              <a:t>14</a:t>
            </a:r>
            <a:r>
              <a:rPr lang="zh-TW" altLang="en-US" dirty="0">
                <a:solidFill>
                  <a:srgbClr val="FF0000"/>
                </a:solidFill>
              </a:rPr>
              <a:t>日</a:t>
            </a:r>
            <a:r>
              <a:rPr lang="en-US" altLang="zh-TW" dirty="0">
                <a:solidFill>
                  <a:srgbClr val="FF0000"/>
                </a:solidFill>
              </a:rPr>
              <a:t>(</a:t>
            </a:r>
            <a:r>
              <a:rPr lang="zh-TW" altLang="en-US" dirty="0">
                <a:solidFill>
                  <a:srgbClr val="FF0000"/>
                </a:solidFill>
              </a:rPr>
              <a:t>含</a:t>
            </a:r>
            <a:r>
              <a:rPr lang="en-US" altLang="zh-TW" dirty="0">
                <a:solidFill>
                  <a:srgbClr val="FF0000"/>
                </a:solidFill>
              </a:rPr>
              <a:t>)</a:t>
            </a:r>
            <a:r>
              <a:rPr lang="zh-TW" altLang="en-US" dirty="0">
                <a:solidFill>
                  <a:srgbClr val="FF0000"/>
                </a:solidFill>
              </a:rPr>
              <a:t>前</a:t>
            </a:r>
            <a:r>
              <a:rPr lang="zh-TW" altLang="en-US" dirty="0"/>
              <a:t>取得為限。 </a:t>
            </a:r>
          </a:p>
        </p:txBody>
      </p:sp>
      <p:pic>
        <p:nvPicPr>
          <p:cNvPr id="11" name="圖片 10">
            <a:extLst>
              <a:ext uri="{FF2B5EF4-FFF2-40B4-BE49-F238E27FC236}">
                <a16:creationId xmlns:a16="http://schemas.microsoft.com/office/drawing/2014/main" id="{126E7401-DCC1-4EB8-B167-8CFB15684128}"/>
              </a:ext>
            </a:extLst>
          </p:cNvPr>
          <p:cNvPicPr>
            <a:picLocks noChangeAspect="1"/>
          </p:cNvPicPr>
          <p:nvPr/>
        </p:nvPicPr>
        <p:blipFill>
          <a:blip r:embed="rId2"/>
          <a:stretch>
            <a:fillRect/>
          </a:stretch>
        </p:blipFill>
        <p:spPr>
          <a:xfrm>
            <a:off x="1693862" y="1384646"/>
            <a:ext cx="6293173" cy="2597283"/>
          </a:xfrm>
          <a:prstGeom prst="rect">
            <a:avLst/>
          </a:prstGeom>
        </p:spPr>
      </p:pic>
    </p:spTree>
    <p:extLst>
      <p:ext uri="{BB962C8B-B14F-4D97-AF65-F5344CB8AC3E}">
        <p14:creationId xmlns:p14="http://schemas.microsoft.com/office/powerpoint/2010/main" val="72758146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多元學習表現（日常生活表現）</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9AEFB998-961D-4C99-80D4-6519D58B3F8A}"/>
              </a:ext>
            </a:extLst>
          </p:cNvPr>
          <p:cNvPicPr>
            <a:picLocks noChangeAspect="1"/>
          </p:cNvPicPr>
          <p:nvPr/>
        </p:nvPicPr>
        <p:blipFill>
          <a:blip r:embed="rId2"/>
          <a:stretch>
            <a:fillRect/>
          </a:stretch>
        </p:blipFill>
        <p:spPr>
          <a:xfrm>
            <a:off x="1693863" y="1632857"/>
            <a:ext cx="7398815" cy="3897086"/>
          </a:xfrm>
          <a:prstGeom prst="rect">
            <a:avLst/>
          </a:prstGeom>
        </p:spPr>
      </p:pic>
    </p:spTree>
    <p:extLst>
      <p:ext uri="{BB962C8B-B14F-4D97-AF65-F5344CB8AC3E}">
        <p14:creationId xmlns:p14="http://schemas.microsoft.com/office/powerpoint/2010/main" val="9998290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多元學習表現（體適能）</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B86C0AA3-4893-4F30-A029-CF0C503EEC64}"/>
              </a:ext>
            </a:extLst>
          </p:cNvPr>
          <p:cNvPicPr>
            <a:picLocks noChangeAspect="1"/>
          </p:cNvPicPr>
          <p:nvPr/>
        </p:nvPicPr>
        <p:blipFill>
          <a:blip r:embed="rId2"/>
          <a:stretch>
            <a:fillRect/>
          </a:stretch>
        </p:blipFill>
        <p:spPr>
          <a:xfrm>
            <a:off x="1693863" y="1270000"/>
            <a:ext cx="8308694" cy="2997200"/>
          </a:xfrm>
          <a:prstGeom prst="rect">
            <a:avLst/>
          </a:prstGeom>
        </p:spPr>
      </p:pic>
      <p:sp>
        <p:nvSpPr>
          <p:cNvPr id="4" name="矩形 3">
            <a:extLst>
              <a:ext uri="{FF2B5EF4-FFF2-40B4-BE49-F238E27FC236}">
                <a16:creationId xmlns:a16="http://schemas.microsoft.com/office/drawing/2014/main" id="{40D38055-9F37-4C18-BA79-C326E104FF24}"/>
              </a:ext>
            </a:extLst>
          </p:cNvPr>
          <p:cNvSpPr/>
          <p:nvPr/>
        </p:nvSpPr>
        <p:spPr>
          <a:xfrm>
            <a:off x="1806665" y="4572337"/>
            <a:ext cx="8882744" cy="2031325"/>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檢測門檻之標準，依教育部體育署之規定為中等（即</a:t>
            </a:r>
            <a:r>
              <a:rPr lang="en-US" altLang="zh-TW" dirty="0">
                <a:latin typeface="Times New Roman" panose="02020603050405020304" pitchFamily="18" charset="0"/>
              </a:rPr>
              <a:t>PR</a:t>
            </a:r>
            <a:r>
              <a:rPr lang="zh-TW" altLang="en-US" dirty="0">
                <a:latin typeface="微軟正黑體" panose="020B0604030504040204" pitchFamily="34" charset="-120"/>
              </a:rPr>
              <a:t>值</a:t>
            </a:r>
            <a:r>
              <a:rPr lang="en-US" altLang="zh-TW" dirty="0">
                <a:latin typeface="Times New Roman" panose="02020603050405020304" pitchFamily="18" charset="0"/>
              </a:rPr>
              <a:t>25%</a:t>
            </a:r>
            <a:r>
              <a:rPr lang="zh-TW" altLang="en-US" dirty="0">
                <a:latin typeface="微軟正黑體" panose="020B0604030504040204" pitchFamily="34" charset="-120"/>
              </a:rPr>
              <a:t>）以上（含金牌、銀牌、銅牌） </a:t>
            </a:r>
          </a:p>
          <a:p>
            <a:r>
              <a:rPr lang="en-US" altLang="zh-TW" dirty="0">
                <a:latin typeface="Times New Roman" panose="02020603050405020304" pitchFamily="18" charset="0"/>
              </a:rPr>
              <a:t>2.</a:t>
            </a:r>
            <a:r>
              <a:rPr lang="zh-TW" altLang="en-US" dirty="0">
                <a:latin typeface="微軟正黑體" panose="020B0604030504040204" pitchFamily="34" charset="-120"/>
              </a:rPr>
              <a:t>持有各級主管機關</a:t>
            </a:r>
            <a:r>
              <a:rPr lang="zh-TW" altLang="en-US" dirty="0">
                <a:solidFill>
                  <a:srgbClr val="FF0000"/>
                </a:solidFill>
                <a:latin typeface="微軟正黑體" panose="020B0604030504040204" pitchFamily="34" charset="-120"/>
              </a:rPr>
              <a:t>特殊教育學生鑑定及就學輔導會鑑定為身心障礙學生</a:t>
            </a:r>
            <a:r>
              <a:rPr lang="zh-TW" altLang="en-US" dirty="0">
                <a:latin typeface="微軟正黑體" panose="020B0604030504040204" pitchFamily="34" charset="-120"/>
              </a:rPr>
              <a:t>之證明，或</a:t>
            </a:r>
            <a:r>
              <a:rPr lang="zh-TW" altLang="en-US" dirty="0">
                <a:solidFill>
                  <a:srgbClr val="FF0000"/>
                </a:solidFill>
                <a:latin typeface="微軟正黑體" panose="020B0604030504040204" pitchFamily="34" charset="-120"/>
              </a:rPr>
              <a:t>領有身心障礙手冊</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證明</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者，或</a:t>
            </a:r>
            <a:r>
              <a:rPr lang="zh-TW" altLang="en-US" dirty="0">
                <a:solidFill>
                  <a:srgbClr val="FF0000"/>
                </a:solidFill>
                <a:latin typeface="微軟正黑體" panose="020B0604030504040204" pitchFamily="34" charset="-120"/>
              </a:rPr>
              <a:t>持有公立醫院證明為重大傷病、體弱之學生</a:t>
            </a:r>
            <a:r>
              <a:rPr lang="zh-TW" altLang="en-US" dirty="0">
                <a:latin typeface="微軟正黑體" panose="020B0604030504040204" pitchFamily="34" charset="-120"/>
              </a:rPr>
              <a:t>，考量學生身心發展差異及就學權益，將比照</a:t>
            </a:r>
            <a:r>
              <a:rPr lang="en-US" altLang="zh-TW" dirty="0">
                <a:latin typeface="Times New Roman" panose="02020603050405020304" pitchFamily="18" charset="0"/>
              </a:rPr>
              <a:t>3</a:t>
            </a:r>
            <a:r>
              <a:rPr lang="zh-TW" altLang="en-US" dirty="0">
                <a:latin typeface="微軟正黑體" panose="020B0604030504040204" pitchFamily="34" charset="-120"/>
              </a:rPr>
              <a:t>項達門檻標準者得</a:t>
            </a:r>
            <a:r>
              <a:rPr lang="en-US" altLang="zh-TW" dirty="0">
                <a:latin typeface="Times New Roman" panose="02020603050405020304" pitchFamily="18" charset="0"/>
              </a:rPr>
              <a:t>6</a:t>
            </a:r>
            <a:r>
              <a:rPr lang="zh-TW" altLang="en-US" dirty="0">
                <a:latin typeface="微軟正黑體" panose="020B0604030504040204" pitchFamily="34" charset="-120"/>
              </a:rPr>
              <a:t>分。 </a:t>
            </a:r>
            <a:endParaRPr lang="en-US" altLang="zh-TW" dirty="0">
              <a:latin typeface="微軟正黑體" panose="020B0604030504040204" pitchFamily="34" charset="-120"/>
            </a:endParaRPr>
          </a:p>
          <a:p>
            <a:r>
              <a:rPr lang="en-US" altLang="zh-TW" dirty="0">
                <a:latin typeface="微軟正黑體" panose="020B0604030504040204" pitchFamily="34" charset="-12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體適能成績採計應擇一次檢測成績</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完整使用</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55989449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技藝優良</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5E940AEB-C57D-4B7C-8703-2A32BC252B9B}"/>
              </a:ext>
            </a:extLst>
          </p:cNvPr>
          <p:cNvPicPr>
            <a:picLocks noChangeAspect="1"/>
          </p:cNvPicPr>
          <p:nvPr/>
        </p:nvPicPr>
        <p:blipFill>
          <a:blip r:embed="rId2"/>
          <a:stretch>
            <a:fillRect/>
          </a:stretch>
        </p:blipFill>
        <p:spPr>
          <a:xfrm>
            <a:off x="1693863" y="1428750"/>
            <a:ext cx="6618864" cy="3538900"/>
          </a:xfrm>
          <a:prstGeom prst="rect">
            <a:avLst/>
          </a:prstGeom>
        </p:spPr>
      </p:pic>
      <p:sp>
        <p:nvSpPr>
          <p:cNvPr id="3" name="矩形 2">
            <a:extLst>
              <a:ext uri="{FF2B5EF4-FFF2-40B4-BE49-F238E27FC236}">
                <a16:creationId xmlns:a16="http://schemas.microsoft.com/office/drawing/2014/main" id="{769DA8F7-DDB7-524A-8F77-67E4650266B4}"/>
              </a:ext>
            </a:extLst>
          </p:cNvPr>
          <p:cNvSpPr/>
          <p:nvPr/>
        </p:nvSpPr>
        <p:spPr>
          <a:xfrm>
            <a:off x="1626854" y="5228000"/>
            <a:ext cx="10024819" cy="707886"/>
          </a:xfrm>
          <a:prstGeom prst="rect">
            <a:avLst/>
          </a:prstGeom>
        </p:spPr>
        <p:txBody>
          <a:bodyPr wrap="square">
            <a:spAutoFit/>
          </a:bodyPr>
          <a:lstStyle/>
          <a:p>
            <a:r>
              <a:rPr lang="zh-TW" altLang="en-US" sz="2000" dirty="0">
                <a:latin typeface="微軟正黑體" panose="020B0604030504040204" pitchFamily="34" charset="-120"/>
                <a:ea typeface="微軟正黑體" panose="020B0604030504040204" pitchFamily="34" charset="-120"/>
              </a:rPr>
              <a:t>註：112學年度起修改「技藝優良」積分採計方式，原以技藝教育課程成績採「（上、下學期）總平均」，修改「</a:t>
            </a:r>
            <a:r>
              <a:rPr lang="zh-TW" altLang="en-US" sz="2000" dirty="0">
                <a:solidFill>
                  <a:srgbClr val="C00000"/>
                </a:solidFill>
                <a:latin typeface="微軟正黑體" panose="020B0604030504040204" pitchFamily="34" charset="-120"/>
                <a:ea typeface="微軟正黑體" panose="020B0604030504040204" pitchFamily="34" charset="-120"/>
              </a:rPr>
              <a:t>以單一學期之百分制成績擇優採計</a:t>
            </a:r>
            <a:r>
              <a:rPr lang="zh-TW" altLang="en-US" sz="20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454989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弱勢身分</a:t>
            </a:r>
          </a:p>
        </p:txBody>
      </p:sp>
      <p:sp>
        <p:nvSpPr>
          <p:cNvPr id="4" name="矩形 3">
            <a:extLst>
              <a:ext uri="{FF2B5EF4-FFF2-40B4-BE49-F238E27FC236}">
                <a16:creationId xmlns:a16="http://schemas.microsoft.com/office/drawing/2014/main" id="{40D38055-9F37-4C18-BA79-C326E104FF24}"/>
              </a:ext>
            </a:extLst>
          </p:cNvPr>
          <p:cNvSpPr/>
          <p:nvPr/>
        </p:nvSpPr>
        <p:spPr>
          <a:xfrm>
            <a:off x="1814285" y="4745718"/>
            <a:ext cx="8882744" cy="830997"/>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同時具備</a:t>
            </a:r>
            <a:r>
              <a:rPr lang="en-US" altLang="zh-TW" dirty="0"/>
              <a:t>2</a:t>
            </a:r>
            <a:r>
              <a:rPr lang="zh-TW" altLang="en-US" dirty="0"/>
              <a:t>種以上資格者僅得擇一計分。</a:t>
            </a:r>
            <a:endParaRPr lang="zh-TW" altLang="en-US" dirty="0">
              <a:solidFill>
                <a:srgbClr val="FF0000"/>
              </a:solidFill>
              <a:latin typeface="微軟正黑體" panose="020B0604030504040204" pitchFamily="34" charset="-120"/>
            </a:endParaRPr>
          </a:p>
        </p:txBody>
      </p:sp>
      <p:pic>
        <p:nvPicPr>
          <p:cNvPr id="3" name="圖片 2">
            <a:extLst>
              <a:ext uri="{FF2B5EF4-FFF2-40B4-BE49-F238E27FC236}">
                <a16:creationId xmlns:a16="http://schemas.microsoft.com/office/drawing/2014/main" id="{57CB4524-AC99-4F50-ACBD-8286F612FFD2}"/>
              </a:ext>
            </a:extLst>
          </p:cNvPr>
          <p:cNvPicPr>
            <a:picLocks noChangeAspect="1"/>
          </p:cNvPicPr>
          <p:nvPr/>
        </p:nvPicPr>
        <p:blipFill>
          <a:blip r:embed="rId2"/>
          <a:stretch>
            <a:fillRect/>
          </a:stretch>
        </p:blipFill>
        <p:spPr>
          <a:xfrm>
            <a:off x="1693863" y="1412421"/>
            <a:ext cx="7365326" cy="3333297"/>
          </a:xfrm>
          <a:prstGeom prst="rect">
            <a:avLst/>
          </a:prstGeom>
        </p:spPr>
      </p:pic>
    </p:spTree>
    <p:extLst>
      <p:ext uri="{BB962C8B-B14F-4D97-AF65-F5344CB8AC3E}">
        <p14:creationId xmlns:p14="http://schemas.microsoft.com/office/powerpoint/2010/main" val="22835222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均衡學習</a:t>
            </a:r>
          </a:p>
        </p:txBody>
      </p:sp>
      <p:sp>
        <p:nvSpPr>
          <p:cNvPr id="4" name="矩形 3">
            <a:extLst>
              <a:ext uri="{FF2B5EF4-FFF2-40B4-BE49-F238E27FC236}">
                <a16:creationId xmlns:a16="http://schemas.microsoft.com/office/drawing/2014/main" id="{40D38055-9F37-4C18-BA79-C326E104FF24}"/>
              </a:ext>
            </a:extLst>
          </p:cNvPr>
          <p:cNvSpPr/>
          <p:nvPr/>
        </p:nvSpPr>
        <p:spPr>
          <a:xfrm>
            <a:off x="1952217" y="5110752"/>
            <a:ext cx="9888537" cy="954107"/>
          </a:xfrm>
          <a:prstGeom prst="rect">
            <a:avLst/>
          </a:prstGeom>
        </p:spPr>
        <p:txBody>
          <a:bodyPr wrap="square">
            <a:spAutoFit/>
          </a:bodyPr>
          <a:lstStyle/>
          <a:p>
            <a:pPr marL="457200" indent="-457200" eaLnBrk="1" hangingPunct="1">
              <a:spcBef>
                <a:spcPct val="0"/>
              </a:spcBef>
              <a:buFontTx/>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註：依教育部</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110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日臺教技</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1100092937A</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號令修正「五專多元入學方案」，新增</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科技領域</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5" name="圖片 4">
            <a:extLst>
              <a:ext uri="{FF2B5EF4-FFF2-40B4-BE49-F238E27FC236}">
                <a16:creationId xmlns:a16="http://schemas.microsoft.com/office/drawing/2014/main" id="{5D66CE4F-9AD0-45AB-BE02-06828C053E61}"/>
              </a:ext>
            </a:extLst>
          </p:cNvPr>
          <p:cNvPicPr>
            <a:picLocks noChangeAspect="1"/>
          </p:cNvPicPr>
          <p:nvPr/>
        </p:nvPicPr>
        <p:blipFill>
          <a:blip r:embed="rId2"/>
          <a:stretch>
            <a:fillRect/>
          </a:stretch>
        </p:blipFill>
        <p:spPr>
          <a:xfrm>
            <a:off x="1693863" y="1450068"/>
            <a:ext cx="7392080" cy="3252562"/>
          </a:xfrm>
          <a:prstGeom prst="rect">
            <a:avLst/>
          </a:prstGeom>
        </p:spPr>
      </p:pic>
    </p:spTree>
    <p:extLst>
      <p:ext uri="{BB962C8B-B14F-4D97-AF65-F5344CB8AC3E}">
        <p14:creationId xmlns:p14="http://schemas.microsoft.com/office/powerpoint/2010/main" val="325815508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適性輔導</a:t>
            </a:r>
          </a:p>
        </p:txBody>
      </p:sp>
      <p:pic>
        <p:nvPicPr>
          <p:cNvPr id="6" name="圖片 5">
            <a:extLst>
              <a:ext uri="{FF2B5EF4-FFF2-40B4-BE49-F238E27FC236}">
                <a16:creationId xmlns:a16="http://schemas.microsoft.com/office/drawing/2014/main" id="{3914F4DD-4BE9-4811-8F25-F79816A8B1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3863" y="1377949"/>
            <a:ext cx="8378392" cy="5426795"/>
          </a:xfrm>
          <a:prstGeom prst="rect">
            <a:avLst/>
          </a:prstGeom>
        </p:spPr>
      </p:pic>
    </p:spTree>
    <p:extLst>
      <p:ext uri="{BB962C8B-B14F-4D97-AF65-F5344CB8AC3E}">
        <p14:creationId xmlns:p14="http://schemas.microsoft.com/office/powerpoint/2010/main" val="19445983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pic>
        <p:nvPicPr>
          <p:cNvPr id="2" name="圖片 1">
            <a:extLst>
              <a:ext uri="{FF2B5EF4-FFF2-40B4-BE49-F238E27FC236}">
                <a16:creationId xmlns:a16="http://schemas.microsoft.com/office/drawing/2014/main" id="{55DB38B8-FCE6-4544-9D34-0B882E4487A6}"/>
              </a:ext>
            </a:extLst>
          </p:cNvPr>
          <p:cNvPicPr>
            <a:picLocks noChangeAspect="1"/>
          </p:cNvPicPr>
          <p:nvPr/>
        </p:nvPicPr>
        <p:blipFill>
          <a:blip r:embed="rId2"/>
          <a:stretch>
            <a:fillRect/>
          </a:stretch>
        </p:blipFill>
        <p:spPr>
          <a:xfrm>
            <a:off x="1938337" y="1428750"/>
            <a:ext cx="7162120" cy="3888671"/>
          </a:xfrm>
          <a:prstGeom prst="rect">
            <a:avLst/>
          </a:prstGeom>
        </p:spPr>
      </p:pic>
      <p:sp>
        <p:nvSpPr>
          <p:cNvPr id="3" name="矩形 2">
            <a:extLst>
              <a:ext uri="{FF2B5EF4-FFF2-40B4-BE49-F238E27FC236}">
                <a16:creationId xmlns:a16="http://schemas.microsoft.com/office/drawing/2014/main" id="{0C1A9338-D57E-4C1B-A56D-1C588907714A}"/>
              </a:ext>
            </a:extLst>
          </p:cNvPr>
          <p:cNvSpPr/>
          <p:nvPr/>
        </p:nvSpPr>
        <p:spPr>
          <a:xfrm>
            <a:off x="1938337" y="5317421"/>
            <a:ext cx="6096000" cy="553998"/>
          </a:xfrm>
          <a:prstGeom prst="rect">
            <a:avLst/>
          </a:prstGeom>
        </p:spPr>
        <p:txBody>
          <a:bodyPr>
            <a:spAutoFit/>
          </a:bodyPr>
          <a:lstStyle/>
          <a:p>
            <a:endParaRPr lang="zh-TW" altLang="en-US" sz="1200" dirty="0">
              <a:solidFill>
                <a:srgbClr val="FF0000"/>
              </a:solidFill>
              <a:latin typeface="微軟正黑體" panose="020B0604030504040204" pitchFamily="34" charset="-120"/>
            </a:endParaRPr>
          </a:p>
          <a:p>
            <a:r>
              <a:rPr lang="zh-TW" altLang="en-US" dirty="0">
                <a:solidFill>
                  <a:srgbClr val="FF0000"/>
                </a:solidFill>
                <a:latin typeface="微軟正黑體" panose="020B0604030504040204" pitchFamily="34" charset="-120"/>
              </a:rPr>
              <a:t>註：國中教育會考成績採計以</a:t>
            </a:r>
            <a:r>
              <a:rPr lang="en-US" altLang="zh-TW" b="1" dirty="0">
                <a:solidFill>
                  <a:srgbClr val="FF0000"/>
                </a:solidFill>
              </a:rPr>
              <a:t>113</a:t>
            </a:r>
            <a:r>
              <a:rPr lang="zh-TW" altLang="en-US" dirty="0">
                <a:solidFill>
                  <a:srgbClr val="FF0000"/>
                </a:solidFill>
                <a:latin typeface="微軟正黑體" panose="020B0604030504040204" pitchFamily="34" charset="-120"/>
              </a:rPr>
              <a:t>年度取得之成績為準 </a:t>
            </a:r>
            <a:endParaRPr lang="zh-TW" altLang="en-US" dirty="0">
              <a:solidFill>
                <a:srgbClr val="FF0000"/>
              </a:solidFill>
            </a:endParaRPr>
          </a:p>
        </p:txBody>
      </p:sp>
    </p:spTree>
    <p:extLst>
      <p:ext uri="{BB962C8B-B14F-4D97-AF65-F5344CB8AC3E}">
        <p14:creationId xmlns:p14="http://schemas.microsoft.com/office/powerpoint/2010/main" val="29036520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其他</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招生學校自訂項目</a:t>
            </a:r>
            <a:r>
              <a:rPr kumimoji="0" lang="en-US" altLang="zh-TW" sz="4000" dirty="0">
                <a:solidFill>
                  <a:srgbClr val="262626"/>
                </a:solidFill>
                <a:latin typeface="標楷體" panose="03000509000000000000" pitchFamily="65" charset="-120"/>
                <a:ea typeface="標楷體" panose="03000509000000000000" pitchFamily="65" charset="-120"/>
              </a:rPr>
              <a:t>)</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graphicFrame>
        <p:nvGraphicFramePr>
          <p:cNvPr id="4" name="內容版面配置區 3">
            <a:extLst>
              <a:ext uri="{FF2B5EF4-FFF2-40B4-BE49-F238E27FC236}">
                <a16:creationId xmlns:a16="http://schemas.microsoft.com/office/drawing/2014/main" id="{245C8E2E-965D-EF73-E3D4-42253E4ACB9A}"/>
              </a:ext>
            </a:extLst>
          </p:cNvPr>
          <p:cNvGraphicFramePr>
            <a:graphicFrameLocks/>
          </p:cNvGraphicFramePr>
          <p:nvPr>
            <p:extLst>
              <p:ext uri="{D42A27DB-BD31-4B8C-83A1-F6EECF244321}">
                <p14:modId xmlns:p14="http://schemas.microsoft.com/office/powerpoint/2010/main" val="951564850"/>
              </p:ext>
            </p:extLst>
          </p:nvPr>
        </p:nvGraphicFramePr>
        <p:xfrm>
          <a:off x="1693863" y="1623274"/>
          <a:ext cx="8153832" cy="3611451"/>
        </p:xfrm>
        <a:graphic>
          <a:graphicData uri="http://schemas.openxmlformats.org/drawingml/2006/table">
            <a:tbl>
              <a:tblPr firstRow="1" bandRow="1">
                <a:tableStyleId>{5940675A-B579-460E-94D1-54222C63F5DA}</a:tableStyleId>
              </a:tblPr>
              <a:tblGrid>
                <a:gridCol w="1947185">
                  <a:extLst>
                    <a:ext uri="{9D8B030D-6E8A-4147-A177-3AD203B41FA5}">
                      <a16:colId xmlns:a16="http://schemas.microsoft.com/office/drawing/2014/main" val="20000"/>
                    </a:ext>
                  </a:extLst>
                </a:gridCol>
                <a:gridCol w="4502863">
                  <a:extLst>
                    <a:ext uri="{9D8B030D-6E8A-4147-A177-3AD203B41FA5}">
                      <a16:colId xmlns:a16="http://schemas.microsoft.com/office/drawing/2014/main" val="20001"/>
                    </a:ext>
                  </a:extLst>
                </a:gridCol>
                <a:gridCol w="1703784">
                  <a:extLst>
                    <a:ext uri="{9D8B030D-6E8A-4147-A177-3AD203B41FA5}">
                      <a16:colId xmlns:a16="http://schemas.microsoft.com/office/drawing/2014/main" val="20002"/>
                    </a:ext>
                  </a:extLst>
                </a:gridCol>
              </a:tblGrid>
              <a:tr h="611836">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其他項目</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892045">
                <a:tc rowSpan="4">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全民英檢</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中級複試</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含以上</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27344">
                <a:tc vMerge="1">
                  <a:txBody>
                    <a:bodyPr/>
                    <a:lstStyle/>
                    <a:p>
                      <a:endParaRPr lang="zh-TW" altLang="en-US"/>
                    </a:p>
                  </a:txBody>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683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初級複試及格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1836">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5" name="內容版面配置區 2">
            <a:extLst>
              <a:ext uri="{FF2B5EF4-FFF2-40B4-BE49-F238E27FC236}">
                <a16:creationId xmlns:a16="http://schemas.microsoft.com/office/drawing/2014/main" id="{8ABD2D12-F4E7-34DF-5B3C-CD2FE957436A}"/>
              </a:ext>
            </a:extLst>
          </p:cNvPr>
          <p:cNvSpPr txBox="1">
            <a:spLocks/>
          </p:cNvSpPr>
          <p:nvPr/>
        </p:nvSpPr>
        <p:spPr>
          <a:xfrm>
            <a:off x="1693862" y="5442260"/>
            <a:ext cx="10764981" cy="11689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400" dirty="0">
                <a:ea typeface="微軟正黑體" panose="020B0604030504040204" pitchFamily="34" charset="-120"/>
              </a:rPr>
              <a:t>由各五專招生學校自行訂定，亦可不訂。</a:t>
            </a:r>
            <a:endParaRPr lang="en-US" altLang="zh-TW" sz="2400" dirty="0">
              <a:ea typeface="微軟正黑體" panose="020B0604030504040204" pitchFamily="34" charset="-120"/>
            </a:endParaRPr>
          </a:p>
          <a:p>
            <a:r>
              <a:rPr lang="zh-TW" altLang="en-US" sz="2400" dirty="0">
                <a:ea typeface="微軟正黑體" panose="020B0604030504040204" pitchFamily="34" charset="-120"/>
              </a:rPr>
              <a:t>本項目積分上限為</a:t>
            </a:r>
            <a:r>
              <a:rPr lang="en-US" altLang="zh-TW" sz="2400" dirty="0">
                <a:solidFill>
                  <a:srgbClr val="FF0000"/>
                </a:solidFill>
                <a:ea typeface="微軟正黑體" panose="020B0604030504040204" pitchFamily="34" charset="-120"/>
              </a:rPr>
              <a:t>5</a:t>
            </a:r>
            <a:r>
              <a:rPr lang="zh-TW" altLang="en-US" sz="2400" dirty="0">
                <a:ea typeface="微軟正黑體" panose="020B0604030504040204" pitchFamily="34" charset="-120"/>
              </a:rPr>
              <a:t>分。</a:t>
            </a:r>
          </a:p>
          <a:p>
            <a:r>
              <a:rPr lang="zh-TW" altLang="en-US" sz="2400" dirty="0">
                <a:ea typeface="微軟正黑體" panose="020B0604030504040204" pitchFamily="34" charset="-120"/>
              </a:rPr>
              <a:t>採計自</a:t>
            </a:r>
            <a:r>
              <a:rPr lang="zh-TW" altLang="en-US" sz="2400" dirty="0">
                <a:solidFill>
                  <a:srgbClr val="FF0000"/>
                </a:solidFill>
                <a:ea typeface="微軟正黑體" panose="020B0604030504040204" pitchFamily="34" charset="-120"/>
              </a:rPr>
              <a:t>國中就學「後」至</a:t>
            </a:r>
            <a:r>
              <a:rPr lang="en-US" altLang="zh-TW" sz="2400" dirty="0">
                <a:solidFill>
                  <a:srgbClr val="FF0000"/>
                </a:solidFill>
                <a:ea typeface="微軟正黑體" panose="020B0604030504040204" pitchFamily="34" charset="-120"/>
              </a:rPr>
              <a:t>113</a:t>
            </a:r>
            <a:r>
              <a:rPr lang="zh-TW" altLang="en-US" sz="2400" dirty="0">
                <a:solidFill>
                  <a:srgbClr val="FF0000"/>
                </a:solidFill>
                <a:ea typeface="微軟正黑體" panose="020B0604030504040204" pitchFamily="34" charset="-120"/>
              </a:rPr>
              <a:t>年</a:t>
            </a:r>
            <a:r>
              <a:rPr lang="en-US" altLang="zh-TW" sz="2400" dirty="0">
                <a:solidFill>
                  <a:srgbClr val="FF0000"/>
                </a:solidFill>
                <a:ea typeface="微軟正黑體" panose="020B0604030504040204" pitchFamily="34" charset="-120"/>
              </a:rPr>
              <a:t>5</a:t>
            </a:r>
            <a:r>
              <a:rPr lang="zh-TW" altLang="en-US" sz="2400" dirty="0">
                <a:solidFill>
                  <a:srgbClr val="FF0000"/>
                </a:solidFill>
                <a:ea typeface="微軟正黑體" panose="020B0604030504040204" pitchFamily="34" charset="-120"/>
              </a:rPr>
              <a:t>月</a:t>
            </a:r>
            <a:r>
              <a:rPr lang="en-US" altLang="zh-TW" sz="2400" dirty="0">
                <a:solidFill>
                  <a:srgbClr val="FF0000"/>
                </a:solidFill>
                <a:ea typeface="微軟正黑體" panose="020B0604030504040204" pitchFamily="34" charset="-120"/>
              </a:rPr>
              <a:t>14</a:t>
            </a:r>
            <a:r>
              <a:rPr lang="zh-TW" altLang="en-US" sz="2400" dirty="0">
                <a:solidFill>
                  <a:srgbClr val="FF0000"/>
                </a:solidFill>
                <a:ea typeface="微軟正黑體" panose="020B0604030504040204" pitchFamily="34" charset="-120"/>
              </a:rPr>
              <a:t>日</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含</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前</a:t>
            </a:r>
            <a:r>
              <a:rPr lang="zh-TW" altLang="en-US" sz="2400" dirty="0">
                <a:ea typeface="微軟正黑體" panose="020B0604030504040204" pitchFamily="34" charset="-120"/>
              </a:rPr>
              <a:t>得之證明文件為主。</a:t>
            </a:r>
            <a:endParaRPr lang="en-US" altLang="zh-TW" sz="2400" dirty="0">
              <a:ea typeface="微軟正黑體" panose="020B0604030504040204" pitchFamily="34" charset="-120"/>
            </a:endParaRPr>
          </a:p>
        </p:txBody>
      </p:sp>
      <p:sp>
        <p:nvSpPr>
          <p:cNvPr id="6" name="標題 1">
            <a:extLst>
              <a:ext uri="{FF2B5EF4-FFF2-40B4-BE49-F238E27FC236}">
                <a16:creationId xmlns:a16="http://schemas.microsoft.com/office/drawing/2014/main" id="{B56283E8-150E-D768-2AD5-78940A1269EA}"/>
              </a:ext>
            </a:extLst>
          </p:cNvPr>
          <p:cNvSpPr txBox="1">
            <a:spLocks/>
          </p:cNvSpPr>
          <p:nvPr/>
        </p:nvSpPr>
        <p:spPr bwMode="auto">
          <a:xfrm>
            <a:off x="1693862" y="1168400"/>
            <a:ext cx="4402137" cy="37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kumimoji="0"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以國立臺北商業大學為例</a:t>
            </a:r>
            <a:r>
              <a:rPr kumimoji="0"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0685657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113</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內容版面配置區 1" descr="畫面剪輯">
            <a:extLst>
              <a:ext uri="{FF2B5EF4-FFF2-40B4-BE49-F238E27FC236}">
                <a16:creationId xmlns:a16="http://schemas.microsoft.com/office/drawing/2014/main" id="{3916893C-0A95-464A-AF19-E87DC4CEC7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9022" y="0"/>
            <a:ext cx="6343387" cy="6858000"/>
          </a:xfrm>
        </p:spPr>
      </p:pic>
      <p:sp>
        <p:nvSpPr>
          <p:cNvPr id="233475" name="標題 1"/>
          <p:cNvSpPr txBox="1">
            <a:spLocks/>
          </p:cNvSpPr>
          <p:nvPr/>
        </p:nvSpPr>
        <p:spPr bwMode="auto">
          <a:xfrm>
            <a:off x="9014290" y="442833"/>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五專招生超額比序項目積分範例</a:t>
            </a:r>
          </a:p>
        </p:txBody>
      </p:sp>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9E1F4F80-1C73-AFBA-EA84-18AE606411B7}"/>
              </a:ext>
            </a:extLst>
          </p:cNvPr>
          <p:cNvSpPr>
            <a:spLocks noChangeArrowheads="1"/>
          </p:cNvSpPr>
          <p:nvPr/>
        </p:nvSpPr>
        <p:spPr bwMode="auto">
          <a:xfrm>
            <a:off x="3818140" y="2376320"/>
            <a:ext cx="532880" cy="2104240"/>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B0DFF4FD-66EA-1875-672D-A23CAA8B8502}"/>
              </a:ext>
            </a:extLst>
          </p:cNvPr>
          <p:cNvSpPr>
            <a:spLocks noChangeArrowheads="1"/>
          </p:cNvSpPr>
          <p:nvPr/>
        </p:nvSpPr>
        <p:spPr bwMode="auto">
          <a:xfrm>
            <a:off x="4797856" y="2376320"/>
            <a:ext cx="3599030" cy="2391508"/>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1A7AE2BF-A321-D4DC-8376-472049012451}"/>
              </a:ext>
            </a:extLst>
          </p:cNvPr>
          <p:cNvSpPr txBox="1">
            <a:spLocks noChangeArrowheads="1"/>
          </p:cNvSpPr>
          <p:nvPr/>
        </p:nvSpPr>
        <p:spPr bwMode="auto">
          <a:xfrm>
            <a:off x="8410437" y="2090172"/>
            <a:ext cx="5903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順</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序</a:t>
            </a:r>
          </a:p>
        </p:txBody>
      </p:sp>
      <p:sp>
        <p:nvSpPr>
          <p:cNvPr id="11" name="文字方塊 10">
            <a:extLst>
              <a:ext uri="{FF2B5EF4-FFF2-40B4-BE49-F238E27FC236}">
                <a16:creationId xmlns:a16="http://schemas.microsoft.com/office/drawing/2014/main" id="{DC48299D-EEF2-46E5-8061-62EAADBDC746}"/>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4132328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452176095"/>
              </p:ext>
            </p:extLst>
          </p:nvPr>
        </p:nvGraphicFramePr>
        <p:xfrm>
          <a:off x="1427272" y="1463512"/>
          <a:ext cx="10109408" cy="5181126"/>
        </p:xfrm>
        <a:graphic>
          <a:graphicData uri="http://schemas.openxmlformats.org/drawingml/2006/table">
            <a:tbl>
              <a:tblPr firstRow="1" bandRow="1">
                <a:tableStyleId>{93296810-A885-4BE3-A3E7-6D5BEEA58F35}</a:tableStyleId>
              </a:tblPr>
              <a:tblGrid>
                <a:gridCol w="3861008">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528256">
                <a:tc>
                  <a:txBody>
                    <a:bodyPr/>
                    <a:lstStyle/>
                    <a:p>
                      <a:pPr algn="ctr"/>
                      <a:r>
                        <a:rPr lang="zh-TW" altLang="en-US" sz="24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28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113</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1</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15</a:t>
                      </a:r>
                      <a:r>
                        <a:rPr lang="zh-TW" altLang="en-US" sz="24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val="10002"/>
                  </a:ext>
                </a:extLst>
              </a:tr>
              <a:tr h="1571689">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113</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20</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28</a:t>
                      </a:r>
                      <a:r>
                        <a:rPr lang="zh-TW" altLang="en-US" sz="2400" b="1" dirty="0">
                          <a:solidFill>
                            <a:srgbClr val="0000FF"/>
                          </a:solidFill>
                          <a:latin typeface="Book Antiqua" panose="02040602050305030304" pitchFamily="18" charset="0"/>
                          <a:ea typeface="標楷體" panose="03000509000000000000" pitchFamily="65" charset="-120"/>
                        </a:rPr>
                        <a:t>日</a:t>
                      </a:r>
                      <a:endParaRPr lang="en-US" altLang="zh-TW" sz="24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國中集體通訊報名、個別網路與通訊報名</a:t>
                      </a:r>
                      <a:r>
                        <a:rPr lang="en-US" altLang="zh-TW" sz="2400" b="1" dirty="0">
                          <a:solidFill>
                            <a:srgbClr val="0000FF"/>
                          </a:solidFill>
                          <a:latin typeface="Book Antiqua" panose="02040602050305030304" pitchFamily="18" charset="0"/>
                          <a:ea typeface="標楷體" panose="03000509000000000000" pitchFamily="65" charset="-120"/>
                        </a:rPr>
                        <a:t>)</a:t>
                      </a:r>
                    </a:p>
                    <a:p>
                      <a:pPr marL="457200" marR="0" lvl="0" indent="-457200" algn="l" defTabSz="3429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400" b="1" dirty="0">
                          <a:solidFill>
                            <a:srgbClr val="0000FF"/>
                          </a:solidFill>
                          <a:latin typeface="Book Antiqua" panose="02040602050305030304" pitchFamily="18" charset="0"/>
                          <a:ea typeface="標楷體" panose="03000509000000000000" pitchFamily="65" charset="-120"/>
                        </a:rPr>
                        <a:t>113</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30</a:t>
                      </a:r>
                      <a:r>
                        <a:rPr lang="zh-TW" altLang="en-US" sz="2400" b="1" dirty="0">
                          <a:solidFill>
                            <a:srgbClr val="0000FF"/>
                          </a:solidFill>
                          <a:latin typeface="Book Antiqua" panose="02040602050305030304" pitchFamily="18" charset="0"/>
                          <a:ea typeface="標楷體" panose="03000509000000000000" pitchFamily="65" charset="-120"/>
                        </a:rPr>
                        <a:t>日</a:t>
                      </a:r>
                      <a:endParaRPr lang="en-US" altLang="zh-TW" sz="2400" b="1" dirty="0">
                        <a:solidFill>
                          <a:srgbClr val="0000FF"/>
                        </a:solidFill>
                        <a:latin typeface="Book Antiqua" panose="02040602050305030304" pitchFamily="18" charset="0"/>
                        <a:ea typeface="標楷體" panose="03000509000000000000" pitchFamily="65" charset="-120"/>
                      </a:endParaRPr>
                    </a:p>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國中集體現場報名、個別現場報名</a:t>
                      </a:r>
                      <a:r>
                        <a:rPr lang="en-US" altLang="zh-TW" sz="2400" b="1" dirty="0">
                          <a:solidFill>
                            <a:srgbClr val="0000FF"/>
                          </a:solidFill>
                          <a:latin typeface="Book Antiqua" panose="02040602050305030304" pitchFamily="18" charset="0"/>
                          <a:ea typeface="標楷體" panose="03000509000000000000" pitchFamily="65" charset="-120"/>
                        </a:rPr>
                        <a:t>)</a:t>
                      </a:r>
                      <a:endParaRPr lang="zh-TW" altLang="en-US" sz="24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1201874">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寄送現場登記分發報到通知單</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113</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5</a:t>
                      </a:r>
                      <a:r>
                        <a:rPr lang="zh-TW" altLang="en-US" sz="2400" b="1" dirty="0">
                          <a:solidFill>
                            <a:srgbClr val="3333FF"/>
                          </a:solidFill>
                          <a:latin typeface="Book Antiqua" panose="02040602050305030304" pitchFamily="18" charset="0"/>
                          <a:ea typeface="標楷體" panose="03000509000000000000" pitchFamily="65" charset="-120"/>
                        </a:rPr>
                        <a:t>日由各招生學校寄發，若於</a:t>
                      </a:r>
                      <a:r>
                        <a:rPr lang="en-US" altLang="zh-TW" sz="2400" b="1" dirty="0">
                          <a:solidFill>
                            <a:srgbClr val="3333FF"/>
                          </a:solidFill>
                          <a:latin typeface="Book Antiqua" panose="02040602050305030304" pitchFamily="18" charset="0"/>
                          <a:ea typeface="標楷體" panose="03000509000000000000" pitchFamily="65" charset="-120"/>
                        </a:rPr>
                        <a:t>113</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8</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17</a:t>
                      </a:r>
                      <a:r>
                        <a:rPr lang="zh-TW" altLang="en-US" sz="2400" b="1" dirty="0">
                          <a:solidFill>
                            <a:srgbClr val="3333FF"/>
                          </a:solidFill>
                          <a:latin typeface="Book Antiqua" panose="02040602050305030304" pitchFamily="18" charset="0"/>
                          <a:ea typeface="標楷體" panose="03000509000000000000" pitchFamily="65" charset="-120"/>
                        </a:rPr>
                        <a:t>：</a:t>
                      </a:r>
                      <a:r>
                        <a:rPr lang="en-US" altLang="zh-TW" sz="2400" b="1" dirty="0">
                          <a:solidFill>
                            <a:srgbClr val="3333FF"/>
                          </a:solidFill>
                          <a:latin typeface="Book Antiqua" panose="02040602050305030304" pitchFamily="18" charset="0"/>
                          <a:ea typeface="標楷體" panose="03000509000000000000" pitchFamily="65" charset="-120"/>
                        </a:rPr>
                        <a:t>00</a:t>
                      </a:r>
                      <a:r>
                        <a:rPr lang="zh-TW" altLang="en-US" sz="2400" b="1" dirty="0">
                          <a:solidFill>
                            <a:srgbClr val="3333FF"/>
                          </a:solidFill>
                          <a:latin typeface="Book Antiqua" panose="02040602050305030304" pitchFamily="18" charset="0"/>
                          <a:ea typeface="標楷體" panose="03000509000000000000" pitchFamily="65" charset="-120"/>
                        </a:rPr>
                        <a:t>前尚未收到通知單，逕向各招生學校洽詢。</a:t>
                      </a:r>
                    </a:p>
                  </a:txBody>
                  <a:tcPr marL="91441" marR="91441" marT="45709" marB="45709" anchor="ctr"/>
                </a:tc>
                <a:extLst>
                  <a:ext uri="{0D108BD9-81ED-4DB2-BD59-A6C34878D82A}">
                    <a16:rowId xmlns:a16="http://schemas.microsoft.com/office/drawing/2014/main" val="10004"/>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現場登記分發報到</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113</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10</a:t>
                      </a:r>
                      <a:r>
                        <a:rPr lang="zh-TW" altLang="en-US" sz="2400" b="1" dirty="0">
                          <a:solidFill>
                            <a:srgbClr val="0000FF"/>
                          </a:solidFill>
                          <a:latin typeface="Book Antiqua" panose="02040602050305030304" pitchFamily="18" charset="0"/>
                          <a:ea typeface="標楷體" panose="03000509000000000000" pitchFamily="65" charset="-120"/>
                        </a:rPr>
                        <a:t>日</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822795">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錄取生放棄錄取資格截止日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113</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a:solidFill>
                            <a:srgbClr val="0000FF"/>
                          </a:solidFill>
                          <a:latin typeface="Book Antiqua" panose="02040602050305030304" pitchFamily="18" charset="0"/>
                          <a:ea typeface="標楷體" panose="03000509000000000000" pitchFamily="65" charset="-120"/>
                        </a:rPr>
                        <a:t>15</a:t>
                      </a:r>
                      <a:r>
                        <a:rPr lang="zh-TW" altLang="en-US" sz="2400" b="1">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12:00</a:t>
                      </a:r>
                      <a:r>
                        <a:rPr lang="zh-TW" altLang="en-US" sz="2400" b="1" dirty="0">
                          <a:solidFill>
                            <a:srgbClr val="0000FF"/>
                          </a:solidFill>
                          <a:latin typeface="Book Antiqua" panose="02040602050305030304" pitchFamily="18" charset="0"/>
                          <a:ea typeface="標楷體" panose="03000509000000000000" pitchFamily="65" charset="-120"/>
                        </a:rPr>
                        <a:t>止</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167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97924659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168</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a:t>
            </a:r>
            <a:r>
              <a:rPr lang="zh-TW" altLang="en-US" sz="3600">
                <a:solidFill>
                  <a:schemeClr val="tx1"/>
                </a:solidFill>
                <a:latin typeface="標楷體" panose="03000509000000000000" pitchFamily="65" charset="-120"/>
                <a:ea typeface="標楷體" panose="03000509000000000000" pitchFamily="65" charset="-120"/>
              </a:rPr>
              <a:t>不意謂已報名</a:t>
            </a:r>
            <a:r>
              <a:rPr lang="zh-TW" altLang="en-US" sz="3600" dirty="0">
                <a:solidFill>
                  <a:schemeClr val="tx1"/>
                </a:solidFill>
                <a:latin typeface="標楷體" panose="03000509000000000000" pitchFamily="65" charset="-120"/>
                <a:ea typeface="標楷體" panose="03000509000000000000" pitchFamily="65" charset="-120"/>
              </a:rPr>
              <a:t>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169</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2748057842"/>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val="20000"/>
                    </a:ext>
                  </a:extLst>
                </a:gridCol>
                <a:gridCol w="4110386">
                  <a:extLst>
                    <a:ext uri="{9D8B030D-6E8A-4147-A177-3AD203B41FA5}">
                      <a16:colId xmlns:a16="http://schemas.microsoft.com/office/drawing/2014/main" val="20001"/>
                    </a:ext>
                  </a:extLst>
                </a:gridCol>
                <a:gridCol w="4007677">
                  <a:extLst>
                    <a:ext uri="{9D8B030D-6E8A-4147-A177-3AD203B41FA5}">
                      <a16:colId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11">
            <a:extLst>
              <a:ext uri="{FF2B5EF4-FFF2-40B4-BE49-F238E27FC236}">
                <a16:creationId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170</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113</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國中多元學習表現的參採。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一、國中畢業生適性入學宣導網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7691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a:t>https://shs.k12ea.gov.tw/site/adapt-k12ea</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92DFF519-D24D-6990-BDFD-77498C48E680}"/>
              </a:ext>
            </a:extLst>
          </p:cNvPr>
          <p:cNvPicPr>
            <a:picLocks noChangeAspect="1"/>
          </p:cNvPicPr>
          <p:nvPr/>
        </p:nvPicPr>
        <p:blipFill>
          <a:blip r:embed="rId2"/>
          <a:stretch>
            <a:fillRect/>
          </a:stretch>
        </p:blipFill>
        <p:spPr>
          <a:xfrm>
            <a:off x="1728444" y="1609725"/>
            <a:ext cx="7460574" cy="5023094"/>
          </a:xfrm>
          <a:prstGeom prst="rect">
            <a:avLst/>
          </a:prstGeom>
        </p:spPr>
      </p:pic>
    </p:spTree>
    <p:extLst>
      <p:ext uri="{BB962C8B-B14F-4D97-AF65-F5344CB8AC3E}">
        <p14:creationId xmlns:p14="http://schemas.microsoft.com/office/powerpoint/2010/main" val="18150534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E1836658-479A-8A85-3ACC-49AA64CFA85D}"/>
              </a:ext>
            </a:extLst>
          </p:cNvPr>
          <p:cNvPicPr>
            <a:picLocks noChangeAspect="1"/>
          </p:cNvPicPr>
          <p:nvPr/>
        </p:nvPicPr>
        <p:blipFill>
          <a:blip r:embed="rId2"/>
          <a:stretch>
            <a:fillRect/>
          </a:stretch>
        </p:blipFill>
        <p:spPr>
          <a:xfrm>
            <a:off x="2318116" y="1518225"/>
            <a:ext cx="7199664" cy="5176164"/>
          </a:xfrm>
          <a:prstGeom prst="rect">
            <a:avLst/>
          </a:prstGeom>
        </p:spPr>
      </p:pic>
    </p:spTree>
    <p:extLst>
      <p:ext uri="{BB962C8B-B14F-4D97-AF65-F5344CB8AC3E}">
        <p14:creationId xmlns:p14="http://schemas.microsoft.com/office/powerpoint/2010/main" val="10310679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三、全國高級中等學校及五專資訊網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6324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https://adapt-inf.pro.k12ea.gov.tw/</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圖片 6">
            <a:extLst>
              <a:ext uri="{FF2B5EF4-FFF2-40B4-BE49-F238E27FC236}">
                <a16:creationId xmlns:a16="http://schemas.microsoft.com/office/drawing/2014/main" id="{80CB9A2A-D82F-4A26-C508-9F64D71AF2F4}"/>
              </a:ext>
            </a:extLst>
          </p:cNvPr>
          <p:cNvPicPr>
            <a:picLocks noChangeAspect="1"/>
          </p:cNvPicPr>
          <p:nvPr/>
        </p:nvPicPr>
        <p:blipFill>
          <a:blip r:embed="rId2"/>
          <a:stretch>
            <a:fillRect/>
          </a:stretch>
        </p:blipFill>
        <p:spPr>
          <a:xfrm>
            <a:off x="1609173" y="1711226"/>
            <a:ext cx="8579533" cy="4921592"/>
          </a:xfrm>
          <a:prstGeom prst="rect">
            <a:avLst/>
          </a:prstGeom>
        </p:spPr>
      </p:pic>
      <p:sp>
        <p:nvSpPr>
          <p:cNvPr id="8" name="矩形 7">
            <a:extLst>
              <a:ext uri="{FF2B5EF4-FFF2-40B4-BE49-F238E27FC236}">
                <a16:creationId xmlns:a16="http://schemas.microsoft.com/office/drawing/2014/main" id="{2B0506F7-7D1D-9C50-FB64-71C86849DF3E}"/>
              </a:ext>
            </a:extLst>
          </p:cNvPr>
          <p:cNvSpPr/>
          <p:nvPr/>
        </p:nvSpPr>
        <p:spPr>
          <a:xfrm>
            <a:off x="5267915" y="1788340"/>
            <a:ext cx="768743" cy="3236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801859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30F7CC6E-C74A-25FE-5FC5-3D6DB2DA849E}"/>
              </a:ext>
            </a:extLst>
          </p:cNvPr>
          <p:cNvPicPr>
            <a:picLocks noChangeAspect="1"/>
          </p:cNvPicPr>
          <p:nvPr/>
        </p:nvPicPr>
        <p:blipFill>
          <a:blip r:embed="rId2"/>
          <a:stretch>
            <a:fillRect/>
          </a:stretch>
        </p:blipFill>
        <p:spPr>
          <a:xfrm>
            <a:off x="1785938" y="1152525"/>
            <a:ext cx="7505778" cy="5549362"/>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176</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4" name="圖片 3">
            <a:extLst>
              <a:ext uri="{FF2B5EF4-FFF2-40B4-BE49-F238E27FC236}">
                <a16:creationId xmlns:a16="http://schemas.microsoft.com/office/drawing/2014/main" id="{538030E2-28E9-8992-2A8E-108BFE9DB2FF}"/>
              </a:ext>
            </a:extLst>
          </p:cNvPr>
          <p:cNvPicPr>
            <a:picLocks noChangeAspect="1"/>
          </p:cNvPicPr>
          <p:nvPr/>
        </p:nvPicPr>
        <p:blipFill>
          <a:blip r:embed="rId2"/>
          <a:stretch>
            <a:fillRect/>
          </a:stretch>
        </p:blipFill>
        <p:spPr>
          <a:xfrm>
            <a:off x="1795926" y="1458843"/>
            <a:ext cx="7445056" cy="5378157"/>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六、技專校院招生策略委員會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A5F08CA4-D447-6DC3-E758-56E2ED5BE141}"/>
              </a:ext>
            </a:extLst>
          </p:cNvPr>
          <p:cNvPicPr>
            <a:picLocks noChangeAspect="1"/>
          </p:cNvPicPr>
          <p:nvPr/>
        </p:nvPicPr>
        <p:blipFill>
          <a:blip r:embed="rId3"/>
          <a:stretch>
            <a:fillRect/>
          </a:stretch>
        </p:blipFill>
        <p:spPr>
          <a:xfrm>
            <a:off x="1858963" y="1373187"/>
            <a:ext cx="8453504" cy="5341938"/>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七、臺南區高級中等學校免試入學暨特色招生考試分發入學志願選填網站</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 name="圖片 5">
            <a:extLst>
              <a:ext uri="{FF2B5EF4-FFF2-40B4-BE49-F238E27FC236}">
                <a16:creationId xmlns:a16="http://schemas.microsoft.com/office/drawing/2014/main" id="{894EB4CE-A6B5-BCB2-02DB-BA187CB8B3B3}"/>
              </a:ext>
            </a:extLst>
          </p:cNvPr>
          <p:cNvPicPr>
            <a:picLocks noChangeAspect="1"/>
          </p:cNvPicPr>
          <p:nvPr/>
        </p:nvPicPr>
        <p:blipFill>
          <a:blip r:embed="rId3"/>
          <a:stretch>
            <a:fillRect/>
          </a:stretch>
        </p:blipFill>
        <p:spPr>
          <a:xfrm>
            <a:off x="1787525" y="2022991"/>
            <a:ext cx="7952220" cy="4718899"/>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179</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179</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5785463" y="6215717"/>
            <a:ext cx="48626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113</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26</a:t>
            </a:r>
            <a:r>
              <a:rPr lang="zh-TW" altLang="en-US" sz="2800" b="1" dirty="0">
                <a:solidFill>
                  <a:srgbClr val="FF0000"/>
                </a:solidFill>
              </a:rPr>
              <a:t>日至</a:t>
            </a:r>
            <a:r>
              <a:rPr lang="en-US" altLang="zh-TW" sz="2800" b="1" dirty="0">
                <a:solidFill>
                  <a:srgbClr val="FF0000"/>
                </a:solidFill>
              </a:rPr>
              <a:t>113</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3</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stretch>
              <a:fillRect/>
            </a:stretch>
          </a:blipFill>
          <a:ln w="57150">
            <a:solidFill>
              <a:schemeClr val="bg1"/>
            </a:solidFill>
          </a:ln>
          <a:effectLst>
            <a:outerShdw blurRad="114300" dist="203200" dir="3600000" algn="t" rotWithShape="0">
              <a:prstClr val="black">
                <a:alpha val="32000"/>
              </a:prstClr>
            </a:outerShdw>
          </a:effec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059" name="Visio" r:id="rId4" imgW="4426729" imgH="1541786" progId="">
                  <p:embed/>
                </p:oleObj>
              </mc:Choice>
              <mc:Fallback>
                <p:oleObj name="Visio" r:id="rId4" imgW="4426729" imgH="1541786" progId="">
                  <p:embed/>
                  <p:pic>
                    <p:nvPicPr>
                      <p:cNvPr id="122883"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921601110"/>
              </p:ext>
            </p:extLst>
          </p:nvPr>
        </p:nvGraphicFramePr>
        <p:xfrm>
          <a:off x="1877568" y="175846"/>
          <a:ext cx="9814560" cy="6469937"/>
        </p:xfrm>
        <a:graphic>
          <a:graphicData uri="http://schemas.openxmlformats.org/drawingml/2006/table">
            <a:tbl>
              <a:tblPr>
                <a:tableStyleId>{5C22544A-7EE6-4342-B048-85BDC9FD1C3A}</a:tableStyleId>
              </a:tblPr>
              <a:tblGrid>
                <a:gridCol w="780288">
                  <a:extLst>
                    <a:ext uri="{9D8B030D-6E8A-4147-A177-3AD203B41FA5}">
                      <a16:colId xmlns:a16="http://schemas.microsoft.com/office/drawing/2014/main" val="20000"/>
                    </a:ext>
                  </a:extLst>
                </a:gridCol>
                <a:gridCol w="816864">
                  <a:extLst>
                    <a:ext uri="{9D8B030D-6E8A-4147-A177-3AD203B41FA5}">
                      <a16:colId xmlns:a16="http://schemas.microsoft.com/office/drawing/2014/main" val="20001"/>
                    </a:ext>
                  </a:extLst>
                </a:gridCol>
                <a:gridCol w="816864">
                  <a:extLst>
                    <a:ext uri="{9D8B030D-6E8A-4147-A177-3AD203B41FA5}">
                      <a16:colId xmlns:a16="http://schemas.microsoft.com/office/drawing/2014/main" val="20002"/>
                    </a:ext>
                  </a:extLst>
                </a:gridCol>
                <a:gridCol w="477377">
                  <a:extLst>
                    <a:ext uri="{9D8B030D-6E8A-4147-A177-3AD203B41FA5}">
                      <a16:colId xmlns:a16="http://schemas.microsoft.com/office/drawing/2014/main" val="20003"/>
                    </a:ext>
                  </a:extLst>
                </a:gridCol>
                <a:gridCol w="315103">
                  <a:extLst>
                    <a:ext uri="{9D8B030D-6E8A-4147-A177-3AD203B41FA5}">
                      <a16:colId xmlns:a16="http://schemas.microsoft.com/office/drawing/2014/main" val="20004"/>
                    </a:ext>
                  </a:extLst>
                </a:gridCol>
                <a:gridCol w="707172">
                  <a:extLst>
                    <a:ext uri="{9D8B030D-6E8A-4147-A177-3AD203B41FA5}">
                      <a16:colId xmlns:a16="http://schemas.microsoft.com/office/drawing/2014/main" val="20005"/>
                    </a:ext>
                  </a:extLst>
                </a:gridCol>
                <a:gridCol w="97500">
                  <a:extLst>
                    <a:ext uri="{9D8B030D-6E8A-4147-A177-3AD203B41FA5}">
                      <a16:colId xmlns:a16="http://schemas.microsoft.com/office/drawing/2014/main" val="20006"/>
                    </a:ext>
                  </a:extLst>
                </a:gridCol>
                <a:gridCol w="780288">
                  <a:extLst>
                    <a:ext uri="{9D8B030D-6E8A-4147-A177-3AD203B41FA5}">
                      <a16:colId xmlns:a16="http://schemas.microsoft.com/office/drawing/2014/main" val="20007"/>
                    </a:ext>
                  </a:extLst>
                </a:gridCol>
                <a:gridCol w="694944">
                  <a:extLst>
                    <a:ext uri="{9D8B030D-6E8A-4147-A177-3AD203B41FA5}">
                      <a16:colId xmlns:a16="http://schemas.microsoft.com/office/drawing/2014/main" val="20008"/>
                    </a:ext>
                  </a:extLst>
                </a:gridCol>
                <a:gridCol w="390144">
                  <a:extLst>
                    <a:ext uri="{9D8B030D-6E8A-4147-A177-3AD203B41FA5}">
                      <a16:colId xmlns:a16="http://schemas.microsoft.com/office/drawing/2014/main" val="20009"/>
                    </a:ext>
                  </a:extLst>
                </a:gridCol>
                <a:gridCol w="3938016">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1" name="內容版面配置區 2">
            <a:extLst>
              <a:ext uri="{FF2B5EF4-FFF2-40B4-BE49-F238E27FC236}">
                <a16:creationId xmlns:a16="http://schemas.microsoft.com/office/drawing/2014/main" id="{DDCB6160-B863-452D-BD3A-D6ADACB4A095}"/>
              </a:ext>
            </a:extLst>
          </p:cNvPr>
          <p:cNvSpPr txBox="1">
            <a:spLocks/>
          </p:cNvSpPr>
          <p:nvPr/>
        </p:nvSpPr>
        <p:spPr bwMode="auto">
          <a:xfrm>
            <a:off x="7691382" y="5285416"/>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0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br>
              <a:rPr lang="en-US" altLang="zh-TW" sz="2000" kern="0" dirty="0">
                <a:solidFill>
                  <a:srgbClr val="FF0000"/>
                </a:solidFill>
                <a:latin typeface="標楷體" panose="03000509000000000000" pitchFamily="65" charset="-120"/>
                <a:ea typeface="標楷體" panose="03000509000000000000" pitchFamily="65" charset="-120"/>
              </a:rPr>
            </a:br>
            <a:r>
              <a:rPr lang="en-US" altLang="zh-TW" sz="2000" kern="0" dirty="0">
                <a:solidFill>
                  <a:srgbClr val="FF0000"/>
                </a:solidFill>
                <a:latin typeface="標楷體" panose="03000509000000000000" pitchFamily="65" charset="-120"/>
                <a:ea typeface="標楷體" panose="03000509000000000000" pitchFamily="65" charset="-120"/>
              </a:rPr>
              <a:t>113</a:t>
            </a:r>
            <a:r>
              <a:rPr lang="zh-TW" altLang="en-US" sz="2000" kern="0" dirty="0">
                <a:solidFill>
                  <a:srgbClr val="FF0000"/>
                </a:solidFill>
                <a:latin typeface="標楷體" panose="03000509000000000000" pitchFamily="65" charset="-120"/>
                <a:ea typeface="標楷體" panose="03000509000000000000" pitchFamily="65" charset="-120"/>
              </a:rPr>
              <a:t>年</a:t>
            </a:r>
            <a:r>
              <a:rPr lang="en-US" altLang="zh-TW" sz="2000" kern="0" dirty="0">
                <a:solidFill>
                  <a:srgbClr val="FF0000"/>
                </a:solidFill>
                <a:latin typeface="標楷體" panose="03000509000000000000" pitchFamily="65" charset="-120"/>
                <a:ea typeface="標楷體" panose="03000509000000000000" pitchFamily="65" charset="-120"/>
              </a:rPr>
              <a:t>2</a:t>
            </a:r>
            <a:r>
              <a:rPr lang="zh-TW" altLang="en-US" sz="2000" kern="0" dirty="0">
                <a:solidFill>
                  <a:srgbClr val="FF0000"/>
                </a:solidFill>
                <a:latin typeface="標楷體" panose="03000509000000000000" pitchFamily="65" charset="-120"/>
                <a:ea typeface="標楷體" panose="03000509000000000000" pitchFamily="65" charset="-120"/>
              </a:rPr>
              <a:t>月</a:t>
            </a:r>
            <a:r>
              <a:rPr lang="en-US" altLang="zh-TW" sz="2000" kern="0" dirty="0">
                <a:solidFill>
                  <a:srgbClr val="FF0000"/>
                </a:solidFill>
                <a:latin typeface="標楷體" panose="03000509000000000000" pitchFamily="65" charset="-120"/>
                <a:ea typeface="標楷體" panose="03000509000000000000" pitchFamily="65" charset="-120"/>
              </a:rPr>
              <a:t>15</a:t>
            </a:r>
            <a:r>
              <a:rPr lang="zh-TW" altLang="en-US" sz="2000" kern="0" dirty="0">
                <a:solidFill>
                  <a:srgbClr val="FF0000"/>
                </a:solidFill>
                <a:latin typeface="標楷體" panose="03000509000000000000" pitchFamily="65" charset="-120"/>
                <a:ea typeface="標楷體" panose="03000509000000000000" pitchFamily="65" charset="-120"/>
              </a:rPr>
              <a:t>日</a:t>
            </a:r>
            <a:r>
              <a:rPr lang="en-US" altLang="zh-TW" sz="2000" kern="0" dirty="0">
                <a:solidFill>
                  <a:srgbClr val="FF0000"/>
                </a:solidFill>
                <a:latin typeface="標楷體" panose="03000509000000000000" pitchFamily="65" charset="-120"/>
                <a:ea typeface="標楷體" panose="03000509000000000000" pitchFamily="65" charset="-120"/>
              </a:rPr>
              <a:t>(</a:t>
            </a:r>
            <a:r>
              <a:rPr lang="zh-TW" altLang="en-US" sz="2000" kern="0" dirty="0">
                <a:solidFill>
                  <a:srgbClr val="FF0000"/>
                </a:solidFill>
                <a:latin typeface="標楷體" panose="03000509000000000000" pitchFamily="65" charset="-120"/>
                <a:ea typeface="標楷體" panose="03000509000000000000" pitchFamily="65" charset="-120"/>
              </a:rPr>
              <a:t>四</a:t>
            </a:r>
            <a:r>
              <a:rPr lang="en-US" altLang="zh-TW" sz="2000" kern="0" dirty="0">
                <a:solidFill>
                  <a:srgbClr val="FF0000"/>
                </a:solidFill>
                <a:latin typeface="標楷體" panose="03000509000000000000" pitchFamily="65" charset="-120"/>
                <a:ea typeface="標楷體" panose="03000509000000000000" pitchFamily="65" charset="-120"/>
              </a:rPr>
              <a:t>)</a:t>
            </a:r>
          </a:p>
          <a:p>
            <a:pPr marL="0" indent="0" algn="ctr" eaLnBrk="1" hangingPunct="1">
              <a:buNone/>
              <a:defRPr/>
            </a:pPr>
            <a:endParaRPr lang="en-US" altLang="zh-TW" sz="2000" kern="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304544" y="2628900"/>
            <a:ext cx="106314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p>
          <a:p>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 </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000006" y="1552450"/>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2078629022"/>
              </p:ext>
            </p:extLst>
          </p:nvPr>
        </p:nvGraphicFramePr>
        <p:xfrm>
          <a:off x="2375371" y="1484786"/>
          <a:ext cx="7329462" cy="4721452"/>
        </p:xfrm>
        <a:graphic>
          <a:graphicData uri="http://schemas.openxmlformats.org/drawingml/2006/table">
            <a:tbl>
              <a:tblPr>
                <a:tableStyleId>{35758FB7-9AC5-4552-8A53-C91805E547FA}</a:tableStyleId>
              </a:tblPr>
              <a:tblGrid>
                <a:gridCol w="1078753">
                  <a:extLst>
                    <a:ext uri="{9D8B030D-6E8A-4147-A177-3AD203B41FA5}">
                      <a16:colId xmlns:a16="http://schemas.microsoft.com/office/drawing/2014/main" val="20000"/>
                    </a:ext>
                  </a:extLst>
                </a:gridCol>
                <a:gridCol w="4129022">
                  <a:extLst>
                    <a:ext uri="{9D8B030D-6E8A-4147-A177-3AD203B41FA5}">
                      <a16:colId xmlns:a16="http://schemas.microsoft.com/office/drawing/2014/main" val="20001"/>
                    </a:ext>
                  </a:extLst>
                </a:gridCol>
                <a:gridCol w="2121687">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471775">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524256">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548640">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487680">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475488">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國中教育會考總積分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73787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超額比序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extLst>
              <p:ext uri="{D42A27DB-BD31-4B8C-83A1-F6EECF244321}">
                <p14:modId xmlns:p14="http://schemas.microsoft.com/office/powerpoint/2010/main" val="148386875"/>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extLst>
              <p:ext uri="{D42A27DB-BD31-4B8C-83A1-F6EECF244321}">
                <p14:modId xmlns:p14="http://schemas.microsoft.com/office/powerpoint/2010/main" val="235928664"/>
              </p:ext>
            </p:extLst>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4294967295"/>
            <p:extLst>
              <p:ext uri="{D42A27DB-BD31-4B8C-83A1-F6EECF244321}">
                <p14:modId xmlns:p14="http://schemas.microsoft.com/office/powerpoint/2010/main" val="96879127"/>
              </p:ext>
            </p:extLst>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直線圖說文字 1 (加上強調線) 17">
            <a:extLst>
              <a:ext uri="{FF2B5EF4-FFF2-40B4-BE49-F238E27FC236}">
                <a16:creationId xmlns:a16="http://schemas.microsoft.com/office/drawing/2014/main" id="{9A1D7BA6-FBCF-4EB2-9F9C-E95A629D8BED}"/>
              </a:ext>
            </a:extLst>
          </p:cNvPr>
          <p:cNvSpPr>
            <a:spLocks/>
          </p:cNvSpPr>
          <p:nvPr/>
        </p:nvSpPr>
        <p:spPr bwMode="auto">
          <a:xfrm>
            <a:off x="261257" y="2957804"/>
            <a:ext cx="1530221" cy="2715208"/>
          </a:xfrm>
          <a:prstGeom prst="accentCallout1">
            <a:avLst>
              <a:gd name="adj1" fmla="val 41921"/>
              <a:gd name="adj2" fmla="val 100185"/>
              <a:gd name="adj3" fmla="val 66152"/>
              <a:gd name="adj4" fmla="val 20774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同一學校，選填科別數沒有限制，可依自己的興趣來進行選填！</a:t>
            </a:r>
            <a:endPar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8" name="左大括弧 16">
            <a:extLst>
              <a:ext uri="{FF2B5EF4-FFF2-40B4-BE49-F238E27FC236}">
                <a16:creationId xmlns:a16="http://schemas.microsoft.com/office/drawing/2014/main" id="{B48655A8-05A3-4D98-9CB1-9121A763940B}"/>
              </a:ext>
            </a:extLst>
          </p:cNvPr>
          <p:cNvSpPr>
            <a:spLocks/>
          </p:cNvSpPr>
          <p:nvPr/>
        </p:nvSpPr>
        <p:spPr bwMode="auto">
          <a:xfrm>
            <a:off x="3546475" y="2804336"/>
            <a:ext cx="355600" cy="3899709"/>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559356906"/>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8</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7</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28</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436688"/>
            <a:ext cx="9151938" cy="9842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0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分發以學生選填志願順序為優先考量。採從左而右</a:t>
            </a:r>
            <a:r>
              <a:rPr lang="en-US" altLang="zh-TW" sz="2000" dirty="0">
                <a:solidFill>
                  <a:srgbClr val="000000"/>
                </a:solidFill>
                <a:latin typeface="標楷體" panose="03000509000000000000" pitchFamily="65" charset="-120"/>
                <a:ea typeface="標楷體" panose="03000509000000000000" pitchFamily="65" charset="-120"/>
                <a:cs typeface="華康細圓體"/>
              </a:rPr>
              <a:t>(</a:t>
            </a:r>
            <a:r>
              <a:rPr lang="zh-TW" altLang="en-US" sz="2000" dirty="0">
                <a:solidFill>
                  <a:srgbClr val="000000"/>
                </a:solidFill>
                <a:latin typeface="標楷體" panose="03000509000000000000" pitchFamily="65" charset="-120"/>
                <a:ea typeface="標楷體" panose="03000509000000000000" pitchFamily="65" charset="-120"/>
                <a:cs typeface="華康細圓體"/>
              </a:rPr>
              <a:t>由第一志願校到第五志願校</a:t>
            </a:r>
            <a:r>
              <a:rPr lang="en-US" altLang="zh-TW" sz="2000" dirty="0">
                <a:solidFill>
                  <a:srgbClr val="000000"/>
                </a:solidFill>
                <a:latin typeface="標楷體" panose="03000509000000000000" pitchFamily="65" charset="-120"/>
                <a:ea typeface="標楷體" panose="03000509000000000000" pitchFamily="65" charset="-120"/>
                <a:cs typeface="華康細圓體"/>
              </a:rPr>
              <a:t>)</a:t>
            </a:r>
            <a:r>
              <a:rPr lang="zh-TW" altLang="en-US" sz="20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000" dirty="0">
                <a:solidFill>
                  <a:srgbClr val="000000"/>
                </a:solidFill>
                <a:latin typeface="標楷體" panose="03000509000000000000" pitchFamily="65" charset="-120"/>
                <a:ea typeface="標楷體" panose="03000509000000000000" pitchFamily="65" charset="-120"/>
                <a:cs typeface="華康細圓體"/>
              </a:rPr>
              <a:t>(</a:t>
            </a:r>
            <a:r>
              <a:rPr lang="zh-TW" altLang="en-US" sz="20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000" dirty="0">
                <a:solidFill>
                  <a:srgbClr val="000000"/>
                </a:solidFill>
                <a:latin typeface="標楷體" panose="03000509000000000000" pitchFamily="65" charset="-120"/>
                <a:ea typeface="標楷體" panose="03000509000000000000" pitchFamily="65" charset="-120"/>
                <a:cs typeface="華康細圓體"/>
              </a:rPr>
              <a:t>1</a:t>
            </a:r>
            <a:r>
              <a:rPr lang="zh-TW" altLang="en-US" sz="20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000" dirty="0">
                <a:solidFill>
                  <a:srgbClr val="000000"/>
                </a:solidFill>
                <a:latin typeface="標楷體" panose="03000509000000000000" pitchFamily="65" charset="-120"/>
                <a:ea typeface="標楷體" panose="03000509000000000000" pitchFamily="65" charset="-120"/>
                <a:cs typeface="華康細圓體"/>
              </a:rPr>
              <a:t>2</a:t>
            </a:r>
            <a:r>
              <a:rPr lang="zh-TW" altLang="en-US" sz="20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000" dirty="0">
                <a:solidFill>
                  <a:srgbClr val="000000"/>
                </a:solidFill>
                <a:latin typeface="標楷體" panose="03000509000000000000" pitchFamily="65" charset="-120"/>
                <a:ea typeface="標楷體" panose="03000509000000000000" pitchFamily="65" charset="-120"/>
                <a:cs typeface="華康細圓體"/>
              </a:rPr>
              <a:t>3…)</a:t>
            </a:r>
            <a:r>
              <a:rPr lang="zh-TW" altLang="en-US" sz="20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400" dirty="0">
              <a:latin typeface="標楷體" panose="03000509000000000000" pitchFamily="65" charset="-120"/>
              <a:ea typeface="標楷體" panose="03000509000000000000" pitchFamily="65" charset="-120"/>
            </a:endParaRPr>
          </a:p>
          <a:p>
            <a:pPr>
              <a:defRPr/>
            </a:pPr>
            <a:endParaRPr lang="zh-TW" altLang="en-US" dirty="0"/>
          </a:p>
        </p:txBody>
      </p:sp>
      <p:graphicFrame>
        <p:nvGraphicFramePr>
          <p:cNvPr id="3" name="表格 2">
            <a:extLst>
              <a:ext uri="{FF2B5EF4-FFF2-40B4-BE49-F238E27FC236}">
                <a16:creationId xmlns:a16="http://schemas.microsoft.com/office/drawing/2014/main" id="{450C0580-B3E0-4E05-AD36-660E5805F87D}"/>
              </a:ext>
            </a:extLst>
          </p:cNvPr>
          <p:cNvGraphicFramePr>
            <a:graphicFrameLocks noGrp="1"/>
          </p:cNvGraphicFramePr>
          <p:nvPr/>
        </p:nvGraphicFramePr>
        <p:xfrm>
          <a:off x="1587500" y="2633663"/>
          <a:ext cx="10179049" cy="3795712"/>
        </p:xfrm>
        <a:graphic>
          <a:graphicData uri="http://schemas.openxmlformats.org/drawingml/2006/table">
            <a:tbl>
              <a:tblPr>
                <a:tableStyleId>{5C22544A-7EE6-4342-B048-85BDC9FD1C3A}</a:tableStyleId>
              </a:tblPr>
              <a:tblGrid>
                <a:gridCol w="1421772">
                  <a:extLst>
                    <a:ext uri="{9D8B030D-6E8A-4147-A177-3AD203B41FA5}">
                      <a16:colId xmlns:a16="http://schemas.microsoft.com/office/drawing/2014/main" val="20000"/>
                    </a:ext>
                  </a:extLst>
                </a:gridCol>
                <a:gridCol w="973597">
                  <a:extLst>
                    <a:ext uri="{9D8B030D-6E8A-4147-A177-3AD203B41FA5}">
                      <a16:colId xmlns:a16="http://schemas.microsoft.com/office/drawing/2014/main" val="20001"/>
                    </a:ext>
                  </a:extLst>
                </a:gridCol>
                <a:gridCol w="972960">
                  <a:extLst>
                    <a:ext uri="{9D8B030D-6E8A-4147-A177-3AD203B41FA5}">
                      <a16:colId xmlns:a16="http://schemas.microsoft.com/office/drawing/2014/main" val="20002"/>
                    </a:ext>
                  </a:extLst>
                </a:gridCol>
                <a:gridCol w="972960">
                  <a:extLst>
                    <a:ext uri="{9D8B030D-6E8A-4147-A177-3AD203B41FA5}">
                      <a16:colId xmlns:a16="http://schemas.microsoft.com/office/drawing/2014/main" val="20003"/>
                    </a:ext>
                  </a:extLst>
                </a:gridCol>
                <a:gridCol w="972960">
                  <a:extLst>
                    <a:ext uri="{9D8B030D-6E8A-4147-A177-3AD203B41FA5}">
                      <a16:colId xmlns:a16="http://schemas.microsoft.com/office/drawing/2014/main" val="20004"/>
                    </a:ext>
                  </a:extLst>
                </a:gridCol>
                <a:gridCol w="972960">
                  <a:extLst>
                    <a:ext uri="{9D8B030D-6E8A-4147-A177-3AD203B41FA5}">
                      <a16:colId xmlns:a16="http://schemas.microsoft.com/office/drawing/2014/main" val="20005"/>
                    </a:ext>
                  </a:extLst>
                </a:gridCol>
                <a:gridCol w="972960">
                  <a:extLst>
                    <a:ext uri="{9D8B030D-6E8A-4147-A177-3AD203B41FA5}">
                      <a16:colId xmlns:a16="http://schemas.microsoft.com/office/drawing/2014/main" val="20006"/>
                    </a:ext>
                  </a:extLst>
                </a:gridCol>
                <a:gridCol w="972960">
                  <a:extLst>
                    <a:ext uri="{9D8B030D-6E8A-4147-A177-3AD203B41FA5}">
                      <a16:colId xmlns:a16="http://schemas.microsoft.com/office/drawing/2014/main" val="20007"/>
                    </a:ext>
                  </a:extLst>
                </a:gridCol>
                <a:gridCol w="972960">
                  <a:extLst>
                    <a:ext uri="{9D8B030D-6E8A-4147-A177-3AD203B41FA5}">
                      <a16:colId xmlns:a16="http://schemas.microsoft.com/office/drawing/2014/main" val="20008"/>
                    </a:ext>
                  </a:extLst>
                </a:gridCol>
                <a:gridCol w="972960">
                  <a:extLst>
                    <a:ext uri="{9D8B030D-6E8A-4147-A177-3AD203B41FA5}">
                      <a16:colId xmlns:a16="http://schemas.microsoft.com/office/drawing/2014/main" val="20009"/>
                    </a:ext>
                  </a:extLst>
                </a:gridCol>
              </a:tblGrid>
              <a:tr h="327656">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志願序</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第一志願</a:t>
                      </a:r>
                      <a:r>
                        <a:rPr lang="zh-TW" altLang="zh-TW" sz="1600" kern="100" dirty="0">
                          <a:effectLst/>
                          <a:latin typeface="微軟正黑體 Light" panose="020B0304030504040204" pitchFamily="34" charset="-120"/>
                          <a:ea typeface="微軟正黑體 Light" panose="020B0304030504040204" pitchFamily="34" charset="-120"/>
                        </a:rPr>
                        <a:t>序</a:t>
                      </a:r>
                      <a:r>
                        <a:rPr lang="zh-TW" sz="1600" kern="100" dirty="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第二志願</a:t>
                      </a:r>
                      <a:r>
                        <a:rPr lang="zh-TW" altLang="zh-TW" sz="1600" kern="100" dirty="0">
                          <a:effectLst/>
                          <a:latin typeface="微軟正黑體 Light" panose="020B0304030504040204" pitchFamily="34" charset="-120"/>
                          <a:ea typeface="微軟正黑體 Light" panose="020B0304030504040204" pitchFamily="34" charset="-120"/>
                        </a:rPr>
                        <a:t>序</a:t>
                      </a:r>
                      <a:r>
                        <a:rPr lang="zh-TW" sz="1600" kern="100" dirty="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第三志願</a:t>
                      </a:r>
                      <a:r>
                        <a:rPr lang="zh-TW" altLang="zh-TW" sz="1600" kern="100" dirty="0">
                          <a:effectLst/>
                          <a:latin typeface="微軟正黑體 Light" panose="020B0304030504040204" pitchFamily="34" charset="-120"/>
                          <a:ea typeface="微軟正黑體 Light" panose="020B0304030504040204" pitchFamily="34" charset="-120"/>
                        </a:rPr>
                        <a:t>序</a:t>
                      </a:r>
                      <a:r>
                        <a:rPr lang="zh-TW" sz="1600" kern="100" dirty="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val="10000"/>
                  </a:ext>
                </a:extLst>
              </a:tr>
              <a:tr h="523993">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志願校序</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1</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2</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3</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4</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5</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6</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7</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8</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altLang="zh-TW" sz="1500" kern="100" dirty="0">
                          <a:effectLst/>
                          <a:latin typeface="微軟正黑體 Light" panose="020B0304030504040204" pitchFamily="34" charset="-120"/>
                          <a:ea typeface="微軟正黑體 Light" panose="020B0304030504040204" pitchFamily="34" charset="-120"/>
                        </a:rPr>
                        <a:t>9</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7656">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志願序積分</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12</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12</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12</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11</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11</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11</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10</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10</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10</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2283">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志願序學校名</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高中甲</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高中乙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a:effectLst/>
                          <a:latin typeface="微軟正黑體 Light" panose="020B0304030504040204" pitchFamily="34" charset="-120"/>
                          <a:ea typeface="微軟正黑體 Light" panose="020B0304030504040204" pitchFamily="34" charset="-120"/>
                        </a:rPr>
                        <a:t>1</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高中甲</a:t>
                      </a:r>
                      <a:endParaRPr lang="en-US"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普通科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高中乙</a:t>
                      </a:r>
                      <a:endParaRPr lang="en-US"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普通科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rPr>
                        <a:t>高中丙</a:t>
                      </a:r>
                      <a:endParaRPr lang="en-US" alt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p>
                      <a:pPr algn="ctr">
                        <a:spcAft>
                          <a:spcPts val="0"/>
                        </a:spcAft>
                      </a:pPr>
                      <a:r>
                        <a:rPr lang="zh-TW" altLang="en-US"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rPr>
                        <a:t>普通</a:t>
                      </a:r>
                      <a:r>
                        <a:rPr lang="zh-TW" altLang="en-US"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rPr>
                        <a:t>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a:effectLst/>
                          <a:latin typeface="微軟正黑體 Light" panose="020B0304030504040204" pitchFamily="34" charset="-120"/>
                          <a:ea typeface="微軟正黑體 Light" panose="020B0304030504040204" pitchFamily="34" charset="-120"/>
                        </a:rPr>
                        <a:t>2</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en-US" sz="1600" kern="100" dirty="0">
                          <a:effectLst/>
                          <a:latin typeface="微軟正黑體 Light" panose="020B0304030504040204" pitchFamily="34" charset="-120"/>
                          <a:ea typeface="微軟正黑體 Light" panose="020B0304030504040204" pitchFamily="34" charset="-120"/>
                        </a:rPr>
                        <a:t>高中乙</a:t>
                      </a:r>
                      <a:endParaRPr lang="en-US"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綜</a:t>
                      </a:r>
                      <a:r>
                        <a:rPr lang="zh-TW" altLang="en-US" sz="1600" kern="100" dirty="0">
                          <a:effectLst/>
                          <a:latin typeface="微軟正黑體 Light" panose="020B0304030504040204" pitchFamily="34" charset="-120"/>
                          <a:ea typeface="微軟正黑體 Light" panose="020B0304030504040204" pitchFamily="34" charset="-120"/>
                        </a:rPr>
                        <a:t>合高中</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altLang="zh-TW" sz="1600" kern="100" dirty="0">
                        <a:effectLst/>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a:effectLst/>
                          <a:latin typeface="微軟正黑體 Light" panose="020B0304030504040204" pitchFamily="34" charset="-120"/>
                          <a:ea typeface="微軟正黑體 Light" panose="020B0304030504040204" pitchFamily="34" charset="-120"/>
                        </a:rPr>
                        <a:t>3</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dirty="0">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zh-TW" altLang="zh-TW" sz="1600" kern="100" dirty="0">
                          <a:solidFill>
                            <a:schemeClr val="dk1"/>
                          </a:solidFill>
                          <a:effectLst/>
                          <a:latin typeface="微軟正黑體 Light" panose="020B0304030504040204" pitchFamily="34" charset="-120"/>
                          <a:ea typeface="微軟正黑體 Light" panose="020B0304030504040204" pitchFamily="34" charset="-120"/>
                          <a:cs typeface="+mn-cs"/>
                        </a:rPr>
                        <a:t>高職</a:t>
                      </a:r>
                      <a:r>
                        <a:rPr lang="zh-TW" altLang="en-US" sz="1600" kern="100" dirty="0">
                          <a:solidFill>
                            <a:schemeClr val="dk1"/>
                          </a:solidFill>
                          <a:effectLst/>
                          <a:latin typeface="微軟正黑體 Light" panose="020B0304030504040204" pitchFamily="34" charset="-120"/>
                          <a:ea typeface="微軟正黑體 Light" panose="020B0304030504040204" pitchFamily="34" charset="-120"/>
                          <a:cs typeface="+mn-cs"/>
                        </a:rPr>
                        <a:t>丙</a:t>
                      </a:r>
                      <a:endParaRPr lang="zh-TW" altLang="zh-TW" sz="1600" kern="100" dirty="0">
                        <a:solidFill>
                          <a:schemeClr val="dk1"/>
                        </a:solidFill>
                        <a:effectLst/>
                        <a:latin typeface="微軟正黑體 Light" panose="020B0304030504040204" pitchFamily="34" charset="-120"/>
                        <a:ea typeface="微軟正黑體 Light" panose="020B0304030504040204" pitchFamily="34" charset="-120"/>
                        <a:cs typeface="+mn-cs"/>
                      </a:endParaRPr>
                    </a:p>
                    <a:p>
                      <a:pPr marL="0" algn="ctr" defTabSz="457200" rtl="0" eaLnBrk="1" latinLnBrk="0" hangingPunct="1">
                        <a:spcAft>
                          <a:spcPts val="0"/>
                        </a:spcAft>
                      </a:pPr>
                      <a:r>
                        <a:rPr lang="zh-TW" altLang="zh-TW" sz="1600" kern="100" dirty="0">
                          <a:solidFill>
                            <a:schemeClr val="dk1"/>
                          </a:solidFill>
                          <a:effectLst/>
                          <a:latin typeface="微軟正黑體 Light" panose="020B0304030504040204" pitchFamily="34" charset="-120"/>
                          <a:ea typeface="微軟正黑體 Light" panose="020B0304030504040204" pitchFamily="34" charset="-120"/>
                          <a:cs typeface="+mn-cs"/>
                        </a:rPr>
                        <a:t>科別</a:t>
                      </a:r>
                      <a:r>
                        <a:rPr lang="en-US" altLang="zh-TW" sz="1600" kern="100" dirty="0">
                          <a:solidFill>
                            <a:schemeClr val="dk1"/>
                          </a:solidFill>
                          <a:effectLst/>
                          <a:latin typeface="微軟正黑體 Light" panose="020B0304030504040204" pitchFamily="34" charset="-120"/>
                          <a:ea typeface="微軟正黑體 Light" panose="020B0304030504040204" pitchFamily="34" charset="-120"/>
                          <a:cs typeface="+mn-cs"/>
                        </a:rPr>
                        <a:t>3</a:t>
                      </a:r>
                      <a:endParaRPr lang="zh-TW" altLang="en-US" sz="1600" kern="100" dirty="0">
                        <a:solidFill>
                          <a:schemeClr val="dk1"/>
                        </a:solidFill>
                        <a:effectLst/>
                        <a:latin typeface="微軟正黑體 Light" panose="020B0304030504040204" pitchFamily="34" charset="-120"/>
                        <a:ea typeface="微軟正黑體 Light" panose="020B0304030504040204" pitchFamily="34" charset="-120"/>
                        <a:cs typeface="+mn-cs"/>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戊</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高職</a:t>
                      </a:r>
                      <a:r>
                        <a:rPr lang="zh-TW" altLang="en-US" sz="1600" kern="100" dirty="0">
                          <a:effectLst/>
                          <a:latin typeface="微軟正黑體 Light" panose="020B0304030504040204" pitchFamily="34" charset="-120"/>
                          <a:ea typeface="微軟正黑體 Light" panose="020B0304030504040204" pitchFamily="34" charset="-120"/>
                        </a:rPr>
                        <a:t>己</a:t>
                      </a:r>
                      <a:endParaRPr lang="zh-TW" alt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a:effectLst/>
                          <a:latin typeface="微軟正黑體 Light" panose="020B0304030504040204" pitchFamily="34" charset="-120"/>
                          <a:ea typeface="微軟正黑體 Light" panose="020B0304030504040204" pitchFamily="34" charset="-120"/>
                        </a:rPr>
                        <a:t>科別</a:t>
                      </a:r>
                      <a:r>
                        <a:rPr lang="en-US" altLang="zh-TW" sz="1600" kern="100" dirty="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7038">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cxnSp>
        <p:nvCxnSpPr>
          <p:cNvPr id="7" name="直線單箭頭接點 6">
            <a:extLst>
              <a:ext uri="{FF2B5EF4-FFF2-40B4-BE49-F238E27FC236}">
                <a16:creationId xmlns:a16="http://schemas.microsoft.com/office/drawing/2014/main" id="{CF1FCD90-C21B-40DB-A322-E8EEEFAA8400}"/>
              </a:ext>
            </a:extLst>
          </p:cNvPr>
          <p:cNvCxnSpPr/>
          <p:nvPr/>
        </p:nvCxnSpPr>
        <p:spPr>
          <a:xfrm>
            <a:off x="1384300" y="3048000"/>
            <a:ext cx="0" cy="27051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707A7E9C-9847-4712-9D7B-01C9E3B5621D}"/>
              </a:ext>
            </a:extLst>
          </p:cNvPr>
          <p:cNvCxnSpPr/>
          <p:nvPr/>
        </p:nvCxnSpPr>
        <p:spPr>
          <a:xfrm>
            <a:off x="2032000" y="2457450"/>
            <a:ext cx="4038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0" name="文字方塊 9"/>
          <p:cNvSpPr txBox="1">
            <a:spLocks noChangeArrowheads="1"/>
          </p:cNvSpPr>
          <p:nvPr/>
        </p:nvSpPr>
        <p:spPr bwMode="auto">
          <a:xfrm>
            <a:off x="1639888" y="2220913"/>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1</a:t>
            </a:r>
            <a:endParaRPr lang="zh-TW" altLang="en-US" b="1">
              <a:solidFill>
                <a:srgbClr val="FF0000"/>
              </a:solidFill>
              <a:latin typeface="Arial" panose="020B0604020202020204" pitchFamily="34" charset="0"/>
            </a:endParaRPr>
          </a:p>
        </p:txBody>
      </p:sp>
      <p:sp>
        <p:nvSpPr>
          <p:cNvPr id="133221" name="文字方塊 10"/>
          <p:cNvSpPr txBox="1">
            <a:spLocks noChangeArrowheads="1"/>
          </p:cNvSpPr>
          <p:nvPr/>
        </p:nvSpPr>
        <p:spPr bwMode="auto">
          <a:xfrm>
            <a:off x="1233488" y="2620963"/>
            <a:ext cx="236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a:solidFill>
                  <a:srgbClr val="FF0000"/>
                </a:solidFill>
                <a:latin typeface="Arial" panose="020B0604020202020204" pitchFamily="34" charset="0"/>
              </a:rPr>
              <a:t>2</a:t>
            </a:r>
            <a:endParaRPr lang="zh-TW" altLang="en-US" b="1">
              <a:solidFill>
                <a:srgbClr val="FF0000"/>
              </a:solidFill>
              <a:latin typeface="Arial" panose="020B0604020202020204" pitchFamily="34" charset="0"/>
            </a:endParaRPr>
          </a:p>
        </p:txBody>
      </p: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322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C4049FF-8080-4EB4-8408-5E0FFE5C7DB0}" type="slidenum">
              <a:rPr kumimoji="0" lang="zh-TW" altLang="en-US" smtClean="0">
                <a:solidFill>
                  <a:srgbClr val="FEFFFF"/>
                </a:solidFill>
                <a:latin typeface="Century Gothic" panose="020B0502020202020204" pitchFamily="34" charset="0"/>
              </a:rPr>
              <a:pPr/>
              <a:t>30</a:t>
            </a:fld>
            <a:endParaRPr kumimoji="0" lang="zh-TW" altLang="en-US">
              <a:solidFill>
                <a:srgbClr val="FEFFFF"/>
              </a:solidFill>
              <a:latin typeface="Century Gothic" panose="020B0502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，係指免試入學作業，當登記人數超過主管機關核定學校之招生名額，招生學校應保障提供學生提出申請之國中，每校</a:t>
            </a:r>
            <a:r>
              <a:rPr lang="en-US" altLang="zh-TW" sz="3200" dirty="0">
                <a:solidFill>
                  <a:srgbClr val="000066"/>
                </a:solidFill>
                <a:latin typeface="標楷體" panose="03000509000000000000" pitchFamily="65" charset="-120"/>
                <a:ea typeface="標楷體" panose="03000509000000000000" pitchFamily="65" charset="-120"/>
              </a:rPr>
              <a:t>1</a:t>
            </a:r>
            <a:r>
              <a:rPr lang="zh-TW" altLang="en-US" sz="3200" dirty="0">
                <a:solidFill>
                  <a:srgbClr val="000066"/>
                </a:solidFill>
                <a:latin typeface="標楷體" panose="03000509000000000000" pitchFamily="65" charset="-120"/>
                <a:ea typeface="標楷體" panose="03000509000000000000" pitchFamily="65" charset="-120"/>
              </a:rPr>
              <a:t>名額。。</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3200" dirty="0">
                <a:solidFill>
                  <a:srgbClr val="000066"/>
                </a:solidFill>
                <a:latin typeface="標楷體" panose="03000509000000000000" pitchFamily="65" charset="-120"/>
                <a:ea typeface="標楷體" panose="03000509000000000000" pitchFamily="65" charset="-120"/>
              </a:rPr>
              <a:t>112</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8</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24</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1121099547</a:t>
            </a:r>
            <a:r>
              <a:rPr lang="zh-TW" altLang="en-US" sz="3200" dirty="0">
                <a:solidFill>
                  <a:srgbClr val="000066"/>
                </a:solidFill>
                <a:latin typeface="標楷體" panose="03000509000000000000" pitchFamily="65" charset="-120"/>
                <a:ea typeface="標楷體" panose="03000509000000000000" pitchFamily="65" charset="-120"/>
              </a:rPr>
              <a:t>號函。畢業前於原校就讀滿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學年以上者，始取得保障名額資格。</a:t>
            </a: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113</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111</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1/5(</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1/9(</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4/5(</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4/9(</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6/21(</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上午</a:t>
            </a:r>
            <a:r>
              <a:rPr lang="en-US" altLang="zh-TW" sz="3600"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6/25(</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61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4FEDF9B-433C-48CA-B0CC-9C3ABCDFEBF0}" type="slidenum">
              <a:rPr kumimoji="0" lang="zh-TW" altLang="en-US" smtClean="0">
                <a:solidFill>
                  <a:srgbClr val="FEFFFF"/>
                </a:solidFill>
                <a:latin typeface="Century Gothic" panose="020B0502020202020204" pitchFamily="34" charset="0"/>
              </a:rPr>
              <a:pPr/>
              <a:t>33</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1981200" y="1278354"/>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a16="http://schemas.microsoft.com/office/drawing/2014/main" id="{4837D40A-6029-4CFC-9A04-AECCCAA3FE91}"/>
              </a:ext>
            </a:extLst>
          </p:cNvPr>
          <p:cNvSpPr txBox="1">
            <a:spLocks noChangeArrowheads="1"/>
          </p:cNvSpPr>
          <p:nvPr/>
        </p:nvSpPr>
        <p:spPr bwMode="auto">
          <a:xfrm>
            <a:off x="2354699" y="6264602"/>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a:solidFill>
                  <a:srgbClr val="FF0000"/>
                </a:solidFill>
              </a:rPr>
              <a:t>正向表列請參考臺南市十二年國教網上公告之項目</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1981199" y="1278354"/>
            <a:ext cx="9166529"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「臺南市環保知識競賽」修正為「臺南市環境知識競賽」</a:t>
            </a: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臺南市特殊教育學生才藝比賽修正為特優、優等</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全國中等學校運動會選拔賽已併入臺南市中等學校聯合運動會辦理</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刪除停辦多年之市長盃板球錦標賽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增列</a:t>
            </a:r>
            <a:r>
              <a:rPr lang="en-US" altLang="zh-TW" sz="3200" b="1" dirty="0">
                <a:solidFill>
                  <a:schemeClr val="tx1"/>
                </a:solidFill>
                <a:latin typeface="標楷體" panose="03000509000000000000" pitchFamily="65" charset="-120"/>
                <a:ea typeface="標楷體" panose="03000509000000000000" pitchFamily="65" charset="-120"/>
              </a:rPr>
              <a:t>FIRST</a:t>
            </a:r>
            <a:r>
              <a:rPr lang="zh-TW" altLang="en-US" sz="3200" b="1" dirty="0">
                <a:solidFill>
                  <a:schemeClr val="tx1"/>
                </a:solidFill>
                <a:latin typeface="標楷體" panose="03000509000000000000" pitchFamily="65" charset="-120"/>
                <a:ea typeface="標楷體" panose="03000509000000000000" pitchFamily="65" charset="-120"/>
              </a:rPr>
              <a:t>機器人大賽臺灣選拔賽。</a:t>
            </a:r>
            <a:r>
              <a:rPr lang="en-US" altLang="zh-TW" sz="3200" b="1" dirty="0">
                <a:solidFill>
                  <a:schemeClr val="tx1"/>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全國性</a:t>
            </a:r>
            <a:r>
              <a:rPr lang="en-US" altLang="zh-TW" sz="3200" b="1" dirty="0">
                <a:solidFill>
                  <a:schemeClr val="tx1"/>
                </a:solidFill>
                <a:latin typeface="標楷體" panose="03000509000000000000" pitchFamily="65" charset="-120"/>
                <a:ea typeface="標楷體" panose="03000509000000000000" pitchFamily="65" charset="-120"/>
              </a:rPr>
              <a:t>)</a:t>
            </a: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增列</a:t>
            </a:r>
            <a:r>
              <a:rPr lang="en-US" altLang="zh-TW" sz="3200" b="1" dirty="0">
                <a:solidFill>
                  <a:schemeClr val="tx1"/>
                </a:solidFill>
                <a:latin typeface="標楷體" panose="03000509000000000000" pitchFamily="65" charset="-120"/>
                <a:ea typeface="標楷體" panose="03000509000000000000" pitchFamily="65" charset="-120"/>
              </a:rPr>
              <a:t>FIRST</a:t>
            </a:r>
            <a:r>
              <a:rPr lang="zh-TW" altLang="en-US" sz="3200" b="1" dirty="0">
                <a:solidFill>
                  <a:schemeClr val="tx1"/>
                </a:solidFill>
                <a:latin typeface="標楷體" panose="03000509000000000000" pitchFamily="65" charset="-120"/>
                <a:ea typeface="標楷體" panose="03000509000000000000" pitchFamily="65" charset="-120"/>
              </a:rPr>
              <a:t> </a:t>
            </a:r>
            <a:r>
              <a:rPr lang="en-US" altLang="zh-TW" sz="3200" b="1" dirty="0">
                <a:solidFill>
                  <a:schemeClr val="tx1"/>
                </a:solidFill>
                <a:latin typeface="標楷體" panose="03000509000000000000" pitchFamily="65" charset="-120"/>
                <a:ea typeface="標楷體" panose="03000509000000000000" pitchFamily="65" charset="-120"/>
              </a:rPr>
              <a:t>Championship</a:t>
            </a:r>
            <a:r>
              <a:rPr lang="zh-TW" altLang="en-US" sz="3200" b="1" dirty="0">
                <a:solidFill>
                  <a:schemeClr val="tx1"/>
                </a:solidFill>
                <a:latin typeface="標楷體" panose="03000509000000000000" pitchFamily="65" charset="-120"/>
                <a:ea typeface="標楷體" panose="03000509000000000000" pitchFamily="65" charset="-120"/>
              </a:rPr>
              <a:t>。</a:t>
            </a:r>
            <a:r>
              <a:rPr lang="en-US" altLang="zh-TW" sz="3200" b="1" dirty="0">
                <a:solidFill>
                  <a:schemeClr val="tx1"/>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國際性</a:t>
            </a:r>
            <a:r>
              <a:rPr lang="en-US" altLang="zh-TW" sz="3200" b="1" dirty="0">
                <a:solidFill>
                  <a:schemeClr val="tx1"/>
                </a:solidFill>
                <a:latin typeface="標楷體" panose="03000509000000000000" pitchFamily="65" charset="-120"/>
                <a:ea typeface="標楷體" panose="03000509000000000000" pitchFamily="65" charset="-120"/>
              </a:rPr>
              <a:t>)</a:t>
            </a: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90568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3(113</a:t>
            </a:r>
            <a:r>
              <a:rPr kumimoji="0" lang="zh-TW" altLang="en-US" sz="4000" dirty="0">
                <a:solidFill>
                  <a:srgbClr val="FFFF00"/>
                </a:solidFill>
                <a:latin typeface="標楷體" panose="03000509000000000000" pitchFamily="65" charset="-120"/>
                <a:ea typeface="標楷體" panose="03000509000000000000" pitchFamily="65" charset="-120"/>
              </a:rPr>
              <a:t>年調整</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a16="http://schemas.microsoft.com/office/drawing/2014/main" id="{4837D40A-6029-4CFC-9A04-AECCCAA3FE91}"/>
              </a:ext>
            </a:extLst>
          </p:cNvPr>
          <p:cNvSpPr txBox="1">
            <a:spLocks noChangeArrowheads="1"/>
          </p:cNvSpPr>
          <p:nvPr/>
        </p:nvSpPr>
        <p:spPr bwMode="auto">
          <a:xfrm>
            <a:off x="2354699" y="6264602"/>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a:solidFill>
                  <a:srgbClr val="FF0000"/>
                </a:solidFill>
              </a:rPr>
              <a:t>正向表列請參考臺南市十二年國教網上公告之項目</a:t>
            </a:r>
          </a:p>
        </p:txBody>
      </p:sp>
    </p:spTree>
    <p:extLst>
      <p:ext uri="{BB962C8B-B14F-4D97-AF65-F5344CB8AC3E}">
        <p14:creationId xmlns:p14="http://schemas.microsoft.com/office/powerpoint/2010/main" val="303909125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等項，不得因同一事由重複採計加</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2800" dirty="0">
                <a:solidFill>
                  <a:srgbClr val="C00000"/>
                </a:solidFill>
                <a:latin typeface="標楷體" panose="03000509000000000000" pitchFamily="65" charset="-120"/>
                <a:ea typeface="標楷體" panose="03000509000000000000" pitchFamily="65" charset="-120"/>
              </a:rPr>
              <a:t>科學展覽、各學科能力競賽、語文類競賽、藝能類競賽、運動</a:t>
            </a:r>
            <a:r>
              <a:rPr lang="zh-TW" altLang="en-US" sz="2800">
                <a:solidFill>
                  <a:srgbClr val="C00000"/>
                </a:solidFill>
                <a:latin typeface="標楷體" panose="03000509000000000000" pitchFamily="65" charset="-120"/>
                <a:ea typeface="標楷體" panose="03000509000000000000" pitchFamily="65" charset="-120"/>
              </a:rPr>
              <a:t>類競賽</a:t>
            </a:r>
            <a:endParaRPr lang="en-US" altLang="zh-TW" sz="2800" dirty="0">
              <a:solidFill>
                <a:srgbClr val="C00000"/>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六</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6</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7</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3</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23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AF1425E-62B4-49A4-B8E2-B79DB952C56C}" type="slidenum">
              <a:rPr kumimoji="0" lang="zh-TW" altLang="en-US" smtClean="0">
                <a:solidFill>
                  <a:srgbClr val="FEFFFF"/>
                </a:solidFill>
                <a:latin typeface="Century Gothic" panose="020B0502020202020204" pitchFamily="34" charset="0"/>
              </a:rPr>
              <a:pPr/>
              <a:t>40</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dirty="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dirty="0">
                <a:solidFill>
                  <a:srgbClr val="FF0066"/>
                </a:solidFill>
                <a:latin typeface="標楷體" panose="03000509000000000000" pitchFamily="65" charset="-120"/>
                <a:ea typeface="標楷體" panose="03000509000000000000" pitchFamily="65" charset="-120"/>
                <a:cs typeface="超研澤粗魏碑"/>
              </a:rPr>
              <a:t>。</a:t>
            </a:r>
            <a:endParaRPr lang="en-US" altLang="zh-TW" sz="3200" dirty="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嘉獎</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警告</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獎懲紀錄之「銷過」日期，採計至</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113</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年</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月</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15</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日止</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dirty="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bwMode="auto">
          <a:xfrm>
            <a:off x="3868738" y="4775879"/>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bwMode="auto">
          <a:xfrm>
            <a:off x="5164138" y="4775879"/>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bwMode="auto">
          <a:xfrm>
            <a:off x="3868738" y="5414054"/>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681663" y="5469616"/>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cs typeface="超研澤粗魏碑"/>
              </a:rPr>
              <a:t>至少</a:t>
            </a:r>
            <a:r>
              <a:rPr kumimoji="0" lang="en-US" altLang="zh-TW">
                <a:solidFill>
                  <a:srgbClr val="000000"/>
                </a:solidFill>
                <a:latin typeface="標楷體" panose="03000509000000000000" pitchFamily="65" charset="-120"/>
                <a:ea typeface="標楷體" panose="03000509000000000000" pitchFamily="65" charset="-120"/>
                <a:cs typeface="超研澤粗魏碑"/>
              </a:rPr>
              <a:t>24</a:t>
            </a:r>
            <a:r>
              <a:rPr kumimoji="0" lang="zh-TW" altLang="en-US">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總時數以</a:t>
            </a:r>
            <a:r>
              <a:rPr lang="en-US" altLang="zh-TW" sz="3200" dirty="0">
                <a:solidFill>
                  <a:schemeClr val="tx1"/>
                </a:solidFill>
                <a:latin typeface="標楷體" panose="03000509000000000000" pitchFamily="65" charset="-120"/>
                <a:ea typeface="標楷體" panose="03000509000000000000" pitchFamily="65" charset="-120"/>
              </a:rPr>
              <a:t>50</a:t>
            </a:r>
            <a:r>
              <a:rPr lang="zh-TW" altLang="en-US" sz="3200" dirty="0">
                <a:solidFill>
                  <a:schemeClr val="tx1"/>
                </a:solidFill>
                <a:latin typeface="標楷體" panose="03000509000000000000" pitchFamily="65" charset="-120"/>
                <a:ea typeface="標楷體" panose="03000509000000000000" pitchFamily="65" charset="-120"/>
              </a:rPr>
              <a:t>小時計，每小時</a:t>
            </a:r>
            <a:r>
              <a:rPr lang="en-US" altLang="zh-TW" sz="3200" dirty="0">
                <a:solidFill>
                  <a:schemeClr val="tx1"/>
                </a:solidFill>
                <a:latin typeface="標楷體" panose="03000509000000000000" pitchFamily="65" charset="-120"/>
                <a:ea typeface="標楷體" panose="03000509000000000000" pitchFamily="65" charset="-120"/>
              </a:rPr>
              <a:t>0.3</a:t>
            </a:r>
            <a:r>
              <a:rPr lang="zh-TW" altLang="en-US" sz="3200" dirty="0">
                <a:solidFill>
                  <a:schemeClr val="tx1"/>
                </a:solidFill>
                <a:latin typeface="標楷體" panose="03000509000000000000" pitchFamily="65" charset="-120"/>
                <a:ea typeface="標楷體" panose="03000509000000000000" pitchFamily="65" charset="-120"/>
              </a:rPr>
              <a:t>分。</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教育局公告之服務學習機構一覽表：</a:t>
            </a:r>
            <a:r>
              <a:rPr lang="en-US" altLang="zh-TW" dirty="0">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dirty="0">
              <a:solidFill>
                <a:srgbClr val="3333FF"/>
              </a:solidFill>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校外服務學習</a:t>
            </a:r>
            <a:r>
              <a:rPr lang="zh-TW" altLang="en-US" sz="3200" dirty="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dirty="0">
                <a:latin typeface="標楷體" panose="03000509000000000000" pitchFamily="65" charset="-120"/>
                <a:ea typeface="標楷體" panose="03000509000000000000" pitchFamily="65" charset="-120"/>
              </a:rPr>
              <a:t>後，始得採計。</a:t>
            </a:r>
            <a:endParaRPr lang="en-US" altLang="zh-TW" sz="3200" dirty="0">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重考生的部分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依推動小組決議</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991632" y="1628775"/>
            <a:ext cx="8570006"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一</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1101317399</a:t>
            </a:r>
            <a:r>
              <a:rPr lang="zh-TW" altLang="en-US" sz="32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號函：臺南區十二年國民基本教育免試入學超額比序多元學習表現採計原則第玖點第四款修正文字為：「</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採學校依教育部體適能檢測標準檢測之證明或至合格體適能檢測站檢測之證明</a:t>
            </a:r>
            <a:r>
              <a:rPr lang="zh-TW" altLang="en-US" sz="3200" dirty="0">
                <a:solidFill>
                  <a:schemeClr val="tx1"/>
                </a:solidFill>
                <a:latin typeface="標楷體" panose="03000509000000000000" pitchFamily="65" charset="-120"/>
                <a:ea typeface="標楷體" panose="03000509000000000000" pitchFamily="65" charset="-120"/>
                <a:cs typeface="超研澤粗魏碑"/>
              </a:rPr>
              <a:t>，其同學年度之檢測成績擇一採計，檢測成績依教育部體適能網站所記載之成績為準。」</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適用於</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自</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學年度起入學</a:t>
            </a:r>
            <a:r>
              <a:rPr lang="zh-TW" altLang="en-US" sz="3200" dirty="0">
                <a:solidFill>
                  <a:schemeClr val="tx1"/>
                </a:solidFill>
                <a:latin typeface="標楷體" panose="03000509000000000000" pitchFamily="65" charset="-120"/>
                <a:ea typeface="標楷體" panose="03000509000000000000" pitchFamily="65" charset="-120"/>
                <a:cs typeface="超研澤粗魏碑"/>
              </a:rPr>
              <a:t>高級中等學校之學生。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533027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獲</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CEF</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A2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5 </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206427127"/>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a16="http://schemas.microsoft.com/office/drawing/2014/main" val="523012523"/>
                    </a:ext>
                  </a:extLst>
                </a:gridCol>
                <a:gridCol w="2402407">
                  <a:extLst>
                    <a:ext uri="{9D8B030D-6E8A-4147-A177-3AD203B41FA5}">
                      <a16:colId xmlns:a16="http://schemas.microsoft.com/office/drawing/2014/main" val="3449192225"/>
                    </a:ext>
                  </a:extLst>
                </a:gridCol>
                <a:gridCol w="2179963">
                  <a:extLst>
                    <a:ext uri="{9D8B030D-6E8A-4147-A177-3AD203B41FA5}">
                      <a16:colId xmlns:a16="http://schemas.microsoft.com/office/drawing/2014/main" val="3337706387"/>
                    </a:ext>
                  </a:extLst>
                </a:gridCol>
              </a:tblGrid>
              <a:tr h="664775">
                <a:tc>
                  <a:txBody>
                    <a:bodyPr/>
                    <a:lstStyle/>
                    <a:p>
                      <a:pPr algn="ctr" fontAlgn="ctr"/>
                      <a:r>
                        <a:rPr lang="zh-TW" altLang="en-US" sz="3200" u="none" strike="noStrike" dirty="0">
                          <a:effectLst/>
                        </a:rPr>
                        <a:t>比序項目</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積分</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備註</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a16="http://schemas.microsoft.com/office/drawing/2014/main" val="2654517439"/>
                  </a:ext>
                </a:extLst>
              </a:tr>
              <a:tr h="664775">
                <a:tc>
                  <a:txBody>
                    <a:bodyPr/>
                    <a:lstStyle/>
                    <a:p>
                      <a:pPr algn="ctr" fontAlgn="ctr"/>
                      <a:r>
                        <a:rPr lang="zh-TW" altLang="en-US" sz="3200" u="none" strike="noStrike" dirty="0">
                          <a:effectLst/>
                        </a:rPr>
                        <a:t>競賽成績</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altLang="en-US" sz="3200" b="1" u="none" strike="noStrike" dirty="0">
                          <a:solidFill>
                            <a:srgbClr val="FF0000"/>
                          </a:solidFill>
                          <a:effectLst/>
                        </a:rPr>
                        <a:t>總分</a:t>
                      </a:r>
                      <a:r>
                        <a:rPr lang="en-US" altLang="zh-TW" sz="3200" b="1" u="none" strike="noStrike" dirty="0">
                          <a:solidFill>
                            <a:srgbClr val="FF0000"/>
                          </a:solidFill>
                          <a:effectLst/>
                        </a:rPr>
                        <a:t>70</a:t>
                      </a:r>
                      <a:r>
                        <a:rPr lang="zh-TW" altLang="en-US"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altLang="en-US" sz="3200" b="1" u="none" strike="noStrike" dirty="0">
                          <a:solidFill>
                            <a:srgbClr val="FF0000"/>
                          </a:solidFill>
                          <a:effectLst/>
                        </a:rPr>
                        <a:t>最高取</a:t>
                      </a:r>
                      <a:r>
                        <a:rPr lang="en-US" altLang="zh-TW" sz="3200" b="1" u="none" strike="noStrike" dirty="0">
                          <a:solidFill>
                            <a:srgbClr val="FF0000"/>
                          </a:solidFill>
                          <a:effectLst/>
                        </a:rPr>
                        <a:t>50</a:t>
                      </a:r>
                      <a:r>
                        <a:rPr lang="zh-TW" altLang="en-US" sz="3200" b="1" u="none" strike="noStrike" dirty="0">
                          <a:solidFill>
                            <a:srgbClr val="FF0000"/>
                          </a:solidFill>
                          <a:effectLst/>
                        </a:rPr>
                        <a:t>分</a:t>
                      </a:r>
                      <a:r>
                        <a:rPr lang="zh-TW" altLang="en-US" sz="3200" u="none" strike="noStrike" dirty="0">
                          <a:effectLst/>
                        </a:rPr>
                        <a:t>　</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a16="http://schemas.microsoft.com/office/drawing/2014/main" val="1125253446"/>
                  </a:ext>
                </a:extLst>
              </a:tr>
              <a:tr h="664775">
                <a:tc>
                  <a:txBody>
                    <a:bodyPr/>
                    <a:lstStyle/>
                    <a:p>
                      <a:pPr algn="ctr" fontAlgn="ctr"/>
                      <a:r>
                        <a:rPr lang="zh-TW" altLang="en-US" sz="3200" u="none" strike="noStrike" dirty="0">
                          <a:effectLst/>
                        </a:rPr>
                        <a:t>獎勵紀錄</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52168655"/>
                  </a:ext>
                </a:extLst>
              </a:tr>
              <a:tr h="664775">
                <a:tc>
                  <a:txBody>
                    <a:bodyPr/>
                    <a:lstStyle/>
                    <a:p>
                      <a:pPr algn="ctr" fontAlgn="ctr"/>
                      <a:r>
                        <a:rPr lang="zh-TW" altLang="en-US" sz="3200" u="none" strike="noStrike">
                          <a:effectLst/>
                        </a:rPr>
                        <a:t>服務學習</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8625777"/>
                  </a:ext>
                </a:extLst>
              </a:tr>
              <a:tr h="664775">
                <a:tc>
                  <a:txBody>
                    <a:bodyPr/>
                    <a:lstStyle/>
                    <a:p>
                      <a:pPr algn="ctr" fontAlgn="ctr"/>
                      <a:r>
                        <a:rPr lang="zh-TW" altLang="en-US" sz="3200" u="none" strike="noStrike">
                          <a:effectLst/>
                        </a:rPr>
                        <a:t>社團參與</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62388987"/>
                  </a:ext>
                </a:extLst>
              </a:tr>
              <a:tr h="664775">
                <a:tc>
                  <a:txBody>
                    <a:bodyPr/>
                    <a:lstStyle/>
                    <a:p>
                      <a:pPr algn="ctr" fontAlgn="ctr"/>
                      <a:r>
                        <a:rPr lang="zh-TW" altLang="en-US" sz="3200" u="none" strike="noStrike">
                          <a:effectLst/>
                        </a:rPr>
                        <a:t>體適能</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461919189"/>
                  </a:ext>
                </a:extLst>
              </a:tr>
              <a:tr h="664775">
                <a:tc>
                  <a:txBody>
                    <a:bodyPr/>
                    <a:lstStyle/>
                    <a:p>
                      <a:pPr algn="ctr" fontAlgn="ctr"/>
                      <a:r>
                        <a:rPr lang="zh-TW" altLang="en-US" sz="3200" u="none" strike="noStrike">
                          <a:effectLst/>
                        </a:rPr>
                        <a:t>語言認證</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743854714"/>
                  </a:ext>
                </a:extLst>
              </a:tr>
            </a:tbl>
          </a:graphicData>
        </a:graphic>
      </p:graphicFrame>
    </p:spTree>
    <p:extLst>
      <p:ext uri="{BB962C8B-B14F-4D97-AF65-F5344CB8AC3E}">
        <p14:creationId xmlns:p14="http://schemas.microsoft.com/office/powerpoint/2010/main" val="1795296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extLst>
              <p:ext uri="{D42A27DB-BD31-4B8C-83A1-F6EECF244321}">
                <p14:modId xmlns:p14="http://schemas.microsoft.com/office/powerpoint/2010/main" val="2463352538"/>
              </p:ext>
            </p:extLst>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考量</a:t>
            </a:r>
            <a:r>
              <a:rPr lang="zh-TW" altLang="en-US" sz="3200" dirty="0">
                <a:solidFill>
                  <a:srgbClr val="FF0000"/>
                </a:solidFill>
                <a:latin typeface="標楷體" panose="03000509000000000000" pitchFamily="65" charset="-120"/>
                <a:ea typeface="標楷體" panose="03000509000000000000" pitchFamily="65" charset="-120"/>
              </a:rPr>
              <a:t>學校指標性、類科專門性</a:t>
            </a:r>
            <a:r>
              <a:rPr lang="zh-TW" altLang="en-US" sz="3200" dirty="0">
                <a:solidFill>
                  <a:schemeClr val="tx1"/>
                </a:solidFill>
                <a:latin typeface="標楷體" panose="03000509000000000000" pitchFamily="65" charset="-120"/>
                <a:ea typeface="標楷體" panose="03000509000000000000" pitchFamily="65" charset="-120"/>
              </a:rPr>
              <a:t>，臺南一中、臺南女中、臺南二中、家齊女中、南科實中、臺南高工、臺南高商、臺南海事為</a:t>
            </a:r>
            <a:r>
              <a:rPr lang="zh-TW" altLang="en-US" sz="3200" dirty="0">
                <a:solidFill>
                  <a:srgbClr val="FF0000"/>
                </a:solidFill>
                <a:latin typeface="標楷體" panose="03000509000000000000" pitchFamily="65" charset="-120"/>
                <a:ea typeface="標楷體" panose="03000509000000000000" pitchFamily="65" charset="-120"/>
              </a:rPr>
              <a:t>全區型學校</a:t>
            </a:r>
            <a:r>
              <a:rPr lang="zh-TW" altLang="en-US" sz="3200" dirty="0">
                <a:latin typeface="標楷體" panose="03000509000000000000" pitchFamily="65" charset="-120"/>
                <a:ea typeface="標楷體" panose="03000509000000000000" pitchFamily="65" charset="-120"/>
              </a:rPr>
              <a:t>。</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考量國中、高中地域一貫性，</a:t>
            </a:r>
            <a:r>
              <a:rPr lang="zh-TW" altLang="en-US" sz="3200" dirty="0">
                <a:solidFill>
                  <a:srgbClr val="FF0000"/>
                </a:solidFill>
                <a:latin typeface="標楷體" panose="03000509000000000000" pitchFamily="65" charset="-120"/>
                <a:ea typeface="標楷體" panose="03000509000000000000" pitchFamily="65" charset="-120"/>
              </a:rPr>
              <a:t>私立高中職</a:t>
            </a:r>
            <a:r>
              <a:rPr lang="zh-TW" altLang="en-US" sz="3200" dirty="0">
                <a:solidFill>
                  <a:schemeClr val="tx1"/>
                </a:solidFill>
                <a:latin typeface="標楷體" panose="03000509000000000000" pitchFamily="65" charset="-120"/>
                <a:ea typeface="標楷體" panose="03000509000000000000" pitchFamily="65" charset="-120"/>
              </a:rPr>
              <a:t>原則上為</a:t>
            </a:r>
            <a:r>
              <a:rPr lang="zh-TW" altLang="en-US" sz="3200" dirty="0">
                <a:solidFill>
                  <a:srgbClr val="FF0000"/>
                </a:solidFill>
                <a:latin typeface="標楷體" panose="03000509000000000000" pitchFamily="65" charset="-120"/>
                <a:ea typeface="標楷體" panose="03000509000000000000" pitchFamily="65" charset="-120"/>
              </a:rPr>
              <a:t>全區型學校</a:t>
            </a:r>
            <a:r>
              <a:rPr lang="zh-TW" altLang="en-US" sz="3200" dirty="0">
                <a:solidFill>
                  <a:schemeClr val="tx1"/>
                </a:solidFill>
                <a:latin typeface="標楷體" panose="03000509000000000000" pitchFamily="65" charset="-120"/>
                <a:ea typeface="標楷體" panose="03000509000000000000" pitchFamily="65" charset="-120"/>
              </a:rPr>
              <a:t>，如欲劃分就近入學區域則尊重其意願。</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考量學校原設立之宗旨，原</a:t>
            </a:r>
            <a:r>
              <a:rPr lang="en-US" altLang="zh-TW" sz="3200" dirty="0">
                <a:solidFill>
                  <a:schemeClr val="tx1"/>
                </a:solidFill>
                <a:latin typeface="標楷體" panose="03000509000000000000" pitchFamily="65" charset="-120"/>
                <a:ea typeface="標楷體" panose="03000509000000000000" pitchFamily="65" charset="-120"/>
              </a:rPr>
              <a:t>4</a:t>
            </a:r>
            <a:r>
              <a:rPr lang="zh-TW" altLang="en-US" sz="3200" dirty="0">
                <a:solidFill>
                  <a:schemeClr val="tx1"/>
                </a:solidFill>
                <a:latin typeface="標楷體" panose="03000509000000000000" pitchFamily="65" charset="-120"/>
                <a:ea typeface="標楷體" panose="03000509000000000000" pitchFamily="65" charset="-120"/>
              </a:rPr>
              <a:t>所</a:t>
            </a:r>
            <a:r>
              <a:rPr lang="zh-TW" altLang="en-US" sz="3200" dirty="0">
                <a:solidFill>
                  <a:srgbClr val="FF0000"/>
                </a:solidFill>
                <a:latin typeface="標楷體" panose="03000509000000000000" pitchFamily="65" charset="-120"/>
                <a:ea typeface="標楷體" panose="03000509000000000000" pitchFamily="65" charset="-120"/>
              </a:rPr>
              <a:t>市立完全中學</a:t>
            </a:r>
            <a:r>
              <a:rPr lang="zh-TW" altLang="en-US" sz="3200" dirty="0">
                <a:solidFill>
                  <a:schemeClr val="tx1"/>
                </a:solidFill>
                <a:latin typeface="標楷體" panose="03000509000000000000" pitchFamily="65" charset="-120"/>
                <a:ea typeface="標楷體" panose="03000509000000000000" pitchFamily="65" charset="-120"/>
              </a:rPr>
              <a:t>均需劃分</a:t>
            </a:r>
            <a:r>
              <a:rPr lang="zh-TW" altLang="en-US" sz="3200" dirty="0">
                <a:solidFill>
                  <a:srgbClr val="FF0000"/>
                </a:solidFill>
                <a:latin typeface="標楷體" panose="03000509000000000000" pitchFamily="65" charset="-120"/>
                <a:ea typeface="標楷體" panose="03000509000000000000" pitchFamily="65" charset="-120"/>
              </a:rPr>
              <a:t>就近入學</a:t>
            </a:r>
            <a:r>
              <a:rPr lang="zh-TW" altLang="en-US" sz="3200" dirty="0">
                <a:solidFill>
                  <a:schemeClr val="tx1"/>
                </a:solidFill>
                <a:latin typeface="標楷體" panose="03000509000000000000" pitchFamily="65" charset="-120"/>
                <a:ea typeface="標楷體" panose="03000509000000000000" pitchFamily="65" charset="-120"/>
              </a:rPr>
              <a:t>區，以更符合社區民眾之期待</a:t>
            </a:r>
          </a:p>
          <a:p>
            <a:pPr eaLnBrk="1" hangingPunct="1"/>
            <a:r>
              <a:rPr lang="zh-TW" altLang="en-US" sz="3200" dirty="0">
                <a:solidFill>
                  <a:srgbClr val="FF0000"/>
                </a:solidFill>
                <a:latin typeface="標楷體" panose="03000509000000000000" pitchFamily="65" charset="-120"/>
                <a:ea typeface="標楷體" panose="03000509000000000000" pitchFamily="65" charset="-120"/>
              </a:rPr>
              <a:t>其餘學校</a:t>
            </a:r>
            <a:r>
              <a:rPr lang="zh-TW" altLang="en-US" sz="3200" dirty="0">
                <a:solidFill>
                  <a:schemeClr val="tx1"/>
                </a:solidFill>
                <a:latin typeface="標楷體" panose="03000509000000000000" pitchFamily="65" charset="-120"/>
                <a:ea typeface="標楷體" panose="03000509000000000000" pitchFamily="65" charset="-120"/>
              </a:rPr>
              <a:t>則依該校近</a:t>
            </a:r>
            <a:r>
              <a:rPr lang="en-US" altLang="zh-TW" sz="3200" dirty="0">
                <a:solidFill>
                  <a:schemeClr val="tx1"/>
                </a:solidFill>
                <a:latin typeface="標楷體" panose="03000509000000000000" pitchFamily="65" charset="-120"/>
                <a:ea typeface="標楷體" panose="03000509000000000000" pitchFamily="65" charset="-120"/>
              </a:rPr>
              <a:t>3</a:t>
            </a:r>
            <a:r>
              <a:rPr lang="zh-TW" altLang="en-US" sz="3200" dirty="0">
                <a:solidFill>
                  <a:schemeClr val="tx1"/>
                </a:solidFill>
                <a:latin typeface="標楷體" panose="03000509000000000000" pitchFamily="65" charset="-120"/>
                <a:ea typeface="標楷體" panose="03000509000000000000" pitchFamily="65" charset="-120"/>
              </a:rPr>
              <a:t>年</a:t>
            </a:r>
            <a:r>
              <a:rPr lang="zh-TW" altLang="en-US" sz="3200" dirty="0">
                <a:solidFill>
                  <a:srgbClr val="FF0000"/>
                </a:solidFill>
                <a:latin typeface="標楷體" panose="03000509000000000000" pitchFamily="65" charset="-120"/>
                <a:ea typeface="標楷體" panose="03000509000000000000" pitchFamily="65" charset="-120"/>
              </a:rPr>
              <a:t>學生來源及公車路線</a:t>
            </a:r>
            <a:r>
              <a:rPr lang="zh-TW" altLang="en-US" sz="3200" dirty="0">
                <a:solidFill>
                  <a:schemeClr val="tx1"/>
                </a:solidFill>
                <a:latin typeface="標楷體" panose="03000509000000000000" pitchFamily="65" charset="-120"/>
                <a:ea typeface="標楷體" panose="03000509000000000000" pitchFamily="65" charset="-120"/>
              </a:rPr>
              <a:t>作為規劃就近入學區之考量，並以朝向社區化學校為目標。 </a:t>
            </a: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十一</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就近入學</a:t>
            </a:r>
            <a:r>
              <a:rPr kumimoji="0" lang="en-US" altLang="zh-TW" sz="4000" dirty="0">
                <a:solidFill>
                  <a:srgbClr val="FFFF00"/>
                </a:solidFill>
                <a:latin typeface="標楷體" panose="03000509000000000000" pitchFamily="65" charset="-120"/>
                <a:ea typeface="標楷體" panose="03000509000000000000" pitchFamily="65" charset="-120"/>
              </a:rPr>
              <a:t>(10</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16178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以東區、永康區為例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BC740EA8-C24D-4A15-A8D1-9EBA03B1AD6D}"/>
              </a:ext>
            </a:extLst>
          </p:cNvPr>
          <p:cNvGraphicFramePr>
            <a:graphicFrameLocks noGrp="1"/>
          </p:cNvGraphicFramePr>
          <p:nvPr>
            <p:extLst>
              <p:ext uri="{D42A27DB-BD31-4B8C-83A1-F6EECF244321}">
                <p14:modId xmlns:p14="http://schemas.microsoft.com/office/powerpoint/2010/main" val="22041913"/>
              </p:ext>
            </p:extLst>
          </p:nvPr>
        </p:nvGraphicFramePr>
        <p:xfrm>
          <a:off x="2030413" y="1482725"/>
          <a:ext cx="8667750" cy="5375275"/>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2194613">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val="10000"/>
                  </a:ext>
                </a:extLst>
              </a:tr>
              <a:tr h="1097354">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708218">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90">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0D3064AD-B6E6-4E21-9730-8B2D2E6B82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p:nvPr>
        </p:nvSpPr>
        <p:spPr>
          <a:xfrm>
            <a:off x="1931988" y="455613"/>
            <a:ext cx="9247187"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以仁德區為例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2B83CD54-03C5-440C-AD51-6B176DFE299B}"/>
              </a:ext>
            </a:extLst>
          </p:cNvPr>
          <p:cNvGraphicFramePr>
            <a:graphicFrameLocks noGrp="1"/>
          </p:cNvGraphicFramePr>
          <p:nvPr>
            <p:extLst>
              <p:ext uri="{D42A27DB-BD31-4B8C-83A1-F6EECF244321}">
                <p14:modId xmlns:p14="http://schemas.microsoft.com/office/powerpoint/2010/main" val="286714194"/>
              </p:ext>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val="20000"/>
                    </a:ext>
                  </a:extLst>
                </a:gridCol>
                <a:gridCol w="7172521">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6491766-0FCD-4ED5-ADE5-BAA7D567005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以安平區為例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3C251A7F-3BCE-487E-9489-BF7E6AF44EBE}"/>
              </a:ext>
            </a:extLst>
          </p:cNvPr>
          <p:cNvGraphicFramePr>
            <a:graphicFrameLocks noGrp="1"/>
          </p:cNvGraphicFramePr>
          <p:nvPr>
            <p:extLst>
              <p:ext uri="{D42A27DB-BD31-4B8C-83A1-F6EECF244321}">
                <p14:modId xmlns:p14="http://schemas.microsoft.com/office/powerpoint/2010/main" val="2560192452"/>
              </p:ext>
            </p:extLst>
          </p:nvPr>
        </p:nvGraphicFramePr>
        <p:xfrm>
          <a:off x="2030413" y="1482725"/>
          <a:ext cx="8667750" cy="5058692"/>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國立曾文家商、國立曾文農工、市立土城高中、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市立大灣高中、市立永仁高中、國立南大附中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、國立新營高中、國立新營高工、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p>
                  </a:txBody>
                  <a:tcPr marL="68592" marR="68592"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a:t>
                      </a:r>
                      <a:r>
                        <a:rPr lang="zh-TW" sz="2400" kern="100" dirty="0">
                          <a:effectLst/>
                          <a:latin typeface="標楷體" panose="03000509000000000000" pitchFamily="65" charset="-120"/>
                          <a:ea typeface="標楷體" panose="03000509000000000000" pitchFamily="65" charset="-120"/>
                        </a:rPr>
                        <a:t>中、</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593230">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396206"/>
            <a:ext cx="9336172"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altLang="en-US" sz="3200" dirty="0">
                <a:solidFill>
                  <a:srgbClr val="000066"/>
                </a:solidFill>
                <a:latin typeface="標楷體" panose="03000509000000000000" pitchFamily="65" charset="-120"/>
                <a:ea typeface="標楷體" panose="03000509000000000000" pitchFamily="65" charset="-120"/>
              </a:rPr>
              <a:t>十二年國民基本教育課程綱要</a:t>
            </a:r>
            <a:r>
              <a:rPr lang="zh-TW" altLang="zh-TW" sz="3200" dirty="0">
                <a:solidFill>
                  <a:srgbClr val="000066"/>
                </a:solidFill>
                <a:latin typeface="標楷體" panose="03000509000000000000" pitchFamily="65" charset="-120"/>
                <a:ea typeface="標楷體" panose="03000509000000000000" pitchFamily="65" charset="-120"/>
              </a:rPr>
              <a:t>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zh-TW" altLang="en-US" sz="3200" dirty="0">
                <a:solidFill>
                  <a:srgbClr val="000066"/>
                </a:solidFill>
                <a:latin typeface="標楷體" panose="03000509000000000000" pitchFamily="65" charset="-120"/>
                <a:ea typeface="標楷體" panose="03000509000000000000" pitchFamily="65" charset="-120"/>
              </a:rPr>
              <a:t>共</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endParaRPr lang="en-US" altLang="zh-TW" sz="3200" b="1" dirty="0">
              <a:solidFill>
                <a:srgbClr val="FF0000"/>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十二年國教新課綱於</a:t>
            </a:r>
            <a:r>
              <a:rPr lang="en-US" altLang="zh-TW" sz="3200" b="1" dirty="0">
                <a:solidFill>
                  <a:srgbClr val="FF0000"/>
                </a:solidFill>
                <a:latin typeface="標楷體" panose="03000509000000000000" pitchFamily="65" charset="-120"/>
                <a:ea typeface="標楷體" panose="03000509000000000000" pitchFamily="65" charset="-120"/>
              </a:rPr>
              <a:t>108</a:t>
            </a:r>
            <a:r>
              <a:rPr lang="zh-TW" altLang="en-US" sz="3200" b="1" dirty="0">
                <a:solidFill>
                  <a:srgbClr val="FF0000"/>
                </a:solidFill>
                <a:latin typeface="標楷體" panose="03000509000000000000" pitchFamily="65" charset="-120"/>
                <a:ea typeface="標楷體" panose="03000509000000000000" pitchFamily="65" charset="-120"/>
              </a:rPr>
              <a:t>學年度實施，國中教育會考各科等級表現描述與參考試題本公告：</a:t>
            </a:r>
            <a:r>
              <a:rPr lang="en-US" altLang="zh-TW" sz="2800" dirty="0">
                <a:solidFill>
                  <a:srgbClr val="FF0000"/>
                </a:solidFill>
                <a:latin typeface="標楷體" panose="03000509000000000000" pitchFamily="65" charset="-120"/>
                <a:ea typeface="標楷體" panose="03000509000000000000" pitchFamily="65" charset="-120"/>
                <a:hlinkClick r:id="rId4"/>
              </a:rPr>
              <a:t>https://cap.rcpet.edu.tw/PressRelease10808.html</a:t>
            </a:r>
            <a:r>
              <a:rPr lang="zh-TW" altLang="en-US" sz="2800" dirty="0">
                <a:solidFill>
                  <a:srgbClr val="FF0000"/>
                </a:solidFill>
                <a:latin typeface="標楷體" panose="03000509000000000000" pitchFamily="65" charset="-120"/>
                <a:ea typeface="標楷體" panose="03000509000000000000" pitchFamily="65" charset="-120"/>
              </a:rPr>
              <a:t> </a:t>
            </a:r>
            <a:endParaRPr lang="en-US" altLang="zh-TW" sz="3200"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教育會考加註標示</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3293063513"/>
              </p:ext>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extLst>
              <p:ext uri="{D42A27DB-BD31-4B8C-83A1-F6EECF244321}">
                <p14:modId xmlns:p14="http://schemas.microsoft.com/office/powerpoint/2010/main" val="1839708385"/>
              </p:ext>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2680220277"/>
              </p:ext>
            </p:extLst>
          </p:nvPr>
        </p:nvGraphicFramePr>
        <p:xfrm>
          <a:off x="1311275" y="1313315"/>
          <a:ext cx="8181067" cy="4893356"/>
        </p:xfrm>
        <a:graphic>
          <a:graphicData uri="http://schemas.openxmlformats.org/drawingml/2006/table">
            <a:tbl>
              <a:tblPr>
                <a:tableStyleId>{5C22544A-7EE6-4342-B048-85BDC9FD1C3A}</a:tableStyleId>
              </a:tblPr>
              <a:tblGrid>
                <a:gridCol w="1930267">
                  <a:extLst>
                    <a:ext uri="{9D8B030D-6E8A-4147-A177-3AD203B41FA5}">
                      <a16:colId xmlns:a16="http://schemas.microsoft.com/office/drawing/2014/main" val="20000"/>
                    </a:ext>
                  </a:extLst>
                </a:gridCol>
                <a:gridCol w="778923">
                  <a:extLst>
                    <a:ext uri="{9D8B030D-6E8A-4147-A177-3AD203B41FA5}">
                      <a16:colId xmlns:a16="http://schemas.microsoft.com/office/drawing/2014/main" val="20001"/>
                    </a:ext>
                  </a:extLst>
                </a:gridCol>
                <a:gridCol w="778923">
                  <a:extLst>
                    <a:ext uri="{9D8B030D-6E8A-4147-A177-3AD203B41FA5}">
                      <a16:colId xmlns:a16="http://schemas.microsoft.com/office/drawing/2014/main" val="1047505374"/>
                    </a:ext>
                  </a:extLst>
                </a:gridCol>
                <a:gridCol w="778923">
                  <a:extLst>
                    <a:ext uri="{9D8B030D-6E8A-4147-A177-3AD203B41FA5}">
                      <a16:colId xmlns:a16="http://schemas.microsoft.com/office/drawing/2014/main" val="1697171055"/>
                    </a:ext>
                  </a:extLst>
                </a:gridCol>
                <a:gridCol w="778923">
                  <a:extLst>
                    <a:ext uri="{9D8B030D-6E8A-4147-A177-3AD203B41FA5}">
                      <a16:colId xmlns:a16="http://schemas.microsoft.com/office/drawing/2014/main" val="20002"/>
                    </a:ext>
                  </a:extLst>
                </a:gridCol>
                <a:gridCol w="778923">
                  <a:extLst>
                    <a:ext uri="{9D8B030D-6E8A-4147-A177-3AD203B41FA5}">
                      <a16:colId xmlns:a16="http://schemas.microsoft.com/office/drawing/2014/main" val="4213801140"/>
                    </a:ext>
                  </a:extLst>
                </a:gridCol>
                <a:gridCol w="778923">
                  <a:extLst>
                    <a:ext uri="{9D8B030D-6E8A-4147-A177-3AD203B41FA5}">
                      <a16:colId xmlns:a16="http://schemas.microsoft.com/office/drawing/2014/main" val="3548984853"/>
                    </a:ext>
                  </a:extLst>
                </a:gridCol>
                <a:gridCol w="1577262">
                  <a:extLst>
                    <a:ext uri="{9D8B030D-6E8A-4147-A177-3AD203B41FA5}">
                      <a16:colId xmlns:a16="http://schemas.microsoft.com/office/drawing/2014/main" val="20003"/>
                    </a:ext>
                  </a:extLst>
                </a:gridCol>
              </a:tblGrid>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科目</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會考總積分</a:t>
                      </a:r>
                      <a:endParaRPr lang="en-US" altLang="zh-TW" sz="32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5569950"/>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9002725"/>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8197614"/>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採計方式</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範例</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10672" name="文字方塊 8"/>
          <p:cNvSpPr txBox="1">
            <a:spLocks noChangeArrowheads="1"/>
          </p:cNvSpPr>
          <p:nvPr/>
        </p:nvSpPr>
        <p:spPr bwMode="auto">
          <a:xfrm>
            <a:off x="9340850" y="3929993"/>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37899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246061"/>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nvGraphicFramePr>
        <p:xfrm>
          <a:off x="1931988" y="1768067"/>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bwMode="auto">
          <a:xfrm>
            <a:off x="1931988" y="358077"/>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93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7">
            <a:extLst>
              <a:ext uri="{FF2B5EF4-FFF2-40B4-BE49-F238E27FC236}">
                <a16:creationId xmlns:a16="http://schemas.microsoft.com/office/drawing/2014/main" id="{94CC1618-1A7D-87C9-8A8C-6A3AD40ED2E3}"/>
              </a:ext>
            </a:extLst>
          </p:cNvPr>
          <p:cNvGraphicFramePr>
            <a:graphicFrameLocks noGrp="1"/>
          </p:cNvGraphicFramePr>
          <p:nvPr/>
        </p:nvGraphicFramePr>
        <p:xfrm>
          <a:off x="2249487" y="1360627"/>
          <a:ext cx="8612188" cy="5441953"/>
        </p:xfrm>
        <a:graphic>
          <a:graphicData uri="http://schemas.openxmlformats.org/drawingml/2006/table">
            <a:tbl>
              <a:tblPr/>
              <a:tblGrid>
                <a:gridCol w="2154238">
                  <a:extLst>
                    <a:ext uri="{9D8B030D-6E8A-4147-A177-3AD203B41FA5}">
                      <a16:colId xmlns:a16="http://schemas.microsoft.com/office/drawing/2014/main" val="4271427950"/>
                    </a:ext>
                  </a:extLst>
                </a:gridCol>
                <a:gridCol w="2152650">
                  <a:extLst>
                    <a:ext uri="{9D8B030D-6E8A-4147-A177-3AD203B41FA5}">
                      <a16:colId xmlns:a16="http://schemas.microsoft.com/office/drawing/2014/main" val="2539493200"/>
                    </a:ext>
                  </a:extLst>
                </a:gridCol>
                <a:gridCol w="2152650">
                  <a:extLst>
                    <a:ext uri="{9D8B030D-6E8A-4147-A177-3AD203B41FA5}">
                      <a16:colId xmlns:a16="http://schemas.microsoft.com/office/drawing/2014/main" val="93255455"/>
                    </a:ext>
                  </a:extLst>
                </a:gridCol>
                <a:gridCol w="2152650">
                  <a:extLst>
                    <a:ext uri="{9D8B030D-6E8A-4147-A177-3AD203B41FA5}">
                      <a16:colId xmlns:a16="http://schemas.microsoft.com/office/drawing/2014/main" val="2327836010"/>
                    </a:ext>
                  </a:extLst>
                </a:gridCol>
              </a:tblGrid>
              <a:tr h="479425">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日（六）</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19</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日（日）</a:t>
                      </a:r>
                      <a:endParaRPr kumimoji="0" lang="zh-TW" altLang="zh-TW" sz="24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2919012564"/>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557847124"/>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然</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260817337"/>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7638790"/>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50464027"/>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英語（閱讀）</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254978291"/>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午休</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3448019"/>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927530432"/>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文</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英語（聽力）</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796453430"/>
                  </a:ext>
                </a:extLst>
              </a:tr>
              <a:tr h="463550">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hMerge="1">
                  <a:txBody>
                    <a:bodyPr/>
                    <a:lstStyle/>
                    <a:p>
                      <a:endParaRPr lang="zh-TW" altLang="en-US"/>
                    </a:p>
                  </a:txBody>
                  <a:tcPr/>
                </a:tc>
                <a:extLst>
                  <a:ext uri="{0D108BD9-81ED-4DB2-BD59-A6C34878D82A}">
                    <a16:rowId xmlns:a16="http://schemas.microsoft.com/office/drawing/2014/main" val="2476467485"/>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3971180091"/>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寫作測驗</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4053143007"/>
                  </a:ext>
                </a:extLst>
              </a:tr>
            </a:tbl>
          </a:graphicData>
        </a:graphic>
      </p:graphicFrame>
    </p:spTree>
    <p:extLst>
      <p:ext uri="{BB962C8B-B14F-4D97-AF65-F5344CB8AC3E}">
        <p14:creationId xmlns:p14="http://schemas.microsoft.com/office/powerpoint/2010/main" val="36408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圓角矩形 3">
            <a:extLst>
              <a:ext uri="{FF2B5EF4-FFF2-40B4-BE49-F238E27FC236}">
                <a16:creationId xmlns:a16="http://schemas.microsoft.com/office/drawing/2014/main" id="{F0CB6417-1F94-44FB-A82E-61ADA8D3B1FD}"/>
              </a:ext>
            </a:extLst>
          </p:cNvPr>
          <p:cNvSpPr/>
          <p:nvPr/>
        </p:nvSpPr>
        <p:spPr>
          <a:xfrm>
            <a:off x="1692956" y="1574574"/>
            <a:ext cx="2447925"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教育會考</a:t>
            </a:r>
          </a:p>
        </p:txBody>
      </p:sp>
      <p:sp>
        <p:nvSpPr>
          <p:cNvPr id="9" name="圓角矩形 4">
            <a:extLst>
              <a:ext uri="{FF2B5EF4-FFF2-40B4-BE49-F238E27FC236}">
                <a16:creationId xmlns:a16="http://schemas.microsoft.com/office/drawing/2014/main" id="{266CA651-BBE7-4904-B6A5-768D7914A148}"/>
              </a:ext>
            </a:extLst>
          </p:cNvPr>
          <p:cNvSpPr/>
          <p:nvPr/>
        </p:nvSpPr>
        <p:spPr>
          <a:xfrm>
            <a:off x="4225018" y="1574574"/>
            <a:ext cx="6408738"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ea typeface="+mj-ea"/>
              </a:rPr>
              <a:t>113</a:t>
            </a:r>
            <a:r>
              <a:rPr lang="zh-TW" altLang="en-US" sz="3200" dirty="0">
                <a:solidFill>
                  <a:schemeClr val="tx1"/>
                </a:solidFill>
                <a:latin typeface="+mj-ea"/>
                <a:ea typeface="+mj-ea"/>
              </a:rPr>
              <a:t>年</a:t>
            </a:r>
            <a:r>
              <a:rPr lang="en-US" altLang="zh-TW" sz="3200" dirty="0">
                <a:solidFill>
                  <a:schemeClr val="tx1"/>
                </a:solidFill>
                <a:latin typeface="+mj-ea"/>
                <a:ea typeface="+mj-ea"/>
              </a:rPr>
              <a:t>5</a:t>
            </a:r>
            <a:r>
              <a:rPr lang="zh-TW" altLang="en-US" sz="3200" dirty="0">
                <a:solidFill>
                  <a:schemeClr val="tx1"/>
                </a:solidFill>
                <a:latin typeface="+mj-ea"/>
                <a:ea typeface="+mj-ea"/>
              </a:rPr>
              <a:t>月</a:t>
            </a:r>
            <a:r>
              <a:rPr lang="en-US" altLang="zh-TW" sz="3200" dirty="0">
                <a:solidFill>
                  <a:schemeClr val="tx1"/>
                </a:solidFill>
                <a:latin typeface="+mj-ea"/>
                <a:ea typeface="+mj-ea"/>
              </a:rPr>
              <a:t>18</a:t>
            </a:r>
            <a:r>
              <a:rPr lang="zh-TW" altLang="en-US" sz="3200" dirty="0">
                <a:solidFill>
                  <a:schemeClr val="tx1"/>
                </a:solidFill>
                <a:latin typeface="+mj-ea"/>
                <a:ea typeface="+mj-ea"/>
              </a:rPr>
              <a:t>、</a:t>
            </a:r>
            <a:r>
              <a:rPr lang="en-US" altLang="zh-TW" sz="3200" dirty="0">
                <a:solidFill>
                  <a:schemeClr val="tx1"/>
                </a:solidFill>
                <a:latin typeface="+mj-ea"/>
                <a:ea typeface="+mj-ea"/>
              </a:rPr>
              <a:t>19</a:t>
            </a:r>
            <a:r>
              <a:rPr lang="zh-TW" altLang="en-US" sz="3200" dirty="0">
                <a:solidFill>
                  <a:schemeClr val="tx1"/>
                </a:solidFill>
                <a:latin typeface="+mj-ea"/>
                <a:ea typeface="+mj-ea"/>
              </a:rPr>
              <a:t>日</a:t>
            </a:r>
            <a:r>
              <a:rPr lang="en-US" altLang="zh-TW" sz="3200" dirty="0">
                <a:solidFill>
                  <a:schemeClr val="tx1"/>
                </a:solidFill>
                <a:latin typeface="+mj-ea"/>
                <a:ea typeface="+mj-ea"/>
              </a:rPr>
              <a:t>(</a:t>
            </a:r>
            <a:r>
              <a:rPr lang="zh-TW" altLang="en-US" sz="3200" dirty="0">
                <a:solidFill>
                  <a:schemeClr val="tx1"/>
                </a:solidFill>
                <a:latin typeface="+mj-ea"/>
                <a:ea typeface="+mj-ea"/>
              </a:rPr>
              <a:t>六、日</a:t>
            </a:r>
            <a:r>
              <a:rPr lang="en-US" altLang="zh-TW" sz="3200" dirty="0">
                <a:solidFill>
                  <a:schemeClr val="tx1"/>
                </a:solidFill>
                <a:latin typeface="+mj-ea"/>
                <a:ea typeface="+mj-ea"/>
              </a:rPr>
              <a:t>)</a:t>
            </a:r>
            <a:endParaRPr lang="zh-TW" altLang="en-US" sz="3200" dirty="0">
              <a:solidFill>
                <a:schemeClr val="tx1"/>
              </a:solidFill>
              <a:latin typeface="+mj-ea"/>
              <a:ea typeface="+mj-ea"/>
            </a:endParaRPr>
          </a:p>
        </p:txBody>
      </p:sp>
      <p:sp>
        <p:nvSpPr>
          <p:cNvPr id="10" name="圓角矩形 5">
            <a:extLst>
              <a:ext uri="{FF2B5EF4-FFF2-40B4-BE49-F238E27FC236}">
                <a16:creationId xmlns:a16="http://schemas.microsoft.com/office/drawing/2014/main" id="{CC26026F-381A-42FE-A67A-5AEECDDDE9D5}"/>
              </a:ext>
            </a:extLst>
          </p:cNvPr>
          <p:cNvSpPr/>
          <p:nvPr/>
        </p:nvSpPr>
        <p:spPr>
          <a:xfrm>
            <a:off x="1619931" y="3381488"/>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成績公告</a:t>
            </a:r>
          </a:p>
        </p:txBody>
      </p:sp>
      <p:sp>
        <p:nvSpPr>
          <p:cNvPr id="11" name="圓角矩形 6">
            <a:extLst>
              <a:ext uri="{FF2B5EF4-FFF2-40B4-BE49-F238E27FC236}">
                <a16:creationId xmlns:a16="http://schemas.microsoft.com/office/drawing/2014/main" id="{CFA09E17-6326-4029-B2CD-F76AFE79618A}"/>
              </a:ext>
            </a:extLst>
          </p:cNvPr>
          <p:cNvSpPr/>
          <p:nvPr/>
        </p:nvSpPr>
        <p:spPr>
          <a:xfrm>
            <a:off x="4304394" y="3381488"/>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113</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7</a:t>
            </a:r>
            <a:r>
              <a:rPr lang="zh-TW" altLang="en-US" sz="3200" dirty="0">
                <a:solidFill>
                  <a:schemeClr val="tx1"/>
                </a:solidFill>
                <a:latin typeface="+mj-ea"/>
              </a:rPr>
              <a:t>日</a:t>
            </a:r>
            <a:r>
              <a:rPr lang="en-US" altLang="zh-TW" sz="3200" dirty="0">
                <a:solidFill>
                  <a:schemeClr val="tx1"/>
                </a:solidFill>
                <a:latin typeface="+mj-ea"/>
              </a:rPr>
              <a:t>(</a:t>
            </a:r>
            <a:r>
              <a:rPr lang="zh-TW" altLang="en-US" sz="3200" dirty="0">
                <a:solidFill>
                  <a:schemeClr val="tx1"/>
                </a:solidFill>
                <a:latin typeface="+mj-ea"/>
              </a:rPr>
              <a:t>五</a:t>
            </a:r>
            <a:r>
              <a:rPr lang="en-US" altLang="zh-TW" sz="3200" dirty="0">
                <a:solidFill>
                  <a:schemeClr val="tx1"/>
                </a:solidFill>
                <a:latin typeface="+mj-ea"/>
              </a:rPr>
              <a:t>)</a:t>
            </a:r>
            <a:endParaRPr lang="zh-TW" altLang="en-US" sz="3200" dirty="0">
              <a:solidFill>
                <a:schemeClr val="tx1"/>
              </a:solidFill>
              <a:latin typeface="+mj-ea"/>
              <a:ea typeface="+mj-ea"/>
            </a:endParaRPr>
          </a:p>
        </p:txBody>
      </p:sp>
      <p:sp>
        <p:nvSpPr>
          <p:cNvPr id="12" name="矩形圖說文字 7">
            <a:extLst>
              <a:ext uri="{FF2B5EF4-FFF2-40B4-BE49-F238E27FC236}">
                <a16:creationId xmlns:a16="http://schemas.microsoft.com/office/drawing/2014/main" id="{8920B409-CF26-4C4A-BB5D-26131FF05E59}"/>
              </a:ext>
            </a:extLst>
          </p:cNvPr>
          <p:cNvSpPr/>
          <p:nvPr/>
        </p:nvSpPr>
        <p:spPr>
          <a:xfrm>
            <a:off x="4223430" y="2477280"/>
            <a:ext cx="7736922" cy="788817"/>
          </a:xfrm>
          <a:prstGeom prst="wedgeRectCallout">
            <a:avLst>
              <a:gd name="adj1" fmla="val -65161"/>
              <a:gd name="adj2" fmla="val -37859"/>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zh-TW" altLang="en-US" sz="3200" b="1" dirty="0"/>
              <a:t>應屆、非應屆畢業生學生都</a:t>
            </a:r>
            <a:r>
              <a:rPr lang="zh-TW" altLang="en-US" sz="3200" b="1" u="sng" dirty="0">
                <a:solidFill>
                  <a:srgbClr val="FF0000"/>
                </a:solidFill>
              </a:rPr>
              <a:t>必須</a:t>
            </a:r>
            <a:r>
              <a:rPr lang="zh-TW" altLang="en-US" sz="3200" b="1" dirty="0"/>
              <a:t>參加會考</a:t>
            </a:r>
          </a:p>
        </p:txBody>
      </p:sp>
      <p:sp>
        <p:nvSpPr>
          <p:cNvPr id="13" name="圓角矩形 5">
            <a:extLst>
              <a:ext uri="{FF2B5EF4-FFF2-40B4-BE49-F238E27FC236}">
                <a16:creationId xmlns:a16="http://schemas.microsoft.com/office/drawing/2014/main" id="{DA48E796-D3B4-4FA4-A90A-B7F1B306213E}"/>
              </a:ext>
            </a:extLst>
          </p:cNvPr>
          <p:cNvSpPr/>
          <p:nvPr/>
        </p:nvSpPr>
        <p:spPr>
          <a:xfrm>
            <a:off x="1619931" y="4721226"/>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志願選填</a:t>
            </a:r>
          </a:p>
        </p:txBody>
      </p:sp>
      <p:sp>
        <p:nvSpPr>
          <p:cNvPr id="14" name="圓角矩形 6">
            <a:extLst>
              <a:ext uri="{FF2B5EF4-FFF2-40B4-BE49-F238E27FC236}">
                <a16:creationId xmlns:a16="http://schemas.microsoft.com/office/drawing/2014/main" id="{C6B50E9F-1A43-4B08-8585-7D64F1A9C375}"/>
              </a:ext>
            </a:extLst>
          </p:cNvPr>
          <p:cNvSpPr/>
          <p:nvPr/>
        </p:nvSpPr>
        <p:spPr>
          <a:xfrm>
            <a:off x="4304394" y="4721226"/>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113</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21-25</a:t>
            </a:r>
            <a:r>
              <a:rPr lang="zh-TW" altLang="en-US" sz="3200" dirty="0">
                <a:solidFill>
                  <a:schemeClr val="tx1"/>
                </a:solidFill>
                <a:latin typeface="+mj-ea"/>
              </a:rPr>
              <a:t>日</a:t>
            </a:r>
            <a:endParaRPr lang="zh-TW" altLang="en-US" sz="3200" dirty="0">
              <a:solidFill>
                <a:schemeClr val="tx1"/>
              </a:solidFill>
              <a:latin typeface="+mj-ea"/>
              <a:ea typeface="+mj-ea"/>
            </a:endParaRPr>
          </a:p>
        </p:txBody>
      </p:sp>
      <p:sp>
        <p:nvSpPr>
          <p:cNvPr id="15" name="矩形圖說文字 7">
            <a:extLst>
              <a:ext uri="{FF2B5EF4-FFF2-40B4-BE49-F238E27FC236}">
                <a16:creationId xmlns:a16="http://schemas.microsoft.com/office/drawing/2014/main" id="{B0DE5F83-5829-4CAD-8E99-16D15C2CD958}"/>
              </a:ext>
            </a:extLst>
          </p:cNvPr>
          <p:cNvSpPr/>
          <p:nvPr/>
        </p:nvSpPr>
        <p:spPr>
          <a:xfrm>
            <a:off x="4223430" y="5737923"/>
            <a:ext cx="7736921" cy="788817"/>
          </a:xfrm>
          <a:prstGeom prst="wedgeRectCallout">
            <a:avLst>
              <a:gd name="adj1" fmla="val -69961"/>
              <a:gd name="adj2" fmla="val -44188"/>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zh-TW" altLang="en-US" sz="3200" b="1" dirty="0"/>
              <a:t>應屆、非應屆學生都</a:t>
            </a:r>
            <a:r>
              <a:rPr lang="zh-TW" altLang="en-US" sz="3200" b="1" u="sng" dirty="0">
                <a:solidFill>
                  <a:srgbClr val="FF0000"/>
                </a:solidFill>
              </a:rPr>
              <a:t>必須</a:t>
            </a:r>
            <a:r>
              <a:rPr lang="zh-TW" altLang="en-US" sz="3200" b="1" dirty="0"/>
              <a:t>上網選填</a:t>
            </a:r>
          </a:p>
        </p:txBody>
      </p:sp>
    </p:spTree>
    <p:extLst>
      <p:ext uri="{BB962C8B-B14F-4D97-AF65-F5344CB8AC3E}">
        <p14:creationId xmlns:p14="http://schemas.microsoft.com/office/powerpoint/2010/main" val="32054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chemeClr val="tx1"/>
                </a:solidFill>
                <a:latin typeface="標楷體" panose="03000509000000000000" pitchFamily="65" charset="-120"/>
                <a:ea typeface="標楷體" panose="03000509000000000000" pitchFamily="65" charset="-120"/>
              </a:rPr>
              <a:t>3</a:t>
            </a:r>
            <a:r>
              <a:rPr lang="zh-TW" altLang="en-US" sz="2400" dirty="0">
                <a:solidFill>
                  <a:schemeClr val="tx1"/>
                </a:solidFill>
                <a:latin typeface="標楷體" panose="03000509000000000000" pitchFamily="65" charset="-120"/>
                <a:ea typeface="標楷體" panose="03000509000000000000" pitchFamily="65" charset="-120"/>
              </a:rPr>
              <a:t>個等級</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a:t>
            </a:r>
            <a:r>
              <a:rPr lang="zh-TW" altLang="en-US"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altLang="en-US"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b="1" dirty="0">
                <a:solidFill>
                  <a:srgbClr val="FF0000"/>
                </a:solidFill>
                <a:latin typeface="標楷體" panose="03000509000000000000" pitchFamily="65" charset="-120"/>
                <a:ea typeface="標楷體" panose="03000509000000000000" pitchFamily="65" charset="-120"/>
              </a:rPr>
              <a:t>扣國中教育會考總積分之百分之一。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E3709-3A28-4670-A896-F6329E72D5E1}"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教育會考成績的計算</a:t>
            </a: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2083" name="方程式" r:id="rId3" imgW="3340100" imgH="635000" progId="Equation.3">
                  <p:embed/>
                </p:oleObj>
              </mc:Choice>
              <mc:Fallback>
                <p:oleObj name="方程式" r:id="rId3" imgW="3340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
        <p:nvSpPr>
          <p:cNvPr id="2" name="文字方塊 1">
            <a:extLst>
              <a:ext uri="{FF2B5EF4-FFF2-40B4-BE49-F238E27FC236}">
                <a16:creationId xmlns:a16="http://schemas.microsoft.com/office/drawing/2014/main" id="{E8BCEA72-0C33-49B7-9DE1-FDE00F919050}"/>
              </a:ext>
            </a:extLst>
          </p:cNvPr>
          <p:cNvSpPr txBox="1"/>
          <p:nvPr/>
        </p:nvSpPr>
        <p:spPr>
          <a:xfrm>
            <a:off x="2206101" y="3205451"/>
            <a:ext cx="7725192"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若某生聽力答對題數為</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題，閱讀答對題數</a:t>
            </a:r>
            <a:r>
              <a:rPr lang="en-US" altLang="zh-TW" sz="2800" dirty="0">
                <a:latin typeface="標楷體" panose="03000509000000000000" pitchFamily="65" charset="-120"/>
                <a:ea typeface="標楷體" panose="03000509000000000000" pitchFamily="65" charset="-120"/>
              </a:rPr>
              <a:t>32</a:t>
            </a:r>
            <a:r>
              <a:rPr lang="zh-TW" altLang="en-US" sz="2800" dirty="0">
                <a:latin typeface="標楷體" panose="03000509000000000000" pitchFamily="65" charset="-120"/>
                <a:ea typeface="標楷體" panose="03000509000000000000" pitchFamily="65" charset="-120"/>
              </a:rPr>
              <a:t>題</a:t>
            </a:r>
          </a:p>
        </p:txBody>
      </p:sp>
      <p:pic>
        <p:nvPicPr>
          <p:cNvPr id="13" name="圖片 12">
            <a:extLst>
              <a:ext uri="{FF2B5EF4-FFF2-40B4-BE49-F238E27FC236}">
                <a16:creationId xmlns:a16="http://schemas.microsoft.com/office/drawing/2014/main" id="{3BF86C38-5477-45EF-96FA-EAFD2AA161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79052" y="3644900"/>
            <a:ext cx="3918250" cy="1125530"/>
          </a:xfrm>
          <a:prstGeom prst="rect">
            <a:avLst/>
          </a:prstGeom>
        </p:spPr>
      </p:pic>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4F0AF9D-FD99-474A-8E9B-89FC753F8C9D}"/>
              </a:ext>
            </a:extLst>
          </p:cNvPr>
          <p:cNvPicPr>
            <a:picLocks noChangeAspect="1"/>
          </p:cNvPicPr>
          <p:nvPr/>
        </p:nvPicPr>
        <p:blipFill>
          <a:blip r:embed="rId2"/>
          <a:stretch>
            <a:fillRect/>
          </a:stretch>
        </p:blipFill>
        <p:spPr>
          <a:xfrm>
            <a:off x="1698758" y="1706901"/>
            <a:ext cx="7699956" cy="3607248"/>
          </a:xfrm>
          <a:prstGeom prst="rect">
            <a:avLst/>
          </a:prstGeom>
        </p:spPr>
      </p:pic>
      <p:sp>
        <p:nvSpPr>
          <p:cNvPr id="38914" name="標題 1"/>
          <p:cNvSpPr>
            <a:spLocks noGrp="1"/>
          </p:cNvSpPr>
          <p:nvPr>
            <p:ph type="title"/>
          </p:nvPr>
        </p:nvSpPr>
        <p:spPr>
          <a:xfrm>
            <a:off x="2107308" y="533042"/>
            <a:ext cx="8229600" cy="1143000"/>
          </a:xfrm>
        </p:spPr>
        <p:txBody>
          <a:bodyPr/>
          <a:lstStyle/>
          <a:p>
            <a:r>
              <a:rPr kumimoji="1" lang="zh-TW" altLang="en-US" sz="3600" b="1" kern="0" dirty="0">
                <a:solidFill>
                  <a:schemeClr val="tx1"/>
                </a:solidFill>
                <a:latin typeface="標楷體" pitchFamily="65" charset="-120"/>
                <a:ea typeface="標楷體" pitchFamily="65" charset="-120"/>
                <a:cs typeface="+mj-cs"/>
              </a:rPr>
              <a:t>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sp>
        <p:nvSpPr>
          <p:cNvPr id="5" name="橢圓形圖說文字 4"/>
          <p:cNvSpPr/>
          <p:nvPr/>
        </p:nvSpPr>
        <p:spPr>
          <a:xfrm>
            <a:off x="9298539" y="4331858"/>
            <a:ext cx="2389406" cy="1349342"/>
          </a:xfrm>
          <a:prstGeom prst="wedgeEllipseCallout">
            <a:avLst>
              <a:gd name="adj1" fmla="val -66004"/>
              <a:gd name="adj2" fmla="val -5239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78.58</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9915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3107" name="方程式" r:id="rId3" imgW="3467100" imgH="635000" progId="Equation.3">
                  <p:embed/>
                </p:oleObj>
              </mc:Choice>
              <mc:Fallback>
                <p:oleObj name="方程式" r:id="rId3" imgW="3467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a:extLst>
              <a:ext uri="{FF2B5EF4-FFF2-40B4-BE49-F238E27FC236}">
                <a16:creationId xmlns:a16="http://schemas.microsoft.com/office/drawing/2014/main" id="{C02D9D5B-5E6F-4E34-B8A9-30DC7F113A51}"/>
              </a:ext>
            </a:extLst>
          </p:cNvPr>
          <p:cNvSpPr txBox="1"/>
          <p:nvPr/>
        </p:nvSpPr>
        <p:spPr>
          <a:xfrm>
            <a:off x="1991866" y="4174428"/>
            <a:ext cx="8802410"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若某生選擇題答對題數為</a:t>
            </a:r>
            <a:r>
              <a:rPr lang="en-US" altLang="zh-TW" sz="2800" dirty="0">
                <a:latin typeface="標楷體" panose="03000509000000000000" pitchFamily="65" charset="-120"/>
                <a:ea typeface="標楷體" panose="03000509000000000000" pitchFamily="65" charset="-120"/>
              </a:rPr>
              <a:t>13</a:t>
            </a:r>
            <a:r>
              <a:rPr lang="zh-TW" altLang="en-US" sz="2800" dirty="0">
                <a:latin typeface="標楷體" panose="03000509000000000000" pitchFamily="65" charset="-120"/>
                <a:ea typeface="標楷體" panose="03000509000000000000" pitchFamily="65" charset="-120"/>
              </a:rPr>
              <a:t>題，非選擇題共獲得六級分</a:t>
            </a:r>
          </a:p>
        </p:txBody>
      </p:sp>
      <p:pic>
        <p:nvPicPr>
          <p:cNvPr id="3" name="圖片 2">
            <a:extLst>
              <a:ext uri="{FF2B5EF4-FFF2-40B4-BE49-F238E27FC236}">
                <a16:creationId xmlns:a16="http://schemas.microsoft.com/office/drawing/2014/main" id="{670E6D59-2703-4E5C-BA3C-0B754A6D729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14114" y="4800663"/>
            <a:ext cx="3383724" cy="997236"/>
          </a:xfrm>
          <a:prstGeom prst="rect">
            <a:avLst/>
          </a:prstGeom>
        </p:spPr>
      </p:pic>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2866F3A-6B46-403A-84F3-6BBF86C54140}"/>
              </a:ext>
            </a:extLst>
          </p:cNvPr>
          <p:cNvPicPr>
            <a:picLocks noChangeAspect="1"/>
          </p:cNvPicPr>
          <p:nvPr/>
        </p:nvPicPr>
        <p:blipFill>
          <a:blip r:embed="rId2"/>
          <a:stretch>
            <a:fillRect/>
          </a:stretch>
        </p:blipFill>
        <p:spPr>
          <a:xfrm>
            <a:off x="2121282" y="1453516"/>
            <a:ext cx="7610115" cy="3673849"/>
          </a:xfrm>
          <a:prstGeom prst="rect">
            <a:avLst/>
          </a:prstGeom>
        </p:spPr>
      </p:pic>
      <p:sp>
        <p:nvSpPr>
          <p:cNvPr id="41986" name="標題 1"/>
          <p:cNvSpPr>
            <a:spLocks noGrp="1"/>
          </p:cNvSpPr>
          <p:nvPr>
            <p:ph type="title"/>
          </p:nvPr>
        </p:nvSpPr>
        <p:spPr>
          <a:xfrm>
            <a:off x="2154777" y="582835"/>
            <a:ext cx="7160674" cy="690340"/>
          </a:xfrm>
        </p:spPr>
        <p:txBody>
          <a:bodyPr/>
          <a:lstStyle/>
          <a:p>
            <a:r>
              <a:rPr kumimoji="1" lang="zh-TW" altLang="en-US" sz="3600" b="1" kern="0" dirty="0">
                <a:solidFill>
                  <a:schemeClr val="tx1"/>
                </a:solidFill>
                <a:latin typeface="標楷體" pitchFamily="65" charset="-120"/>
                <a:ea typeface="標楷體" pitchFamily="65" charset="-120"/>
                <a:cs typeface="+mj-cs"/>
              </a:rPr>
              <a:t>會考數學</a:t>
            </a:r>
            <a:r>
              <a:rPr kumimoji="1" lang="zh-TW" altLang="zh-TW" sz="3600" b="1" kern="0" dirty="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5" name="橢圓形圖說文字 4"/>
          <p:cNvSpPr/>
          <p:nvPr/>
        </p:nvSpPr>
        <p:spPr>
          <a:xfrm>
            <a:off x="8876015" y="4809885"/>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59.20</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674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a:lstStyle/>
          <a:p>
            <a:pPr marL="396000" indent="-396000"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評量學生</a:t>
            </a:r>
            <a:r>
              <a:rPr lang="zh-TW" altLang="zh-TW" sz="3200" b="1" dirty="0">
                <a:solidFill>
                  <a:srgbClr val="0000FF"/>
                </a:solidFill>
                <a:latin typeface="標楷體" panose="03000509000000000000" pitchFamily="65" charset="-120"/>
                <a:ea typeface="標楷體" panose="03000509000000000000" pitchFamily="65" charset="-120"/>
              </a:rPr>
              <a:t>運用數學知識解題</a:t>
            </a:r>
            <a:r>
              <a:rPr lang="zh-TW" altLang="zh-TW" sz="3200" b="1" dirty="0">
                <a:latin typeface="標楷體" panose="03000509000000000000" pitchFamily="65" charset="-120"/>
                <a:ea typeface="標楷體" panose="03000509000000000000" pitchFamily="65" charset="-120"/>
              </a:rPr>
              <a:t>，並</a:t>
            </a:r>
            <a:r>
              <a:rPr lang="zh-TW" altLang="zh-TW" sz="3200" b="1" dirty="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評分規準</a:t>
            </a:r>
            <a:r>
              <a:rPr lang="zh-TW" altLang="en-US"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marL="396000" indent="-396000" eaLnBrk="1" hangingPunct="1">
              <a:buNone/>
            </a:pPr>
            <a:r>
              <a:rPr lang="zh-TW" altLang="en-US" sz="3200" b="1" dirty="0">
                <a:latin typeface="標楷體" panose="03000509000000000000" pitchFamily="65" charset="-120"/>
                <a:ea typeface="標楷體" panose="03000509000000000000" pitchFamily="65" charset="-120"/>
              </a:rPr>
              <a:t>    評閱</a:t>
            </a:r>
            <a:r>
              <a:rPr lang="zh-TW" altLang="zh-TW" sz="3200" b="1" dirty="0">
                <a:latin typeface="標楷體" panose="03000509000000000000" pitchFamily="65" charset="-120"/>
                <a:ea typeface="標楷體" panose="03000509000000000000" pitchFamily="65" charset="-120"/>
              </a:rPr>
              <a:t>學生解題過程中擬定「</a:t>
            </a:r>
            <a:r>
              <a:rPr lang="zh-TW" altLang="zh-TW" sz="3200" b="1" dirty="0">
                <a:solidFill>
                  <a:srgbClr val="0000FF"/>
                </a:solidFill>
                <a:latin typeface="標楷體" panose="03000509000000000000" pitchFamily="65" charset="-120"/>
                <a:ea typeface="標楷體" panose="03000509000000000000" pitchFamily="65" charset="-120"/>
              </a:rPr>
              <a:t>策略</a:t>
            </a:r>
            <a:r>
              <a:rPr lang="zh-TW" altLang="zh-TW" sz="3200" b="1" dirty="0">
                <a:latin typeface="標楷體" panose="03000509000000000000" pitchFamily="65" charset="-120"/>
                <a:ea typeface="標楷體" panose="03000509000000000000" pitchFamily="65" charset="-120"/>
              </a:rPr>
              <a:t>」的適切</a:t>
            </a:r>
            <a:r>
              <a:rPr lang="zh-TW" altLang="en-US" sz="3200" b="1" dirty="0">
                <a:latin typeface="標楷體" panose="03000509000000000000" pitchFamily="65" charset="-120"/>
                <a:ea typeface="標楷體" panose="03000509000000000000" pitchFamily="65" charset="-120"/>
              </a:rPr>
              <a:t>  </a:t>
            </a:r>
            <a:r>
              <a:rPr lang="zh-TW" altLang="zh-TW" sz="3200" b="1" dirty="0">
                <a:latin typeface="標楷體" panose="03000509000000000000" pitchFamily="65" charset="-120"/>
                <a:ea typeface="標楷體" panose="03000509000000000000" pitchFamily="65" charset="-120"/>
              </a:rPr>
              <a:t>性，及過程「</a:t>
            </a:r>
            <a:r>
              <a:rPr lang="zh-TW" altLang="zh-TW" sz="3200" b="1" dirty="0">
                <a:solidFill>
                  <a:srgbClr val="0000FF"/>
                </a:solidFill>
                <a:latin typeface="標楷體" panose="03000509000000000000" pitchFamily="65" charset="-120"/>
                <a:ea typeface="標楷體" panose="03000509000000000000" pitchFamily="65" charset="-120"/>
              </a:rPr>
              <a:t>表達</a:t>
            </a:r>
            <a:r>
              <a:rPr lang="zh-TW" altLang="zh-TW" sz="3200" b="1" dirty="0">
                <a:latin typeface="標楷體" panose="03000509000000000000" pitchFamily="65" charset="-120"/>
                <a:ea typeface="標楷體" panose="03000509000000000000" pitchFamily="65" charset="-120"/>
              </a:rPr>
              <a:t>」的合理、完整性。</a:t>
            </a:r>
            <a:endParaRPr lang="en-US" altLang="zh-TW" sz="32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策略</a:t>
            </a:r>
            <a:r>
              <a:rPr lang="zh-TW" altLang="en-US" sz="2800" b="1" dirty="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表達</a:t>
            </a:r>
            <a:r>
              <a:rPr lang="zh-TW" altLang="en-US" sz="2800" b="1" dirty="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41945074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a16="http://schemas.microsoft.com/office/drawing/2014/main" val="20000"/>
                    </a:ext>
                  </a:extLst>
                </a:gridCol>
                <a:gridCol w="7892098">
                  <a:extLst>
                    <a:ext uri="{9D8B030D-6E8A-4147-A177-3AD203B41FA5}">
                      <a16:colId xmlns:a16="http://schemas.microsoft.com/office/drawing/2014/main" val="20001"/>
                    </a:ext>
                  </a:extLst>
                </a:gridCol>
              </a:tblGrid>
              <a:tr h="671917">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分數</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tc>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評分規準</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策略適切，表達合理、完整。</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策略適切，表達雖合理，大致完整，但出現計算錯誤。</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策略適切，表達合理，大致完整，但沒有顯示部分步驟間的合理性。</a:t>
                      </a:r>
                    </a:p>
                  </a:txBody>
                  <a:tcPr marL="89126" marR="89126"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策略適切，表達雖大致合理，但出現錯誤的引用。</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策略方向正確，但缺乏嚴謹性，不足以解決題目問題。</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策略方向正確，但未能完全將題目轉化成數學問題。</a:t>
                      </a:r>
                    </a:p>
                  </a:txBody>
                  <a:tcPr marL="89126" marR="89126"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策略模糊不清；解題過程空白或與題目無關。</a:t>
                      </a:r>
                    </a:p>
                  </a:txBody>
                  <a:tcPr marL="89126" marR="89126" marT="45718" marB="45718" anchor="ctr"/>
                </a:tc>
                <a:extLst>
                  <a:ext uri="{0D108BD9-81ED-4DB2-BD59-A6C34878D82A}">
                    <a16:rowId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1765498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056729" y="675320"/>
            <a:ext cx="2746625" cy="7833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評分指引</a:t>
            </a:r>
          </a:p>
        </p:txBody>
      </p:sp>
      <p:sp>
        <p:nvSpPr>
          <p:cNvPr id="3" name="內容版面配置區 2"/>
          <p:cNvSpPr>
            <a:spLocks noGrp="1"/>
          </p:cNvSpPr>
          <p:nvPr>
            <p:ph idx="1"/>
          </p:nvPr>
        </p:nvSpPr>
        <p:spPr>
          <a:xfrm>
            <a:off x="1825376" y="1458640"/>
            <a:ext cx="8915400" cy="3777622"/>
          </a:xfrm>
        </p:spPr>
        <p:txBody>
          <a:bodyPr>
            <a:normAutofit/>
          </a:bodyPr>
          <a:lstStyle/>
          <a:p>
            <a:pPr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評分規準為數學非選試題評分的架構。</a:t>
            </a:r>
            <a:endParaRPr lang="en-US" altLang="zh-TW" sz="3200" b="1" dirty="0">
              <a:latin typeface="標楷體" panose="03000509000000000000" pitchFamily="65" charset="-120"/>
              <a:ea typeface="標楷體" panose="03000509000000000000" pitchFamily="65" charset="-120"/>
            </a:endParaRPr>
          </a:p>
          <a:p>
            <a:pPr marL="396000" indent="-396000"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每一試題依據評分規準及該題評量目標，訂定</a:t>
            </a:r>
            <a:r>
              <a:rPr lang="zh-TW" altLang="en-US" sz="3200" b="1" dirty="0">
                <a:solidFill>
                  <a:srgbClr val="0000FF"/>
                </a:solidFill>
                <a:latin typeface="標楷體" panose="03000509000000000000" pitchFamily="65" charset="-120"/>
                <a:ea typeface="標楷體" panose="03000509000000000000" pitchFamily="65" charset="-120"/>
              </a:rPr>
              <a:t>評分指引，</a:t>
            </a:r>
            <a:r>
              <a:rPr lang="zh-TW" altLang="en-US" sz="3200" b="1" dirty="0">
                <a:latin typeface="標楷體" panose="03000509000000000000" pitchFamily="65" charset="-120"/>
                <a:ea typeface="標楷體" panose="03000509000000000000" pitchFamily="65" charset="-120"/>
              </a:rPr>
              <a:t>再進行進行閱卷。</a:t>
            </a:r>
            <a:endParaRPr lang="en-US" altLang="zh-TW" sz="3200" b="1" dirty="0">
              <a:latin typeface="標楷體" panose="03000509000000000000" pitchFamily="65" charset="-120"/>
              <a:ea typeface="標楷體" panose="03000509000000000000" pitchFamily="65" charset="-120"/>
            </a:endParaRPr>
          </a:p>
          <a:p>
            <a:pPr marL="396000" indent="-396000"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評分指引由</a:t>
            </a:r>
            <a:r>
              <a:rPr lang="en-US" altLang="zh-TW" sz="3200" b="1"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3200" b="1" dirty="0">
                <a:latin typeface="標楷體" panose="03000509000000000000" pitchFamily="65" charset="-120"/>
                <a:ea typeface="標楷體" panose="03000509000000000000" pitchFamily="65" charset="-120"/>
              </a:rPr>
              <a:t>幾位核心委員依據評分規準及試題評量目標共同討論訂定。</a:t>
            </a:r>
            <a:endParaRPr lang="en-US" altLang="zh-TW" sz="3200" b="1" dirty="0">
              <a:latin typeface="標楷體" panose="03000509000000000000" pitchFamily="65" charset="-120"/>
              <a:ea typeface="標楷體" panose="03000509000000000000" pitchFamily="65" charset="-120"/>
            </a:endParaRPr>
          </a:p>
          <a:p>
            <a:pPr marL="457200" lvl="1" indent="0" eaLnBrk="1">
              <a:lnSpc>
                <a:spcPct val="120000"/>
              </a:lnSpc>
              <a:buNone/>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defRPr/>
            </a:pPr>
            <a:endParaRPr lang="en-US" altLang="zh-TW" sz="3200" b="1" dirty="0">
              <a:latin typeface="標楷體" pitchFamily="65" charset="-120"/>
            </a:endParaRPr>
          </a:p>
          <a:p>
            <a:pPr eaLnBrk="1" hangingPunct="1">
              <a:defRPr/>
            </a:pPr>
            <a:endParaRPr lang="zh-TW" altLang="en-US" sz="3200" b="1" dirty="0">
              <a:latin typeface="標楷體" pitchFamily="65"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TW" altLang="en-US" sz="2000" b="0" i="0" u="none" strike="noStrike" kern="1200" cap="none" spc="0" normalizeH="0" baseline="0" noProof="0" dirty="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25798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267FAB-1A6B-41BE-88FF-84A279982D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2D4A0F-F097-40A8-B67E-BCDFB85B4C5B}"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D567FA5F-E281-4EA7-BEB9-D340F170763C}"/>
              </a:ext>
            </a:extLst>
          </p:cNvPr>
          <p:cNvSpPr/>
          <p:nvPr/>
        </p:nvSpPr>
        <p:spPr>
          <a:xfrm>
            <a:off x="2309567" y="161429"/>
            <a:ext cx="8625526" cy="10772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112</a:t>
            </a:r>
            <a:r>
              <a:rPr kumimoji="1" lang="zh-TW" altLang="en-US"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學年度</a:t>
            </a:r>
            <a:r>
              <a:rPr kumimoji="1" lang="zh-TW" altLang="en-US"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高級中等學校特色招生</a:t>
            </a:r>
            <a:endParaRPr kumimoji="1" lang="en-US" alt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hlinkClick r:id="rId2">
                  <a:extLst>
                    <a:ext uri="{A12FA001-AC4F-418D-AE19-62706E023703}">
                      <ahyp:hlinkClr xmlns:ahyp="http://schemas.microsoft.com/office/drawing/2018/hyperlinkcolor" val="tx"/>
                    </a:ext>
                  </a:extLst>
                </a:hlinkClick>
              </a:rPr>
              <a:t>考試分發入學辦理學校招生名額等資訊一覽表</a:t>
            </a:r>
            <a:endPar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a16="http://schemas.microsoft.com/office/drawing/2014/main" id="{7E2F15FC-4498-4033-9D3C-A58689A0B6FC}"/>
              </a:ext>
            </a:extLst>
          </p:cNvPr>
          <p:cNvSpPr/>
          <p:nvPr/>
        </p:nvSpPr>
        <p:spPr>
          <a:xfrm>
            <a:off x="1787236" y="1152525"/>
            <a:ext cx="9872951" cy="4830938"/>
          </a:xfrm>
          <a:prstGeom prst="rect">
            <a:avLst/>
          </a:prstGeom>
        </p:spPr>
        <p:txBody>
          <a:bodyPr wrap="square">
            <a:spAutoFit/>
          </a:bodyPr>
          <a:lstStyle/>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基北區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國立臺灣師範大學附屬高級中學資訊科學特色班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國立臺灣海洋大學附屬基隆海事高級中等學校海洋科技人才培育實驗班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臺北市立西松高級中學國際文憑</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lang="zh-TW" altLang="en-US" sz="2400" dirty="0"/>
              <a:t>臺北市立中正高級中學國際移動力課程實驗班</a:t>
            </a:r>
            <a:r>
              <a:rPr lang="en-US" altLang="zh-TW" sz="2400" dirty="0"/>
              <a:t>-</a:t>
            </a:r>
            <a:r>
              <a:rPr lang="zh-TW" altLang="en-US" sz="2400" dirty="0"/>
              <a:t>大學預科</a:t>
            </a:r>
            <a:r>
              <a:rPr lang="en-US" altLang="zh-TW" sz="2400" dirty="0"/>
              <a:t>(IBDP)</a:t>
            </a:r>
            <a:r>
              <a:rPr lang="zh-TW" altLang="en-US" sz="2400" dirty="0"/>
              <a:t>、國際移 動力課程實驗班 </a:t>
            </a:r>
            <a:r>
              <a:rPr lang="en-US" altLang="zh-TW" sz="2400" dirty="0"/>
              <a:t>-</a:t>
            </a:r>
            <a:r>
              <a:rPr lang="zh-TW" altLang="en-US" sz="2400" dirty="0"/>
              <a:t>生涯發展路向</a:t>
            </a:r>
            <a:r>
              <a:rPr lang="en-US" altLang="zh-TW" sz="2400" dirty="0"/>
              <a:t>(IB-CP)</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桃連區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桃園市立大園高級中等學校國際文憑課程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嘉義區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嘉義縣立永慶高級中學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p:txBody>
      </p:sp>
      <p:sp>
        <p:nvSpPr>
          <p:cNvPr id="5" name="文字方塊 4">
            <a:extLst>
              <a:ext uri="{FF2B5EF4-FFF2-40B4-BE49-F238E27FC236}">
                <a16:creationId xmlns:a16="http://schemas.microsoft.com/office/drawing/2014/main" id="{37A15372-EEE7-485F-9A09-2CA4F92380F1}"/>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2600101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txBox="1">
            <a:spLocks/>
          </p:cNvSpPr>
          <p:nvPr/>
        </p:nvSpPr>
        <p:spPr bwMode="auto">
          <a:xfrm>
            <a:off x="1930914" y="646144"/>
            <a:ext cx="4969925" cy="8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lang="zh-TW" altLang="en-US" sz="3600" b="1" i="0" u="none" strike="noStrike" kern="0" cap="none" spc="0" normalizeH="0" baseline="0" noProof="0" dirty="0">
                <a:ln>
                  <a:noFill/>
                </a:ln>
                <a:solidFill>
                  <a:prstClr val="black"/>
                </a:solidFill>
                <a:effectLst/>
                <a:uLnTx/>
                <a:uFillTx/>
                <a:latin typeface="標楷體" pitchFamily="65" charset="-120"/>
                <a:ea typeface="標楷體" pitchFamily="65" charset="-120"/>
                <a:cs typeface="+mj-cs"/>
              </a:rPr>
              <a:t>評分品質的控管</a:t>
            </a:r>
          </a:p>
        </p:txBody>
      </p:sp>
      <p:sp>
        <p:nvSpPr>
          <p:cNvPr id="6" name="內容版面配置區 2"/>
          <p:cNvSpPr txBox="1">
            <a:spLocks/>
          </p:cNvSpPr>
          <p:nvPr/>
        </p:nvSpPr>
        <p:spPr bwMode="auto">
          <a:xfrm>
            <a:off x="1930914" y="1629348"/>
            <a:ext cx="5106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閱卷委員的訓練</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評分機制</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線上</a:t>
            </a: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閱卷流程</a:t>
            </a:r>
          </a:p>
        </p:txBody>
      </p:sp>
    </p:spTree>
    <p:extLst>
      <p:ext uri="{BB962C8B-B14F-4D97-AF65-F5344CB8AC3E}">
        <p14:creationId xmlns:p14="http://schemas.microsoft.com/office/powerpoint/2010/main" val="41610584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885510" y="656280"/>
            <a:ext cx="3769775" cy="804640"/>
          </a:xfrm>
        </p:spPr>
        <p:txBody>
          <a:bodyPr/>
          <a:lstStyle/>
          <a:p>
            <a:pPr defTabSz="342900"/>
            <a:r>
              <a:rPr kumimoji="1" lang="zh-TW" altLang="en-US" b="1" kern="0" dirty="0">
                <a:solidFill>
                  <a:schemeClr val="tx1"/>
                </a:solidFill>
                <a:latin typeface="標楷體" pitchFamily="65" charset="-120"/>
                <a:ea typeface="標楷體" pitchFamily="65" charset="-120"/>
                <a:cs typeface="+mj-cs"/>
              </a:rPr>
              <a:t>閱卷委員的訓練</a:t>
            </a:r>
          </a:p>
        </p:txBody>
      </p:sp>
      <p:sp>
        <p:nvSpPr>
          <p:cNvPr id="8" name="內容版面配置區 2"/>
          <p:cNvSpPr>
            <a:spLocks noGrp="1"/>
          </p:cNvSpPr>
          <p:nvPr>
            <p:ph idx="1"/>
          </p:nvPr>
        </p:nvSpPr>
        <p:spPr>
          <a:xfrm>
            <a:off x="1797050" y="1430031"/>
            <a:ext cx="8580839" cy="5029200"/>
          </a:xfrm>
        </p:spPr>
        <p:txBody>
          <a:bodyPr/>
          <a:lstStyle/>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核心委員－每年進行多次培訓會議</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增加閱卷共識</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熟練訂定評分指引</a:t>
            </a:r>
            <a:endParaRPr lang="en-US" altLang="zh-TW" sz="3200" b="1" dirty="0">
              <a:latin typeface="標楷體" panose="03000509000000000000" pitchFamily="65" charset="-120"/>
              <a:ea typeface="標楷體" panose="03000509000000000000" pitchFamily="65" charset="-120"/>
            </a:endParaRPr>
          </a:p>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評閱委員－每年兩次培訓會議</a:t>
            </a:r>
            <a:endParaRPr lang="en-US" altLang="zh-TW" sz="3200" b="1" dirty="0">
              <a:latin typeface="標楷體" panose="03000509000000000000" pitchFamily="65" charset="-120"/>
              <a:ea typeface="標楷體" panose="03000509000000000000" pitchFamily="65" charset="-120"/>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了解如何依據評分指引評分</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了解閱卷共識</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從培訓過程中篩選合適的評閱委員</a:t>
            </a:r>
            <a:endParaRPr lang="en-US" altLang="zh-TW" sz="3200" b="1" dirty="0">
              <a:latin typeface="標楷體" panose="03000509000000000000" pitchFamily="65" charset="-120"/>
              <a:ea typeface="標楷體" panose="03000509000000000000" pitchFamily="65" charset="-120"/>
              <a:cs typeface="+mn-cs"/>
            </a:endParaRPr>
          </a:p>
          <a:p>
            <a:pPr marL="730250" lvl="1" indent="-330200" algn="just" defTabSz="881063" eaLnBrk="1" hangingPunct="1">
              <a:spcBef>
                <a:spcPts val="1800"/>
              </a:spcBef>
              <a:buFont typeface="Arial" pitchFamily="34" charset="0"/>
              <a:buChar char="•"/>
              <a:defRPr/>
            </a:pPr>
            <a:endParaRPr lang="en-US" altLang="zh-TW" sz="3200" b="1" dirty="0">
              <a:latin typeface="標楷體" panose="03000509000000000000" pitchFamily="65" charset="-120"/>
              <a:ea typeface="標楷體" panose="03000509000000000000" pitchFamily="65" charset="-120"/>
            </a:endParaRPr>
          </a:p>
          <a:p>
            <a:pPr eaLnBrk="1" hangingPunct="1">
              <a:defRPr/>
            </a:pP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0425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a:lstStyle/>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複閱分數若與前兩閱分數不一致時，則為疑問卷，由</a:t>
            </a:r>
            <a:r>
              <a:rPr lang="zh-TW" altLang="en-US" sz="3200" b="1">
                <a:latin typeface="標楷體" panose="03000509000000000000" pitchFamily="65" charset="-120"/>
                <a:ea typeface="標楷體" panose="03000509000000000000" pitchFamily="65" charset="-120"/>
              </a:rPr>
              <a:t>核心小組開會</a:t>
            </a:r>
            <a:r>
              <a:rPr lang="zh-TW" altLang="en-US" sz="3200" b="1" dirty="0">
                <a:latin typeface="標楷體" panose="03000509000000000000" pitchFamily="65" charset="-120"/>
                <a:ea typeface="標楷體" panose="03000509000000000000" pitchFamily="65" charset="-120"/>
              </a:rPr>
              <a:t>討論決定最後得分。</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112</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112</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文字方塊 7">
            <a:extLst>
              <a:ext uri="{FF2B5EF4-FFF2-40B4-BE49-F238E27FC236}">
                <a16:creationId xmlns:a16="http://schemas.microsoft.com/office/drawing/2014/main" id="{36DB6D91-99B7-4956-B651-7B33A8D6E691}"/>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extLst>
              <p:ext uri="{D42A27DB-BD31-4B8C-83A1-F6EECF244321}">
                <p14:modId xmlns:p14="http://schemas.microsoft.com/office/powerpoint/2010/main" val="2239190649"/>
              </p:ext>
            </p:extLst>
          </p:nvPr>
        </p:nvGraphicFramePr>
        <p:xfrm>
          <a:off x="1981199" y="1152524"/>
          <a:ext cx="9865807" cy="4796098"/>
        </p:xfrm>
        <a:graphic>
          <a:graphicData uri="http://schemas.openxmlformats.org/drawingml/2006/table">
            <a:tbl>
              <a:tblPr/>
              <a:tblGrid>
                <a:gridCol w="2795693">
                  <a:extLst>
                    <a:ext uri="{9D8B030D-6E8A-4147-A177-3AD203B41FA5}">
                      <a16:colId xmlns:a16="http://schemas.microsoft.com/office/drawing/2014/main" val="20000"/>
                    </a:ext>
                  </a:extLst>
                </a:gridCol>
                <a:gridCol w="1865068">
                  <a:extLst>
                    <a:ext uri="{9D8B030D-6E8A-4147-A177-3AD203B41FA5}">
                      <a16:colId xmlns:a16="http://schemas.microsoft.com/office/drawing/2014/main" val="20001"/>
                    </a:ext>
                  </a:extLst>
                </a:gridCol>
                <a:gridCol w="2351315">
                  <a:extLst>
                    <a:ext uri="{9D8B030D-6E8A-4147-A177-3AD203B41FA5}">
                      <a16:colId xmlns:a16="http://schemas.microsoft.com/office/drawing/2014/main" val="20002"/>
                    </a:ext>
                  </a:extLst>
                </a:gridCol>
                <a:gridCol w="2853731">
                  <a:extLst>
                    <a:ext uri="{9D8B030D-6E8A-4147-A177-3AD203B41FA5}">
                      <a16:colId xmlns:a16="http://schemas.microsoft.com/office/drawing/2014/main" val="20003"/>
                    </a:ext>
                  </a:extLst>
                </a:gridCol>
              </a:tblGrid>
              <a:tr h="574684">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478681">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358723">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78266">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348903">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34890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41432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2381302" cy="4022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a:solidFill>
                  <a:srgbClr val="000000"/>
                </a:solidFill>
                <a:latin typeface="標楷體" panose="03000509000000000000" pitchFamily="65" charset="-120"/>
                <a:ea typeface="標楷體" panose="03000509000000000000" pitchFamily="65" charset="-120"/>
              </a:rPr>
              <a:t>1.</a:t>
            </a:r>
            <a:r>
              <a:rPr lang="zh-TW" altLang="en-US" sz="2400">
                <a:solidFill>
                  <a:srgbClr val="000000"/>
                </a:solidFill>
                <a:latin typeface="標楷體" panose="03000509000000000000" pitchFamily="65" charset="-120"/>
                <a:ea typeface="標楷體" panose="03000509000000000000" pitchFamily="65" charset="-120"/>
              </a:rPr>
              <a:t>學生分數</a:t>
            </a:r>
            <a:r>
              <a:rPr lang="en-US" altLang="zh-TW" sz="2400">
                <a:solidFill>
                  <a:srgbClr val="000000"/>
                </a:solidFill>
                <a:latin typeface="標楷體" panose="03000509000000000000" pitchFamily="65" charset="-120"/>
                <a:ea typeface="標楷體" panose="03000509000000000000" pitchFamily="65" charset="-120"/>
              </a:rPr>
              <a:t>(</a:t>
            </a:r>
            <a:r>
              <a:rPr lang="en-US" altLang="zh-TW" sz="2400">
                <a:solidFill>
                  <a:srgbClr val="FF0000"/>
                </a:solidFill>
                <a:latin typeface="標楷體" panose="03000509000000000000" pitchFamily="65" charset="-120"/>
                <a:ea typeface="標楷體" panose="03000509000000000000" pitchFamily="65" charset="-120"/>
              </a:rPr>
              <a:t>77</a:t>
            </a:r>
            <a:r>
              <a:rPr lang="zh-TW" altLang="en-US" sz="2400">
                <a:solidFill>
                  <a:srgbClr val="FF0000"/>
                </a:solidFill>
                <a:latin typeface="標楷體" panose="03000509000000000000" pitchFamily="65" charset="-120"/>
                <a:ea typeface="標楷體" panose="03000509000000000000" pitchFamily="65" charset="-120"/>
              </a:rPr>
              <a:t>分</a:t>
            </a:r>
            <a:r>
              <a:rPr lang="en-US" altLang="zh-TW" sz="2400">
                <a:solidFill>
                  <a:srgbClr val="000000"/>
                </a:solidFill>
                <a:latin typeface="標楷體" panose="03000509000000000000" pitchFamily="65" charset="-120"/>
                <a:ea typeface="標楷體" panose="03000509000000000000" pitchFamily="65" charset="-120"/>
              </a:rPr>
              <a:t>)</a:t>
            </a:r>
            <a:r>
              <a:rPr lang="zh-TW" altLang="en-US" sz="2400">
                <a:solidFill>
                  <a:srgbClr val="000000"/>
                </a:solidFill>
                <a:latin typeface="標楷體" panose="03000509000000000000" pitchFamily="65" charset="-120"/>
                <a:ea typeface="標楷體" panose="03000509000000000000" pitchFamily="65" charset="-120"/>
              </a:rPr>
              <a:t>在臺南區排序之比率區間為</a:t>
            </a:r>
            <a:r>
              <a:rPr lang="en-US" altLang="zh-TW" sz="2400">
                <a:solidFill>
                  <a:srgbClr val="000000"/>
                </a:solidFill>
                <a:latin typeface="標楷體" panose="03000509000000000000" pitchFamily="65" charset="-120"/>
                <a:ea typeface="標楷體" panose="03000509000000000000" pitchFamily="65" charset="-120"/>
              </a:rPr>
              <a:t>2.36</a:t>
            </a:r>
            <a:r>
              <a:rPr lang="zh-TW" altLang="en-US" sz="2400">
                <a:solidFill>
                  <a:srgbClr val="000000"/>
                </a:solidFill>
                <a:latin typeface="標楷體" panose="03000509000000000000" pitchFamily="65" charset="-120"/>
                <a:ea typeface="標楷體" panose="03000509000000000000" pitchFamily="65" charset="-120"/>
              </a:rPr>
              <a:t>％</a:t>
            </a:r>
            <a:r>
              <a:rPr lang="en-US" altLang="zh-TW" sz="2400">
                <a:solidFill>
                  <a:srgbClr val="000000"/>
                </a:solidFill>
                <a:latin typeface="標楷體" panose="03000509000000000000" pitchFamily="65" charset="-120"/>
                <a:ea typeface="標楷體" panose="03000509000000000000" pitchFamily="65" charset="-120"/>
              </a:rPr>
              <a:t>-3.37</a:t>
            </a:r>
            <a:r>
              <a:rPr lang="zh-TW" altLang="en-US" sz="2400">
                <a:solidFill>
                  <a:srgbClr val="000000"/>
                </a:solidFill>
                <a:latin typeface="標楷體" panose="03000509000000000000" pitchFamily="65" charset="-120"/>
                <a:ea typeface="標楷體" panose="03000509000000000000" pitchFamily="65" charset="-120"/>
              </a:rPr>
              <a:t>％中，在臺南市之排名在</a:t>
            </a:r>
            <a:r>
              <a:rPr lang="en-US" altLang="zh-TW" sz="2400">
                <a:solidFill>
                  <a:srgbClr val="000000"/>
                </a:solidFill>
                <a:latin typeface="標楷體" panose="03000509000000000000" pitchFamily="65" charset="-120"/>
                <a:ea typeface="標楷體" panose="03000509000000000000" pitchFamily="65" charset="-120"/>
              </a:rPr>
              <a:t>236-337</a:t>
            </a:r>
            <a:r>
              <a:rPr lang="zh-TW" altLang="en-US" sz="240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a:solidFill>
                  <a:srgbClr val="000000"/>
                </a:solidFill>
                <a:latin typeface="標楷體" panose="03000509000000000000" pitchFamily="65" charset="-120"/>
                <a:ea typeface="標楷體" panose="03000509000000000000" pitchFamily="65" charset="-120"/>
              </a:rPr>
              <a:t>336</a:t>
            </a:r>
            <a:r>
              <a:rPr lang="zh-TW" altLang="en-US" sz="2400">
                <a:solidFill>
                  <a:srgbClr val="000000"/>
                </a:solidFill>
                <a:latin typeface="標楷體" panose="03000509000000000000" pitchFamily="65" charset="-120"/>
                <a:ea typeface="標楷體" panose="03000509000000000000" pitchFamily="65" charset="-120"/>
              </a:rPr>
              <a:t>人。</a:t>
            </a:r>
            <a:endParaRPr lang="en-US" altLang="zh-TW" sz="2400">
              <a:solidFill>
                <a:srgbClr val="000000"/>
              </a:solidFill>
              <a:latin typeface="標楷體" panose="03000509000000000000" pitchFamily="65" charset="-120"/>
              <a:ea typeface="標楷體" panose="03000509000000000000" pitchFamily="65" charset="-120"/>
            </a:endParaRPr>
          </a:p>
          <a:p>
            <a:r>
              <a:rPr lang="en-US" altLang="zh-TW" sz="2400">
                <a:solidFill>
                  <a:srgbClr val="000000"/>
                </a:solidFill>
                <a:latin typeface="標楷體" panose="03000509000000000000" pitchFamily="65" charset="-120"/>
                <a:ea typeface="標楷體" panose="03000509000000000000" pitchFamily="65" charset="-120"/>
              </a:rPr>
              <a:t>2.</a:t>
            </a:r>
            <a:r>
              <a:rPr lang="zh-TW" altLang="en-US" sz="240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val="20000"/>
                    </a:ext>
                  </a:extLst>
                </a:gridCol>
                <a:gridCol w="5081732">
                  <a:extLst>
                    <a:ext uri="{9D8B030D-6E8A-4147-A177-3AD203B41FA5}">
                      <a16:colId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113</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7-8</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三</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113</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16</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113</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18-19</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113</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17</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一</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113</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8</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015509913"/>
              </p:ext>
            </p:extLst>
          </p:nvPr>
        </p:nvGraphicFramePr>
        <p:xfrm>
          <a:off x="1806506" y="1455028"/>
          <a:ext cx="9698106" cy="4412908"/>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844837">
                <a:tc rowSpan="4">
                  <a:txBody>
                    <a:bodyPr/>
                    <a:lstStyle/>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bl>
          </a:graphicData>
        </a:graphic>
      </p:graphicFrame>
      <p:sp>
        <p:nvSpPr>
          <p:cNvPr id="8" name="文字方塊 7">
            <a:extLst>
              <a:ext uri="{FF2B5EF4-FFF2-40B4-BE49-F238E27FC236}">
                <a16:creationId xmlns:a16="http://schemas.microsoft.com/office/drawing/2014/main" id="{45253889-8F54-47BA-8731-EA1AEC10B964}"/>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1198008484"/>
              </p:ext>
            </p:extLst>
          </p:nvPr>
        </p:nvGraphicFramePr>
        <p:xfrm>
          <a:off x="1806506" y="1399500"/>
          <a:ext cx="9698106" cy="4515690"/>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6">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應用日語科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多媒體動畫科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電影電視科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電機空調科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651667"/>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76219049"/>
                  </a:ext>
                </a:extLst>
              </a:tr>
            </a:tbl>
          </a:graphicData>
        </a:graphic>
      </p:graphicFrame>
      <p:sp>
        <p:nvSpPr>
          <p:cNvPr id="8" name="文字方塊 7">
            <a:extLst>
              <a:ext uri="{FF2B5EF4-FFF2-40B4-BE49-F238E27FC236}">
                <a16:creationId xmlns:a16="http://schemas.microsoft.com/office/drawing/2014/main" id="{AC5678B5-3985-4B9C-BAFD-95EE7404DD6E}"/>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930357809"/>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032767557"/>
              </p:ext>
            </p:extLst>
          </p:nvPr>
        </p:nvGraphicFramePr>
        <p:xfrm>
          <a:off x="1806506" y="1455028"/>
          <a:ext cx="9979094" cy="4515690"/>
        </p:xfrm>
        <a:graphic>
          <a:graphicData uri="http://schemas.openxmlformats.org/drawingml/2006/table">
            <a:tbl>
              <a:tblPr>
                <a:tableStyleId>{5C22544A-7EE6-4342-B048-85BDC9FD1C3A}</a:tableStyleId>
              </a:tblPr>
              <a:tblGrid>
                <a:gridCol w="1645272">
                  <a:extLst>
                    <a:ext uri="{9D8B030D-6E8A-4147-A177-3AD203B41FA5}">
                      <a16:colId xmlns:a16="http://schemas.microsoft.com/office/drawing/2014/main" val="2133117232"/>
                    </a:ext>
                  </a:extLst>
                </a:gridCol>
                <a:gridCol w="2955399">
                  <a:extLst>
                    <a:ext uri="{9D8B030D-6E8A-4147-A177-3AD203B41FA5}">
                      <a16:colId xmlns:a16="http://schemas.microsoft.com/office/drawing/2014/main" val="3251991606"/>
                    </a:ext>
                  </a:extLst>
                </a:gridCol>
                <a:gridCol w="1784323">
                  <a:extLst>
                    <a:ext uri="{9D8B030D-6E8A-4147-A177-3AD203B41FA5}">
                      <a16:colId xmlns:a16="http://schemas.microsoft.com/office/drawing/2014/main" val="1708508259"/>
                    </a:ext>
                  </a:extLst>
                </a:gridCol>
                <a:gridCol w="359410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6">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1.</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高雄市所有國中。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2.</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臺南市下列區域國中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楠西區、南化區、玉井區、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左鎮區、新化區、龍崎區、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永康區、歸仁區、關廟區、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安南區、北區、中西區、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南區、東區、仁德區、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安平區各國中</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5803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飛機修護科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651667"/>
                  </a:ext>
                </a:extLst>
              </a:tr>
              <a:tr h="5803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76219049"/>
                  </a:ext>
                </a:extLst>
              </a:tr>
            </a:tbl>
          </a:graphicData>
        </a:graphic>
      </p:graphicFrame>
      <p:sp>
        <p:nvSpPr>
          <p:cNvPr id="8" name="文字方塊 7">
            <a:extLst>
              <a:ext uri="{FF2B5EF4-FFF2-40B4-BE49-F238E27FC236}">
                <a16:creationId xmlns:a16="http://schemas.microsoft.com/office/drawing/2014/main" id="{2A09A803-7CB9-4073-B722-55A85355014C}"/>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912215446"/>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766225251"/>
              </p:ext>
            </p:extLst>
          </p:nvPr>
        </p:nvGraphicFramePr>
        <p:xfrm>
          <a:off x="1806506" y="1455028"/>
          <a:ext cx="9698106" cy="3561517"/>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96951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864000">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長榮女中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864000">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2751761326"/>
                  </a:ext>
                </a:extLst>
              </a:tr>
              <a:tr h="864000">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崑山高中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41972841"/>
                  </a:ext>
                </a:extLst>
              </a:tr>
            </a:tbl>
          </a:graphicData>
        </a:graphic>
      </p:graphicFrame>
      <p:sp>
        <p:nvSpPr>
          <p:cNvPr id="8" name="文字方塊 7">
            <a:extLst>
              <a:ext uri="{FF2B5EF4-FFF2-40B4-BE49-F238E27FC236}">
                <a16:creationId xmlns:a16="http://schemas.microsoft.com/office/drawing/2014/main" id="{FA20E9B1-0709-466F-8F5D-3D93F43D3B9C}"/>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2537737849"/>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555405847"/>
              </p:ext>
            </p:extLst>
          </p:nvPr>
        </p:nvGraphicFramePr>
        <p:xfrm>
          <a:off x="1806506" y="1455028"/>
          <a:ext cx="9698106" cy="2697517"/>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96951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864000">
                <a:tc rowSpan="2">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864000">
                <a:tc vMerge="1">
                  <a:txBody>
                    <a:bodyPr/>
                    <a:lstStyle/>
                    <a:p>
                      <a:pPr algn="ctr" fontAlgn="ct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2751761326"/>
                  </a:ext>
                </a:extLst>
              </a:tr>
            </a:tbl>
          </a:graphicData>
        </a:graphic>
      </p:graphicFrame>
      <p:sp>
        <p:nvSpPr>
          <p:cNvPr id="8" name="文字方塊 7">
            <a:extLst>
              <a:ext uri="{FF2B5EF4-FFF2-40B4-BE49-F238E27FC236}">
                <a16:creationId xmlns:a16="http://schemas.microsoft.com/office/drawing/2014/main" id="{1473894D-AC25-41A0-BAAF-B4B90830E60A}"/>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4230738623"/>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253010287"/>
              </p:ext>
            </p:extLst>
          </p:nvPr>
        </p:nvGraphicFramePr>
        <p:xfrm>
          <a:off x="1671638" y="1373508"/>
          <a:ext cx="9790119" cy="4714592"/>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val="2133117232"/>
                    </a:ext>
                  </a:extLst>
                </a:gridCol>
                <a:gridCol w="2899432">
                  <a:extLst>
                    <a:ext uri="{9D8B030D-6E8A-4147-A177-3AD203B41FA5}">
                      <a16:colId xmlns:a16="http://schemas.microsoft.com/office/drawing/2014/main" val="3251991606"/>
                    </a:ext>
                  </a:extLst>
                </a:gridCol>
                <a:gridCol w="1985621">
                  <a:extLst>
                    <a:ext uri="{9D8B030D-6E8A-4147-A177-3AD203B41FA5}">
                      <a16:colId xmlns:a16="http://schemas.microsoft.com/office/drawing/2014/main" val="1708508259"/>
                    </a:ext>
                  </a:extLst>
                </a:gridCol>
                <a:gridCol w="3290950">
                  <a:extLst>
                    <a:ext uri="{9D8B030D-6E8A-4147-A177-3AD203B41FA5}">
                      <a16:colId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tx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8" name="標題 1">
            <a:extLst>
              <a:ext uri="{FF2B5EF4-FFF2-40B4-BE49-F238E27FC236}">
                <a16:creationId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id="{B0075670-FD7D-4B43-9EA1-2C7DEEB2D00C}"/>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063474331"/>
              </p:ext>
            </p:extLst>
          </p:nvPr>
        </p:nvGraphicFramePr>
        <p:xfrm>
          <a:off x="1671638" y="1449782"/>
          <a:ext cx="9834562" cy="4571359"/>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val="2133117232"/>
                    </a:ext>
                  </a:extLst>
                </a:gridCol>
                <a:gridCol w="2912594">
                  <a:extLst>
                    <a:ext uri="{9D8B030D-6E8A-4147-A177-3AD203B41FA5}">
                      <a16:colId xmlns:a16="http://schemas.microsoft.com/office/drawing/2014/main" val="3251991606"/>
                    </a:ext>
                  </a:extLst>
                </a:gridCol>
                <a:gridCol w="1994635">
                  <a:extLst>
                    <a:ext uri="{9D8B030D-6E8A-4147-A177-3AD203B41FA5}">
                      <a16:colId xmlns:a16="http://schemas.microsoft.com/office/drawing/2014/main" val="1708508259"/>
                    </a:ext>
                  </a:extLst>
                </a:gridCol>
                <a:gridCol w="3305890">
                  <a:extLst>
                    <a:ext uri="{9D8B030D-6E8A-4147-A177-3AD203B41FA5}">
                      <a16:colId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221591888"/>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7" name="標題 1">
            <a:extLst>
              <a:ext uri="{FF2B5EF4-FFF2-40B4-BE49-F238E27FC236}">
                <a16:creationId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id="{739F4C32-1A8A-4415-B90B-70C1EEAF0172}"/>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804184147"/>
              </p:ext>
            </p:extLst>
          </p:nvPr>
        </p:nvGraphicFramePr>
        <p:xfrm>
          <a:off x="1671638" y="1474647"/>
          <a:ext cx="9770930" cy="4371012"/>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val="2133117232"/>
                    </a:ext>
                  </a:extLst>
                </a:gridCol>
                <a:gridCol w="2893749">
                  <a:extLst>
                    <a:ext uri="{9D8B030D-6E8A-4147-A177-3AD203B41FA5}">
                      <a16:colId xmlns:a16="http://schemas.microsoft.com/office/drawing/2014/main" val="3251991606"/>
                    </a:ext>
                  </a:extLst>
                </a:gridCol>
                <a:gridCol w="1981729">
                  <a:extLst>
                    <a:ext uri="{9D8B030D-6E8A-4147-A177-3AD203B41FA5}">
                      <a16:colId xmlns:a16="http://schemas.microsoft.com/office/drawing/2014/main" val="1708508259"/>
                    </a:ext>
                  </a:extLst>
                </a:gridCol>
                <a:gridCol w="3284500">
                  <a:extLst>
                    <a:ext uri="{9D8B030D-6E8A-4147-A177-3AD203B41FA5}">
                      <a16:colId xmlns:a16="http://schemas.microsoft.com/office/drawing/2014/main" val="3430214061"/>
                    </a:ext>
                  </a:extLst>
                </a:gridCol>
              </a:tblGrid>
              <a:tr h="40856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84253">
                <a:tc rowSpan="4">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35</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8425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46319311"/>
                  </a:ext>
                </a:extLst>
              </a:tr>
              <a:tr h="98425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740217111"/>
                  </a:ext>
                </a:extLst>
              </a:tr>
              <a:tr h="98425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68774434"/>
                  </a:ext>
                </a:extLst>
              </a:tr>
            </a:tbl>
          </a:graphicData>
        </a:graphic>
      </p:graphicFrame>
      <p:sp>
        <p:nvSpPr>
          <p:cNvPr id="7" name="標題 1">
            <a:extLst>
              <a:ext uri="{FF2B5EF4-FFF2-40B4-BE49-F238E27FC236}">
                <a16:creationId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id="{93B4346B-CAFB-430F-AA1C-8B81EE600C56}"/>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189798071"/>
              </p:ext>
            </p:extLst>
          </p:nvPr>
        </p:nvGraphicFramePr>
        <p:xfrm>
          <a:off x="1671638" y="1606994"/>
          <a:ext cx="9819849" cy="4641406"/>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val="2133117232"/>
                    </a:ext>
                  </a:extLst>
                </a:gridCol>
                <a:gridCol w="2908237">
                  <a:extLst>
                    <a:ext uri="{9D8B030D-6E8A-4147-A177-3AD203B41FA5}">
                      <a16:colId xmlns:a16="http://schemas.microsoft.com/office/drawing/2014/main" val="3251991606"/>
                    </a:ext>
                  </a:extLst>
                </a:gridCol>
                <a:gridCol w="1991651">
                  <a:extLst>
                    <a:ext uri="{9D8B030D-6E8A-4147-A177-3AD203B41FA5}">
                      <a16:colId xmlns:a16="http://schemas.microsoft.com/office/drawing/2014/main" val="1708508259"/>
                    </a:ext>
                  </a:extLst>
                </a:gridCol>
                <a:gridCol w="3300944">
                  <a:extLst>
                    <a:ext uri="{9D8B030D-6E8A-4147-A177-3AD203B41FA5}">
                      <a16:colId xmlns:a16="http://schemas.microsoft.com/office/drawing/2014/main" val="3430214061"/>
                    </a:ext>
                  </a:extLst>
                </a:gridCol>
              </a:tblGrid>
              <a:tr h="53275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36955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南光高中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95</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36955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tc>
                <a:extLst>
                  <a:ext uri="{0D108BD9-81ED-4DB2-BD59-A6C34878D82A}">
                    <a16:rowId xmlns:a16="http://schemas.microsoft.com/office/drawing/2014/main" val="461052666"/>
                  </a:ext>
                </a:extLst>
              </a:tr>
              <a:tr h="136955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a:t>
                      </a:r>
                      <a:r>
                        <a:rPr lang="zh-TW" altLang="en-US" sz="2800" u="none" strike="noStrike" dirty="0">
                          <a:solidFill>
                            <a:schemeClr val="tx1"/>
                          </a:solidFill>
                          <a:effectLst/>
                          <a:latin typeface="標楷體" panose="03000509000000000000" pitchFamily="65" charset="-120"/>
                          <a:ea typeface="標楷體" panose="03000509000000000000" pitchFamily="65" charset="-120"/>
                        </a:rPr>
                        <a:t>南四區明達高中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83705100"/>
                  </a:ext>
                </a:extLst>
              </a:tr>
            </a:tbl>
          </a:graphicData>
        </a:graphic>
      </p:graphicFrame>
      <p:sp>
        <p:nvSpPr>
          <p:cNvPr id="8" name="標題 1">
            <a:extLst>
              <a:ext uri="{FF2B5EF4-FFF2-40B4-BE49-F238E27FC236}">
                <a16:creationId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id="{AC343B36-8DBE-4849-AE11-37D4AFE4FFE9}"/>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893138709"/>
              </p:ext>
            </p:extLst>
          </p:nvPr>
        </p:nvGraphicFramePr>
        <p:xfrm>
          <a:off x="1671638" y="1607796"/>
          <a:ext cx="9756967" cy="385504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val="2133117232"/>
                    </a:ext>
                  </a:extLst>
                </a:gridCol>
                <a:gridCol w="2889614">
                  <a:extLst>
                    <a:ext uri="{9D8B030D-6E8A-4147-A177-3AD203B41FA5}">
                      <a16:colId xmlns:a16="http://schemas.microsoft.com/office/drawing/2014/main" val="3251991606"/>
                    </a:ext>
                  </a:extLst>
                </a:gridCol>
                <a:gridCol w="1978897">
                  <a:extLst>
                    <a:ext uri="{9D8B030D-6E8A-4147-A177-3AD203B41FA5}">
                      <a16:colId xmlns:a16="http://schemas.microsoft.com/office/drawing/2014/main" val="1708508259"/>
                    </a:ext>
                  </a:extLst>
                </a:gridCol>
                <a:gridCol w="3279806">
                  <a:extLst>
                    <a:ext uri="{9D8B030D-6E8A-4147-A177-3AD203B41FA5}">
                      <a16:colId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6635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470337">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bl>
          </a:graphicData>
        </a:graphic>
      </p:graphicFrame>
      <p:sp>
        <p:nvSpPr>
          <p:cNvPr id="7" name="標題 1">
            <a:extLst>
              <a:ext uri="{FF2B5EF4-FFF2-40B4-BE49-F238E27FC236}">
                <a16:creationId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id="{DEE12CB8-B39A-4894-9008-E3198657401A}"/>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extLst>
              <p:ext uri="{D42A27DB-BD31-4B8C-83A1-F6EECF244321}">
                <p14:modId xmlns:p14="http://schemas.microsoft.com/office/powerpoint/2010/main" val="2459916965"/>
              </p:ext>
            </p:extLst>
          </p:nvPr>
        </p:nvGraphicFramePr>
        <p:xfrm>
          <a:off x="1872487" y="1652968"/>
          <a:ext cx="9922115"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408023313"/>
              </p:ext>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將軍國中、北門國中</a:t>
                      </a:r>
                      <a:endParaRPr lang="en-US" altLang="zh-TW" sz="2800" b="0" i="0" u="none" strike="noStrike" kern="120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a:solidFill>
                            <a:schemeClr val="dk1"/>
                          </a:solidFill>
                          <a:effectLst/>
                          <a:latin typeface="標楷體" panose="03000509000000000000" pitchFamily="65" charset="-120"/>
                          <a:ea typeface="標楷體" panose="03000509000000000000" pitchFamily="65" charset="-120"/>
                          <a:cs typeface="+mn-cs"/>
                        </a:rPr>
                        <a:t>昭</a:t>
                      </a:r>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29492">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id="{EDC71B06-7D91-4491-A486-C0E03F7B0DC4}"/>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060049193"/>
              </p:ext>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6">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化工科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id="{34F9A229-9283-4E88-933C-CCB3E90AC057}"/>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698435188"/>
              </p:ext>
            </p:extLst>
          </p:nvPr>
        </p:nvGraphicFramePr>
        <p:xfrm>
          <a:off x="1671638" y="1381111"/>
          <a:ext cx="9881557" cy="5312748"/>
        </p:xfrm>
        <a:graphic>
          <a:graphicData uri="http://schemas.openxmlformats.org/drawingml/2006/table">
            <a:tbl>
              <a:tblPr>
                <a:tableStyleId>{5C22544A-7EE6-4342-B048-85BDC9FD1C3A}</a:tableStyleId>
              </a:tblPr>
              <a:tblGrid>
                <a:gridCol w="1629192">
                  <a:extLst>
                    <a:ext uri="{9D8B030D-6E8A-4147-A177-3AD203B41FA5}">
                      <a16:colId xmlns:a16="http://schemas.microsoft.com/office/drawing/2014/main" val="2133117232"/>
                    </a:ext>
                  </a:extLst>
                </a:gridCol>
                <a:gridCol w="2926511">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37469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69696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安定國中、麻豆國中官田國中、佳里國中佳興國中、學甲國中西港國中、將軍國中竹橋國中、北門國中下營國中、</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69696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69696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08221146"/>
                  </a:ext>
                </a:extLst>
              </a:tr>
              <a:tr h="69696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機械科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871287942"/>
                  </a:ext>
                </a:extLst>
              </a:tr>
              <a:tr h="69696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化工科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11905870"/>
                  </a:ext>
                </a:extLst>
              </a:tr>
              <a:tr h="69696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電子科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66842529"/>
                  </a:ext>
                </a:extLst>
              </a:tr>
              <a:tr h="69696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29124974"/>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—112</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文字方塊 4">
            <a:extLst>
              <a:ext uri="{FF2B5EF4-FFF2-40B4-BE49-F238E27FC236}">
                <a16:creationId xmlns:a16="http://schemas.microsoft.com/office/drawing/2014/main" id="{E298A8C9-1DE9-4A6B-A914-BBD844C11E15}"/>
              </a:ext>
            </a:extLst>
          </p:cNvPr>
          <p:cNvSpPr txBox="1"/>
          <p:nvPr/>
        </p:nvSpPr>
        <p:spPr>
          <a:xfrm>
            <a:off x="7264574" y="6418420"/>
            <a:ext cx="4839979" cy="369332"/>
          </a:xfrm>
          <a:prstGeom prst="rect">
            <a:avLst/>
          </a:prstGeom>
          <a:noFill/>
        </p:spPr>
        <p:txBody>
          <a:bodyPr wrap="none" rtlCol="0">
            <a:spAutoFit/>
          </a:bodyPr>
          <a:lstStyle/>
          <a:p>
            <a:r>
              <a:rPr lang="zh-TW" altLang="en-US" b="1" dirty="0">
                <a:solidFill>
                  <a:srgbClr val="FF0000"/>
                </a:solidFill>
              </a:rPr>
              <a:t>上表為</a:t>
            </a:r>
            <a:r>
              <a:rPr lang="en-US" altLang="zh-TW" b="1" dirty="0">
                <a:solidFill>
                  <a:srgbClr val="FF0000"/>
                </a:solidFill>
              </a:rPr>
              <a:t>112</a:t>
            </a:r>
            <a:r>
              <a:rPr lang="zh-TW" altLang="en-US" b="1" dirty="0">
                <a:solidFill>
                  <a:srgbClr val="FF0000"/>
                </a:solidFill>
              </a:rPr>
              <a:t>年度資料，</a:t>
            </a:r>
            <a:r>
              <a:rPr lang="en-US" altLang="zh-TW" b="1" dirty="0">
                <a:solidFill>
                  <a:srgbClr val="FF0000"/>
                </a:solidFill>
              </a:rPr>
              <a:t>113</a:t>
            </a:r>
            <a:r>
              <a:rPr lang="zh-TW" altLang="en-US" b="1" dirty="0">
                <a:solidFill>
                  <a:srgbClr val="FF0000"/>
                </a:solidFill>
              </a:rPr>
              <a:t>年度請以公告為主。</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804161" y="3961575"/>
            <a:ext cx="5754623" cy="2419350"/>
          </a:xfrm>
        </p:spPr>
        <p:txBody>
          <a:bodyPr/>
          <a:lstStyle/>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藝術才能班</a:t>
            </a:r>
            <a:r>
              <a:rPr lang="en-US" altLang="zh-TW" sz="3600" b="1" dirty="0">
                <a:solidFill>
                  <a:srgbClr val="FF0000"/>
                </a:solidFill>
                <a:latin typeface="標楷體" panose="03000509000000000000" pitchFamily="65" charset="-120"/>
                <a:ea typeface="標楷體" panose="03000509000000000000" pitchFamily="65" charset="-120"/>
              </a:rPr>
              <a:t>-</a:t>
            </a: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音樂、美術、舞蹈、戲劇</a:t>
            </a:r>
            <a:endParaRPr lang="en-US" altLang="zh-TW" sz="36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體育班、科學班、專業群科</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dirty="0">
                <a:solidFill>
                  <a:srgbClr val="000000"/>
                </a:solidFill>
                <a:latin typeface="標楷體" panose="03000509000000000000" pitchFamily="65" charset="-120"/>
                <a:ea typeface="標楷體" panose="03000509000000000000" pitchFamily="65" charset="-120"/>
              </a:rPr>
              <a:t>分為</a:t>
            </a:r>
            <a:r>
              <a:rPr lang="zh-TW" altLang="en-US" sz="3200" b="1" dirty="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a:solidFill>
                  <a:srgbClr val="000000"/>
                </a:solidFill>
                <a:latin typeface="標楷體" panose="03000509000000000000" pitchFamily="65" charset="-120"/>
                <a:ea typeface="標楷體" panose="03000509000000000000" pitchFamily="65" charset="-120"/>
              </a:rPr>
              <a:t>等四類。</a:t>
            </a:r>
            <a:endParaRPr lang="en-US" altLang="zh-TW" sz="3200" dirty="0">
              <a:solidFill>
                <a:srgbClr val="000000"/>
              </a:solidFill>
              <a:latin typeface="標楷體" panose="03000509000000000000" pitchFamily="65" charset="-120"/>
              <a:ea typeface="標楷體" panose="03000509000000000000" pitchFamily="65" charset="-120"/>
            </a:endParaRPr>
          </a:p>
          <a:p>
            <a:r>
              <a:rPr lang="zh-TW" altLang="en-US" sz="3200" dirty="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a:solidFill>
                  <a:srgbClr val="FF0000"/>
                </a:solidFill>
                <a:latin typeface="標楷體" panose="03000509000000000000" pitchFamily="65" charset="-120"/>
                <a:ea typeface="標楷體" panose="03000509000000000000" pitchFamily="65" charset="-120"/>
              </a:rPr>
              <a:t>且</a:t>
            </a:r>
            <a:r>
              <a:rPr lang="zh-TW" altLang="en-US" sz="3200" b="1" dirty="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9442772"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113</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招生管道：競賽表現入學、甄選入學聯合分發</a:t>
            </a:r>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346426249"/>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184501" y="5160963"/>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1277" y="711199"/>
            <a:ext cx="10029871"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a:t>
            </a:r>
            <a:r>
              <a:rPr kumimoji="0" lang="zh-TW" altLang="en-US" sz="2400" dirty="0">
                <a:latin typeface="標楷體" pitchFamily="65" charset="-120"/>
                <a:ea typeface="標楷體" pitchFamily="65" charset="-120"/>
                <a:cs typeface="Microsoft JhengHei" charset="-120"/>
              </a:rPr>
              <a:t>以競賽表現入學</a:t>
            </a:r>
            <a:r>
              <a:rPr kumimoji="0" lang="zh-TW" altLang="en-US" sz="2400" dirty="0">
                <a:solidFill>
                  <a:srgbClr val="FF0000"/>
                </a:solidFill>
                <a:latin typeface="標楷體" pitchFamily="65" charset="-120"/>
                <a:ea typeface="標楷體" pitchFamily="65" charset="-120"/>
                <a:cs typeface="Microsoft JhengHei" charset="-120"/>
              </a:rPr>
              <a:t>（音樂、美術、舞蹈班設有本管道，戲劇班無）</a:t>
            </a:r>
            <a:endParaRPr kumimoji="0" lang="en-US" altLang="zh-TW" sz="2400" dirty="0">
              <a:solidFill>
                <a:srgbClr val="FF0000"/>
              </a:solidFill>
              <a:latin typeface="標楷體" pitchFamily="65" charset="-120"/>
              <a:ea typeface="標楷體" pitchFamily="65" charset="-120"/>
              <a:cs typeface="Microsoft JhengHei" charset="-120"/>
            </a:endParaRPr>
          </a:p>
        </p:txBody>
      </p:sp>
      <p:grpSp>
        <p:nvGrpSpPr>
          <p:cNvPr id="39939"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39940" name="文字方塊 79"/>
          <p:cNvSpPr txBox="1">
            <a:spLocks noChangeArrowheads="1"/>
          </p:cNvSpPr>
          <p:nvPr/>
        </p:nvSpPr>
        <p:spPr bwMode="auto">
          <a:xfrm>
            <a:off x="1511277" y="5888693"/>
            <a:ext cx="101320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514350" indent="-514350" eaLnBrk="1" hangingPunct="1">
              <a:spcBef>
                <a:spcPts val="600"/>
              </a:spcBef>
            </a:pPr>
            <a:r>
              <a:rPr lang="zh-TW" altLang="en-US"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備註：</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學生在國中階段若有獲得政府機關或學術研究機構舉辦之國際性或全國性競賽表現特別優異，提出申請鑑定安置，依「競賽表現優異具體事蹟證明文件」進行書面審查</a:t>
            </a:r>
            <a:r>
              <a:rPr lang="zh-TW" altLang="zh-TW" sz="1400" dirty="0">
                <a:latin typeface="Calibri" panose="020F0502020204030204" pitchFamily="34" charset="0"/>
                <a:ea typeface="標楷體" panose="03000509000000000000" pitchFamily="65" charset="-120"/>
                <a:cs typeface="Times New Roman" panose="02020603050405020304" pitchFamily="18" charset="0"/>
              </a:rPr>
              <a:t>，審查結果送鑑輔會鑑定，經鑑定通過者則依「以競賽表現入學」</a:t>
            </a:r>
            <a:br>
              <a:rPr lang="en-US" altLang="zh-TW" sz="1400" dirty="0">
                <a:latin typeface="Calibri" panose="020F0502020204030204" pitchFamily="34" charset="0"/>
                <a:ea typeface="標楷體" panose="03000509000000000000" pitchFamily="65" charset="-120"/>
                <a:cs typeface="Times New Roman" panose="02020603050405020304" pitchFamily="18" charset="0"/>
              </a:rPr>
            </a:b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詳見簡章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安置入班。</a:t>
            </a:r>
            <a:endParaRPr lang="zh-TW" altLang="zh-TW" sz="1400" dirty="0">
              <a:latin typeface="Calibri" panose="020F0502020204030204" pitchFamily="34" charset="0"/>
              <a:ea typeface="標楷體" panose="03000509000000000000" pitchFamily="65" charset="-120"/>
              <a:cs typeface="Times New Roman" panose="02020603050405020304" pitchFamily="18" charset="0"/>
            </a:endParaRPr>
          </a:p>
        </p:txBody>
      </p:sp>
      <p:sp>
        <p:nvSpPr>
          <p:cNvPr id="39941" name="文字方塊 506"/>
          <p:cNvSpPr txBox="1">
            <a:spLocks noChangeArrowheads="1"/>
          </p:cNvSpPr>
          <p:nvPr/>
        </p:nvSpPr>
        <p:spPr bwMode="auto">
          <a:xfrm>
            <a:off x="4503738" y="2000250"/>
            <a:ext cx="2879725" cy="64928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dirty="0">
                <a:latin typeface="標楷體" panose="03000509000000000000" pitchFamily="65" charset="-120"/>
                <a:ea typeface="標楷體" panose="03000509000000000000" pitchFamily="65" charset="-120"/>
              </a:rPr>
              <a:t>依「競賽表現優異具體事蹟</a:t>
            </a:r>
            <a:endParaRPr lang="en-US" altLang="zh-TW" sz="1400" dirty="0">
              <a:latin typeface="標楷體" panose="03000509000000000000" pitchFamily="65" charset="-120"/>
              <a:ea typeface="標楷體" panose="03000509000000000000" pitchFamily="65" charset="-120"/>
            </a:endParaRPr>
          </a:p>
          <a:p>
            <a:pPr algn="ctr" eaLnBrk="1" hangingPunct="1">
              <a:lnSpc>
                <a:spcPts val="2000"/>
              </a:lnSpc>
            </a:pPr>
            <a:r>
              <a:rPr lang="zh-TW" altLang="zh-TW" sz="1400" dirty="0">
                <a:latin typeface="標楷體" panose="03000509000000000000" pitchFamily="65" charset="-120"/>
                <a:ea typeface="標楷體" panose="03000509000000000000" pitchFamily="65" charset="-120"/>
              </a:rPr>
              <a:t>證明文件」進行書面審查</a:t>
            </a:r>
            <a:endParaRPr lang="zh-TW" altLang="en-US" sz="1400" dirty="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2" name="文字方塊 510"/>
          <p:cNvSpPr txBox="1">
            <a:spLocks noChangeArrowheads="1"/>
          </p:cNvSpPr>
          <p:nvPr/>
        </p:nvSpPr>
        <p:spPr bwMode="auto">
          <a:xfrm>
            <a:off x="4510088" y="5249863"/>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以競賽表現入學報到</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3" name="矩形 501"/>
          <p:cNvSpPr>
            <a:spLocks noChangeArrowheads="1"/>
          </p:cNvSpPr>
          <p:nvPr/>
        </p:nvSpPr>
        <p:spPr bwMode="auto">
          <a:xfrm>
            <a:off x="4503738" y="13795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以競賽表現入學報名</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4" name="文字方塊 508"/>
          <p:cNvSpPr txBox="1">
            <a:spLocks noChangeArrowheads="1"/>
          </p:cNvSpPr>
          <p:nvPr/>
        </p:nvSpPr>
        <p:spPr bwMode="auto">
          <a:xfrm>
            <a:off x="4510088" y="29289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5" name="文字方塊 521"/>
          <p:cNvSpPr txBox="1">
            <a:spLocks noChangeArrowheads="1"/>
          </p:cNvSpPr>
          <p:nvPr/>
        </p:nvSpPr>
        <p:spPr bwMode="auto">
          <a:xfrm>
            <a:off x="5251450" y="4921250"/>
            <a:ext cx="9477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3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6" name="文字方塊 494"/>
          <p:cNvSpPr txBox="1">
            <a:spLocks noChangeArrowheads="1"/>
          </p:cNvSpPr>
          <p:nvPr/>
        </p:nvSpPr>
        <p:spPr bwMode="auto">
          <a:xfrm>
            <a:off x="8015288" y="5246688"/>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7" name="菱形 511"/>
          <p:cNvSpPr>
            <a:spLocks noChangeArrowheads="1"/>
          </p:cNvSpPr>
          <p:nvPr/>
        </p:nvSpPr>
        <p:spPr bwMode="auto">
          <a:xfrm>
            <a:off x="5375275" y="3660775"/>
            <a:ext cx="1150938" cy="1150938"/>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8" name="文字方塊 514"/>
          <p:cNvSpPr txBox="1">
            <a:spLocks noChangeArrowheads="1"/>
          </p:cNvSpPr>
          <p:nvPr/>
        </p:nvSpPr>
        <p:spPr bwMode="auto">
          <a:xfrm>
            <a:off x="6934200" y="3910013"/>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7" name="圖案 56"/>
          <p:cNvCxnSpPr>
            <a:stCxn id="39947" idx="3"/>
            <a:endCxn id="39946" idx="0"/>
          </p:cNvCxnSpPr>
          <p:nvPr/>
        </p:nvCxnSpPr>
        <p:spPr>
          <a:xfrm>
            <a:off x="6526213" y="4237038"/>
            <a:ext cx="1849437" cy="1009650"/>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a:stCxn id="39944" idx="2"/>
            <a:endCxn id="39947" idx="0"/>
          </p:cNvCxnSpPr>
          <p:nvPr/>
        </p:nvCxnSpPr>
        <p:spPr>
          <a:xfrm>
            <a:off x="5949950" y="3289300"/>
            <a:ext cx="0" cy="371475"/>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39947" idx="2"/>
            <a:endCxn id="39942" idx="0"/>
          </p:cNvCxnSpPr>
          <p:nvPr/>
        </p:nvCxnSpPr>
        <p:spPr>
          <a:xfrm flipH="1">
            <a:off x="5949950" y="4811713"/>
            <a:ext cx="0" cy="438150"/>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39943" idx="2"/>
            <a:endCxn id="39941" idx="0"/>
          </p:cNvCxnSpPr>
          <p:nvPr/>
        </p:nvCxnSpPr>
        <p:spPr>
          <a:xfrm>
            <a:off x="5943600" y="1739900"/>
            <a:ext cx="0" cy="260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a:stCxn id="39941" idx="2"/>
            <a:endCxn id="39944" idx="0"/>
          </p:cNvCxnSpPr>
          <p:nvPr/>
        </p:nvCxnSpPr>
        <p:spPr>
          <a:xfrm>
            <a:off x="5943600" y="2649538"/>
            <a:ext cx="6350" cy="279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7B129C7A-7BDB-4625-99C3-E2802BB9A3BC}"/>
              </a:ext>
            </a:extLst>
          </p:cNvPr>
          <p:cNvSpPr txBox="1"/>
          <p:nvPr/>
        </p:nvSpPr>
        <p:spPr>
          <a:xfrm>
            <a:off x="5643709" y="6531115"/>
            <a:ext cx="452291" cy="369332"/>
          </a:xfrm>
          <a:prstGeom prst="rect">
            <a:avLst/>
          </a:prstGeom>
          <a:noFill/>
        </p:spPr>
        <p:txBody>
          <a:bodyPr wrap="square" rtlCol="0">
            <a:spAutoFit/>
          </a:bodyPr>
          <a:lstStyle/>
          <a:p>
            <a:r>
              <a:rPr lang="en-US" altLang="zh-TW" dirty="0"/>
              <a:t>16</a:t>
            </a:r>
            <a:endParaRPr lang="zh-TW" altLang="en-US" dirty="0"/>
          </a:p>
        </p:txBody>
      </p:sp>
    </p:spTree>
    <p:extLst>
      <p:ext uri="{BB962C8B-B14F-4D97-AF65-F5344CB8AC3E}">
        <p14:creationId xmlns:p14="http://schemas.microsoft.com/office/powerpoint/2010/main" val="32264649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11313" y="704056"/>
            <a:ext cx="10679112" cy="461963"/>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65238" y="1470025"/>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071563" y="3084562"/>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5" name="矩形 43"/>
          <p:cNvSpPr>
            <a:spLocks noChangeArrowheads="1"/>
          </p:cNvSpPr>
          <p:nvPr/>
        </p:nvSpPr>
        <p:spPr bwMode="auto">
          <a:xfrm>
            <a:off x="971550" y="3122662"/>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22363" y="4233813"/>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7" name="矩形 45"/>
          <p:cNvSpPr>
            <a:spLocks noChangeArrowheads="1"/>
          </p:cNvSpPr>
          <p:nvPr/>
        </p:nvSpPr>
        <p:spPr bwMode="auto">
          <a:xfrm>
            <a:off x="1055688" y="4276676"/>
            <a:ext cx="2954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dirty="0">
                <a:solidFill>
                  <a:schemeClr val="bg1"/>
                </a:solidFill>
                <a:latin typeface="標楷體" panose="03000509000000000000" pitchFamily="65" charset="-120"/>
                <a:ea typeface="標楷體" panose="03000509000000000000" pitchFamily="65" charset="-120"/>
              </a:rPr>
              <a:t>第三階段：放榜報到</a:t>
            </a:r>
            <a:endParaRPr kumimoji="0" lang="zh-CN" altLang="en-US" sz="2400" b="1" dirty="0">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055688" y="2006600"/>
            <a:ext cx="2886075"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9" name="矩形 49"/>
          <p:cNvSpPr>
            <a:spLocks noChangeArrowheads="1"/>
          </p:cNvSpPr>
          <p:nvPr/>
        </p:nvSpPr>
        <p:spPr bwMode="auto">
          <a:xfrm>
            <a:off x="971550" y="2046288"/>
            <a:ext cx="2954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第一階段：報名作業</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25888" y="1874838"/>
            <a:ext cx="8162925" cy="46166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線上報名，</a:t>
            </a:r>
            <a:r>
              <a:rPr kumimoji="0" lang="zh-TW" altLang="en-US" sz="2400" b="1" dirty="0">
                <a:solidFill>
                  <a:srgbClr val="FF0000"/>
                </a:solidFill>
                <a:latin typeface="標楷體" pitchFamily="65" charset="-120"/>
                <a:ea typeface="標楷體" pitchFamily="65" charset="-120"/>
              </a:rPr>
              <a:t>應屆生由學校集體送件</a:t>
            </a:r>
            <a:r>
              <a:rPr kumimoji="0" lang="zh-TW" altLang="en-US" sz="2400" dirty="0">
                <a:latin typeface="標楷體" pitchFamily="65" charset="-120"/>
                <a:ea typeface="標楷體" pitchFamily="65" charset="-120"/>
              </a:rPr>
              <a:t>：</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3</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18</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25</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p:txBody>
      </p:sp>
      <p:sp>
        <p:nvSpPr>
          <p:cNvPr id="40971" name="文本框 141"/>
          <p:cNvSpPr txBox="1">
            <a:spLocks noChangeArrowheads="1"/>
          </p:cNvSpPr>
          <p:nvPr/>
        </p:nvSpPr>
        <p:spPr bwMode="auto">
          <a:xfrm flipH="1">
            <a:off x="3941763" y="3095674"/>
            <a:ext cx="8250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400" dirty="0">
                <a:latin typeface="標楷體" panose="03000509000000000000" pitchFamily="65" charset="-120"/>
                <a:ea typeface="標楷體" panose="03000509000000000000" pitchFamily="65" charset="-120"/>
              </a:rPr>
              <a:t>由各類各區主委學校將競賽表現資料送該區鑑輔會鑑定。</a:t>
            </a:r>
            <a:endParaRPr kumimoji="0" lang="en-US" altLang="zh-TW" sz="2400" dirty="0">
              <a:latin typeface="標楷體" panose="03000509000000000000" pitchFamily="65" charset="-120"/>
              <a:ea typeface="標楷體" panose="03000509000000000000" pitchFamily="65" charset="-120"/>
            </a:endParaRPr>
          </a:p>
        </p:txBody>
      </p:sp>
      <p:sp>
        <p:nvSpPr>
          <p:cNvPr id="53" name="文本框 141"/>
          <p:cNvSpPr txBox="1"/>
          <p:nvPr/>
        </p:nvSpPr>
        <p:spPr bwMode="auto">
          <a:xfrm flipH="1">
            <a:off x="3986213" y="4233813"/>
            <a:ext cx="8162925" cy="2308324"/>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［音樂、舞蹈］放榜：</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2</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9</a:t>
            </a:r>
            <a:r>
              <a:rPr kumimoji="0" lang="zh-TW" altLang="en-US" sz="2400" dirty="0">
                <a:latin typeface="標楷體" pitchFamily="65" charset="-120"/>
                <a:ea typeface="標楷體" pitchFamily="65" charset="-120"/>
              </a:rPr>
              <a:t>日</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anose="03000509000000000000" pitchFamily="65" charset="-120"/>
                <a:ea typeface="標楷體" panose="03000509000000000000" pitchFamily="65" charset="-120"/>
              </a:rPr>
              <a:t>報到後聲明放棄：</a:t>
            </a:r>
            <a:r>
              <a:rPr kumimoji="0" lang="en-US" altLang="zh-TW" sz="2400" dirty="0">
                <a:latin typeface="標楷體" panose="03000509000000000000" pitchFamily="65" charset="-120"/>
                <a:ea typeface="標楷體" panose="03000509000000000000" pitchFamily="65" charset="-120"/>
              </a:rPr>
              <a:t>113</a:t>
            </a:r>
            <a:r>
              <a:rPr kumimoji="0" lang="zh-TW" altLang="en-US" sz="2400" dirty="0">
                <a:latin typeface="標楷體" panose="03000509000000000000" pitchFamily="65" charset="-120"/>
                <a:ea typeface="標楷體" panose="03000509000000000000" pitchFamily="65" charset="-120"/>
              </a:rPr>
              <a:t>年</a:t>
            </a:r>
            <a:r>
              <a:rPr kumimoji="0" lang="en-US" altLang="zh-TW" sz="2400" dirty="0">
                <a:latin typeface="標楷體" panose="03000509000000000000" pitchFamily="65" charset="-120"/>
                <a:ea typeface="標楷體" panose="03000509000000000000" pitchFamily="65" charset="-120"/>
              </a:rPr>
              <a:t>4</a:t>
            </a:r>
            <a:r>
              <a:rPr kumimoji="0" lang="zh-TW" altLang="en-US" sz="2400" dirty="0">
                <a:latin typeface="標楷體" panose="03000509000000000000" pitchFamily="65" charset="-120"/>
                <a:ea typeface="標楷體" panose="03000509000000000000" pitchFamily="65" charset="-120"/>
              </a:rPr>
              <a:t>月</a:t>
            </a:r>
            <a:r>
              <a:rPr kumimoji="0" lang="en-US" altLang="zh-TW" sz="2400" dirty="0">
                <a:latin typeface="標楷體" panose="03000509000000000000" pitchFamily="65" charset="-120"/>
                <a:ea typeface="標楷體" panose="03000509000000000000" pitchFamily="65" charset="-120"/>
              </a:rPr>
              <a:t>10</a:t>
            </a:r>
            <a:r>
              <a:rPr kumimoji="0" lang="zh-TW" altLang="en-US" sz="2400" dirty="0">
                <a:latin typeface="標楷體" panose="03000509000000000000" pitchFamily="65" charset="-120"/>
                <a:ea typeface="標楷體" panose="03000509000000000000" pitchFamily="65" charset="-120"/>
              </a:rPr>
              <a:t>日</a:t>
            </a:r>
            <a:endParaRPr kumimoji="0" lang="en-US" altLang="zh-TW" sz="24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［美術］放榜：</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9</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fontAlgn="auto">
              <a:spcBef>
                <a:spcPts val="0"/>
              </a:spcBef>
              <a:spcAft>
                <a:spcPts val="0"/>
              </a:spcAft>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16</a:t>
            </a:r>
            <a:r>
              <a:rPr kumimoji="0" lang="zh-TW" altLang="en-US" sz="2400" dirty="0">
                <a:latin typeface="標楷體" pitchFamily="65" charset="-120"/>
                <a:ea typeface="標楷體" pitchFamily="65" charset="-120"/>
              </a:rPr>
              <a:t>日</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anose="03000509000000000000" pitchFamily="65" charset="-120"/>
                <a:ea typeface="標楷體" panose="03000509000000000000" pitchFamily="65" charset="-120"/>
              </a:rPr>
              <a:t>報到後聲明放棄：</a:t>
            </a:r>
            <a:r>
              <a:rPr kumimoji="0" lang="en-US" altLang="zh-TW" sz="2400" dirty="0">
                <a:latin typeface="標楷體" pitchFamily="65" charset="-120"/>
                <a:ea typeface="標楷體" pitchFamily="65" charset="-120"/>
              </a:rPr>
              <a:t>113</a:t>
            </a:r>
            <a:r>
              <a:rPr kumimoji="0" lang="zh-TW" altLang="en-US" sz="2400" dirty="0">
                <a:latin typeface="標楷體" panose="03000509000000000000" pitchFamily="65" charset="-120"/>
                <a:ea typeface="標楷體" panose="03000509000000000000"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anose="03000509000000000000" pitchFamily="65" charset="-120"/>
                <a:ea typeface="標楷體" panose="03000509000000000000" pitchFamily="65" charset="-120"/>
              </a:rPr>
              <a:t>月</a:t>
            </a:r>
            <a:r>
              <a:rPr kumimoji="0" lang="en-US" altLang="zh-TW" sz="2400" dirty="0">
                <a:latin typeface="標楷體" pitchFamily="65" charset="-120"/>
                <a:ea typeface="標楷體" pitchFamily="65" charset="-120"/>
              </a:rPr>
              <a:t>17</a:t>
            </a:r>
            <a:r>
              <a:rPr kumimoji="0" lang="zh-TW" altLang="en-US" sz="2400" dirty="0">
                <a:latin typeface="標楷體" panose="03000509000000000000" pitchFamily="65" charset="-120"/>
                <a:ea typeface="標楷體" panose="03000509000000000000" pitchFamily="65" charset="-120"/>
              </a:rPr>
              <a:t>日</a:t>
            </a:r>
            <a:endParaRPr kumimoji="0" lang="en-US" altLang="zh-TW" sz="2400" dirty="0">
              <a:latin typeface="標楷體" pitchFamily="65" charset="-120"/>
              <a:ea typeface="標楷體" pitchFamily="65" charset="-120"/>
            </a:endParaRPr>
          </a:p>
        </p:txBody>
      </p:sp>
      <p:grpSp>
        <p:nvGrpSpPr>
          <p:cNvPr id="4097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 name="文字方塊 1">
            <a:extLst>
              <a:ext uri="{FF2B5EF4-FFF2-40B4-BE49-F238E27FC236}">
                <a16:creationId xmlns:a16="http://schemas.microsoft.com/office/drawing/2014/main" id="{E91614B7-6740-473C-8855-67AF7849D6C8}"/>
              </a:ext>
            </a:extLst>
          </p:cNvPr>
          <p:cNvSpPr txBox="1"/>
          <p:nvPr/>
        </p:nvSpPr>
        <p:spPr>
          <a:xfrm>
            <a:off x="5701440" y="6488668"/>
            <a:ext cx="570728" cy="369332"/>
          </a:xfrm>
          <a:prstGeom prst="rect">
            <a:avLst/>
          </a:prstGeom>
          <a:noFill/>
        </p:spPr>
        <p:txBody>
          <a:bodyPr wrap="square" rtlCol="0">
            <a:spAutoFit/>
          </a:bodyPr>
          <a:lstStyle/>
          <a:p>
            <a:r>
              <a:rPr lang="en-US" altLang="zh-TW" dirty="0"/>
              <a:t>17</a:t>
            </a:r>
            <a:endParaRPr lang="zh-TW" altLang="en-US" dirty="0"/>
          </a:p>
        </p:txBody>
      </p:sp>
    </p:spTree>
    <p:extLst>
      <p:ext uri="{BB962C8B-B14F-4D97-AF65-F5344CB8AC3E}">
        <p14:creationId xmlns:p14="http://schemas.microsoft.com/office/powerpoint/2010/main" val="17874718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28503" y="730250"/>
            <a:ext cx="9984060"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1987"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41988" name="文字方塊 14"/>
          <p:cNvSpPr txBox="1">
            <a:spLocks noChangeArrowheads="1"/>
          </p:cNvSpPr>
          <p:nvPr/>
        </p:nvSpPr>
        <p:spPr bwMode="auto">
          <a:xfrm>
            <a:off x="809625" y="1449388"/>
            <a:ext cx="967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dirty="0">
                <a:latin typeface="標楷體" panose="03000509000000000000" pitchFamily="65" charset="-120"/>
                <a:ea typeface="標楷體" panose="03000509000000000000" pitchFamily="65" charset="-120"/>
              </a:rPr>
              <a:t>報名資格</a:t>
            </a:r>
            <a:endParaRPr kumimoji="0" lang="zh-TW" altLang="en-US" sz="3600" b="1" dirty="0">
              <a:solidFill>
                <a:srgbClr val="FF0000"/>
              </a:solidFill>
              <a:latin typeface="標楷體" panose="03000509000000000000" pitchFamily="65" charset="-120"/>
              <a:ea typeface="標楷體" panose="03000509000000000000" pitchFamily="65" charset="-120"/>
            </a:endParaRPr>
          </a:p>
        </p:txBody>
      </p:sp>
      <p:sp>
        <p:nvSpPr>
          <p:cNvPr id="16" name="Freeform 5"/>
          <p:cNvSpPr>
            <a:spLocks noEditPoints="1"/>
          </p:cNvSpPr>
          <p:nvPr/>
        </p:nvSpPr>
        <p:spPr bwMode="auto">
          <a:xfrm>
            <a:off x="809625" y="256222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0" name="文字方塊 16"/>
          <p:cNvSpPr txBox="1">
            <a:spLocks noChangeArrowheads="1"/>
          </p:cNvSpPr>
          <p:nvPr/>
        </p:nvSpPr>
        <p:spPr bwMode="auto">
          <a:xfrm>
            <a:off x="1303338" y="2289175"/>
            <a:ext cx="10680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全國</a:t>
            </a:r>
            <a:r>
              <a:rPr kumimoji="0" lang="zh-TW" altLang="en-US" sz="4000" dirty="0">
                <a:latin typeface="標楷體" panose="03000509000000000000" pitchFamily="65" charset="-120"/>
                <a:ea typeface="標楷體" panose="03000509000000000000" pitchFamily="65" charset="-120"/>
              </a:rPr>
              <a:t>學生音樂、美術、舞蹈比賽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個人組</a:t>
            </a:r>
            <a:r>
              <a:rPr kumimoji="0" lang="zh-TW" altLang="en-US" sz="4000" dirty="0">
                <a:latin typeface="標楷體" panose="03000509000000000000" pitchFamily="65" charset="-120"/>
                <a:ea typeface="標楷體" panose="03000509000000000000" pitchFamily="65" charset="-120"/>
              </a:rPr>
              <a:t>決賽，成績獲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809625" y="4471988"/>
            <a:ext cx="493713" cy="4937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2" name="文字方塊 13"/>
          <p:cNvSpPr txBox="1">
            <a:spLocks noChangeArrowheads="1"/>
          </p:cNvSpPr>
          <p:nvPr/>
        </p:nvSpPr>
        <p:spPr bwMode="auto">
          <a:xfrm>
            <a:off x="1303338" y="4197350"/>
            <a:ext cx="106807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國際性</a:t>
            </a:r>
            <a:r>
              <a:rPr kumimoji="0" lang="zh-TW" altLang="en-US" sz="4000" dirty="0">
                <a:latin typeface="標楷體" panose="03000509000000000000" pitchFamily="65" charset="-120"/>
                <a:ea typeface="標楷體" panose="03000509000000000000" pitchFamily="65" charset="-120"/>
              </a:rPr>
              <a:t>正式音樂、美術、舞蹈比賽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個人賽</a:t>
            </a:r>
            <a:r>
              <a:rPr kumimoji="0" lang="zh-TW" altLang="en-US" sz="4000" dirty="0">
                <a:latin typeface="標楷體" panose="03000509000000000000" pitchFamily="65" charset="-120"/>
                <a:ea typeface="標楷體" panose="03000509000000000000" pitchFamily="65" charset="-120"/>
              </a:rPr>
              <a:t>，成績獲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a:p>
            <a:pPr eaLnBrk="1" hangingPunct="1">
              <a:lnSpc>
                <a:spcPct val="150000"/>
              </a:lnSpc>
            </a:pPr>
            <a:r>
              <a:rPr kumimoji="0" lang="zh-TW" altLang="en-US" sz="2800" dirty="0">
                <a:latin typeface="標楷體" panose="03000509000000000000" pitchFamily="65" charset="-120"/>
                <a:ea typeface="標楷體" panose="03000509000000000000" pitchFamily="65" charset="-120"/>
              </a:rPr>
              <a:t>須依簡章規定檢附國際性比賽相關佐證資料，以供鑑輔會審查。</a:t>
            </a:r>
            <a:endParaRPr kumimoji="0" lang="en-US" altLang="zh-TW" sz="2800" dirty="0">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86EA309F-9B91-4732-98F7-37BC27611832}"/>
              </a:ext>
            </a:extLst>
          </p:cNvPr>
          <p:cNvSpPr txBox="1"/>
          <p:nvPr/>
        </p:nvSpPr>
        <p:spPr>
          <a:xfrm>
            <a:off x="5561696" y="6488668"/>
            <a:ext cx="475260" cy="369332"/>
          </a:xfrm>
          <a:prstGeom prst="rect">
            <a:avLst/>
          </a:prstGeom>
          <a:noFill/>
        </p:spPr>
        <p:txBody>
          <a:bodyPr wrap="square" rtlCol="0">
            <a:spAutoFit/>
          </a:bodyPr>
          <a:lstStyle/>
          <a:p>
            <a:r>
              <a:rPr lang="en-US" altLang="zh-TW" dirty="0"/>
              <a:t>18</a:t>
            </a:r>
            <a:endParaRPr lang="zh-TW" altLang="en-US" dirty="0"/>
          </a:p>
        </p:txBody>
      </p:sp>
    </p:spTree>
    <p:extLst>
      <p:ext uri="{BB962C8B-B14F-4D97-AF65-F5344CB8AC3E}">
        <p14:creationId xmlns:p14="http://schemas.microsoft.com/office/powerpoint/2010/main" val="4128742784"/>
      </p:ext>
    </p:extLst>
  </p:cSld>
  <p:clrMapOvr>
    <a:masterClrMapping/>
  </p:clrMapOvr>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9.xml><?xml version="1.0" encoding="utf-8"?>
<a:theme xmlns:a="http://schemas.openxmlformats.org/drawingml/2006/main" name="4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12178</TotalTime>
  <Words>17225</Words>
  <Application>Microsoft Office PowerPoint</Application>
  <PresentationFormat>寬螢幕</PresentationFormat>
  <Paragraphs>3019</Paragraphs>
  <Slides>180</Slides>
  <Notes>55</Notes>
  <HiddenSlides>0</HiddenSlides>
  <MMClips>0</MMClips>
  <ScaleCrop>false</ScaleCrop>
  <HeadingPairs>
    <vt:vector size="8" baseType="variant">
      <vt:variant>
        <vt:lpstr>使用字型</vt:lpstr>
      </vt:variant>
      <vt:variant>
        <vt:i4>21</vt:i4>
      </vt:variant>
      <vt:variant>
        <vt:lpstr>佈景主題</vt:lpstr>
      </vt:variant>
      <vt:variant>
        <vt:i4>9</vt:i4>
      </vt:variant>
      <vt:variant>
        <vt:lpstr>內嵌 OLE 伺服程式</vt:lpstr>
      </vt:variant>
      <vt:variant>
        <vt:i4>2</vt:i4>
      </vt:variant>
      <vt:variant>
        <vt:lpstr>投影片標題</vt:lpstr>
      </vt:variant>
      <vt:variant>
        <vt:i4>180</vt:i4>
      </vt:variant>
    </vt:vector>
  </HeadingPairs>
  <TitlesOfParts>
    <vt:vector size="212" baseType="lpstr">
      <vt:lpstr>細明體</vt:lpstr>
      <vt:lpstr>華康正顏楷體W5</vt:lpstr>
      <vt:lpstr>華康粗圓體</vt:lpstr>
      <vt:lpstr>華康華綜體W5</vt:lpstr>
      <vt:lpstr>華康儷粗宋</vt:lpstr>
      <vt:lpstr>華康儷楷書</vt:lpstr>
      <vt:lpstr>Microsoft JhengHei</vt:lpstr>
      <vt:lpstr>Microsoft JhengHei</vt:lpstr>
      <vt:lpstr>微軟正黑體 Light</vt:lpstr>
      <vt:lpstr>新細明體</vt:lpstr>
      <vt:lpstr>標楷體</vt:lpstr>
      <vt:lpstr>Arial</vt:lpstr>
      <vt:lpstr>Arial Black</vt:lpstr>
      <vt:lpstr>Book Antiqua</vt:lpstr>
      <vt:lpstr>Calibri</vt:lpstr>
      <vt:lpstr>Century Gothic</vt:lpstr>
      <vt:lpstr>Constantia</vt:lpstr>
      <vt:lpstr>Impact</vt:lpstr>
      <vt:lpstr>Times New Roman</vt:lpstr>
      <vt:lpstr>Wingdings</vt:lpstr>
      <vt:lpstr>Wingdings 3</vt:lpstr>
      <vt:lpstr>絲縷</vt:lpstr>
      <vt:lpstr>2_絲縷</vt:lpstr>
      <vt:lpstr>3_絲縷</vt:lpstr>
      <vt:lpstr>5_絲縷</vt:lpstr>
      <vt:lpstr>自訂設計</vt:lpstr>
      <vt:lpstr>6_絲縷</vt:lpstr>
      <vt:lpstr>Office 主题</vt:lpstr>
      <vt:lpstr>1_絲縷</vt:lpstr>
      <vt:lpstr>4_絲縷</vt:lpstr>
      <vt:lpstr>Visio</vt:lpstr>
      <vt:lpstr>方程式</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(六)超額比序-志願序1 (12分)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(十一)就近入學(以東區、永康區為例)</vt:lpstr>
      <vt:lpstr>(十一)就近入學(以仁德區為例)</vt:lpstr>
      <vt:lpstr>(十一)就近入學(以安平區為例)</vt:lpstr>
      <vt:lpstr>(十二)國中教育會考</vt:lpstr>
      <vt:lpstr>PowerPoint 簡報</vt:lpstr>
      <vt:lpstr>PowerPoint 簡報</vt:lpstr>
      <vt:lpstr>PowerPoint 簡報</vt:lpstr>
      <vt:lpstr>考試科目、時間及題數</vt:lpstr>
      <vt:lpstr>PowerPoint 簡報</vt:lpstr>
      <vt:lpstr>PowerPoint 簡報</vt:lpstr>
      <vt:lpstr>教育會考成績的計算</vt:lpstr>
      <vt:lpstr>英語科整體能力等級如何計算？</vt:lpstr>
      <vt:lpstr>會考英語科三等級四標示</vt:lpstr>
      <vt:lpstr>數學科整體能力等級如何計算？</vt:lpstr>
      <vt:lpstr>會考數學科三等級四標示</vt:lpstr>
      <vt:lpstr>數學科非選擇題 評分說明</vt:lpstr>
      <vt:lpstr>數學非選擇題評量的能力</vt:lpstr>
      <vt:lpstr>評分規準</vt:lpstr>
      <vt:lpstr>評分指引</vt:lpstr>
      <vt:lpstr>PowerPoint 簡報</vt:lpstr>
      <vt:lpstr>閱卷委員的訓練</vt:lpstr>
      <vt:lpstr>評分機制</vt:lpstr>
      <vt:lpstr>PowerPoint 簡報</vt:lpstr>
      <vt:lpstr>(十三)免試入學報名流程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教育部體育署高級中等 以下學校體育班資料系統</vt:lpstr>
      <vt:lpstr>最後，選擇念體育班……</vt:lpstr>
      <vt:lpstr>臺南區體育班甄選入學學校</vt:lpstr>
      <vt:lpstr>PowerPoint 簡報</vt:lpstr>
      <vt:lpstr>PowerPoint 簡報</vt:lpstr>
      <vt:lpstr>PowerPoint 簡報</vt:lpstr>
      <vt:lpstr>臺南區專業群科甄選入學辦理學校</vt:lpstr>
      <vt:lpstr>PowerPoint 簡報</vt:lpstr>
      <vt:lpstr>PowerPoint 簡報</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聯合五專免試入學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一、國中畢業生適性入學宣導網</vt:lpstr>
      <vt:lpstr>二、臺南市十二年國教資訊網</vt:lpstr>
      <vt:lpstr>三、全國高級中等學校及五專資訊網</vt:lpstr>
      <vt:lpstr>PowerPoint 簡報</vt:lpstr>
      <vt:lpstr>PowerPoint 簡報</vt:lpstr>
      <vt:lpstr>PowerPoint 簡報</vt:lpstr>
      <vt:lpstr>七、臺南區高級中等學校免試入學暨特色招生考試分發入學志願選填網站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憲章 周</cp:lastModifiedBy>
  <cp:revision>1196</cp:revision>
  <dcterms:created xsi:type="dcterms:W3CDTF">2014-11-14T00:32:43Z</dcterms:created>
  <dcterms:modified xsi:type="dcterms:W3CDTF">2024-01-02T14:01:17Z</dcterms:modified>
</cp:coreProperties>
</file>