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319" r:id="rId2"/>
    <p:sldId id="293" r:id="rId3"/>
    <p:sldId id="323" r:id="rId4"/>
    <p:sldId id="257" r:id="rId5"/>
    <p:sldId id="294" r:id="rId6"/>
    <p:sldId id="321" r:id="rId7"/>
    <p:sldId id="265" r:id="rId8"/>
    <p:sldId id="267" r:id="rId9"/>
    <p:sldId id="300" r:id="rId10"/>
    <p:sldId id="268" r:id="rId11"/>
    <p:sldId id="301" r:id="rId12"/>
    <p:sldId id="271" r:id="rId13"/>
    <p:sldId id="304" r:id="rId14"/>
    <p:sldId id="272" r:id="rId15"/>
    <p:sldId id="303" r:id="rId16"/>
    <p:sldId id="274" r:id="rId17"/>
    <p:sldId id="275" r:id="rId18"/>
    <p:sldId id="307" r:id="rId19"/>
    <p:sldId id="277" r:id="rId20"/>
    <p:sldId id="309" r:id="rId21"/>
    <p:sldId id="310" r:id="rId22"/>
    <p:sldId id="279" r:id="rId23"/>
    <p:sldId id="320" r:id="rId24"/>
    <p:sldId id="280" r:id="rId25"/>
    <p:sldId id="312" r:id="rId26"/>
    <p:sldId id="313" r:id="rId27"/>
    <p:sldId id="282" r:id="rId28"/>
    <p:sldId id="314" r:id="rId29"/>
    <p:sldId id="315" r:id="rId30"/>
    <p:sldId id="284" r:id="rId31"/>
    <p:sldId id="316" r:id="rId32"/>
    <p:sldId id="285" r:id="rId33"/>
    <p:sldId id="317" r:id="rId34"/>
    <p:sldId id="324" r:id="rId35"/>
    <p:sldId id="325"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980A5D69-F132-41B0-953E-22C7BCD939E2}" type="datetimeFigureOut">
              <a:rPr lang="zh-TW" altLang="en-US" smtClean="0"/>
              <a:t>2021/10/25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50DBC7-60B2-40AE-A3A4-AF061F4C44A5}" type="slidenum">
              <a:rPr lang="zh-TW" altLang="en-US" smtClean="0"/>
              <a:t>‹#›</a:t>
            </a:fld>
            <a:endParaRPr lang="zh-TW" alt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7318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Date Placeholder 2"/>
          <p:cNvSpPr>
            <a:spLocks noGrp="1"/>
          </p:cNvSpPr>
          <p:nvPr>
            <p:ph type="dt" sz="half" idx="10"/>
          </p:nvPr>
        </p:nvSpPr>
        <p:spPr/>
        <p:txBody>
          <a:bodyPr/>
          <a:lstStyle/>
          <a:p>
            <a:fld id="{980A5D69-F132-41B0-953E-22C7BCD939E2}" type="datetimeFigureOut">
              <a:rPr lang="zh-TW" altLang="en-US" smtClean="0"/>
              <a:t>2021/10/25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4275595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80A5D69-F132-41B0-953E-22C7BCD939E2}" type="datetimeFigureOut">
              <a:rPr lang="zh-TW" altLang="en-US" smtClean="0"/>
              <a:t>2021/10/25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848767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80A5D69-F132-41B0-953E-22C7BCD939E2}" type="datetimeFigureOut">
              <a:rPr lang="zh-TW" altLang="en-US" smtClean="0"/>
              <a:t>2021/10/25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50DBC7-60B2-40AE-A3A4-AF061F4C44A5}" type="slidenum">
              <a:rPr lang="zh-TW" altLang="en-US" smtClean="0"/>
              <a:t>‹#›</a:t>
            </a:fld>
            <a:endParaRPr lang="zh-TW" alt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561411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80A5D69-F132-41B0-953E-22C7BCD939E2}" type="datetimeFigureOut">
              <a:rPr lang="zh-TW" altLang="en-US" smtClean="0"/>
              <a:t>2021/10/25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4048187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zh-TW" altLang="en-US"/>
              <a:t>編輯母片文字樣式</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80A5D69-F132-41B0-953E-22C7BCD939E2}" type="datetimeFigureOut">
              <a:rPr lang="zh-TW" altLang="en-US" smtClean="0"/>
              <a:t>2021/10/25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50DBC7-60B2-40AE-A3A4-AF061F4C44A5}" type="slidenum">
              <a:rPr lang="zh-TW" altLang="en-US" smtClean="0"/>
              <a:t>‹#›</a:t>
            </a:fld>
            <a:endParaRPr lang="zh-TW" alt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28098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zh-TW" altLang="en-US"/>
              <a:t>編輯母片文字樣式</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80A5D69-F132-41B0-953E-22C7BCD939E2}" type="datetimeFigureOut">
              <a:rPr lang="zh-TW" altLang="en-US" smtClean="0"/>
              <a:t>2021/10/25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1463670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80A5D69-F132-41B0-953E-22C7BCD939E2}" type="datetimeFigureOut">
              <a:rPr lang="zh-TW" altLang="en-US" smtClean="0"/>
              <a:t>2021/10/25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706399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80A5D69-F132-41B0-953E-22C7BCD939E2}" type="datetimeFigureOut">
              <a:rPr lang="zh-TW" altLang="en-US" smtClean="0"/>
              <a:t>2021/10/25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2673760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80A5D69-F132-41B0-953E-22C7BCD939E2}" type="datetimeFigureOut">
              <a:rPr lang="zh-TW" altLang="en-US" smtClean="0"/>
              <a:t>2021/10/25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4210832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80A5D69-F132-41B0-953E-22C7BCD939E2}" type="datetimeFigureOut">
              <a:rPr lang="zh-TW" altLang="en-US" smtClean="0"/>
              <a:t>2021/10/25</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262812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80A5D69-F132-41B0-953E-22C7BCD939E2}" type="datetimeFigureOut">
              <a:rPr lang="zh-TW" altLang="en-US" smtClean="0"/>
              <a:t>2021/10/25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563963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80A5D69-F132-41B0-953E-22C7BCD939E2}" type="datetimeFigureOut">
              <a:rPr lang="zh-TW" altLang="en-US" smtClean="0"/>
              <a:t>2021/10/25</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553311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980A5D69-F132-41B0-953E-22C7BCD939E2}" type="datetimeFigureOut">
              <a:rPr lang="zh-TW" altLang="en-US" smtClean="0"/>
              <a:t>2021/10/25</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2247831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0A5D69-F132-41B0-953E-22C7BCD939E2}" type="datetimeFigureOut">
              <a:rPr lang="zh-TW" altLang="en-US" smtClean="0"/>
              <a:t>2021/10/25</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201906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980A5D69-F132-41B0-953E-22C7BCD939E2}" type="datetimeFigureOut">
              <a:rPr lang="zh-TW" altLang="en-US" smtClean="0"/>
              <a:t>2021/10/25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1397141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980A5D69-F132-41B0-953E-22C7BCD939E2}" type="datetimeFigureOut">
              <a:rPr lang="zh-TW" altLang="en-US" smtClean="0"/>
              <a:t>2021/10/25</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2884498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80A5D69-F132-41B0-953E-22C7BCD939E2}" type="datetimeFigureOut">
              <a:rPr lang="zh-TW" altLang="en-US" smtClean="0"/>
              <a:t>2021/10/25</a:t>
            </a:fld>
            <a:endParaRPr lang="zh-TW" alt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zh-TW" alt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2522663206"/>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076480" y="120060"/>
            <a:ext cx="6772880" cy="1554636"/>
          </a:xfrm>
        </p:spPr>
        <p:txBody>
          <a:bodyPr/>
          <a:lstStyle/>
          <a:p>
            <a:r>
              <a:rPr lang="zh-TW" altLang="en-US" dirty="0"/>
              <a:t>適性選擇，夢想不打折</a:t>
            </a:r>
          </a:p>
        </p:txBody>
      </p:sp>
      <p:sp>
        <p:nvSpPr>
          <p:cNvPr id="3" name="副標題 2"/>
          <p:cNvSpPr>
            <a:spLocks noGrp="1"/>
          </p:cNvSpPr>
          <p:nvPr>
            <p:ph type="subTitle" idx="1"/>
          </p:nvPr>
        </p:nvSpPr>
        <p:spPr>
          <a:xfrm>
            <a:off x="396240" y="1981200"/>
            <a:ext cx="11643360" cy="4582160"/>
          </a:xfrm>
        </p:spPr>
        <p:txBody>
          <a:bodyPr>
            <a:normAutofit fontScale="92500" lnSpcReduction="10000"/>
          </a:bodyPr>
          <a:lstStyle/>
          <a:p>
            <a:r>
              <a:rPr lang="zh-TW" altLang="en-US" sz="3600" cap="all" dirty="0">
                <a:ln w="3175" cmpd="sng">
                  <a:noFill/>
                </a:ln>
                <a:solidFill>
                  <a:schemeClr val="tx1"/>
                </a:solidFill>
                <a:latin typeface="+mj-lt"/>
                <a:ea typeface="+mj-ea"/>
                <a:cs typeface="+mj-cs"/>
              </a:rPr>
              <a:t>臺南市立大灣高中</a:t>
            </a:r>
            <a:endParaRPr lang="en-US" altLang="zh-TW" sz="3600" cap="all" dirty="0">
              <a:ln w="3175" cmpd="sng">
                <a:noFill/>
              </a:ln>
              <a:solidFill>
                <a:schemeClr val="tx1"/>
              </a:solidFill>
              <a:latin typeface="+mj-lt"/>
              <a:ea typeface="+mj-ea"/>
              <a:cs typeface="+mj-cs"/>
            </a:endParaRPr>
          </a:p>
          <a:p>
            <a:endParaRPr lang="en-US" altLang="zh-TW" sz="3600" cap="all" dirty="0">
              <a:ln w="3175" cmpd="sng">
                <a:noFill/>
              </a:ln>
              <a:solidFill>
                <a:schemeClr val="tx1"/>
              </a:solidFill>
              <a:latin typeface="+mj-lt"/>
              <a:ea typeface="+mj-ea"/>
              <a:cs typeface="+mj-cs"/>
            </a:endParaRPr>
          </a:p>
          <a:p>
            <a:r>
              <a:rPr lang="zh-TW" altLang="en-US" sz="3600" cap="all" dirty="0">
                <a:ln w="3175" cmpd="sng">
                  <a:noFill/>
                </a:ln>
                <a:solidFill>
                  <a:schemeClr val="tx1"/>
                </a:solidFill>
                <a:latin typeface="+mj-lt"/>
                <a:ea typeface="+mj-ea"/>
                <a:cs typeface="+mj-cs"/>
              </a:rPr>
              <a:t>「</a:t>
            </a:r>
            <a:r>
              <a:rPr lang="zh-TW" altLang="zh-TW" sz="3600" cap="all" dirty="0">
                <a:ln w="3175" cmpd="sng">
                  <a:noFill/>
                </a:ln>
                <a:solidFill>
                  <a:schemeClr val="tx1"/>
                </a:solidFill>
                <a:latin typeface="+mj-lt"/>
                <a:ea typeface="+mj-ea"/>
                <a:cs typeface="+mj-cs"/>
              </a:rPr>
              <a:t>國中學生生涯輔導紀錄手冊校內建置與管理</a:t>
            </a:r>
            <a:r>
              <a:rPr lang="zh-TW" altLang="en-US" sz="3600" cap="all" dirty="0">
                <a:ln w="3175" cmpd="sng">
                  <a:noFill/>
                </a:ln>
                <a:solidFill>
                  <a:schemeClr val="tx1"/>
                </a:solidFill>
                <a:latin typeface="+mj-lt"/>
                <a:ea typeface="+mj-ea"/>
                <a:cs typeface="+mj-cs"/>
              </a:rPr>
              <a:t>」研習</a:t>
            </a:r>
            <a:endParaRPr lang="en-US" altLang="zh-TW" sz="3600" cap="all" dirty="0">
              <a:ln w="3175" cmpd="sng">
                <a:noFill/>
              </a:ln>
              <a:solidFill>
                <a:schemeClr val="tx1"/>
              </a:solidFill>
              <a:latin typeface="+mj-lt"/>
              <a:ea typeface="+mj-ea"/>
              <a:cs typeface="+mj-cs"/>
            </a:endParaRPr>
          </a:p>
          <a:p>
            <a:endParaRPr lang="en-US" altLang="zh-TW" sz="3600" cap="all" dirty="0">
              <a:ln w="3175" cmpd="sng">
                <a:noFill/>
              </a:ln>
              <a:solidFill>
                <a:schemeClr val="tx1"/>
              </a:solidFill>
              <a:latin typeface="+mj-lt"/>
              <a:ea typeface="+mj-ea"/>
              <a:cs typeface="+mj-cs"/>
            </a:endParaRPr>
          </a:p>
          <a:p>
            <a:r>
              <a:rPr lang="en-US" altLang="zh-TW" sz="3600" cap="all" dirty="0">
                <a:ln w="3175" cmpd="sng">
                  <a:noFill/>
                </a:ln>
                <a:solidFill>
                  <a:schemeClr val="tx1"/>
                </a:solidFill>
                <a:latin typeface="+mj-lt"/>
                <a:ea typeface="+mj-ea"/>
                <a:cs typeface="+mj-cs"/>
              </a:rPr>
              <a:t>110.10.25</a:t>
            </a:r>
            <a:r>
              <a:rPr lang="zh-TW" altLang="en-US" sz="3600" cap="all" dirty="0">
                <a:ln w="3175" cmpd="sng">
                  <a:noFill/>
                </a:ln>
                <a:solidFill>
                  <a:schemeClr val="tx1"/>
                </a:solidFill>
                <a:latin typeface="+mj-lt"/>
                <a:ea typeface="+mj-ea"/>
                <a:cs typeface="+mj-cs"/>
              </a:rPr>
              <a:t>  上午</a:t>
            </a:r>
            <a:r>
              <a:rPr lang="en-US" altLang="zh-TW" sz="3600" cap="all" dirty="0">
                <a:ln w="3175" cmpd="sng">
                  <a:noFill/>
                </a:ln>
                <a:solidFill>
                  <a:schemeClr val="tx1"/>
                </a:solidFill>
                <a:latin typeface="+mj-lt"/>
                <a:ea typeface="+mj-ea"/>
                <a:cs typeface="+mj-cs"/>
              </a:rPr>
              <a:t>8:00-10:00</a:t>
            </a:r>
          </a:p>
          <a:p>
            <a:endParaRPr lang="en-US" altLang="zh-TW" sz="3600" cap="all" dirty="0">
              <a:ln w="3175" cmpd="sng">
                <a:noFill/>
              </a:ln>
              <a:solidFill>
                <a:schemeClr val="tx1"/>
              </a:solidFill>
              <a:latin typeface="+mj-lt"/>
              <a:ea typeface="+mj-ea"/>
              <a:cs typeface="+mj-cs"/>
            </a:endParaRPr>
          </a:p>
          <a:p>
            <a:r>
              <a:rPr lang="zh-TW" altLang="en-US" sz="3600" cap="all" dirty="0">
                <a:ln w="3175" cmpd="sng">
                  <a:noFill/>
                </a:ln>
                <a:solidFill>
                  <a:schemeClr val="tx1"/>
                </a:solidFill>
                <a:latin typeface="+mj-lt"/>
                <a:ea typeface="+mj-ea"/>
                <a:cs typeface="+mj-cs"/>
              </a:rPr>
              <a:t>主講人：沈志銘 組長</a:t>
            </a:r>
          </a:p>
        </p:txBody>
      </p:sp>
    </p:spTree>
    <p:extLst>
      <p:ext uri="{BB962C8B-B14F-4D97-AF65-F5344CB8AC3E}">
        <p14:creationId xmlns:p14="http://schemas.microsoft.com/office/powerpoint/2010/main" val="1837219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5A73CFBA-BECB-4E07-BD38-295F7239C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
        <p:nvSpPr>
          <p:cNvPr id="3" name="雲朵形圖說文字 2"/>
          <p:cNvSpPr/>
          <p:nvPr/>
        </p:nvSpPr>
        <p:spPr>
          <a:xfrm>
            <a:off x="5015880" y="3212976"/>
            <a:ext cx="2970330" cy="1512168"/>
          </a:xfrm>
          <a:prstGeom prst="cloudCallout">
            <a:avLst>
              <a:gd name="adj1" fmla="val 121118"/>
              <a:gd name="adj2" fmla="val -10681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導師帶領學生完成省思</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000" b="1" dirty="0">
                <a:solidFill>
                  <a:srgbClr val="FF0000"/>
                </a:solidFill>
                <a:latin typeface="微軟正黑體" panose="020B0604030504040204" pitchFamily="34" charset="-120"/>
                <a:ea typeface="微軟正黑體" panose="020B0604030504040204" pitchFamily="34" charset="-120"/>
              </a:rPr>
              <a:t>並填寫成績</a:t>
            </a:r>
          </a:p>
        </p:txBody>
      </p:sp>
    </p:spTree>
    <p:extLst>
      <p:ext uri="{BB962C8B-B14F-4D97-AF65-F5344CB8AC3E}">
        <p14:creationId xmlns:p14="http://schemas.microsoft.com/office/powerpoint/2010/main" val="1942388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b="43111"/>
          <a:stretch/>
        </p:blipFill>
        <p:spPr>
          <a:xfrm>
            <a:off x="2208606" y="142239"/>
            <a:ext cx="8266353" cy="6651399"/>
          </a:xfrm>
          <a:prstGeom prst="rect">
            <a:avLst/>
          </a:prstGeom>
        </p:spPr>
      </p:pic>
    </p:spTree>
    <p:extLst>
      <p:ext uri="{BB962C8B-B14F-4D97-AF65-F5344CB8AC3E}">
        <p14:creationId xmlns:p14="http://schemas.microsoft.com/office/powerpoint/2010/main" val="1007267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235616E-8EB7-4B23-AA2E-F62095DD3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
        <p:nvSpPr>
          <p:cNvPr id="3" name="雲朵形圖說文字 2"/>
          <p:cNvSpPr/>
          <p:nvPr/>
        </p:nvSpPr>
        <p:spPr>
          <a:xfrm>
            <a:off x="2336800" y="2875280"/>
            <a:ext cx="3460720" cy="2021050"/>
          </a:xfrm>
          <a:prstGeom prst="cloudCallout">
            <a:avLst>
              <a:gd name="adj1" fmla="val 103280"/>
              <a:gd name="adj2" fmla="val -76833"/>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600" b="1" dirty="0">
                <a:solidFill>
                  <a:srgbClr val="FF0000"/>
                </a:solidFill>
                <a:latin typeface="微軟正黑體" panose="020B0604030504040204" pitchFamily="34" charset="-120"/>
                <a:ea typeface="微軟正黑體" panose="020B0604030504040204" pitchFamily="34" charset="-120"/>
              </a:rPr>
              <a:t>導師帶領學生完成省思</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a:r>
              <a:rPr lang="zh-TW" altLang="en-US" sz="1600" b="1" dirty="0">
                <a:solidFill>
                  <a:srgbClr val="FF0000"/>
                </a:solidFill>
                <a:latin typeface="微軟正黑體" panose="020B0604030504040204" pitchFamily="34" charset="-120"/>
                <a:ea typeface="微軟正黑體" panose="020B0604030504040204" pitchFamily="34" charset="-120"/>
              </a:rPr>
              <a:t>參考學期初發放之行為表現紀錄</a:t>
            </a:r>
          </a:p>
        </p:txBody>
      </p:sp>
    </p:spTree>
    <p:extLst>
      <p:ext uri="{BB962C8B-B14F-4D97-AF65-F5344CB8AC3E}">
        <p14:creationId xmlns:p14="http://schemas.microsoft.com/office/powerpoint/2010/main" val="33397501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b="46370"/>
          <a:stretch/>
        </p:blipFill>
        <p:spPr>
          <a:xfrm>
            <a:off x="379806" y="223520"/>
            <a:ext cx="8550833" cy="6486118"/>
          </a:xfrm>
          <a:prstGeom prst="rect">
            <a:avLst/>
          </a:prstGeom>
        </p:spPr>
      </p:pic>
      <p:pic>
        <p:nvPicPr>
          <p:cNvPr id="4" name="圖片 3">
            <a:extLst>
              <a:ext uri="{FF2B5EF4-FFF2-40B4-BE49-F238E27FC236}">
                <a16:creationId xmlns:a16="http://schemas.microsoft.com/office/drawing/2014/main" id="{633005E9-7C71-404B-A2DC-D74B339602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05" t="61334" r="-2305" b="148"/>
          <a:stretch/>
        </p:blipFill>
        <p:spPr>
          <a:xfrm>
            <a:off x="2380346" y="1219200"/>
            <a:ext cx="9939847" cy="5415280"/>
          </a:xfrm>
          <a:prstGeom prst="rect">
            <a:avLst/>
          </a:prstGeom>
        </p:spPr>
      </p:pic>
    </p:spTree>
    <p:extLst>
      <p:ext uri="{BB962C8B-B14F-4D97-AF65-F5344CB8AC3E}">
        <p14:creationId xmlns:p14="http://schemas.microsoft.com/office/powerpoint/2010/main" val="146762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557D6D84-B0EA-4B97-8E05-EE983E003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
        <p:nvSpPr>
          <p:cNvPr id="6" name="雲朵形圖說文字 2">
            <a:extLst>
              <a:ext uri="{FF2B5EF4-FFF2-40B4-BE49-F238E27FC236}">
                <a16:creationId xmlns:a16="http://schemas.microsoft.com/office/drawing/2014/main" id="{F4B2F3A2-4D63-433A-AE8C-9D20C4056870}"/>
              </a:ext>
            </a:extLst>
          </p:cNvPr>
          <p:cNvSpPr/>
          <p:nvPr/>
        </p:nvSpPr>
        <p:spPr>
          <a:xfrm>
            <a:off x="2336800" y="2875280"/>
            <a:ext cx="3460720" cy="2021050"/>
          </a:xfrm>
          <a:prstGeom prst="cloudCallout">
            <a:avLst>
              <a:gd name="adj1" fmla="val 103280"/>
              <a:gd name="adj2" fmla="val -76833"/>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600" b="1" dirty="0">
                <a:solidFill>
                  <a:srgbClr val="FF0000"/>
                </a:solidFill>
                <a:latin typeface="微軟正黑體" panose="020B0604030504040204" pitchFamily="34" charset="-120"/>
                <a:ea typeface="微軟正黑體" panose="020B0604030504040204" pitchFamily="34" charset="-120"/>
              </a:rPr>
              <a:t>導師帶領學生完成省思</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a:r>
              <a:rPr lang="zh-TW" altLang="en-US" sz="1600" b="1" dirty="0">
                <a:solidFill>
                  <a:srgbClr val="FF0000"/>
                </a:solidFill>
                <a:latin typeface="微軟正黑體" panose="020B0604030504040204" pitchFamily="34" charset="-120"/>
                <a:ea typeface="微軟正黑體" panose="020B0604030504040204" pitchFamily="34" charset="-120"/>
              </a:rPr>
              <a:t>參考學期初發放之行為表現紀錄</a:t>
            </a:r>
          </a:p>
        </p:txBody>
      </p:sp>
    </p:spTree>
    <p:extLst>
      <p:ext uri="{BB962C8B-B14F-4D97-AF65-F5344CB8AC3E}">
        <p14:creationId xmlns:p14="http://schemas.microsoft.com/office/powerpoint/2010/main" val="5874260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b="52296"/>
          <a:stretch/>
        </p:blipFill>
        <p:spPr>
          <a:xfrm>
            <a:off x="1588847" y="185420"/>
            <a:ext cx="9614592" cy="6487160"/>
          </a:xfrm>
          <a:prstGeom prst="rect">
            <a:avLst/>
          </a:prstGeom>
        </p:spPr>
      </p:pic>
    </p:spTree>
    <p:extLst>
      <p:ext uri="{BB962C8B-B14F-4D97-AF65-F5344CB8AC3E}">
        <p14:creationId xmlns:p14="http://schemas.microsoft.com/office/powerpoint/2010/main" val="1612196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C53F91D5-8EB3-426E-BEC4-45B4D20566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900"/>
          <a:stretch/>
        </p:blipFill>
        <p:spPr>
          <a:xfrm>
            <a:off x="3665730" y="188640"/>
            <a:ext cx="4806534" cy="6523019"/>
          </a:xfrm>
          <a:prstGeom prst="rect">
            <a:avLst/>
          </a:prstGeom>
        </p:spPr>
      </p:pic>
      <p:sp>
        <p:nvSpPr>
          <p:cNvPr id="3" name="雲朵形圖說文字 2"/>
          <p:cNvSpPr/>
          <p:nvPr/>
        </p:nvSpPr>
        <p:spPr>
          <a:xfrm>
            <a:off x="4551680" y="4293096"/>
            <a:ext cx="3542542" cy="1711464"/>
          </a:xfrm>
          <a:prstGeom prst="cloudCallout">
            <a:avLst>
              <a:gd name="adj1" fmla="val -25234"/>
              <a:gd name="adj2" fmla="val -193650"/>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600" b="1" dirty="0">
                <a:solidFill>
                  <a:srgbClr val="FF0000"/>
                </a:solidFill>
                <a:latin typeface="微軟正黑體" panose="020B0604030504040204" pitchFamily="34" charset="-120"/>
                <a:ea typeface="微軟正黑體" panose="020B0604030504040204" pitchFamily="34" charset="-120"/>
              </a:rPr>
              <a:t>學生自行完成</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a:r>
              <a:rPr lang="zh-TW" altLang="en-US" sz="1600" b="1" dirty="0">
                <a:solidFill>
                  <a:srgbClr val="FF0000"/>
                </a:solidFill>
                <a:latin typeface="微軟正黑體" panose="020B0604030504040204" pitchFamily="34" charset="-120"/>
                <a:ea typeface="微軟正黑體" panose="020B0604030504040204" pitchFamily="34" charset="-120"/>
              </a:rPr>
              <a:t>參考學期初發放之行為表現成績</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a:r>
              <a:rPr lang="zh-TW" altLang="en-US" sz="1600" b="1" dirty="0">
                <a:solidFill>
                  <a:srgbClr val="FF0000"/>
                </a:solidFill>
                <a:latin typeface="微軟正黑體" panose="020B0604030504040204" pitchFamily="34" charset="-120"/>
                <a:ea typeface="微軟正黑體" panose="020B0604030504040204" pitchFamily="34" charset="-120"/>
              </a:rPr>
              <a:t>確認時數是否正確</a:t>
            </a:r>
            <a:endParaRPr lang="en-US" altLang="zh-TW" sz="16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73918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B664F81-C2BD-4D27-9539-35BD52505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
        <p:nvSpPr>
          <p:cNvPr id="3" name="雲朵形圖說文字 2"/>
          <p:cNvSpPr/>
          <p:nvPr/>
        </p:nvSpPr>
        <p:spPr>
          <a:xfrm>
            <a:off x="5177899" y="2132856"/>
            <a:ext cx="4352181" cy="2134344"/>
          </a:xfrm>
          <a:prstGeom prst="cloudCallout">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導師或教師帶領學生完成</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學期中各項活動均可記錄下來</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如技藝成果展</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職業試探 戶外教學等</a:t>
            </a:r>
            <a:endParaRPr lang="en-US" altLang="zh-TW"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51299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b="47704"/>
          <a:stretch/>
        </p:blipFill>
        <p:spPr>
          <a:xfrm>
            <a:off x="1812366" y="0"/>
            <a:ext cx="9221393" cy="6820859"/>
          </a:xfrm>
          <a:prstGeom prst="rect">
            <a:avLst/>
          </a:prstGeom>
        </p:spPr>
      </p:pic>
    </p:spTree>
    <p:extLst>
      <p:ext uri="{BB962C8B-B14F-4D97-AF65-F5344CB8AC3E}">
        <p14:creationId xmlns:p14="http://schemas.microsoft.com/office/powerpoint/2010/main" val="3747574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D130B36-3F11-45F7-954B-03312E5BF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
        <p:nvSpPr>
          <p:cNvPr id="3" name="雲朵形圖說文字 2"/>
          <p:cNvSpPr/>
          <p:nvPr/>
        </p:nvSpPr>
        <p:spPr>
          <a:xfrm>
            <a:off x="3304169" y="2555920"/>
            <a:ext cx="5301351" cy="2371680"/>
          </a:xfrm>
          <a:prstGeom prst="cloudCallout">
            <a:avLst>
              <a:gd name="adj1" fmla="val -30990"/>
              <a:gd name="adj2" fmla="val -80153"/>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輔導活動師帶領學生完成</a:t>
            </a:r>
            <a:r>
              <a:rPr lang="en-US" altLang="zh-TW" sz="2000" b="1" dirty="0">
                <a:solidFill>
                  <a:srgbClr val="FF0000"/>
                </a:solidFill>
                <a:latin typeface="微軟正黑體" panose="020B0604030504040204" pitchFamily="34" charset="-120"/>
                <a:ea typeface="微軟正黑體" panose="020B0604030504040204" pitchFamily="34" charset="-120"/>
              </a:rPr>
              <a:t>P18</a:t>
            </a:r>
          </a:p>
          <a:p>
            <a:pPr algn="ctr"/>
            <a:r>
              <a:rPr lang="zh-TW" altLang="en-US" sz="2000" b="1" dirty="0">
                <a:solidFill>
                  <a:srgbClr val="FF0000"/>
                </a:solidFill>
                <a:latin typeface="微軟正黑體" panose="020B0604030504040204" pitchFamily="34" charset="-120"/>
                <a:ea typeface="微軟正黑體" panose="020B0604030504040204" pitchFamily="34" charset="-120"/>
              </a:rPr>
              <a:t>導師</a:t>
            </a:r>
            <a:r>
              <a:rPr lang="zh-TW" altLang="en-US" sz="2000" b="1" dirty="0">
                <a:solidFill>
                  <a:srgbClr val="FF0000"/>
                </a:solidFill>
                <a:latin typeface="微軟正黑體" panose="020B0604030504040204" pitchFamily="34" charset="-120"/>
              </a:rPr>
              <a:t>帶領學生完成</a:t>
            </a:r>
            <a:r>
              <a:rPr lang="en-US" altLang="zh-TW" sz="2000" b="1" dirty="0">
                <a:solidFill>
                  <a:srgbClr val="FF0000"/>
                </a:solidFill>
                <a:latin typeface="微軟正黑體" panose="020B0604030504040204" pitchFamily="34" charset="-120"/>
              </a:rPr>
              <a:t>P19</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三下</a:t>
            </a:r>
            <a:r>
              <a:rPr lang="en-US" altLang="zh-TW" sz="2000" b="1" dirty="0">
                <a:solidFill>
                  <a:srgbClr val="FF00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1272698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57618BD-0EC2-405A-A7AF-48EC076C8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7128" y="324092"/>
            <a:ext cx="8782631" cy="6209816"/>
          </a:xfrm>
          <a:prstGeom prst="rect">
            <a:avLst/>
          </a:prstGeom>
        </p:spPr>
      </p:pic>
      <p:sp>
        <p:nvSpPr>
          <p:cNvPr id="3" name="矩形 2"/>
          <p:cNvSpPr/>
          <p:nvPr/>
        </p:nvSpPr>
        <p:spPr>
          <a:xfrm>
            <a:off x="5447928" y="5373216"/>
            <a:ext cx="378042" cy="162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
        <p:nvSpPr>
          <p:cNvPr id="5" name="雲朵形圖說文字 4"/>
          <p:cNvSpPr/>
          <p:nvPr/>
        </p:nvSpPr>
        <p:spPr>
          <a:xfrm>
            <a:off x="9031277" y="2275840"/>
            <a:ext cx="3160723" cy="1834542"/>
          </a:xfrm>
          <a:prstGeom prst="cloudCallout">
            <a:avLst>
              <a:gd name="adj1" fmla="val -58708"/>
              <a:gd name="adj2" fmla="val 81949"/>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請導師帶領學生完成</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每學期初</a:t>
            </a:r>
            <a:r>
              <a:rPr lang="en-US" altLang="zh-TW" sz="2000" b="1" dirty="0">
                <a:solidFill>
                  <a:srgbClr val="FF0000"/>
                </a:solidFill>
                <a:latin typeface="微軟正黑體" panose="020B0604030504040204" pitchFamily="34" charset="-120"/>
                <a:ea typeface="微軟正黑體" panose="020B0604030504040204" pitchFamily="34" charset="-120"/>
              </a:rPr>
              <a:t>)</a:t>
            </a:r>
            <a:endParaRPr lang="zh-TW" altLang="en-US" sz="2000" b="1" dirty="0">
              <a:solidFill>
                <a:srgbClr val="FF0000"/>
              </a:solidFill>
              <a:latin typeface="微軟正黑體" panose="020B0604030504040204" pitchFamily="34" charset="-120"/>
              <a:ea typeface="微軟正黑體" panose="020B0604030504040204" pitchFamily="34" charset="-120"/>
            </a:endParaRPr>
          </a:p>
        </p:txBody>
      </p:sp>
      <p:sp>
        <p:nvSpPr>
          <p:cNvPr id="7" name="雲朵形圖說文字 2">
            <a:extLst>
              <a:ext uri="{FF2B5EF4-FFF2-40B4-BE49-F238E27FC236}">
                <a16:creationId xmlns:a16="http://schemas.microsoft.com/office/drawing/2014/main" id="{A6733385-CB35-46ED-B99C-4092F409258B}"/>
              </a:ext>
            </a:extLst>
          </p:cNvPr>
          <p:cNvSpPr/>
          <p:nvPr/>
        </p:nvSpPr>
        <p:spPr>
          <a:xfrm>
            <a:off x="2925585" y="4587874"/>
            <a:ext cx="2984603" cy="1175266"/>
          </a:xfrm>
          <a:prstGeom prst="cloudCallout">
            <a:avLst>
              <a:gd name="adj1" fmla="val -30705"/>
              <a:gd name="adj2" fmla="val -159673"/>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輔委會檢核</a:t>
            </a:r>
          </a:p>
        </p:txBody>
      </p:sp>
    </p:spTree>
    <p:extLst>
      <p:ext uri="{BB962C8B-B14F-4D97-AF65-F5344CB8AC3E}">
        <p14:creationId xmlns:p14="http://schemas.microsoft.com/office/powerpoint/2010/main" val="3218633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b="52148"/>
          <a:stretch/>
        </p:blipFill>
        <p:spPr>
          <a:xfrm>
            <a:off x="1761566" y="270588"/>
            <a:ext cx="9333153" cy="6316824"/>
          </a:xfrm>
          <a:prstGeom prst="rect">
            <a:avLst/>
          </a:prstGeom>
        </p:spPr>
      </p:pic>
    </p:spTree>
    <p:extLst>
      <p:ext uri="{BB962C8B-B14F-4D97-AF65-F5344CB8AC3E}">
        <p14:creationId xmlns:p14="http://schemas.microsoft.com/office/powerpoint/2010/main" val="2483008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b="40889"/>
          <a:stretch/>
        </p:blipFill>
        <p:spPr>
          <a:xfrm>
            <a:off x="623646" y="274320"/>
            <a:ext cx="7717713" cy="6452520"/>
          </a:xfrm>
          <a:prstGeom prst="rect">
            <a:avLst/>
          </a:prstGeom>
        </p:spPr>
      </p:pic>
      <p:pic>
        <p:nvPicPr>
          <p:cNvPr id="3" name="圖片 2">
            <a:extLst>
              <a:ext uri="{FF2B5EF4-FFF2-40B4-BE49-F238E27FC236}">
                <a16:creationId xmlns:a16="http://schemas.microsoft.com/office/drawing/2014/main" id="{3DB9897F-AF97-4A48-8AF8-B206680F2A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8815"/>
          <a:stretch/>
        </p:blipFill>
        <p:spPr>
          <a:xfrm>
            <a:off x="2228926" y="1127759"/>
            <a:ext cx="9526193" cy="5549221"/>
          </a:xfrm>
          <a:prstGeom prst="rect">
            <a:avLst/>
          </a:prstGeom>
        </p:spPr>
      </p:pic>
    </p:spTree>
    <p:extLst>
      <p:ext uri="{BB962C8B-B14F-4D97-AF65-F5344CB8AC3E}">
        <p14:creationId xmlns:p14="http://schemas.microsoft.com/office/powerpoint/2010/main" val="179794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8145213-5E61-4A9E-A3B2-E0004C870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
        <p:nvSpPr>
          <p:cNvPr id="3" name="雲朵形圖說文字 2"/>
          <p:cNvSpPr/>
          <p:nvPr/>
        </p:nvSpPr>
        <p:spPr>
          <a:xfrm>
            <a:off x="6404433" y="1232410"/>
            <a:ext cx="4541250" cy="2196590"/>
          </a:xfrm>
          <a:prstGeom prst="cloudCallout">
            <a:avLst>
              <a:gd name="adj1" fmla="val -57748"/>
              <a:gd name="adj2" fmla="val 11615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400" b="1" dirty="0">
                <a:solidFill>
                  <a:srgbClr val="FF0000"/>
                </a:solidFill>
                <a:latin typeface="微軟正黑體" panose="020B0604030504040204" pitchFamily="34" charset="-120"/>
                <a:ea typeface="微軟正黑體" panose="020B0604030504040204" pitchFamily="34" charset="-120"/>
              </a:rPr>
              <a:t>導師帶領學生完成</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gn="ct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三下</a:t>
            </a:r>
            <a:r>
              <a:rPr lang="en-US" altLang="zh-TW" sz="2400" b="1" dirty="0">
                <a:solidFill>
                  <a:srgbClr val="FF0000"/>
                </a:solidFill>
                <a:latin typeface="微軟正黑體" panose="020B0604030504040204" pitchFamily="34" charset="-120"/>
                <a:ea typeface="微軟正黑體" panose="020B0604030504040204" pitchFamily="34" charset="-120"/>
              </a:rPr>
              <a:t>)</a:t>
            </a:r>
          </a:p>
          <a:p>
            <a:pPr algn="ctr"/>
            <a:endParaRPr lang="zh-TW" altLang="en-US" sz="24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078251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endParaRPr lang="zh-TW" altLang="en-US"/>
          </a:p>
        </p:txBody>
      </p:sp>
      <p:sp>
        <p:nvSpPr>
          <p:cNvPr id="2" name="內容版面配置區 1"/>
          <p:cNvSpPr>
            <a:spLocks noGrp="1"/>
          </p:cNvSpPr>
          <p:nvPr>
            <p:ph idx="1"/>
          </p:nvPr>
        </p:nvSpPr>
        <p:spPr/>
        <p:txBody>
          <a:bodyPr/>
          <a:lstStyle/>
          <a:p>
            <a:endParaRPr lang="zh-TW" altLang="en-US" dirty="0"/>
          </a:p>
        </p:txBody>
      </p:sp>
      <p:pic>
        <p:nvPicPr>
          <p:cNvPr id="2050" name="Picture 2" descr="G:\資料組工作\F生涯發展\評鑑\103生涯成果\三、生涯檔案建置與應用（40%）\5.教師能有效運用生涯檔案實施學生生涯輔導與生涯進路選擇\教師能於課程活動或個別輔導中以生涯檔案內容輔導學生生涯探索及進路選擇\3.國中學生生涯輔導紀錄手冊\MX-M362N_20150925_115929_03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9966" r="51215"/>
          <a:stretch/>
        </p:blipFill>
        <p:spPr bwMode="auto">
          <a:xfrm>
            <a:off x="2973388" y="1534161"/>
            <a:ext cx="9015562" cy="52319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資料組工作\F生涯發展\評鑑\103生涯成果\三、生涯檔案建置與應用（40%）\5.教師能有效運用生涯檔案實施學生生涯輔導與生涯進路選擇\教師能於課程活動或個別輔導中以生涯檔案內容輔導學生生涯探索及進路選擇\3.國中學生生涯輔導紀錄手冊\MX-M362N_20150925_115929_035.jpg">
            <a:extLst>
              <a:ext uri="{FF2B5EF4-FFF2-40B4-BE49-F238E27FC236}">
                <a16:creationId xmlns:a16="http://schemas.microsoft.com/office/drawing/2014/main" id="{3BF9A0C9-66F7-44A2-A861-6B24DE494AA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1215" b="57212"/>
          <a:stretch/>
        </p:blipFill>
        <p:spPr bwMode="auto">
          <a:xfrm>
            <a:off x="319790" y="91867"/>
            <a:ext cx="9525250" cy="5908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98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973D0E1-15D5-4AA9-B82A-B9B30199F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
        <p:nvSpPr>
          <p:cNvPr id="3" name="雲朵形圖說文字 2"/>
          <p:cNvSpPr/>
          <p:nvPr/>
        </p:nvSpPr>
        <p:spPr>
          <a:xfrm>
            <a:off x="3352801" y="2828072"/>
            <a:ext cx="3841296" cy="1977608"/>
          </a:xfrm>
          <a:prstGeom prst="cloudCallout">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輔導教師帶領學生完成</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三下</a:t>
            </a:r>
            <a:r>
              <a:rPr lang="en-US" altLang="zh-TW" b="1" dirty="0">
                <a:solidFill>
                  <a:srgbClr val="FF0000"/>
                </a:solidFill>
                <a:latin typeface="微軟正黑體" panose="020B0604030504040204" pitchFamily="34" charset="-120"/>
                <a:ea typeface="微軟正黑體" panose="020B0604030504040204" pitchFamily="34" charset="-120"/>
              </a:rPr>
              <a:t>) </a:t>
            </a:r>
          </a:p>
          <a:p>
            <a:pPr algn="ctr"/>
            <a:r>
              <a:rPr lang="zh-TW" altLang="en-US" b="1" dirty="0">
                <a:solidFill>
                  <a:srgbClr val="FF0000"/>
                </a:solidFill>
                <a:latin typeface="微軟正黑體" panose="020B0604030504040204" pitchFamily="34" charset="-120"/>
                <a:ea typeface="微軟正黑體" panose="020B0604030504040204" pitchFamily="34" charset="-120"/>
              </a:rPr>
              <a:t>輔導教師協助完成</a:t>
            </a:r>
            <a:r>
              <a:rPr lang="en-US" altLang="zh-TW" b="1" dirty="0">
                <a:solidFill>
                  <a:srgbClr val="FF0000"/>
                </a:solidFill>
                <a:latin typeface="微軟正黑體" panose="020B0604030504040204" pitchFamily="34" charset="-120"/>
                <a:ea typeface="微軟正黑體" panose="020B0604030504040204" pitchFamily="34" charset="-120"/>
              </a:rPr>
              <a:t>P22</a:t>
            </a:r>
          </a:p>
          <a:p>
            <a:pPr algn="ctr"/>
            <a:r>
              <a:rPr lang="zh-TW" altLang="en-US" b="1" dirty="0">
                <a:solidFill>
                  <a:srgbClr val="FF0000"/>
                </a:solidFill>
                <a:latin typeface="微軟正黑體" panose="020B0604030504040204" pitchFamily="34" charset="-120"/>
                <a:ea typeface="微軟正黑體" panose="020B0604030504040204" pitchFamily="34" charset="-120"/>
              </a:rPr>
              <a:t>導師</a:t>
            </a:r>
            <a:r>
              <a:rPr lang="zh-TW" altLang="en-US" b="1" dirty="0">
                <a:solidFill>
                  <a:srgbClr val="FF0000"/>
                </a:solidFill>
                <a:latin typeface="微軟正黑體" panose="020B0604030504040204" pitchFamily="34" charset="-120"/>
              </a:rPr>
              <a:t>協助完成</a:t>
            </a:r>
            <a:r>
              <a:rPr lang="en-US" altLang="zh-TW" b="1" dirty="0">
                <a:solidFill>
                  <a:srgbClr val="FF0000"/>
                </a:solidFill>
                <a:latin typeface="微軟正黑體" panose="020B0604030504040204" pitchFamily="34" charset="-120"/>
                <a:ea typeface="微軟正黑體" panose="020B0604030504040204" pitchFamily="34" charset="-120"/>
              </a:rPr>
              <a:t>P23</a:t>
            </a:r>
          </a:p>
          <a:p>
            <a:pPr algn="ctr"/>
            <a:r>
              <a:rPr lang="zh-TW" altLang="en-US" b="1" dirty="0">
                <a:solidFill>
                  <a:srgbClr val="FF0000"/>
                </a:solidFill>
                <a:latin typeface="微軟正黑體" panose="020B0604030504040204" pitchFamily="34" charset="-120"/>
                <a:ea typeface="微軟正黑體" panose="020B0604030504040204" pitchFamily="34" charset="-120"/>
              </a:rPr>
              <a:t>五專一定要完成</a:t>
            </a:r>
            <a:endParaRPr lang="en-US" altLang="zh-TW"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997152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t="36148" b="25926"/>
          <a:stretch/>
        </p:blipFill>
        <p:spPr>
          <a:xfrm>
            <a:off x="613487" y="243840"/>
            <a:ext cx="10871708" cy="5831840"/>
          </a:xfrm>
          <a:prstGeom prst="rect">
            <a:avLst/>
          </a:prstGeom>
        </p:spPr>
      </p:pic>
    </p:spTree>
    <p:extLst>
      <p:ext uri="{BB962C8B-B14F-4D97-AF65-F5344CB8AC3E}">
        <p14:creationId xmlns:p14="http://schemas.microsoft.com/office/powerpoint/2010/main" val="26531673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資料組工作\F生涯發展\評鑑\103生涯成果\三、生涯檔案建置與應用（40%）\5.教師能有效運用生涯檔案實施學生生涯輔導與生涯進路選擇\教師能於課程活動或個別輔導中以生涯檔案內容輔導學生生涯探索及進路選擇\3.國中學生生涯輔導紀錄手冊\MX-M362N_20150925_115929_03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1770" b="58558"/>
          <a:stretch/>
        </p:blipFill>
        <p:spPr bwMode="auto">
          <a:xfrm>
            <a:off x="610776" y="243841"/>
            <a:ext cx="9183464" cy="55802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資料組工作\F生涯發展\評鑑\103生涯成果\三、生涯檔案建置與應用（40%）\5.教師能有效運用生涯檔案實施學生生涯輔導與生涯進路選擇\教師能於課程活動或個別輔導中以生涯檔案內容輔導學生生涯探索及進路選擇\3.國中學生生涯輔導紀錄手冊\MX-M362N_20150925_115929_036.jpg">
            <a:extLst>
              <a:ext uri="{FF2B5EF4-FFF2-40B4-BE49-F238E27FC236}">
                <a16:creationId xmlns:a16="http://schemas.microsoft.com/office/drawing/2014/main" id="{442A51B4-453F-413D-BDE3-C6E1CB6A73F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1586" r="51770" b="20135"/>
          <a:stretch/>
        </p:blipFill>
        <p:spPr bwMode="auto">
          <a:xfrm>
            <a:off x="2600728" y="1516115"/>
            <a:ext cx="9083272" cy="5098044"/>
          </a:xfrm>
          <a:prstGeom prst="rect">
            <a:avLst/>
          </a:prstGeom>
          <a:noFill/>
          <a:extLst>
            <a:ext uri="{909E8E84-426E-40DD-AFC4-6F175D3DCCD1}">
              <a14:hiddenFill xmlns:a14="http://schemas.microsoft.com/office/drawing/2010/main">
                <a:solidFill>
                  <a:srgbClr val="FFFFFF"/>
                </a:solidFill>
              </a14:hiddenFill>
            </a:ext>
          </a:extLst>
        </p:spPr>
      </p:pic>
      <p:sp>
        <p:nvSpPr>
          <p:cNvPr id="3" name="雲朵形圖說文字 2"/>
          <p:cNvSpPr/>
          <p:nvPr/>
        </p:nvSpPr>
        <p:spPr>
          <a:xfrm>
            <a:off x="10280690" y="3901440"/>
            <a:ext cx="916859" cy="1016000"/>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tLang="zh-TW" sz="135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3400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8AE2E802-0DE9-4610-812F-FDB36D5AF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
        <p:nvSpPr>
          <p:cNvPr id="3" name="雲朵形圖說文字 2"/>
          <p:cNvSpPr/>
          <p:nvPr/>
        </p:nvSpPr>
        <p:spPr>
          <a:xfrm>
            <a:off x="1887134" y="4247702"/>
            <a:ext cx="3853266" cy="2010858"/>
          </a:xfrm>
          <a:prstGeom prst="cloudCallout">
            <a:avLst>
              <a:gd name="adj1" fmla="val -19691"/>
              <a:gd name="adj2" fmla="val -128487"/>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導師帶領學生完成</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每學期</a:t>
            </a:r>
            <a:r>
              <a:rPr lang="en-US" altLang="zh-TW" sz="2000" b="1" dirty="0">
                <a:solidFill>
                  <a:srgbClr val="FF0000"/>
                </a:solidFill>
                <a:latin typeface="微軟正黑體" panose="020B0604030504040204" pitchFamily="34" charset="-120"/>
                <a:ea typeface="微軟正黑體" panose="020B0604030504040204" pitchFamily="34" charset="-120"/>
              </a:rPr>
              <a:t>15-19</a:t>
            </a:r>
            <a:r>
              <a:rPr lang="zh-TW" altLang="en-US" sz="2000" b="1" dirty="0">
                <a:solidFill>
                  <a:srgbClr val="FF0000"/>
                </a:solidFill>
                <a:latin typeface="微軟正黑體" panose="020B0604030504040204" pitchFamily="34" charset="-120"/>
                <a:ea typeface="微軟正黑體" panose="020B0604030504040204" pitchFamily="34" charset="-120"/>
              </a:rPr>
              <a:t>周</a:t>
            </a:r>
            <a:r>
              <a:rPr lang="en-US" altLang="zh-TW" sz="2000" b="1" dirty="0">
                <a:solidFill>
                  <a:srgbClr val="FF0000"/>
                </a:solidFill>
                <a:latin typeface="微軟正黑體" panose="020B0604030504040204" pitchFamily="34" charset="-120"/>
                <a:ea typeface="微軟正黑體" panose="020B0604030504040204" pitchFamily="34" charset="-120"/>
              </a:rPr>
              <a:t>)</a:t>
            </a:r>
          </a:p>
          <a:p>
            <a:pPr algn="ctr"/>
            <a:r>
              <a:rPr lang="zh-TW" altLang="en-US" sz="2000" b="1" dirty="0">
                <a:solidFill>
                  <a:srgbClr val="FF0000"/>
                </a:solidFill>
                <a:latin typeface="微軟正黑體" panose="020B0604030504040204" pitchFamily="34" charset="-120"/>
                <a:ea typeface="微軟正黑體" panose="020B0604030504040204" pitchFamily="34" charset="-120"/>
              </a:rPr>
              <a:t>寫下導師對班上學生個人或班級性生涯輔導或宣導</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家長與導師簽章</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endParaRPr lang="zh-TW" altLang="en-US" b="1" dirty="0">
              <a:solidFill>
                <a:schemeClr val="tx1"/>
              </a:solidFill>
              <a:latin typeface="微軟正黑體" panose="020B0604030504040204" pitchFamily="34" charset="-120"/>
              <a:ea typeface="微軟正黑體" panose="020B0604030504040204" pitchFamily="34" charset="-120"/>
            </a:endParaRPr>
          </a:p>
        </p:txBody>
      </p:sp>
      <p:sp>
        <p:nvSpPr>
          <p:cNvPr id="18" name="雲朵形圖說文字 18">
            <a:extLst>
              <a:ext uri="{FF2B5EF4-FFF2-40B4-BE49-F238E27FC236}">
                <a16:creationId xmlns:a16="http://schemas.microsoft.com/office/drawing/2014/main" id="{11F6A7E9-9DA9-4594-9140-3B253632BE07}"/>
              </a:ext>
            </a:extLst>
          </p:cNvPr>
          <p:cNvSpPr/>
          <p:nvPr/>
        </p:nvSpPr>
        <p:spPr>
          <a:xfrm>
            <a:off x="6658641" y="4247702"/>
            <a:ext cx="4141439" cy="1877344"/>
          </a:xfrm>
          <a:prstGeom prst="cloudCallout">
            <a:avLst>
              <a:gd name="adj1" fmla="val -43300"/>
              <a:gd name="adj2" fmla="val -165882"/>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導師帶領學生完成</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每學期</a:t>
            </a:r>
            <a:r>
              <a:rPr lang="en-US" altLang="zh-TW" sz="2000" b="1" dirty="0">
                <a:solidFill>
                  <a:srgbClr val="FF0000"/>
                </a:solidFill>
                <a:latin typeface="微軟正黑體" panose="020B0604030504040204" pitchFamily="34" charset="-120"/>
                <a:ea typeface="微軟正黑體" panose="020B0604030504040204" pitchFamily="34" charset="-120"/>
              </a:rPr>
              <a:t>15-19</a:t>
            </a:r>
            <a:r>
              <a:rPr lang="zh-TW" altLang="en-US" sz="2000" b="1" dirty="0">
                <a:solidFill>
                  <a:srgbClr val="FF0000"/>
                </a:solidFill>
                <a:latin typeface="微軟正黑體" panose="020B0604030504040204" pitchFamily="34" charset="-120"/>
                <a:ea typeface="微軟正黑體" panose="020B0604030504040204" pitchFamily="34" charset="-120"/>
              </a:rPr>
              <a:t>周</a:t>
            </a:r>
            <a:r>
              <a:rPr lang="en-US" altLang="zh-TW" sz="2000" b="1" dirty="0">
                <a:solidFill>
                  <a:srgbClr val="FF0000"/>
                </a:solidFill>
                <a:latin typeface="微軟正黑體" panose="020B0604030504040204" pitchFamily="34" charset="-120"/>
                <a:ea typeface="微軟正黑體" panose="020B0604030504040204" pitchFamily="34" charset="-120"/>
              </a:rPr>
              <a:t>)</a:t>
            </a:r>
          </a:p>
          <a:p>
            <a:pPr algn="ctr"/>
            <a:r>
              <a:rPr lang="zh-TW" altLang="en-US" sz="2000" b="1" dirty="0">
                <a:solidFill>
                  <a:srgbClr val="FF0000"/>
                </a:solidFill>
                <a:latin typeface="微軟正黑體" panose="020B0604030504040204" pitchFamily="34" charset="-120"/>
                <a:ea typeface="微軟正黑體" panose="020B0604030504040204" pitchFamily="34" charset="-120"/>
              </a:rPr>
              <a:t>寫下學生個人向教師或家長等人的生涯輔導或諮詢</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000" b="1" dirty="0">
                <a:solidFill>
                  <a:srgbClr val="FF0000"/>
                </a:solidFill>
                <a:latin typeface="微軟正黑體" panose="020B0604030504040204" pitchFamily="34" charset="-120"/>
                <a:ea typeface="微軟正黑體" panose="020B0604030504040204" pitchFamily="34" charset="-120"/>
              </a:rPr>
              <a:t>家長與導師簽章</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endParaRPr lang="zh-TW" altLang="en-US" sz="135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10691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b="54071"/>
          <a:stretch/>
        </p:blipFill>
        <p:spPr>
          <a:xfrm>
            <a:off x="715086" y="81279"/>
            <a:ext cx="9983394" cy="6485383"/>
          </a:xfrm>
          <a:prstGeom prst="rect">
            <a:avLst/>
          </a:prstGeom>
        </p:spPr>
      </p:pic>
    </p:spTree>
    <p:extLst>
      <p:ext uri="{BB962C8B-B14F-4D97-AF65-F5344CB8AC3E}">
        <p14:creationId xmlns:p14="http://schemas.microsoft.com/office/powerpoint/2010/main" val="4266581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b="50000"/>
          <a:stretch/>
        </p:blipFill>
        <p:spPr>
          <a:xfrm>
            <a:off x="1495463" y="175505"/>
            <a:ext cx="9201073" cy="6506990"/>
          </a:xfrm>
          <a:prstGeom prst="rect">
            <a:avLst/>
          </a:prstGeom>
        </p:spPr>
      </p:pic>
    </p:spTree>
    <p:extLst>
      <p:ext uri="{BB962C8B-B14F-4D97-AF65-F5344CB8AC3E}">
        <p14:creationId xmlns:p14="http://schemas.microsoft.com/office/powerpoint/2010/main" val="3743176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D755C41-F5F5-4116-A019-05B15EF16DA2}"/>
              </a:ext>
            </a:extLst>
          </p:cNvPr>
          <p:cNvPicPr>
            <a:picLocks noChangeAspect="1"/>
          </p:cNvPicPr>
          <p:nvPr/>
        </p:nvPicPr>
        <p:blipFill rotWithShape="1">
          <a:blip r:embed="rId2">
            <a:extLst>
              <a:ext uri="{28A0092B-C50C-407E-A947-70E740481C1C}">
                <a14:useLocalDpi xmlns:a14="http://schemas.microsoft.com/office/drawing/2010/main" val="0"/>
              </a:ext>
            </a:extLst>
          </a:blip>
          <a:srcRect l="26536" t="20000"/>
          <a:stretch/>
        </p:blipFill>
        <p:spPr>
          <a:xfrm>
            <a:off x="2255520" y="166883"/>
            <a:ext cx="8690163" cy="6691117"/>
          </a:xfrm>
          <a:prstGeom prst="rect">
            <a:avLst/>
          </a:prstGeom>
        </p:spPr>
      </p:pic>
      <p:sp>
        <p:nvSpPr>
          <p:cNvPr id="6" name="雲朵形圖說文字 4">
            <a:extLst>
              <a:ext uri="{FF2B5EF4-FFF2-40B4-BE49-F238E27FC236}">
                <a16:creationId xmlns:a16="http://schemas.microsoft.com/office/drawing/2014/main" id="{4AFFA400-713E-4341-A866-1B9A0DD90561}"/>
              </a:ext>
            </a:extLst>
          </p:cNvPr>
          <p:cNvSpPr/>
          <p:nvPr/>
        </p:nvSpPr>
        <p:spPr>
          <a:xfrm>
            <a:off x="1414639" y="2085009"/>
            <a:ext cx="3160723" cy="1834542"/>
          </a:xfrm>
          <a:prstGeom prst="cloudCallout">
            <a:avLst>
              <a:gd name="adj1" fmla="val 93336"/>
              <a:gd name="adj2" fmla="val 71980"/>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請導師帶領學生完成</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每學期初</a:t>
            </a:r>
            <a:r>
              <a:rPr lang="en-US" altLang="zh-TW" sz="2000" b="1" dirty="0">
                <a:solidFill>
                  <a:srgbClr val="FF0000"/>
                </a:solidFill>
                <a:latin typeface="微軟正黑體" panose="020B0604030504040204" pitchFamily="34" charset="-120"/>
                <a:ea typeface="微軟正黑體" panose="020B0604030504040204" pitchFamily="34" charset="-120"/>
              </a:rPr>
              <a:t>)</a:t>
            </a:r>
            <a:endParaRPr lang="zh-TW" altLang="en-US" sz="20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499148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接點 3"/>
          <p:cNvCxnSpPr/>
          <p:nvPr/>
        </p:nvCxnSpPr>
        <p:spPr>
          <a:xfrm>
            <a:off x="5555940" y="2510898"/>
            <a:ext cx="23222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線接點 4"/>
          <p:cNvCxnSpPr/>
          <p:nvPr/>
        </p:nvCxnSpPr>
        <p:spPr>
          <a:xfrm>
            <a:off x="5555940" y="3807042"/>
            <a:ext cx="23222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線接點 5"/>
          <p:cNvCxnSpPr/>
          <p:nvPr/>
        </p:nvCxnSpPr>
        <p:spPr>
          <a:xfrm>
            <a:off x="5555940" y="5211198"/>
            <a:ext cx="2322258"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圖片 16">
            <a:extLst>
              <a:ext uri="{FF2B5EF4-FFF2-40B4-BE49-F238E27FC236}">
                <a16:creationId xmlns:a16="http://schemas.microsoft.com/office/drawing/2014/main" id="{BCEC8A7B-25BC-41EA-A051-AC7753BF30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596" y="0"/>
            <a:ext cx="9699367" cy="6858000"/>
          </a:xfrm>
          <a:prstGeom prst="rect">
            <a:avLst/>
          </a:prstGeom>
        </p:spPr>
      </p:pic>
      <p:sp>
        <p:nvSpPr>
          <p:cNvPr id="16" name="雲朵形圖說文字 15"/>
          <p:cNvSpPr/>
          <p:nvPr/>
        </p:nvSpPr>
        <p:spPr>
          <a:xfrm>
            <a:off x="2599132" y="4347102"/>
            <a:ext cx="3450992" cy="1857924"/>
          </a:xfrm>
          <a:prstGeom prst="cloudCallout">
            <a:avLst>
              <a:gd name="adj1" fmla="val -10987"/>
              <a:gd name="adj2" fmla="val -163250"/>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導師帶領學生完成</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每學期</a:t>
            </a:r>
            <a:r>
              <a:rPr lang="en-US" altLang="zh-TW" sz="2000" b="1" dirty="0">
                <a:solidFill>
                  <a:srgbClr val="FF0000"/>
                </a:solidFill>
                <a:latin typeface="微軟正黑體" panose="020B0604030504040204" pitchFamily="34" charset="-120"/>
                <a:ea typeface="微軟正黑體" panose="020B0604030504040204" pitchFamily="34" charset="-120"/>
              </a:rPr>
              <a:t>18-19</a:t>
            </a:r>
            <a:r>
              <a:rPr lang="zh-TW" altLang="en-US" sz="2000" b="1" dirty="0">
                <a:solidFill>
                  <a:srgbClr val="FF0000"/>
                </a:solidFill>
                <a:latin typeface="微軟正黑體" panose="020B0604030504040204" pitchFamily="34" charset="-120"/>
                <a:ea typeface="微軟正黑體" panose="020B0604030504040204" pitchFamily="34" charset="-120"/>
              </a:rPr>
              <a:t>周</a:t>
            </a:r>
            <a:r>
              <a:rPr lang="en-US" altLang="zh-TW" sz="2000" b="1" dirty="0">
                <a:solidFill>
                  <a:srgbClr val="FF0000"/>
                </a:solidFill>
                <a:latin typeface="微軟正黑體" panose="020B0604030504040204" pitchFamily="34" charset="-120"/>
                <a:ea typeface="微軟正黑體" panose="020B0604030504040204" pitchFamily="34" charset="-120"/>
              </a:rPr>
              <a:t>)</a:t>
            </a:r>
          </a:p>
          <a:p>
            <a:pPr algn="ctr"/>
            <a:r>
              <a:rPr lang="zh-TW" altLang="en-US" sz="2000" b="1" dirty="0">
                <a:solidFill>
                  <a:srgbClr val="FF0000"/>
                </a:solidFill>
                <a:latin typeface="微軟正黑體" panose="020B0604030504040204" pitchFamily="34" charset="-120"/>
                <a:ea typeface="微軟正黑體" panose="020B0604030504040204" pitchFamily="34" charset="-120"/>
              </a:rPr>
              <a:t>寫下導師與家長的鼓勵</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000" b="1" dirty="0">
                <a:solidFill>
                  <a:srgbClr val="FF0000"/>
                </a:solidFill>
                <a:latin typeface="微軟正黑體" panose="020B0604030504040204" pitchFamily="34" charset="-120"/>
                <a:ea typeface="微軟正黑體" panose="020B0604030504040204" pitchFamily="34" charset="-120"/>
              </a:rPr>
              <a:t>家長與導師簽章</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endParaRPr lang="zh-TW" altLang="en-US" sz="2000" b="1" dirty="0">
              <a:solidFill>
                <a:srgbClr val="FF0000"/>
              </a:solidFill>
              <a:latin typeface="微軟正黑體" panose="020B0604030504040204" pitchFamily="34" charset="-120"/>
              <a:ea typeface="微軟正黑體" panose="020B0604030504040204" pitchFamily="34" charset="-120"/>
            </a:endParaRPr>
          </a:p>
        </p:txBody>
      </p:sp>
      <p:sp>
        <p:nvSpPr>
          <p:cNvPr id="18" name="雲朵形圖說文字 2">
            <a:extLst>
              <a:ext uri="{FF2B5EF4-FFF2-40B4-BE49-F238E27FC236}">
                <a16:creationId xmlns:a16="http://schemas.microsoft.com/office/drawing/2014/main" id="{CDEA07D9-D49C-4C04-AFCE-7C31D653C0CD}"/>
              </a:ext>
            </a:extLst>
          </p:cNvPr>
          <p:cNvSpPr/>
          <p:nvPr/>
        </p:nvSpPr>
        <p:spPr>
          <a:xfrm>
            <a:off x="7402939" y="4511063"/>
            <a:ext cx="3624024" cy="1756494"/>
          </a:xfrm>
          <a:prstGeom prst="cloudCallout">
            <a:avLst>
              <a:gd name="adj1" fmla="val -18871"/>
              <a:gd name="adj2" fmla="val -122596"/>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輔導教師帶領學生</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000" b="1" dirty="0">
                <a:solidFill>
                  <a:srgbClr val="FF0000"/>
                </a:solidFill>
                <a:latin typeface="微軟正黑體" panose="020B0604030504040204" pitchFamily="34" charset="-120"/>
                <a:ea typeface="微軟正黑體" panose="020B0604030504040204" pitchFamily="34" charset="-120"/>
              </a:rPr>
              <a:t>看出測驗結果</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000" b="1" dirty="0">
                <a:solidFill>
                  <a:srgbClr val="FF0000"/>
                </a:solidFill>
                <a:latin typeface="微軟正黑體" panose="020B0604030504040204" pitchFamily="34" charset="-120"/>
                <a:ea typeface="微軟正黑體" panose="020B0604030504040204" pitchFamily="34" charset="-120"/>
              </a:rPr>
              <a:t>與能力分析相關</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endParaRPr lang="zh-TW" altLang="en-US" sz="20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34786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b="33037"/>
          <a:stretch/>
        </p:blipFill>
        <p:spPr>
          <a:xfrm>
            <a:off x="2005406" y="91440"/>
            <a:ext cx="6843953" cy="6482064"/>
          </a:xfrm>
          <a:prstGeom prst="rect">
            <a:avLst/>
          </a:prstGeom>
        </p:spPr>
      </p:pic>
    </p:spTree>
    <p:extLst>
      <p:ext uri="{BB962C8B-B14F-4D97-AF65-F5344CB8AC3E}">
        <p14:creationId xmlns:p14="http://schemas.microsoft.com/office/powerpoint/2010/main" val="1562451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A50F4737-AD79-41A1-AAF7-713A24D20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Tree>
    <p:extLst>
      <p:ext uri="{BB962C8B-B14F-4D97-AF65-F5344CB8AC3E}">
        <p14:creationId xmlns:p14="http://schemas.microsoft.com/office/powerpoint/2010/main" val="25580200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1647" y="0"/>
            <a:ext cx="4848706" cy="6858000"/>
          </a:xfrm>
          <a:prstGeom prst="rect">
            <a:avLst/>
          </a:prstGeom>
        </p:spPr>
      </p:pic>
      <p:sp>
        <p:nvSpPr>
          <p:cNvPr id="3" name="矩形 2"/>
          <p:cNvSpPr/>
          <p:nvPr/>
        </p:nvSpPr>
        <p:spPr>
          <a:xfrm>
            <a:off x="4259796" y="2456892"/>
            <a:ext cx="162018"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Tree>
    <p:extLst>
      <p:ext uri="{BB962C8B-B14F-4D97-AF65-F5344CB8AC3E}">
        <p14:creationId xmlns:p14="http://schemas.microsoft.com/office/powerpoint/2010/main" val="3821291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FAEACB4-701C-465D-A3E5-FAC8399F3C1E}"/>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66C4B722-6966-45D0-B1F7-9F0CAABC15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1499" y="85328"/>
            <a:ext cx="4729001" cy="6687343"/>
          </a:xfrm>
        </p:spPr>
      </p:pic>
    </p:spTree>
    <p:extLst>
      <p:ext uri="{BB962C8B-B14F-4D97-AF65-F5344CB8AC3E}">
        <p14:creationId xmlns:p14="http://schemas.microsoft.com/office/powerpoint/2010/main" val="1563167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FA70094-F0BA-4379-BD4D-92673937BA96}"/>
              </a:ext>
            </a:extLst>
          </p:cNvPr>
          <p:cNvSpPr>
            <a:spLocks noGrp="1"/>
          </p:cNvSpPr>
          <p:nvPr>
            <p:ph type="title"/>
          </p:nvPr>
        </p:nvSpPr>
        <p:spPr/>
        <p:txBody>
          <a:bodyPr/>
          <a:lstStyle/>
          <a:p>
            <a:endParaRPr lang="zh-TW" altLang="en-US"/>
          </a:p>
        </p:txBody>
      </p:sp>
      <p:pic>
        <p:nvPicPr>
          <p:cNvPr id="13" name="內容版面配置區 12">
            <a:extLst>
              <a:ext uri="{FF2B5EF4-FFF2-40B4-BE49-F238E27FC236}">
                <a16:creationId xmlns:a16="http://schemas.microsoft.com/office/drawing/2014/main" id="{977A3D0C-6733-4367-88A2-010DAA48D7D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415"/>
          <a:stretch/>
        </p:blipFill>
        <p:spPr>
          <a:xfrm rot="16200000">
            <a:off x="2355834" y="826293"/>
            <a:ext cx="6826604" cy="5205414"/>
          </a:xfrm>
        </p:spPr>
      </p:pic>
    </p:spTree>
    <p:extLst>
      <p:ext uri="{BB962C8B-B14F-4D97-AF65-F5344CB8AC3E}">
        <p14:creationId xmlns:p14="http://schemas.microsoft.com/office/powerpoint/2010/main" val="3022681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E2923DAD-5D8F-400B-82C3-28B26B87C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Tree>
    <p:extLst>
      <p:ext uri="{BB962C8B-B14F-4D97-AF65-F5344CB8AC3E}">
        <p14:creationId xmlns:p14="http://schemas.microsoft.com/office/powerpoint/2010/main" val="1536325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CE91483E-0823-4749-A010-28FC2E1FE3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pic>
        <p:nvPicPr>
          <p:cNvPr id="8" name="圖片 7">
            <a:extLst>
              <a:ext uri="{FF2B5EF4-FFF2-40B4-BE49-F238E27FC236}">
                <a16:creationId xmlns:a16="http://schemas.microsoft.com/office/drawing/2014/main" id="{9CF92200-932D-4880-B64A-8890B014F08F}"/>
              </a:ext>
            </a:extLst>
          </p:cNvPr>
          <p:cNvPicPr>
            <a:picLocks noChangeAspect="1"/>
          </p:cNvPicPr>
          <p:nvPr/>
        </p:nvPicPr>
        <p:blipFill rotWithShape="1">
          <a:blip r:embed="rId3"/>
          <a:srcRect l="44750" t="80889" r="33333" b="14519"/>
          <a:stretch/>
        </p:blipFill>
        <p:spPr>
          <a:xfrm>
            <a:off x="6431280" y="6421120"/>
            <a:ext cx="3706434" cy="436880"/>
          </a:xfrm>
          <a:prstGeom prst="rect">
            <a:avLst/>
          </a:prstGeom>
        </p:spPr>
      </p:pic>
      <p:sp>
        <p:nvSpPr>
          <p:cNvPr id="9" name="雲朵形圖說文字 4">
            <a:extLst>
              <a:ext uri="{FF2B5EF4-FFF2-40B4-BE49-F238E27FC236}">
                <a16:creationId xmlns:a16="http://schemas.microsoft.com/office/drawing/2014/main" id="{687B2E91-50B3-4932-BE27-8FE4950FAD36}"/>
              </a:ext>
            </a:extLst>
          </p:cNvPr>
          <p:cNvSpPr/>
          <p:nvPr/>
        </p:nvSpPr>
        <p:spPr>
          <a:xfrm>
            <a:off x="2298559" y="4279569"/>
            <a:ext cx="3160723" cy="1834542"/>
          </a:xfrm>
          <a:prstGeom prst="cloudCallout">
            <a:avLst>
              <a:gd name="adj1" fmla="val 93336"/>
              <a:gd name="adj2" fmla="val 71980"/>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輔導教師帶領學生完成</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每學期初</a:t>
            </a:r>
            <a:r>
              <a:rPr lang="en-US" altLang="zh-TW" sz="2000" b="1" dirty="0">
                <a:solidFill>
                  <a:srgbClr val="FF0000"/>
                </a:solidFill>
                <a:latin typeface="微軟正黑體" panose="020B0604030504040204" pitchFamily="34" charset="-120"/>
                <a:ea typeface="微軟正黑體" panose="020B0604030504040204" pitchFamily="34" charset="-120"/>
              </a:rPr>
              <a:t>)</a:t>
            </a:r>
            <a:endParaRPr lang="zh-TW" altLang="en-US" sz="20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301420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177689A-2967-4EB5-A346-18EDDA6EEB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
        <p:nvSpPr>
          <p:cNvPr id="5" name="雲朵形圖說文字 4">
            <a:extLst>
              <a:ext uri="{FF2B5EF4-FFF2-40B4-BE49-F238E27FC236}">
                <a16:creationId xmlns:a16="http://schemas.microsoft.com/office/drawing/2014/main" id="{99C78185-132C-4C2C-8BE6-2E1F5B7B2FE6}"/>
              </a:ext>
            </a:extLst>
          </p:cNvPr>
          <p:cNvSpPr/>
          <p:nvPr/>
        </p:nvSpPr>
        <p:spPr>
          <a:xfrm>
            <a:off x="2694799" y="591489"/>
            <a:ext cx="3160723" cy="1834542"/>
          </a:xfrm>
          <a:prstGeom prst="cloudCallout">
            <a:avLst>
              <a:gd name="adj1" fmla="val -42635"/>
              <a:gd name="adj2" fmla="val 143977"/>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輔導教師帶領學生完成</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每學期初</a:t>
            </a:r>
            <a:r>
              <a:rPr lang="en-US" altLang="zh-TW" sz="2000" b="1" dirty="0">
                <a:solidFill>
                  <a:srgbClr val="FF0000"/>
                </a:solidFill>
                <a:latin typeface="微軟正黑體" panose="020B0604030504040204" pitchFamily="34" charset="-120"/>
                <a:ea typeface="微軟正黑體" panose="020B0604030504040204" pitchFamily="34" charset="-120"/>
              </a:rPr>
              <a:t>)</a:t>
            </a:r>
            <a:endParaRPr lang="zh-TW" altLang="en-US" sz="2000" b="1" dirty="0">
              <a:solidFill>
                <a:srgbClr val="FF0000"/>
              </a:solidFill>
              <a:latin typeface="微軟正黑體" panose="020B0604030504040204" pitchFamily="34" charset="-120"/>
              <a:ea typeface="微軟正黑體" panose="020B0604030504040204" pitchFamily="34" charset="-120"/>
            </a:endParaRPr>
          </a:p>
        </p:txBody>
      </p:sp>
      <p:sp>
        <p:nvSpPr>
          <p:cNvPr id="6" name="雲朵形圖說文字 4">
            <a:extLst>
              <a:ext uri="{FF2B5EF4-FFF2-40B4-BE49-F238E27FC236}">
                <a16:creationId xmlns:a16="http://schemas.microsoft.com/office/drawing/2014/main" id="{7E6A93E7-536D-4BEB-ACF6-6A71BC0827C5}"/>
              </a:ext>
            </a:extLst>
          </p:cNvPr>
          <p:cNvSpPr/>
          <p:nvPr/>
        </p:nvSpPr>
        <p:spPr>
          <a:xfrm>
            <a:off x="7063599" y="591489"/>
            <a:ext cx="3160723" cy="1834542"/>
          </a:xfrm>
          <a:prstGeom prst="cloudCallout">
            <a:avLst>
              <a:gd name="adj1" fmla="val -50029"/>
              <a:gd name="adj2" fmla="val 127362"/>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輔導教師帶領學生完成</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每學期初</a:t>
            </a:r>
            <a:r>
              <a:rPr lang="en-US" altLang="zh-TW" sz="2000" b="1" dirty="0">
                <a:solidFill>
                  <a:srgbClr val="FF0000"/>
                </a:solidFill>
                <a:latin typeface="微軟正黑體" panose="020B0604030504040204" pitchFamily="34" charset="-120"/>
                <a:ea typeface="微軟正黑體" panose="020B0604030504040204" pitchFamily="34" charset="-120"/>
              </a:rPr>
              <a:t>)</a:t>
            </a:r>
            <a:endParaRPr lang="zh-TW" altLang="en-US" sz="20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709035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5E74B833-00AD-4E26-86CD-7ECCF5E7E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
        <p:nvSpPr>
          <p:cNvPr id="3" name="雲朵形圖說文字 2"/>
          <p:cNvSpPr/>
          <p:nvPr/>
        </p:nvSpPr>
        <p:spPr>
          <a:xfrm>
            <a:off x="4023360" y="4174566"/>
            <a:ext cx="4415760" cy="2144954"/>
          </a:xfrm>
          <a:prstGeom prst="cloudCallout">
            <a:avLst>
              <a:gd name="adj1" fmla="val 105"/>
              <a:gd name="adj2" fmla="val -108495"/>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輔導教師帶領學生完成</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000" b="1" dirty="0">
                <a:solidFill>
                  <a:srgbClr val="FF0000"/>
                </a:solidFill>
                <a:latin typeface="微軟正黑體" panose="020B0604030504040204" pitchFamily="34" charset="-120"/>
                <a:ea typeface="微軟正黑體" panose="020B0604030504040204" pitchFamily="34" charset="-120"/>
              </a:rPr>
              <a:t>輔委會將完成資料貼上</a:t>
            </a:r>
          </a:p>
        </p:txBody>
      </p:sp>
    </p:spTree>
    <p:extLst>
      <p:ext uri="{BB962C8B-B14F-4D97-AF65-F5344CB8AC3E}">
        <p14:creationId xmlns:p14="http://schemas.microsoft.com/office/powerpoint/2010/main" val="28941959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06CFFB4E-0E80-41B9-BB44-CC1288D34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
        <p:nvSpPr>
          <p:cNvPr id="6" name="雲朵形圖說文字 2">
            <a:extLst>
              <a:ext uri="{FF2B5EF4-FFF2-40B4-BE49-F238E27FC236}">
                <a16:creationId xmlns:a16="http://schemas.microsoft.com/office/drawing/2014/main" id="{34A3EA9A-5EA8-451E-86FF-607F62C8BB47}"/>
              </a:ext>
            </a:extLst>
          </p:cNvPr>
          <p:cNvSpPr/>
          <p:nvPr/>
        </p:nvSpPr>
        <p:spPr>
          <a:xfrm>
            <a:off x="6664960" y="1695526"/>
            <a:ext cx="4415760" cy="2144954"/>
          </a:xfrm>
          <a:prstGeom prst="cloudCallout">
            <a:avLst>
              <a:gd name="adj1" fmla="val -85026"/>
              <a:gd name="adj2" fmla="val -11866"/>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輔導教師帶領學生完成</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000" b="1" dirty="0">
                <a:solidFill>
                  <a:srgbClr val="FF0000"/>
                </a:solidFill>
                <a:latin typeface="微軟正黑體" panose="020B0604030504040204" pitchFamily="34" charset="-120"/>
                <a:ea typeface="微軟正黑體" panose="020B0604030504040204" pitchFamily="34" charset="-120"/>
              </a:rPr>
              <a:t>輔委會將完成資料貼上</a:t>
            </a:r>
          </a:p>
        </p:txBody>
      </p:sp>
    </p:spTree>
    <p:extLst>
      <p:ext uri="{BB962C8B-B14F-4D97-AF65-F5344CB8AC3E}">
        <p14:creationId xmlns:p14="http://schemas.microsoft.com/office/powerpoint/2010/main" val="2198458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MX-M362N_20150929_112045_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7718" y="-27384"/>
            <a:ext cx="5002020" cy="707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276678"/>
      </p:ext>
    </p:extLst>
  </p:cSld>
  <p:clrMapOvr>
    <a:masterClrMapping/>
  </p:clrMapOvr>
</p:sld>
</file>

<file path=ppt/theme/theme1.xml><?xml version="1.0" encoding="utf-8"?>
<a:theme xmlns:a="http://schemas.openxmlformats.org/drawingml/2006/main" name="切割線">
  <a:themeElements>
    <a:clrScheme name="切割線">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切割線">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切割線">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55</TotalTime>
  <Words>326</Words>
  <Application>Microsoft Office PowerPoint</Application>
  <PresentationFormat>寬螢幕</PresentationFormat>
  <Paragraphs>56</Paragraphs>
  <Slides>35</Slides>
  <Notes>0</Notes>
  <HiddenSlides>0</HiddenSlides>
  <MMClips>0</MMClips>
  <ScaleCrop>false</ScaleCrop>
  <HeadingPairs>
    <vt:vector size="6" baseType="variant">
      <vt:variant>
        <vt:lpstr>使用字型</vt:lpstr>
      </vt:variant>
      <vt:variant>
        <vt:i4>3</vt:i4>
      </vt:variant>
      <vt:variant>
        <vt:lpstr>佈景主題</vt:lpstr>
      </vt:variant>
      <vt:variant>
        <vt:i4>1</vt:i4>
      </vt:variant>
      <vt:variant>
        <vt:lpstr>投影片標題</vt:lpstr>
      </vt:variant>
      <vt:variant>
        <vt:i4>35</vt:i4>
      </vt:variant>
    </vt:vector>
  </HeadingPairs>
  <TitlesOfParts>
    <vt:vector size="39" baseType="lpstr">
      <vt:lpstr>微軟正黑體</vt:lpstr>
      <vt:lpstr>Century Gothic</vt:lpstr>
      <vt:lpstr>Wingdings 3</vt:lpstr>
      <vt:lpstr>切割線</vt:lpstr>
      <vt:lpstr>適性選擇，夢想不打折</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適性選擇，夢想不打折</dc:title>
  <dc:creator>USER</dc:creator>
  <cp:lastModifiedBy>USER</cp:lastModifiedBy>
  <cp:revision>7</cp:revision>
  <dcterms:created xsi:type="dcterms:W3CDTF">2021-10-18T05:47:02Z</dcterms:created>
  <dcterms:modified xsi:type="dcterms:W3CDTF">2021-10-25T00:15:16Z</dcterms:modified>
</cp:coreProperties>
</file>