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y="6858000" cx="12192000"/>
  <p:notesSz cx="6858000" cy="9144000"/>
  <p:embeddedFontLst>
    <p:embeddedFont>
      <p:font typeface="Oswald"/>
      <p:regular r:id="rId49"/>
      <p:bold r:id="rId50"/>
    </p:embeddedFont>
    <p:embeddedFont>
      <p:font typeface="Source Sans Pr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SourceSansPro-regular.fntdata"/><Relationship Id="rId50" Type="http://schemas.openxmlformats.org/officeDocument/2006/relationships/font" Target="fonts/Oswald-bold.fntdata"/><Relationship Id="rId53" Type="http://schemas.openxmlformats.org/officeDocument/2006/relationships/font" Target="fonts/SourceSansPro-italic.fntdata"/><Relationship Id="rId52" Type="http://schemas.openxmlformats.org/officeDocument/2006/relationships/font" Target="fonts/SourceSansPro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SourceSansPr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XnhAWgPzsX74YzR9WYQ-Zd-ouH1f9Dx0TaVuUHOI79Q/edit?usp=sharing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Zwh5YhITPFI" TargetMode="External"/><Relationship Id="rId3" Type="http://schemas.openxmlformats.org/officeDocument/2006/relationships/hyperlink" Target="https://www.hpa.gov.tw/Pages/Detail.aspx?nodeid=1622&amp;pid=9514" TargetMode="External"/><Relationship Id="rId4" Type="http://schemas.openxmlformats.org/officeDocument/2006/relationships/hyperlink" Target="https://www.hpa.gov.tw/Pages/EBook.aspx?nodeid=382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詢問孩子們平常自己都怎麼吃呢？</a:t>
            </a:r>
            <a:endParaRPr/>
          </a:p>
        </p:txBody>
      </p:sp>
      <p:sp>
        <p:nvSpPr>
          <p:cNvPr id="178" name="Google Shape;17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調查孩子們平常吃飯都是吃多少呢ㄥ</a:t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請孩子們自己思考看看是否是健康的飲食呢？</a:t>
            </a:r>
            <a:endParaRPr/>
          </a:p>
        </p:txBody>
      </p:sp>
      <p:sp>
        <p:nvSpPr>
          <p:cNvPr id="189" name="Google Shape;18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飲食不均衡的狀況下，身體有可能會出現問題喔！</a:t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每一餐記得掌握「黃金比例221」！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黃金比例221：每餐的飯、菜、肉的體積比=2:2:1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飯和青菜要一樣多，豆魚蛋肉類大約吃菜的一半體積大小就好了～</a:t>
            </a:r>
            <a:endParaRPr/>
          </a:p>
        </p:txBody>
      </p:sp>
      <p:sp>
        <p:nvSpPr>
          <p:cNvPr id="204" name="Google Shape;20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黃金比例221就是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飯跟菜一樣多，肉是菜的一半</a:t>
            </a:r>
            <a:endParaRPr/>
          </a:p>
        </p:txBody>
      </p:sp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示範營養均衡的便當肉眼看起來體積比是2:2:1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也提醒孩子盡量飯菜分離的好處：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1.了解自己吃下哪些食物、份量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2.避免吃下過多醬料、湯汁，減少不必要油糖鹽的攝取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3.幫助孩子養成細嚼慢嚥的習慣，幫助體位控制、牙口發育</a:t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本學期搭配文宣品</a:t>
            </a:r>
            <a:endParaRPr/>
          </a:p>
        </p:txBody>
      </p:sp>
      <p:sp>
        <p:nvSpPr>
          <p:cNvPr id="124" name="Google Shape;1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全穀雜糧類裡的碳水化合物可以提供我們熱量，讓我們有體力進行一整天的活動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可以讓我們上課有精神、體育課時有活力！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小朋友有便秘的經驗嗎？蔬菜裡面的纖維素可以幫助腸胃蠕動、把身體裡的便便清空</a:t>
            </a:r>
            <a:endParaRPr/>
          </a:p>
        </p:txBody>
      </p:sp>
      <p:sp>
        <p:nvSpPr>
          <p:cNvPr id="229" name="Google Shape;2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蛋白質可以讓你變強壯、身高長得比別人高，但是要注意唷！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除了適量攝取豆魚蛋肉類是不夠的，還要加上足夠的運動才可以長肌肉、長高唷！</a:t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前面已說明過221重點了，除了每餐攝取飯菜肉比例為221，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每天還要吃2拳頭大水果、2杯乳品、1湯匙堅果種子類，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才能攝取六大類食物，成為營養均衡好寶寶唷！</a:t>
            </a:r>
            <a:endParaRPr/>
          </a:p>
        </p:txBody>
      </p:sp>
      <p:sp>
        <p:nvSpPr>
          <p:cNvPr id="245" name="Google Shape;24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「學會黃金比例221，破除飲食迷思」影片連結：</a:t>
            </a:r>
            <a:r>
              <a:rPr lang="zh-TW"/>
              <a:t>https://youtu.be/qrQpLR3RO9E</a:t>
            </a:r>
            <a:endParaRPr/>
          </a:p>
        </p:txBody>
      </p:sp>
      <p:sp>
        <p:nvSpPr>
          <p:cNvPr id="262" name="Google Shape;26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Microsoft JhengHei"/>
                <a:ea typeface="Microsoft JhengHei"/>
                <a:cs typeface="Microsoft JhengHei"/>
                <a:sym typeface="Microsoft JhengHei"/>
              </a:rPr>
              <a:t>黃金比例221健康操影片連結：https://youtu.be/PES3R920dm8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若場地限制無法跳操，可播放歌曲，讓小朋友看著歌詞跟著一起唱</a:t>
            </a:r>
            <a:endParaRPr/>
          </a:p>
        </p:txBody>
      </p:sp>
      <p:sp>
        <p:nvSpPr>
          <p:cNvPr id="270" name="Google Shape;27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提醒孩子們用餐前洗手很重要！</a:t>
            </a:r>
            <a:endParaRPr/>
          </a:p>
        </p:txBody>
      </p:sp>
      <p:sp>
        <p:nvSpPr>
          <p:cNvPr id="276" name="Google Shape;27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飲食教育動畫 - 餐前勤洗手 細菌遠離我：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https://youtu.be/qQhpvG5qfZ4?t=77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疾管署-</a:t>
            </a:r>
            <a:r>
              <a:rPr b="0" i="0"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正確勤洗手，保護你我他 海報：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https://www.cdc.gov.tw/Category/ListContent/sK-3CqsjLalwpwt7ACBp0Q?uaid=R2YCPeOjZ18nYit5cN8mEg</a:t>
            </a:r>
            <a:endParaRPr/>
          </a:p>
        </p:txBody>
      </p:sp>
      <p:sp>
        <p:nvSpPr>
          <p:cNvPr id="282" name="Google Shape;282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07837fb7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407837fb7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有獎徵答可以使用 數位工具-Kahoot 增加孩子的興趣，也可提供給各班自行使用此題庫做活動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使用說明：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https://docs.google.com/presentation/d/1XnhAWgPzsX74YzR9WYQ-Zd-ouH1f9Dx0TaVuUHOI79Q/edit?usp=sharing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遊戲連結：</a:t>
            </a:r>
            <a:r>
              <a:rPr lang="zh-TW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https://create.kahoot.it/share/221/4af84e81-439c-4747-8131-a4bd5afc4b0b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1407837fb7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黃金比例221以我的餐盤建議量為依據，發展成學童好記6大類飲食口訣。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提醒孩子們在用餐時盡量飯菜分離</a:t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午餐時間適合播放歌曲(謝欣芷 - 吃飯了)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https://www.youtube.com/watch?v=Zwh5YhITPFI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國健署-我的餐盤-口訣歌及影片、摺頁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https://www.hpa.gov.tw/Pages/Detail.aspx?nodeid=1622&amp;pid=9514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國健署-我的餐盤手冊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https://www.hpa.gov.tw/Pages/EBook.aspx?nodeid=3821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>
            <a:off x="838200" y="926463"/>
            <a:ext cx="10515600" cy="494879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圖表或組織圖" type="dgm">
  <p:cSld name="DIAGRAM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828800" y="476250"/>
            <a:ext cx="9448800" cy="1276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4"/>
          <p:cNvSpPr/>
          <p:nvPr>
            <p:ph idx="2" type="dgm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4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標題投影片">
  <p:cSld name="4_標題投影片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6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36965" y="-172716"/>
            <a:ext cx="2441779" cy="192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46" y="5044807"/>
            <a:ext cx="4581237" cy="19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1524000" y="3813176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" name="Google Shape;4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172825" y="365125"/>
            <a:ext cx="11846350" cy="622149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" name="Google Shape;78;p9"/>
          <p:cNvCxnSpPr/>
          <p:nvPr/>
        </p:nvCxnSpPr>
        <p:spPr>
          <a:xfrm>
            <a:off x="9782887" y="209234"/>
            <a:ext cx="1417955" cy="0"/>
          </a:xfrm>
          <a:prstGeom prst="straightConnector1">
            <a:avLst/>
          </a:prstGeom>
          <a:noFill/>
          <a:ln cap="rnd" cmpd="sng" w="158750">
            <a:solidFill>
              <a:srgbClr val="EB7A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" name="Google Shape;79;p9"/>
          <p:cNvSpPr/>
          <p:nvPr/>
        </p:nvSpPr>
        <p:spPr>
          <a:xfrm rot="7976472">
            <a:off x="421048" y="-246291"/>
            <a:ext cx="1176012" cy="1190216"/>
          </a:xfrm>
          <a:custGeom>
            <a:rect b="b" l="l" r="r" t="t"/>
            <a:pathLst>
              <a:path extrusionOk="0" h="5321474" w="5566281">
                <a:moveTo>
                  <a:pt x="0" y="1655762"/>
                </a:moveTo>
                <a:lnTo>
                  <a:pt x="0" y="0"/>
                </a:lnTo>
                <a:lnTo>
                  <a:pt x="466461" y="0"/>
                </a:lnTo>
                <a:lnTo>
                  <a:pt x="466461" y="1194649"/>
                </a:lnTo>
                <a:lnTo>
                  <a:pt x="1737361" y="1194649"/>
                </a:lnTo>
                <a:lnTo>
                  <a:pt x="1737360" y="1201547"/>
                </a:lnTo>
                <a:lnTo>
                  <a:pt x="1756689" y="1201547"/>
                </a:lnTo>
                <a:lnTo>
                  <a:pt x="1756689" y="2396196"/>
                </a:lnTo>
                <a:lnTo>
                  <a:pt x="3027589" y="2396196"/>
                </a:lnTo>
                <a:lnTo>
                  <a:pt x="3027589" y="2465133"/>
                </a:lnTo>
                <a:lnTo>
                  <a:pt x="3051954" y="2465134"/>
                </a:lnTo>
                <a:lnTo>
                  <a:pt x="3051954" y="3659783"/>
                </a:lnTo>
                <a:lnTo>
                  <a:pt x="4322853" y="3659783"/>
                </a:lnTo>
                <a:lnTo>
                  <a:pt x="4322853" y="4120896"/>
                </a:lnTo>
                <a:lnTo>
                  <a:pt x="4295382" y="4120895"/>
                </a:lnTo>
                <a:lnTo>
                  <a:pt x="4295382" y="4860361"/>
                </a:lnTo>
                <a:lnTo>
                  <a:pt x="5566281" y="4860361"/>
                </a:lnTo>
                <a:lnTo>
                  <a:pt x="5566281" y="5321474"/>
                </a:lnTo>
                <a:lnTo>
                  <a:pt x="3828921" y="5321474"/>
                </a:lnTo>
                <a:lnTo>
                  <a:pt x="3828921" y="4120895"/>
                </a:lnTo>
                <a:lnTo>
                  <a:pt x="2585493" y="4120896"/>
                </a:lnTo>
                <a:lnTo>
                  <a:pt x="2585493" y="2857309"/>
                </a:lnTo>
                <a:lnTo>
                  <a:pt x="1290228" y="2857309"/>
                </a:lnTo>
                <a:lnTo>
                  <a:pt x="1290228" y="1655762"/>
                </a:lnTo>
                <a:close/>
              </a:path>
            </a:pathLst>
          </a:custGeom>
          <a:solidFill>
            <a:srgbClr val="83C6A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11354868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1718480" y="70634"/>
            <a:ext cx="277200" cy="277200"/>
          </a:xfrm>
          <a:prstGeom prst="ellipse">
            <a:avLst/>
          </a:prstGeom>
          <a:solidFill>
            <a:srgbClr val="F4B95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6311900"/>
            <a:ext cx="1627773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hyperlink" Target="https://docs.google.com/presentation/u/2/d/1XnhAWgPzsX74YzR9WYQ-Zd-ouH1f9Dx0TaVuUHOI79Q/edit" TargetMode="External"/><Relationship Id="rId5" Type="http://schemas.openxmlformats.org/officeDocument/2006/relationships/hyperlink" Target="https://create.kahoot.it/course/044730f4-2097-47f3-bf6d-a339f749b01e" TargetMode="External"/><Relationship Id="rId6" Type="http://schemas.openxmlformats.org/officeDocument/2006/relationships/hyperlink" Target="https://create.kahoot.it/share/221/4af84e81-439c-4747-8131-a4bd5afc4b0b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Zwh5YhITPFI" TargetMode="External"/><Relationship Id="rId4" Type="http://schemas.openxmlformats.org/officeDocument/2006/relationships/hyperlink" Target="https://www.hpa.gov.tw/Pages/Detail.aspx?nodeid=1622&amp;pid=9514" TargetMode="External"/><Relationship Id="rId5" Type="http://schemas.openxmlformats.org/officeDocument/2006/relationships/hyperlink" Target="https://www.hpa.gov.tw/Pages/EBook.aspx?nodeid=38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7642" y="901989"/>
            <a:ext cx="7876715" cy="505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056" y="861244"/>
            <a:ext cx="12192000" cy="599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500" y="152400"/>
            <a:ext cx="11774995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18362" y="359664"/>
            <a:ext cx="13633652" cy="633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203" y="697755"/>
            <a:ext cx="10998137" cy="5462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743" y="334715"/>
            <a:ext cx="12016257" cy="6523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733" y="402063"/>
            <a:ext cx="12071126" cy="62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972" y="142971"/>
            <a:ext cx="10614056" cy="6572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02" y="231074"/>
            <a:ext cx="11949196" cy="662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456" y="5799"/>
            <a:ext cx="11437087" cy="68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889" y="682217"/>
            <a:ext cx="11595597" cy="61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0" cy="635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4418"/>
            <a:ext cx="12192000" cy="6841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504" y="100295"/>
            <a:ext cx="11430991" cy="6657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5824"/>
            <a:ext cx="12192000" cy="606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8300"/>
            <a:ext cx="12192000" cy="65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881" y="975147"/>
            <a:ext cx="11601694" cy="490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88" y="298382"/>
            <a:ext cx="12192000" cy="626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71" y="130778"/>
            <a:ext cx="11839458" cy="659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/>
          <p:nvPr/>
        </p:nvSpPr>
        <p:spPr>
          <a:xfrm>
            <a:off x="781300" y="375824"/>
            <a:ext cx="11013443" cy="748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67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影片欣賞</a:t>
            </a:r>
            <a:endParaRPr sz="4267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1" title="【學校午餐好食光系列】午餐。好吃|學會黃金比例221，破除飲食迷思|校園偶像劇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2030" y="1124810"/>
            <a:ext cx="9388173" cy="52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1"/>
          <p:cNvSpPr/>
          <p:nvPr/>
        </p:nvSpPr>
        <p:spPr>
          <a:xfrm>
            <a:off x="7720620" y="6482176"/>
            <a:ext cx="31595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https://youtu.be/qrQpLR3RO9E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792" y="356349"/>
            <a:ext cx="10510415" cy="614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693" y="423383"/>
            <a:ext cx="11577307" cy="666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316" y="258805"/>
            <a:ext cx="10065368" cy="634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746" y="136874"/>
            <a:ext cx="11400508" cy="65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0402" y="1005333"/>
            <a:ext cx="10290940" cy="58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/>
        </p:nvSpPr>
        <p:spPr>
          <a:xfrm>
            <a:off x="2067200" y="139433"/>
            <a:ext cx="8057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60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Kahoot！ 互動式遊戲</a:t>
            </a:r>
            <a:endParaRPr b="1" i="0" sz="60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 b="6239" l="2208" r="42025" t="11232"/>
          <a:stretch/>
        </p:blipFill>
        <p:spPr>
          <a:xfrm>
            <a:off x="1052965" y="1179017"/>
            <a:ext cx="6044602" cy="50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6">
            <a:hlinkClick r:id="rId4"/>
          </p:cNvPr>
          <p:cNvSpPr/>
          <p:nvPr/>
        </p:nvSpPr>
        <p:spPr>
          <a:xfrm>
            <a:off x="7742275" y="2355633"/>
            <a:ext cx="2970900" cy="1200000"/>
          </a:xfrm>
          <a:prstGeom prst="roundRect">
            <a:avLst>
              <a:gd fmla="val 30834" name="adj"/>
            </a:avLst>
          </a:prstGeom>
          <a:solidFill>
            <a:srgbClr val="FDDA91">
              <a:alpha val="62750"/>
            </a:srgbClr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none" cap="none" strike="noStrike">
                <a:solidFill>
                  <a:srgbClr val="A5A5A5"/>
                </a:solidFill>
                <a:latin typeface="Oswald"/>
                <a:ea typeface="Oswald"/>
                <a:cs typeface="Oswald"/>
                <a:sym typeface="Oswald"/>
              </a:rPr>
              <a:t>使用說明</a:t>
            </a:r>
            <a:endParaRPr b="0" i="0" sz="2500" u="none" cap="none" strike="noStrike">
              <a:solidFill>
                <a:srgbClr val="A5A5A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9" name="Google Shape;299;p46">
            <a:hlinkClick r:id="rId5"/>
          </p:cNvPr>
          <p:cNvSpPr/>
          <p:nvPr/>
        </p:nvSpPr>
        <p:spPr>
          <a:xfrm>
            <a:off x="7713175" y="4037851"/>
            <a:ext cx="3029100" cy="1200000"/>
          </a:xfrm>
          <a:prstGeom prst="roundRect">
            <a:avLst>
              <a:gd fmla="val 30834" name="adj"/>
            </a:avLst>
          </a:prstGeom>
          <a:solidFill>
            <a:srgbClr val="0B5394"/>
          </a:solidFill>
          <a:ln>
            <a:noFill/>
          </a:ln>
          <a:effectLst>
            <a:outerShdw blurRad="57150" rotWithShape="0" algn="bl" dir="8700000" dist="66675">
              <a:srgbClr val="000000">
                <a:alpha val="471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黃金比例221</a:t>
            </a:r>
            <a:endParaRPr sz="2500" u="sng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00" u="sng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遊戲連結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056" y="691624"/>
            <a:ext cx="11613887" cy="627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4938"/>
            <a:ext cx="12192000" cy="620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05" y="520956"/>
            <a:ext cx="11961389" cy="581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952"/>
            <a:ext cx="12192000" cy="624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911134"/>
            <a:ext cx="11778493" cy="503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7443"/>
            <a:ext cx="12724949" cy="6102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32" y="575824"/>
            <a:ext cx="11705335" cy="570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57" y="179550"/>
            <a:ext cx="11967485" cy="649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70" y="331956"/>
            <a:ext cx="12065030" cy="636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920278"/>
            <a:ext cx="11778493" cy="501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550" y="920400"/>
            <a:ext cx="11326450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53" y="542294"/>
            <a:ext cx="11778493" cy="577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9658"/>
            <a:ext cx="12672861" cy="673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6457" y="255757"/>
            <a:ext cx="8279086" cy="6346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429" y="414266"/>
            <a:ext cx="11693141" cy="602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18" y="767865"/>
            <a:ext cx="11126164" cy="532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254" y="426460"/>
            <a:ext cx="10199492" cy="60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2135560" y="764705"/>
            <a:ext cx="784887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4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其他教學資源</a:t>
            </a:r>
            <a:endParaRPr b="0" i="0" sz="4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859536" y="1700809"/>
            <a:ext cx="10642508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zh-TW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午餐時間適合播放歌曲(謝欣芷 - 吃飯了)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https://www.youtube.com/watch?v=Zwh5YhITPFI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國健署-我的餐盤-口訣歌及影片、摺頁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https://www.hpa.gov.tw/Pages/Detail.aspx?nodeid=1622&amp;pid=9514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zh-TW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國健署-我的餐盤手冊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https://www.hpa.gov.tw/Pages/EBook.aspx?nodeid=3821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