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Kosugi Maru"/>
      <p:regular r:id="rId45"/>
    </p:embeddedFont>
    <p:embeddedFont>
      <p:font typeface="Oswald"/>
      <p:regular r:id="rId46"/>
      <p:bold r:id="rId47"/>
    </p:embeddedFont>
    <p:embeddedFont>
      <p:font typeface="Source Sans Pro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Oswald-regular.fntdata"/><Relationship Id="rId45" Type="http://schemas.openxmlformats.org/officeDocument/2006/relationships/font" Target="fonts/KosugiMaru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SourceSansPro-regular.fntdata"/><Relationship Id="rId47" Type="http://schemas.openxmlformats.org/officeDocument/2006/relationships/font" Target="fonts/Oswald-bold.fntdata"/><Relationship Id="rId49" Type="http://schemas.openxmlformats.org/officeDocument/2006/relationships/font" Target="fonts/SourceSansPr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ourceSansPro-boldItalic.fntdata"/><Relationship Id="rId50" Type="http://schemas.openxmlformats.org/officeDocument/2006/relationships/font" Target="fonts/SourceSansPr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youtu.be/ONt2yg34f9g?t=381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XnhAWgPzsX74YzR9WYQ-Zd-ouH1f9Dx0TaVuUHOI79Q/edit?usp=sharing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介紹歸在全榖雜糧類的食物有哪些</a:t>
            </a:r>
            <a:endParaRPr/>
          </a:p>
        </p:txBody>
      </p:sp>
      <p:sp>
        <p:nvSpPr>
          <p:cNvPr id="266" name="Google Shape;26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全榖的「全」是代表麩皮、胚乳、胚芽「全」部都有的意思</a:t>
            </a:r>
            <a:endParaRPr/>
          </a:p>
        </p:txBody>
      </p:sp>
      <p:sp>
        <p:nvSpPr>
          <p:cNvPr id="278" name="Google Shape;278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介紹稻穀變成白米的過程，每一步驟都會流失一些營養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較常看到的白米並不是全穀，因為已經去掉麩皮、胚芽，只剩下胚乳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只有糙米是全穀類唷!</a:t>
            </a:r>
            <a:endParaRPr/>
          </a:p>
        </p:txBody>
      </p:sp>
      <p:sp>
        <p:nvSpPr>
          <p:cNvPr id="302" name="Google Shape;30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4258f1e4a3_0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14258f1e4a3_0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透過影片加強學生對於全穀的概念</a:t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均衡飲食金國王的環遊旅程-全榖村 片段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https://youtu.be/ONt2yg34f9g?t=381</a:t>
            </a:r>
            <a:endParaRPr/>
          </a:p>
        </p:txBody>
      </p:sp>
      <p:sp>
        <p:nvSpPr>
          <p:cNvPr id="308" name="Google Shape;308;g14258f1e4a3_0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透過實際照片觀察，更加了解全穀的全貌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若可準備實物給學生觀察，效果會更好喔！</a:t>
            </a:r>
            <a:endParaRPr/>
          </a:p>
        </p:txBody>
      </p:sp>
      <p:sp>
        <p:nvSpPr>
          <p:cNvPr id="315" name="Google Shape;31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紫米是因為麩皮的顏色是紫色的，所以更能夠清楚分辨麩皮跟胚乳喔</a:t>
            </a:r>
            <a:endParaRPr/>
          </a:p>
        </p:txBody>
      </p:sp>
      <p:sp>
        <p:nvSpPr>
          <p:cNvPr id="321" name="Google Shape;32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問問小朋友們，有沒有發現吃全穀的時候，咀嚼更多下呢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因為富含膳食纖維的麩皮，會讓人想要咀嚼更多下才吞下去喔！</a:t>
            </a:r>
            <a:endParaRPr/>
          </a:p>
        </p:txBody>
      </p:sp>
      <p:sp>
        <p:nvSpPr>
          <p:cNvPr id="333" name="Google Shape;33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C00000"/>
                </a:solidFill>
              </a:rPr>
              <a:t>播放全穀短片-穀穀去呷，透過影片讓孩子複習全穀營養與重要性</a:t>
            </a:r>
            <a:endParaRPr>
              <a:solidFill>
                <a:srgbClr val="C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看完以後，問孩子還記得剛剛影片裡面提到的全穀有哪些嗎？讓學生舉手回答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影片連結：https://youtu.be/_vaXMiRGI1M</a:t>
            </a:r>
            <a:endParaRPr/>
          </a:p>
        </p:txBody>
      </p:sp>
      <p:sp>
        <p:nvSpPr>
          <p:cNvPr id="351" name="Google Shape;351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4258f1e4a3_0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4258f1e4a3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4258f1e4a3_0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若場地限制無法跳操，可播放全穀操歌曲，讓小朋友看著歌詞跟著一起唱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影片連結：https://youtu.be/WL7D8R7ut3o</a:t>
            </a:r>
            <a:endParaRPr/>
          </a:p>
        </p:txBody>
      </p:sp>
      <p:sp>
        <p:nvSpPr>
          <p:cNvPr id="363" name="Google Shape;363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4258f1e4a3_0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14258f1e4a3_0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有獎徵答可以使用 數位工具-Kahoot 增加孩子的興趣，也可提供給各班自行使用此題庫做活動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使用說明：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https://docs.google.com/presentation/d/1XnhAWgPzsX74YzR9WYQ-Zd-ouH1f9Dx0TaVuUHOI79Q/edit?usp=sharing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https://create.kahoot.it/share/221/4af84e81-439c-4747-8131-a4bd5afc4b0b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14258f1e4a3_0_2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258f1e4a3_0_3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14258f1e4a3_0_3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透過簡單問答小遊戲，加強孩子們的印象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https://wordwall.net/tc/resource/34466702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14258f1e4a3_0_3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膳食纖維建議量資料來源：</a:t>
            </a:r>
            <a:r>
              <a:rPr lang="zh-TW" sz="1200"/>
              <a:t>「國人膳食營養素參考攝取量」第八版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每日14公克/1000大卡，10~12歲適度活動量之男女學童分別為2350、2250大卡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除了現況調查顯示學童膳食纖維不足、吃全穀狀況不理想，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台灣及美國飲食指南均提到吃全穀的好處：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/>
              <a:t>1.臺灣「每日飲食指南」提醒，應以未精製全榖雜糧類等原態食物作為主食為佳。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全穀類含有豐富的膳食纖維，有助於控制及預防癌症及多種慢性病，也對孩子的生長和學習力有正面影響。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2.「2020-2025美國飲食指南」也建議至少一半的主食可選擇未加工的全榖類，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以增加膳食纖維、維生素B群、鐵、鉀、鋅、鎂等營養素攝取。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可參考董氏基金會-常見全穀迷思Q&amp;A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https://www.nutri.jtf.org.tw/Article/Info/4383</a:t>
            </a:r>
            <a:endParaRPr/>
          </a:p>
        </p:txBody>
      </p:sp>
      <p:sp>
        <p:nvSpPr>
          <p:cNvPr id="230" name="Google Shape;23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以說故事方式講述有個均衡飲食王國，中間的金字塔住著一位統治六大村落的人，讓小朋友猜猜看是誰?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問問小朋友們還記得金國王到了全穀村發生什麼事嗎</a:t>
            </a:r>
            <a:endParaRPr/>
          </a:p>
        </p:txBody>
      </p:sp>
      <p:sp>
        <p:nvSpPr>
          <p:cNvPr id="254" name="Google Shape;25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快來認識全穀村的村長糙米吧！</a:t>
            </a:r>
            <a:endParaRPr/>
          </a:p>
        </p:txBody>
      </p:sp>
      <p:sp>
        <p:nvSpPr>
          <p:cNvPr id="260" name="Google Shape;26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"/>
          <p:cNvCxnSpPr/>
          <p:nvPr/>
        </p:nvCxnSpPr>
        <p:spPr>
          <a:xfrm>
            <a:off x="9782887" y="209234"/>
            <a:ext cx="1417955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2"/>
          <p:cNvSpPr/>
          <p:nvPr/>
        </p:nvSpPr>
        <p:spPr>
          <a:xfrm rot="7976472">
            <a:off x="421048" y="-246291"/>
            <a:ext cx="1176012" cy="1190216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1354868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1718480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標題投影片" type="title">
  <p:cSld name="TITL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" type="subTitle"/>
          </p:nvPr>
        </p:nvSpPr>
        <p:spPr>
          <a:xfrm>
            <a:off x="1524000" y="3813176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7" name="Google Shape;127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172825" y="365125"/>
            <a:ext cx="11846400" cy="6221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17"/>
          <p:cNvCxnSpPr/>
          <p:nvPr/>
        </p:nvCxnSpPr>
        <p:spPr>
          <a:xfrm>
            <a:off x="9782887" y="209234"/>
            <a:ext cx="1418100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17"/>
          <p:cNvSpPr/>
          <p:nvPr/>
        </p:nvSpPr>
        <p:spPr>
          <a:xfrm rot="7985451">
            <a:off x="418636" y="-243542"/>
            <a:ext cx="1181442" cy="1185895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11354868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11718480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標題投影片">
  <p:cSld name="3_標題投影片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" type="subTitle"/>
          </p:nvPr>
        </p:nvSpPr>
        <p:spPr>
          <a:xfrm>
            <a:off x="1524000" y="3813176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7" name="Google Shape;147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3" name="Google Shape;153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1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6" name="Google Shape;166;p21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21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8" name="Google Shape;168;p21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標題投影片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cxnSp>
        <p:nvCxnSpPr>
          <p:cNvPr id="33" name="Google Shape;33;p3"/>
          <p:cNvCxnSpPr/>
          <p:nvPr/>
        </p:nvCxnSpPr>
        <p:spPr>
          <a:xfrm>
            <a:off x="7488217" y="509640"/>
            <a:ext cx="1634359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" name="Google Shape;34;p3"/>
          <p:cNvSpPr/>
          <p:nvPr/>
        </p:nvSpPr>
        <p:spPr>
          <a:xfrm rot="7976472">
            <a:off x="9778645" y="-239644"/>
            <a:ext cx="1523242" cy="1618942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856199" y="296878"/>
            <a:ext cx="360000" cy="3600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6343069" y="296878"/>
            <a:ext cx="360000" cy="3600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0" name="Google Shape;180;p2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1" name="Google Shape;181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4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8" name="Google Shape;188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>
  <p:cSld name="제목 및 내용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7"/>
          <p:cNvGrpSpPr/>
          <p:nvPr/>
        </p:nvGrpSpPr>
        <p:grpSpPr>
          <a:xfrm>
            <a:off x="0" y="-1"/>
            <a:ext cx="12191695" cy="6857830"/>
            <a:chOff x="0" y="-1"/>
            <a:chExt cx="9144000" cy="5143501"/>
          </a:xfrm>
        </p:grpSpPr>
        <p:sp>
          <p:nvSpPr>
            <p:cNvPr id="205" name="Google Shape;205;p27"/>
            <p:cNvSpPr/>
            <p:nvPr/>
          </p:nvSpPr>
          <p:spPr>
            <a:xfrm rot="10800000">
              <a:off x="0" y="-1"/>
              <a:ext cx="9144000" cy="5143500"/>
            </a:xfrm>
            <a:prstGeom prst="rtTriangle">
              <a:avLst/>
            </a:prstGeom>
            <a:solidFill>
              <a:srgbClr val="B9EDF8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0" y="0"/>
              <a:ext cx="9144000" cy="5143500"/>
            </a:xfrm>
            <a:prstGeom prst="rtTriangle">
              <a:avLst/>
            </a:prstGeom>
            <a:solidFill>
              <a:srgbClr val="FFE869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107504" y="159482"/>
              <a:ext cx="8928900" cy="4824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" name="Google Shape;20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16144"/>
            <a:ext cx="1926502" cy="6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" name="Google Shape;40;p4"/>
          <p:cNvCxnSpPr/>
          <p:nvPr/>
        </p:nvCxnSpPr>
        <p:spPr>
          <a:xfrm>
            <a:off x="9782887" y="209234"/>
            <a:ext cx="1417955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4"/>
          <p:cNvSpPr/>
          <p:nvPr/>
        </p:nvSpPr>
        <p:spPr>
          <a:xfrm rot="7976472">
            <a:off x="421048" y="-246291"/>
            <a:ext cx="1176012" cy="1190216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11354868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11718480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9" name="Google Shape;4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標題投影片">
  <p:cSld name="3_標題投影片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/>
          <p:nvPr/>
        </p:nvSpPr>
        <p:spPr>
          <a:xfrm>
            <a:off x="838200" y="926463"/>
            <a:ext cx="10515600" cy="494879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5" name="Google Shape;5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cxnSp>
        <p:nvCxnSpPr>
          <p:cNvPr id="58" name="Google Shape;58;p5"/>
          <p:cNvCxnSpPr/>
          <p:nvPr/>
        </p:nvCxnSpPr>
        <p:spPr>
          <a:xfrm>
            <a:off x="7488217" y="509640"/>
            <a:ext cx="1634359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p5"/>
          <p:cNvSpPr/>
          <p:nvPr/>
        </p:nvSpPr>
        <p:spPr>
          <a:xfrm rot="7976472">
            <a:off x="9778645" y="-239644"/>
            <a:ext cx="1523242" cy="1618942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6856199" y="296878"/>
            <a:ext cx="360000" cy="3600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6343069" y="296878"/>
            <a:ext cx="360000" cy="3600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hyperlink" Target="http://www.youtube.com/watch?v=ONt2yg34f9g" TargetMode="External"/><Relationship Id="rId5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_vaXMiRGI1M" TargetMode="External"/><Relationship Id="rId4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hyperlink" Target="https://docs.google.com/presentation/u/2/d/1XnhAWgPzsX74YzR9WYQ-Zd-ouH1f9Dx0TaVuUHOI79Q/edit" TargetMode="External"/><Relationship Id="rId5" Type="http://schemas.openxmlformats.org/officeDocument/2006/relationships/hyperlink" Target="https://create.kahoot.it/course/044730f4-2097-47f3-bf6d-a339f749b01e" TargetMode="External"/><Relationship Id="rId6" Type="http://schemas.openxmlformats.org/officeDocument/2006/relationships/hyperlink" Target="https://create.kahoot.it/share/221/4af84e81-439c-4747-8131-a4bd5afc4b0b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3451" y="901989"/>
            <a:ext cx="8785097" cy="505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360" y="161261"/>
            <a:ext cx="11449280" cy="6535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4461"/>
            <a:ext cx="12083319" cy="621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39" y="234419"/>
            <a:ext cx="11376122" cy="63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21" y="243564"/>
            <a:ext cx="11138357" cy="63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21" y="231371"/>
            <a:ext cx="11138357" cy="639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21" y="231371"/>
            <a:ext cx="11138357" cy="639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50" y="203936"/>
            <a:ext cx="11589500" cy="645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786" y="240636"/>
            <a:ext cx="11016425" cy="1146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本片由教育部國教署、董氏基金會食品營養中心製作。&#10;「均衡飲食金國王的環遊旅程」教學影片，適用於國小學生，希望可以加深孩子對於六大類食物之認識。&#10;&#10;影片以食物分類、認識營養素與均衡飲食重要性為主軸，在輔助說明正確體型意識、食品安全、在地當季觀念、生活禮儀與感恩的態度等，期使健康飲食教育內涵更完整更豐富，建立兒童正確飲食認知與態度，養成健康飲食生活型態，奠定一生健康的基礎。&#10;&#10;各村位置↓&#10;0:00金國王身體出狀況了!&#10;03:21 全榖雜糧村&#10;07:54 蔬菜村&#10;10:22 水果村&#10;13:25 豆魚蛋肉村&#10;15:53 奶類村&#10;17:52 油脂村&#10;&#10;說明手冊下載↓&#10;https://www.nutri.jtf.org.tw/Article/Info/3569&#10;&#10;&#10;#飲食教育 #食育教材" id="311" name="Google Shape;311;p44" title="【食育教學動畫】均衡飲食金國王的環遊旅程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5625" y="986270"/>
            <a:ext cx="7460750" cy="55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966" y="335012"/>
            <a:ext cx="11120068" cy="618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130" y="423411"/>
            <a:ext cx="10467739" cy="6011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420" y="347205"/>
            <a:ext cx="10431160" cy="616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1233" y="362446"/>
            <a:ext cx="9949534" cy="6133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56" y="386832"/>
            <a:ext cx="11613887" cy="6084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512" y="112488"/>
            <a:ext cx="11808975" cy="663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0" y="260287"/>
            <a:ext cx="12192000" cy="633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827" y="353301"/>
            <a:ext cx="10632346" cy="615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為讓社會大眾多認識「全穀」，一起吃「全穀」，顧健康！ &#10;在行政院衛生署食品藥物管理局指導下， &#10;董氏基金會特舉辦「吃全穀，健康SO GOOD！」短片徵選活動！ &#10;每支用心又有創意的參賽作品， &#10;都充分體現了「全穀」的健康、營養價值等多種好處！ &#10;恭喜精采得獎短片！！ &#10; &#10;獎項：特優 &#10;得獎作品：穀穀去吃 &#10;得獎人：李定偉、李顯恩、蘇恆 &#10; &#10;簡述： &#10;兩名演員以趣味的對口相聲方式介紹全穀的定義、種類、益處、包裝辨識及注意事項，教育需從小做起，故由兩位國小五年級的學生擔綱演出，以利校園宣導，就算是大人看了影片也會因為孩子們天真的表現而會心一笑。" id="359" name="Google Shape;359;p52" title="「吃全穀，健康SO GOOD！」 特優 穀穀去吃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2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86" y="130778"/>
            <a:ext cx="10839627" cy="6596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1803" y="641212"/>
            <a:ext cx="10290940" cy="58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/>
        </p:nvSpPr>
        <p:spPr>
          <a:xfrm>
            <a:off x="2067200" y="139433"/>
            <a:ext cx="8057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6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Kahoot！ 互動式遊戲</a:t>
            </a:r>
            <a:endParaRPr b="1" i="0" sz="6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8" name="Google Shape;378;p55"/>
          <p:cNvPicPr preferRelativeResize="0"/>
          <p:nvPr/>
        </p:nvPicPr>
        <p:blipFill rotWithShape="1">
          <a:blip r:embed="rId3">
            <a:alphaModFix/>
          </a:blip>
          <a:srcRect b="6239" l="2208" r="42025" t="11232"/>
          <a:stretch/>
        </p:blipFill>
        <p:spPr>
          <a:xfrm>
            <a:off x="1052965" y="1179017"/>
            <a:ext cx="6044602" cy="503176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5">
            <a:hlinkClick r:id="rId4"/>
          </p:cNvPr>
          <p:cNvSpPr/>
          <p:nvPr/>
        </p:nvSpPr>
        <p:spPr>
          <a:xfrm>
            <a:off x="7742275" y="2355633"/>
            <a:ext cx="2970900" cy="1200000"/>
          </a:xfrm>
          <a:prstGeom prst="roundRect">
            <a:avLst>
              <a:gd fmla="val 30834" name="adj"/>
            </a:avLst>
          </a:prstGeom>
          <a:solidFill>
            <a:srgbClr val="FDDA91">
              <a:alpha val="62750"/>
            </a:srgbClr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A5A5A5"/>
                </a:solidFill>
                <a:latin typeface="Oswald"/>
                <a:ea typeface="Oswald"/>
                <a:cs typeface="Oswald"/>
                <a:sym typeface="Oswald"/>
              </a:rPr>
              <a:t>使用說明</a:t>
            </a:r>
            <a:endParaRPr b="0" i="0" sz="2500" u="none" cap="none" strike="noStrike">
              <a:solidFill>
                <a:srgbClr val="A5A5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0" name="Google Shape;380;p55">
            <a:hlinkClick r:id="rId5"/>
          </p:cNvPr>
          <p:cNvSpPr/>
          <p:nvPr/>
        </p:nvSpPr>
        <p:spPr>
          <a:xfrm>
            <a:off x="7713175" y="4037851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吃全穀顧健康</a:t>
            </a:r>
            <a:endParaRPr sz="2500" u="sng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sng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遊戲連結</a:t>
            </a:r>
            <a:endParaRPr b="0" i="0" sz="2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"/>
          <p:cNvSpPr txBox="1"/>
          <p:nvPr/>
        </p:nvSpPr>
        <p:spPr>
          <a:xfrm>
            <a:off x="1535550" y="248300"/>
            <a:ext cx="9120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latin typeface="Source Sans Pro"/>
                <a:ea typeface="Source Sans Pro"/>
                <a:cs typeface="Source Sans Pro"/>
                <a:sym typeface="Source Sans Pro"/>
              </a:rPr>
              <a:t>Wordwall-課後複習小</a:t>
            </a:r>
            <a:r>
              <a:rPr b="1" i="0" lang="zh-TW" sz="6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遊戲</a:t>
            </a:r>
            <a:endParaRPr b="1" i="0" sz="6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7" name="Google Shape;3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75" y="1309125"/>
            <a:ext cx="10203525" cy="46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6"/>
          <p:cNvSpPr/>
          <p:nvPr/>
        </p:nvSpPr>
        <p:spPr>
          <a:xfrm>
            <a:off x="9008275" y="2136300"/>
            <a:ext cx="1592100" cy="25854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6"/>
          <p:cNvSpPr txBox="1"/>
          <p:nvPr/>
        </p:nvSpPr>
        <p:spPr>
          <a:xfrm>
            <a:off x="9008275" y="4831075"/>
            <a:ext cx="2612700" cy="4002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lt1"/>
                </a:solidFill>
                <a:latin typeface="Kosugi Maru"/>
                <a:ea typeface="Kosugi Maru"/>
                <a:cs typeface="Kosugi Maru"/>
                <a:sym typeface="Kosugi Maru"/>
              </a:rPr>
              <a:t>可直接切換不同遊戲形式</a:t>
            </a:r>
            <a:endParaRPr>
              <a:solidFill>
                <a:schemeClr val="lt1"/>
              </a:solidFill>
              <a:latin typeface="Kosugi Maru"/>
              <a:ea typeface="Kosugi Maru"/>
              <a:cs typeface="Kosugi Maru"/>
              <a:sym typeface="Kosugi Maru"/>
            </a:endParaRPr>
          </a:p>
        </p:txBody>
      </p:sp>
      <p:sp>
        <p:nvSpPr>
          <p:cNvPr id="390" name="Google Shape;390;p56"/>
          <p:cNvSpPr txBox="1"/>
          <p:nvPr/>
        </p:nvSpPr>
        <p:spPr>
          <a:xfrm>
            <a:off x="7173700" y="6139525"/>
            <a:ext cx="349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</a:rPr>
              <a:t>https://wordwall.net/tc/resource/34466702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723" y="444749"/>
            <a:ext cx="10266554" cy="596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599" y="508763"/>
            <a:ext cx="10534801" cy="584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91" y="542097"/>
            <a:ext cx="12192000" cy="621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200" y="566680"/>
            <a:ext cx="10711600" cy="5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236" y="598240"/>
            <a:ext cx="12192000" cy="610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200" y="566680"/>
            <a:ext cx="10711600" cy="5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91" y="598239"/>
            <a:ext cx="12192000" cy="610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527" y="663662"/>
            <a:ext cx="10711600" cy="5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509" y="629790"/>
            <a:ext cx="12192000" cy="593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200" y="566680"/>
            <a:ext cx="10711600" cy="5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382" y="671354"/>
            <a:ext cx="12192000" cy="593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732" y="255757"/>
            <a:ext cx="11528535" cy="634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205" y="386832"/>
            <a:ext cx="10205589" cy="6084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18" y="1142903"/>
            <a:ext cx="11796782" cy="5919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995" y="474082"/>
            <a:ext cx="11748010" cy="6535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786" y="389583"/>
            <a:ext cx="11016427" cy="646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692" y="287618"/>
            <a:ext cx="11912616" cy="6559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