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29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c.sfaa.gov.tw/?aspxerrorpath=/Education/Texbook" TargetMode="External"/><Relationship Id="rId2" Type="http://schemas.openxmlformats.org/officeDocument/2006/relationships/hyperlink" Target="https://ceag.tn.edu.tw/modules/ceag/resource.php?TeamI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90603" y="2132682"/>
            <a:ext cx="9274003" cy="1646302"/>
          </a:xfrm>
        </p:spPr>
        <p:txBody>
          <a:bodyPr/>
          <a:lstStyle/>
          <a:p>
            <a:r>
              <a:rPr lang="en-US" altLang="zh-TW" b="1" dirty="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111</a:t>
            </a:r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學年度課程計畫撰寫說明</a:t>
            </a:r>
            <a:endParaRPr lang="zh-TW" altLang="en-US" b="1" dirty="0">
              <a:solidFill>
                <a:schemeClr val="accent2">
                  <a:lumMod val="75000"/>
                </a:schemeClr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110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336332"/>
            <a:ext cx="8596668" cy="672662"/>
          </a:xfrm>
        </p:spPr>
        <p:txBody>
          <a:bodyPr/>
          <a:lstStyle/>
          <a:p>
            <a:r>
              <a:rPr lang="en-US" altLang="zh-TW" dirty="0" err="1" smtClean="0"/>
              <a:t>C5</a:t>
            </a:r>
            <a:r>
              <a:rPr lang="en-US" altLang="zh-TW" dirty="0" smtClean="0"/>
              <a:t>-1</a:t>
            </a:r>
            <a:r>
              <a:rPr lang="zh-TW" altLang="en-US" dirty="0" smtClean="0"/>
              <a:t>各領域學習課程計畫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156139"/>
            <a:ext cx="9191881" cy="5559972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/>
              <a:t>一</a:t>
            </a:r>
            <a:r>
              <a:rPr lang="zh-TW" altLang="en-US" sz="2400" dirty="0"/>
              <a:t>、</a:t>
            </a:r>
            <a:r>
              <a:rPr lang="zh-TW" altLang="en-US" sz="2400" dirty="0"/>
              <a:t>二、三、四年級是新課綱版表件</a:t>
            </a:r>
            <a:r>
              <a:rPr lang="zh-TW" altLang="en-US" sz="2400" dirty="0" smtClean="0"/>
              <a:t>。五、六年級是九貫版表件。</a:t>
            </a:r>
            <a:endParaRPr lang="en-US" altLang="zh-TW" sz="2400" dirty="0" smtClean="0"/>
          </a:p>
          <a:p>
            <a:r>
              <a:rPr lang="zh-TW" altLang="en-US" sz="2400" dirty="0"/>
              <a:t>各</a:t>
            </a:r>
            <a:r>
              <a:rPr lang="zh-TW" altLang="en-US" sz="2400" dirty="0" smtClean="0"/>
              <a:t>領域的課程計畫由學年協調分配完成。教學</a:t>
            </a:r>
            <a:r>
              <a:rPr lang="zh-TW" altLang="en-US" sz="2400" dirty="0"/>
              <a:t>期程以每週</a:t>
            </a:r>
            <a:r>
              <a:rPr lang="zh-TW" altLang="en-US" sz="2400" dirty="0" smtClean="0"/>
              <a:t>教學方式敘寫。</a:t>
            </a:r>
            <a:endParaRPr lang="en-US" altLang="zh-TW" sz="2400" dirty="0" smtClean="0"/>
          </a:p>
          <a:p>
            <a:r>
              <a:rPr lang="zh-TW" altLang="en-US" sz="2400" dirty="0" smtClean="0"/>
              <a:t>領域課程計畫雲端連結檔案下載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校網公告</a:t>
            </a:r>
            <a:r>
              <a:rPr lang="en-US" altLang="zh-TW" sz="2400" dirty="0" smtClean="0"/>
              <a:t>)</a:t>
            </a:r>
          </a:p>
          <a:p>
            <a:r>
              <a:rPr lang="zh-TW" altLang="en-US" sz="2400" b="1" dirty="0">
                <a:solidFill>
                  <a:schemeClr val="accent2"/>
                </a:solidFill>
              </a:rPr>
              <a:t>表現任務</a:t>
            </a:r>
            <a:r>
              <a:rPr lang="en-US" altLang="zh-TW" sz="2400" b="1" dirty="0">
                <a:solidFill>
                  <a:schemeClr val="accent2"/>
                </a:solidFill>
              </a:rPr>
              <a:t>(</a:t>
            </a:r>
            <a:r>
              <a:rPr lang="zh-TW" altLang="en-US" sz="2400" b="1" dirty="0">
                <a:solidFill>
                  <a:schemeClr val="accent2"/>
                </a:solidFill>
              </a:rPr>
              <a:t>評量方式</a:t>
            </a:r>
            <a:r>
              <a:rPr lang="en-US" altLang="zh-TW" sz="2400" b="1" dirty="0">
                <a:solidFill>
                  <a:schemeClr val="accent2"/>
                </a:solidFill>
              </a:rPr>
              <a:t>)</a:t>
            </a:r>
          </a:p>
          <a:p>
            <a:pPr marL="0" indent="0">
              <a:buNone/>
            </a:pPr>
            <a:r>
              <a:rPr lang="zh-TW" altLang="en-US" sz="2400" dirty="0"/>
              <a:t>    每位老師每學年至少則一授課領域單元規劃學生分享</a:t>
            </a:r>
            <a:r>
              <a:rPr lang="zh-TW" altLang="en-US" sz="2400" dirty="0" smtClean="0"/>
              <a:t>表達與上台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報告的評量方式，以不同的顏色註記並具體說明，並且同步寫在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</a:t>
            </a:r>
            <a:r>
              <a:rPr lang="zh-TW" altLang="en-US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  「</a:t>
            </a:r>
            <a:r>
              <a:rPr lang="en-US" altLang="zh-TW" sz="2400" dirty="0" err="1" smtClean="0"/>
              <a:t>C9</a:t>
            </a:r>
            <a:r>
              <a:rPr lang="en-US" altLang="zh-TW" sz="2400" dirty="0" smtClean="0"/>
              <a:t>-4</a:t>
            </a:r>
            <a:r>
              <a:rPr lang="zh-TW" altLang="en-US" sz="2400" dirty="0" smtClean="0"/>
              <a:t>各</a:t>
            </a:r>
            <a:r>
              <a:rPr lang="zh-TW" altLang="en-US" sz="2400" dirty="0"/>
              <a:t>年級成績評量</a:t>
            </a:r>
            <a:r>
              <a:rPr lang="zh-TW" altLang="en-US" sz="2400" dirty="0" smtClean="0"/>
              <a:t>計畫</a:t>
            </a:r>
            <a:r>
              <a:rPr lang="zh-TW" altLang="en-US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」</a:t>
            </a:r>
            <a:r>
              <a:rPr lang="zh-TW" altLang="en-US" sz="2400" dirty="0" smtClean="0"/>
              <a:t>裡</a:t>
            </a:r>
            <a:r>
              <a:rPr lang="zh-TW" altLang="en-US" sz="2400" dirty="0"/>
              <a:t>。</a:t>
            </a:r>
            <a:endParaRPr lang="en-US" altLang="zh-TW" sz="2400" dirty="0"/>
          </a:p>
          <a:p>
            <a:r>
              <a:rPr lang="zh-TW" altLang="en-US" sz="2400" dirty="0" smtClean="0"/>
              <a:t>補充說明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/>
              <a:t>    三</a:t>
            </a:r>
            <a:r>
              <a:rPr lang="zh-TW" altLang="en-US" sz="2400" dirty="0"/>
              <a:t>、四年級</a:t>
            </a:r>
            <a:r>
              <a:rPr lang="zh-TW" altLang="en-US" sz="2400" dirty="0" smtClean="0"/>
              <a:t>至少擇一領域，進行實作評量，並進行分享報告。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/>
              <a:t>    五、六年級至少擇一領域，進行分組學習，學習任務以能讓每位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學生分享表達與上台報告的能力呈現。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zh-TW" sz="2400" dirty="0"/>
          </a:p>
          <a:p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endParaRPr lang="en-US" altLang="zh-TW" sz="2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65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24" y="588579"/>
            <a:ext cx="8596668" cy="798786"/>
          </a:xfrm>
        </p:spPr>
        <p:txBody>
          <a:bodyPr/>
          <a:lstStyle/>
          <a:p>
            <a:r>
              <a:rPr lang="en-US" altLang="zh-TW" dirty="0" err="1" smtClean="0"/>
              <a:t>C9</a:t>
            </a:r>
            <a:r>
              <a:rPr lang="en-US" altLang="zh-TW" dirty="0" smtClean="0"/>
              <a:t>-3</a:t>
            </a:r>
            <a:r>
              <a:rPr lang="zh-TW" altLang="en-US" dirty="0" smtClean="0"/>
              <a:t>戶外教育課程計畫簡表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24" y="1387365"/>
            <a:ext cx="6741827" cy="533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849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504498"/>
            <a:ext cx="8596668" cy="735724"/>
          </a:xfrm>
        </p:spPr>
        <p:txBody>
          <a:bodyPr/>
          <a:lstStyle/>
          <a:p>
            <a:r>
              <a:rPr lang="en-US" altLang="zh-TW" dirty="0" err="1" smtClean="0"/>
              <a:t>C9</a:t>
            </a:r>
            <a:r>
              <a:rPr lang="en-US" altLang="zh-TW" dirty="0" smtClean="0"/>
              <a:t>-4</a:t>
            </a:r>
            <a:r>
              <a:rPr lang="zh-TW" altLang="en-US" dirty="0" smtClean="0"/>
              <a:t>學校各年級成績評量計畫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418897"/>
            <a:ext cx="6540072" cy="502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5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6778"/>
          </a:xfrm>
        </p:spPr>
        <p:txBody>
          <a:bodyPr/>
          <a:lstStyle/>
          <a:p>
            <a:r>
              <a:rPr lang="zh-TW" altLang="en-US" dirty="0">
                <a:solidFill>
                  <a:schemeClr val="accent2"/>
                </a:solidFill>
              </a:rPr>
              <a:t>會議大綱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890585"/>
            <a:ext cx="8596668" cy="4150778"/>
          </a:xfrm>
        </p:spPr>
        <p:txBody>
          <a:bodyPr/>
          <a:lstStyle/>
          <a:p>
            <a:r>
              <a:rPr lang="en-US" altLang="zh-TW" sz="2800" dirty="0" smtClean="0"/>
              <a:t>111</a:t>
            </a:r>
            <a:r>
              <a:rPr lang="zh-TW" altLang="en-US" sz="2800" dirty="0" smtClean="0"/>
              <a:t>學年度課程計畫工作分配與期程規劃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靚芠</a:t>
            </a:r>
            <a:r>
              <a:rPr lang="en-US" altLang="zh-TW" sz="2800" dirty="0" smtClean="0"/>
              <a:t>)</a:t>
            </a:r>
          </a:p>
          <a:p>
            <a:r>
              <a:rPr lang="zh-TW" altLang="en-US" sz="2800" dirty="0" smtClean="0"/>
              <a:t>部定課程</a:t>
            </a:r>
            <a:r>
              <a:rPr lang="en-US" altLang="zh-TW" sz="2800" dirty="0" smtClean="0"/>
              <a:t>-</a:t>
            </a:r>
            <a:r>
              <a:rPr lang="en-US" altLang="zh-TW" sz="2800" dirty="0"/>
              <a:t>-</a:t>
            </a:r>
            <a:r>
              <a:rPr lang="zh-TW" altLang="en-US" sz="2800" dirty="0" smtClean="0"/>
              <a:t>領域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科目課程計畫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靚芠</a:t>
            </a:r>
            <a:r>
              <a:rPr lang="en-US" altLang="zh-TW" sz="2800" dirty="0" smtClean="0"/>
              <a:t>)</a:t>
            </a:r>
          </a:p>
          <a:p>
            <a:r>
              <a:rPr lang="zh-TW" altLang="en-US" sz="2800" dirty="0"/>
              <a:t>校訂</a:t>
            </a:r>
            <a:r>
              <a:rPr lang="zh-TW" altLang="en-US" sz="2800" dirty="0" smtClean="0"/>
              <a:t>課程</a:t>
            </a:r>
            <a:r>
              <a:rPr lang="en-US" altLang="zh-TW" sz="2800" dirty="0" smtClean="0"/>
              <a:t>—</a:t>
            </a:r>
            <a:r>
              <a:rPr lang="zh-TW" altLang="en-US" sz="2800" dirty="0" smtClean="0"/>
              <a:t>彈性學習課程計畫  </a:t>
            </a:r>
            <a:r>
              <a:rPr lang="en-US" altLang="zh-TW" sz="2800" dirty="0" smtClean="0"/>
              <a:t>(</a:t>
            </a:r>
            <a:r>
              <a:rPr lang="zh-TW" altLang="en-US" sz="2800" dirty="0"/>
              <a:t>毓秀</a:t>
            </a:r>
            <a:r>
              <a:rPr lang="en-US" altLang="zh-TW" sz="2800" dirty="0" smtClean="0"/>
              <a:t>)</a:t>
            </a:r>
            <a:endParaRPr lang="en-US" altLang="zh-TW" dirty="0"/>
          </a:p>
          <a:p>
            <a:r>
              <a:rPr lang="zh-TW" altLang="en-US" sz="2800" dirty="0" smtClean="0"/>
              <a:t>第一次課發會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</a:t>
            </a:r>
            <a:r>
              <a:rPr lang="en-US" altLang="zh-TW" sz="2800" dirty="0" err="1" smtClean="0"/>
              <a:t>C7</a:t>
            </a:r>
            <a:r>
              <a:rPr lang="en-US" altLang="zh-TW" sz="2800" dirty="0" smtClean="0"/>
              <a:t>-1-1</a:t>
            </a:r>
            <a:r>
              <a:rPr lang="zh-TW" altLang="en-US" sz="2800" dirty="0" smtClean="0"/>
              <a:t>課發會組織設置要點與運作辦法修訂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238810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6141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111</a:t>
            </a:r>
            <a:r>
              <a:rPr lang="zh-TW" altLang="en-US" dirty="0" smtClean="0">
                <a:solidFill>
                  <a:schemeClr val="accent2"/>
                </a:solidFill>
              </a:rPr>
              <a:t>學年度部定領域節數規範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445741"/>
            <a:ext cx="8088288" cy="4880919"/>
          </a:xfrm>
        </p:spPr>
      </p:pic>
    </p:spTree>
    <p:extLst>
      <p:ext uri="{BB962C8B-B14F-4D97-AF65-F5344CB8AC3E}">
        <p14:creationId xmlns:p14="http://schemas.microsoft.com/office/powerpoint/2010/main" val="3744045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6778"/>
          </a:xfrm>
        </p:spPr>
        <p:txBody>
          <a:bodyPr/>
          <a:lstStyle/>
          <a:p>
            <a:r>
              <a:rPr lang="en-US" altLang="zh-TW" dirty="0" err="1" smtClean="0">
                <a:solidFill>
                  <a:schemeClr val="accent2"/>
                </a:solidFill>
              </a:rPr>
              <a:t>C3</a:t>
            </a:r>
            <a:r>
              <a:rPr lang="en-US" altLang="zh-TW" dirty="0" smtClean="0">
                <a:solidFill>
                  <a:schemeClr val="accent2"/>
                </a:solidFill>
              </a:rPr>
              <a:t>-1-1</a:t>
            </a:r>
            <a:r>
              <a:rPr lang="zh-TW" altLang="en-US" dirty="0" smtClean="0">
                <a:solidFill>
                  <a:schemeClr val="accent2"/>
                </a:solidFill>
              </a:rPr>
              <a:t>學生每週學習節數一覽表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44" y="1371599"/>
            <a:ext cx="9405251" cy="4497860"/>
          </a:xfrm>
        </p:spPr>
      </p:pic>
    </p:spTree>
    <p:extLst>
      <p:ext uri="{BB962C8B-B14F-4D97-AF65-F5344CB8AC3E}">
        <p14:creationId xmlns:p14="http://schemas.microsoft.com/office/powerpoint/2010/main" val="137840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>
                <a:solidFill>
                  <a:schemeClr val="accent2"/>
                </a:solidFill>
              </a:rPr>
              <a:t>C3</a:t>
            </a:r>
            <a:r>
              <a:rPr lang="en-US" altLang="zh-TW" dirty="0" smtClean="0">
                <a:solidFill>
                  <a:schemeClr val="accent2"/>
                </a:solidFill>
              </a:rPr>
              <a:t>-1</a:t>
            </a:r>
            <a:r>
              <a:rPr lang="zh-TW" altLang="en-US" dirty="0" smtClean="0">
                <a:solidFill>
                  <a:schemeClr val="accent2"/>
                </a:solidFill>
              </a:rPr>
              <a:t>各年級學習節數分配表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77334" y="1698132"/>
            <a:ext cx="4184035" cy="4805685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 smtClean="0"/>
              <a:t>每年級一張</a:t>
            </a:r>
            <a:endParaRPr lang="en-US" altLang="zh-TW" sz="2400" dirty="0" smtClean="0"/>
          </a:p>
          <a:p>
            <a:r>
              <a:rPr lang="zh-TW" altLang="en-US" sz="2400" dirty="0" smtClean="0"/>
              <a:t>每年級以其入學之學年度起始，往後填寫該年級至畢業前的學習節數分配。</a:t>
            </a:r>
            <a:endParaRPr lang="en-US" altLang="zh-TW" sz="2400" dirty="0" smtClean="0"/>
          </a:p>
          <a:p>
            <a:r>
              <a:rPr lang="zh-TW" altLang="en-US" sz="2400" dirty="0" smtClean="0"/>
              <a:t>一年級</a:t>
            </a:r>
            <a:r>
              <a:rPr lang="zh-TW" altLang="en-US" sz="2400" dirty="0"/>
              <a:t>為</a:t>
            </a:r>
            <a:r>
              <a:rPr lang="en-US" altLang="zh-TW" sz="2400" dirty="0" smtClean="0"/>
              <a:t>111</a:t>
            </a:r>
            <a:r>
              <a:rPr lang="zh-TW" altLang="en-US" sz="2400" dirty="0" smtClean="0"/>
              <a:t>學年度入學，二年級為</a:t>
            </a:r>
            <a:r>
              <a:rPr lang="en-US" altLang="zh-TW" sz="2400" dirty="0" smtClean="0"/>
              <a:t>110</a:t>
            </a:r>
            <a:r>
              <a:rPr lang="zh-TW" altLang="en-US" sz="2400" dirty="0" smtClean="0"/>
              <a:t>學年度入學，三年級為</a:t>
            </a:r>
            <a:r>
              <a:rPr lang="en-US" altLang="zh-TW" sz="2400" dirty="0" smtClean="0"/>
              <a:t>109</a:t>
            </a:r>
            <a:r>
              <a:rPr lang="zh-TW" altLang="en-US" sz="2400" dirty="0" smtClean="0"/>
              <a:t>學年度入學，四年級為</a:t>
            </a:r>
            <a:r>
              <a:rPr lang="en-US" altLang="zh-TW" sz="2400" dirty="0" smtClean="0"/>
              <a:t>108</a:t>
            </a:r>
            <a:r>
              <a:rPr lang="zh-TW" altLang="en-US" sz="2400" dirty="0" smtClean="0"/>
              <a:t>學年度入學，五年級為</a:t>
            </a:r>
            <a:r>
              <a:rPr lang="en-US" altLang="zh-TW" sz="2400" dirty="0" smtClean="0"/>
              <a:t>107</a:t>
            </a:r>
            <a:r>
              <a:rPr lang="zh-TW" altLang="en-US" sz="2400" dirty="0" smtClean="0"/>
              <a:t>學年度入學，六年級為</a:t>
            </a:r>
            <a:r>
              <a:rPr lang="en-US" altLang="zh-TW" sz="2400" dirty="0" smtClean="0"/>
              <a:t>106</a:t>
            </a:r>
            <a:r>
              <a:rPr lang="zh-TW" altLang="en-US" sz="2400" dirty="0" smtClean="0"/>
              <a:t>學年度入學。</a:t>
            </a:r>
            <a:endParaRPr lang="en-US" altLang="zh-TW" sz="2400" dirty="0" smtClean="0"/>
          </a:p>
          <a:p>
            <a:r>
              <a:rPr lang="zh-TW" altLang="en-US" sz="2400" dirty="0"/>
              <a:t>五六年級部定</a:t>
            </a:r>
            <a:r>
              <a:rPr lang="zh-TW" altLang="en-US" sz="2400" dirty="0" smtClean="0"/>
              <a:t>領域節數為</a:t>
            </a:r>
            <a:r>
              <a:rPr lang="zh-TW" altLang="en-US" sz="2400" dirty="0"/>
              <a:t>九貫</a:t>
            </a:r>
            <a:r>
              <a:rPr lang="zh-TW" altLang="en-US" sz="2400" dirty="0" smtClean="0"/>
              <a:t>版。</a:t>
            </a:r>
            <a:endParaRPr lang="en-US" altLang="zh-TW" sz="2400" dirty="0" smtClean="0"/>
          </a:p>
          <a:p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293" y="1198605"/>
            <a:ext cx="4752188" cy="5401120"/>
          </a:xfrm>
        </p:spPr>
      </p:pic>
    </p:spTree>
    <p:extLst>
      <p:ext uri="{BB962C8B-B14F-4D97-AF65-F5344CB8AC3E}">
        <p14:creationId xmlns:p14="http://schemas.microsoft.com/office/powerpoint/2010/main" val="403808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0854"/>
          </a:xfrm>
        </p:spPr>
        <p:txBody>
          <a:bodyPr/>
          <a:lstStyle/>
          <a:p>
            <a:r>
              <a:rPr lang="en-US" altLang="zh-TW" dirty="0" err="1" smtClean="0">
                <a:solidFill>
                  <a:schemeClr val="accent2"/>
                </a:solidFill>
              </a:rPr>
              <a:t>C3</a:t>
            </a:r>
            <a:r>
              <a:rPr lang="en-US" altLang="zh-TW" dirty="0" smtClean="0">
                <a:solidFill>
                  <a:schemeClr val="accent2"/>
                </a:solidFill>
              </a:rPr>
              <a:t>-2</a:t>
            </a:r>
            <a:r>
              <a:rPr lang="zh-TW" altLang="en-US" dirty="0" smtClean="0">
                <a:solidFill>
                  <a:schemeClr val="accent2"/>
                </a:solidFill>
              </a:rPr>
              <a:t>法定教育議題課程實施時間檢核表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70454"/>
            <a:ext cx="8596668" cy="5103341"/>
          </a:xfrm>
        </p:spPr>
        <p:txBody>
          <a:bodyPr>
            <a:normAutofit lnSpcReduction="10000"/>
          </a:bodyPr>
          <a:lstStyle/>
          <a:p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法定議題項目共七項</a:t>
            </a:r>
            <a:r>
              <a:rPr lang="en-US" altLang="zh-TW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性別</a:t>
            </a:r>
            <a:r>
              <a:rPr lang="zh-TW" altLang="en-US" sz="2400" dirty="0"/>
              <a:t>平等教育、性侵害防治</a:t>
            </a:r>
            <a:r>
              <a:rPr lang="zh-TW" altLang="en-US" sz="2400" dirty="0" smtClean="0"/>
              <a:t>教育、家庭教育、家庭暴力防治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教育、環境教育、兒童權利公約、安全教育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新增</a:t>
            </a:r>
            <a:r>
              <a:rPr lang="en-US" altLang="zh-TW" sz="2400" dirty="0" smtClean="0"/>
              <a:t>)</a:t>
            </a:r>
          </a:p>
          <a:p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必須單獨</a:t>
            </a:r>
            <a:r>
              <a:rPr lang="zh-TW" altLang="en-US" sz="2400" b="1" dirty="0">
                <a:solidFill>
                  <a:schemeClr val="accent2">
                    <a:lumMod val="75000"/>
                  </a:schemeClr>
                </a:solidFill>
              </a:rPr>
              <a:t>排</a:t>
            </a:r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課</a:t>
            </a:r>
            <a:endParaRPr lang="en-US" altLang="zh-TW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sz="2400" dirty="0" smtClean="0"/>
              <a:t>1.</a:t>
            </a:r>
            <a:r>
              <a:rPr lang="zh-TW" altLang="en-US" sz="2400" dirty="0"/>
              <a:t>性別平等</a:t>
            </a:r>
            <a:r>
              <a:rPr lang="zh-TW" altLang="en-US" sz="2400" dirty="0" smtClean="0"/>
              <a:t>教育、家庭教育兩項議題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2.</a:t>
            </a:r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晨光時間</a:t>
            </a:r>
            <a:r>
              <a:rPr lang="zh-TW" altLang="en-US" sz="2400" dirty="0" smtClean="0"/>
              <a:t>單排</a:t>
            </a:r>
            <a:r>
              <a:rPr lang="en-US" altLang="zh-TW" sz="2400" dirty="0" smtClean="0"/>
              <a:t>:</a:t>
            </a:r>
          </a:p>
          <a:p>
            <a:pPr marL="0" indent="0">
              <a:buNone/>
            </a:pPr>
            <a:r>
              <a:rPr lang="zh-TW" altLang="en-US" sz="2400" dirty="0" smtClean="0"/>
              <a:t>在晨光時間實施，完整進行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節時間活動者，請填此項，並註明實施週次級活動名稱。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3.</a:t>
            </a:r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彈性學習課程</a:t>
            </a:r>
            <a:r>
              <a:rPr lang="zh-TW" altLang="en-US" sz="2400" dirty="0" smtClean="0"/>
              <a:t>單排</a:t>
            </a:r>
            <a:r>
              <a:rPr lang="en-US" altLang="zh-TW" sz="2400" dirty="0" smtClean="0"/>
              <a:t>:</a:t>
            </a:r>
          </a:p>
          <a:p>
            <a:pPr marL="0" indent="0">
              <a:buNone/>
            </a:pPr>
            <a:r>
              <a:rPr lang="zh-TW" altLang="en-US" sz="2400" dirty="0"/>
              <a:t>在彈性學習課程時間，完整進行</a:t>
            </a:r>
            <a:r>
              <a:rPr lang="en-US" altLang="zh-TW" sz="2400" dirty="0"/>
              <a:t>1</a:t>
            </a:r>
            <a:r>
              <a:rPr lang="zh-TW" altLang="en-US" sz="2400" dirty="0"/>
              <a:t>節課程者，請填此項，註明實施週</a:t>
            </a:r>
            <a:r>
              <a:rPr lang="zh-TW" altLang="en-US" sz="2400" dirty="0" smtClean="0"/>
              <a:t>次及課程名稱，且須對應到</a:t>
            </a:r>
            <a:r>
              <a:rPr lang="zh-TW" altLang="en-US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「</a:t>
            </a:r>
            <a:r>
              <a:rPr lang="en-US" altLang="zh-TW" sz="2400" dirty="0" err="1" smtClean="0"/>
              <a:t>C6</a:t>
            </a:r>
            <a:r>
              <a:rPr lang="en-US" altLang="zh-TW" sz="2400" dirty="0" smtClean="0"/>
              <a:t>-1</a:t>
            </a:r>
            <a:r>
              <a:rPr lang="zh-TW" altLang="en-US" sz="2400" dirty="0" smtClean="0"/>
              <a:t>彈性學習課程計畫</a:t>
            </a:r>
            <a:r>
              <a:rPr lang="zh-TW" altLang="en-US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」。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43504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3211"/>
          </a:xfrm>
        </p:spPr>
        <p:txBody>
          <a:bodyPr/>
          <a:lstStyle/>
          <a:p>
            <a:r>
              <a:rPr lang="en-US" altLang="zh-TW" dirty="0" err="1">
                <a:solidFill>
                  <a:schemeClr val="accent2"/>
                </a:solidFill>
              </a:rPr>
              <a:t>C3</a:t>
            </a:r>
            <a:r>
              <a:rPr lang="en-US" altLang="zh-TW" dirty="0">
                <a:solidFill>
                  <a:schemeClr val="accent2"/>
                </a:solidFill>
              </a:rPr>
              <a:t>-2</a:t>
            </a:r>
            <a:r>
              <a:rPr lang="zh-TW" altLang="en-US" dirty="0">
                <a:solidFill>
                  <a:schemeClr val="accent2"/>
                </a:solidFill>
              </a:rPr>
              <a:t>法定教育議題課程實施時間檢核表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81665"/>
            <a:ext cx="8596668" cy="4459697"/>
          </a:xfrm>
        </p:spPr>
        <p:txBody>
          <a:bodyPr>
            <a:noAutofit/>
          </a:bodyPr>
          <a:lstStyle/>
          <a:p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可融入領域或單排之議題</a:t>
            </a:r>
            <a:r>
              <a:rPr lang="en-US" altLang="zh-TW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zh-TW" altLang="en-US" sz="2400" dirty="0" smtClean="0"/>
              <a:t>    性</a:t>
            </a:r>
            <a:r>
              <a:rPr lang="zh-TW" altLang="en-US" sz="2400" dirty="0"/>
              <a:t>侵害防治教育</a:t>
            </a:r>
            <a:r>
              <a:rPr lang="zh-TW" altLang="en-US" sz="2400" dirty="0" smtClean="0"/>
              <a:t>、家庭</a:t>
            </a:r>
            <a:r>
              <a:rPr lang="zh-TW" altLang="en-US" sz="2400" dirty="0"/>
              <a:t>暴力防治教育、環境教育、兒童</a:t>
            </a:r>
            <a:r>
              <a:rPr lang="zh-TW" altLang="en-US" sz="2400" dirty="0" smtClean="0"/>
              <a:t>權利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公約</a:t>
            </a:r>
            <a:r>
              <a:rPr lang="zh-TW" altLang="en-US" sz="2400" dirty="0"/>
              <a:t>、安全</a:t>
            </a:r>
            <a:r>
              <a:rPr lang="zh-TW" altLang="en-US" sz="2400" dirty="0" smtClean="0"/>
              <a:t>教育</a:t>
            </a:r>
            <a:endParaRPr lang="en-US" altLang="zh-TW" sz="2400" dirty="0"/>
          </a:p>
          <a:p>
            <a:r>
              <a:rPr lang="zh-TW" altLang="en-US" sz="2400" b="1" dirty="0">
                <a:solidFill>
                  <a:schemeClr val="accent2">
                    <a:lumMod val="75000"/>
                  </a:schemeClr>
                </a:solidFill>
              </a:rPr>
              <a:t>可融入領域</a:t>
            </a:r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課程</a:t>
            </a:r>
            <a:endParaRPr lang="en-US" altLang="zh-TW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2400" dirty="0" smtClean="0"/>
              <a:t>    註明</a:t>
            </a:r>
            <a:r>
              <a:rPr lang="zh-TW" altLang="en-US" sz="2400" u="sng" dirty="0" smtClean="0"/>
              <a:t>實施週次</a:t>
            </a:r>
            <a:r>
              <a:rPr lang="zh-TW" altLang="en-US" sz="2400" dirty="0" smtClean="0"/>
              <a:t>及</a:t>
            </a:r>
            <a:r>
              <a:rPr lang="zh-TW" altLang="en-US" sz="2400" u="sng" dirty="0" smtClean="0"/>
              <a:t>領域</a:t>
            </a:r>
            <a:r>
              <a:rPr lang="zh-TW" altLang="en-US" sz="2400" dirty="0" smtClean="0"/>
              <a:t>名稱，單元名稱，並且對應到</a:t>
            </a:r>
            <a:r>
              <a:rPr lang="zh-TW" altLang="en-US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「</a:t>
            </a:r>
            <a:r>
              <a:rPr lang="en-US" altLang="zh-TW" sz="2400" dirty="0" err="1" smtClean="0"/>
              <a:t>C5</a:t>
            </a:r>
            <a:r>
              <a:rPr lang="en-US" altLang="zh-TW" sz="2400" dirty="0" smtClean="0"/>
              <a:t>-1</a:t>
            </a:r>
            <a:r>
              <a:rPr lang="zh-TW" altLang="en-US" sz="2400" dirty="0" smtClean="0"/>
              <a:t>領 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域學習課程計畫</a:t>
            </a:r>
            <a:r>
              <a:rPr lang="zh-TW" altLang="en-US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」</a:t>
            </a:r>
            <a:r>
              <a:rPr lang="zh-TW" altLang="en-US" sz="2400" dirty="0" smtClean="0"/>
              <a:t>中。</a:t>
            </a:r>
            <a:endParaRPr lang="en-US" altLang="zh-TW" sz="2400" dirty="0" smtClean="0"/>
          </a:p>
          <a:p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也</a:t>
            </a:r>
            <a:r>
              <a:rPr lang="zh-TW" altLang="en-US" sz="2400" b="1" dirty="0">
                <a:solidFill>
                  <a:schemeClr val="accent2">
                    <a:lumMod val="75000"/>
                  </a:schemeClr>
                </a:solidFill>
              </a:rPr>
              <a:t>可</a:t>
            </a:r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於</a:t>
            </a:r>
            <a:r>
              <a:rPr lang="zh-TW" altLang="en-US" sz="2400" b="1" dirty="0">
                <a:solidFill>
                  <a:schemeClr val="accent2">
                    <a:lumMod val="75000"/>
                  </a:schemeClr>
                </a:solidFill>
              </a:rPr>
              <a:t>彈性</a:t>
            </a:r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課程</a:t>
            </a:r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b="1" dirty="0">
                <a:solidFill>
                  <a:schemeClr val="accent2">
                    <a:lumMod val="75000"/>
                  </a:schemeClr>
                </a:solidFill>
              </a:rPr>
              <a:t>晨光時間單</a:t>
            </a:r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排</a:t>
            </a:r>
            <a:endParaRPr lang="en-US" altLang="zh-TW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2400" dirty="0" smtClean="0"/>
              <a:t>    請規劃在</a:t>
            </a:r>
            <a:r>
              <a:rPr lang="en-US" altLang="zh-TW" sz="2400" dirty="0" smtClean="0"/>
              <a:t>C</a:t>
            </a:r>
            <a:r>
              <a:rPr lang="zh-TW" altLang="en-US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「</a:t>
            </a:r>
            <a:r>
              <a:rPr lang="en-US" altLang="zh-TW" sz="2400" dirty="0" err="1"/>
              <a:t>C6</a:t>
            </a:r>
            <a:r>
              <a:rPr lang="en-US" altLang="zh-TW" sz="2400" dirty="0"/>
              <a:t>-1</a:t>
            </a:r>
            <a:r>
              <a:rPr lang="zh-TW" altLang="en-US" sz="2400" dirty="0"/>
              <a:t>彈性學習課程計畫</a:t>
            </a:r>
            <a:r>
              <a:rPr lang="zh-TW" altLang="en-US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」裡，規劃於第一類統 </a:t>
            </a:r>
            <a:endParaRPr lang="en-US" altLang="zh-TW" sz="24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</a:t>
            </a:r>
            <a:r>
              <a:rPr lang="zh-TW" altLang="en-US" sz="2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    整性探究課程，或是第四類其他類課程皆可。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83146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2947" y="451945"/>
            <a:ext cx="8596668" cy="725214"/>
          </a:xfrm>
        </p:spPr>
        <p:txBody>
          <a:bodyPr/>
          <a:lstStyle/>
          <a:p>
            <a:r>
              <a:rPr lang="en-US" altLang="zh-TW" dirty="0" err="1">
                <a:solidFill>
                  <a:schemeClr val="accent2"/>
                </a:solidFill>
              </a:rPr>
              <a:t>C3</a:t>
            </a:r>
            <a:r>
              <a:rPr lang="en-US" altLang="zh-TW" dirty="0">
                <a:solidFill>
                  <a:schemeClr val="accent2"/>
                </a:solidFill>
              </a:rPr>
              <a:t>-2</a:t>
            </a:r>
            <a:r>
              <a:rPr lang="zh-TW" altLang="en-US" dirty="0">
                <a:solidFill>
                  <a:schemeClr val="accent2"/>
                </a:solidFill>
              </a:rPr>
              <a:t>法定教育議題課程實施時間檢核表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324304"/>
            <a:ext cx="4262529" cy="5381298"/>
          </a:xfrm>
        </p:spPr>
        <p:txBody>
          <a:bodyPr>
            <a:normAutofit/>
          </a:bodyPr>
          <a:lstStyle/>
          <a:p>
            <a:r>
              <a:rPr lang="zh-TW" altLang="zh-TW" sz="2200" dirty="0" smtClean="0"/>
              <a:t>「</a:t>
            </a:r>
            <a:r>
              <a:rPr lang="zh-TW" altLang="zh-TW" sz="2200" b="1" dirty="0"/>
              <a:t>性別平等教育</a:t>
            </a:r>
            <a:r>
              <a:rPr lang="zh-TW" altLang="zh-TW" sz="2200" dirty="0"/>
              <a:t>」課程每學期至少安排</a:t>
            </a:r>
            <a:r>
              <a:rPr lang="en-US" altLang="zh-TW" sz="2200" dirty="0"/>
              <a:t>1</a:t>
            </a:r>
            <a:r>
              <a:rPr lang="zh-TW" altLang="zh-TW" sz="2200" dirty="0"/>
              <a:t>節課進行性平</a:t>
            </a:r>
            <a:r>
              <a:rPr lang="zh-TW" altLang="zh-TW" sz="2200" b="1" dirty="0"/>
              <a:t>國教輔導團</a:t>
            </a:r>
            <a:r>
              <a:rPr lang="zh-TW" altLang="zh-TW" sz="2200" dirty="0"/>
              <a:t>提供之</a:t>
            </a:r>
            <a:r>
              <a:rPr lang="zh-TW" altLang="zh-TW" sz="2200" dirty="0" smtClean="0"/>
              <a:t>教案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u="sng" dirty="0" smtClean="0">
                <a:hlinkClick r:id="rId2"/>
              </a:rPr>
              <a:t>https</a:t>
            </a:r>
            <a:r>
              <a:rPr lang="en-US" altLang="zh-TW" sz="2200" u="sng" dirty="0">
                <a:hlinkClick r:id="rId2"/>
              </a:rPr>
              <a:t>://</a:t>
            </a:r>
            <a:r>
              <a:rPr lang="en-US" altLang="zh-TW" sz="2200" u="sng" dirty="0" err="1" smtClean="0">
                <a:hlinkClick r:id="rId2"/>
              </a:rPr>
              <a:t>ceag.tn.edu.tw</a:t>
            </a:r>
            <a:r>
              <a:rPr lang="en-US" altLang="zh-TW" sz="2200" u="sng" dirty="0" smtClean="0">
                <a:hlinkClick r:id="rId2"/>
              </a:rPr>
              <a:t>/modules/</a:t>
            </a:r>
            <a:r>
              <a:rPr lang="en-US" altLang="zh-TW" sz="2200" u="sng" dirty="0" err="1" smtClean="0">
                <a:hlinkClick r:id="rId2"/>
              </a:rPr>
              <a:t>ceag</a:t>
            </a:r>
            <a:r>
              <a:rPr lang="en-US" altLang="zh-TW" sz="2200" u="sng" dirty="0" smtClean="0">
                <a:hlinkClick r:id="rId2"/>
              </a:rPr>
              <a:t>/</a:t>
            </a:r>
            <a:r>
              <a:rPr lang="en-US" altLang="zh-TW" sz="2200" u="sng" dirty="0" err="1" smtClean="0">
                <a:hlinkClick r:id="rId2"/>
              </a:rPr>
              <a:t>resource.php?TeamID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sz="2200" dirty="0" smtClean="0"/>
              <a:t>路徑</a:t>
            </a:r>
            <a:r>
              <a:rPr lang="en-US" altLang="zh-TW" sz="2200" dirty="0" smtClean="0"/>
              <a:t>:</a:t>
            </a:r>
            <a:r>
              <a:rPr lang="zh-TW" altLang="zh-TW" sz="2200" dirty="0" smtClean="0"/>
              <a:t>台南市</a:t>
            </a:r>
            <a:r>
              <a:rPr lang="zh-TW" altLang="zh-TW" sz="2200" dirty="0"/>
              <a:t>國教輔導團→教材資源</a:t>
            </a:r>
            <a:r>
              <a:rPr lang="en-US" altLang="zh-TW" sz="2200" dirty="0"/>
              <a:t>-</a:t>
            </a:r>
            <a:r>
              <a:rPr lang="zh-TW" altLang="zh-TW" sz="2200" dirty="0"/>
              <a:t>年級</a:t>
            </a:r>
            <a:r>
              <a:rPr lang="en-US" altLang="zh-TW" sz="2200" dirty="0"/>
              <a:t>/</a:t>
            </a:r>
            <a:r>
              <a:rPr lang="zh-TW" altLang="zh-TW" sz="2200" dirty="0"/>
              <a:t>議題</a:t>
            </a:r>
            <a:r>
              <a:rPr lang="en-US" altLang="zh-TW" sz="2200" dirty="0"/>
              <a:t>-</a:t>
            </a:r>
            <a:r>
              <a:rPr lang="zh-TW" altLang="zh-TW" sz="2200" dirty="0"/>
              <a:t>影片教案與學習</a:t>
            </a:r>
            <a:r>
              <a:rPr lang="zh-TW" altLang="zh-TW" sz="2200" dirty="0" smtClean="0"/>
              <a:t>單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r>
              <a:rPr lang="zh-TW" altLang="en-US" sz="2200" b="1" dirty="0"/>
              <a:t>兒童權利</a:t>
            </a:r>
            <a:r>
              <a:rPr lang="zh-TW" altLang="en-US" sz="2200" b="1" dirty="0" smtClean="0"/>
              <a:t>公約</a:t>
            </a:r>
            <a:r>
              <a:rPr lang="en-US" altLang="zh-TW" sz="2200" dirty="0" smtClean="0"/>
              <a:t>(</a:t>
            </a:r>
            <a:r>
              <a:rPr lang="zh-TW" altLang="en-US" sz="2200" dirty="0" smtClean="0"/>
              <a:t>每學期至少</a:t>
            </a:r>
            <a:r>
              <a:rPr lang="en-US" altLang="zh-TW" sz="2200" dirty="0" smtClean="0"/>
              <a:t>1</a:t>
            </a:r>
            <a:r>
              <a:rPr lang="zh-TW" altLang="en-US" sz="2200" dirty="0" smtClean="0"/>
              <a:t>節</a:t>
            </a:r>
            <a:r>
              <a:rPr lang="en-US" altLang="zh-TW" sz="2200" dirty="0" smtClean="0"/>
              <a:t>)</a:t>
            </a:r>
          </a:p>
          <a:p>
            <a:pPr marL="0" indent="0">
              <a:buNone/>
            </a:pPr>
            <a:r>
              <a:rPr lang="en-US" altLang="zh-TW" sz="2200" dirty="0">
                <a:hlinkClick r:id="rId3"/>
              </a:rPr>
              <a:t>https://</a:t>
            </a:r>
            <a:r>
              <a:rPr lang="en-US" altLang="zh-TW" sz="2200" dirty="0" err="1">
                <a:hlinkClick r:id="rId3"/>
              </a:rPr>
              <a:t>crc.sfaa.gov.tw</a:t>
            </a:r>
            <a:r>
              <a:rPr lang="en-US" altLang="zh-TW" sz="2200" dirty="0">
                <a:hlinkClick r:id="rId3"/>
              </a:rPr>
              <a:t>/?</a:t>
            </a:r>
            <a:r>
              <a:rPr lang="en-US" altLang="zh-TW" sz="2200" dirty="0" err="1">
                <a:hlinkClick r:id="rId3"/>
              </a:rPr>
              <a:t>aspxerrorpath</a:t>
            </a:r>
            <a:r>
              <a:rPr lang="en-US" altLang="zh-TW" sz="2200" dirty="0">
                <a:hlinkClick r:id="rId3"/>
              </a:rPr>
              <a:t>=/</a:t>
            </a:r>
            <a:r>
              <a:rPr lang="en-US" altLang="zh-TW" sz="2200" dirty="0" smtClean="0">
                <a:hlinkClick r:id="rId3"/>
              </a:rPr>
              <a:t>Education/</a:t>
            </a:r>
            <a:r>
              <a:rPr lang="en-US" altLang="zh-TW" sz="2200" dirty="0" err="1" smtClean="0">
                <a:hlinkClick r:id="rId3"/>
              </a:rPr>
              <a:t>Texbook</a:t>
            </a:r>
            <a:endParaRPr lang="en-US" altLang="zh-TW" sz="2200" dirty="0" smtClean="0"/>
          </a:p>
          <a:p>
            <a:pPr marL="0" indent="0">
              <a:buNone/>
            </a:pPr>
            <a:endParaRPr lang="en-US" altLang="zh-TW" sz="2200" dirty="0" smtClean="0"/>
          </a:p>
          <a:p>
            <a:endParaRPr lang="en-US" altLang="zh-TW" sz="2200" dirty="0" smtClean="0"/>
          </a:p>
          <a:p>
            <a:endParaRPr lang="zh-TW" altLang="en-US" sz="220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862" y="1324304"/>
            <a:ext cx="5538951" cy="538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873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C3</a:t>
            </a:r>
            <a:r>
              <a:rPr lang="en-US" altLang="zh-TW" dirty="0" smtClean="0"/>
              <a:t>-3</a:t>
            </a:r>
            <a:r>
              <a:rPr lang="zh-TW" altLang="en-US" dirty="0" smtClean="0"/>
              <a:t>六年級畢業考後課程規畫總表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34511"/>
            <a:ext cx="8596668" cy="4506852"/>
          </a:xfrm>
        </p:spPr>
        <p:txBody>
          <a:bodyPr>
            <a:normAutofit/>
          </a:bodyPr>
          <a:lstStyle/>
          <a:p>
            <a:r>
              <a:rPr lang="zh-TW" altLang="en-US" sz="2200" dirty="0" smtClean="0"/>
              <a:t>國小六年級</a:t>
            </a:r>
            <a:r>
              <a:rPr lang="zh-TW" altLang="en-US" sz="2200" b="1" dirty="0" smtClean="0"/>
              <a:t>畢業考後至畢業典禮</a:t>
            </a:r>
            <a:r>
              <a:rPr lang="zh-TW" altLang="en-US" sz="2200" dirty="0" smtClean="0"/>
              <a:t>各領域學習與彈性學習規劃</a:t>
            </a:r>
            <a:endParaRPr lang="en-US" altLang="zh-TW" sz="2200" dirty="0" smtClean="0"/>
          </a:p>
          <a:p>
            <a:r>
              <a:rPr lang="zh-TW" altLang="en-US" sz="2200" dirty="0"/>
              <a:t>以畢業系列活動期程安排或實施計畫呈現皆可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endParaRPr lang="en-US" altLang="zh-TW" sz="2200" dirty="0" smtClean="0"/>
          </a:p>
          <a:p>
            <a:endParaRPr lang="zh-TW" altLang="en-US" sz="22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862" y="2471030"/>
            <a:ext cx="10058400" cy="28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4073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</TotalTime>
  <Words>724</Words>
  <Application>Microsoft Office PowerPoint</Application>
  <PresentationFormat>寬螢幕</PresentationFormat>
  <Paragraphs>62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微軟正黑體</vt:lpstr>
      <vt:lpstr>新細明體</vt:lpstr>
      <vt:lpstr>標楷體</vt:lpstr>
      <vt:lpstr>Arial</vt:lpstr>
      <vt:lpstr>Trebuchet MS</vt:lpstr>
      <vt:lpstr>Wingdings 3</vt:lpstr>
      <vt:lpstr>多面向</vt:lpstr>
      <vt:lpstr>111學年度課程計畫撰寫說明</vt:lpstr>
      <vt:lpstr>會議大綱</vt:lpstr>
      <vt:lpstr>111學年度部定領域節數規範</vt:lpstr>
      <vt:lpstr>C3-1-1學生每週學習節數一覽表</vt:lpstr>
      <vt:lpstr>C3-1各年級學習節數分配表</vt:lpstr>
      <vt:lpstr>C3-2法定教育議題課程實施時間檢核表</vt:lpstr>
      <vt:lpstr>C3-2法定教育議題課程實施時間檢核表</vt:lpstr>
      <vt:lpstr>C3-2法定教育議題課程實施時間檢核表</vt:lpstr>
      <vt:lpstr>C3-3六年級畢業考後課程規畫總表</vt:lpstr>
      <vt:lpstr>C5-1各領域學習課程計畫</vt:lpstr>
      <vt:lpstr>C9-3戶外教育課程計畫簡表</vt:lpstr>
      <vt:lpstr>C9-4學校各年級成績評量計畫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111學年度課程計畫撰寫說明</dc:title>
  <dc:creator>class</dc:creator>
  <cp:lastModifiedBy>class</cp:lastModifiedBy>
  <cp:revision>26</cp:revision>
  <dcterms:created xsi:type="dcterms:W3CDTF">2022-05-16T02:45:31Z</dcterms:created>
  <dcterms:modified xsi:type="dcterms:W3CDTF">2022-05-17T07:30:46Z</dcterms:modified>
</cp:coreProperties>
</file>