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19"/>
  </p:notesMasterIdLst>
  <p:sldIdLst>
    <p:sldId id="1504" r:id="rId2"/>
    <p:sldId id="1511" r:id="rId3"/>
    <p:sldId id="1495" r:id="rId4"/>
    <p:sldId id="1515" r:id="rId5"/>
    <p:sldId id="1516" r:id="rId6"/>
    <p:sldId id="1496" r:id="rId7"/>
    <p:sldId id="1497" r:id="rId8"/>
    <p:sldId id="1500" r:id="rId9"/>
    <p:sldId id="1498" r:id="rId10"/>
    <p:sldId id="1499" r:id="rId11"/>
    <p:sldId id="1503" r:id="rId12"/>
    <p:sldId id="1506" r:id="rId13"/>
    <p:sldId id="1513" r:id="rId14"/>
    <p:sldId id="1507" r:id="rId15"/>
    <p:sldId id="1508" r:id="rId16"/>
    <p:sldId id="1509" r:id="rId17"/>
    <p:sldId id="1514" r:id="rId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bg1"/>
        </a:solidFill>
        <a:latin typeface="Arial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bg1"/>
        </a:solidFill>
        <a:latin typeface="Arial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bg1"/>
        </a:solidFill>
        <a:latin typeface="Arial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bg1"/>
        </a:solidFill>
        <a:latin typeface="Arial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bg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bg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bg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bg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bg1"/>
        </a:solidFill>
        <a:latin typeface="Arial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E8A46"/>
    <a:srgbClr val="D9C26D"/>
    <a:srgbClr val="B4794C"/>
    <a:srgbClr val="C09200"/>
    <a:srgbClr val="FFD85D"/>
    <a:srgbClr val="FFECA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BEA2EE65-6489-4241-AD7D-850B8320F8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7750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26F5-26C3-4190-BEE3-C8DEE426146D}" type="datetimeFigureOut">
              <a:rPr lang="zh-TW" altLang="en-US" smtClean="0"/>
              <a:t>2019/8/22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6CAF-D266-4C14-B36C-CC1BC9628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07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26F5-26C3-4190-BEE3-C8DEE426146D}" type="datetimeFigureOut">
              <a:rPr lang="zh-TW" altLang="en-US" smtClean="0"/>
              <a:t>2019/8/22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6CAF-D266-4C14-B36C-CC1BC9628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97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26F5-26C3-4190-BEE3-C8DEE426146D}" type="datetimeFigureOut">
              <a:rPr lang="zh-TW" altLang="en-US" smtClean="0"/>
              <a:t>2019/8/22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6CAF-D266-4C14-B36C-CC1BC9628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5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26F5-26C3-4190-BEE3-C8DEE426146D}" type="datetimeFigureOut">
              <a:rPr lang="zh-TW" altLang="en-US" smtClean="0"/>
              <a:t>2019/8/22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6CAF-D266-4C14-B36C-CC1BC9628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72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26F5-26C3-4190-BEE3-C8DEE426146D}" type="datetimeFigureOut">
              <a:rPr lang="zh-TW" altLang="en-US" smtClean="0"/>
              <a:t>2019/8/22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6CAF-D266-4C14-B36C-CC1BC9628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0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26F5-26C3-4190-BEE3-C8DEE426146D}" type="datetimeFigureOut">
              <a:rPr lang="zh-TW" altLang="en-US" smtClean="0"/>
              <a:t>2019/8/22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6CAF-D266-4C14-B36C-CC1BC9628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72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26F5-26C3-4190-BEE3-C8DEE426146D}" type="datetimeFigureOut">
              <a:rPr lang="zh-TW" altLang="en-US" smtClean="0"/>
              <a:t>2019/8/22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6CAF-D266-4C14-B36C-CC1BC9628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15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26F5-26C3-4190-BEE3-C8DEE426146D}" type="datetimeFigureOut">
              <a:rPr lang="zh-TW" altLang="en-US" smtClean="0"/>
              <a:t>2019/8/22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6CAF-D266-4C14-B36C-CC1BC9628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54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26F5-26C3-4190-BEE3-C8DEE426146D}" type="datetimeFigureOut">
              <a:rPr lang="zh-TW" altLang="en-US" smtClean="0"/>
              <a:t>2019/8/22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6CAF-D266-4C14-B36C-CC1BC9628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50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26F5-26C3-4190-BEE3-C8DEE426146D}" type="datetimeFigureOut">
              <a:rPr lang="zh-TW" altLang="en-US" smtClean="0"/>
              <a:t>2019/8/22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6CAF-D266-4C14-B36C-CC1BC9628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8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26F5-26C3-4190-BEE3-C8DEE426146D}" type="datetimeFigureOut">
              <a:rPr lang="zh-TW" altLang="en-US" smtClean="0"/>
              <a:t>2019/8/22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6CAF-D266-4C14-B36C-CC1BC9628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40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426F5-26C3-4190-BEE3-C8DEE426146D}" type="datetimeFigureOut">
              <a:rPr lang="zh-TW" altLang="en-US" smtClean="0"/>
              <a:t>2019/8/22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06CAF-D266-4C14-B36C-CC1BC96282A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5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行政院人事行政總處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獎令檢視操作手冊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6400800" cy="838200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14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7353399" cy="169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42" y="3575484"/>
            <a:ext cx="8650996" cy="21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16631"/>
            <a:ext cx="8712968" cy="648073"/>
          </a:xfrm>
        </p:spPr>
        <p:txBody>
          <a:bodyPr>
            <a:noAutofit/>
          </a:bodyPr>
          <a:lstStyle/>
          <a:p>
            <a:r>
              <a:rPr kumimoji="1" lang="zh-TW" altLang="zh-TW" sz="2800" dirty="0">
                <a:solidFill>
                  <a:srgbClr val="0070C0"/>
                </a:solidFill>
              </a:rPr>
              <a:t>公務人員個人資料服務網</a:t>
            </a:r>
            <a:r>
              <a:rPr kumimoji="1" lang="en-US" altLang="zh-TW" sz="2800" dirty="0">
                <a:solidFill>
                  <a:srgbClr val="0070C0"/>
                </a:solidFill>
              </a:rPr>
              <a:t>(My Data)</a:t>
            </a:r>
            <a:endParaRPr kumimoji="1"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7332" y="836712"/>
            <a:ext cx="8640000" cy="520725"/>
          </a:xfrm>
        </p:spPr>
        <p:txBody>
          <a:bodyPr/>
          <a:lstStyle/>
          <a:p>
            <a:r>
              <a:rPr lang="zh-TW" altLang="en-US" dirty="0" smtClean="0"/>
              <a:t>獎懲資料查詢</a:t>
            </a:r>
            <a:r>
              <a:rPr lang="en-US" altLang="zh-TW" dirty="0" smtClean="0"/>
              <a:t>(</a:t>
            </a:r>
            <a:r>
              <a:rPr lang="zh-TW" altLang="en-US" dirty="0" smtClean="0"/>
              <a:t>已檢視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899ED-CB60-4146-B1DA-ACC0038C1DA3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1333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向右箭號 8"/>
          <p:cNvSpPr/>
          <p:nvPr/>
        </p:nvSpPr>
        <p:spPr bwMode="auto">
          <a:xfrm rot="9716888" flipV="1">
            <a:off x="5507986" y="4807969"/>
            <a:ext cx="1913890" cy="303262"/>
          </a:xfrm>
          <a:prstGeom prst="stripedRightArrow">
            <a:avLst/>
          </a:prstGeom>
          <a:solidFill>
            <a:srgbClr val="00B050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436041" y="2162757"/>
            <a:ext cx="487157" cy="1734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2" name="雲朵形 11"/>
          <p:cNvSpPr/>
          <p:nvPr/>
        </p:nvSpPr>
        <p:spPr bwMode="auto">
          <a:xfrm>
            <a:off x="2435304" y="2249487"/>
            <a:ext cx="3792879" cy="906203"/>
          </a:xfrm>
          <a:prstGeom prst="cloud">
            <a:avLst/>
          </a:prstGeom>
          <a:solidFill>
            <a:srgbClr val="FFFF99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顯示使用者獎勵與懲處的各年度統計數字</a:t>
            </a:r>
          </a:p>
        </p:txBody>
      </p:sp>
      <p:sp>
        <p:nvSpPr>
          <p:cNvPr id="18" name="雲朵形 17"/>
          <p:cNvSpPr/>
          <p:nvPr/>
        </p:nvSpPr>
        <p:spPr bwMode="auto">
          <a:xfrm>
            <a:off x="228938" y="5013176"/>
            <a:ext cx="2088232" cy="966326"/>
          </a:xfrm>
          <a:prstGeom prst="cloud">
            <a:avLst/>
          </a:prstGeom>
          <a:solidFill>
            <a:srgbClr val="FFFF99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顯示該年度獎懲明細</a:t>
            </a:r>
          </a:p>
        </p:txBody>
      </p:sp>
      <p:sp>
        <p:nvSpPr>
          <p:cNvPr id="11" name="弧形箭號 (左彎) 10"/>
          <p:cNvSpPr/>
          <p:nvPr/>
        </p:nvSpPr>
        <p:spPr bwMode="auto">
          <a:xfrm rot="1289217">
            <a:off x="8460432" y="2286025"/>
            <a:ext cx="504056" cy="2055263"/>
          </a:xfrm>
          <a:prstGeom prst="curvedLeftArrow">
            <a:avLst/>
          </a:prstGeom>
          <a:solidFill>
            <a:srgbClr val="00B050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5" name="雲朵形 14"/>
          <p:cNvSpPr/>
          <p:nvPr/>
        </p:nvSpPr>
        <p:spPr bwMode="auto">
          <a:xfrm>
            <a:off x="5835811" y="5301208"/>
            <a:ext cx="2843808" cy="1224136"/>
          </a:xfrm>
          <a:prstGeom prst="cloud">
            <a:avLst/>
          </a:prstGeom>
          <a:solidFill>
            <a:srgbClr val="FFFF99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已檢視</a:t>
            </a:r>
            <a:r>
              <a:rPr lang="zh-TW" altLang="en-US" dirty="0" smtClean="0">
                <a:solidFill>
                  <a:srgbClr val="FF0000"/>
                </a:solidFill>
              </a:rPr>
              <a:t>可以列印獎懲令，並顯示簽收日期時間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421759" y="4362184"/>
            <a:ext cx="732978" cy="52867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6936" y="4518896"/>
            <a:ext cx="242961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7353399" cy="169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64" y="3356991"/>
            <a:ext cx="8650996" cy="21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490" y="116633"/>
            <a:ext cx="8685170" cy="720079"/>
          </a:xfrm>
        </p:spPr>
        <p:txBody>
          <a:bodyPr>
            <a:normAutofit/>
          </a:bodyPr>
          <a:lstStyle/>
          <a:p>
            <a:r>
              <a:rPr kumimoji="1" lang="zh-TW" altLang="zh-TW" sz="2800" dirty="0">
                <a:solidFill>
                  <a:srgbClr val="0070C0"/>
                </a:solidFill>
              </a:rPr>
              <a:t>公務人員個人資料服務網</a:t>
            </a:r>
            <a:r>
              <a:rPr kumimoji="1" lang="en-US" altLang="zh-TW" sz="2800" dirty="0">
                <a:solidFill>
                  <a:srgbClr val="0070C0"/>
                </a:solidFill>
              </a:rPr>
              <a:t>(My Data)</a:t>
            </a:r>
            <a:endParaRPr kumimoji="1"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980728"/>
            <a:ext cx="8640000" cy="520725"/>
          </a:xfrm>
        </p:spPr>
        <p:txBody>
          <a:bodyPr/>
          <a:lstStyle/>
          <a:p>
            <a:r>
              <a:rPr lang="zh-TW" altLang="en-US" dirty="0" smtClean="0"/>
              <a:t>獎懲資料查詢</a:t>
            </a:r>
            <a:r>
              <a:rPr lang="en-US" altLang="zh-TW" dirty="0" smtClean="0"/>
              <a:t>(</a:t>
            </a:r>
            <a:r>
              <a:rPr lang="zh-TW" altLang="en-US" dirty="0" smtClean="0"/>
              <a:t>區塊鏈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899ED-CB60-4146-B1DA-ACC0038C1DA3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1333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8468881" y="2165540"/>
            <a:ext cx="487157" cy="1734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2" name="雲朵形 11"/>
          <p:cNvSpPr/>
          <p:nvPr/>
        </p:nvSpPr>
        <p:spPr bwMode="auto">
          <a:xfrm>
            <a:off x="2435304" y="2249487"/>
            <a:ext cx="3792879" cy="906203"/>
          </a:xfrm>
          <a:prstGeom prst="cloud">
            <a:avLst/>
          </a:prstGeom>
          <a:solidFill>
            <a:srgbClr val="FFFF99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顯示使用者獎勵與懲處的各年度統計數字</a:t>
            </a:r>
          </a:p>
        </p:txBody>
      </p:sp>
      <p:sp>
        <p:nvSpPr>
          <p:cNvPr id="18" name="雲朵形 17"/>
          <p:cNvSpPr/>
          <p:nvPr/>
        </p:nvSpPr>
        <p:spPr bwMode="auto">
          <a:xfrm>
            <a:off x="228938" y="5013176"/>
            <a:ext cx="2088232" cy="966326"/>
          </a:xfrm>
          <a:prstGeom prst="cloud">
            <a:avLst/>
          </a:prstGeom>
          <a:solidFill>
            <a:srgbClr val="FFFF99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顯示該年度獎懲明細</a:t>
            </a:r>
          </a:p>
        </p:txBody>
      </p:sp>
      <p:sp>
        <p:nvSpPr>
          <p:cNvPr id="11" name="弧形箭號 (左彎) 10"/>
          <p:cNvSpPr/>
          <p:nvPr/>
        </p:nvSpPr>
        <p:spPr bwMode="auto">
          <a:xfrm rot="752680">
            <a:off x="8460432" y="2420888"/>
            <a:ext cx="504056" cy="1872208"/>
          </a:xfrm>
          <a:prstGeom prst="curvedLeftArrow">
            <a:avLst/>
          </a:prstGeom>
          <a:solidFill>
            <a:srgbClr val="00B050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5" name="雲朵形 14"/>
          <p:cNvSpPr/>
          <p:nvPr/>
        </p:nvSpPr>
        <p:spPr bwMode="auto">
          <a:xfrm>
            <a:off x="6606941" y="5661248"/>
            <a:ext cx="1861939" cy="1080120"/>
          </a:xfrm>
          <a:prstGeom prst="cloud">
            <a:avLst/>
          </a:prstGeom>
          <a:solidFill>
            <a:srgbClr val="FFFF99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手機拍照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顯示獎懲資訊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7979481" y="4609613"/>
            <a:ext cx="732978" cy="88672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9" name="向右箭號 18"/>
          <p:cNvSpPr/>
          <p:nvPr/>
        </p:nvSpPr>
        <p:spPr bwMode="auto">
          <a:xfrm rot="9669600" flipV="1">
            <a:off x="5794247" y="5301409"/>
            <a:ext cx="2294437" cy="303262"/>
          </a:xfrm>
          <a:prstGeom prst="stripedRightArrow">
            <a:avLst/>
          </a:prstGeom>
          <a:solidFill>
            <a:srgbClr val="00B050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169" y="3683921"/>
            <a:ext cx="2308547" cy="317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9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908720"/>
            <a:ext cx="7886700" cy="576064"/>
          </a:xfrm>
        </p:spPr>
        <p:txBody>
          <a:bodyPr/>
          <a:lstStyle/>
          <a:p>
            <a:r>
              <a:rPr lang="zh-TW" altLang="en-US" dirty="0" smtClean="0"/>
              <a:t>獎令未檢視稽催通知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00490" y="116633"/>
            <a:ext cx="868517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zh-TW" sz="2800" dirty="0">
                <a:solidFill>
                  <a:srgbClr val="0070C0"/>
                </a:solidFill>
              </a:rPr>
              <a:t>公務人員個人資料服務網</a:t>
            </a:r>
            <a:r>
              <a:rPr lang="en-US" altLang="zh-TW" sz="2800" dirty="0">
                <a:solidFill>
                  <a:srgbClr val="0070C0"/>
                </a:solidFill>
              </a:rPr>
              <a:t>(My Data)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48" y="1916832"/>
            <a:ext cx="682625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雲朵形 5"/>
          <p:cNvSpPr/>
          <p:nvPr/>
        </p:nvSpPr>
        <p:spPr bwMode="auto">
          <a:xfrm>
            <a:off x="5796136" y="2564904"/>
            <a:ext cx="2989524" cy="1872208"/>
          </a:xfrm>
          <a:prstGeom prst="cloud">
            <a:avLst/>
          </a:prstGeom>
          <a:solidFill>
            <a:srgbClr val="FFFF99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每月</a:t>
            </a:r>
            <a:r>
              <a:rPr kumimoji="1" lang="en-US" altLang="zh-TW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1</a:t>
            </a: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日，系統針對</a:t>
            </a:r>
            <a:r>
              <a:rPr kumimoji="1" lang="en-US" altLang="zh-TW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10</a:t>
            </a: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天以前尚未檢視的獎令，會自動發送稽催通知</a:t>
            </a:r>
          </a:p>
        </p:txBody>
      </p:sp>
      <p:sp>
        <p:nvSpPr>
          <p:cNvPr id="5" name="矩形 4"/>
          <p:cNvSpPr/>
          <p:nvPr/>
        </p:nvSpPr>
        <p:spPr>
          <a:xfrm>
            <a:off x="611560" y="153996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solidFill>
                  <a:schemeClr val="tx1"/>
                </a:solidFill>
              </a:rPr>
              <a:t>eMail</a:t>
            </a:r>
            <a:r>
              <a:rPr lang="zh-TW" altLang="en-US" dirty="0">
                <a:solidFill>
                  <a:schemeClr val="tx1"/>
                </a:solidFill>
              </a:rPr>
              <a:t>來源</a:t>
            </a:r>
            <a:r>
              <a:rPr lang="zh-TW" altLang="en-US" dirty="0" smtClean="0">
                <a:solidFill>
                  <a:schemeClr val="tx1"/>
                </a:solidFill>
              </a:rPr>
              <a:t>為公務人力資料庫表</a:t>
            </a:r>
            <a:r>
              <a:rPr lang="zh-TW" altLang="en-US" dirty="0">
                <a:solidFill>
                  <a:schemeClr val="tx1"/>
                </a:solidFill>
              </a:rPr>
              <a:t>二現職的電子郵件信箱</a:t>
            </a:r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340615" y="4114544"/>
            <a:ext cx="7416824" cy="1762727"/>
            <a:chOff x="827584" y="4383057"/>
            <a:chExt cx="7416824" cy="15621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383057"/>
              <a:ext cx="7416824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932541" y="5373216"/>
              <a:ext cx="1728192" cy="2880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904656" cy="215470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908720"/>
            <a:ext cx="7886700" cy="576064"/>
          </a:xfrm>
        </p:spPr>
        <p:txBody>
          <a:bodyPr/>
          <a:lstStyle/>
          <a:p>
            <a:r>
              <a:rPr lang="zh-TW" altLang="en-US" dirty="0" smtClean="0"/>
              <a:t>查詢已撤銷獎懲令資料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00490" y="116633"/>
            <a:ext cx="868517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zh-TW" sz="2800" dirty="0">
                <a:solidFill>
                  <a:srgbClr val="0070C0"/>
                </a:solidFill>
              </a:rPr>
              <a:t>公務人員個人資料服務網</a:t>
            </a:r>
            <a:r>
              <a:rPr lang="en-US" altLang="zh-TW" sz="2800" dirty="0">
                <a:solidFill>
                  <a:srgbClr val="0070C0"/>
                </a:solidFill>
              </a:rPr>
              <a:t>(My Data)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6" name="雲朵形 5"/>
          <p:cNvSpPr/>
          <p:nvPr/>
        </p:nvSpPr>
        <p:spPr bwMode="auto">
          <a:xfrm>
            <a:off x="932541" y="5733256"/>
            <a:ext cx="2448272" cy="869101"/>
          </a:xfrm>
          <a:prstGeom prst="cloud">
            <a:avLst/>
          </a:prstGeom>
          <a:solidFill>
            <a:srgbClr val="FFFF99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顯示撤銷日期與撤銷原因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1333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761654" y="1925983"/>
            <a:ext cx="829284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弧形箭號 (下彎) 11"/>
          <p:cNvSpPr/>
          <p:nvPr/>
        </p:nvSpPr>
        <p:spPr>
          <a:xfrm rot="5552219">
            <a:off x="6607155" y="3112504"/>
            <a:ext cx="2631778" cy="720080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雲朵形 15"/>
          <p:cNvSpPr/>
          <p:nvPr/>
        </p:nvSpPr>
        <p:spPr bwMode="auto">
          <a:xfrm>
            <a:off x="3110927" y="2913748"/>
            <a:ext cx="2664296" cy="1117592"/>
          </a:xfrm>
          <a:prstGeom prst="cloud">
            <a:avLst/>
          </a:prstGeom>
          <a:solidFill>
            <a:srgbClr val="FFFF99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rgbClr val="FF0000"/>
                </a:solidFill>
              </a:rPr>
              <a:t>各</a:t>
            </a:r>
            <a:r>
              <a:rPr lang="zh-TW" altLang="en-US" dirty="0" smtClean="0">
                <a:solidFill>
                  <a:srgbClr val="FF0000"/>
                </a:solidFill>
              </a:rPr>
              <a:t>年度獎懲統計部不包括撤銷資料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81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704856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機關人事人員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28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686111"/>
            <a:ext cx="7344816" cy="255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86700" cy="648072"/>
          </a:xfrm>
        </p:spPr>
        <p:txBody>
          <a:bodyPr>
            <a:normAutofit/>
          </a:bodyPr>
          <a:lstStyle/>
          <a:p>
            <a:r>
              <a:rPr lang="zh-TW" altLang="zh-TW" sz="2800" dirty="0">
                <a:solidFill>
                  <a:srgbClr val="0070C0"/>
                </a:solidFill>
              </a:rPr>
              <a:t>個人資料校對網</a:t>
            </a:r>
            <a:r>
              <a:rPr lang="en-US" altLang="zh-TW" sz="2800" dirty="0">
                <a:solidFill>
                  <a:srgbClr val="0070C0"/>
                </a:solidFill>
              </a:rPr>
              <a:t>(B5)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241749" y="3573016"/>
            <a:ext cx="870791" cy="52072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已同意</a:t>
            </a: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線上檢視</a:t>
            </a:r>
            <a:endParaRPr lang="zh-TW" alt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899ED-CB60-4146-B1DA-ACC0038C1DA3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  <p:sp>
        <p:nvSpPr>
          <p:cNvPr id="8" name="弧形箭號 (左彎) 7"/>
          <p:cNvSpPr/>
          <p:nvPr/>
        </p:nvSpPr>
        <p:spPr bwMode="auto">
          <a:xfrm rot="19844452" flipH="1">
            <a:off x="340053" y="3177213"/>
            <a:ext cx="548940" cy="1534784"/>
          </a:xfrm>
          <a:prstGeom prst="curvedLeftArrow">
            <a:avLst/>
          </a:prstGeom>
          <a:solidFill>
            <a:srgbClr val="00B050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0" name="雲朵形 9"/>
          <p:cNvSpPr/>
          <p:nvPr/>
        </p:nvSpPr>
        <p:spPr bwMode="auto">
          <a:xfrm>
            <a:off x="6156176" y="5157192"/>
            <a:ext cx="2736304" cy="1394450"/>
          </a:xfrm>
          <a:prstGeom prst="cloud">
            <a:avLst/>
          </a:prstGeom>
          <a:solidFill>
            <a:srgbClr val="FFFF99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</a:rPr>
              <a:t>增加「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</a:rPr>
              <a:t>尚未檢視狀況</a:t>
            </a:r>
            <a:r>
              <a:rPr lang="zh-TW" altLang="en-US" sz="16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查詢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</a:rPr>
              <a:t>」提供查詢機關尚未檢視的人員名單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186035"/>
            <a:ext cx="5317070" cy="217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向右箭號 11"/>
          <p:cNvSpPr/>
          <p:nvPr/>
        </p:nvSpPr>
        <p:spPr bwMode="auto">
          <a:xfrm flipV="1">
            <a:off x="2555776" y="2989337"/>
            <a:ext cx="1296144" cy="303262"/>
          </a:xfrm>
          <a:prstGeom prst="stripedRightArrow">
            <a:avLst/>
          </a:prstGeom>
          <a:solidFill>
            <a:srgbClr val="00B050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2768452" y="2599152"/>
            <a:ext cx="870791" cy="5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Times New Roman" pitchFamily="18" charset="0"/>
              <a:buChar char="▪"/>
              <a:defRPr kumimoji="1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zh-TW" altLang="en-US" sz="1200" kern="0" dirty="0" smtClean="0">
                <a:solidFill>
                  <a:srgbClr val="FF0000"/>
                </a:solidFill>
              </a:rPr>
              <a:t>尚未同意</a:t>
            </a:r>
            <a:endParaRPr lang="en-US" altLang="zh-TW" sz="1200" kern="0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zh-TW" altLang="en-US" sz="1200" kern="0" dirty="0" smtClean="0">
                <a:solidFill>
                  <a:srgbClr val="FF0000"/>
                </a:solidFill>
              </a:rPr>
              <a:t>線上檢視</a:t>
            </a:r>
            <a:endParaRPr lang="zh-TW" altLang="en-US" sz="1200" kern="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2735"/>
            <a:ext cx="2160240" cy="22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83568" y="2989337"/>
            <a:ext cx="1368152" cy="303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076056" y="5157192"/>
            <a:ext cx="1008112" cy="9361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5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407846" cy="648072"/>
          </a:xfrm>
        </p:spPr>
        <p:txBody>
          <a:bodyPr>
            <a:normAutofit/>
          </a:bodyPr>
          <a:lstStyle/>
          <a:p>
            <a:r>
              <a:rPr lang="zh-TW" altLang="zh-TW" sz="2800" dirty="0">
                <a:solidFill>
                  <a:srgbClr val="0070C0"/>
                </a:solidFill>
              </a:rPr>
              <a:t>公務人員個人資料服務網</a:t>
            </a:r>
            <a:r>
              <a:rPr lang="en-US" altLang="zh-TW" sz="2800" dirty="0">
                <a:solidFill>
                  <a:srgbClr val="0070C0"/>
                </a:solidFill>
              </a:rPr>
              <a:t>(My Data)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908720"/>
            <a:ext cx="8078812" cy="43204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尚未檢視狀況查詢：</a:t>
            </a:r>
            <a:r>
              <a:rPr lang="zh-TW" altLang="en-US" b="1" dirty="0" smtClean="0"/>
              <a:t>已同意線上檢視獎令人員統計</a:t>
            </a:r>
            <a:endParaRPr lang="zh-TW" alt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13652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428570"/>
            <a:ext cx="5910064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9685"/>
            <a:ext cx="7718772" cy="248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下箭號 3"/>
          <p:cNvSpPr/>
          <p:nvPr/>
        </p:nvSpPr>
        <p:spPr>
          <a:xfrm>
            <a:off x="3962450" y="3352620"/>
            <a:ext cx="360040" cy="72445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24977" y="2940738"/>
            <a:ext cx="1764196" cy="4118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370492" y="3403354"/>
            <a:ext cx="156966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點選數字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顯示人員名單</a:t>
            </a:r>
          </a:p>
        </p:txBody>
      </p:sp>
      <p:sp>
        <p:nvSpPr>
          <p:cNvPr id="13" name="矩形 12"/>
          <p:cNvSpPr/>
          <p:nvPr/>
        </p:nvSpPr>
        <p:spPr>
          <a:xfrm>
            <a:off x="7745760" y="4704978"/>
            <a:ext cx="642664" cy="3398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雲朵形圖說文字 6"/>
          <p:cNvSpPr/>
          <p:nvPr/>
        </p:nvSpPr>
        <p:spPr>
          <a:xfrm>
            <a:off x="7026446" y="3501008"/>
            <a:ext cx="1872208" cy="903006"/>
          </a:xfrm>
          <a:prstGeom prst="cloudCallout">
            <a:avLst>
              <a:gd name="adj1" fmla="val 6701"/>
              <a:gd name="adj2" fmla="val 84536"/>
            </a:avLst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報表產製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excel</a:t>
            </a:r>
            <a:r>
              <a:rPr lang="zh-TW" altLang="en-US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sz="160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ods</a:t>
            </a:r>
            <a:endParaRPr lang="zh-TW" altLang="en-US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56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476" y="3952512"/>
            <a:ext cx="8197694" cy="2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639" y="1244600"/>
            <a:ext cx="6004453" cy="247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9422" y="0"/>
            <a:ext cx="8407846" cy="792088"/>
          </a:xfrm>
        </p:spPr>
        <p:txBody>
          <a:bodyPr>
            <a:normAutofit/>
          </a:bodyPr>
          <a:lstStyle/>
          <a:p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公務人員個人資料服務網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(My Data</a:t>
            </a:r>
            <a:r>
              <a:rPr lang="en-US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128" y="849536"/>
            <a:ext cx="8496944" cy="43204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尚未檢視獎令人員統計</a:t>
            </a: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13652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下箭號 3"/>
          <p:cNvSpPr/>
          <p:nvPr/>
        </p:nvSpPr>
        <p:spPr>
          <a:xfrm>
            <a:off x="5119240" y="3720489"/>
            <a:ext cx="360040" cy="300939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740323" y="2852936"/>
            <a:ext cx="2107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</a:rPr>
              <a:t>點選數字顯示</a:t>
            </a:r>
            <a:r>
              <a:rPr lang="zh-TW" altLang="en-US" sz="1400" b="1" dirty="0">
                <a:solidFill>
                  <a:srgbClr val="FF0000"/>
                </a:solidFill>
              </a:rPr>
              <a:t>人員名單</a:t>
            </a:r>
          </a:p>
        </p:txBody>
      </p:sp>
      <p:sp>
        <p:nvSpPr>
          <p:cNvPr id="13" name="矩形 12"/>
          <p:cNvSpPr/>
          <p:nvPr/>
        </p:nvSpPr>
        <p:spPr>
          <a:xfrm>
            <a:off x="8407401" y="4800600"/>
            <a:ext cx="431770" cy="2417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雲朵形圖說文字 6"/>
          <p:cNvSpPr/>
          <p:nvPr/>
        </p:nvSpPr>
        <p:spPr>
          <a:xfrm>
            <a:off x="7026446" y="3501008"/>
            <a:ext cx="1872208" cy="903006"/>
          </a:xfrm>
          <a:prstGeom prst="cloudCallout">
            <a:avLst>
              <a:gd name="adj1" fmla="val 26373"/>
              <a:gd name="adj2" fmla="val 85474"/>
            </a:avLst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報表產製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excel</a:t>
            </a:r>
            <a:r>
              <a:rPr lang="zh-TW" altLang="en-US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sz="160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ods</a:t>
            </a:r>
            <a:endParaRPr lang="zh-TW" altLang="en-US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48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704856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一般公務人員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93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19" y="2564904"/>
            <a:ext cx="7620948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477" y="116633"/>
            <a:ext cx="7886700" cy="648071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kumimoji="1" lang="zh-TW" altLang="en-US" sz="2800" dirty="0">
                <a:solidFill>
                  <a:srgbClr val="0070C0"/>
                </a:solidFill>
              </a:rPr>
              <a:t>個人獎令通知書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80728"/>
            <a:ext cx="8136904" cy="1440160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受獎人收到</a:t>
            </a:r>
            <a:r>
              <a:rPr lang="en-US" altLang="zh-TW" sz="2400" dirty="0" err="1" smtClean="0"/>
              <a:t>eMail</a:t>
            </a:r>
            <a:r>
              <a:rPr lang="zh-TW" altLang="en-US" sz="2400" dirty="0" smtClean="0"/>
              <a:t>通知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只有獎懲結果為</a:t>
            </a:r>
            <a:r>
              <a:rPr lang="zh-TW" altLang="en-US" sz="2400" dirty="0" smtClean="0">
                <a:solidFill>
                  <a:srgbClr val="FF0000"/>
                </a:solidFill>
              </a:rPr>
              <a:t>嘉獎一次、嘉獎二次、記功</a:t>
            </a:r>
            <a:r>
              <a:rPr lang="zh-TW" altLang="en-US" sz="2400" dirty="0">
                <a:solidFill>
                  <a:srgbClr val="FF0000"/>
                </a:solidFill>
              </a:rPr>
              <a:t>一次</a:t>
            </a:r>
            <a:r>
              <a:rPr lang="zh-TW" altLang="en-US" sz="2400" dirty="0" smtClean="0">
                <a:solidFill>
                  <a:srgbClr val="FF0000"/>
                </a:solidFill>
              </a:rPr>
              <a:t>與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</a:rPr>
              <a:t>   記功二次</a:t>
            </a:r>
            <a:r>
              <a:rPr lang="zh-TW" altLang="en-US" sz="2400" dirty="0" smtClean="0"/>
              <a:t>的獎勵案才會發送</a:t>
            </a:r>
            <a:r>
              <a:rPr lang="en-US" altLang="zh-TW" sz="2400" dirty="0" err="1" smtClean="0"/>
              <a:t>eMail</a:t>
            </a:r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899ED-CB60-4146-B1DA-ACC0038C1DA3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6" name="雲朵形 5"/>
          <p:cNvSpPr/>
          <p:nvPr/>
        </p:nvSpPr>
        <p:spPr bwMode="auto">
          <a:xfrm>
            <a:off x="5508104" y="4077072"/>
            <a:ext cx="2644963" cy="1037818"/>
          </a:xfrm>
          <a:prstGeom prst="cloud">
            <a:avLst/>
          </a:prstGeom>
          <a:solidFill>
            <a:srgbClr val="FFFF99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EMAIL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rgbClr val="FF0000"/>
                </a:solidFill>
              </a:rPr>
              <a:t>發送內容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67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7886700" cy="72008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kumimoji="1" lang="zh-TW" altLang="en-US" sz="2800" dirty="0">
                <a:solidFill>
                  <a:srgbClr val="0070C0"/>
                </a:solidFill>
              </a:rPr>
              <a:t>人事服務網</a:t>
            </a:r>
            <a:r>
              <a:rPr kumimoji="1" lang="en-US" altLang="zh-TW" sz="2800" dirty="0">
                <a:solidFill>
                  <a:srgbClr val="0070C0"/>
                </a:solidFill>
              </a:rPr>
              <a:t>(https://ecpa.dgpa.gov.tw)</a:t>
            </a:r>
            <a:endParaRPr kumimoji="1"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7886700" cy="523255"/>
          </a:xfrm>
        </p:spPr>
        <p:txBody>
          <a:bodyPr/>
          <a:lstStyle/>
          <a:p>
            <a:pPr marL="228600" lvl="4">
              <a:spcBef>
                <a:spcPts val="1000"/>
              </a:spcBef>
            </a:pPr>
            <a:r>
              <a:rPr lang="zh-TW" altLang="zh-TW" b="1" dirty="0"/>
              <a:t>進入</a:t>
            </a:r>
            <a:r>
              <a:rPr lang="en-US" altLang="zh-TW" b="1" dirty="0" err="1"/>
              <a:t>eCPA</a:t>
            </a:r>
            <a:r>
              <a:rPr lang="zh-TW" altLang="zh-TW" b="1" dirty="0"/>
              <a:t>人事服務網</a:t>
            </a:r>
            <a:r>
              <a:rPr lang="en-US" altLang="zh-TW" b="1" u="sng" dirty="0"/>
              <a:t>https://ecpa.dgpa.gov.tw/</a:t>
            </a:r>
            <a:endParaRPr lang="zh-TW" altLang="zh-TW" b="1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雲朵形 6"/>
          <p:cNvSpPr/>
          <p:nvPr/>
        </p:nvSpPr>
        <p:spPr bwMode="auto">
          <a:xfrm>
            <a:off x="1763688" y="3789040"/>
            <a:ext cx="3384376" cy="1872207"/>
          </a:xfrm>
          <a:prstGeom prst="cloud">
            <a:avLst/>
          </a:prstGeom>
          <a:solidFill>
            <a:srgbClr val="FFFF99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rgbClr val="FF0000"/>
                </a:solidFill>
              </a:rPr>
              <a:t>請先在電腦插入自然人憑證或健保卡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確定點腦有插入憑證</a:t>
            </a: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號，再輸入密碼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67544" y="6208897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若第一次登入或使用有任何問題，請點選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23528" y="1412776"/>
            <a:ext cx="8604448" cy="4340336"/>
            <a:chOff x="323528" y="1412776"/>
            <a:chExt cx="8604448" cy="43403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412776"/>
              <a:ext cx="8604448" cy="4340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323528" y="4077072"/>
              <a:ext cx="1440160" cy="8640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23528" y="5321064"/>
              <a:ext cx="1440160" cy="4320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向上箭號 5"/>
          <p:cNvSpPr/>
          <p:nvPr/>
        </p:nvSpPr>
        <p:spPr>
          <a:xfrm>
            <a:off x="827584" y="5775766"/>
            <a:ext cx="432048" cy="412192"/>
          </a:xfrm>
          <a:prstGeom prst="up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7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4243" y="221110"/>
            <a:ext cx="8892480" cy="759618"/>
          </a:xfrm>
        </p:spPr>
        <p:txBody>
          <a:bodyPr>
            <a:normAutofit/>
          </a:bodyPr>
          <a:lstStyle/>
          <a:p>
            <a:r>
              <a:rPr kumimoji="1" lang="zh-TW" altLang="en-US" sz="3200" dirty="0">
                <a:solidFill>
                  <a:srgbClr val="0070C0"/>
                </a:solidFill>
              </a:rPr>
              <a:t>個人資料校對</a:t>
            </a:r>
            <a:r>
              <a:rPr kumimoji="1" lang="zh-TW" altLang="en-US" sz="3200" dirty="0" smtClean="0">
                <a:solidFill>
                  <a:srgbClr val="0070C0"/>
                </a:solidFill>
              </a:rPr>
              <a:t>網</a:t>
            </a:r>
            <a:r>
              <a:rPr kumimoji="1" lang="en-US" altLang="zh-TW" sz="3200" dirty="0" smtClean="0">
                <a:solidFill>
                  <a:srgbClr val="0070C0"/>
                </a:solidFill>
              </a:rPr>
              <a:t>(B5)</a:t>
            </a:r>
            <a:endParaRPr lang="zh-TW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9153"/>
            <a:ext cx="7704856" cy="28803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918" y="3596722"/>
            <a:ext cx="6300192" cy="30058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51520" y="4077072"/>
            <a:ext cx="222368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點選「應用系統」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上箭號 4"/>
          <p:cNvSpPr/>
          <p:nvPr/>
        </p:nvSpPr>
        <p:spPr>
          <a:xfrm>
            <a:off x="1187624" y="3676382"/>
            <a:ext cx="175739" cy="400690"/>
          </a:xfrm>
          <a:prstGeom prst="up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908794" y="6046566"/>
            <a:ext cx="3207929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2.</a:t>
            </a:r>
            <a:r>
              <a:rPr lang="zh-TW" altLang="en-US" dirty="0"/>
              <a:t>點選「</a:t>
            </a:r>
            <a:r>
              <a:rPr lang="en-US" altLang="zh-TW" dirty="0"/>
              <a:t>B5</a:t>
            </a:r>
            <a:r>
              <a:rPr lang="zh-TW" altLang="en-US" dirty="0"/>
              <a:t>公務人員個人</a:t>
            </a:r>
            <a:r>
              <a:rPr lang="zh-TW" altLang="en-US" dirty="0" smtClean="0"/>
              <a:t>資料</a:t>
            </a:r>
            <a:endParaRPr lang="en-US" altLang="zh-TW" dirty="0" smtClean="0"/>
          </a:p>
          <a:p>
            <a:r>
              <a:rPr lang="zh-TW" altLang="en-US" dirty="0" smtClean="0"/>
              <a:t>校對</a:t>
            </a:r>
            <a:r>
              <a:rPr lang="zh-TW" altLang="en-US" dirty="0"/>
              <a:t>網」</a:t>
            </a:r>
            <a:endParaRPr lang="en-US" altLang="zh-TW" dirty="0"/>
          </a:p>
        </p:txBody>
      </p:sp>
      <p:sp>
        <p:nvSpPr>
          <p:cNvPr id="9" name="向上箭號 8"/>
          <p:cNvSpPr/>
          <p:nvPr/>
        </p:nvSpPr>
        <p:spPr>
          <a:xfrm rot="16200000">
            <a:off x="5582435" y="6270992"/>
            <a:ext cx="252029" cy="400690"/>
          </a:xfrm>
          <a:prstGeom prst="up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8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032" y="3901893"/>
            <a:ext cx="752403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86700" cy="648072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kumimoji="1" lang="zh-TW" altLang="zh-TW" sz="2800" dirty="0">
                <a:solidFill>
                  <a:srgbClr val="0070C0"/>
                </a:solidFill>
              </a:rPr>
              <a:t>個人資料校對網</a:t>
            </a:r>
            <a:r>
              <a:rPr kumimoji="1" lang="en-US" altLang="zh-TW" sz="2800" dirty="0">
                <a:solidFill>
                  <a:srgbClr val="0070C0"/>
                </a:solidFill>
              </a:rPr>
              <a:t>(B5)</a:t>
            </a:r>
            <a:endParaRPr kumimoji="1"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241749" y="3573016"/>
            <a:ext cx="870791" cy="5207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已同意使用線上檢視之人員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899ED-CB60-4146-B1DA-ACC0038C1DA3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  <p:sp>
        <p:nvSpPr>
          <p:cNvPr id="8" name="弧形箭號 (左彎) 7"/>
          <p:cNvSpPr/>
          <p:nvPr/>
        </p:nvSpPr>
        <p:spPr bwMode="auto">
          <a:xfrm rot="19844452" flipH="1">
            <a:off x="340053" y="3177213"/>
            <a:ext cx="548940" cy="1534784"/>
          </a:xfrm>
          <a:prstGeom prst="curvedLeftArrow">
            <a:avLst/>
          </a:prstGeom>
          <a:solidFill>
            <a:srgbClr val="00B050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0" name="雲朵形 9"/>
          <p:cNvSpPr/>
          <p:nvPr/>
        </p:nvSpPr>
        <p:spPr bwMode="auto">
          <a:xfrm>
            <a:off x="1043608" y="5410180"/>
            <a:ext cx="2667643" cy="1394450"/>
          </a:xfrm>
          <a:prstGeom prst="cloud">
            <a:avLst/>
          </a:prstGeom>
          <a:solidFill>
            <a:srgbClr val="FFFF99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未檢視獎令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與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rgbClr val="FF0000"/>
                </a:solidFill>
              </a:rPr>
              <a:t>獎懲資料</a:t>
            </a:r>
            <a:r>
              <a:rPr lang="zh-TW" altLang="en-US" dirty="0">
                <a:solidFill>
                  <a:srgbClr val="FF0000"/>
                </a:solidFill>
              </a:rPr>
              <a:t>查詢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186035"/>
            <a:ext cx="5317070" cy="217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向右箭號 11"/>
          <p:cNvSpPr/>
          <p:nvPr/>
        </p:nvSpPr>
        <p:spPr bwMode="auto">
          <a:xfrm flipV="1">
            <a:off x="2555775" y="2989337"/>
            <a:ext cx="2359273" cy="303262"/>
          </a:xfrm>
          <a:prstGeom prst="stripedRightArrow">
            <a:avLst/>
          </a:prstGeom>
          <a:solidFill>
            <a:srgbClr val="00B050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3059832" y="2420888"/>
            <a:ext cx="1515516" cy="5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Times New Roman" pitchFamily="18" charset="0"/>
              <a:buChar char="▪"/>
              <a:defRPr kumimoji="1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zh-TW" altLang="en-US" sz="1200" kern="0" dirty="0">
                <a:solidFill>
                  <a:srgbClr val="FF0000"/>
                </a:solidFill>
              </a:rPr>
              <a:t>第一次登入之人員需同意使用</a:t>
            </a:r>
            <a:endParaRPr lang="en-US" altLang="zh-TW" sz="1200" kern="0" dirty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zh-TW" altLang="en-US" sz="1200" kern="0" dirty="0">
                <a:solidFill>
                  <a:srgbClr val="FF0000"/>
                </a:solidFill>
              </a:rPr>
              <a:t>線上檢視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2735"/>
            <a:ext cx="2160240" cy="22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83568" y="2989337"/>
            <a:ext cx="1368152" cy="303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雲朵形 13"/>
          <p:cNvSpPr/>
          <p:nvPr/>
        </p:nvSpPr>
        <p:spPr bwMode="auto">
          <a:xfrm>
            <a:off x="6012161" y="3289736"/>
            <a:ext cx="3024336" cy="1147376"/>
          </a:xfrm>
          <a:prstGeom prst="cloud">
            <a:avLst/>
          </a:prstGeom>
          <a:solidFill>
            <a:srgbClr val="FFFF99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rgbClr val="FF0000"/>
                </a:solidFill>
              </a:rPr>
              <a:t>需要</a:t>
            </a:r>
            <a:r>
              <a:rPr lang="zh-TW" altLang="en-US" dirty="0" smtClean="0">
                <a:solidFill>
                  <a:srgbClr val="FF0000"/>
                </a:solidFill>
              </a:rPr>
              <a:t>按</a:t>
            </a:r>
            <a:r>
              <a:rPr lang="en-US" altLang="zh-TW" sz="2400" dirty="0">
                <a:solidFill>
                  <a:srgbClr val="FF0000"/>
                </a:solidFill>
              </a:rPr>
              <a:t>【</a:t>
            </a:r>
            <a:r>
              <a:rPr lang="zh-TW" altLang="en-US" sz="2400" dirty="0">
                <a:solidFill>
                  <a:srgbClr val="FF0000"/>
                </a:solidFill>
              </a:rPr>
              <a:t>同意</a:t>
            </a:r>
            <a:r>
              <a:rPr lang="en-US" altLang="zh-TW" sz="2400" dirty="0">
                <a:solidFill>
                  <a:srgbClr val="FF0000"/>
                </a:solidFill>
              </a:rPr>
              <a:t>】</a:t>
            </a:r>
            <a:r>
              <a:rPr lang="zh-TW" altLang="en-US" dirty="0" smtClean="0">
                <a:solidFill>
                  <a:srgbClr val="FF0000"/>
                </a:solidFill>
                <a:latin typeface="標楷體"/>
                <a:ea typeface="標楷體"/>
              </a:rPr>
              <a:t>才可以進入系統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44208" y="2989337"/>
            <a:ext cx="576064" cy="367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02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034" y="3789040"/>
            <a:ext cx="2218598" cy="294025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912" y="1505973"/>
            <a:ext cx="7074544" cy="19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496944" cy="864096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kumimoji="1" lang="zh-TW" altLang="zh-TW" sz="2800" dirty="0">
                <a:solidFill>
                  <a:srgbClr val="0070C0"/>
                </a:solidFill>
              </a:rPr>
              <a:t>公務人員個人資料服務網</a:t>
            </a:r>
            <a:r>
              <a:rPr kumimoji="1" lang="en-US" altLang="zh-TW" sz="2800" dirty="0">
                <a:solidFill>
                  <a:srgbClr val="0070C0"/>
                </a:solidFill>
              </a:rPr>
              <a:t>(My Data)</a:t>
            </a:r>
            <a:endParaRPr kumimoji="1"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992" y="911555"/>
            <a:ext cx="8640000" cy="520725"/>
          </a:xfrm>
        </p:spPr>
        <p:txBody>
          <a:bodyPr/>
          <a:lstStyle/>
          <a:p>
            <a:r>
              <a:rPr lang="zh-TW" altLang="en-US" dirty="0" smtClean="0"/>
              <a:t>未檢視獎令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899ED-CB60-4146-B1DA-ACC0038C1DA3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  <p:sp>
        <p:nvSpPr>
          <p:cNvPr id="8" name="雲朵形 7"/>
          <p:cNvSpPr/>
          <p:nvPr/>
        </p:nvSpPr>
        <p:spPr bwMode="auto">
          <a:xfrm>
            <a:off x="4499992" y="891334"/>
            <a:ext cx="3600400" cy="1601561"/>
          </a:xfrm>
          <a:prstGeom prst="cloud">
            <a:avLst/>
          </a:prstGeom>
          <a:solidFill>
            <a:srgbClr val="FFFF99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只顯示使用者本人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/>
            <a:r>
              <a:rPr lang="zh-TW" altLang="en-US" dirty="0">
                <a:solidFill>
                  <a:srgbClr val="0070C0"/>
                </a:solidFill>
              </a:rPr>
              <a:t>嘉獎一次、嘉獎二次</a:t>
            </a:r>
            <a:r>
              <a:rPr lang="zh-TW" altLang="en-US" dirty="0">
                <a:solidFill>
                  <a:srgbClr val="FF0000"/>
                </a:solidFill>
              </a:rPr>
              <a:t>與</a:t>
            </a:r>
            <a:r>
              <a:rPr lang="zh-TW" altLang="en-US" dirty="0">
                <a:solidFill>
                  <a:srgbClr val="0070C0"/>
                </a:solidFill>
              </a:rPr>
              <a:t>記功一次、記功二次</a:t>
            </a:r>
            <a:r>
              <a:rPr lang="zh-TW" altLang="en-US" dirty="0">
                <a:solidFill>
                  <a:srgbClr val="FF0000"/>
                </a:solidFill>
              </a:rPr>
              <a:t>的待檢視獎勵資料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1652133" y="2636912"/>
            <a:ext cx="448635" cy="71065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1" name="雲朵形 10"/>
          <p:cNvSpPr/>
          <p:nvPr/>
        </p:nvSpPr>
        <p:spPr bwMode="auto">
          <a:xfrm>
            <a:off x="3491880" y="3933056"/>
            <a:ext cx="3024336" cy="1668383"/>
          </a:xfrm>
          <a:prstGeom prst="cloud">
            <a:avLst/>
          </a:prstGeom>
          <a:solidFill>
            <a:srgbClr val="FFFF99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按列印後，即完成該筆獎令檢視，系統會自動寫入獎令檢視時間。</a:t>
            </a:r>
          </a:p>
        </p:txBody>
      </p:sp>
      <p:sp>
        <p:nvSpPr>
          <p:cNvPr id="16" name="向右箭號 15"/>
          <p:cNvSpPr/>
          <p:nvPr/>
        </p:nvSpPr>
        <p:spPr bwMode="auto">
          <a:xfrm rot="5400000" flipV="1">
            <a:off x="1665707" y="3413788"/>
            <a:ext cx="566859" cy="303262"/>
          </a:xfrm>
          <a:prstGeom prst="stripedRightArrow">
            <a:avLst/>
          </a:prstGeom>
          <a:solidFill>
            <a:srgbClr val="00B050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54736"/>
            <a:ext cx="13462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0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912" y="1602898"/>
            <a:ext cx="7074544" cy="197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26" y="3861048"/>
            <a:ext cx="790847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2000" y="952178"/>
            <a:ext cx="8640000" cy="520725"/>
          </a:xfrm>
        </p:spPr>
        <p:txBody>
          <a:bodyPr/>
          <a:lstStyle/>
          <a:p>
            <a:r>
              <a:rPr lang="zh-TW" altLang="en-US" dirty="0"/>
              <a:t>未檢視獎令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899ED-CB60-4146-B1DA-ACC0038C1DA3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179512" y="116632"/>
            <a:ext cx="864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99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99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99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99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TW" altLang="zh-TW" sz="2800" dirty="0">
                <a:solidFill>
                  <a:srgbClr val="0070C0"/>
                </a:solidFill>
              </a:rPr>
              <a:t>公務人員個人資料服務網</a:t>
            </a:r>
            <a:r>
              <a:rPr lang="en-US" altLang="zh-TW" sz="2800" dirty="0">
                <a:solidFill>
                  <a:srgbClr val="0070C0"/>
                </a:solidFill>
              </a:rPr>
              <a:t>(My Data)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12" name="向右箭號 11"/>
          <p:cNvSpPr/>
          <p:nvPr/>
        </p:nvSpPr>
        <p:spPr bwMode="auto">
          <a:xfrm rot="3245314" flipV="1">
            <a:off x="1740784" y="3344815"/>
            <a:ext cx="1369442" cy="303262"/>
          </a:xfrm>
          <a:prstGeom prst="stripedRightArrow">
            <a:avLst/>
          </a:prstGeom>
          <a:solidFill>
            <a:srgbClr val="00B050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4" name="雲朵形 13"/>
          <p:cNvSpPr/>
          <p:nvPr/>
        </p:nvSpPr>
        <p:spPr bwMode="auto">
          <a:xfrm>
            <a:off x="5599467" y="3356992"/>
            <a:ext cx="3544533" cy="2880320"/>
          </a:xfrm>
          <a:prstGeom prst="cloud">
            <a:avLst/>
          </a:prstGeom>
          <a:solidFill>
            <a:srgbClr val="FFFF99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列印獎令後，該筆獎令資料會從</a:t>
            </a:r>
            <a:r>
              <a:rPr lang="zh-TW" altLang="en-US" dirty="0">
                <a:solidFill>
                  <a:srgbClr val="0070C0"/>
                </a:solidFill>
              </a:rPr>
              <a:t>「未檢視獎令」</a:t>
            </a:r>
            <a:r>
              <a:rPr lang="zh-TW" altLang="en-US" dirty="0">
                <a:solidFill>
                  <a:srgbClr val="FF0000"/>
                </a:solidFill>
              </a:rPr>
              <a:t>之功能區移除</a:t>
            </a:r>
            <a:r>
              <a:rPr lang="zh-TW" altLang="en-US" dirty="0" smtClean="0">
                <a:solidFill>
                  <a:srgbClr val="FF0000"/>
                </a:solidFill>
              </a:rPr>
              <a:t>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若要</a:t>
            </a:r>
            <a:r>
              <a:rPr lang="zh-TW" altLang="en-US" dirty="0">
                <a:solidFill>
                  <a:srgbClr val="FF0000"/>
                </a:solidFill>
              </a:rPr>
              <a:t>再次檢視該筆獎令，請至</a:t>
            </a:r>
            <a:r>
              <a:rPr lang="zh-TW" altLang="en-US" dirty="0">
                <a:solidFill>
                  <a:srgbClr val="0070C0"/>
                </a:solidFill>
              </a:rPr>
              <a:t>「獎懲資料查詢」</a:t>
            </a:r>
            <a:r>
              <a:rPr lang="zh-TW" altLang="en-US" dirty="0">
                <a:solidFill>
                  <a:srgbClr val="FF0000"/>
                </a:solidFill>
              </a:rPr>
              <a:t>功能檢視。</a:t>
            </a:r>
          </a:p>
        </p:txBody>
      </p:sp>
      <p:sp>
        <p:nvSpPr>
          <p:cNvPr id="2" name="矩形 1"/>
          <p:cNvSpPr/>
          <p:nvPr/>
        </p:nvSpPr>
        <p:spPr bwMode="auto">
          <a:xfrm>
            <a:off x="1601912" y="2708920"/>
            <a:ext cx="377800" cy="2880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12" y="1453279"/>
            <a:ext cx="13462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3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7353399" cy="169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97" y="3299303"/>
            <a:ext cx="8446639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4086" y="159221"/>
            <a:ext cx="8648393" cy="677491"/>
          </a:xfrm>
        </p:spPr>
        <p:txBody>
          <a:bodyPr>
            <a:normAutofit/>
          </a:bodyPr>
          <a:lstStyle/>
          <a:p>
            <a:r>
              <a:rPr kumimoji="1" lang="zh-TW" altLang="zh-TW" sz="2800" dirty="0">
                <a:solidFill>
                  <a:srgbClr val="0070C0"/>
                </a:solidFill>
              </a:rPr>
              <a:t>公務人員個人資料服務網</a:t>
            </a:r>
            <a:r>
              <a:rPr kumimoji="1" lang="en-US" altLang="zh-TW" sz="2800" dirty="0">
                <a:solidFill>
                  <a:srgbClr val="0070C0"/>
                </a:solidFill>
              </a:rPr>
              <a:t>(My Data)</a:t>
            </a:r>
            <a:endParaRPr kumimoji="1"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980728"/>
            <a:ext cx="8640000" cy="520725"/>
          </a:xfrm>
        </p:spPr>
        <p:txBody>
          <a:bodyPr/>
          <a:lstStyle/>
          <a:p>
            <a:r>
              <a:rPr lang="zh-TW" altLang="en-US" dirty="0" smtClean="0"/>
              <a:t>獎懲資料查詢</a:t>
            </a:r>
            <a:r>
              <a:rPr lang="en-US" altLang="zh-TW" dirty="0" smtClean="0"/>
              <a:t>(</a:t>
            </a:r>
            <a:r>
              <a:rPr lang="zh-TW" altLang="en-US" dirty="0" smtClean="0"/>
              <a:t>未檢視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899ED-CB60-4146-B1DA-ACC0038C1DA3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1333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8468881" y="2174594"/>
            <a:ext cx="487157" cy="1734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2" name="雲朵形 11"/>
          <p:cNvSpPr/>
          <p:nvPr/>
        </p:nvSpPr>
        <p:spPr bwMode="auto">
          <a:xfrm>
            <a:off x="2435304" y="2249487"/>
            <a:ext cx="3792879" cy="906203"/>
          </a:xfrm>
          <a:prstGeom prst="cloud">
            <a:avLst/>
          </a:prstGeom>
          <a:solidFill>
            <a:srgbClr val="FFFF99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顯示使用者獎勵與懲處的各年度統計數字</a:t>
            </a:r>
          </a:p>
        </p:txBody>
      </p:sp>
      <p:sp>
        <p:nvSpPr>
          <p:cNvPr id="18" name="雲朵形 17"/>
          <p:cNvSpPr/>
          <p:nvPr/>
        </p:nvSpPr>
        <p:spPr bwMode="auto">
          <a:xfrm>
            <a:off x="260836" y="4562377"/>
            <a:ext cx="2568743" cy="966326"/>
          </a:xfrm>
          <a:prstGeom prst="cloud">
            <a:avLst/>
          </a:prstGeom>
          <a:solidFill>
            <a:srgbClr val="FFFF99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標楷體" pitchFamily="65" charset="-120"/>
              </a:rPr>
              <a:t>顯示該年度獎懲明細資料</a:t>
            </a:r>
          </a:p>
        </p:txBody>
      </p:sp>
      <p:sp>
        <p:nvSpPr>
          <p:cNvPr id="11" name="弧形箭號 (左彎) 10"/>
          <p:cNvSpPr/>
          <p:nvPr/>
        </p:nvSpPr>
        <p:spPr bwMode="auto">
          <a:xfrm rot="790779">
            <a:off x="8448708" y="2387512"/>
            <a:ext cx="504056" cy="1952421"/>
          </a:xfrm>
          <a:prstGeom prst="curvedLeftArrow">
            <a:avLst/>
          </a:prstGeom>
          <a:solidFill>
            <a:srgbClr val="00B050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9" name="向右箭號 18"/>
          <p:cNvSpPr/>
          <p:nvPr/>
        </p:nvSpPr>
        <p:spPr bwMode="auto">
          <a:xfrm rot="7436207" flipV="1">
            <a:off x="6797475" y="5010009"/>
            <a:ext cx="1033718" cy="303262"/>
          </a:xfrm>
          <a:prstGeom prst="stripedRightArrow">
            <a:avLst/>
          </a:prstGeom>
          <a:solidFill>
            <a:srgbClr val="00B050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7693577" y="4314249"/>
            <a:ext cx="509568" cy="81527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463" y="5648679"/>
            <a:ext cx="6802575" cy="104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內容版面配置區 2"/>
          <p:cNvSpPr txBox="1">
            <a:spLocks/>
          </p:cNvSpPr>
          <p:nvPr/>
        </p:nvSpPr>
        <p:spPr bwMode="auto">
          <a:xfrm>
            <a:off x="7295528" y="5139035"/>
            <a:ext cx="1660510" cy="95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Times New Roman" pitchFamily="18" charset="0"/>
              <a:buChar char="▪"/>
              <a:defRPr kumimoji="1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TW" altLang="en-US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未檢視過之獎令資料，點選後會帶至</a:t>
            </a:r>
            <a:r>
              <a:rPr lang="en-US" altLang="zh-TW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sz="1400" kern="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未檢視獎令</a:t>
            </a:r>
            <a:r>
              <a:rPr lang="en-US" altLang="zh-TW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功能區。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7719332" y="2646571"/>
            <a:ext cx="113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點選帶出明細</a:t>
            </a:r>
          </a:p>
        </p:txBody>
      </p:sp>
    </p:spTree>
    <p:extLst>
      <p:ext uri="{BB962C8B-B14F-4D97-AF65-F5344CB8AC3E}">
        <p14:creationId xmlns:p14="http://schemas.microsoft.com/office/powerpoint/2010/main" val="36866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22481</TotalTime>
  <Words>594</Words>
  <Application>Microsoft Office PowerPoint</Application>
  <PresentationFormat>如螢幕大小 (4:3)</PresentationFormat>
  <Paragraphs>84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行政院人事行政總處 獎令檢視操作手冊</vt:lpstr>
      <vt:lpstr>一般公務人員</vt:lpstr>
      <vt:lpstr>個人獎令通知書</vt:lpstr>
      <vt:lpstr>人事服務網(https://ecpa.dgpa.gov.tw)</vt:lpstr>
      <vt:lpstr>個人資料校對網(B5)</vt:lpstr>
      <vt:lpstr>個人資料校對網(B5)</vt:lpstr>
      <vt:lpstr>公務人員個人資料服務網(My Data)</vt:lpstr>
      <vt:lpstr>PowerPoint 簡報</vt:lpstr>
      <vt:lpstr>公務人員個人資料服務網(My Data)</vt:lpstr>
      <vt:lpstr>公務人員個人資料服務網(My Data)</vt:lpstr>
      <vt:lpstr>公務人員個人資料服務網(My Data)</vt:lpstr>
      <vt:lpstr>PowerPoint 簡報</vt:lpstr>
      <vt:lpstr>PowerPoint 簡報</vt:lpstr>
      <vt:lpstr>機關人事人員</vt:lpstr>
      <vt:lpstr>個人資料校對網(B5)</vt:lpstr>
      <vt:lpstr>公務人員個人資料服務網(My Data)</vt:lpstr>
      <vt:lpstr>公務人員個人資料服務網(My Data)</vt:lpstr>
    </vt:vector>
  </TitlesOfParts>
  <Company>SYSCOM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冠群 葉</cp:lastModifiedBy>
  <cp:revision>995</cp:revision>
  <dcterms:created xsi:type="dcterms:W3CDTF">2011-09-30T06:10:17Z</dcterms:created>
  <dcterms:modified xsi:type="dcterms:W3CDTF">2019-08-22T05:40:08Z</dcterms:modified>
</cp:coreProperties>
</file>