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1123" r:id="rId2"/>
    <p:sldId id="794" r:id="rId3"/>
    <p:sldId id="1094" r:id="rId4"/>
    <p:sldId id="1095" r:id="rId5"/>
    <p:sldId id="814" r:id="rId6"/>
    <p:sldId id="1022" r:id="rId7"/>
    <p:sldId id="1023" r:id="rId8"/>
    <p:sldId id="870" r:id="rId9"/>
    <p:sldId id="443" r:id="rId10"/>
    <p:sldId id="444" r:id="rId11"/>
    <p:sldId id="445" r:id="rId12"/>
    <p:sldId id="447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9D99B-CAFC-412F-892C-190A9A7A5587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2E3F6-A0BE-43A5-98BC-B86EB67427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14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5476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fld id="{E4F25B95-56C5-4921-A6F1-A20FC6031381}" type="slidenum">
              <a:rPr kumimoji="0"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/>
              <a:t>2</a:t>
            </a:fld>
            <a:endParaRPr kumimoji="0"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5956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fld id="{E3120102-70DF-426B-ABD3-FA1DBA8A8869}" type="slidenum">
              <a:rPr kumimoji="0"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/>
              <a:t>3</a:t>
            </a:fld>
            <a:endParaRPr kumimoji="0"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4054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3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fld id="{B45F4334-D76D-47DB-A7A2-DEE9BC6ABE88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pPr/>
              <a:t>8</a:t>
            </a:fld>
            <a:endParaRPr kumimoji="0" lang="zh-TW" altLang="en-US">
              <a:solidFill>
                <a:srgbClr val="000000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504364-315A-4326-85A2-E7D15CEF2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751683B-8964-45B1-9BDF-DA81485BE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A7C568C-D90E-4A33-B2C7-B560DD4D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70F0-0269-48B6-8A39-B26BEF94417D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5AC10D-7734-4901-9610-79A50F63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D3001C2-D5C9-48E4-8702-E7FB39E2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F1CB-6D12-4EA5-9493-1A01D44B92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25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AC4404-E45F-463D-BEEE-90CE2807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A93646A-6471-411E-994F-610137A84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FF718D-F345-4D91-A972-4AA24AB4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70F0-0269-48B6-8A39-B26BEF94417D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F5675D-4BCC-44CF-88B3-C044CAC55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7B3304E-7F82-4AB8-BA3C-A8D8A145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F1CB-6D12-4EA5-9493-1A01D44B92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611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F632EF1-2069-44CE-848E-FD612D69F7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4D929E7-A4BC-458C-80E9-802D5C087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4EB1EA1-8F79-4A66-94ED-D397532E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70F0-0269-48B6-8A39-B26BEF94417D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32DA4FB-7AC6-46F7-954F-0365D32B2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88EC00-1A4E-4571-AF59-5FFE45C6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F1CB-6D12-4EA5-9493-1A01D44B92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8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3134BE-62C9-4E74-9BA1-823A505D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15A367-9EA6-414F-93C2-F947C74FB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ACB1DC5-C80D-4A37-83FC-744BDFE22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70F0-0269-48B6-8A39-B26BEF94417D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29CFF7-052C-4EA8-92FB-2BAEE3DA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AD57DEC-FE52-4DB2-ACF5-E3C76F59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F1CB-6D12-4EA5-9493-1A01D44B92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250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768F3E-1F5C-4DCC-83EC-4031D0551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11902A7-1733-4C0B-BC00-3D3C09DF6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DEB25E-83E0-436F-98AE-2F13BD17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70F0-0269-48B6-8A39-B26BEF94417D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CF6314-A7D9-4912-8329-1699EF40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7BA5B2E-FF7C-46F0-97F8-01D051C2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F1CB-6D12-4EA5-9493-1A01D44B92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17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8EBBFD-55A4-476C-9F7E-EC327EB0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2FB7C5-594C-4BEE-847D-9E4F0BE8F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597EE52-0633-4DFF-A95B-9CD423B3A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9C70A4A-864B-45BD-AEE3-64E6A50F5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70F0-0269-48B6-8A39-B26BEF94417D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8C477ED-3C6C-4504-981D-24582C62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424A5D2-333F-4722-BC76-50FCB7D28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F1CB-6D12-4EA5-9493-1A01D44B92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20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0A203C-7804-4FC2-8800-DF66114B8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7311602-57EF-40FD-9ACE-896D82DDA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82E8E07-D72A-48D0-9C56-552FA0A70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FC62A49-775C-45BD-A87D-0F28E4731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C098915-98CB-4A65-AA3B-D895872B8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31F6B53-8FC2-492B-AF1C-ACA05B11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70F0-0269-48B6-8A39-B26BEF94417D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455490E-C88F-4EA0-895D-4B4CB9FE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A5D4D5A-F0FC-4F0C-91A4-740C7F2C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F1CB-6D12-4EA5-9493-1A01D44B92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02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ECF351-DC8F-4490-BDB5-8D5E40C15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0C750BC-A2CD-4784-89BF-46BA4FC42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70F0-0269-48B6-8A39-B26BEF94417D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ACB3DA3-3FD5-4DA0-9AA0-17E9937D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560CC57-2C44-4937-B581-68679489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F1CB-6D12-4EA5-9493-1A01D44B92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60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B6C7FE2-26C1-4853-9009-88C90A9D7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70F0-0269-48B6-8A39-B26BEF94417D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110A13F-48EE-4D17-AC24-F9866A3D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C892640-13AF-45EC-BEB4-6269554A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F1CB-6D12-4EA5-9493-1A01D44B92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68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837231-95C1-48BC-A6D0-9425A3CA3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6EDA94-1DE4-422E-BF11-7A5744E1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F4C0D6A-2D68-4B97-BF65-F785CF4A9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4E10845-B24A-4607-9896-3B9AF1604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70F0-0269-48B6-8A39-B26BEF94417D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4C52492-5B6F-45B3-9982-56906EBF5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395A6F4-0A48-4C5A-9E47-AAB5F4C94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F1CB-6D12-4EA5-9493-1A01D44B92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46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4E853B-FAD0-4175-BA95-3BF638DB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83EDBC3-4D91-4D85-9D13-ED7CB992C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586B0B2-2560-4A51-8E8F-F49383861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C3CEB0C-0F0F-47A6-B6C4-4A0F6A8B6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70F0-0269-48B6-8A39-B26BEF94417D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E77CCD6-1C61-4122-8FDA-DA4AEB27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DF8C538-CFBA-4CF6-8989-3D02BBC6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F1CB-6D12-4EA5-9493-1A01D44B92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812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4607D6B-52B2-4ED3-B54D-F6AA0512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098AD42-CB17-4A1A-88C2-39DA585B4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A9A3409-9352-4646-BBE8-0F1CE2414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970F0-0269-48B6-8A39-B26BEF94417D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A6F821-14A5-4D96-8853-9DF4C504F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3C55163-1187-487A-825B-533B9C6E8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6F1CB-6D12-4EA5-9493-1A01D44B92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90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108&#23416;&#24180;&#24230;&#22283;&#20013;&#25945;&#32946;&#26371;&#32771;&#21450;&#20840;&#22283;&#39640;&#32026;&#20013;&#31561;&#23416;&#26657;&#33287;&#23560;&#31185;&#23416;&#26657;&#20116;&#24180;&#21046;&#36969;&#24615;&#20837;&#23416;&#37325;&#35201;&#26085;&#31243;&#34920;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107&#24180;&#33274;&#21335;&#21312;&#20813;&#35430;&#20837;&#23416;&#36229;&#38989;&#27604;&#24207;&#38917;&#30446;&#31309;&#20998;&#23565;&#29031;&#34920;.do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 noChangeArrowheads="1"/>
          </p:cNvSpPr>
          <p:nvPr>
            <p:ph type="title"/>
          </p:nvPr>
        </p:nvSpPr>
        <p:spPr>
          <a:xfrm>
            <a:off x="2965450" y="192088"/>
            <a:ext cx="6683375" cy="960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>
                <a:solidFill>
                  <a:srgbClr val="0000FF"/>
                </a:solidFill>
                <a:latin typeface="華康正顏楷體W5"/>
                <a:ea typeface="華康正顏楷體W5"/>
                <a:cs typeface="華康正顏楷體W5"/>
              </a:rPr>
              <a:t>12</a:t>
            </a:r>
            <a:r>
              <a:rPr lang="zh-TW" altLang="en-US">
                <a:solidFill>
                  <a:srgbClr val="0000FF"/>
                </a:solidFill>
                <a:latin typeface="華康正顏楷體W5"/>
                <a:ea typeface="華康正顏楷體W5"/>
                <a:cs typeface="華康正顏楷體W5"/>
              </a:rPr>
              <a:t>年國教入學管道</a:t>
            </a:r>
            <a:r>
              <a:rPr lang="en-US" altLang="zh-TW" sz="3100">
                <a:solidFill>
                  <a:srgbClr val="0000FF"/>
                </a:solidFill>
                <a:latin typeface="華康正顏楷體W5"/>
                <a:ea typeface="華康正顏楷體W5"/>
                <a:cs typeface="華康正顏楷體W5"/>
              </a:rPr>
              <a:t>(</a:t>
            </a:r>
            <a:r>
              <a:rPr lang="zh-TW" altLang="en-US" sz="3100">
                <a:solidFill>
                  <a:srgbClr val="0000FF"/>
                </a:solidFill>
                <a:latin typeface="華康正顏楷體W5"/>
                <a:ea typeface="華康正顏楷體W5"/>
                <a:cs typeface="華康正顏楷體W5"/>
              </a:rPr>
              <a:t>高級中等學校</a:t>
            </a:r>
            <a:r>
              <a:rPr lang="en-US" altLang="zh-TW" sz="3100">
                <a:solidFill>
                  <a:srgbClr val="0000FF"/>
                </a:solidFill>
                <a:latin typeface="華康正顏楷體W5"/>
                <a:ea typeface="華康正顏楷體W5"/>
                <a:cs typeface="華康正顏楷體W5"/>
              </a:rPr>
              <a:t>)</a:t>
            </a:r>
            <a:endParaRPr lang="zh-TW" altLang="en-US">
              <a:solidFill>
                <a:srgbClr val="0000FF"/>
              </a:solidFill>
              <a:latin typeface="華康正顏楷體W5"/>
              <a:ea typeface="華康正顏楷體W5"/>
              <a:cs typeface="華康正顏楷體W5"/>
            </a:endParaRPr>
          </a:p>
        </p:txBody>
      </p:sp>
      <p:sp>
        <p:nvSpPr>
          <p:cNvPr id="9728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8B89A87-482C-4055-B060-CF706C6D7643}" type="slidenum">
              <a:rPr kumimoji="0" lang="zh-TW" altLang="en-US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kumimoji="0" lang="zh-TW" altLang="en-US">
              <a:solidFill>
                <a:srgbClr val="FEFFFF"/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341DD3E-218C-4393-8945-FF1ABDE13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669778"/>
              </p:ext>
            </p:extLst>
          </p:nvPr>
        </p:nvGraphicFramePr>
        <p:xfrm>
          <a:off x="1739900" y="985421"/>
          <a:ext cx="9728201" cy="585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7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55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44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55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08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129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55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667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081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1081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4667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4667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40977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FEF79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身心障礙適性輔導安置</a:t>
                      </a:r>
                      <a:endParaRPr lang="zh-TW" sz="2800" kern="100" dirty="0">
                        <a:solidFill>
                          <a:srgbClr val="FEF79C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>
                    <a:solidFill>
                      <a:srgbClr val="E8001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EF79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免試入學</a:t>
                      </a:r>
                      <a:endParaRPr lang="zh-TW" sz="3200" kern="100" dirty="0">
                        <a:solidFill>
                          <a:srgbClr val="FEF79C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>
                    <a:solidFill>
                      <a:srgbClr val="65932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EF79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特色招生</a:t>
                      </a:r>
                      <a:endParaRPr lang="zh-TW" sz="3200" kern="100" dirty="0">
                        <a:solidFill>
                          <a:srgbClr val="FEF79C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>
                    <a:solidFill>
                      <a:srgbClr val="A493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FF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</a:t>
                      </a:r>
                      <a:endParaRPr lang="zh-TW" sz="3200" kern="100" dirty="0">
                        <a:solidFill>
                          <a:srgbClr val="FFF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>
                    <a:solidFill>
                      <a:srgbClr val="BB582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4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solidFill>
                            <a:srgbClr val="FEF79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學習區完全免試</a:t>
                      </a:r>
                      <a:endParaRPr lang="zh-TW" sz="3200" kern="100" dirty="0">
                        <a:solidFill>
                          <a:srgbClr val="FEF79C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51434" marR="51434" marT="0" marB="0">
                    <a:solidFill>
                      <a:srgbClr val="65932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EF79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校內直升</a:t>
                      </a:r>
                      <a:endParaRPr lang="zh-TW" sz="3200" kern="100" dirty="0">
                        <a:solidFill>
                          <a:srgbClr val="FEF79C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solidFill>
                      <a:srgbClr val="65932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FEF79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就學區免試</a:t>
                      </a:r>
                      <a:endParaRPr lang="en-US" altLang="zh-TW" sz="2800" kern="100" dirty="0">
                        <a:solidFill>
                          <a:srgbClr val="FEF79C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FFC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含產特</a:t>
                      </a:r>
                      <a:endParaRPr lang="en-US" altLang="zh-TW" sz="2400" kern="100" dirty="0">
                        <a:solidFill>
                          <a:srgbClr val="FFC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rgbClr val="FFC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</a:t>
                      </a:r>
                      <a:endParaRPr lang="en-US" altLang="zh-TW" sz="2400" kern="100" dirty="0">
                        <a:solidFill>
                          <a:srgbClr val="FFC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FFC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進修學校</a:t>
                      </a:r>
                      <a:endParaRPr lang="zh-TW" sz="2400" kern="100" dirty="0">
                        <a:solidFill>
                          <a:srgbClr val="FFC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solidFill>
                      <a:srgbClr val="65932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EF79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技優甄審</a:t>
                      </a:r>
                      <a:endParaRPr lang="zh-TW" sz="3200" kern="100" dirty="0">
                        <a:solidFill>
                          <a:srgbClr val="FEF79C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solidFill>
                      <a:srgbClr val="65932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EF79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單獨招生</a:t>
                      </a:r>
                      <a:endParaRPr lang="en-US" altLang="zh-TW" sz="3200" kern="100" dirty="0">
                        <a:solidFill>
                          <a:srgbClr val="FEF79C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FFC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含園區生</a:t>
                      </a:r>
                      <a:r>
                        <a:rPr lang="zh-TW" altLang="en-US" sz="2400" kern="100" dirty="0">
                          <a:solidFill>
                            <a:srgbClr val="FFC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</a:t>
                      </a:r>
                      <a:r>
                        <a:rPr lang="zh-TW" sz="2400" kern="100" dirty="0">
                          <a:solidFill>
                            <a:srgbClr val="FFC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進修學校</a:t>
                      </a:r>
                      <a:endParaRPr lang="zh-TW" sz="2400" kern="100" dirty="0">
                        <a:solidFill>
                          <a:srgbClr val="FFC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solidFill>
                      <a:srgbClr val="65932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solidFill>
                            <a:srgbClr val="FEF79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甄選入學</a:t>
                      </a:r>
                      <a:endParaRPr lang="zh-TW" sz="3600" kern="100" dirty="0">
                        <a:solidFill>
                          <a:srgbClr val="FEF79C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>
                    <a:solidFill>
                      <a:srgbClr val="A493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EF79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考試分發入學</a:t>
                      </a:r>
                      <a:endParaRPr lang="zh-TW" sz="3200" kern="100" dirty="0">
                        <a:solidFill>
                          <a:srgbClr val="FEF79C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solidFill>
                      <a:srgbClr val="91088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FF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實用技能班</a:t>
                      </a:r>
                      <a:endParaRPr lang="en-US" altLang="zh-TW" sz="3200" kern="100" dirty="0">
                        <a:solidFill>
                          <a:srgbClr val="FFF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FF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學程</a:t>
                      </a:r>
                      <a:endParaRPr lang="zh-TW" sz="3200" kern="100" dirty="0">
                        <a:solidFill>
                          <a:srgbClr val="FFF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>
                    <a:solidFill>
                      <a:srgbClr val="BB582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FF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建教合作班</a:t>
                      </a:r>
                      <a:endParaRPr lang="zh-TW" sz="3200" kern="100" dirty="0">
                        <a:solidFill>
                          <a:srgbClr val="FFF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>
                    <a:solidFill>
                      <a:srgbClr val="BB582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FFF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體育績優</a:t>
                      </a:r>
                      <a:endParaRPr lang="zh-TW" sz="2800" kern="100" dirty="0">
                        <a:solidFill>
                          <a:srgbClr val="FFF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>
                    <a:solidFill>
                      <a:srgbClr val="BB582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FF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未受獎補助私校單獨招生</a:t>
                      </a:r>
                      <a:endParaRPr lang="zh-TW" sz="3200" kern="100" dirty="0">
                        <a:solidFill>
                          <a:srgbClr val="FFF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>
                    <a:solidFill>
                      <a:srgbClr val="BB58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99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EF79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科學班</a:t>
                      </a:r>
                    </a:p>
                  </a:txBody>
                  <a:tcPr marL="51434" marR="51434" marT="0" marB="0">
                    <a:solidFill>
                      <a:srgbClr val="A493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EF79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藝術才能班</a:t>
                      </a:r>
                    </a:p>
                  </a:txBody>
                  <a:tcPr marL="51434" marR="51434" marT="0" marB="0">
                    <a:solidFill>
                      <a:srgbClr val="A493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EF79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職業類群科</a:t>
                      </a:r>
                    </a:p>
                  </a:txBody>
                  <a:tcPr marL="51434" marR="51434" marT="0" marB="0">
                    <a:solidFill>
                      <a:srgbClr val="A493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EF79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體育班</a:t>
                      </a:r>
                    </a:p>
                  </a:txBody>
                  <a:tcPr marL="51434" marR="51434" marT="0" marB="0">
                    <a:solidFill>
                      <a:srgbClr val="A493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FF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獨招</a:t>
                      </a:r>
                      <a:endParaRPr lang="zh-TW" sz="3200" kern="100" dirty="0">
                        <a:solidFill>
                          <a:srgbClr val="FFF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>
                    <a:solidFill>
                      <a:srgbClr val="BB58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FF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甄試</a:t>
                      </a:r>
                      <a:endParaRPr lang="zh-TW" sz="3200" kern="100" dirty="0">
                        <a:solidFill>
                          <a:srgbClr val="FFF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>
                    <a:solidFill>
                      <a:srgbClr val="BB58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FF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甄審</a:t>
                      </a:r>
                      <a:endParaRPr lang="zh-TW" sz="3200" kern="100" dirty="0">
                        <a:solidFill>
                          <a:srgbClr val="FFF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>
                    <a:solidFill>
                      <a:srgbClr val="BB582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3B1048F5-4518-408D-ADB0-E20E1CF3C994}"/>
              </a:ext>
            </a:extLst>
          </p:cNvPr>
          <p:cNvCxnSpPr/>
          <p:nvPr/>
        </p:nvCxnSpPr>
        <p:spPr>
          <a:xfrm>
            <a:off x="7934325" y="1514475"/>
            <a:ext cx="17463" cy="3186113"/>
          </a:xfrm>
          <a:prstGeom prst="line">
            <a:avLst/>
          </a:prstGeom>
          <a:ln w="9525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橢圓 1">
            <a:extLst>
              <a:ext uri="{FF2B5EF4-FFF2-40B4-BE49-F238E27FC236}">
                <a16:creationId xmlns:a16="http://schemas.microsoft.com/office/drawing/2014/main" id="{41459E55-EAC3-45B3-9CCA-99502A708A30}"/>
              </a:ext>
            </a:extLst>
          </p:cNvPr>
          <p:cNvSpPr/>
          <p:nvPr/>
        </p:nvSpPr>
        <p:spPr>
          <a:xfrm>
            <a:off x="3514975" y="1242874"/>
            <a:ext cx="742702" cy="530884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442082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2517041-182D-4399-BAFB-375FC6C31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47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2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6DEC5B5-8F08-4AF8-BF48-B6477931C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47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73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9E03A29-BB0F-4284-8ED7-B0F7D2DA4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82" r="13468" b="35300"/>
          <a:stretch/>
        </p:blipFill>
        <p:spPr>
          <a:xfrm>
            <a:off x="1740026" y="-1"/>
            <a:ext cx="8532439" cy="684335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245293A-8254-4526-B94F-B9C545BEF8A5}"/>
              </a:ext>
            </a:extLst>
          </p:cNvPr>
          <p:cNvSpPr/>
          <p:nvPr/>
        </p:nvSpPr>
        <p:spPr bwMode="auto">
          <a:xfrm>
            <a:off x="1775521" y="5373216"/>
            <a:ext cx="8532439" cy="108012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zh-TW" altLang="en-US" sz="2400">
              <a:latin typeface="굴림" pitchFamily="34" charset="-127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907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335B77F7-EDF2-4E83-BF7E-E19EBE730341}"/>
              </a:ext>
            </a:extLst>
          </p:cNvPr>
          <p:cNvCxnSpPr/>
          <p:nvPr/>
        </p:nvCxnSpPr>
        <p:spPr>
          <a:xfrm>
            <a:off x="1012825" y="3387725"/>
            <a:ext cx="10464800" cy="7938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圓角矩形 6">
            <a:extLst>
              <a:ext uri="{FF2B5EF4-FFF2-40B4-BE49-F238E27FC236}">
                <a16:creationId xmlns:a16="http://schemas.microsoft.com/office/drawing/2014/main" id="{E6D4C3B3-C805-476C-915C-BC809FBA13A8}"/>
              </a:ext>
            </a:extLst>
          </p:cNvPr>
          <p:cNvSpPr/>
          <p:nvPr/>
        </p:nvSpPr>
        <p:spPr>
          <a:xfrm>
            <a:off x="4906963" y="4232275"/>
            <a:ext cx="2195512" cy="982663"/>
          </a:xfrm>
          <a:prstGeom prst="roundRect">
            <a:avLst/>
          </a:prstGeom>
          <a:solidFill>
            <a:srgbClr val="DA433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免試入學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69657734-8F56-4D78-9FF6-FCC642D5DF5B}"/>
              </a:ext>
            </a:extLst>
          </p:cNvPr>
          <p:cNvSpPr/>
          <p:nvPr/>
        </p:nvSpPr>
        <p:spPr>
          <a:xfrm>
            <a:off x="3176588" y="3243263"/>
            <a:ext cx="288925" cy="287337"/>
          </a:xfrm>
          <a:prstGeom prst="ellipse">
            <a:avLst/>
          </a:prstGeom>
          <a:solidFill>
            <a:srgbClr val="9BBA5A"/>
          </a:solidFill>
          <a:ln>
            <a:solidFill>
              <a:srgbClr val="9BBA5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圓角矩形 8">
            <a:extLst>
              <a:ext uri="{FF2B5EF4-FFF2-40B4-BE49-F238E27FC236}">
                <a16:creationId xmlns:a16="http://schemas.microsoft.com/office/drawing/2014/main" id="{CC43587A-5038-470B-80E5-BC0300E0DACB}"/>
              </a:ext>
            </a:extLst>
          </p:cNvPr>
          <p:cNvSpPr/>
          <p:nvPr/>
        </p:nvSpPr>
        <p:spPr>
          <a:xfrm>
            <a:off x="2505075" y="4254500"/>
            <a:ext cx="1944688" cy="960438"/>
          </a:xfrm>
          <a:prstGeom prst="roundRect">
            <a:avLst/>
          </a:prstGeom>
          <a:solidFill>
            <a:srgbClr val="9BBA5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srgbClr val="FF0000"/>
                </a:solidFill>
                <a:latin typeface="華康粗圓體" pitchFamily="49" charset="-120"/>
                <a:ea typeface="華康粗圓體" pitchFamily="49" charset="-120"/>
              </a:rPr>
              <a:t>教育會考</a:t>
            </a: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2649538" y="2859088"/>
            <a:ext cx="165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TW" sz="200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5</a:t>
            </a:r>
            <a:r>
              <a:rPr lang="zh-TW" altLang="en-US" sz="200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月中旬</a:t>
            </a: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0448D9CC-9616-4E75-8118-1AB8BA779124}"/>
              </a:ext>
            </a:extLst>
          </p:cNvPr>
          <p:cNvCxnSpPr>
            <a:stCxn id="8" idx="4"/>
          </p:cNvCxnSpPr>
          <p:nvPr/>
        </p:nvCxnSpPr>
        <p:spPr>
          <a:xfrm>
            <a:off x="3321050" y="3530600"/>
            <a:ext cx="0" cy="709613"/>
          </a:xfrm>
          <a:prstGeom prst="straightConnector1">
            <a:avLst/>
          </a:prstGeom>
          <a:ln w="76200">
            <a:solidFill>
              <a:srgbClr val="9BBA5A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988883CD-B946-4EA0-948A-A0B9BE1E8759}"/>
              </a:ext>
            </a:extLst>
          </p:cNvPr>
          <p:cNvCxnSpPr/>
          <p:nvPr/>
        </p:nvCxnSpPr>
        <p:spPr>
          <a:xfrm>
            <a:off x="6510338" y="3509963"/>
            <a:ext cx="0" cy="70167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B6FE542E-8B2C-4792-9E58-677291850C61}"/>
              </a:ext>
            </a:extLst>
          </p:cNvPr>
          <p:cNvCxnSpPr/>
          <p:nvPr/>
        </p:nvCxnSpPr>
        <p:spPr>
          <a:xfrm>
            <a:off x="8109766" y="3395663"/>
            <a:ext cx="17463" cy="814387"/>
          </a:xfrm>
          <a:prstGeom prst="straightConnector1">
            <a:avLst/>
          </a:prstGeom>
          <a:ln w="76200">
            <a:solidFill>
              <a:srgbClr val="393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4584700" y="5594350"/>
            <a:ext cx="2376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 </a:t>
            </a:r>
            <a:r>
              <a:rPr lang="zh-TW" altLang="en-US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臺南區高中職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7447756" y="5368132"/>
            <a:ext cx="237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1.</a:t>
            </a:r>
            <a:r>
              <a:rPr lang="zh-TW" altLang="en-US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可跨區報考</a:t>
            </a:r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7447756" y="5796918"/>
            <a:ext cx="237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2.</a:t>
            </a:r>
            <a:r>
              <a:rPr lang="zh-TW" altLang="en-US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參加學科測驗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66D67DAB-CFF2-4A9E-A91E-798432A99CB6}"/>
              </a:ext>
            </a:extLst>
          </p:cNvPr>
          <p:cNvSpPr/>
          <p:nvPr/>
        </p:nvSpPr>
        <p:spPr>
          <a:xfrm>
            <a:off x="7425554" y="4232275"/>
            <a:ext cx="2139950" cy="982663"/>
          </a:xfrm>
          <a:prstGeom prst="roundRect">
            <a:avLst/>
          </a:prstGeom>
          <a:solidFill>
            <a:srgbClr val="3333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特色招生</a:t>
            </a:r>
            <a:endParaRPr lang="en-US" altLang="zh-TW" sz="3200" dirty="0">
              <a:solidFill>
                <a:prstClr val="white"/>
              </a:solidFill>
              <a:latin typeface="華康粗圓體" pitchFamily="49" charset="-120"/>
              <a:ea typeface="華康粗圓體" pitchFamily="49" charset="-120"/>
            </a:endParaRPr>
          </a:p>
          <a:p>
            <a:pPr algn="ctr">
              <a:defRPr/>
            </a:pPr>
            <a:r>
              <a:rPr lang="zh-TW" altLang="en-US" dirty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（考試分發）</a:t>
            </a: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C41C1664-1FEB-4ABC-82D6-A22B2ED8D1AF}"/>
              </a:ext>
            </a:extLst>
          </p:cNvPr>
          <p:cNvSpPr/>
          <p:nvPr/>
        </p:nvSpPr>
        <p:spPr>
          <a:xfrm>
            <a:off x="5099050" y="1931988"/>
            <a:ext cx="2292350" cy="863600"/>
          </a:xfrm>
          <a:prstGeom prst="roundRect">
            <a:avLst/>
          </a:prstGeom>
          <a:solidFill>
            <a:srgbClr val="3333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特色招生</a:t>
            </a:r>
            <a:endParaRPr lang="en-US" altLang="zh-TW" sz="3200" dirty="0">
              <a:solidFill>
                <a:prstClr val="white"/>
              </a:solidFill>
              <a:latin typeface="華康粗圓體" pitchFamily="49" charset="-120"/>
              <a:ea typeface="華康粗圓體" pitchFamily="49" charset="-120"/>
            </a:endParaRPr>
          </a:p>
          <a:p>
            <a:pPr algn="ctr">
              <a:defRPr/>
            </a:pPr>
            <a:r>
              <a:rPr lang="zh-TW" altLang="en-US" dirty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（甄選入學）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6A4DF46C-0FC2-42AC-BE74-0C90904ABF4D}"/>
              </a:ext>
            </a:extLst>
          </p:cNvPr>
          <p:cNvCxnSpPr>
            <a:stCxn id="27" idx="0"/>
          </p:cNvCxnSpPr>
          <p:nvPr/>
        </p:nvCxnSpPr>
        <p:spPr>
          <a:xfrm flipV="1">
            <a:off x="6510338" y="2755900"/>
            <a:ext cx="0" cy="466725"/>
          </a:xfrm>
          <a:prstGeom prst="straightConnector1">
            <a:avLst/>
          </a:prstGeom>
          <a:ln w="76200">
            <a:solidFill>
              <a:srgbClr val="393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4946650" y="787400"/>
            <a:ext cx="6575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1.</a:t>
            </a:r>
            <a:r>
              <a:rPr lang="zh-TW" altLang="en-US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藝術才能班、專業群科</a:t>
            </a:r>
            <a:endParaRPr lang="en-US" altLang="zh-TW" sz="2400" dirty="0">
              <a:solidFill>
                <a:srgbClr val="00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2.</a:t>
            </a:r>
            <a:r>
              <a:rPr lang="zh-TW" altLang="en-US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可跨區報考</a:t>
            </a:r>
            <a:endParaRPr lang="en-US" altLang="zh-TW" sz="2400" dirty="0">
              <a:solidFill>
                <a:srgbClr val="00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TW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3.</a:t>
            </a:r>
            <a:r>
              <a:rPr lang="zh-TW" altLang="en-US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需先術科測驗</a:t>
            </a:r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9177D91C-18FA-49CA-A822-44A71C8E2050}"/>
              </a:ext>
            </a:extLst>
          </p:cNvPr>
          <p:cNvCxnSpPr/>
          <p:nvPr/>
        </p:nvCxnSpPr>
        <p:spPr>
          <a:xfrm flipH="1" flipV="1">
            <a:off x="2339975" y="2740025"/>
            <a:ext cx="20638" cy="636588"/>
          </a:xfrm>
          <a:prstGeom prst="straightConnector1">
            <a:avLst/>
          </a:prstGeom>
          <a:ln w="76200">
            <a:solidFill>
              <a:srgbClr val="393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橢圓 23">
            <a:extLst>
              <a:ext uri="{FF2B5EF4-FFF2-40B4-BE49-F238E27FC236}">
                <a16:creationId xmlns:a16="http://schemas.microsoft.com/office/drawing/2014/main" id="{9F5D0242-E7AE-42E6-AB1D-6F85979986E3}"/>
              </a:ext>
            </a:extLst>
          </p:cNvPr>
          <p:cNvSpPr/>
          <p:nvPr/>
        </p:nvSpPr>
        <p:spPr>
          <a:xfrm>
            <a:off x="2217738" y="3232150"/>
            <a:ext cx="287337" cy="288925"/>
          </a:xfrm>
          <a:prstGeom prst="ellipse">
            <a:avLst/>
          </a:prstGeom>
          <a:solidFill>
            <a:srgbClr val="3939FF"/>
          </a:solidFill>
          <a:ln>
            <a:solidFill>
              <a:srgbClr val="3939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0696EE2A-CACE-4C8D-9207-D216D8E4485A}"/>
              </a:ext>
            </a:extLst>
          </p:cNvPr>
          <p:cNvSpPr/>
          <p:nvPr/>
        </p:nvSpPr>
        <p:spPr>
          <a:xfrm>
            <a:off x="9866313" y="3251200"/>
            <a:ext cx="287337" cy="288925"/>
          </a:xfrm>
          <a:prstGeom prst="ellipse">
            <a:avLst/>
          </a:prstGeom>
          <a:solidFill>
            <a:srgbClr val="4181CD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065E43F0-2E63-4DCC-B194-CA2B693C2F16}"/>
              </a:ext>
            </a:extLst>
          </p:cNvPr>
          <p:cNvSpPr/>
          <p:nvPr/>
        </p:nvSpPr>
        <p:spPr>
          <a:xfrm>
            <a:off x="6367463" y="3222625"/>
            <a:ext cx="287337" cy="28733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9" name="文字方塊 28"/>
          <p:cNvSpPr txBox="1">
            <a:spLocks noChangeArrowheads="1"/>
          </p:cNvSpPr>
          <p:nvPr/>
        </p:nvSpPr>
        <p:spPr bwMode="auto">
          <a:xfrm>
            <a:off x="1881188" y="3541713"/>
            <a:ext cx="984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4</a:t>
            </a:r>
            <a:r>
              <a:rPr lang="zh-TW" altLang="en-US" sz="200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、</a:t>
            </a:r>
            <a:r>
              <a:rPr lang="en-US" altLang="zh-TW" sz="200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5</a:t>
            </a:r>
            <a:r>
              <a:rPr lang="zh-TW" altLang="en-US" sz="200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</a:t>
            </a:r>
          </a:p>
        </p:txBody>
      </p:sp>
      <p:sp>
        <p:nvSpPr>
          <p:cNvPr id="30" name="文字方塊 29"/>
          <p:cNvSpPr txBox="1">
            <a:spLocks noChangeArrowheads="1"/>
          </p:cNvSpPr>
          <p:nvPr/>
        </p:nvSpPr>
        <p:spPr bwMode="auto">
          <a:xfrm>
            <a:off x="4695825" y="2922588"/>
            <a:ext cx="827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40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6</a:t>
            </a:r>
            <a:r>
              <a:rPr lang="zh-TW" altLang="en-US" sz="240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</a:t>
            </a:r>
          </a:p>
        </p:txBody>
      </p:sp>
      <p:sp>
        <p:nvSpPr>
          <p:cNvPr id="31" name="圓角矩形 30">
            <a:extLst>
              <a:ext uri="{FF2B5EF4-FFF2-40B4-BE49-F238E27FC236}">
                <a16:creationId xmlns:a16="http://schemas.microsoft.com/office/drawing/2014/main" id="{40527BD3-BDC0-4704-A330-292E69131464}"/>
              </a:ext>
            </a:extLst>
          </p:cNvPr>
          <p:cNvSpPr/>
          <p:nvPr/>
        </p:nvSpPr>
        <p:spPr>
          <a:xfrm>
            <a:off x="4541838" y="3490913"/>
            <a:ext cx="1133475" cy="496887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直升</a:t>
            </a:r>
          </a:p>
        </p:txBody>
      </p:sp>
      <p:sp>
        <p:nvSpPr>
          <p:cNvPr id="32" name="文字方塊 31"/>
          <p:cNvSpPr txBox="1">
            <a:spLocks noChangeArrowheads="1"/>
          </p:cNvSpPr>
          <p:nvPr/>
        </p:nvSpPr>
        <p:spPr bwMode="auto">
          <a:xfrm>
            <a:off x="8065615" y="2919413"/>
            <a:ext cx="827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7</a:t>
            </a:r>
            <a:r>
              <a:rPr lang="zh-TW" altLang="en-US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</a:t>
            </a:r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354B24F0-B034-420C-9895-3F9935C7F4CF}"/>
              </a:ext>
            </a:extLst>
          </p:cNvPr>
          <p:cNvCxnSpPr/>
          <p:nvPr/>
        </p:nvCxnSpPr>
        <p:spPr>
          <a:xfrm flipV="1">
            <a:off x="10010775" y="2784475"/>
            <a:ext cx="0" cy="466725"/>
          </a:xfrm>
          <a:prstGeom prst="straightConnector1">
            <a:avLst/>
          </a:prstGeom>
          <a:ln w="76200">
            <a:solidFill>
              <a:srgbClr val="3D79C2"/>
            </a:solidFill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34" name="圓角矩形 33">
            <a:extLst>
              <a:ext uri="{FF2B5EF4-FFF2-40B4-BE49-F238E27FC236}">
                <a16:creationId xmlns:a16="http://schemas.microsoft.com/office/drawing/2014/main" id="{DE5F57E4-CCA1-40EB-A9D7-049FC06B2CF4}"/>
              </a:ext>
            </a:extLst>
          </p:cNvPr>
          <p:cNvSpPr/>
          <p:nvPr/>
        </p:nvSpPr>
        <p:spPr>
          <a:xfrm>
            <a:off x="9559925" y="1973263"/>
            <a:ext cx="1082675" cy="86518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報到</a:t>
            </a:r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1627188" y="776288"/>
            <a:ext cx="2044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1.</a:t>
            </a:r>
            <a:r>
              <a:rPr lang="zh-TW" altLang="en-US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藝術才能班</a:t>
            </a:r>
            <a:endParaRPr lang="en-US" altLang="zh-TW" sz="2400" dirty="0">
              <a:solidFill>
                <a:srgbClr val="00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2.</a:t>
            </a:r>
            <a:r>
              <a:rPr lang="zh-TW" altLang="en-US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專業群科</a:t>
            </a:r>
            <a:endParaRPr lang="en-US" altLang="zh-TW" sz="2400" dirty="0">
              <a:solidFill>
                <a:srgbClr val="00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3.</a:t>
            </a:r>
            <a:r>
              <a:rPr lang="zh-TW" altLang="en-US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體育班</a:t>
            </a: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E0252260-A105-40E2-89A8-A8927F6CC7C7}"/>
              </a:ext>
            </a:extLst>
          </p:cNvPr>
          <p:cNvSpPr/>
          <p:nvPr/>
        </p:nvSpPr>
        <p:spPr>
          <a:xfrm>
            <a:off x="908050" y="3213100"/>
            <a:ext cx="288925" cy="287338"/>
          </a:xfrm>
          <a:prstGeom prst="ellipse">
            <a:avLst/>
          </a:prstGeom>
          <a:solidFill>
            <a:srgbClr val="3939FF"/>
          </a:solidFill>
          <a:ln>
            <a:solidFill>
              <a:srgbClr val="3939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88E746A1-7D4F-4A23-A9AC-837B7527E38A}"/>
              </a:ext>
            </a:extLst>
          </p:cNvPr>
          <p:cNvCxnSpPr>
            <a:stCxn id="37" idx="4"/>
          </p:cNvCxnSpPr>
          <p:nvPr/>
        </p:nvCxnSpPr>
        <p:spPr>
          <a:xfrm>
            <a:off x="1052513" y="3500438"/>
            <a:ext cx="0" cy="709612"/>
          </a:xfrm>
          <a:prstGeom prst="straightConnector1">
            <a:avLst/>
          </a:prstGeom>
          <a:ln w="76200">
            <a:solidFill>
              <a:srgbClr val="393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>
            <a:spLocks noChangeArrowheads="1"/>
          </p:cNvSpPr>
          <p:nvPr/>
        </p:nvSpPr>
        <p:spPr bwMode="auto">
          <a:xfrm>
            <a:off x="1017588" y="3797300"/>
            <a:ext cx="1398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zh-TW" altLang="en-US" sz="240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科學班</a:t>
            </a:r>
          </a:p>
        </p:txBody>
      </p:sp>
      <p:sp>
        <p:nvSpPr>
          <p:cNvPr id="40" name="文字方塊 39"/>
          <p:cNvSpPr txBox="1">
            <a:spLocks noChangeArrowheads="1"/>
          </p:cNvSpPr>
          <p:nvPr/>
        </p:nvSpPr>
        <p:spPr bwMode="auto">
          <a:xfrm>
            <a:off x="603250" y="2794000"/>
            <a:ext cx="984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</a:t>
            </a:r>
            <a:r>
              <a:rPr lang="zh-TW" altLang="en-US" sz="200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</a:t>
            </a:r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A173A903-674C-46E8-9FB2-9F2E8719FF4B}"/>
              </a:ext>
            </a:extLst>
          </p:cNvPr>
          <p:cNvSpPr/>
          <p:nvPr/>
        </p:nvSpPr>
        <p:spPr>
          <a:xfrm>
            <a:off x="7963716" y="3213100"/>
            <a:ext cx="288925" cy="287338"/>
          </a:xfrm>
          <a:prstGeom prst="ellipse">
            <a:avLst/>
          </a:prstGeom>
          <a:solidFill>
            <a:srgbClr val="3939FF"/>
          </a:solidFill>
          <a:ln>
            <a:solidFill>
              <a:srgbClr val="3939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5" name="圓角矩形 44">
            <a:extLst>
              <a:ext uri="{FF2B5EF4-FFF2-40B4-BE49-F238E27FC236}">
                <a16:creationId xmlns:a16="http://schemas.microsoft.com/office/drawing/2014/main" id="{3E9442E5-C97A-485B-B06B-BBEC323B9C31}"/>
              </a:ext>
            </a:extLst>
          </p:cNvPr>
          <p:cNvSpPr/>
          <p:nvPr/>
        </p:nvSpPr>
        <p:spPr>
          <a:xfrm>
            <a:off x="9755188" y="4270375"/>
            <a:ext cx="2195512" cy="962025"/>
          </a:xfrm>
          <a:prstGeom prst="roundRect">
            <a:avLst/>
          </a:prstGeom>
          <a:solidFill>
            <a:srgbClr val="DA433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免試續招</a:t>
            </a:r>
            <a:endParaRPr lang="en-US" altLang="zh-TW" sz="3200" dirty="0">
              <a:solidFill>
                <a:prstClr val="white"/>
              </a:solidFill>
              <a:latin typeface="華康粗圓體" pitchFamily="49" charset="-120"/>
              <a:ea typeface="華康粗圓體" pitchFamily="49" charset="-120"/>
            </a:endParaRPr>
          </a:p>
          <a:p>
            <a:pPr algn="ctr">
              <a:defRPr/>
            </a:pPr>
            <a:r>
              <a:rPr lang="en-US" altLang="zh-TW" sz="2400" dirty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(7</a:t>
            </a:r>
            <a:r>
              <a:rPr lang="zh-TW" altLang="en-US" sz="2400" dirty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月中下旬</a:t>
            </a:r>
            <a:r>
              <a:rPr lang="en-US" altLang="zh-TW" sz="2400" dirty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)</a:t>
            </a:r>
            <a:endParaRPr lang="zh-TW" altLang="en-US" sz="3200" dirty="0">
              <a:solidFill>
                <a:prstClr val="white"/>
              </a:solidFill>
              <a:latin typeface="華康粗圓體" pitchFamily="49" charset="-120"/>
              <a:ea typeface="華康粗圓體" pitchFamily="49" charset="-120"/>
            </a:endParaRPr>
          </a:p>
        </p:txBody>
      </p: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BF0DA6FB-A944-4237-BD43-96DB2D19768D}"/>
              </a:ext>
            </a:extLst>
          </p:cNvPr>
          <p:cNvCxnSpPr/>
          <p:nvPr/>
        </p:nvCxnSpPr>
        <p:spPr>
          <a:xfrm>
            <a:off x="10674350" y="3567113"/>
            <a:ext cx="0" cy="70167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6DC1B5CF-F825-4098-A79B-F3174EB38199}"/>
              </a:ext>
            </a:extLst>
          </p:cNvPr>
          <p:cNvSpPr/>
          <p:nvPr/>
        </p:nvSpPr>
        <p:spPr>
          <a:xfrm>
            <a:off x="10531475" y="3279775"/>
            <a:ext cx="287338" cy="28733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8" name="圓角矩形 47">
            <a:extLst>
              <a:ext uri="{FF2B5EF4-FFF2-40B4-BE49-F238E27FC236}">
                <a16:creationId xmlns:a16="http://schemas.microsoft.com/office/drawing/2014/main" id="{E5B95323-1A22-40FE-B01E-6CBBAF75FBC3}"/>
              </a:ext>
            </a:extLst>
          </p:cNvPr>
          <p:cNvSpPr/>
          <p:nvPr/>
        </p:nvSpPr>
        <p:spPr>
          <a:xfrm>
            <a:off x="301625" y="4254500"/>
            <a:ext cx="2106613" cy="960438"/>
          </a:xfrm>
          <a:prstGeom prst="roundRect">
            <a:avLst/>
          </a:prstGeom>
          <a:solidFill>
            <a:srgbClr val="3333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特色招生</a:t>
            </a:r>
            <a:endParaRPr lang="en-US" altLang="zh-TW" sz="3200" dirty="0">
              <a:solidFill>
                <a:prstClr val="white"/>
              </a:solidFill>
              <a:latin typeface="華康粗圓體" pitchFamily="49" charset="-120"/>
              <a:ea typeface="華康粗圓體" pitchFamily="49" charset="-120"/>
            </a:endParaRPr>
          </a:p>
          <a:p>
            <a:pPr algn="ctr">
              <a:defRPr/>
            </a:pPr>
            <a:r>
              <a:rPr lang="zh-TW" altLang="en-US" sz="2133" dirty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（甄選入學）</a:t>
            </a:r>
          </a:p>
        </p:txBody>
      </p:sp>
      <p:sp>
        <p:nvSpPr>
          <p:cNvPr id="49" name="圓角矩形 48">
            <a:extLst>
              <a:ext uri="{FF2B5EF4-FFF2-40B4-BE49-F238E27FC236}">
                <a16:creationId xmlns:a16="http://schemas.microsoft.com/office/drawing/2014/main" id="{53844A78-0FF1-4CB0-8E07-7BC08FE4CB7D}"/>
              </a:ext>
            </a:extLst>
          </p:cNvPr>
          <p:cNvSpPr/>
          <p:nvPr/>
        </p:nvSpPr>
        <p:spPr>
          <a:xfrm>
            <a:off x="1503363" y="1930400"/>
            <a:ext cx="2292350" cy="863600"/>
          </a:xfrm>
          <a:prstGeom prst="roundRect">
            <a:avLst/>
          </a:prstGeom>
          <a:solidFill>
            <a:srgbClr val="3333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術科測驗</a:t>
            </a:r>
          </a:p>
        </p:txBody>
      </p:sp>
      <p:sp>
        <p:nvSpPr>
          <p:cNvPr id="50" name="文字方塊 49"/>
          <p:cNvSpPr txBox="1">
            <a:spLocks noChangeArrowheads="1"/>
          </p:cNvSpPr>
          <p:nvPr/>
        </p:nvSpPr>
        <p:spPr bwMode="auto">
          <a:xfrm>
            <a:off x="8085138" y="1327150"/>
            <a:ext cx="2951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7</a:t>
            </a:r>
            <a:r>
              <a:rPr lang="zh-TW" altLang="en-US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月放榜  報到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C81915A-10A4-45BF-A293-135B584476E8}"/>
              </a:ext>
            </a:extLst>
          </p:cNvPr>
          <p:cNvSpPr/>
          <p:nvPr/>
        </p:nvSpPr>
        <p:spPr>
          <a:xfrm>
            <a:off x="1716088" y="34925"/>
            <a:ext cx="8437562" cy="749300"/>
          </a:xfrm>
          <a:prstGeom prst="rect">
            <a:avLst/>
          </a:prstGeom>
          <a:solidFill>
            <a:srgbClr val="0000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267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臺南區高中職多元入學重要日程表</a:t>
            </a:r>
          </a:p>
        </p:txBody>
      </p:sp>
      <p:sp>
        <p:nvSpPr>
          <p:cNvPr id="51" name="圓角矩形 50">
            <a:extLst>
              <a:ext uri="{FF2B5EF4-FFF2-40B4-BE49-F238E27FC236}">
                <a16:creationId xmlns:a16="http://schemas.microsoft.com/office/drawing/2014/main" id="{9A820408-0FF5-48A7-998D-74643FBF4EC2}"/>
              </a:ext>
            </a:extLst>
          </p:cNvPr>
          <p:cNvSpPr/>
          <p:nvPr/>
        </p:nvSpPr>
        <p:spPr>
          <a:xfrm>
            <a:off x="1587500" y="5338763"/>
            <a:ext cx="2195513" cy="982662"/>
          </a:xfrm>
          <a:prstGeom prst="roundRect">
            <a:avLst/>
          </a:prstGeom>
          <a:solidFill>
            <a:srgbClr val="DA433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完全免試</a:t>
            </a:r>
          </a:p>
        </p:txBody>
      </p:sp>
      <p:sp>
        <p:nvSpPr>
          <p:cNvPr id="10448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ECEAF5-58E6-4767-B92E-2C4AF151EF38}" type="slidenum">
              <a:rPr lang="zh-TW" altLang="en-US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zh-TW" altLang="en-US">
              <a:solidFill>
                <a:srgbClr val="FEFFFF"/>
              </a:solidFill>
            </a:endParaRPr>
          </a:p>
        </p:txBody>
      </p:sp>
      <p:pic>
        <p:nvPicPr>
          <p:cNvPr id="104490" name="圖片 2" descr="file icon | download free icons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225" y="5653088"/>
            <a:ext cx="78263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8055246E-5DEB-4F67-B6ED-F152D8E185F8}"/>
              </a:ext>
            </a:extLst>
          </p:cNvPr>
          <p:cNvCxnSpPr>
            <a:cxnSpLocks/>
          </p:cNvCxnSpPr>
          <p:nvPr/>
        </p:nvCxnSpPr>
        <p:spPr>
          <a:xfrm>
            <a:off x="7500166" y="4268788"/>
            <a:ext cx="1995488" cy="8651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F27FB49F-B9DE-4EF6-85A2-252AE240B8E7}"/>
              </a:ext>
            </a:extLst>
          </p:cNvPr>
          <p:cNvSpPr txBox="1"/>
          <p:nvPr/>
        </p:nvSpPr>
        <p:spPr>
          <a:xfrm>
            <a:off x="7219000" y="6262509"/>
            <a:ext cx="278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(110</a:t>
            </a:r>
            <a:r>
              <a:rPr lang="zh-TW" altLang="en-US" b="1" dirty="0">
                <a:solidFill>
                  <a:srgbClr val="FF0000"/>
                </a:solidFill>
              </a:rPr>
              <a:t>學年度臺南區未辦理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4" grpId="0"/>
      <p:bldP spid="15" grpId="0"/>
      <p:bldP spid="16" grpId="0"/>
      <p:bldP spid="20" grpId="0"/>
      <p:bldP spid="24" grpId="0" animBg="1"/>
      <p:bldP spid="27" grpId="0" animBg="1"/>
      <p:bldP spid="29" grpId="0"/>
      <p:bldP spid="30" grpId="0"/>
      <p:bldP spid="32" grpId="0"/>
      <p:bldP spid="36" grpId="0"/>
      <p:bldP spid="37" grpId="0" animBg="1"/>
      <p:bldP spid="39" grpId="0"/>
      <p:bldP spid="40" grpId="0"/>
      <p:bldP spid="47" grpId="0" animBg="1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4">
            <a:extLst>
              <a:ext uri="{FF2B5EF4-FFF2-40B4-BE49-F238E27FC236}">
                <a16:creationId xmlns:a16="http://schemas.microsoft.com/office/drawing/2014/main" id="{36F7F91D-0C27-4091-B902-A9EBFD6460D0}"/>
              </a:ext>
            </a:extLst>
          </p:cNvPr>
          <p:cNvGraphicFramePr>
            <a:graphicFrameLocks/>
          </p:cNvGraphicFramePr>
          <p:nvPr/>
        </p:nvGraphicFramePr>
        <p:xfrm>
          <a:off x="2281238" y="34062988"/>
          <a:ext cx="8110538" cy="82708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8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6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6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27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75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384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57207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200" kern="0" dirty="0">
                          <a:effectLst/>
                        </a:rPr>
                        <a:t>比序</a:t>
                      </a:r>
                      <a:r>
                        <a:rPr lang="zh-TW" sz="1200" kern="100" dirty="0">
                          <a:effectLst/>
                        </a:rPr>
                        <a:t>項目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積分換算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最高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分數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備註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29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1.志願序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志願序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第1志願序學校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 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10分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第2志願序學校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 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9分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第3志願序學校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8分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第4志願序學校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7分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1" marR="5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第5志願序學校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6分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1" marR="5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10分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學生參考國中學生生涯輔導紀錄手冊之生涯發展規劃書，選填志願。</a:t>
                      </a:r>
                      <a:endParaRPr lang="zh-TW" sz="1200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2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每一志願序至多可選填</a:t>
                      </a:r>
                      <a:r>
                        <a:rPr lang="en-US" sz="12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</a:t>
                      </a:r>
                      <a:r>
                        <a:rPr lang="zh-TW" sz="12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校</a:t>
                      </a:r>
                      <a:r>
                        <a:rPr lang="zh-TW" sz="1200" u="none" strike="noStrike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為一群組，</a:t>
                      </a:r>
                      <a:r>
                        <a:rPr lang="zh-TW" sz="12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其志願序積分相同。</a:t>
                      </a:r>
                    </a:p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2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同一志願序學校如有多科別，選填時視為同一志願序，其志願序積分相同。</a:t>
                      </a:r>
                    </a:p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2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同一學校第</a:t>
                      </a:r>
                      <a:r>
                        <a:rPr lang="en-US" sz="12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  <a:r>
                        <a:rPr lang="zh-TW" sz="12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次選填，視為不同志願序。</a:t>
                      </a:r>
                    </a:p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2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第</a:t>
                      </a:r>
                      <a:r>
                        <a:rPr lang="en-US" sz="12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</a:t>
                      </a:r>
                      <a:r>
                        <a:rPr lang="zh-TW" sz="12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志願序</a:t>
                      </a:r>
                      <a:r>
                        <a:rPr lang="en-US" sz="12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</a:t>
                      </a:r>
                      <a:r>
                        <a:rPr lang="zh-TW" sz="12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含</a:t>
                      </a:r>
                      <a:r>
                        <a:rPr lang="en-US" sz="12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)</a:t>
                      </a:r>
                      <a:r>
                        <a:rPr lang="zh-TW" sz="12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後志願選填以單科為單位，以</a:t>
                      </a:r>
                      <a:r>
                        <a:rPr lang="en-US" sz="12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r>
                        <a:rPr lang="zh-TW" sz="12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分計。</a:t>
                      </a:r>
                      <a:endParaRPr lang="zh-TW" sz="1200" u="none" strike="noStrike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10">
                <a:tc rowSpan="7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2.多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元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學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習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表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現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競賽成績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國際第一名</a:t>
                      </a:r>
                      <a:r>
                        <a:rPr lang="en-US" sz="1200" kern="100">
                          <a:effectLst/>
                        </a:rPr>
                        <a:t>10</a:t>
                      </a:r>
                      <a:r>
                        <a:rPr lang="zh-TW" sz="1200" kern="100">
                          <a:effectLst/>
                        </a:rPr>
                        <a:t>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國際第二名</a:t>
                      </a:r>
                      <a:r>
                        <a:rPr lang="en-US" sz="1200" kern="100">
                          <a:effectLst/>
                        </a:rPr>
                        <a:t>9</a:t>
                      </a:r>
                      <a:r>
                        <a:rPr lang="zh-TW" sz="1200" kern="100">
                          <a:effectLst/>
                        </a:rPr>
                        <a:t>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國際第三名</a:t>
                      </a:r>
                      <a:r>
                        <a:rPr lang="en-US" sz="1200" kern="100">
                          <a:effectLst/>
                        </a:rPr>
                        <a:t>8</a:t>
                      </a:r>
                      <a:r>
                        <a:rPr lang="zh-TW" sz="1200" kern="100">
                          <a:effectLst/>
                        </a:rPr>
                        <a:t>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國際第四至八名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</a:t>
                      </a:r>
                      <a:r>
                        <a:rPr lang="zh-TW" sz="1200" kern="100">
                          <a:effectLst/>
                        </a:rPr>
                        <a:t>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1" marR="5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1" marR="5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 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最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高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採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計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50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139700" indent="-139700"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21615" algn="l"/>
                        </a:tabLst>
                      </a:pPr>
                      <a:r>
                        <a:rPr lang="zh-TW" sz="1200" kern="0" dirty="0">
                          <a:effectLst/>
                        </a:rPr>
                        <a:t>1.限國中階段(七上至九上五學期)獲得之成績始採計。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21615" algn="l"/>
                        </a:tabLst>
                      </a:pPr>
                      <a:r>
                        <a:rPr lang="zh-TW" sz="1200" kern="0" dirty="0">
                          <a:effectLst/>
                        </a:rPr>
                        <a:t>2.競賽項目：科學展覽、各學科能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21615" algn="l"/>
                        </a:tabLst>
                      </a:pPr>
                      <a:r>
                        <a:rPr lang="en-US" sz="1200" kern="0" dirty="0">
                          <a:effectLst/>
                        </a:rPr>
                        <a:t>  </a:t>
                      </a:r>
                      <a:r>
                        <a:rPr lang="zh-TW" sz="1200" kern="0" dirty="0">
                          <a:effectLst/>
                        </a:rPr>
                        <a:t>力競賽、語文類競賽、藝能類競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21615" algn="l"/>
                        </a:tabLst>
                      </a:pPr>
                      <a:r>
                        <a:rPr lang="en-US" sz="1200" kern="0" dirty="0">
                          <a:effectLst/>
                        </a:rPr>
                        <a:t>  </a:t>
                      </a:r>
                      <a:r>
                        <a:rPr lang="zh-TW" sz="1200" kern="0" dirty="0">
                          <a:effectLst/>
                        </a:rPr>
                        <a:t>賽、運動類競賽。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21615" algn="l"/>
                        </a:tabLst>
                      </a:pPr>
                      <a:r>
                        <a:rPr lang="zh-TW" sz="1200" kern="0" dirty="0">
                          <a:effectLst/>
                        </a:rPr>
                        <a:t>3.同一性質或同一項目之競賽，僅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21615" algn="l"/>
                        </a:tabLst>
                      </a:pPr>
                      <a:r>
                        <a:rPr lang="en-US" sz="1200" kern="0" dirty="0">
                          <a:effectLst/>
                        </a:rPr>
                        <a:t>  </a:t>
                      </a:r>
                      <a:r>
                        <a:rPr lang="zh-TW" sz="1200" kern="0" dirty="0">
                          <a:effectLst/>
                        </a:rPr>
                        <a:t>擇優計分一次。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21615" algn="l"/>
                        </a:tabLst>
                      </a:pPr>
                      <a:r>
                        <a:rPr lang="zh-TW" sz="1200" kern="0" dirty="0">
                          <a:effectLst/>
                        </a:rPr>
                        <a:t>4.</a:t>
                      </a:r>
                      <a:r>
                        <a:rPr lang="zh-TW" sz="1200" u="sng" kern="0" dirty="0">
                          <a:effectLst/>
                        </a:rPr>
                        <a:t>本項最高</a:t>
                      </a:r>
                      <a:r>
                        <a:rPr lang="en-US" sz="1200" u="sng" kern="0" dirty="0">
                          <a:effectLst/>
                        </a:rPr>
                        <a:t>10</a:t>
                      </a:r>
                      <a:r>
                        <a:rPr lang="zh-TW" sz="1200" u="sng" kern="0" dirty="0">
                          <a:effectLst/>
                        </a:rPr>
                        <a:t>分</a:t>
                      </a:r>
                      <a:r>
                        <a:rPr lang="zh-TW" sz="1200" kern="0" dirty="0">
                          <a:effectLst/>
                        </a:rPr>
                        <a:t>。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全國第一名</a:t>
                      </a:r>
                      <a:r>
                        <a:rPr lang="en-US" sz="1200" kern="100">
                          <a:effectLst/>
                        </a:rPr>
                        <a:t>7</a:t>
                      </a:r>
                      <a:r>
                        <a:rPr lang="zh-TW" sz="1200" kern="100">
                          <a:effectLst/>
                        </a:rPr>
                        <a:t>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全國第二名</a:t>
                      </a:r>
                      <a:r>
                        <a:rPr lang="en-US" sz="1200" kern="100">
                          <a:effectLst/>
                        </a:rPr>
                        <a:t>6</a:t>
                      </a:r>
                      <a:r>
                        <a:rPr lang="zh-TW" sz="1200" kern="100">
                          <a:effectLst/>
                        </a:rPr>
                        <a:t>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全國第三名</a:t>
                      </a:r>
                      <a:r>
                        <a:rPr lang="en-US" sz="1200" kern="100">
                          <a:effectLst/>
                        </a:rPr>
                        <a:t>5</a:t>
                      </a:r>
                      <a:r>
                        <a:rPr lang="zh-TW" sz="1200" kern="100">
                          <a:effectLst/>
                        </a:rPr>
                        <a:t>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全國第四至八名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</a:t>
                      </a:r>
                      <a:r>
                        <a:rPr lang="zh-TW" sz="1200" kern="100">
                          <a:effectLst/>
                        </a:rPr>
                        <a:t>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1" marR="5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1" marR="5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8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縣市第一名</a:t>
                      </a:r>
                      <a:r>
                        <a:rPr lang="en-US" sz="1200" kern="100">
                          <a:effectLst/>
                        </a:rPr>
                        <a:t>4</a:t>
                      </a:r>
                      <a:r>
                        <a:rPr lang="zh-TW" sz="1200" kern="100">
                          <a:effectLst/>
                        </a:rPr>
                        <a:t>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縣市第二名</a:t>
                      </a:r>
                      <a:r>
                        <a:rPr lang="en-US" sz="1200" kern="100">
                          <a:effectLst/>
                        </a:rPr>
                        <a:t>3</a:t>
                      </a:r>
                      <a:r>
                        <a:rPr lang="zh-TW" sz="1200" kern="100">
                          <a:effectLst/>
                        </a:rPr>
                        <a:t>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縣市第三名</a:t>
                      </a:r>
                      <a:r>
                        <a:rPr lang="en-US" sz="1200" kern="100">
                          <a:effectLst/>
                        </a:rPr>
                        <a:t>2</a:t>
                      </a:r>
                      <a:r>
                        <a:rPr lang="zh-TW" sz="1200" kern="100">
                          <a:effectLst/>
                        </a:rPr>
                        <a:t>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縣市第四至八名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r>
                        <a:rPr lang="zh-TW" sz="1200" kern="100">
                          <a:effectLst/>
                        </a:rPr>
                        <a:t>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1" marR="5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1" marR="5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獎勵紀錄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7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1.由國中依學生表現計算之。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2.獎勵紀錄至體適能等四項均以</a:t>
                      </a:r>
                      <a:endParaRPr lang="zh-TW" sz="1200" kern="100" dirty="0">
                        <a:effectLst/>
                      </a:endParaRPr>
                    </a:p>
                    <a:p>
                      <a:pPr indent="1397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原始分數計分，</a:t>
                      </a:r>
                      <a:r>
                        <a:rPr lang="zh-TW" sz="1200" u="sng" kern="0" dirty="0">
                          <a:effectLst/>
                        </a:rPr>
                        <a:t>獎勵紀錄、服務學</a:t>
                      </a:r>
                      <a:endParaRPr lang="zh-TW" sz="1200" kern="100" dirty="0">
                        <a:effectLst/>
                      </a:endParaRPr>
                    </a:p>
                    <a:p>
                      <a:pPr indent="1397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u="sng" kern="0" dirty="0">
                          <a:effectLst/>
                        </a:rPr>
                        <a:t>習各單項最高採計15分</a:t>
                      </a:r>
                      <a:r>
                        <a:rPr lang="zh-TW" sz="1200" kern="0" dirty="0">
                          <a:effectLst/>
                        </a:rPr>
                        <a:t>。</a:t>
                      </a:r>
                      <a:endParaRPr lang="zh-TW" sz="1200" kern="100" dirty="0">
                        <a:effectLst/>
                      </a:endParaRPr>
                    </a:p>
                    <a:p>
                      <a:pPr marL="247650" indent="-17145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(嘉獎/警告每支0.5分；小功/小過每支1.5</a:t>
                      </a:r>
                      <a:endParaRPr lang="zh-TW" sz="1200" kern="100" dirty="0">
                        <a:effectLst/>
                      </a:endParaRPr>
                    </a:p>
                    <a:p>
                      <a:pPr indent="1143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分；大功/大過每支4.5分；服務學習每小</a:t>
                      </a:r>
                      <a:endParaRPr lang="zh-TW" sz="1200" kern="100" dirty="0">
                        <a:effectLst/>
                      </a:endParaRPr>
                    </a:p>
                    <a:p>
                      <a:pPr indent="1143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時0.3分)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3.社團參與、體適能各單項最高採計</a:t>
                      </a:r>
                      <a:endParaRPr lang="zh-TW" sz="1200" kern="100" dirty="0">
                        <a:effectLst/>
                      </a:endParaRPr>
                    </a:p>
                    <a:p>
                      <a:pPr indent="1397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10分。 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服務學習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社團參與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73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體適能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7">
                <a:tc gridSpan="2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3.就近入學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符合</a:t>
                      </a:r>
                      <a:r>
                        <a:rPr lang="en-US" sz="1200" kern="0">
                          <a:effectLst/>
                        </a:rPr>
                        <a:t>10</a:t>
                      </a:r>
                      <a:r>
                        <a:rPr lang="zh-TW" sz="1200" kern="0">
                          <a:effectLst/>
                        </a:rPr>
                        <a:t>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不符</a:t>
                      </a:r>
                      <a:r>
                        <a:rPr lang="en-US" sz="1200" kern="0">
                          <a:effectLst/>
                        </a:rPr>
                        <a:t>0</a:t>
                      </a:r>
                      <a:r>
                        <a:rPr lang="zh-TW" sz="1200" kern="0">
                          <a:effectLst/>
                        </a:rPr>
                        <a:t>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10分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14413">
                <a:tc gridSpan="2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4.</a:t>
                      </a:r>
                      <a:r>
                        <a:rPr lang="zh-TW" sz="1200" kern="100">
                          <a:effectLst/>
                        </a:rPr>
                        <a:t>國中</a:t>
                      </a:r>
                      <a:r>
                        <a:rPr lang="zh-TW" sz="1200" kern="0">
                          <a:effectLst/>
                        </a:rPr>
                        <a:t>教育會考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精熟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每科6分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基礎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每科4分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待加強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每科2分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30分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3">
                <a:tc gridSpan="9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參考總分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100分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內容版面配置區 4">
            <a:extLst>
              <a:ext uri="{FF2B5EF4-FFF2-40B4-BE49-F238E27FC236}">
                <a16:creationId xmlns:a16="http://schemas.microsoft.com/office/drawing/2014/main" id="{3A59C84D-1821-4C10-A665-6AF7B935342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782888" y="175846"/>
          <a:ext cx="9086726" cy="6550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7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49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5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4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4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17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799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73466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比序</a:t>
                      </a:r>
                      <a:r>
                        <a:rPr lang="zh-TW" sz="1400" b="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項目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積分換算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最高</a:t>
                      </a:r>
                      <a:endParaRPr lang="zh-TW" sz="1400" b="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分數</a:t>
                      </a:r>
                      <a:endParaRPr lang="zh-TW" sz="1400" b="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備註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094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1.志願序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志願序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第1志願序學校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 </a:t>
                      </a:r>
                      <a:r>
                        <a:rPr lang="en-US" altLang="zh-TW" sz="1400" b="0" kern="0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</a:t>
                      </a: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第2志願序學校</a:t>
                      </a:r>
                      <a:r>
                        <a:rPr lang="en-US" altLang="zh-TW" sz="1400" b="0" kern="0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11</a:t>
                      </a: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第3志願序學校</a:t>
                      </a:r>
                      <a:r>
                        <a:rPr lang="en-US" altLang="zh-TW" sz="1400" b="0" kern="0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</a:t>
                      </a: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1" marR="5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第4志願序學校</a:t>
                      </a:r>
                      <a:r>
                        <a:rPr lang="en-US" altLang="zh-TW" sz="1400" b="0" kern="0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</a:t>
                      </a: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第5志願序學校</a:t>
                      </a:r>
                      <a:r>
                        <a:rPr lang="en-US" altLang="zh-TW" sz="1400" b="0" kern="0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</a:t>
                      </a: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  <a:r>
                        <a:rPr lang="en-US" altLang="zh-TW" sz="1400" b="0" kern="0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學生參考國中學生生涯輔導紀錄手冊之生涯發展規劃書，選填志願。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marL="177800" lvl="0" indent="-1778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400" b="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每一志願序至多可選填</a:t>
                      </a:r>
                      <a:r>
                        <a:rPr lang="en-US" sz="1400" b="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lang="zh-TW" sz="1400" b="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校為一群組，其志願序積分相同。</a:t>
                      </a:r>
                    </a:p>
                    <a:p>
                      <a:pPr marL="177800" lvl="0" indent="-1778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400" b="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同一志願序學校如有多科別，選填時視為同一志願序，其志願序積分相同。</a:t>
                      </a:r>
                    </a:p>
                    <a:p>
                      <a:pPr marL="177800" lvl="0" indent="-1778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400" b="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同一學校第</a:t>
                      </a:r>
                      <a:r>
                        <a:rPr lang="en-US" sz="1400" b="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lang="zh-TW" sz="1400" b="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次選填，視為不同志願序。</a:t>
                      </a:r>
                    </a:p>
                    <a:p>
                      <a:pPr marL="177800" lvl="0" indent="-1778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400" b="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第</a:t>
                      </a:r>
                      <a:r>
                        <a:rPr lang="en-US" sz="1400" b="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</a:t>
                      </a:r>
                      <a:r>
                        <a:rPr lang="zh-TW" sz="1400" b="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志願序</a:t>
                      </a:r>
                      <a:r>
                        <a:rPr lang="en-US" sz="1400" b="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sz="1400" b="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含</a:t>
                      </a:r>
                      <a:r>
                        <a:rPr lang="en-US" sz="1400" b="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)</a:t>
                      </a:r>
                      <a:r>
                        <a:rPr lang="zh-TW" sz="1400" b="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後志願選填以單科為單位，以</a:t>
                      </a:r>
                      <a:r>
                        <a:rPr lang="en-US" altLang="zh-TW" sz="1400" b="0" u="none" strike="noStrike" kern="10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</a:t>
                      </a:r>
                      <a:r>
                        <a:rPr lang="zh-TW" sz="1400" b="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分計。</a:t>
                      </a:r>
                      <a:endParaRPr lang="zh-TW" sz="1400" b="0" u="none" strike="noStrike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427">
                <a:tc rowSpan="8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2.多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元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習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表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現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競賽成績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國際第一名</a:t>
                      </a:r>
                      <a:r>
                        <a:rPr lang="en-US" sz="1400" b="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</a:t>
                      </a:r>
                      <a:r>
                        <a:rPr lang="zh-TW" sz="1400" b="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國際第二名</a:t>
                      </a:r>
                      <a:r>
                        <a:rPr lang="en-US" sz="1400" b="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</a:t>
                      </a:r>
                      <a:r>
                        <a:rPr lang="zh-TW" sz="1400" b="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國際第三名</a:t>
                      </a:r>
                      <a:r>
                        <a:rPr lang="en-US" sz="1400" b="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</a:t>
                      </a:r>
                      <a:r>
                        <a:rPr lang="zh-TW" sz="1400" b="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1" marR="5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國際第四至八名</a:t>
                      </a:r>
                      <a:r>
                        <a:rPr lang="en-US" sz="1400" b="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</a:t>
                      </a:r>
                      <a:r>
                        <a:rPr lang="zh-TW" sz="1400" b="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最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高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採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計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50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7800" lvl="0" indent="-177800" algn="l" defTabSz="3429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1615" algn="l"/>
                        </a:tabLst>
                      </a:pPr>
                      <a:r>
                        <a:rPr lang="zh-TW" altLang="en-US" sz="1400" b="0" u="none" strike="noStrike" kern="100" dirty="0">
                          <a:solidFill>
                            <a:schemeClr val="dk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限國中階段</a:t>
                      </a:r>
                      <a:r>
                        <a:rPr lang="en-US" altLang="zh-TW" sz="1400" b="0" u="none" strike="noStrike" kern="100" dirty="0">
                          <a:solidFill>
                            <a:schemeClr val="dk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(</a:t>
                      </a:r>
                      <a:r>
                        <a:rPr lang="zh-TW" altLang="en-US" sz="1400" b="0" u="none" strike="noStrike" kern="100" dirty="0">
                          <a:solidFill>
                            <a:schemeClr val="dk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七上至九上五學期</a:t>
                      </a:r>
                      <a:r>
                        <a:rPr lang="en-US" altLang="zh-TW" sz="1400" b="0" u="none" strike="noStrike" kern="100" dirty="0">
                          <a:solidFill>
                            <a:schemeClr val="dk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)</a:t>
                      </a:r>
                      <a:r>
                        <a:rPr lang="zh-TW" altLang="en-US" sz="1400" b="0" u="none" strike="noStrike" kern="100" dirty="0">
                          <a:solidFill>
                            <a:schemeClr val="dk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獲得之成績始採計。</a:t>
                      </a:r>
                    </a:p>
                    <a:p>
                      <a:pPr marL="177800" lvl="0" indent="-177800" algn="l" defTabSz="3429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1615" algn="l"/>
                        </a:tabLst>
                      </a:pPr>
                      <a:r>
                        <a:rPr lang="zh-TW" altLang="en-US" sz="1400" b="0" u="none" strike="noStrike" kern="100" dirty="0">
                          <a:solidFill>
                            <a:schemeClr val="dk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競賽項目：科學展覽、各學科能</a:t>
                      </a:r>
                      <a:r>
                        <a:rPr lang="zh-TW" altLang="zh-TW" sz="1400" b="0" u="none" strike="noStrike" kern="100" dirty="0">
                          <a:solidFill>
                            <a:schemeClr val="dk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力競賽、</a:t>
                      </a:r>
                      <a:r>
                        <a:rPr lang="zh-TW" altLang="en-US" sz="1400" b="0" u="none" strike="noStrike" kern="100" dirty="0">
                          <a:solidFill>
                            <a:schemeClr val="dk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語文類競賽、藝能類競賽、運動類競賽。</a:t>
                      </a:r>
                    </a:p>
                    <a:p>
                      <a:pPr marL="177800" lvl="0" indent="-177800" algn="l" defTabSz="3429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1615" algn="l"/>
                        </a:tabLst>
                      </a:pPr>
                      <a:r>
                        <a:rPr lang="zh-TW" altLang="en-US" sz="1400" b="0" u="none" strike="noStrike" kern="100" dirty="0">
                          <a:solidFill>
                            <a:schemeClr val="dk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同一性質或同一項目之競賽</a:t>
                      </a:r>
                      <a:r>
                        <a:rPr lang="zh-TW" altLang="en-US" sz="1400" b="0" u="none" strike="noStrike" kern="100">
                          <a:solidFill>
                            <a:schemeClr val="dk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，僅擇優</a:t>
                      </a:r>
                      <a:r>
                        <a:rPr lang="zh-TW" altLang="en-US" sz="1400" b="0" u="none" strike="noStrike" kern="100" dirty="0">
                          <a:solidFill>
                            <a:schemeClr val="dk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計分一次。</a:t>
                      </a:r>
                    </a:p>
                    <a:p>
                      <a:pPr marL="177800" lvl="0" indent="-177800" algn="l" defTabSz="3429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1615" algn="l"/>
                        </a:tabLst>
                      </a:pPr>
                      <a:r>
                        <a:rPr lang="zh-TW" altLang="en-US" sz="1400" b="0" u="none" strike="noStrike" kern="100" dirty="0">
                          <a:solidFill>
                            <a:schemeClr val="dk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本項最高</a:t>
                      </a:r>
                      <a:r>
                        <a:rPr lang="en-US" sz="1400" b="0" u="none" strike="noStrike" kern="100" dirty="0">
                          <a:solidFill>
                            <a:schemeClr val="dk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10</a:t>
                      </a:r>
                      <a:r>
                        <a:rPr lang="zh-TW" altLang="en-US" sz="1400" b="0" u="none" strike="noStrike" kern="100" dirty="0">
                          <a:solidFill>
                            <a:schemeClr val="dk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分。</a:t>
                      </a: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9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全國第一名</a:t>
                      </a:r>
                      <a:r>
                        <a:rPr lang="en-US" sz="1400" b="0" kern="10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</a:t>
                      </a:r>
                      <a:r>
                        <a:rPr lang="zh-TW" sz="1400" b="0" kern="10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  <a:endParaRPr lang="zh-TW" sz="1400" b="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全國第二名</a:t>
                      </a:r>
                      <a:r>
                        <a:rPr lang="en-US" sz="1400" b="0" kern="10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</a:t>
                      </a:r>
                      <a:r>
                        <a:rPr lang="zh-TW" sz="1400" b="0" kern="10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  <a:endParaRPr lang="zh-TW" sz="1400" b="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全國第三名</a:t>
                      </a:r>
                      <a:r>
                        <a:rPr lang="en-US" sz="1400" b="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</a:t>
                      </a:r>
                      <a:r>
                        <a:rPr lang="zh-TW" sz="1400" b="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1" marR="5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全國第四至八名</a:t>
                      </a:r>
                      <a:r>
                        <a:rPr lang="en-US" sz="1400" b="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  <a:r>
                        <a:rPr lang="zh-TW" sz="1400" b="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5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縣市第一名</a:t>
                      </a:r>
                      <a:r>
                        <a:rPr lang="en-US" sz="1400" b="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  <a:r>
                        <a:rPr lang="zh-TW" sz="1400" b="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縣市第二名</a:t>
                      </a:r>
                      <a:r>
                        <a:rPr lang="en-US" sz="1400" b="0" kern="10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lang="zh-TW" sz="1400" b="0" kern="10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  <a:endParaRPr lang="zh-TW" sz="1400" b="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縣市第三名</a:t>
                      </a:r>
                      <a:r>
                        <a:rPr lang="en-US" sz="1400" b="0" kern="10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lang="zh-TW" sz="1400" b="0" kern="10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  <a:endParaRPr lang="zh-TW" sz="1400" b="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縣市第四至八名</a:t>
                      </a:r>
                      <a:r>
                        <a:rPr lang="en-US" sz="1400" b="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  <a:r>
                        <a:rPr lang="zh-TW" sz="1400" b="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177800" lvl="0" indent="-177800" algn="l" defTabSz="3429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1615" algn="l"/>
                        </a:tabLst>
                      </a:pPr>
                      <a:r>
                        <a:rPr lang="zh-TW" altLang="en-US" sz="1400" b="0" kern="0" dirty="0">
                          <a:solidFill>
                            <a:schemeClr val="dk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由國中依學生表現計算之。</a:t>
                      </a:r>
                    </a:p>
                    <a:p>
                      <a:pPr marL="177800" lvl="0" indent="-177800" algn="l" defTabSz="3429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1615" algn="l"/>
                        </a:tabLst>
                      </a:pPr>
                      <a:r>
                        <a:rPr lang="zh-TW" altLang="en-US" sz="1400" b="0" kern="0" dirty="0">
                          <a:solidFill>
                            <a:schemeClr val="dk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獎勵紀錄、服務學習、社團參與各項單項最高採計</a:t>
                      </a:r>
                      <a:r>
                        <a:rPr lang="en-US" altLang="zh-TW" sz="1400" b="0" kern="0" dirty="0">
                          <a:solidFill>
                            <a:schemeClr val="dk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15</a:t>
                      </a:r>
                      <a:r>
                        <a:rPr lang="zh-TW" altLang="en-US" sz="1400" b="0" kern="0" dirty="0">
                          <a:solidFill>
                            <a:schemeClr val="dk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分。</a:t>
                      </a:r>
                      <a:endParaRPr lang="en-US" altLang="zh-TW" sz="1400" b="0" kern="0" dirty="0">
                        <a:solidFill>
                          <a:schemeClr val="dk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  <a:p>
                      <a:pPr marL="177800" lvl="0" indent="-177800" algn="l" defTabSz="3429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1615" algn="l"/>
                        </a:tabLst>
                      </a:pPr>
                      <a:r>
                        <a:rPr lang="zh-TW" altLang="en-US" sz="1400" b="0" kern="0" dirty="0">
                          <a:solidFill>
                            <a:schemeClr val="dk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體適能最高採計</a:t>
                      </a:r>
                      <a:r>
                        <a:rPr lang="en-US" altLang="zh-TW" sz="1400" b="0" kern="0" dirty="0">
                          <a:solidFill>
                            <a:schemeClr val="dk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10</a:t>
                      </a:r>
                      <a:r>
                        <a:rPr lang="zh-TW" altLang="en-US" sz="1400" b="0" kern="0" dirty="0">
                          <a:solidFill>
                            <a:schemeClr val="dk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分。 </a:t>
                      </a:r>
                      <a:endParaRPr lang="en-US" altLang="zh-TW" sz="1400" b="0" kern="0" dirty="0">
                        <a:solidFill>
                          <a:schemeClr val="dk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  <a:p>
                      <a:pPr marL="177800" lvl="0" indent="-177800" algn="l" defTabSz="3429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1615" algn="l"/>
                        </a:tabLst>
                      </a:pPr>
                      <a:r>
                        <a:rPr lang="zh-TW" altLang="en-US" sz="1400" b="0" kern="0" dirty="0">
                          <a:solidFill>
                            <a:schemeClr val="dk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語言認證最高採計</a:t>
                      </a:r>
                      <a:r>
                        <a:rPr lang="en-US" altLang="zh-TW" sz="1400" b="0" kern="0" dirty="0">
                          <a:solidFill>
                            <a:schemeClr val="dk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5</a:t>
                      </a:r>
                      <a:r>
                        <a:rPr lang="zh-TW" altLang="en-US" sz="1400" b="0" kern="0" dirty="0">
                          <a:solidFill>
                            <a:schemeClr val="dk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分</a:t>
                      </a: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7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獎勵紀錄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rowSpan="5" gridSpan="7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1" marR="5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7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服務學習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7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社團參與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6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體適能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/>
                        </a:rPr>
                        <a:t>語言認證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666941"/>
                  </a:ext>
                </a:extLst>
              </a:tr>
              <a:tr h="347727">
                <a:tc gridSpan="2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3.就近入學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符合</a:t>
                      </a:r>
                      <a:r>
                        <a:rPr lang="en-US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</a:t>
                      </a: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不符</a:t>
                      </a:r>
                      <a:r>
                        <a:rPr lang="en-US" sz="1400" b="0" ker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  <a:r>
                        <a:rPr lang="zh-TW" sz="1400" b="0" ker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  <a:endParaRPr lang="zh-TW" sz="1400" b="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10分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46936">
                <a:tc gridSpan="2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4.</a:t>
                      </a:r>
                      <a:r>
                        <a:rPr lang="zh-TW" sz="1400" b="0" kern="10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國中</a:t>
                      </a:r>
                      <a:r>
                        <a:rPr lang="zh-TW" sz="1400" b="0" ker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教育會考</a:t>
                      </a:r>
                      <a:endParaRPr lang="zh-TW" sz="1400" b="0" kern="1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會考分數五科加上寫作測驗總積分為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分，每一科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A++(7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A+(6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A(5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B++(4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B+(3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B(2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C(1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。 </a:t>
                      </a:r>
                    </a:p>
                    <a:p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寫作測驗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級分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分、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級分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分、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級分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分、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級分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分、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級分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分、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級分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分、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級分</a:t>
                      </a:r>
                      <a:r>
                        <a:rPr lang="en-US" altLang="zh-TW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r>
                        <a:rPr lang="zh-TW" alt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lang="en-US" altLang="zh-TW" sz="1400" b="0" kern="0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</a:t>
                      </a: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734">
                <a:tc gridSpan="9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參考總分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</a:t>
                      </a:r>
                      <a:r>
                        <a:rPr lang="en-US" altLang="zh-TW" sz="1400" b="0" kern="0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</a:t>
                      </a:r>
                      <a:endParaRPr lang="zh-TW" sz="1400" b="0" kern="100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sz="1400" b="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4239" marR="4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5089" name="矩形 1"/>
          <p:cNvSpPr>
            <a:spLocks noChangeArrowheads="1"/>
          </p:cNvSpPr>
          <p:nvPr/>
        </p:nvSpPr>
        <p:spPr bwMode="auto">
          <a:xfrm>
            <a:off x="1238250" y="1290638"/>
            <a:ext cx="1293813" cy="353943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ctr"/>
            <a:r>
              <a:rPr lang="en-US" altLang="zh-TW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免試入學超額比序項</a:t>
            </a:r>
            <a:r>
              <a:rPr lang="zh-TW" altLang="zh-TW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目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表</a:t>
            </a:r>
            <a:endParaRPr lang="zh-TW" altLang="en-US" sz="3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9AEB8080-C951-47EC-9FF8-BDC45C71A37E}"/>
              </a:ext>
            </a:extLst>
          </p:cNvPr>
          <p:cNvSpPr txBox="1">
            <a:spLocks/>
          </p:cNvSpPr>
          <p:nvPr/>
        </p:nvSpPr>
        <p:spPr bwMode="auto">
          <a:xfrm>
            <a:off x="7661773" y="5473913"/>
            <a:ext cx="4068673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3200" b="1">
                <a:solidFill>
                  <a:srgbClr val="A5002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800" b="1">
                <a:solidFill>
                  <a:srgbClr val="000066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zh-TW" altLang="en-US" sz="24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多元學習表現採計前五學期，七上至九下開學前一日。</a:t>
            </a:r>
            <a:endParaRPr lang="en-US" altLang="zh-TW" sz="2400" kern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投影片編號版面配置區 11">
            <a:extLst>
              <a:ext uri="{FF2B5EF4-FFF2-40B4-BE49-F238E27FC236}">
                <a16:creationId xmlns:a16="http://schemas.microsoft.com/office/drawing/2014/main" id="{2B0347A8-7F14-4003-A85B-948A1B13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7BCE92-EB7B-4203-B62B-3B5BA4CEB04B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38733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標題 1"/>
          <p:cNvSpPr>
            <a:spLocks noGrp="1"/>
          </p:cNvSpPr>
          <p:nvPr>
            <p:ph type="title"/>
          </p:nvPr>
        </p:nvSpPr>
        <p:spPr>
          <a:xfrm>
            <a:off x="2419350" y="457200"/>
            <a:ext cx="6172200" cy="857250"/>
          </a:xfrm>
          <a:solidFill>
            <a:srgbClr val="006600"/>
          </a:solidFill>
        </p:spPr>
        <p:txBody>
          <a:bodyPr/>
          <a:lstStyle/>
          <a:p>
            <a:pPr eaLnBrk="1" hangingPunct="1"/>
            <a:r>
              <a:rPr lang="en-US" altLang="zh-TW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免試入學同分比序</a:t>
            </a:r>
          </a:p>
        </p:txBody>
      </p:sp>
      <p:sp>
        <p:nvSpPr>
          <p:cNvPr id="126979" name="矩形 1"/>
          <p:cNvSpPr>
            <a:spLocks noChangeArrowheads="1"/>
          </p:cNvSpPr>
          <p:nvPr/>
        </p:nvSpPr>
        <p:spPr bwMode="auto">
          <a:xfrm>
            <a:off x="1862138" y="2628900"/>
            <a:ext cx="89376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lang="en-US" altLang="zh-TW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(1)</a:t>
            </a:r>
            <a:r>
              <a:rPr lang="zh-TW" altLang="zh-TW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總積分</a:t>
            </a:r>
            <a:r>
              <a:rPr lang="en-US" altLang="zh-TW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 </a:t>
            </a:r>
            <a:r>
              <a:rPr lang="zh-TW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     </a:t>
            </a:r>
            <a:r>
              <a:rPr lang="en-US" altLang="zh-TW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(2)</a:t>
            </a:r>
            <a:r>
              <a:rPr lang="zh-TW" altLang="zh-TW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志願序</a:t>
            </a:r>
            <a:endParaRPr lang="en-US" altLang="zh-TW" sz="3600" b="1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r>
              <a:rPr lang="en-US" altLang="zh-TW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(3)</a:t>
            </a:r>
            <a:r>
              <a:rPr lang="zh-TW" altLang="zh-TW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多元學習表現總積分</a:t>
            </a:r>
            <a:endParaRPr lang="en-US" altLang="zh-TW" sz="3600" b="1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r>
              <a:rPr lang="en-US" altLang="zh-TW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(4)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國中教育會考總積分</a:t>
            </a:r>
            <a:endParaRPr lang="en-US" altLang="zh-TW" sz="36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r>
              <a:rPr lang="en-US" altLang="zh-TW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(5)</a:t>
            </a:r>
            <a:r>
              <a:rPr lang="zh-TW" altLang="zh-TW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會考加註標示</a:t>
            </a:r>
            <a:r>
              <a:rPr lang="en-US" altLang="zh-TW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含總標示及國英數自社分科標示</a:t>
            </a:r>
            <a:r>
              <a:rPr lang="en-US" altLang="zh-TW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</a:p>
          <a:p>
            <a:r>
              <a:rPr lang="en-US" altLang="zh-TW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(6)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志願序內之學校序及科別序</a:t>
            </a:r>
            <a:r>
              <a:rPr lang="zh-TW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。</a:t>
            </a:r>
            <a:endParaRPr lang="zh-TW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  <p:sp>
        <p:nvSpPr>
          <p:cNvPr id="4" name="矩形圖說文字 3">
            <a:extLst>
              <a:ext uri="{FF2B5EF4-FFF2-40B4-BE49-F238E27FC236}">
                <a16:creationId xmlns:a16="http://schemas.microsoft.com/office/drawing/2014/main" id="{FC38BC6E-2BD6-470E-BEED-55FEDE094D9C}"/>
              </a:ext>
            </a:extLst>
          </p:cNvPr>
          <p:cNvSpPr/>
          <p:nvPr/>
        </p:nvSpPr>
        <p:spPr>
          <a:xfrm>
            <a:off x="3597414" y="1574801"/>
            <a:ext cx="2470150" cy="857249"/>
          </a:xfrm>
          <a:prstGeom prst="wedgeRectCallout">
            <a:avLst>
              <a:gd name="adj1" fmla="val -23169"/>
              <a:gd name="adj2" fmla="val 118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/>
              <a:t>經濟弱勢</a:t>
            </a:r>
            <a:r>
              <a:rPr lang="en-US" altLang="zh-TW" sz="2000" b="1" dirty="0"/>
              <a:t>(</a:t>
            </a:r>
            <a:r>
              <a:rPr lang="zh-TW" altLang="en-US" sz="2000" b="1" dirty="0"/>
              <a:t>低收入戶</a:t>
            </a:r>
            <a:r>
              <a:rPr lang="en-US" altLang="zh-TW" sz="2000" b="1" dirty="0"/>
              <a:t>)</a:t>
            </a:r>
            <a:r>
              <a:rPr lang="zh-TW" altLang="en-US" sz="2000" b="1" dirty="0"/>
              <a:t>學生優先錄取</a:t>
            </a:r>
          </a:p>
        </p:txBody>
      </p:sp>
      <p:sp>
        <p:nvSpPr>
          <p:cNvPr id="6" name="投影片編號版面配置區 11">
            <a:extLst>
              <a:ext uri="{FF2B5EF4-FFF2-40B4-BE49-F238E27FC236}">
                <a16:creationId xmlns:a16="http://schemas.microsoft.com/office/drawing/2014/main" id="{48449F20-7884-4E81-B053-E5461F63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7BCE92-EB7B-4203-B62B-3B5BA4CEB04B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18">
            <a:extLst>
              <a:ext uri="{FF2B5EF4-FFF2-40B4-BE49-F238E27FC236}">
                <a16:creationId xmlns:a16="http://schemas.microsoft.com/office/drawing/2014/main" id="{F7019D1D-9BF6-432D-9DB5-05B17E0E2D33}"/>
              </a:ext>
            </a:extLst>
          </p:cNvPr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1905000" y="1268413"/>
          <a:ext cx="9023349" cy="5508628"/>
        </p:xfrm>
        <a:graphic>
          <a:graphicData uri="http://schemas.openxmlformats.org/drawingml/2006/table">
            <a:tbl>
              <a:tblPr/>
              <a:tblGrid>
                <a:gridCol w="1223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63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97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3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83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467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52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</a:t>
                      </a:r>
                    </a:p>
                  </a:txBody>
                  <a:tcPr marL="68582" marR="68582" marT="34266" marB="34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68582" marR="68582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68582" marR="68582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第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3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志願序學校</a:t>
                      </a:r>
                    </a:p>
                  </a:txBody>
                  <a:tcPr marL="68582" marR="68582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志願序積分</a:t>
                      </a:r>
                    </a:p>
                  </a:txBody>
                  <a:tcPr marL="68582" marR="68582" marT="34266" marB="34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12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11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2" marR="68582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10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分</a:t>
                      </a: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2" marR="68582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6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志願序學校名</a:t>
                      </a:r>
                    </a:p>
                  </a:txBody>
                  <a:tcPr marL="68582" marR="68582" marT="34266" marB="34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高中甲</a:t>
                      </a: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高中乙</a:t>
                      </a: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高職丁</a:t>
                      </a: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高職戊</a:t>
                      </a: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高職已</a:t>
                      </a: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高職庚</a:t>
                      </a: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3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68582" marR="68582" marT="34266" marB="34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普通科</a:t>
                      </a: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普通科</a:t>
                      </a: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1</a:t>
                      </a:r>
                      <a:endParaRPr kumimoji="0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高職己科別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3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綜合高中</a:t>
                      </a: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高職己科別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3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3</a:t>
                      </a:r>
                      <a:endParaRPr kumimoji="0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53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53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0139" name="標題 1"/>
          <p:cNvSpPr txBox="1">
            <a:spLocks/>
          </p:cNvSpPr>
          <p:nvPr/>
        </p:nvSpPr>
        <p:spPr bwMode="auto">
          <a:xfrm>
            <a:off x="1717675" y="209550"/>
            <a:ext cx="6684963" cy="865188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557213" indent="-214313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857250" indent="-171450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200150" indent="-171450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1543050" indent="-171450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0002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4574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29146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3718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4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4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kumimoji="0" lang="en-US" altLang="zh-TW" sz="4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超額比序</a:t>
            </a:r>
            <a:r>
              <a:rPr kumimoji="0" lang="en-US" altLang="zh-TW" sz="4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0" lang="zh-TW" altLang="en-US" sz="4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志願序</a:t>
            </a:r>
            <a:r>
              <a:rPr kumimoji="0" lang="en-US" altLang="zh-TW" sz="4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 </a:t>
            </a:r>
            <a:r>
              <a:rPr kumimoji="0" lang="zh-TW" altLang="en-US" sz="4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範例</a:t>
            </a:r>
          </a:p>
        </p:txBody>
      </p:sp>
      <p:sp>
        <p:nvSpPr>
          <p:cNvPr id="13014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fld id="{E0B53896-FA41-426B-BE12-B32C20CFBC4E}" type="slidenum">
              <a:rPr kumimoji="0" lang="zh-TW" altLang="en-US" smtClean="0">
                <a:solidFill>
                  <a:srgbClr val="FEFFFF"/>
                </a:solidFill>
                <a:latin typeface="Century Gothic" panose="020B0502020202020204" pitchFamily="34" charset="0"/>
              </a:rPr>
              <a:pPr/>
              <a:t>5</a:t>
            </a:fld>
            <a:endParaRPr kumimoji="0" lang="zh-TW" altLang="en-US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內容版面配置區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1168400"/>
            <a:ext cx="8245475" cy="5562600"/>
          </a:xfrm>
        </p:spPr>
      </p:pic>
      <p:sp>
        <p:nvSpPr>
          <p:cNvPr id="17" name="直線圖說文字 1 (加上強調線) 16"/>
          <p:cNvSpPr>
            <a:spLocks/>
          </p:cNvSpPr>
          <p:nvPr/>
        </p:nvSpPr>
        <p:spPr bwMode="auto">
          <a:xfrm>
            <a:off x="619125" y="2386013"/>
            <a:ext cx="2781300" cy="1093787"/>
          </a:xfrm>
          <a:prstGeom prst="accentCallout1">
            <a:avLst>
              <a:gd name="adj1" fmla="val 2042"/>
              <a:gd name="adj2" fmla="val 101472"/>
              <a:gd name="adj3" fmla="val -11088"/>
              <a:gd name="adj4" fmla="val 108954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</a:t>
            </a: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個志願序內最多只能填</a:t>
            </a:r>
            <a:r>
              <a:rPr kumimoji="0" lang="en-US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3</a:t>
            </a: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間「學校」</a:t>
            </a: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8" name="直線圖說文字 1 (加上強調線) 17"/>
          <p:cNvSpPr>
            <a:spLocks/>
          </p:cNvSpPr>
          <p:nvPr/>
        </p:nvSpPr>
        <p:spPr bwMode="auto">
          <a:xfrm>
            <a:off x="2212975" y="3967163"/>
            <a:ext cx="5002213" cy="939800"/>
          </a:xfrm>
          <a:prstGeom prst="accentCallout1">
            <a:avLst>
              <a:gd name="adj1" fmla="val 41921"/>
              <a:gd name="adj2" fmla="val 100185"/>
              <a:gd name="adj3" fmla="val 19468"/>
              <a:gd name="adj4" fmla="val 122074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</a:t>
            </a: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校</a:t>
            </a:r>
            <a:r>
              <a:rPr kumimoji="0" lang="zh-TW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如有多科別</a:t>
            </a: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TW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選填時視為同一志願序其志願序積分相同</a:t>
            </a:r>
            <a:endParaRPr kumimoji="1" lang="zh-TW" altLang="zh-TW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9" name="橢圓 18"/>
          <p:cNvSpPr>
            <a:spLocks noChangeArrowheads="1"/>
          </p:cNvSpPr>
          <p:nvPr/>
        </p:nvSpPr>
        <p:spPr bwMode="auto">
          <a:xfrm>
            <a:off x="4164013" y="1541463"/>
            <a:ext cx="409575" cy="3603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DDE89A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橢圓 19"/>
          <p:cNvSpPr>
            <a:spLocks noChangeArrowheads="1"/>
          </p:cNvSpPr>
          <p:nvPr/>
        </p:nvSpPr>
        <p:spPr bwMode="auto">
          <a:xfrm>
            <a:off x="4164013" y="2633663"/>
            <a:ext cx="409575" cy="35877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DDE89A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橢圓 20"/>
          <p:cNvSpPr>
            <a:spLocks noChangeArrowheads="1"/>
          </p:cNvSpPr>
          <p:nvPr/>
        </p:nvSpPr>
        <p:spPr bwMode="auto">
          <a:xfrm>
            <a:off x="4164013" y="3325813"/>
            <a:ext cx="409575" cy="3603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DDE89A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7224" name="左大括弧 16"/>
          <p:cNvSpPr>
            <a:spLocks/>
          </p:cNvSpPr>
          <p:nvPr/>
        </p:nvSpPr>
        <p:spPr bwMode="auto">
          <a:xfrm>
            <a:off x="8118475" y="3452813"/>
            <a:ext cx="355600" cy="1423987"/>
          </a:xfrm>
          <a:prstGeom prst="leftBrace">
            <a:avLst>
              <a:gd name="adj1" fmla="val 8324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DDE89A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7225" name="文字方塊 5"/>
          <p:cNvSpPr txBox="1">
            <a:spLocks noChangeArrowheads="1"/>
          </p:cNvSpPr>
          <p:nvPr/>
        </p:nvSpPr>
        <p:spPr bwMode="auto">
          <a:xfrm>
            <a:off x="1751013" y="242888"/>
            <a:ext cx="9821862" cy="708025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華康細圓體" panose="020F0309000000000000" pitchFamily="49" charset="-120"/>
              </a:rPr>
              <a:t>選填志願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華康細圓體" panose="020F0309000000000000" pitchFamily="49" charset="-120"/>
              </a:rPr>
              <a:t>系統畫面示例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BB2FF07C-8DFA-4A89-8600-7BEA456808C8}"/>
              </a:ext>
            </a:extLst>
          </p:cNvPr>
          <p:cNvGrpSpPr/>
          <p:nvPr/>
        </p:nvGrpSpPr>
        <p:grpSpPr>
          <a:xfrm>
            <a:off x="7625751" y="1541463"/>
            <a:ext cx="693468" cy="2219654"/>
            <a:chOff x="7625751" y="1541463"/>
            <a:chExt cx="693468" cy="2219654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BB3A796A-2CD8-4CA1-8A4B-50AE6FB07B22}"/>
                </a:ext>
              </a:extLst>
            </p:cNvPr>
            <p:cNvSpPr/>
            <p:nvPr/>
          </p:nvSpPr>
          <p:spPr>
            <a:xfrm>
              <a:off x="7625751" y="1541463"/>
              <a:ext cx="629728" cy="2219654"/>
            </a:xfrm>
            <a:prstGeom prst="rect">
              <a:avLst/>
            </a:prstGeom>
            <a:solidFill>
              <a:srgbClr val="E78712">
                <a:alpha val="3098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E86CCECE-48E2-4193-A41F-165E36854159}"/>
                </a:ext>
              </a:extLst>
            </p:cNvPr>
            <p:cNvSpPr txBox="1"/>
            <p:nvPr/>
          </p:nvSpPr>
          <p:spPr>
            <a:xfrm>
              <a:off x="7647240" y="1960922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solidFill>
                    <a:srgbClr val="FF0000"/>
                  </a:solidFill>
                </a:rPr>
                <a:t>70</a:t>
              </a:r>
              <a:r>
                <a:rPr lang="zh-TW" altLang="en-US" b="1" dirty="0">
                  <a:solidFill>
                    <a:srgbClr val="FF0000"/>
                  </a:solidFill>
                </a:rPr>
                <a:t>分</a:t>
              </a:r>
            </a:p>
          </p:txBody>
        </p:sp>
      </p:grpSp>
      <p:sp>
        <p:nvSpPr>
          <p:cNvPr id="14" name="投影片編號版面配置區 11">
            <a:extLst>
              <a:ext uri="{FF2B5EF4-FFF2-40B4-BE49-F238E27FC236}">
                <a16:creationId xmlns:a16="http://schemas.microsoft.com/office/drawing/2014/main" id="{3D639388-AC04-45FF-AA18-38B5A95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7BCE92-EB7B-4203-B62B-3B5BA4CEB04B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44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1372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文字方塊 5"/>
          <p:cNvSpPr txBox="1">
            <a:spLocks noChangeArrowheads="1"/>
          </p:cNvSpPr>
          <p:nvPr/>
        </p:nvSpPr>
        <p:spPr bwMode="auto">
          <a:xfrm>
            <a:off x="1751013" y="242888"/>
            <a:ext cx="9297987" cy="708025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華康細圓體" panose="020F0309000000000000" pitchFamily="49" charset="-120"/>
              </a:rPr>
              <a:t>選填志願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華康細圓體" panose="020F0309000000000000" pitchFamily="49" charset="-120"/>
              </a:rPr>
              <a:t>系統畫面示例</a:t>
            </a:r>
          </a:p>
        </p:txBody>
      </p:sp>
      <p:pic>
        <p:nvPicPr>
          <p:cNvPr id="138243" name="內容版面配置區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9200" y="965200"/>
            <a:ext cx="8559800" cy="5754688"/>
          </a:xfrm>
        </p:spPr>
      </p:pic>
      <p:sp>
        <p:nvSpPr>
          <p:cNvPr id="13824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9488488" y="6323013"/>
            <a:ext cx="2155825" cy="290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49FBD8-80F9-4167-869B-557A6202ADF8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8245" name="矩形 17"/>
          <p:cNvSpPr>
            <a:spLocks noChangeArrowheads="1"/>
          </p:cNvSpPr>
          <p:nvPr/>
        </p:nvSpPr>
        <p:spPr bwMode="auto">
          <a:xfrm>
            <a:off x="5230813" y="1528763"/>
            <a:ext cx="4111625" cy="56197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DDE89A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8246" name="矩形 17"/>
          <p:cNvSpPr>
            <a:spLocks noChangeArrowheads="1"/>
          </p:cNvSpPr>
          <p:nvPr/>
        </p:nvSpPr>
        <p:spPr bwMode="auto">
          <a:xfrm>
            <a:off x="5230813" y="6072188"/>
            <a:ext cx="3538537" cy="63658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DDE89A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8247" name="直線圖說文字 1 (加上強調線) 15"/>
          <p:cNvSpPr>
            <a:spLocks/>
          </p:cNvSpPr>
          <p:nvPr/>
        </p:nvSpPr>
        <p:spPr bwMode="auto">
          <a:xfrm>
            <a:off x="1112838" y="3849688"/>
            <a:ext cx="3759200" cy="1122362"/>
          </a:xfrm>
          <a:prstGeom prst="accentCallout1">
            <a:avLst>
              <a:gd name="adj1" fmla="val 41921"/>
              <a:gd name="adj2" fmla="val 100185"/>
              <a:gd name="adj3" fmla="val -138713"/>
              <a:gd name="adj4" fmla="val 161042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同一所學校</a:t>
            </a:r>
            <a:r>
              <a:rPr kumimoji="1" lang="zh-TW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第</a:t>
            </a:r>
            <a:r>
              <a:rPr kumimoji="1" lang="en-US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</a:t>
            </a:r>
            <a:r>
              <a:rPr kumimoji="1" lang="en-US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2 </a:t>
            </a:r>
            <a:r>
              <a:rPr kumimoji="1" lang="zh-TW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次選填，</a:t>
            </a:r>
            <a:endParaRPr kumimoji="1" lang="en-US" altLang="zh-TW" sz="2400" b="1" i="0" u="none" strike="noStrike" kern="120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視為</a:t>
            </a:r>
            <a:r>
              <a:rPr kumimoji="1" lang="zh-TW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不同</a:t>
            </a:r>
            <a:r>
              <a:rPr kumimoji="1" lang="zh-TW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志願序</a:t>
            </a:r>
            <a:r>
              <a:rPr kumimoji="1" lang="zh-TW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標楷體" panose="03000509000000000000" pitchFamily="65" charset="-120"/>
                <a:cs typeface="新細明體" panose="02020500000000000000" pitchFamily="18" charset="-120"/>
              </a:rPr>
              <a:t>。</a:t>
            </a:r>
            <a:endParaRPr kumimoji="1" lang="zh-TW" altLang="zh-TW" sz="2400" b="1" i="0" u="none" strike="noStrike" kern="120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軟正黑體" panose="020B0604030504040204" pitchFamily="34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38248" name="直線接點 13"/>
          <p:cNvCxnSpPr>
            <a:cxnSpLocks noChangeShapeType="1"/>
            <a:stCxn id="138247" idx="0"/>
          </p:cNvCxnSpPr>
          <p:nvPr/>
        </p:nvCxnSpPr>
        <p:spPr bwMode="auto">
          <a:xfrm>
            <a:off x="4872038" y="4411663"/>
            <a:ext cx="1879600" cy="16478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投影片編號版面配置區 11">
            <a:extLst>
              <a:ext uri="{FF2B5EF4-FFF2-40B4-BE49-F238E27FC236}">
                <a16:creationId xmlns:a16="http://schemas.microsoft.com/office/drawing/2014/main" id="{FC192176-7208-40E8-895F-68EBDF63F845}"/>
              </a:ext>
            </a:extLst>
          </p:cNvPr>
          <p:cNvSpPr txBox="1">
            <a:spLocks/>
          </p:cNvSpPr>
          <p:nvPr/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0" sz="2000" kern="1200">
                <a:solidFill>
                  <a:srgbClr val="FEFFFF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9pPr>
          </a:lstStyle>
          <a:p>
            <a:pPr algn="l" defTabSz="914377" fontAlgn="auto">
              <a:spcBef>
                <a:spcPts val="0"/>
              </a:spcBef>
              <a:spcAft>
                <a:spcPts val="0"/>
              </a:spcAft>
              <a:defRPr/>
            </a:pPr>
            <a:fld id="{A97BCE92-EB7B-4203-B62B-3B5BA4CEB04B}" type="slidenum">
              <a:rPr lang="zh-TW" altLang="en-US" sz="1800" smtClean="0">
                <a:solidFill>
                  <a:srgbClr val="FFFFFF"/>
                </a:solidFill>
                <a:latin typeface="Arial"/>
                <a:ea typeface="微软雅黑"/>
              </a:rPr>
              <a:pPr algn="l"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zh-TW" altLang="en-US" sz="1800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047910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內容版面配置區 6"/>
          <p:cNvSpPr>
            <a:spLocks noGrp="1"/>
          </p:cNvSpPr>
          <p:nvPr>
            <p:ph idx="1"/>
          </p:nvPr>
        </p:nvSpPr>
        <p:spPr>
          <a:xfrm>
            <a:off x="1874838" y="969963"/>
            <a:ext cx="8229600" cy="4926012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選填期間，登入志願選填系統時可以看到以下資訊</a:t>
            </a:r>
            <a:b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按鈕形 1">
            <a:extLst>
              <a:ext uri="{FF2B5EF4-FFF2-40B4-BE49-F238E27FC236}">
                <a16:creationId xmlns:a16="http://schemas.microsoft.com/office/drawing/2014/main" id="{8EAFE6BA-4197-429E-9D3C-FA24232D210B}"/>
              </a:ext>
            </a:extLst>
          </p:cNvPr>
          <p:cNvSpPr/>
          <p:nvPr/>
        </p:nvSpPr>
        <p:spPr>
          <a:xfrm>
            <a:off x="1889125" y="1484313"/>
            <a:ext cx="8712200" cy="2592387"/>
          </a:xfrm>
          <a:prstGeom prst="bevel">
            <a:avLst>
              <a:gd name="adj" fmla="val 2964"/>
            </a:avLst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學生：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王大明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身分證字號：</a:t>
            </a:r>
            <a:r>
              <a:rPr lang="en-US" altLang="zh-TW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R123456789</a:t>
            </a:r>
            <a:endParaRPr lang="zh-TW" alt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個別序位之比率及</a:t>
            </a: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累積</a:t>
            </a:r>
            <a:r>
              <a:rPr lang="zh-TW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人數區間：</a:t>
            </a:r>
          </a:p>
          <a:p>
            <a:pPr>
              <a:defRPr/>
            </a:pPr>
            <a:r>
              <a:rPr lang="zh-TW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</a:t>
            </a: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率區間：</a:t>
            </a:r>
            <a:r>
              <a:rPr lang="en-US" altLang="zh-TW" sz="3200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2.36</a:t>
            </a:r>
            <a:r>
              <a:rPr lang="en-US" altLang="zh-TW" sz="3200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％～</a:t>
            </a:r>
            <a:r>
              <a:rPr lang="en-US" altLang="zh-TW" sz="3200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3.37</a:t>
            </a:r>
            <a:r>
              <a:rPr lang="en-US" altLang="zh-TW" sz="3200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％；</a:t>
            </a:r>
          </a:p>
          <a:p>
            <a:pPr>
              <a:defRPr/>
            </a:pP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累積</a:t>
            </a:r>
            <a:r>
              <a:rPr lang="zh-TW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人數區間：</a:t>
            </a:r>
            <a:r>
              <a:rPr lang="en-US" altLang="zh-TW" sz="3200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236</a:t>
            </a:r>
            <a:r>
              <a:rPr lang="en-US" altLang="zh-TW" sz="3200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人～</a:t>
            </a:r>
            <a:r>
              <a:rPr lang="en-US" altLang="zh-TW" sz="3200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337</a:t>
            </a:r>
            <a:r>
              <a:rPr lang="en-US" altLang="zh-TW" sz="3200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162820" name="矩形 4"/>
          <p:cNvSpPr>
            <a:spLocks noChangeArrowheads="1"/>
          </p:cNvSpPr>
          <p:nvPr/>
        </p:nvSpPr>
        <p:spPr bwMode="auto">
          <a:xfrm>
            <a:off x="1874838" y="200025"/>
            <a:ext cx="9512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lang="zh-TW" altLang="en-US" sz="4000" b="1">
                <a:solidFill>
                  <a:srgbClr val="FF0000"/>
                </a:solidFill>
                <a:latin typeface="微軟正黑體" panose="020B0604030504040204" pitchFamily="34" charset="-120"/>
              </a:rPr>
              <a:t>臺南就學區</a:t>
            </a:r>
            <a:r>
              <a:rPr lang="zh-TW" altLang="en-US" sz="3600" b="1">
                <a:solidFill>
                  <a:srgbClr val="000000"/>
                </a:solidFill>
                <a:latin typeface="微軟正黑體" panose="020B0604030504040204" pitchFamily="34" charset="-120"/>
              </a:rPr>
              <a:t>學生免試入學</a:t>
            </a:r>
            <a:r>
              <a:rPr lang="zh-TW" altLang="en-US" sz="3600" b="1">
                <a:solidFill>
                  <a:srgbClr val="FF0000"/>
                </a:solidFill>
                <a:latin typeface="微軟正黑體" panose="020B0604030504040204" pitchFamily="34" charset="-120"/>
              </a:rPr>
              <a:t>個別序位</a:t>
            </a:r>
            <a:r>
              <a:rPr lang="zh-TW" altLang="en-US" sz="3600" b="1">
                <a:solidFill>
                  <a:srgbClr val="000000"/>
                </a:solidFill>
                <a:latin typeface="微軟正黑體" panose="020B0604030504040204" pitchFamily="34" charset="-120"/>
              </a:rPr>
              <a:t>表示例</a:t>
            </a:r>
          </a:p>
        </p:txBody>
      </p:sp>
      <p:sp>
        <p:nvSpPr>
          <p:cNvPr id="162821" name="文字方塊 5"/>
          <p:cNvSpPr txBox="1">
            <a:spLocks noChangeArrowheads="1"/>
          </p:cNvSpPr>
          <p:nvPr/>
        </p:nvSpPr>
        <p:spPr bwMode="auto">
          <a:xfrm>
            <a:off x="1914525" y="4443413"/>
            <a:ext cx="83629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lang="en-US" altLang="zh-TW" sz="2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學生分數</a:t>
            </a:r>
            <a:r>
              <a:rPr lang="en-US" altLang="zh-TW" sz="2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77</a:t>
            </a:r>
            <a:r>
              <a:rPr lang="zh-TW" altLang="en-US" sz="24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sz="2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在臺南區排序之比率區間為</a:t>
            </a:r>
            <a:r>
              <a:rPr lang="en-US" altLang="zh-TW" sz="2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2.36</a:t>
            </a:r>
            <a:r>
              <a:rPr lang="zh-TW" altLang="en-US" sz="2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r>
              <a:rPr lang="en-US" altLang="zh-TW" sz="2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-3.37</a:t>
            </a:r>
            <a:r>
              <a:rPr lang="zh-TW" altLang="en-US" sz="2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％中，在臺南市之排名在</a:t>
            </a:r>
            <a:r>
              <a:rPr lang="en-US" altLang="zh-TW" sz="2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236-337</a:t>
            </a:r>
            <a:r>
              <a:rPr lang="zh-TW" altLang="en-US" sz="2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中。代表學生目前的分數（扣掉志願序和就近入學兩項目）最多輸給</a:t>
            </a:r>
            <a:r>
              <a:rPr lang="en-US" altLang="zh-TW" sz="2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336</a:t>
            </a:r>
            <a:r>
              <a:rPr lang="zh-TW" altLang="en-US" sz="2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人。</a:t>
            </a:r>
            <a:endParaRPr lang="en-US" altLang="zh-TW" sz="240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若學生要追求理想中的志願，則可參考各志願之錄取人數，衡量自己其他項目的分數後，就可以推估錄取機率之高低。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8101013" y="2341563"/>
            <a:ext cx="885825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</a:rPr>
              <a:t>1.01</a:t>
            </a:r>
            <a:endParaRPr lang="zh-TW" altLang="en-US" sz="2800">
              <a:solidFill>
                <a:srgbClr val="FF0000"/>
              </a:solidFill>
            </a:endParaRPr>
          </a:p>
        </p:txBody>
      </p:sp>
      <p:sp>
        <p:nvSpPr>
          <p:cNvPr id="16282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fld id="{161FA405-EF34-455B-B034-DEB914D10EAF}" type="slidenum">
              <a:rPr kumimoji="0" lang="zh-TW" altLang="en-US" smtClean="0">
                <a:solidFill>
                  <a:srgbClr val="FEFFFF"/>
                </a:solidFill>
                <a:latin typeface="Century Gothic" panose="020B0502020202020204" pitchFamily="34" charset="0"/>
              </a:rPr>
              <a:pPr/>
              <a:t>8</a:t>
            </a:fld>
            <a:endParaRPr kumimoji="0" lang="zh-TW" altLang="en-US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C2EFB89-6F8A-4FBB-9D5C-20B65F637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47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25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1660</Words>
  <Application>Microsoft Office PowerPoint</Application>
  <PresentationFormat>寬螢幕</PresentationFormat>
  <Paragraphs>349</Paragraphs>
  <Slides>12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7" baseType="lpstr">
      <vt:lpstr>굴림</vt:lpstr>
      <vt:lpstr>微软雅黑</vt:lpstr>
      <vt:lpstr>華康正顏楷體W5</vt:lpstr>
      <vt:lpstr>華康粗圓體</vt:lpstr>
      <vt:lpstr>華康細圓體</vt:lpstr>
      <vt:lpstr>微軟正黑體</vt:lpstr>
      <vt:lpstr>新細明體</vt:lpstr>
      <vt:lpstr>標楷體</vt:lpstr>
      <vt:lpstr>Arial</vt:lpstr>
      <vt:lpstr>Calibri</vt:lpstr>
      <vt:lpstr>Calibri Light</vt:lpstr>
      <vt:lpstr>Century Gothic</vt:lpstr>
      <vt:lpstr>Times New Roman</vt:lpstr>
      <vt:lpstr>Wingdings</vt:lpstr>
      <vt:lpstr>Office 佈景主題</vt:lpstr>
      <vt:lpstr>12年國教入學管道(高級中等學校)</vt:lpstr>
      <vt:lpstr>PowerPoint 簡報</vt:lpstr>
      <vt:lpstr>PowerPoint 簡報</vt:lpstr>
      <vt:lpstr>(五) 免試入學同分比序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12年國教入學管道(高級中等學校)</dc:title>
  <dc:creator>5A88</dc:creator>
  <cp:lastModifiedBy>5A88</cp:lastModifiedBy>
  <cp:revision>4</cp:revision>
  <dcterms:created xsi:type="dcterms:W3CDTF">2021-12-13T03:28:29Z</dcterms:created>
  <dcterms:modified xsi:type="dcterms:W3CDTF">2021-12-13T03:56:03Z</dcterms:modified>
</cp:coreProperties>
</file>