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7E13D-15AD-4B01-ABF8-6A97F4E0BD40}" type="datetimeFigureOut">
              <a:rPr lang="zh-TW" altLang="en-US" smtClean="0"/>
              <a:t>2021/5/27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DD57-F1BB-4ADA-B154-47FE9D9079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5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DDD57-F1BB-4ADA-B154-47FE9D90796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04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DDD57-F1BB-4ADA-B154-47FE9D90796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11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F752-7D31-41AC-8723-8925F6F6BE86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2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CD9-C84C-4B36-929E-C7BD16A38C71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5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E0E93-061C-4E55-BD2C-DA02FEAC87FB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0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F07E-ABEE-48C7-B4CE-FFE29763986D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331782" y="5911728"/>
            <a:ext cx="3454834" cy="989861"/>
            <a:chOff x="8125819" y="5772861"/>
            <a:chExt cx="3454834" cy="989861"/>
          </a:xfrm>
        </p:grpSpPr>
        <p:pic>
          <p:nvPicPr>
            <p:cNvPr id="8" name="圖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819" y="5772861"/>
              <a:ext cx="1831996" cy="989861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 userDrawn="1"/>
          </p:nvSpPr>
          <p:spPr>
            <a:xfrm>
              <a:off x="9432257" y="60128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latin typeface="+mj-ea"/>
                  <a:ea typeface="+mj-ea"/>
                </a:rPr>
                <a:t>臺南市政府教育局</a:t>
              </a:r>
              <a:endParaRPr lang="en-US" altLang="zh-TW" sz="1600" dirty="0" smtClean="0">
                <a:latin typeface="+mj-ea"/>
                <a:ea typeface="+mj-ea"/>
              </a:endParaRPr>
            </a:p>
            <a:p>
              <a:r>
                <a:rPr lang="zh-TW" altLang="en-US" sz="1600" dirty="0" smtClean="0">
                  <a:latin typeface="+mj-ea"/>
                  <a:ea typeface="+mj-ea"/>
                </a:rPr>
                <a:t>學生輔導諮商中心</a:t>
              </a:r>
              <a:endParaRPr lang="zh-TW" altLang="en-US" sz="16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1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5061F77-9F06-4629-8B84-9EB80A70A590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AC6C-44F8-4F34-8F62-79923B0EEF9C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0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7F06-AC54-49C6-9C85-3B17F4DA3FCB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0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F34E-62A2-4012-8132-1EDA1C01C3E0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8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667B-9CF1-4354-A4CA-BCD02D182F73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2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51D9-3831-48A5-9D30-55D2D8BAEC08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190BCBFC-DEE1-45CF-83FA-D7381364483F}" type="datetime1">
              <a:rPr lang="en-US" altLang="zh-TW" smtClean="0"/>
              <a:t>5/27/2021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7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FCBD091-7E64-4EE8-8400-A4AF99098FE0}" type="datetime1">
              <a:rPr lang="en-US" altLang="zh-TW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8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60" y="4682105"/>
            <a:ext cx="3579075" cy="227226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" y="290475"/>
            <a:ext cx="11976846" cy="1125948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安</a:t>
            </a:r>
            <a:r>
              <a:rPr lang="zh-TW" altLang="en-US" dirty="0" smtClean="0">
                <a:solidFill>
                  <a:schemeClr val="tx1"/>
                </a:solidFill>
              </a:rPr>
              <a:t>度</a:t>
            </a:r>
            <a:r>
              <a:rPr lang="en-US" altLang="zh-TW" dirty="0" smtClean="0">
                <a:solidFill>
                  <a:schemeClr val="tx1"/>
                </a:solidFill>
              </a:rPr>
              <a:t>COVID-19</a:t>
            </a:r>
            <a:r>
              <a:rPr lang="zh-TW" altLang="en-US" dirty="0" smtClean="0">
                <a:solidFill>
                  <a:schemeClr val="tx1"/>
                </a:solidFill>
              </a:rPr>
              <a:t>安心</a:t>
            </a:r>
            <a:r>
              <a:rPr lang="zh-TW" altLang="en-US" dirty="0">
                <a:solidFill>
                  <a:schemeClr val="tx1"/>
                </a:solidFill>
              </a:rPr>
              <a:t>輔導宣導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930210" y="5508293"/>
            <a:ext cx="4007601" cy="1069848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4400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Sans Serif" panose="020B0604020202020204" pitchFamily="34" charset="0"/>
              </a:rPr>
              <a:t>臺南市政府教育局</a:t>
            </a:r>
            <a:endParaRPr lang="en-US" altLang="zh-TW" sz="4400" dirty="0" smtClean="0">
              <a:latin typeface="Microsoft JhengHei UI" panose="020B0604030504040204" pitchFamily="34" charset="-120"/>
              <a:ea typeface="Microsoft JhengHei UI" panose="020B0604030504040204" pitchFamily="34" charset="-120"/>
              <a:cs typeface="Microsoft Sans Serif" panose="020B0604020202020204" pitchFamily="34" charset="0"/>
            </a:endParaRPr>
          </a:p>
          <a:p>
            <a:r>
              <a:rPr lang="zh-TW" altLang="en-US" sz="4400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Sans Serif" panose="020B0604020202020204" pitchFamily="34" charset="0"/>
              </a:rPr>
              <a:t>學生輔導諮商中心</a:t>
            </a:r>
            <a:endParaRPr lang="zh-TW" altLang="en-US" sz="4400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Microsoft Sans Serif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1" y="1290918"/>
            <a:ext cx="10022541" cy="3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1096" y="466344"/>
            <a:ext cx="10058400" cy="1609344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我好擔心，怎麼辦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4558" y="2121408"/>
            <a:ext cx="10347158" cy="445084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TW" altLang="en-US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、了解</a:t>
            </a:r>
            <a:r>
              <a:rPr lang="zh-TW" altLang="en-US" sz="30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疫情，但不</a:t>
            </a:r>
            <a:r>
              <a:rPr lang="zh-TW" altLang="en-US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過度：</a:t>
            </a:r>
            <a:r>
              <a:rPr lang="zh-TW" altLang="en-US" sz="30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適當的正確訊息可以帶來安全感，但過多的訊息會讓自己焦慮，減少使用社交軟體，查證訊息真實性，學習正確的疾病知識與訊息，讓自己處於穩定的情緒當中。</a:t>
            </a:r>
            <a:endParaRPr lang="en-US" altLang="zh-TW" sz="3000" b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TW" altLang="en-US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、安定情緒：</a:t>
            </a:r>
            <a:r>
              <a:rPr lang="zh-TW" alt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觀察自己的身體緊繃狀態，做些放鬆或舒緩運動，聽音樂、靜坐，與朋友相互打氣陪伴，讓自己覺得不孤單有力量。</a:t>
            </a:r>
            <a:endParaRPr lang="en-US" altLang="zh-TW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TW" altLang="en-US" sz="30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、保持身體健康：</a:t>
            </a:r>
            <a:r>
              <a:rPr lang="zh-TW" alt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均衡的飲食、運動，若有身體不適的狀況，請尋求正確的醫療。</a:t>
            </a:r>
            <a:endParaRPr lang="en-US" altLang="zh-TW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9" y="243840"/>
            <a:ext cx="1376447" cy="1716907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1096" y="512064"/>
            <a:ext cx="10058400" cy="1609344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列出安心方案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靜下來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：做幾個深呼吸，找出自己焦慮的原因，擔心害怕些什麼，與自己共處一下。</a:t>
            </a:r>
            <a:endParaRPr lang="en-US" altLang="zh-TW" sz="2800" b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想一想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：過去用過哪些方法可以降低自己的焦慮，喜歡做的事情有哪些，羅列出來並持續做做看。</a:t>
            </a:r>
            <a:endParaRPr lang="en-US" altLang="zh-TW" sz="2800" b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找人陪伴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：若是還是覺得焦慮難以平復，可以找人說一說話，找朋友、家長、同學一起想辦法。</a:t>
            </a:r>
            <a:endParaRPr lang="zh-TW" altLang="en-US" sz="28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4" name="圖片 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49" y="243840"/>
            <a:ext cx="1376447" cy="1716907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1096" y="512064"/>
            <a:ext cx="10058400" cy="1609344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學校老師可以這樣做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848" y="2121408"/>
            <a:ext cx="10779252" cy="405079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、留意班級群組的訊息與討論內容，給予情緒支持但協助查核事實。</a:t>
            </a:r>
            <a:endParaRPr lang="en-US" altLang="zh-TW" sz="2800" b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、若發現學生情緒反應過度或有退縮等狀態，請傾聽學生的擔心，若仍無法降低</a:t>
            </a:r>
            <a:r>
              <a:rPr lang="zh-TW" altLang="en-US" sz="28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請尋求輔導室協助。</a:t>
            </a:r>
            <a:endParaRPr lang="en-US" altLang="zh-TW" sz="2800" b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TW" altLang="en-US" sz="28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、對於被隔離的學生，請持續給予關懷以及協助連結同儕支持，避免恐慌排擠等狀況。</a:t>
            </a:r>
            <a:endParaRPr lang="zh-TW" altLang="en-US" sz="28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4" name="圖片 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49" y="243840"/>
            <a:ext cx="1376447" cy="1716907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32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7933689" y="260648"/>
            <a:ext cx="2840838" cy="805564"/>
            <a:chOff x="4817254" y="6969689"/>
            <a:chExt cx="4463954" cy="79085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254" y="6969689"/>
              <a:ext cx="1327339" cy="790854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5889844" y="7111075"/>
              <a:ext cx="3391364" cy="57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+mj-ea"/>
                  <a:ea typeface="+mj-ea"/>
                </a:rPr>
                <a:t>臺</a:t>
              </a:r>
              <a:r>
                <a:rPr lang="zh-TW" altLang="en-US" sz="1600" dirty="0">
                  <a:latin typeface="+mj-ea"/>
                  <a:ea typeface="+mj-ea"/>
                </a:rPr>
                <a:t>南市政府教育局</a:t>
              </a:r>
              <a:endParaRPr lang="en-US" altLang="zh-TW" sz="1600" dirty="0">
                <a:latin typeface="+mj-ea"/>
                <a:ea typeface="+mj-ea"/>
              </a:endParaRPr>
            </a:p>
            <a:p>
              <a:r>
                <a:rPr lang="zh-TW" altLang="en-US" sz="1600" dirty="0">
                  <a:latin typeface="+mj-ea"/>
                  <a:ea typeface="+mj-ea"/>
                </a:rPr>
                <a:t>學生輔導諮商中心</a:t>
              </a:r>
              <a:endParaRPr lang="zh-TW" altLang="en-US" sz="1600" dirty="0">
                <a:latin typeface="+mj-ea"/>
                <a:ea typeface="+mj-ea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1925860" cy="348495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59696" y="26064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C000"/>
                </a:solidFill>
                <a:latin typeface="+mj-ea"/>
                <a:ea typeface="+mj-ea"/>
              </a:rPr>
              <a:t>P</a:t>
            </a:r>
            <a:r>
              <a:rPr lang="en-US" altLang="zh-TW" sz="3600" dirty="0">
                <a:solidFill>
                  <a:srgbClr val="00B050"/>
                </a:solidFill>
                <a:latin typeface="+mj-ea"/>
                <a:ea typeface="+mj-ea"/>
              </a:rPr>
              <a:t>E</a:t>
            </a:r>
            <a:r>
              <a:rPr lang="en-US" altLang="zh-TW" sz="3600" dirty="0">
                <a:solidFill>
                  <a:srgbClr val="00B0F0"/>
                </a:solidFill>
                <a:latin typeface="+mj-ea"/>
                <a:ea typeface="+mj-ea"/>
              </a:rPr>
              <a:t>A</a:t>
            </a:r>
            <a:r>
              <a:rPr lang="en-US" altLang="zh-TW" sz="3600" dirty="0">
                <a:solidFill>
                  <a:srgbClr val="7030A0"/>
                </a:solidFill>
                <a:latin typeface="+mj-ea"/>
                <a:ea typeface="+mj-ea"/>
              </a:rPr>
              <a:t>C</a:t>
            </a:r>
            <a:r>
              <a:rPr lang="en-US" altLang="zh-TW" sz="3600" dirty="0">
                <a:solidFill>
                  <a:srgbClr val="F660E8"/>
                </a:solidFill>
                <a:latin typeface="+mj-ea"/>
                <a:ea typeface="+mj-ea"/>
              </a:rPr>
              <a:t>E</a:t>
            </a:r>
            <a:r>
              <a:rPr lang="zh-TW" altLang="en-US" sz="3600" dirty="0">
                <a:solidFill>
                  <a:srgbClr val="003E1C"/>
                </a:solidFill>
                <a:latin typeface="+mj-ea"/>
                <a:ea typeface="+mj-ea"/>
              </a:rPr>
              <a:t>陪伴孩子</a:t>
            </a:r>
            <a:endParaRPr lang="en-US" altLang="zh-TW" sz="3600" dirty="0">
              <a:solidFill>
                <a:srgbClr val="003E1C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3600" dirty="0">
                <a:solidFill>
                  <a:srgbClr val="003E1C"/>
                </a:solidFill>
                <a:latin typeface="+mj-ea"/>
                <a:ea typeface="+mj-ea"/>
              </a:rPr>
              <a:t>安度</a:t>
            </a:r>
            <a:r>
              <a:rPr lang="en-US" altLang="zh-TW" sz="3600" dirty="0">
                <a:solidFill>
                  <a:srgbClr val="003E1C"/>
                </a:solidFill>
                <a:latin typeface="+mj-ea"/>
                <a:ea typeface="+mj-ea"/>
              </a:rPr>
              <a:t>COVID-19</a:t>
            </a:r>
            <a:r>
              <a:rPr lang="zh-TW" altLang="en-US" sz="3600" dirty="0">
                <a:solidFill>
                  <a:srgbClr val="003E1C"/>
                </a:solidFill>
                <a:latin typeface="+mj-ea"/>
                <a:ea typeface="+mj-ea"/>
              </a:rPr>
              <a:t>風暴</a:t>
            </a:r>
            <a:endParaRPr lang="en-US" altLang="zh-TW" sz="3600" dirty="0">
              <a:solidFill>
                <a:srgbClr val="003E1C"/>
              </a:solidFill>
              <a:latin typeface="+mj-ea"/>
              <a:ea typeface="+mj-ea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3066316" y="155494"/>
            <a:ext cx="7615513" cy="6533872"/>
            <a:chOff x="1403648" y="155494"/>
            <a:chExt cx="7615513" cy="6533872"/>
          </a:xfrm>
        </p:grpSpPr>
        <p:grpSp>
          <p:nvGrpSpPr>
            <p:cNvPr id="29" name="群組 28"/>
            <p:cNvGrpSpPr/>
            <p:nvPr/>
          </p:nvGrpSpPr>
          <p:grpSpPr>
            <a:xfrm>
              <a:off x="1403648" y="155494"/>
              <a:ext cx="5504692" cy="6533872"/>
              <a:chOff x="1347736" y="134626"/>
              <a:chExt cx="5504692" cy="6533872"/>
            </a:xfrm>
          </p:grpSpPr>
          <p:sp>
            <p:nvSpPr>
              <p:cNvPr id="27" name="弧形 26"/>
              <p:cNvSpPr/>
              <p:nvPr/>
            </p:nvSpPr>
            <p:spPr>
              <a:xfrm rot="12977151">
                <a:off x="1788341" y="134626"/>
                <a:ext cx="5064087" cy="6533872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8" name="群組 27"/>
              <p:cNvGrpSpPr/>
              <p:nvPr/>
            </p:nvGrpSpPr>
            <p:grpSpPr>
              <a:xfrm>
                <a:off x="1347736" y="1556792"/>
                <a:ext cx="4884475" cy="4824536"/>
                <a:chOff x="1347736" y="1556792"/>
                <a:chExt cx="4884475" cy="4824536"/>
              </a:xfrm>
            </p:grpSpPr>
            <p:grpSp>
              <p:nvGrpSpPr>
                <p:cNvPr id="22" name="群組 21"/>
                <p:cNvGrpSpPr/>
                <p:nvPr/>
              </p:nvGrpSpPr>
              <p:grpSpPr>
                <a:xfrm>
                  <a:off x="2036588" y="1556792"/>
                  <a:ext cx="4091591" cy="792088"/>
                  <a:chOff x="4572000" y="4841797"/>
                  <a:chExt cx="4091591" cy="792088"/>
                </a:xfrm>
              </p:grpSpPr>
              <p:sp>
                <p:nvSpPr>
                  <p:cNvPr id="12" name="橢圓 11"/>
                  <p:cNvSpPr/>
                  <p:nvPr/>
                </p:nvSpPr>
                <p:spPr>
                  <a:xfrm>
                    <a:off x="4572000" y="4841797"/>
                    <a:ext cx="864096" cy="792088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Microsoft JhengHei" pitchFamily="34" charset="-120"/>
                      </a:rPr>
                      <a:t>P</a:t>
                    </a:r>
                  </a:p>
                </p:txBody>
              </p:sp>
              <p:sp>
                <p:nvSpPr>
                  <p:cNvPr id="16" name="文字方塊 15"/>
                  <p:cNvSpPr txBox="1"/>
                  <p:nvPr/>
                </p:nvSpPr>
                <p:spPr>
                  <a:xfrm>
                    <a:off x="5386917" y="4869261"/>
                    <a:ext cx="3276674" cy="73866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玩遊戲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、做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活動</a:t>
                    </a:r>
                    <a:endParaRPr lang="en-US" altLang="zh-TW" sz="2400" dirty="0">
                      <a:solidFill>
                        <a:schemeClr val="bg1"/>
                      </a:solidFill>
                      <a:latin typeface="Microsoft JhengHei" pitchFamily="34" charset="-120"/>
                      <a:ea typeface="Microsoft JhengHei" pitchFamily="34" charset="-120"/>
                    </a:endParaRPr>
                  </a:p>
                  <a:p>
                    <a:pPr lvl="0" algn="ctr"/>
                    <a:r>
                      <a:rPr lang="en-US" altLang="zh-TW" dirty="0">
                        <a:latin typeface="+mj-ea"/>
                      </a:rPr>
                      <a:t>Play </a:t>
                    </a:r>
                    <a:r>
                      <a:rPr lang="en-US" altLang="zh-TW" dirty="0">
                        <a:latin typeface="+mj-ea"/>
                      </a:rPr>
                      <a:t>game</a:t>
                    </a:r>
                    <a:endParaRPr lang="en-US" altLang="zh-TW" dirty="0">
                      <a:latin typeface="Microsoft JhengHei" pitchFamily="34" charset="-120"/>
                      <a:ea typeface="Microsoft JhengHei" pitchFamily="34" charset="-120"/>
                    </a:endParaRPr>
                  </a:p>
                </p:txBody>
              </p:sp>
            </p:grpSp>
            <p:grpSp>
              <p:nvGrpSpPr>
                <p:cNvPr id="23" name="群組 22"/>
                <p:cNvGrpSpPr/>
                <p:nvPr/>
              </p:nvGrpSpPr>
              <p:grpSpPr>
                <a:xfrm>
                  <a:off x="1493384" y="2492896"/>
                  <a:ext cx="4347336" cy="792088"/>
                  <a:chOff x="4681355" y="3151353"/>
                  <a:chExt cx="4347336" cy="792088"/>
                </a:xfrm>
              </p:grpSpPr>
              <p:sp>
                <p:nvSpPr>
                  <p:cNvPr id="13" name="橢圓 12"/>
                  <p:cNvSpPr/>
                  <p:nvPr/>
                </p:nvSpPr>
                <p:spPr>
                  <a:xfrm>
                    <a:off x="4681355" y="3151353"/>
                    <a:ext cx="864096" cy="792088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Microsoft JhengHei" pitchFamily="34" charset="-120"/>
                      </a:rPr>
                      <a:t>E</a:t>
                    </a:r>
                  </a:p>
                </p:txBody>
              </p:sp>
              <p:sp>
                <p:nvSpPr>
                  <p:cNvPr id="18" name="文字方塊 17"/>
                  <p:cNvSpPr txBox="1"/>
                  <p:nvPr/>
                </p:nvSpPr>
                <p:spPr>
                  <a:xfrm>
                    <a:off x="5464295" y="3178065"/>
                    <a:ext cx="3564396" cy="738664"/>
                  </a:xfrm>
                  <a:prstGeom prst="rect">
                    <a:avLst/>
                  </a:prstGeom>
                  <a:solidFill>
                    <a:srgbClr val="00AC4E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提供正確安心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的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訊息</a:t>
                    </a:r>
                    <a:endParaRPr lang="en-US" altLang="zh-TW" sz="2400" dirty="0">
                      <a:solidFill>
                        <a:schemeClr val="bg1"/>
                      </a:solidFill>
                      <a:latin typeface="Microsoft JhengHei" pitchFamily="34" charset="-120"/>
                      <a:ea typeface="Microsoft JhengHei" pitchFamily="34" charset="-120"/>
                    </a:endParaRPr>
                  </a:p>
                  <a:p>
                    <a:pPr algn="ctr"/>
                    <a:r>
                      <a:rPr lang="en-US" altLang="zh-TW" dirty="0">
                        <a:latin typeface="+mj-ea"/>
                      </a:rPr>
                      <a:t>Enhance the safety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24" name="群組 23"/>
                <p:cNvGrpSpPr/>
                <p:nvPr/>
              </p:nvGrpSpPr>
              <p:grpSpPr>
                <a:xfrm>
                  <a:off x="1347736" y="3525453"/>
                  <a:ext cx="4292482" cy="792088"/>
                  <a:chOff x="4605006" y="2105332"/>
                  <a:chExt cx="4292482" cy="792088"/>
                </a:xfrm>
              </p:grpSpPr>
              <p:sp>
                <p:nvSpPr>
                  <p:cNvPr id="11" name="橢圓 10"/>
                  <p:cNvSpPr/>
                  <p:nvPr/>
                </p:nvSpPr>
                <p:spPr>
                  <a:xfrm>
                    <a:off x="4605006" y="2105332"/>
                    <a:ext cx="864096" cy="79208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j-ea"/>
                      </a:rPr>
                      <a:t>A</a:t>
                    </a:r>
                    <a:endParaRPr lang="zh-TW" altLang="en-US" sz="2400" dirty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j-ea"/>
                    </a:endParaRPr>
                  </a:p>
                </p:txBody>
              </p:sp>
              <p:sp>
                <p:nvSpPr>
                  <p:cNvPr id="19" name="文字方塊 18"/>
                  <p:cNvSpPr txBox="1"/>
                  <p:nvPr/>
                </p:nvSpPr>
                <p:spPr>
                  <a:xfrm>
                    <a:off x="5397095" y="2112478"/>
                    <a:ext cx="3500393" cy="738664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:r>
                      <a:rPr lang="zh-TW" altLang="en-US" sz="2400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接納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孩子的情緒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反應</a:t>
                    </a:r>
                    <a:endParaRPr lang="en-US" altLang="zh-TW" sz="2400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 algn="ctr"/>
                    <a:r>
                      <a:rPr lang="en-US" altLang="zh-TW" dirty="0">
                        <a:latin typeface="+mj-ea"/>
                      </a:rPr>
                      <a:t>Accept your emotion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26" name="群組 25"/>
                <p:cNvGrpSpPr/>
                <p:nvPr/>
              </p:nvGrpSpPr>
              <p:grpSpPr>
                <a:xfrm>
                  <a:off x="1475656" y="4605573"/>
                  <a:ext cx="4386825" cy="792088"/>
                  <a:chOff x="175773" y="2085293"/>
                  <a:chExt cx="4386825" cy="792088"/>
                </a:xfrm>
              </p:grpSpPr>
              <p:sp>
                <p:nvSpPr>
                  <p:cNvPr id="10" name="橢圓 9"/>
                  <p:cNvSpPr/>
                  <p:nvPr/>
                </p:nvSpPr>
                <p:spPr>
                  <a:xfrm>
                    <a:off x="175773" y="2085293"/>
                    <a:ext cx="864096" cy="792088"/>
                  </a:xfrm>
                  <a:prstGeom prst="ellipse">
                    <a:avLst/>
                  </a:prstGeom>
                  <a:solidFill>
                    <a:srgbClr val="B17ED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j-ea"/>
                      </a:rPr>
                      <a:t>C</a:t>
                    </a:r>
                  </a:p>
                </p:txBody>
              </p:sp>
              <p:sp>
                <p:nvSpPr>
                  <p:cNvPr id="20" name="文字方塊 19"/>
                  <p:cNvSpPr txBox="1"/>
                  <p:nvPr/>
                </p:nvSpPr>
                <p:spPr>
                  <a:xfrm>
                    <a:off x="913525" y="2097419"/>
                    <a:ext cx="3649073" cy="738664"/>
                  </a:xfrm>
                  <a:prstGeom prst="rect">
                    <a:avLst/>
                  </a:prstGeom>
                  <a:solidFill>
                    <a:srgbClr val="B17ED8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:r>
                      <a:rPr lang="zh-TW" altLang="en-US" sz="2400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改變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行為</a:t>
                    </a:r>
                    <a:endParaRPr lang="en-US" altLang="zh-TW" sz="2400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 lvl="0" algn="ctr"/>
                    <a:r>
                      <a:rPr lang="en-US" altLang="zh-TW" dirty="0">
                        <a:latin typeface="+mj-ea"/>
                      </a:rPr>
                      <a:t>Change the behavior</a:t>
                    </a:r>
                    <a:endParaRPr lang="zh-TW" altLang="en-US" dirty="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25" name="群組 24"/>
                <p:cNvGrpSpPr/>
                <p:nvPr/>
              </p:nvGrpSpPr>
              <p:grpSpPr>
                <a:xfrm>
                  <a:off x="1907704" y="5589240"/>
                  <a:ext cx="4324507" cy="792088"/>
                  <a:chOff x="4704183" y="5031911"/>
                  <a:chExt cx="4324507" cy="792088"/>
                </a:xfrm>
              </p:grpSpPr>
              <p:sp>
                <p:nvSpPr>
                  <p:cNvPr id="14" name="橢圓 13"/>
                  <p:cNvSpPr/>
                  <p:nvPr/>
                </p:nvSpPr>
                <p:spPr>
                  <a:xfrm>
                    <a:off x="4704183" y="5031911"/>
                    <a:ext cx="864096" cy="792088"/>
                  </a:xfrm>
                  <a:prstGeom prst="ellipse">
                    <a:avLst/>
                  </a:prstGeom>
                  <a:solidFill>
                    <a:srgbClr val="F660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Microsoft JhengHei" pitchFamily="34" charset="-120"/>
                      </a:rPr>
                      <a:t>E</a:t>
                    </a:r>
                  </a:p>
                </p:txBody>
              </p:sp>
              <p:sp>
                <p:nvSpPr>
                  <p:cNvPr id="21" name="文字方塊 20"/>
                  <p:cNvSpPr txBox="1"/>
                  <p:nvPr/>
                </p:nvSpPr>
                <p:spPr>
                  <a:xfrm>
                    <a:off x="5508104" y="5085335"/>
                    <a:ext cx="3520586" cy="738664"/>
                  </a:xfrm>
                  <a:prstGeom prst="rect">
                    <a:avLst/>
                  </a:prstGeom>
                  <a:solidFill>
                    <a:srgbClr val="F660E8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保持正常的生活</a:t>
                    </a:r>
                    <a:r>
                      <a:rPr lang="zh-TW" altLang="en-US" sz="2400" dirty="0">
                        <a:solidFill>
                          <a:schemeClr val="bg1"/>
                        </a:solidFill>
                        <a:latin typeface="Microsoft JhengHei" pitchFamily="34" charset="-120"/>
                        <a:ea typeface="Microsoft JhengHei" pitchFamily="34" charset="-120"/>
                      </a:rPr>
                      <a:t>作息</a:t>
                    </a:r>
                    <a:endParaRPr lang="en-US" altLang="zh-TW" sz="2400" dirty="0">
                      <a:solidFill>
                        <a:schemeClr val="bg1"/>
                      </a:solidFill>
                      <a:latin typeface="Microsoft JhengHei" pitchFamily="34" charset="-120"/>
                      <a:ea typeface="Microsoft JhengHei" pitchFamily="34" charset="-120"/>
                    </a:endParaRPr>
                  </a:p>
                  <a:p>
                    <a:pPr algn="ctr"/>
                    <a:r>
                      <a:rPr lang="en-US" altLang="zh-TW" dirty="0">
                        <a:latin typeface="+mj-ea"/>
                      </a:rPr>
                      <a:t>Engage in </a:t>
                    </a:r>
                    <a:r>
                      <a:rPr lang="en-US" altLang="zh-TW" dirty="0">
                        <a:latin typeface="+mj-ea"/>
                      </a:rPr>
                      <a:t>life</a:t>
                    </a:r>
                    <a:endParaRPr lang="zh-TW" altLang="en-US" dirty="0">
                      <a:latin typeface="+mj-ea"/>
                    </a:endParaRPr>
                  </a:p>
                </p:txBody>
              </p:sp>
            </p:grpSp>
          </p:grpSp>
        </p:grpSp>
        <p:sp>
          <p:nvSpPr>
            <p:cNvPr id="31" name="文字方塊 30"/>
            <p:cNvSpPr txBox="1"/>
            <p:nvPr/>
          </p:nvSpPr>
          <p:spPr>
            <a:xfrm>
              <a:off x="6146928" y="1483185"/>
              <a:ext cx="274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透過遊戲幫助</a:t>
              </a:r>
              <a:r>
                <a:rPr lang="zh-TW" altLang="en-US" dirty="0">
                  <a:latin typeface="+mj-ea"/>
                  <a:ea typeface="+mj-ea"/>
                </a:rPr>
                <a:t>孩子</a:t>
              </a:r>
              <a:r>
                <a:rPr lang="zh-TW" altLang="en-US" dirty="0">
                  <a:latin typeface="+mj-ea"/>
                  <a:ea typeface="+mj-ea"/>
                </a:rPr>
                <a:t>了解現在發生的事情，例如醫生遊戲。</a:t>
              </a:r>
              <a:endParaRPr lang="zh-TW" altLang="en-US" dirty="0">
                <a:latin typeface="+mj-ea"/>
                <a:ea typeface="+mj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918393" y="2433094"/>
              <a:ext cx="303723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提供適當的正確訊息，討論對訊息的了解與知識，提升對環境的</a:t>
              </a:r>
              <a:r>
                <a:rPr lang="zh-TW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安全感。</a:t>
              </a:r>
              <a:endPara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694587" y="3422430"/>
              <a:ext cx="32607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允許並接納自己與孩子的情緒，例如焦慮、擔心、生氣等，這都是正常的</a:t>
              </a:r>
              <a:r>
                <a:rPr lang="zh-TW" altLang="en-US" dirty="0">
                  <a:latin typeface="+mj-ea"/>
                  <a:ea typeface="+mj-ea"/>
                </a:rPr>
                <a:t>反應。</a:t>
              </a:r>
              <a:endParaRPr lang="zh-TW" altLang="en-US" dirty="0">
                <a:latin typeface="+mj-ea"/>
                <a:ea typeface="+mj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854855" y="4560820"/>
              <a:ext cx="31643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發揮創意改變不得不調整的生活與作息，欣賞自己與孩子可以改變的能力。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6224132" y="5603681"/>
              <a:ext cx="273116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避免焦慮過度影響生活作息，保持與孩子投入於生活及有趣的事情</a:t>
              </a:r>
              <a:r>
                <a:rPr lang="zh-TW" altLang="en-US" dirty="0">
                  <a:latin typeface="+mj-ea"/>
                  <a:ea typeface="+mj-ea"/>
                </a:rPr>
                <a:t>當中。</a:t>
              </a:r>
              <a:endParaRPr lang="zh-TW" altLang="en-US" dirty="0">
                <a:latin typeface="+mj-ea"/>
                <a:ea typeface="+mj-ea"/>
              </a:endParaRPr>
            </a:p>
          </p:txBody>
        </p:sp>
      </p:grpSp>
      <p:sp>
        <p:nvSpPr>
          <p:cNvPr id="37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1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0608" y="993541"/>
            <a:ext cx="9216189" cy="3923298"/>
          </a:xfrm>
        </p:spPr>
        <p:txBody>
          <a:bodyPr>
            <a:normAutofit fontScale="90000"/>
          </a:bodyPr>
          <a:lstStyle/>
          <a:p>
            <a:r>
              <a:rPr lang="zh-TW" altLang="en-US" sz="7200" dirty="0" smtClean="0">
                <a:solidFill>
                  <a:schemeClr val="tx1"/>
                </a:solidFill>
              </a:rPr>
              <a:t>疫情固然讓人擔憂，</a:t>
            </a:r>
            <a:r>
              <a:rPr lang="en-US" altLang="zh-TW" sz="7200" dirty="0" smtClean="0">
                <a:solidFill>
                  <a:schemeClr val="tx1"/>
                </a:solidFill>
              </a:rPr>
              <a:t/>
            </a:r>
            <a:br>
              <a:rPr lang="en-US" altLang="zh-TW" sz="7200" dirty="0" smtClean="0">
                <a:solidFill>
                  <a:schemeClr val="tx1"/>
                </a:solidFill>
              </a:rPr>
            </a:br>
            <a:r>
              <a:rPr lang="en-US" altLang="zh-TW" sz="7200" dirty="0" smtClean="0">
                <a:solidFill>
                  <a:schemeClr val="tx1"/>
                </a:solidFill>
              </a:rPr>
              <a:t>   </a:t>
            </a:r>
            <a:r>
              <a:rPr lang="zh-TW" altLang="en-US" sz="7200" dirty="0" smtClean="0">
                <a:solidFill>
                  <a:schemeClr val="tx1"/>
                </a:solidFill>
              </a:rPr>
              <a:t>但</a:t>
            </a:r>
            <a:r>
              <a:rPr lang="en-US" altLang="zh-TW" sz="7200" dirty="0" smtClean="0">
                <a:solidFill>
                  <a:schemeClr val="tx1"/>
                </a:solidFill>
              </a:rPr>
              <a:t/>
            </a:r>
            <a:br>
              <a:rPr lang="en-US" altLang="zh-TW" sz="7200" dirty="0" smtClean="0">
                <a:solidFill>
                  <a:schemeClr val="tx1"/>
                </a:solidFill>
              </a:rPr>
            </a:br>
            <a:r>
              <a:rPr lang="zh-TW" altLang="en-US" sz="7200" dirty="0" smtClean="0">
                <a:solidFill>
                  <a:schemeClr val="tx1"/>
                </a:solidFill>
              </a:rPr>
              <a:t>因為我們攜手</a:t>
            </a:r>
            <a:r>
              <a:rPr lang="zh-TW" altLang="en-US" sz="7200" dirty="0">
                <a:solidFill>
                  <a:schemeClr val="tx1"/>
                </a:solidFill>
              </a:rPr>
              <a:t>安</a:t>
            </a:r>
            <a:r>
              <a:rPr lang="zh-TW" altLang="en-US" sz="7200" dirty="0" smtClean="0">
                <a:solidFill>
                  <a:schemeClr val="tx1"/>
                </a:solidFill>
              </a:rPr>
              <a:t>度，</a:t>
            </a:r>
            <a:r>
              <a:rPr lang="en-US" altLang="zh-TW" sz="7200" dirty="0" smtClean="0">
                <a:solidFill>
                  <a:schemeClr val="tx1"/>
                </a:solidFill>
              </a:rPr>
              <a:t/>
            </a:r>
            <a:br>
              <a:rPr lang="en-US" altLang="zh-TW" sz="7200" dirty="0" smtClean="0">
                <a:solidFill>
                  <a:schemeClr val="tx1"/>
                </a:solidFill>
              </a:rPr>
            </a:br>
            <a:r>
              <a:rPr lang="zh-TW" altLang="en-US" sz="7200" dirty="0" smtClean="0">
                <a:solidFill>
                  <a:schemeClr val="tx1"/>
                </a:solidFill>
              </a:rPr>
              <a:t>讓防疫變得不孤單。</a:t>
            </a:r>
            <a:endParaRPr lang="zh-TW" altLang="en-US" sz="7200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2" y="1465223"/>
            <a:ext cx="2389018" cy="297993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木刻字型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TM03090434[[fn=木刻字型]]</Template>
  <TotalTime>101</TotalTime>
  <Words>460</Words>
  <Application>Microsoft Office PowerPoint</Application>
  <PresentationFormat>寬螢幕</PresentationFormat>
  <Paragraphs>47</Paragraphs>
  <Slides>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9" baseType="lpstr">
      <vt:lpstr>Microsoft JhengHei UI</vt:lpstr>
      <vt:lpstr>Microsoft YaHei Light</vt:lpstr>
      <vt:lpstr>微軟正黑體</vt:lpstr>
      <vt:lpstr>微軟正黑體</vt:lpstr>
      <vt:lpstr>新細明體</vt:lpstr>
      <vt:lpstr>標楷體</vt:lpstr>
      <vt:lpstr>Arial Black</vt:lpstr>
      <vt:lpstr>Bookman Old Style</vt:lpstr>
      <vt:lpstr>Calibri</vt:lpstr>
      <vt:lpstr>Century Gothic</vt:lpstr>
      <vt:lpstr>Microsoft Sans Serif</vt:lpstr>
      <vt:lpstr>Wingdings</vt:lpstr>
      <vt:lpstr>木刻字型</vt:lpstr>
      <vt:lpstr>安度COVID-19安心輔導宣導</vt:lpstr>
      <vt:lpstr>我好擔心，怎麼辦</vt:lpstr>
      <vt:lpstr>列出安心方案</vt:lpstr>
      <vt:lpstr>學校老師可以這樣做</vt:lpstr>
      <vt:lpstr>PowerPoint 簡報</vt:lpstr>
      <vt:lpstr>疫情固然讓人擔憂，    但 因為我們攜手安度， 讓防疫變得不孤單。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安度Covid-19 安心輔導宣導</dc:title>
  <dc:creator>user</dc:creator>
  <cp:lastModifiedBy>TNSCCM</cp:lastModifiedBy>
  <cp:revision>35</cp:revision>
  <cp:lastPrinted>2021-05-19T09:20:56Z</cp:lastPrinted>
  <dcterms:created xsi:type="dcterms:W3CDTF">2021-05-19T01:35:24Z</dcterms:created>
  <dcterms:modified xsi:type="dcterms:W3CDTF">2021-05-27T09:21:43Z</dcterms:modified>
</cp:coreProperties>
</file>