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36" r:id="rId2"/>
    <p:sldId id="318" r:id="rId3"/>
    <p:sldId id="319" r:id="rId4"/>
    <p:sldId id="259" r:id="rId5"/>
    <p:sldId id="263" r:id="rId6"/>
    <p:sldId id="271" r:id="rId7"/>
    <p:sldId id="290" r:id="rId8"/>
    <p:sldId id="300" r:id="rId9"/>
    <p:sldId id="301" r:id="rId10"/>
    <p:sldId id="303" r:id="rId11"/>
    <p:sldId id="321" r:id="rId12"/>
    <p:sldId id="311" r:id="rId13"/>
    <p:sldId id="335" r:id="rId14"/>
    <p:sldId id="294" r:id="rId15"/>
    <p:sldId id="293" r:id="rId16"/>
    <p:sldId id="264" r:id="rId17"/>
    <p:sldId id="307" r:id="rId18"/>
    <p:sldId id="308" r:id="rId19"/>
    <p:sldId id="309" r:id="rId20"/>
    <p:sldId id="310" r:id="rId21"/>
    <p:sldId id="265" r:id="rId22"/>
    <p:sldId id="314" r:id="rId23"/>
    <p:sldId id="325" r:id="rId24"/>
    <p:sldId id="334" r:id="rId25"/>
    <p:sldId id="292" r:id="rId26"/>
    <p:sldId id="337" r:id="rId27"/>
    <p:sldId id="296" r:id="rId28"/>
    <p:sldId id="322" r:id="rId29"/>
    <p:sldId id="297" r:id="rId30"/>
    <p:sldId id="323" r:id="rId31"/>
    <p:sldId id="298" r:id="rId32"/>
    <p:sldId id="268" r:id="rId33"/>
    <p:sldId id="273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13" r:id="rId4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88EB8"/>
    <a:srgbClr val="F8DD16"/>
    <a:srgbClr val="B8AF82"/>
    <a:srgbClr val="CC3300"/>
    <a:srgbClr val="3A68CE"/>
    <a:srgbClr val="071CE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79" d="100"/>
          <a:sy n="79" d="100"/>
        </p:scale>
        <p:origin x="164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4.xml"/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697A5-7F59-46D6-8705-7FE121513D82}" type="doc">
      <dgm:prSet loTypeId="urn:microsoft.com/office/officeart/2005/8/layout/cycle7" loCatId="cycle" qsTypeId="urn:microsoft.com/office/officeart/2005/8/quickstyle/simple1#3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A0F4C4B2-DC05-475B-83DB-600342E83A2D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1" action="ppaction://hlinksldjump"/>
            </a:rPr>
            <a:t>宿主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EA278D6-95F8-4D8F-89AF-565322408609}" type="parTrans" cxnId="{B96C65D0-332D-4D8D-B4E4-0B063024F83E}">
      <dgm:prSet/>
      <dgm:spPr/>
      <dgm:t>
        <a:bodyPr/>
        <a:lstStyle/>
        <a:p>
          <a:endParaRPr lang="zh-TW" altLang="en-US"/>
        </a:p>
      </dgm:t>
    </dgm:pt>
    <dgm:pt modelId="{878BA7E7-5179-41B3-9389-619C61ADAAD1}" type="sibTrans" cxnId="{B96C65D0-332D-4D8D-B4E4-0B063024F83E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3760E250-7D30-49A7-A785-F3F729FA1636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2" action="ppaction://hlinksldjump"/>
            </a:rPr>
            <a:t>環境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E48D3AD-E535-4AD6-B2B4-B924D000162E}" type="parTrans" cxnId="{18749DF2-9800-4484-959E-A0C9E8881B74}">
      <dgm:prSet/>
      <dgm:spPr/>
      <dgm:t>
        <a:bodyPr/>
        <a:lstStyle/>
        <a:p>
          <a:endParaRPr lang="zh-TW" altLang="en-US"/>
        </a:p>
      </dgm:t>
    </dgm:pt>
    <dgm:pt modelId="{CC45BAD4-26B5-4916-9412-17CF1FE27E3B}" type="sibTrans" cxnId="{18749DF2-9800-4484-959E-A0C9E8881B74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60B8BE59-7C94-4823-805D-B1A950702E73}">
      <dgm:prSet phldrT="[文字]"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44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rId3" action="ppaction://hlinksldjump"/>
            </a:rPr>
            <a:t>病原</a:t>
          </a:r>
          <a:endParaRPr lang="zh-TW" altLang="en-US" sz="44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5E94D58-CAF3-4A35-9621-567EF5BDDE2F}" type="parTrans" cxnId="{EBFEBC9E-82F2-4AE9-81B3-F356EC9DC361}">
      <dgm:prSet/>
      <dgm:spPr/>
      <dgm:t>
        <a:bodyPr/>
        <a:lstStyle/>
        <a:p>
          <a:endParaRPr lang="zh-TW" altLang="en-US"/>
        </a:p>
      </dgm:t>
    </dgm:pt>
    <dgm:pt modelId="{DF5E2B95-AAF1-4939-9B4E-2B06EF47528B}" type="sibTrans" cxnId="{EBFEBC9E-82F2-4AE9-81B3-F356EC9DC361}">
      <dgm:prSet/>
      <dgm:spPr>
        <a:solidFill>
          <a:schemeClr val="tx1"/>
        </a:solidFill>
      </dgm:spPr>
      <dgm:t>
        <a:bodyPr/>
        <a:lstStyle/>
        <a:p>
          <a:endParaRPr lang="zh-TW" altLang="en-US"/>
        </a:p>
      </dgm:t>
    </dgm:pt>
    <dgm:pt modelId="{A880441B-3919-4513-94FD-1E4BAF3EBBB6}" type="pres">
      <dgm:prSet presAssocID="{28F697A5-7F59-46D6-8705-7FE121513D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4CE14C-B61F-4B42-84B8-406144DCB0BC}" type="pres">
      <dgm:prSet presAssocID="{A0F4C4B2-DC05-475B-83DB-600342E83A2D}" presName="node" presStyleLbl="node1" presStyleIdx="0" presStyleCnt="3" custRadScaleRad="100009" custRadScaleInc="-10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9651D1-0B1C-4C04-8AA7-8E57452248C5}" type="pres">
      <dgm:prSet presAssocID="{878BA7E7-5179-41B3-9389-619C61ADAAD1}" presName="sibTrans" presStyleLbl="sibTrans2D1" presStyleIdx="0" presStyleCnt="3" custScaleY="141599" custLinFactNeighborX="16429" custLinFactNeighborY="-2446"/>
      <dgm:spPr/>
      <dgm:t>
        <a:bodyPr/>
        <a:lstStyle/>
        <a:p>
          <a:endParaRPr lang="zh-TW" altLang="en-US"/>
        </a:p>
      </dgm:t>
    </dgm:pt>
    <dgm:pt modelId="{908639A6-E7CA-43B1-9D1F-C07C83EA504E}" type="pres">
      <dgm:prSet presAssocID="{878BA7E7-5179-41B3-9389-619C61ADAAD1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B7A2F4D-121B-4586-BF85-CB312C3769AE}" type="pres">
      <dgm:prSet presAssocID="{3760E250-7D30-49A7-A785-F3F729FA1636}" presName="node" presStyleLbl="node1" presStyleIdx="1" presStyleCnt="3" custRadScaleRad="100137" custRadScaleInc="-11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77F6AA-54B3-4BB1-B493-D5E1F9249C64}" type="pres">
      <dgm:prSet presAssocID="{CC45BAD4-26B5-4916-9412-17CF1FE27E3B}" presName="sibTrans" presStyleLbl="sibTrans2D1" presStyleIdx="1" presStyleCnt="3" custScaleY="143526"/>
      <dgm:spPr/>
      <dgm:t>
        <a:bodyPr/>
        <a:lstStyle/>
        <a:p>
          <a:endParaRPr lang="zh-TW" altLang="en-US"/>
        </a:p>
      </dgm:t>
    </dgm:pt>
    <dgm:pt modelId="{F9C6E244-18F0-4D1D-BF63-5A924C23E00A}" type="pres">
      <dgm:prSet presAssocID="{CC45BAD4-26B5-4916-9412-17CF1FE27E3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4F3E75DE-BE82-4518-9DBE-F0E2F203BBAC}" type="pres">
      <dgm:prSet presAssocID="{60B8BE59-7C94-4823-805D-B1A950702E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718996-D640-4004-9F71-721DD7C79012}" type="pres">
      <dgm:prSet presAssocID="{DF5E2B95-AAF1-4939-9B4E-2B06EF47528B}" presName="sibTrans" presStyleLbl="sibTrans2D1" presStyleIdx="2" presStyleCnt="3" custScaleY="153468" custLinFactNeighborX="-11643" custLinFactNeighborY="-2332"/>
      <dgm:spPr/>
      <dgm:t>
        <a:bodyPr/>
        <a:lstStyle/>
        <a:p>
          <a:endParaRPr lang="zh-TW" altLang="en-US"/>
        </a:p>
      </dgm:t>
    </dgm:pt>
    <dgm:pt modelId="{D3A51DBB-4870-46C8-8ADF-B63C7FC984FC}" type="pres">
      <dgm:prSet presAssocID="{DF5E2B95-AAF1-4939-9B4E-2B06EF47528B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E11BCC9-26E8-47F9-B809-D053A9E209A8}" type="presOf" srcId="{CC45BAD4-26B5-4916-9412-17CF1FE27E3B}" destId="{F9C6E244-18F0-4D1D-BF63-5A924C23E00A}" srcOrd="1" destOrd="0" presId="urn:microsoft.com/office/officeart/2005/8/layout/cycle7"/>
    <dgm:cxn modelId="{0F213569-C285-47A7-9CFB-DFDC8E01258C}" type="presOf" srcId="{878BA7E7-5179-41B3-9389-619C61ADAAD1}" destId="{289651D1-0B1C-4C04-8AA7-8E57452248C5}" srcOrd="0" destOrd="0" presId="urn:microsoft.com/office/officeart/2005/8/layout/cycle7"/>
    <dgm:cxn modelId="{1FF4747A-B63A-4E65-AD62-27E91619D1A2}" type="presOf" srcId="{A0F4C4B2-DC05-475B-83DB-600342E83A2D}" destId="{E14CE14C-B61F-4B42-84B8-406144DCB0BC}" srcOrd="0" destOrd="0" presId="urn:microsoft.com/office/officeart/2005/8/layout/cycle7"/>
    <dgm:cxn modelId="{92D07DDC-8BCF-4823-8017-E9F712183DE0}" type="presOf" srcId="{3760E250-7D30-49A7-A785-F3F729FA1636}" destId="{DB7A2F4D-121B-4586-BF85-CB312C3769AE}" srcOrd="0" destOrd="0" presId="urn:microsoft.com/office/officeart/2005/8/layout/cycle7"/>
    <dgm:cxn modelId="{858B13E6-1D8D-4B56-B460-7B720E09B106}" type="presOf" srcId="{60B8BE59-7C94-4823-805D-B1A950702E73}" destId="{4F3E75DE-BE82-4518-9DBE-F0E2F203BBAC}" srcOrd="0" destOrd="0" presId="urn:microsoft.com/office/officeart/2005/8/layout/cycle7"/>
    <dgm:cxn modelId="{18749DF2-9800-4484-959E-A0C9E8881B74}" srcId="{28F697A5-7F59-46D6-8705-7FE121513D82}" destId="{3760E250-7D30-49A7-A785-F3F729FA1636}" srcOrd="1" destOrd="0" parTransId="{3E48D3AD-E535-4AD6-B2B4-B924D000162E}" sibTransId="{CC45BAD4-26B5-4916-9412-17CF1FE27E3B}"/>
    <dgm:cxn modelId="{757734CE-FA09-4DEA-8376-4B1104EFE578}" type="presOf" srcId="{28F697A5-7F59-46D6-8705-7FE121513D82}" destId="{A880441B-3919-4513-94FD-1E4BAF3EBBB6}" srcOrd="0" destOrd="0" presId="urn:microsoft.com/office/officeart/2005/8/layout/cycle7"/>
    <dgm:cxn modelId="{5F60C2C0-574B-4168-A13A-3E59F4B48BF9}" type="presOf" srcId="{CC45BAD4-26B5-4916-9412-17CF1FE27E3B}" destId="{2B77F6AA-54B3-4BB1-B493-D5E1F9249C64}" srcOrd="0" destOrd="0" presId="urn:microsoft.com/office/officeart/2005/8/layout/cycle7"/>
    <dgm:cxn modelId="{C046FE21-C3C0-4D4B-9C67-0D3ABDF9AFF6}" type="presOf" srcId="{DF5E2B95-AAF1-4939-9B4E-2B06EF47528B}" destId="{D3A51DBB-4870-46C8-8ADF-B63C7FC984FC}" srcOrd="1" destOrd="0" presId="urn:microsoft.com/office/officeart/2005/8/layout/cycle7"/>
    <dgm:cxn modelId="{707B9EC1-EEE4-4DC5-B238-A737CAD0601C}" type="presOf" srcId="{DF5E2B95-AAF1-4939-9B4E-2B06EF47528B}" destId="{0F718996-D640-4004-9F71-721DD7C79012}" srcOrd="0" destOrd="0" presId="urn:microsoft.com/office/officeart/2005/8/layout/cycle7"/>
    <dgm:cxn modelId="{8FA1FC2F-AF56-46B6-85B8-EB5B0182C808}" type="presOf" srcId="{878BA7E7-5179-41B3-9389-619C61ADAAD1}" destId="{908639A6-E7CA-43B1-9D1F-C07C83EA504E}" srcOrd="1" destOrd="0" presId="urn:microsoft.com/office/officeart/2005/8/layout/cycle7"/>
    <dgm:cxn modelId="{B96C65D0-332D-4D8D-B4E4-0B063024F83E}" srcId="{28F697A5-7F59-46D6-8705-7FE121513D82}" destId="{A0F4C4B2-DC05-475B-83DB-600342E83A2D}" srcOrd="0" destOrd="0" parTransId="{FEA278D6-95F8-4D8F-89AF-565322408609}" sibTransId="{878BA7E7-5179-41B3-9389-619C61ADAAD1}"/>
    <dgm:cxn modelId="{EBFEBC9E-82F2-4AE9-81B3-F356EC9DC361}" srcId="{28F697A5-7F59-46D6-8705-7FE121513D82}" destId="{60B8BE59-7C94-4823-805D-B1A950702E73}" srcOrd="2" destOrd="0" parTransId="{F5E94D58-CAF3-4A35-9621-567EF5BDDE2F}" sibTransId="{DF5E2B95-AAF1-4939-9B4E-2B06EF47528B}"/>
    <dgm:cxn modelId="{D9F1316D-69A5-46FE-9FC8-A6417D2CE4DA}" type="presParOf" srcId="{A880441B-3919-4513-94FD-1E4BAF3EBBB6}" destId="{E14CE14C-B61F-4B42-84B8-406144DCB0BC}" srcOrd="0" destOrd="0" presId="urn:microsoft.com/office/officeart/2005/8/layout/cycle7"/>
    <dgm:cxn modelId="{12B54A38-1C01-4EF6-ABD6-4B45E5DD6F4D}" type="presParOf" srcId="{A880441B-3919-4513-94FD-1E4BAF3EBBB6}" destId="{289651D1-0B1C-4C04-8AA7-8E57452248C5}" srcOrd="1" destOrd="0" presId="urn:microsoft.com/office/officeart/2005/8/layout/cycle7"/>
    <dgm:cxn modelId="{DCC50362-0881-4686-BC2F-6ADF9261077F}" type="presParOf" srcId="{289651D1-0B1C-4C04-8AA7-8E57452248C5}" destId="{908639A6-E7CA-43B1-9D1F-C07C83EA504E}" srcOrd="0" destOrd="0" presId="urn:microsoft.com/office/officeart/2005/8/layout/cycle7"/>
    <dgm:cxn modelId="{14AE3D63-D288-444C-A3D2-00880D992039}" type="presParOf" srcId="{A880441B-3919-4513-94FD-1E4BAF3EBBB6}" destId="{DB7A2F4D-121B-4586-BF85-CB312C3769AE}" srcOrd="2" destOrd="0" presId="urn:microsoft.com/office/officeart/2005/8/layout/cycle7"/>
    <dgm:cxn modelId="{5AB7FBBE-EA9F-4174-AC94-AFEE806AAB8E}" type="presParOf" srcId="{A880441B-3919-4513-94FD-1E4BAF3EBBB6}" destId="{2B77F6AA-54B3-4BB1-B493-D5E1F9249C64}" srcOrd="3" destOrd="0" presId="urn:microsoft.com/office/officeart/2005/8/layout/cycle7"/>
    <dgm:cxn modelId="{2B7D4D78-507C-4C9D-A5EE-742BFD7A9B29}" type="presParOf" srcId="{2B77F6AA-54B3-4BB1-B493-D5E1F9249C64}" destId="{F9C6E244-18F0-4D1D-BF63-5A924C23E00A}" srcOrd="0" destOrd="0" presId="urn:microsoft.com/office/officeart/2005/8/layout/cycle7"/>
    <dgm:cxn modelId="{67BA4152-EE98-42A1-8A70-0EBDA80409B2}" type="presParOf" srcId="{A880441B-3919-4513-94FD-1E4BAF3EBBB6}" destId="{4F3E75DE-BE82-4518-9DBE-F0E2F203BBAC}" srcOrd="4" destOrd="0" presId="urn:microsoft.com/office/officeart/2005/8/layout/cycle7"/>
    <dgm:cxn modelId="{4B7760FA-FFC9-4A95-A9E6-31809429DF4F}" type="presParOf" srcId="{A880441B-3919-4513-94FD-1E4BAF3EBBB6}" destId="{0F718996-D640-4004-9F71-721DD7C79012}" srcOrd="5" destOrd="0" presId="urn:microsoft.com/office/officeart/2005/8/layout/cycle7"/>
    <dgm:cxn modelId="{02404EAA-09A8-42BF-9041-CB71753C5B1E}" type="presParOf" srcId="{0F718996-D640-4004-9F71-721DD7C79012}" destId="{D3A51DBB-4870-46C8-8ADF-B63C7FC984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CE14C-B61F-4B42-84B8-406144DCB0BC}">
      <dsp:nvSpPr>
        <dsp:cNvPr id="0" name=""/>
        <dsp:cNvSpPr/>
      </dsp:nvSpPr>
      <dsp:spPr>
        <a:xfrm>
          <a:off x="1786902" y="0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宿主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1809509" y="22607"/>
        <a:ext cx="1498504" cy="726645"/>
      </dsp:txXfrm>
    </dsp:sp>
    <dsp:sp modelId="{289651D1-0B1C-4C04-8AA7-8E57452248C5}">
      <dsp:nvSpPr>
        <dsp:cNvPr id="0" name=""/>
        <dsp:cNvSpPr/>
      </dsp:nvSpPr>
      <dsp:spPr>
        <a:xfrm rot="3559577">
          <a:off x="2936273" y="1286510"/>
          <a:ext cx="816243" cy="382530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>
        <a:off x="3051032" y="1363016"/>
        <a:ext cx="586725" cy="229518"/>
      </dsp:txXfrm>
    </dsp:sp>
    <dsp:sp modelId="{DB7A2F4D-121B-4586-BF85-CB312C3769AE}">
      <dsp:nvSpPr>
        <dsp:cNvPr id="0" name=""/>
        <dsp:cNvSpPr/>
      </dsp:nvSpPr>
      <dsp:spPr>
        <a:xfrm>
          <a:off x="3089967" y="2196907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環境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3112574" y="2219514"/>
        <a:ext cx="1498504" cy="726645"/>
      </dsp:txXfrm>
    </dsp:sp>
    <dsp:sp modelId="{2B77F6AA-54B3-4BB1-B493-D5E1F9249C64}">
      <dsp:nvSpPr>
        <dsp:cNvPr id="0" name=""/>
        <dsp:cNvSpPr/>
      </dsp:nvSpPr>
      <dsp:spPr>
        <a:xfrm rot="10780586">
          <a:off x="2171702" y="2396208"/>
          <a:ext cx="816243" cy="387736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/>
        </a:p>
      </dsp:txBody>
      <dsp:txXfrm rot="10800000">
        <a:off x="2288023" y="2473755"/>
        <a:ext cx="583601" cy="232642"/>
      </dsp:txXfrm>
    </dsp:sp>
    <dsp:sp modelId="{4F3E75DE-BE82-4518-9DBE-F0E2F203BBAC}">
      <dsp:nvSpPr>
        <dsp:cNvPr id="0" name=""/>
        <dsp:cNvSpPr/>
      </dsp:nvSpPr>
      <dsp:spPr>
        <a:xfrm>
          <a:off x="525961" y="2211387"/>
          <a:ext cx="1543718" cy="7718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rgbClr val="CC3300"/>
              </a:solidFill>
              <a:latin typeface="華康方圓體W7" panose="040B0709000000000000" pitchFamily="81" charset="-120"/>
              <a:ea typeface="華康方圓體W7" panose="040B0709000000000000" pitchFamily="81" charset="-120"/>
              <a:hlinkClick xmlns:r="http://schemas.openxmlformats.org/officeDocument/2006/relationships" r:id="" action="ppaction://hlinksldjump"/>
            </a:rPr>
            <a:t>病原</a:t>
          </a:r>
          <a:endParaRPr lang="zh-TW" altLang="en-US" sz="4400" kern="1200" dirty="0">
            <a:solidFill>
              <a:srgbClr val="CC3300"/>
            </a:solidFill>
            <a:latin typeface="華康方圓體W7" panose="040B0709000000000000" pitchFamily="81" charset="-120"/>
            <a:ea typeface="華康方圓體W7" panose="040B0709000000000000" pitchFamily="81" charset="-120"/>
          </a:endParaRPr>
        </a:p>
      </dsp:txBody>
      <dsp:txXfrm>
        <a:off x="548568" y="2233994"/>
        <a:ext cx="1498504" cy="726645"/>
      </dsp:txXfrm>
    </dsp:sp>
    <dsp:sp modelId="{0F718996-D640-4004-9F71-721DD7C79012}">
      <dsp:nvSpPr>
        <dsp:cNvPr id="0" name=""/>
        <dsp:cNvSpPr/>
      </dsp:nvSpPr>
      <dsp:spPr>
        <a:xfrm rot="17981516">
          <a:off x="1425134" y="1278026"/>
          <a:ext cx="816243" cy="414594"/>
        </a:xfrm>
        <a:prstGeom prst="left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549512" y="1360945"/>
        <a:ext cx="567487" cy="24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5BA12-ED36-469E-99C9-B3750D688B11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51252-5D9B-46BD-ABAE-6F2C0F5AA6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9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B5431-9A35-46D5-99FE-2FBDB7A118A6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FD633-0395-4FB9-92C9-339F0AB7672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73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0EA71-4628-47F4-99E0-94714F02F104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7AC1-D792-4412-82E7-71C97C1096B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73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ACDBE-AD29-46B6-A118-20517B6F9532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568E0-0E17-45D9-A9EE-4CD043A983C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67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DE6A5-A38B-4D8F-B132-9625FD4CA0B5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19B38-760E-4DF0-B93F-7E1F8C8D155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2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12062-5524-4140-AD9D-AB0FB01AEB34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F503-7E0C-4820-BE03-A45C6F78726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9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E5AB1-EC39-4E3F-ADFC-DF582961E6C1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83099-2B5D-457E-A613-70EEAF93D5E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5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B5605-56CF-45BB-8617-1C03F0C9BD1C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71BA7-BD8B-4F50-8776-28FCDB76239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93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334A-FAD8-40E2-9013-A7DB4F393E19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9ADB5-20F1-44D4-931D-DB71F997F69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3C877A-1F13-44D8-87C9-E2E0797BAA26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DDADA-9956-4DD7-88DC-5BC8953CEF1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0860A-640E-4EB1-8588-61AAE094F136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9D7A-6EF1-4FEC-861F-E13A3C92AF4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07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81A18F-82E6-4387-8B04-AAEAA0C2360C}" type="datetimeFigureOut">
              <a:rPr lang="zh-TW" altLang="en-US" smtClean="0"/>
              <a:pPr>
                <a:defRPr/>
              </a:pPr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BC15D0-74C2-4EA6-84A7-5BFB798B92D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5" Type="http://schemas.openxmlformats.org/officeDocument/2006/relationships/image" Target="http://www.fda.gov.tw/upload/133/%E7%B6%A0%E8%A4%B6%E8%8F%872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hyperlink" Target="https://www.youtube.com/watch?v=xovWyQTZEa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&#19990;&#30028;&#34910;&#29983;&#32068;&#32340;%20--%20&#39135;&#21697;&#23433;&#20840;&#20116;&#22823;&#35201;&#40670;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WHO-%20Five%20keys%20to%20safer%20food.mp4" TargetMode="External"/><Relationship Id="rId4" Type="http://schemas.openxmlformats.org/officeDocument/2006/relationships/hyperlink" Target="https://www.youtube.com/watch?v=ONkKy68HEI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image" Target="../media/image44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3.wdp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3" Type="http://schemas.openxmlformats.org/officeDocument/2006/relationships/image" Target="../media/image49.png"/><Relationship Id="rId7" Type="http://schemas.openxmlformats.org/officeDocument/2006/relationships/slide" Target="slide35.xml"/><Relationship Id="rId12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5" Type="http://schemas.openxmlformats.org/officeDocument/2006/relationships/image" Target="../media/image51.png"/><Relationship Id="rId10" Type="http://schemas.openxmlformats.org/officeDocument/2006/relationships/slide" Target="slide38.xml"/><Relationship Id="rId4" Type="http://schemas.openxmlformats.org/officeDocument/2006/relationships/image" Target="../media/image50.png"/><Relationship Id="rId9" Type="http://schemas.openxmlformats.org/officeDocument/2006/relationships/slide" Target="slide37.xml"/><Relationship Id="rId14" Type="http://schemas.openxmlformats.org/officeDocument/2006/relationships/slide" Target="slide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zh.wikipedia.org/wiki/%E6%84%9F%E6%9F%9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89%A9%E7%A7%8D" TargetMode="External"/><Relationship Id="rId5" Type="http://schemas.openxmlformats.org/officeDocument/2006/relationships/hyperlink" Target="https://zh.wikipedia.org/wiki/%E4%BA%BA" TargetMode="External"/><Relationship Id="rId4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3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1.png"/><Relationship Id="rId7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slide" Target="slide8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864"/>
            <a:ext cx="92827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雅婷的資料夾\北教大\食媒性疾病防治教案教師指引手冊\素材\高年級ppt封面_疑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03" y="2625279"/>
            <a:ext cx="3032125" cy="53578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95518"/>
            <a:ext cx="6454114" cy="132343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8000" b="1" i="1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8000" b="1" i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  <a:endParaRPr lang="en-US" altLang="zh-TW" sz="8000" b="1" i="1" spc="6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851920" y="1301840"/>
            <a:ext cx="5193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Super</a:t>
            </a:r>
            <a:r>
              <a:rPr lang="en-US" altLang="zh-TW" sz="48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 </a:t>
            </a:r>
            <a:r>
              <a:rPr lang="en-US" altLang="zh-TW" sz="8000" b="1" i="1" spc="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W</a:t>
            </a:r>
            <a:r>
              <a:rPr lang="en-US" altLang="zh-TW" sz="8000" b="1" i="1" spc="3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hy</a:t>
            </a:r>
            <a:endParaRPr lang="zh-TW" altLang="en-US" sz="8000" b="1" i="1" spc="3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38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3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47322">
                <a:off x="2139654" y="1415551"/>
                <a:ext cx="1436534" cy="22159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5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zh-TW" altLang="en-US" sz="115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88337">
                <a:off x="6290975" y="2394695"/>
                <a:ext cx="1083043" cy="18620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28" y="4279574"/>
            <a:ext cx="250507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474">
            <a:off x="1481969" y="4616075"/>
            <a:ext cx="1816706" cy="192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590144" y="2080630"/>
            <a:ext cx="1957797" cy="168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440">
            <a:off x="373232" y="3638181"/>
            <a:ext cx="898976" cy="162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94" y="2738166"/>
            <a:ext cx="1248893" cy="165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7535815" y="2107842"/>
            <a:ext cx="492570" cy="2329270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弓形</a:t>
            </a:r>
            <a:r>
              <a:rPr lang="zh-TW" altLang="en-US" sz="29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</a:t>
            </a:r>
            <a:endParaRPr lang="en-US" altLang="zh-TW" sz="2900" b="1" spc="3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  <a:p>
            <a:r>
              <a:rPr lang="zh-TW" altLang="en-US" sz="29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蟲卵</a:t>
            </a:r>
          </a:p>
        </p:txBody>
      </p:sp>
      <p:sp>
        <p:nvSpPr>
          <p:cNvPr id="15" name="弧形箭號 (上彎) 14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文字方塊 15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7535815" y="4785240"/>
            <a:ext cx="492570" cy="1668096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蛔蟲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019015" y="5085184"/>
            <a:ext cx="2272646" cy="51349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肝吸蟲蟲卵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2" y="2754430"/>
            <a:ext cx="303125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07310" y="4770430"/>
            <a:ext cx="360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64242" y="4226338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237929" y="6531505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9" y="2210338"/>
            <a:ext cx="3058879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雅婷的資料夾\食媒性疾病防治教案教師指引手冊\素材\更換圖片\(1)蛔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8" y="4514457"/>
            <a:ext cx="3058879" cy="20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95692" y="188640"/>
            <a:ext cx="4392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http://www.fda.gov.tw/upload/133/%E7%B6%A0%E8%A4%B6%E8%8F%872.jpg"/>
          <p:cNvPicPr>
            <a:picLocks noGrp="1" noChangeAspect="1" noChangeArrowheads="1"/>
          </p:cNvPicPr>
          <p:nvPr>
            <p:ph idx="1"/>
          </p:nvPr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47268" y="2268615"/>
            <a:ext cx="2082032" cy="30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5407495" y="5684288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毒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蕈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14" name="圖片 13" descr="http://www.fda.gov.tw/TC/includes/GetFile.ashx?mID=133&amp;id=10757&amp;chk=cfcc53d6-e955-4fa2-97b1-3bea95414703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13503" r="35264" b="52372"/>
          <a:stretch/>
        </p:blipFill>
        <p:spPr bwMode="auto">
          <a:xfrm>
            <a:off x="1046375" y="2717435"/>
            <a:ext cx="3674075" cy="239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1597512" y="5684287"/>
            <a:ext cx="2611833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  <a:cs typeface="+mn-cs"/>
              </a:rPr>
              <a:t>河豚</a:t>
            </a:r>
          </a:p>
        </p:txBody>
      </p:sp>
      <p:sp>
        <p:nvSpPr>
          <p:cNvPr id="16" name="弧形箭號 (上彎) 15">
            <a:hlinkClick r:id="rId8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8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8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8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1612" y="5192119"/>
            <a:ext cx="36002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發展月刊</a:t>
            </a:r>
            <a:r>
              <a:rPr kumimoji="0"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kumimoji="0" lang="zh-TW" altLang="en-US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580112" y="5192119"/>
            <a:ext cx="4108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5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090042" y="5499042"/>
            <a:ext cx="259233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A</a:t>
            </a:r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型肝炎病毒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5329701" y="5503073"/>
            <a:ext cx="2389967" cy="474353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  <a:cs typeface="+mn-cs"/>
              </a:rPr>
              <a:t>諾羅病毒</a:t>
            </a:r>
            <a:endParaRPr lang="zh-TW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娃娃體W7" panose="040B0709000000000000" pitchFamily="81" charset="-120"/>
              <a:ea typeface="華康娃娃體W7" panose="040B0709000000000000" pitchFamily="81" charset="-120"/>
              <a:cs typeface="+mn-cs"/>
            </a:endParaRP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4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10809" y="4930883"/>
            <a:ext cx="35643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24541" y="4930883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Picture 2" descr="D:\雅婷的資料夾\食媒性疾病防治教案教師指引手冊\素材\更換圖片\(2)A型肝炎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24" y="2914884"/>
            <a:ext cx="2626451" cy="20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14883"/>
            <a:ext cx="232629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2066445"/>
            <a:ext cx="856895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600" dirty="0">
                <a:hlinkClick r:id="rId4"/>
              </a:rPr>
              <a:t>https://</a:t>
            </a:r>
            <a:r>
              <a:rPr lang="en-US" altLang="zh-TW" sz="2600" dirty="0" smtClean="0">
                <a:hlinkClick r:id="rId4"/>
              </a:rPr>
              <a:t>www.youtube.com/watch?v=xovWyQTZEa4</a:t>
            </a:r>
            <a:endParaRPr lang="en-US" altLang="zh-TW" sz="2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en-US" altLang="zh-TW" sz="2600" dirty="0" smtClean="0"/>
          </a:p>
        </p:txBody>
      </p:sp>
      <p:sp>
        <p:nvSpPr>
          <p:cNvPr id="5" name="矩形 4"/>
          <p:cNvSpPr/>
          <p:nvPr/>
        </p:nvSpPr>
        <p:spPr>
          <a:xfrm>
            <a:off x="1629189" y="872528"/>
            <a:ext cx="5724645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認識諾羅病毒</a:t>
            </a:r>
            <a:endParaRPr lang="zh-TW" altLang="en-US" sz="6600" b="1" i="1" cap="none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>
            <a:hlinkClick r:id="rId5" action="ppaction://hlinksldjump"/>
          </p:cNvPr>
          <p:cNvSpPr/>
          <p:nvPr/>
        </p:nvSpPr>
        <p:spPr>
          <a:xfrm>
            <a:off x="899592" y="6093296"/>
            <a:ext cx="504056" cy="14783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hlinkClick r:id="rId6" action="ppaction://hlinksldjump"/>
          </p:cNvPr>
          <p:cNvSpPr txBox="1"/>
          <p:nvPr/>
        </p:nvSpPr>
        <p:spPr>
          <a:xfrm>
            <a:off x="873105" y="6300028"/>
            <a:ext cx="1394640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上一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章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57501" y="6071012"/>
            <a:ext cx="30680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98884"/>
            <a:ext cx="3339911" cy="28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251520" y="188640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需有適當的傳染途徑</a:t>
            </a:r>
          </a:p>
        </p:txBody>
      </p:sp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11560" y="2227511"/>
            <a:ext cx="80105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飲食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飛沫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、</a:t>
            </a:r>
            <a:r>
              <a:rPr kumimoji="0" lang="zh-TW" altLang="en-US" sz="44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</a:t>
            </a:r>
            <a:r>
              <a:rPr kumimoji="0" lang="zh-TW" altLang="en-US" sz="4400" dirty="0">
                <a:solidFill>
                  <a:srgbClr val="0070C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傳染</a:t>
            </a:r>
          </a:p>
        </p:txBody>
      </p:sp>
      <p:pic>
        <p:nvPicPr>
          <p:cNvPr id="16" name="圖片 15" descr="-3-638.jpg"/>
          <p:cNvPicPr>
            <a:picLocks noChangeAspect="1"/>
          </p:cNvPicPr>
          <p:nvPr/>
        </p:nvPicPr>
        <p:blipFill rotWithShape="1">
          <a:blip r:embed="rId4"/>
          <a:srcRect l="59404" t="38848" r="11207" b="26513"/>
          <a:stretch/>
        </p:blipFill>
        <p:spPr>
          <a:xfrm>
            <a:off x="5759403" y="3328036"/>
            <a:ext cx="2562450" cy="2267510"/>
          </a:xfrm>
          <a:prstGeom prst="rect">
            <a:avLst/>
          </a:prstGeom>
        </p:spPr>
      </p:pic>
      <p:pic>
        <p:nvPicPr>
          <p:cNvPr id="17" name="圖片 16" descr="-3-638.jpg"/>
          <p:cNvPicPr>
            <a:picLocks noChangeAspect="1"/>
          </p:cNvPicPr>
          <p:nvPr/>
        </p:nvPicPr>
        <p:blipFill>
          <a:blip r:embed="rId4"/>
          <a:srcRect t="39040" r="67633" b="26513"/>
          <a:stretch>
            <a:fillRect/>
          </a:stretch>
        </p:blipFill>
        <p:spPr>
          <a:xfrm>
            <a:off x="323528" y="3317848"/>
            <a:ext cx="2682143" cy="2504111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3519339" y="3212976"/>
            <a:ext cx="2250299" cy="3000379"/>
            <a:chOff x="3000363" y="2857495"/>
            <a:chExt cx="3000398" cy="4000505"/>
          </a:xfrm>
        </p:grpSpPr>
        <p:pic>
          <p:nvPicPr>
            <p:cNvPr id="19" name="圖片 18" descr="-3-638.jpg"/>
            <p:cNvPicPr>
              <a:picLocks noChangeAspect="1"/>
            </p:cNvPicPr>
            <p:nvPr/>
          </p:nvPicPr>
          <p:blipFill>
            <a:blip r:embed="rId4"/>
            <a:srcRect l="30564" t="53236" r="44749"/>
            <a:stretch>
              <a:fillRect/>
            </a:stretch>
          </p:blipFill>
          <p:spPr>
            <a:xfrm>
              <a:off x="3000363" y="2857495"/>
              <a:ext cx="2812897" cy="4000505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4786314" y="5214949"/>
              <a:ext cx="1214447" cy="1508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en-US" altLang="zh-TW" sz="1350" dirty="0"/>
            </a:p>
            <a:p>
              <a:endParaRPr lang="zh-TW" altLang="en-US" sz="1350" dirty="0"/>
            </a:p>
          </p:txBody>
        </p:sp>
      </p:grpSp>
      <p:sp>
        <p:nvSpPr>
          <p:cNvPr id="21" name="弧形箭號 (上彎) 20">
            <a:hlinkClick r:id="rId5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51520" y="188640"/>
            <a:ext cx="820875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需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有抵抗力較弱的人體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08519" y="2199455"/>
            <a:ext cx="9289032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79712" y="5613863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09393" y="5595860"/>
            <a:ext cx="6048672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高年級學生抵抗力比較好，所以不用擔心感染食媒性疾病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05" y="2492896"/>
            <a:ext cx="2448272" cy="19434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484946" y="2786867"/>
            <a:ext cx="2194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長期接受治療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57024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6698406" y="309915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幼兒</a:t>
            </a:r>
          </a:p>
        </p:txBody>
      </p:sp>
      <p:pic>
        <p:nvPicPr>
          <p:cNvPr id="18" name="Picture 2" descr="D:\雅婷的資料夾\北教大\食媒性疾病防治教案教師指引手冊\素材\高年級\標籤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41" y="2596763"/>
            <a:ext cx="1660525" cy="16557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1230139" y="2852936"/>
            <a:ext cx="1152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老年人</a:t>
            </a:r>
          </a:p>
        </p:txBody>
      </p:sp>
      <p:pic>
        <p:nvPicPr>
          <p:cNvPr id="1027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7" y="5204700"/>
            <a:ext cx="1737766" cy="14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弧形箭號 (上彎) 2">
            <a:hlinkClick r:id="rId6" action="ppaction://hlinksldjump"/>
          </p:cNvPr>
          <p:cNvSpPr/>
          <p:nvPr/>
        </p:nvSpPr>
        <p:spPr>
          <a:xfrm>
            <a:off x="8604448" y="3284984"/>
            <a:ext cx="281609" cy="254934"/>
          </a:xfrm>
          <a:prstGeom prst="curved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32440" y="3652381"/>
            <a:ext cx="461665" cy="1464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回到上</a:t>
            </a:r>
            <a:r>
              <a:rPr lang="zh-TW" altLang="en-US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頁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選單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51520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" y="980728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90872" y="2043661"/>
            <a:ext cx="8229600" cy="10682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依照拿到的文章先進行個人閱讀後，再開始小組討論。並將重點記錄在小組紀錄單上。</a:t>
            </a: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90872" y="3669114"/>
            <a:ext cx="8075240" cy="2791051"/>
            <a:chOff x="457200" y="3828343"/>
            <a:chExt cx="8075240" cy="2791051"/>
          </a:xfrm>
        </p:grpSpPr>
        <p:sp>
          <p:nvSpPr>
            <p:cNvPr id="3" name="矩形 2"/>
            <p:cNvSpPr/>
            <p:nvPr/>
          </p:nvSpPr>
          <p:spPr>
            <a:xfrm>
              <a:off x="457200" y="5021425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疾病的病原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08176" y="5028389"/>
              <a:ext cx="2098576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傳染途徑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59152" y="5028389"/>
              <a:ext cx="119702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症狀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326426" y="5028389"/>
              <a:ext cx="2206014" cy="6398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如何預防</a:t>
              </a:r>
            </a:p>
          </p:txBody>
        </p:sp>
        <p:sp>
          <p:nvSpPr>
            <p:cNvPr id="4" name="橢圓 3"/>
            <p:cNvSpPr/>
            <p:nvPr/>
          </p:nvSpPr>
          <p:spPr>
            <a:xfrm>
              <a:off x="3026160" y="3828343"/>
              <a:ext cx="2896210" cy="87930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TW" altLang="en-US" sz="3600" dirty="0" smtClean="0">
                  <a:solidFill>
                    <a:srgbClr val="C00000"/>
                  </a:solidFill>
                  <a:latin typeface="華康少女文字W7" panose="040F0709000000000000" pitchFamily="81" charset="-120"/>
                  <a:ea typeface="華康少女文字W7" panose="040F0709000000000000" pitchFamily="81" charset="-120"/>
                </a:rPr>
                <a:t>討論重點</a:t>
              </a:r>
              <a:endParaRPr lang="zh-TW" altLang="en-US" sz="3600" dirty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31640" y="5964493"/>
              <a:ext cx="2098576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好發季節</a:t>
              </a:r>
              <a:endParaRPr lang="zh-TW" altLang="en-US" sz="2800" dirty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82616" y="5964493"/>
              <a:ext cx="4301752" cy="6549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accent1">
                      <a:lumMod val="75000"/>
                    </a:schemeClr>
                  </a:solidFill>
                  <a:latin typeface="華康彩帶體" panose="040B0709000000000000" pitchFamily="81" charset="-120"/>
                  <a:ea typeface="華康彩帶體" panose="040B0709000000000000" pitchFamily="81" charset="-120"/>
                </a:rPr>
                <a:t>如何處理受汙染的環境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205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483768" y="2199455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此文章所談論的食媒性疾病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病原體是什麼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148063" y="3284984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3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文字方塊 23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2476117" y="4292285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種疾病的傳染途徑有哪些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504297" y="5095622"/>
            <a:ext cx="5472607" cy="1429722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主要是</a:t>
            </a:r>
            <a:r>
              <a:rPr lang="zh-TW" altLang="en-US" sz="3200" u="sng" dirty="0" smtClean="0">
                <a:solidFill>
                  <a:schemeClr val="accent1">
                    <a:lumMod val="7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糞口傳染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，其次是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/>
            </a:r>
            <a:b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</a:br>
            <a:r>
              <a:rPr lang="zh-TW" altLang="en-US" sz="3200" u="sng" dirty="0" smtClean="0">
                <a:solidFill>
                  <a:srgbClr val="C0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接觸傳染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(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嘔吐物或排泄物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)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9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5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40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083944" y="1948994"/>
            <a:ext cx="1183176" cy="1384535"/>
            <a:chOff x="540088" y="1556793"/>
            <a:chExt cx="1183176" cy="1384535"/>
          </a:xfrm>
        </p:grpSpPr>
        <p:pic>
          <p:nvPicPr>
            <p:cNvPr id="17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483768" y="2199455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受感染的患者會出現哪幾種症狀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269380" y="2877208"/>
            <a:ext cx="5184577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嘔吐、腹瀉、腹痛、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痙攣、發燒、呼吸道症狀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83943" y="4077072"/>
            <a:ext cx="1183176" cy="1384535"/>
            <a:chOff x="540088" y="1556793"/>
            <a:chExt cx="1183176" cy="1384535"/>
          </a:xfrm>
        </p:grpSpPr>
        <p:pic>
          <p:nvPicPr>
            <p:cNvPr id="22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4" name="文字方塊 23"/>
          <p:cNvSpPr txBox="1"/>
          <p:nvPr/>
        </p:nvSpPr>
        <p:spPr>
          <a:xfrm>
            <a:off x="2476117" y="4417948"/>
            <a:ext cx="3248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平常可以怎麼預防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2462933" y="5253472"/>
            <a:ext cx="5997499" cy="1199864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勤洗手、注意飲食或個人衛生、正確處理嘔吐物和排泄物</a:t>
            </a:r>
            <a:endParaRPr lang="zh-TW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185191" y="116632"/>
            <a:ext cx="82087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小組討論紀錄單</a:t>
            </a:r>
            <a:r>
              <a:rPr kumimoji="0" lang="zh-TW" altLang="en-US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kumimoji="0" lang="zh-TW" altLang="en-US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971600" y="1484784"/>
            <a:ext cx="1183176" cy="1384535"/>
            <a:chOff x="540088" y="1556793"/>
            <a:chExt cx="1183176" cy="1384535"/>
          </a:xfrm>
        </p:grpSpPr>
        <p:pic>
          <p:nvPicPr>
            <p:cNvPr id="2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文字方塊 2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2299416" y="18792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發季節為何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963711" y="2532742"/>
            <a:ext cx="2808313" cy="671535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冬季與初春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899592" y="3212976"/>
            <a:ext cx="1183176" cy="1384535"/>
            <a:chOff x="540088" y="1556793"/>
            <a:chExt cx="1183176" cy="1384535"/>
          </a:xfrm>
        </p:grpSpPr>
        <p:pic>
          <p:nvPicPr>
            <p:cNvPr id="2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字方塊 2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2291765" y="3428189"/>
            <a:ext cx="562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我們可以使用什麼東西處理患者的嘔吐物、排泄物及受汙染的環境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763688" y="4643522"/>
            <a:ext cx="6795101" cy="1648607"/>
          </a:xfrm>
          <a:prstGeom prst="roundRect">
            <a:avLst/>
          </a:prstGeom>
          <a:solidFill>
            <a:srgbClr val="B8AF8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嘔吐物處理：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0.5%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漂白水，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充分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浸泡，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  靜置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30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分鐘後再處理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受汙染的環境：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0.1%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漂白水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5606462" y="4365104"/>
            <a:ext cx="3286018" cy="458647"/>
          </a:xfrm>
          <a:prstGeom prst="borderCallout2">
            <a:avLst>
              <a:gd name="adj1" fmla="val 25379"/>
              <a:gd name="adj2" fmla="val -3602"/>
              <a:gd name="adj3" fmla="val 23169"/>
              <a:gd name="adj4" fmla="val -12300"/>
              <a:gd name="adj5" fmla="val 108081"/>
              <a:gd name="adj6" fmla="val -2374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漂白水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直線圖說文字 2 30"/>
          <p:cNvSpPr/>
          <p:nvPr/>
        </p:nvSpPr>
        <p:spPr>
          <a:xfrm rot="10800000" flipH="1">
            <a:off x="5868144" y="6165303"/>
            <a:ext cx="2928860" cy="432048"/>
          </a:xfrm>
          <a:prstGeom prst="borderCallout2">
            <a:avLst>
              <a:gd name="adj1" fmla="val 23730"/>
              <a:gd name="adj2" fmla="val -6497"/>
              <a:gd name="adj3" fmla="val 23730"/>
              <a:gd name="adj4" fmla="val -13929"/>
              <a:gd name="adj5" fmla="val 98182"/>
              <a:gd name="adj6" fmla="val -2145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796136" y="617947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c.c.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漂白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公升清水</a:t>
            </a:r>
          </a:p>
        </p:txBody>
      </p:sp>
    </p:spTree>
    <p:extLst>
      <p:ext uri="{BB962C8B-B14F-4D97-AF65-F5344CB8AC3E}">
        <p14:creationId xmlns:p14="http://schemas.microsoft.com/office/powerpoint/2010/main" val="358390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8" grpId="0"/>
      <p:bldP spid="29" grpId="0" animBg="1"/>
      <p:bldP spid="12" grpId="0" animBg="1"/>
      <p:bldP spid="31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5488672" y="476672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痛苦</a:t>
            </a:r>
          </a:p>
        </p:txBody>
      </p:sp>
      <p:sp>
        <p:nvSpPr>
          <p:cNvPr id="10" name="橢圓 9"/>
          <p:cNvSpPr/>
          <p:nvPr/>
        </p:nvSpPr>
        <p:spPr>
          <a:xfrm>
            <a:off x="3484570" y="2132891"/>
            <a:ext cx="2265392" cy="2184485"/>
          </a:xfrm>
          <a:prstGeom prst="ellipse">
            <a:avLst/>
          </a:prstGeom>
          <a:solidFill>
            <a:srgbClr val="CC3300"/>
          </a:solidFill>
          <a:ln>
            <a:solidFill>
              <a:srgbClr val="CC33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0" b="1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en-US" sz="12000" b="1" dirty="0">
              <a:solidFill>
                <a:schemeClr val="bg1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228184" y="3407031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病原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3635896" y="477855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人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786600" y="3345268"/>
            <a:ext cx="2016224" cy="19442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飲水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468346" y="620688"/>
            <a:ext cx="2016224" cy="19442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accent1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r>
              <a:rPr lang="en-US" altLang="zh-TW" sz="3600" b="1" dirty="0" smtClean="0">
                <a:solidFill>
                  <a:srgbClr val="CC3300"/>
                </a:solidFill>
                <a:effectLst>
                  <a:glow rad="63500">
                    <a:schemeClr val="accent5">
                      <a:lumMod val="20000"/>
                      <a:lumOff val="80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食物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cxnSp>
        <p:nvCxnSpPr>
          <p:cNvPr id="21" name="直線單箭頭接點 20"/>
          <p:cNvCxnSpPr>
            <a:endCxn id="10" idx="1"/>
          </p:cNvCxnSpPr>
          <p:nvPr/>
        </p:nvCxnSpPr>
        <p:spPr>
          <a:xfrm>
            <a:off x="3317947" y="2160045"/>
            <a:ext cx="498382" cy="292756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2802824" y="3717032"/>
            <a:ext cx="681746" cy="360040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7" idx="0"/>
          </p:cNvCxnSpPr>
          <p:nvPr/>
        </p:nvCxnSpPr>
        <p:spPr>
          <a:xfrm flipV="1">
            <a:off x="4644008" y="4437511"/>
            <a:ext cx="0" cy="341047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H="1" flipV="1">
            <a:off x="5707871" y="3717032"/>
            <a:ext cx="592321" cy="288032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5436096" y="2142244"/>
            <a:ext cx="271775" cy="278644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5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27584" y="2564904"/>
            <a:ext cx="7704856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任何被汙染的食物和飲品，都可能導致食媒性疾病的發生，所以一定要更加注意飲食的衛生</a:t>
            </a:r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1040465"/>
            <a:ext cx="3595856" cy="110799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貓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051"/>
            <a:ext cx="1800200" cy="17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85190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en-US" altLang="zh-TW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WHO-Five keys to safer food</a:t>
            </a:r>
            <a:endParaRPr kumimoji="0"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5" name="文字方塊 4"/>
          <p:cNvSpPr txBox="1">
            <a:spLocks noChangeArrowheads="1"/>
          </p:cNvSpPr>
          <p:nvPr/>
        </p:nvSpPr>
        <p:spPr bwMode="auto">
          <a:xfrm>
            <a:off x="5028922" y="6381328"/>
            <a:ext cx="38635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圖片</a:t>
            </a:r>
            <a:r>
              <a:rPr kumimoji="0"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來源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WHO(</a:t>
            </a:r>
            <a:r>
              <a:rPr kumimoji="0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世界衛生組織</a:t>
            </a:r>
            <a:r>
              <a:rPr kumimoji="0"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0"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2594"/>
            <a:ext cx="3495675" cy="4924425"/>
          </a:xfrm>
          <a:prstGeom prst="rect">
            <a:avLst/>
          </a:prstGeom>
        </p:spPr>
      </p:pic>
      <p:sp>
        <p:nvSpPr>
          <p:cNvPr id="3" name="矩形 2">
            <a:hlinkClick r:id="rId7" action="ppaction://hlinkfile"/>
          </p:cNvPr>
          <p:cNvSpPr/>
          <p:nvPr/>
        </p:nvSpPr>
        <p:spPr>
          <a:xfrm>
            <a:off x="4770370" y="3284984"/>
            <a:ext cx="3744416" cy="11503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五大食物</a:t>
            </a:r>
            <a:r>
              <a:rPr lang="zh-TW" altLang="en-US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anose="020F0800000000000000" pitchFamily="34" charset="-120"/>
                <a:ea typeface="華康中特圓體(P)" panose="020F0800000000000000" pitchFamily="34" charset="-120"/>
              </a:rPr>
              <a:t>安全要點</a:t>
            </a:r>
          </a:p>
        </p:txBody>
      </p:sp>
      <p:sp>
        <p:nvSpPr>
          <p:cNvPr id="2" name="矩形 1"/>
          <p:cNvSpPr/>
          <p:nvPr/>
        </p:nvSpPr>
        <p:spPr>
          <a:xfrm>
            <a:off x="1187624" y="1259632"/>
            <a:ext cx="622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/>
              <a:t>世界</a:t>
            </a:r>
            <a:r>
              <a:rPr lang="zh-TW" altLang="en-US" dirty="0"/>
              <a:t>衛生組織</a:t>
            </a:r>
            <a:r>
              <a:rPr lang="en-US" altLang="zh-TW" dirty="0"/>
              <a:t>(WHO: Five keys to safer food)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75656" y="2708920"/>
            <a:ext cx="7365028" cy="381642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防疫總動員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22728" y="2908546"/>
            <a:ext cx="7200800" cy="36167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方法一  保持清潔，防止汙染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方法二  生、熟食品分開以避免交叉汙染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方法三  食物要澈底煮熟以殺死微生物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方法四  在安全的溫度下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(&lt;5</a:t>
            </a: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℃或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&gt;60</a:t>
            </a:r>
            <a:r>
              <a:rPr kumimoji="0" lang="zh-TW" altLang="en-US" sz="2800" b="1" dirty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℃</a:t>
            </a:r>
            <a: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kumimoji="0" lang="en-US" altLang="zh-TW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保存食物以防止細菌孳生</a:t>
            </a:r>
            <a:endParaRPr kumimoji="0" lang="en-US" altLang="zh-TW" sz="2800" b="1" dirty="0" smtClean="0">
              <a:solidFill>
                <a:schemeClr val="accent4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方法五  使用安全的水和食物原料</a:t>
            </a:r>
            <a:endParaRPr kumimoji="0" lang="zh-TW" altLang="en-US" sz="28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56792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763688" y="1969676"/>
            <a:ext cx="675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影片提到有哪些方法可以確保食品安全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42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食品安全五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口訣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93498" y="1844824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1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要洗手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493496" y="2787867"/>
            <a:ext cx="3220229" cy="7166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2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要新鮮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93498" y="3730910"/>
            <a:ext cx="3220228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3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要生、熟食分開</a:t>
            </a:r>
            <a:endParaRPr lang="en-US" altLang="zh-TW" sz="2400" dirty="0">
              <a:solidFill>
                <a:schemeClr val="tx1"/>
              </a:solidFill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493495" y="4673953"/>
            <a:ext cx="3220231" cy="7643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4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要注意保存溫度</a:t>
            </a:r>
            <a:endParaRPr lang="en-US" altLang="zh-TW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  <a:cs typeface="Times New Roman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483768" y="5664723"/>
            <a:ext cx="3229885" cy="716605"/>
          </a:xfrm>
          <a:prstGeom prst="round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5</a:t>
            </a:r>
            <a:r>
              <a:rPr lang="en-US" altLang="zh-TW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.</a:t>
            </a:r>
            <a:r>
              <a:rPr lang="zh-TW" altLang="en-US" sz="2400" dirty="0" smtClean="0">
                <a:solidFill>
                  <a:schemeClr val="tx1"/>
                </a:solidFill>
                <a:latin typeface="文鼎圓體B" pitchFamily="34" charset="-120"/>
                <a:ea typeface="文鼎圓體B" pitchFamily="34" charset="-120"/>
              </a:rPr>
              <a:t>要澈底加熱</a:t>
            </a:r>
            <a:endParaRPr lang="zh-TW" altLang="en-US" sz="2400" dirty="0">
              <a:solidFill>
                <a:schemeClr val="tx1"/>
              </a:solidFill>
              <a:latin typeface="文鼎黑體B" pitchFamily="34" charset="-120"/>
              <a:ea typeface="文鼎黑體B" pitchFamily="34" charset="-120"/>
            </a:endParaRPr>
          </a:p>
        </p:txBody>
      </p:sp>
      <p:pic>
        <p:nvPicPr>
          <p:cNvPr id="2050" name="Picture 2" descr="D:\雅婷的資料夾\北教大\食媒性疾病防治教案教師指引手冊\素材\高年級\小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6706"/>
            <a:ext cx="2602690" cy="33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動頭腦</a:t>
            </a: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45031" y="1603268"/>
            <a:ext cx="8460432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廁完畢請務必用肥皂洗手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清洗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並消毒處理食物之器具表面及設備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專用之刀具及砧板處理生食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湯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類或燉類食物要煮沸以確保溫度達到</a:t>
            </a: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℃。避免出現血水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擱置熟食於室溫下超過</a:t>
            </a:r>
            <a:r>
              <a:rPr lang="en-US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儲存食物於冰箱中過久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在室溫下解凍食物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經衛生安全加工處理後的食物，如殺菌牛乳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zh-TW" sz="2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zh-TW" sz="2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食的蔬菜水果務必清洗乾淨</a:t>
            </a:r>
          </a:p>
          <a:p>
            <a:pPr>
              <a:lnSpc>
                <a:spcPts val="3800"/>
              </a:lnSpc>
            </a:pPr>
            <a:r>
              <a:rPr lang="en-US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zh-TW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吃過期的食物</a:t>
            </a:r>
          </a:p>
        </p:txBody>
      </p:sp>
    </p:spTree>
    <p:extLst>
      <p:ext uri="{BB962C8B-B14F-4D97-AF65-F5344CB8AC3E}">
        <p14:creationId xmlns:p14="http://schemas.microsoft.com/office/powerpoint/2010/main" val="16960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良好的個人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</a:t>
            </a: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2749292" y="2456359"/>
            <a:ext cx="778963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向右箭號 9"/>
          <p:cNvSpPr/>
          <p:nvPr/>
        </p:nvSpPr>
        <p:spPr>
          <a:xfrm>
            <a:off x="5971004" y="2584038"/>
            <a:ext cx="700458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向右箭號 10"/>
          <p:cNvSpPr/>
          <p:nvPr/>
        </p:nvSpPr>
        <p:spPr>
          <a:xfrm rot="10800000">
            <a:off x="5904691" y="5119603"/>
            <a:ext cx="58936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2" name="向右箭號 11"/>
          <p:cNvSpPr/>
          <p:nvPr/>
        </p:nvSpPr>
        <p:spPr>
          <a:xfrm rot="5400000">
            <a:off x="7611006" y="3948281"/>
            <a:ext cx="663338" cy="428628"/>
          </a:xfrm>
          <a:prstGeom prst="rightArrow">
            <a:avLst>
              <a:gd name="adj1" fmla="val 51123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3" name="圖片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4218" r="2473" b="1230"/>
          <a:stretch/>
        </p:blipFill>
        <p:spPr bwMode="auto">
          <a:xfrm>
            <a:off x="755575" y="1736166"/>
            <a:ext cx="1662771" cy="19861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21" y="1793814"/>
            <a:ext cx="1575673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3189"/>
          <a:stretch/>
        </p:blipFill>
        <p:spPr bwMode="auto">
          <a:xfrm>
            <a:off x="7199228" y="1762001"/>
            <a:ext cx="1508300" cy="18996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069"/>
          <a:stretch/>
        </p:blipFill>
        <p:spPr bwMode="auto">
          <a:xfrm>
            <a:off x="7122695" y="4577033"/>
            <a:ext cx="1534694" cy="208641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28"/>
          <a:stretch/>
        </p:blipFill>
        <p:spPr bwMode="auto">
          <a:xfrm>
            <a:off x="3880021" y="4494264"/>
            <a:ext cx="1536863" cy="202072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搓搓七字訣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0" y="2199296"/>
            <a:ext cx="1976244" cy="11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35" y="2216897"/>
            <a:ext cx="1975972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4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199296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800"/>
            <a:ext cx="1975973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07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7258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6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照顧自己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89279" y="3049172"/>
            <a:ext cx="7219225" cy="25400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補充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水分與營養，必要時補充電解質。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少量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多餐、清淡飲食，避免過油或高糖分。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kumimoji="0" lang="zh-TW" altLang="en-US" sz="26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個人衛生，勤洗手避免傳染給他人。 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在家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休息，避免去</a:t>
            </a:r>
            <a:r>
              <a:rPr kumimoji="0" lang="zh-TW" altLang="en-US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公共場所</a:t>
            </a: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en-US" altLang="zh-TW" sz="2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症狀解除後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小時再出門</a:t>
            </a:r>
            <a:r>
              <a:rPr kumimoji="0" lang="en-US" altLang="zh-TW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6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979712" y="5661248"/>
            <a:ext cx="758254" cy="10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</a:pP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771800" y="5949280"/>
            <a:ext cx="6194858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kumimoji="0"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可以使用酒精或乾洗手液代替肥皂嗎</a:t>
            </a:r>
            <a:r>
              <a:rPr kumimoji="0"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3" descr="D:\雅婷的資料夾\北教大\食媒性疾病防治教案教師指引手冊\素材\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0" y="5440237"/>
            <a:ext cx="1593750" cy="12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971600" y="3933056"/>
            <a:ext cx="7272808" cy="12241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74774" y="2675924"/>
            <a:ext cx="7272808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62703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" y="7018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酒精的消毒效果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1619" y="2803727"/>
            <a:ext cx="8229600" cy="2569489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濃度</a:t>
            </a:r>
            <a:r>
              <a:rPr lang="en-US" altLang="zh-TW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70</a:t>
            </a:r>
            <a:r>
              <a:rPr lang="zh-TW" altLang="en-US" dirty="0" smtClean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％</a:t>
            </a: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以上的酒精有殺菌效果</a:t>
            </a:r>
            <a:endParaRPr lang="en-US" altLang="zh-TW" dirty="0" smtClean="0">
              <a:solidFill>
                <a:schemeClr val="accent4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endParaRPr lang="en-US" altLang="zh-TW" dirty="0" smtClean="0">
              <a:solidFill>
                <a:prstClr val="black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pPr lvl="0"/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但資料顯示，諾羅病毒對於酒精類</a:t>
            </a:r>
            <a: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/>
            </a:r>
            <a:br>
              <a:rPr lang="en-US" altLang="zh-TW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</a:br>
            <a:r>
              <a:rPr lang="zh-TW" altLang="en-US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有抵抗力，消毒效果不佳。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11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8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愛護自己 保護他人</a:t>
            </a:r>
            <a:endParaRPr kumimoji="0" lang="zh-TW" altLang="en-US" sz="54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39552" y="1540409"/>
            <a:ext cx="1183176" cy="1384535"/>
            <a:chOff x="540088" y="1556793"/>
            <a:chExt cx="1183176" cy="1384535"/>
          </a:xfrm>
        </p:grpSpPr>
        <p:pic>
          <p:nvPicPr>
            <p:cNvPr id="10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1866744" y="1765265"/>
            <a:ext cx="652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若不幸感染到食媒性疾病，有哪些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方法可以</a:t>
            </a:r>
            <a:r>
              <a:rPr lang="zh-TW" altLang="en-US" sz="3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避免傳染給他人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889279" y="3049172"/>
            <a:ext cx="6931193" cy="17479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病症解除後</a:t>
            </a:r>
            <a:r>
              <a:rPr kumimoji="0" lang="en-US" altLang="zh-TW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48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小時內仍具有傳染性，好轉</a:t>
            </a: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4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兩</a:t>
            </a: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天應減少外出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戴口罩、手套</a:t>
            </a:r>
            <a:r>
              <a:rPr kumimoji="0"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不要與他人共用生活的用品</a:t>
            </a:r>
            <a:endParaRPr kumimoji="0" lang="en-US" altLang="zh-TW" sz="2400" b="1" dirty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95897" y="4941168"/>
            <a:ext cx="6808551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34210" y="5085184"/>
            <a:ext cx="6526222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環境消毒</a:t>
            </a:r>
            <a:endParaRPr kumimoji="0"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200 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一般環境消毒</a:t>
            </a:r>
            <a:endParaRPr kumimoji="0" lang="en-US" altLang="zh-TW" sz="2000" b="1" i="1" u="sng" dirty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kumimoji="0" lang="en-US" altLang="zh-TW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1,000 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c.c.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漂白水</a:t>
            </a:r>
            <a:r>
              <a:rPr kumimoji="0"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+10</a:t>
            </a:r>
            <a:r>
              <a:rPr kumimoji="0"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公升清水→</a:t>
            </a:r>
            <a:r>
              <a:rPr kumimoji="0" lang="zh-TW" altLang="en-US" sz="2000" b="1" i="1" u="sng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處理嘔吐物、排泄物</a:t>
            </a:r>
            <a:endParaRPr kumimoji="0" lang="en-US" altLang="zh-TW" sz="2000" b="1" i="1" u="sng" dirty="0" smtClean="0">
              <a:solidFill>
                <a:schemeClr val="accent5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517232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高年級封面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89" y="2059849"/>
            <a:ext cx="5258172" cy="47542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21517" y="464011"/>
            <a:ext cx="7551712" cy="15696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食媒性</a:t>
            </a:r>
            <a:r>
              <a:rPr lang="zh-TW" altLang="en-US" sz="9600" b="1" spc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華綜體W5" panose="020B0509000000000000" pitchFamily="49" charset="-120"/>
                <a:ea typeface="華康華綜體W5" panose="020B0509000000000000" pitchFamily="49" charset="-120"/>
              </a:rPr>
              <a:t>疾病</a:t>
            </a:r>
          </a:p>
        </p:txBody>
      </p:sp>
    </p:spTree>
    <p:extLst>
      <p:ext uri="{BB962C8B-B14F-4D97-AF65-F5344CB8AC3E}">
        <p14:creationId xmlns:p14="http://schemas.microsoft.com/office/powerpoint/2010/main" val="113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635897" y="2492896"/>
            <a:ext cx="4824536" cy="288032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3" y="5627030"/>
            <a:ext cx="9152944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" y="6206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使用漂白水的</a:t>
            </a:r>
            <a:r>
              <a:rPr kumimoji="0" lang="zh-TW" alt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kumimoji="0" lang="en-US" altLang="zh-TW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5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2888870"/>
            <a:ext cx="4160342" cy="2340330"/>
          </a:xfrm>
        </p:spPr>
        <p:txBody>
          <a:bodyPr>
            <a:normAutofit/>
          </a:bodyPr>
          <a:lstStyle/>
          <a:p>
            <a:pPr lvl="0">
              <a:lnSpc>
                <a:spcPts val="4100"/>
              </a:lnSpc>
            </a:pPr>
            <a:r>
              <a:rPr lang="zh-TW" altLang="en-US" sz="2800" dirty="0" smtClean="0">
                <a:solidFill>
                  <a:schemeClr val="accent4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市售漂白水濃度，不同廠牌可能濃度有高低差異，使用前需特別注意瓶身說明。</a:t>
            </a:r>
          </a:p>
          <a:p>
            <a:pPr marL="0" indent="0">
              <a:lnSpc>
                <a:spcPts val="4100"/>
              </a:lnSpc>
              <a:buNone/>
            </a:pPr>
            <a:endParaRPr lang="zh-TW" altLang="en-US" dirty="0"/>
          </a:p>
        </p:txBody>
      </p:sp>
      <p:pic>
        <p:nvPicPr>
          <p:cNvPr id="3074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830370" cy="321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03800"/>
            <a:ext cx="9150351" cy="12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2" y="2199455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01215" y="116632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043608" y="2276872"/>
            <a:ext cx="7272808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一人拿一張九宮格競賽表，並在格內任意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填入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1~9</a:t>
            </a:r>
            <a:r>
              <a:rPr kumimoji="0"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抽籤隨機決定題號</a:t>
            </a:r>
            <a:endParaRPr kumimoji="0" lang="en-US" altLang="zh-TW" sz="2800" b="1" dirty="0" smtClean="0">
              <a:solidFill>
                <a:schemeClr val="accent4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題目公布後，請將該題答案寫在自己紙上</a:t>
            </a:r>
            <a: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所對應的題號旁</a:t>
            </a:r>
            <a:endParaRPr kumimoji="0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若答對，則可圈選該題號，連成一條線即</a:t>
            </a:r>
            <a: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28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是一條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BINGO</a:t>
            </a:r>
            <a:endParaRPr kumimoji="0" lang="zh-TW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3" y="5373216"/>
            <a:ext cx="9152944" cy="14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雅婷的資料夾\北教大\食媒性疾病防治教案教師指引手冊\素材\九宮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8522"/>
            <a:ext cx="4608512" cy="469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9522" y="332656"/>
            <a:ext cx="8851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</a:t>
            </a:r>
            <a:r>
              <a:rPr kumimoji="0" lang="zh-TW" altLang="en-US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疾病九宮格</a:t>
            </a:r>
            <a:endParaRPr kumimoji="0" lang="zh-TW" altLang="en-US" sz="5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50435"/>
              </p:ext>
            </p:extLst>
          </p:nvPr>
        </p:nvGraphicFramePr>
        <p:xfrm>
          <a:off x="3305259" y="1975638"/>
          <a:ext cx="4261674" cy="4261674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420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5" action="ppaction://hlinksldjump"/>
                        </a:rPr>
                        <a:t>1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6" action="ppaction://hlinksldjump"/>
                        </a:rPr>
                        <a:t>2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7" action="ppaction://hlinksldjump"/>
                        </a:rPr>
                        <a:t>3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8" action="ppaction://hlinksldjump"/>
                        </a:rPr>
                        <a:t>4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9" action="ppaction://hlinksldjump"/>
                        </a:rPr>
                        <a:t>5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0" action="ppaction://hlinksldjump"/>
                        </a:rPr>
                        <a:t>6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05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1" action="ppaction://hlinksldjump"/>
                        </a:rPr>
                        <a:t>7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2" action="ppaction://hlinksldjump"/>
                        </a:rPr>
                        <a:t>8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100" b="1" dirty="0" smtClean="0">
                          <a:hlinkClick r:id="rId13" action="ppaction://hlinksldjump"/>
                        </a:rPr>
                        <a:t>9</a:t>
                      </a:r>
                      <a:endParaRPr lang="zh-TW" altLang="en-US" sz="5100" b="1" dirty="0"/>
                    </a:p>
                  </a:txBody>
                  <a:tcPr marL="77319" marR="77319" marT="38659" marB="3865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字方塊 1">
            <a:hlinkClick r:id="rId14" action="ppaction://hlinksldjump"/>
          </p:cNvPr>
          <p:cNvSpPr txBox="1"/>
          <p:nvPr/>
        </p:nvSpPr>
        <p:spPr>
          <a:xfrm>
            <a:off x="8100392" y="4362200"/>
            <a:ext cx="72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4" action="ppaction://hlinksldjump"/>
              </a:rPr>
              <a:t>結束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4741"/>
            <a:ext cx="1922115" cy="33958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780929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病原體的存在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適當的傳染途徑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宿主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以上皆是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521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下列何者屬於傳染病的三大必要條件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噁心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流鼻水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1998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47178" y="2010906"/>
            <a:ext cx="700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下列何者通常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652120" y="5565777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zh-TW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４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9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食物直接傳染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飛沫傳染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血液傳染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人與人直接傳染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</a:t>
            </a:r>
            <a:r>
              <a:rPr lang="zh-TW" altLang="en-US" sz="40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屬於諾羅病毒的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724128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4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細胞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病毒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維生素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礦物質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下列何者屬於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的病原體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347864" y="548680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85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2924945"/>
            <a:ext cx="5688632" cy="2736303"/>
          </a:xfrm>
        </p:spPr>
        <p:txBody>
          <a:bodyPr rtlCol="0">
            <a:normAutofit fontScale="92500"/>
          </a:bodyPr>
          <a:lstStyle/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發現雞腿還有血色，繼續食用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用餐前使用肥皂洗手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咳嗽時用手遮住</a:t>
            </a:r>
            <a:endParaRPr kumimoji="1" lang="en-US" altLang="zh-TW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lnSpc>
                <a:spcPts val="44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以上皆非</a:t>
            </a:r>
            <a:r>
              <a:rPr kumimoji="1" lang="zh-TW" altLang="en-US" sz="6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endParaRPr kumimoji="1"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2010906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下列何種行為能夠避免感染食媒性疾病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661248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7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2851381"/>
            <a:ext cx="7175451" cy="3457939"/>
          </a:xfrm>
        </p:spPr>
        <p:txBody>
          <a:bodyPr rtlCol="0">
            <a:normAutofit/>
          </a:bodyPr>
          <a:lstStyle/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保持食物清潔，防止受到汙染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用同一塊砧板處理生食和熟食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澈底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煮熟食物以殺死微生物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auto">
              <a:lnSpc>
                <a:spcPts val="45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在安全的溫度下保存食物以防止細菌滋生</a:t>
            </a:r>
            <a:endParaRPr lang="en-US" altLang="zh-TW" sz="2800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95536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722728" y="2082914"/>
            <a:ext cx="6831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下列何種食物保存或處理方式是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19" y="5733256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67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下列關於感染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「食媒性疾病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自我</a:t>
            </a: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健康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管理的方法，何者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正確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652120" y="5709793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65076" y="3356992"/>
            <a:ext cx="6635081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戴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口罩，避免飛沫傳染給別人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處理好嘔吐、排泄物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看醫生、補充水分、多休息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TW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繼續來學校上課，以免功課趕不上別人</a:t>
            </a:r>
          </a:p>
        </p:txBody>
      </p:sp>
      <p:sp>
        <p:nvSpPr>
          <p:cNvPr id="17" name="弧形箭號 (上彎) 16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5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8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3415" y="2060848"/>
            <a:ext cx="7517170" cy="4525963"/>
          </a:xfrm>
        </p:spPr>
      </p:pic>
      <p:sp>
        <p:nvSpPr>
          <p:cNvPr id="2" name="圓角矩形圖說文字 1"/>
          <p:cNvSpPr/>
          <p:nvPr/>
        </p:nvSpPr>
        <p:spPr>
          <a:xfrm>
            <a:off x="539552" y="476672"/>
            <a:ext cx="8280920" cy="1368152"/>
          </a:xfrm>
          <a:prstGeom prst="wedgeRoundRectCallout">
            <a:avLst>
              <a:gd name="adj1" fmla="val 6500"/>
              <a:gd name="adj2" fmla="val 9152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傳染病是一種可以從一個</a:t>
            </a:r>
            <a:r>
              <a:rPr lang="zh-TW" altLang="zh-TW" sz="2800" b="1" spc="300" dirty="0">
                <a:solidFill>
                  <a:schemeClr val="accent2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5" tooltip="人"/>
              </a:rPr>
              <a:t>人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或其他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6" tooltip="物種"/>
              </a:rPr>
              <a:t>物種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，經過各種途徑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傳染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給另一個人或物種的</a:t>
            </a:r>
            <a:r>
              <a:rPr lang="zh-TW" altLang="zh-TW" sz="2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感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  <a:hlinkClick r:id="rId7" tooltip="感染"/>
              </a:rPr>
              <a:t>染</a:t>
            </a:r>
            <a:r>
              <a:rPr lang="zh-TW" altLang="zh-TW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病</a:t>
            </a:r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endParaRPr lang="zh-TW" altLang="en-US" sz="28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避免感染「食媒性疾病」方法的敘述，何者正確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652120" y="5517232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：</a:t>
            </a:r>
            <a:r>
              <a:rPr lang="en-US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>
            <a:spLocks noGrp="1"/>
          </p:cNvSpPr>
          <p:nvPr>
            <p:ph idx="1"/>
          </p:nvPr>
        </p:nvSpPr>
        <p:spPr>
          <a:xfrm>
            <a:off x="2051720" y="3206515"/>
            <a:ext cx="4969521" cy="209469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上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完廁所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後洗手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喝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煮沸過的水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避免</a:t>
            </a: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購買來路不明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的冷飲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  <a:cs typeface="微軟正黑體"/>
              </a:rPr>
              <a:t>以上皆是</a:t>
            </a:r>
            <a:endParaRPr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1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692696"/>
            <a:ext cx="91440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6351" y="1772816"/>
            <a:ext cx="9144001" cy="5085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39552" y="1684425"/>
            <a:ext cx="1183176" cy="1384535"/>
            <a:chOff x="540088" y="1556793"/>
            <a:chExt cx="1183176" cy="1384535"/>
          </a:xfrm>
        </p:grpSpPr>
        <p:pic>
          <p:nvPicPr>
            <p:cNvPr id="11" name="Picture 2" descr="D:\雅婷的資料夾\北教大\食媒性疾病防治教案教師指引手冊\素材\標籤-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88" y="1556793"/>
              <a:ext cx="1183176" cy="1384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文字方塊 11"/>
            <p:cNvSpPr txBox="1"/>
            <p:nvPr/>
          </p:nvSpPr>
          <p:spPr>
            <a:xfrm>
              <a:off x="704315" y="1565355"/>
              <a:ext cx="854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5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Q</a:t>
              </a:r>
              <a:r>
                <a:rPr lang="en-US" altLang="zh-TW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文鼎甜妞體H" pitchFamily="82" charset="-120"/>
                  <a:ea typeface="文鼎甜妞體H" pitchFamily="82" charset="-120"/>
                </a:rPr>
                <a:t>.</a:t>
              </a:r>
              <a:endParaRPr lang="zh-TW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866744" y="1916832"/>
            <a:ext cx="683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下列關於感染到「諾羅病毒」時會發生的症狀描述，何者有</a:t>
            </a: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誤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364088" y="5445224"/>
            <a:ext cx="2520281" cy="67153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答案：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958726" y="3206515"/>
            <a:ext cx="2649369" cy="2598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腹瀉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咳嗽不止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腹絞痛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kumimoji="1" lang="zh-TW" altLang="en-US" sz="2800" b="1" dirty="0" smtClean="0">
                <a:solidFill>
                  <a:schemeClr val="accent4"/>
                </a:solidFill>
                <a:latin typeface="微軟正黑體" pitchFamily="34" charset="-120"/>
                <a:ea typeface="微軟正黑體" pitchFamily="34" charset="-120"/>
              </a:rPr>
              <a:t>嘔吐</a:t>
            </a:r>
            <a:endParaRPr kumimoji="1" lang="en-US" altLang="zh-TW" sz="2800" b="1" dirty="0" smtClean="0">
              <a:solidFill>
                <a:schemeClr val="accent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弧形箭號 (上彎) 17">
            <a:hlinkClick r:id="rId5" action="ppaction://hlinksldjump"/>
          </p:cNvPr>
          <p:cNvSpPr/>
          <p:nvPr/>
        </p:nvSpPr>
        <p:spPr>
          <a:xfrm>
            <a:off x="8390528" y="3068960"/>
            <a:ext cx="687409" cy="443748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r>
              <a:rPr lang="zh-TW" altLang="en-US" sz="1600" dirty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九宮格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3275947" y="483717"/>
            <a:ext cx="2664296" cy="10566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第</a:t>
            </a:r>
            <a:r>
              <a:rPr lang="en-US" altLang="zh-TW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題</a:t>
            </a:r>
            <a:endParaRPr lang="zh-TW" altLang="en-US" sz="4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076056" y="764704"/>
            <a:ext cx="37240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600" b="1" i="1" cap="none" spc="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本節重點</a:t>
            </a:r>
            <a:endParaRPr lang="zh-TW" altLang="en-US" sz="6600" b="1" i="1" cap="none" spc="3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3813" y="184482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Five keys to safer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food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五大食物安全要點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六邊形 4"/>
          <p:cNvSpPr/>
          <p:nvPr/>
        </p:nvSpPr>
        <p:spPr>
          <a:xfrm>
            <a:off x="2800594" y="4492896"/>
            <a:ext cx="1534194" cy="14401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50800" rIns="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kern="1200"/>
          </a:p>
        </p:txBody>
      </p:sp>
      <p:sp>
        <p:nvSpPr>
          <p:cNvPr id="3" name="矩形 2"/>
          <p:cNvSpPr/>
          <p:nvPr/>
        </p:nvSpPr>
        <p:spPr>
          <a:xfrm>
            <a:off x="251520" y="3645024"/>
            <a:ext cx="1535378" cy="2376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endParaRPr lang="en-US" altLang="zh-TW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79712" y="3645024"/>
            <a:ext cx="1582394" cy="237626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747145" y="3645024"/>
            <a:ext cx="1574846" cy="2376264"/>
          </a:xfrm>
          <a:prstGeom prst="rect">
            <a:avLst/>
          </a:prstGeom>
          <a:solidFill>
            <a:srgbClr val="F8DD1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要煮熟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77126" y="3645024"/>
            <a:ext cx="1606078" cy="2376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食物保持在安全溫度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19249" y="3645024"/>
            <a:ext cx="1677962" cy="2376264"/>
          </a:xfrm>
          <a:prstGeom prst="rect">
            <a:avLst/>
          </a:prstGeom>
          <a:solidFill>
            <a:srgbClr val="088EB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安全的水源</a:t>
            </a:r>
            <a: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及食材</a:t>
            </a:r>
            <a:endParaRPr lang="zh-TW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D:\雅婷的資料夾\北教大\食媒性疾病防治教案教師指引手冊\素材\高年級\小超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2" y="548680"/>
            <a:ext cx="3024188" cy="34385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2204864"/>
            <a:ext cx="913765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11760" y="2547974"/>
            <a:ext cx="8424936" cy="7168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kumimoji="0"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食媒性疾病</a:t>
            </a:r>
            <a:r>
              <a:rPr kumimoji="0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呢</a:t>
            </a:r>
            <a:r>
              <a:rPr kumimoji="0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endParaRPr kumimoji="0" lang="zh-TW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l"/>
              <a:defRPr/>
            </a:pPr>
            <a:endParaRPr kumimoji="0"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1187624" y="2276872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987824" y="4149080"/>
            <a:ext cx="5297306" cy="163387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汙染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kumimoji="0" lang="en-US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kumimoji="0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kumimoji="0"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kumimoji="0"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kumimoji="0" lang="zh-TW" altLang="zh-TW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致的</a:t>
            </a:r>
            <a:r>
              <a:rPr kumimoji="0" lang="zh-TW" altLang="zh-TW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疾病</a:t>
            </a:r>
            <a:endParaRPr kumimoji="0" lang="en-US" altLang="zh-TW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73162" y="332656"/>
            <a:ext cx="897083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sz="5400" b="1" i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食媒性疾病知識王</a:t>
            </a:r>
            <a:endParaRPr kumimoji="0" lang="zh-TW" altLang="zh-TW" sz="5400" b="1" i="1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高年級\小超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82222"/>
            <a:ext cx="1617837" cy="28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517232"/>
            <a:ext cx="91376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60375" y="1772816"/>
            <a:ext cx="8229600" cy="2664296"/>
          </a:xfrm>
          <a:noFill/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什麼又是</a:t>
            </a:r>
            <a:r>
              <a:rPr lang="zh-TW" altLang="en-US" sz="6000" b="1" i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r>
              <a:rPr lang="zh-TW" altLang="en-US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i="1" u="sng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三角</a:t>
            </a:r>
            <a:r>
              <a:rPr lang="zh-TW" altLang="en-US" sz="6000" b="1" i="1" u="sng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en-US" altLang="zh-TW" sz="6000" b="1" i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8063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-1" y="1924472"/>
            <a:ext cx="9150351" cy="493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88081370"/>
              </p:ext>
            </p:extLst>
          </p:nvPr>
        </p:nvGraphicFramePr>
        <p:xfrm>
          <a:off x="2123728" y="3068960"/>
          <a:ext cx="5149080" cy="298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970838" cy="864096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傳染病的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發生及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r>
              <a:rPr lang="zh-TW" alt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</a:t>
            </a:r>
            <a:r>
              <a:rPr lang="zh-TW" altLang="en-US" sz="3600" b="1" i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zh-TW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這三者的存在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789040"/>
            <a:ext cx="1872208" cy="1440159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需有引起疾病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感染原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804248" y="3865168"/>
            <a:ext cx="2123728" cy="105213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需有適當的</a:t>
            </a:r>
            <a:r>
              <a:rPr kumimoji="0"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傳染途徑</a:t>
            </a:r>
            <a:endParaRPr kumimoji="0" lang="en-US" altLang="zh-TW" sz="2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612703" y="2060848"/>
            <a:ext cx="3924944" cy="55435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需有抵抗力較弱的</a:t>
            </a:r>
            <a:r>
              <a:rPr kumimoji="0"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</a:t>
            </a:r>
            <a:endParaRPr kumimoji="0" lang="en-US" altLang="zh-TW" sz="28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hlinkClick r:id="rId9" action="ppaction://hlinksldjump"/>
          </p:cNvPr>
          <p:cNvSpPr txBox="1"/>
          <p:nvPr/>
        </p:nvSpPr>
        <p:spPr>
          <a:xfrm>
            <a:off x="6876256" y="6327458"/>
            <a:ext cx="2016224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食媒性疾病知識王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6444208" y="6453336"/>
            <a:ext cx="360040" cy="14401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>
            <a:hlinkClick r:id="rId4" action="ppaction://hlinksldjump"/>
          </p:cNvPr>
          <p:cNvSpPr/>
          <p:nvPr/>
        </p:nvSpPr>
        <p:spPr>
          <a:xfrm>
            <a:off x="220860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>
            <a:hlinkClick r:id="rId5" action="ppaction://hlinksldjump"/>
          </p:cNvPr>
          <p:cNvSpPr/>
          <p:nvPr/>
        </p:nvSpPr>
        <p:spPr>
          <a:xfrm>
            <a:off x="464400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>
            <a:hlinkClick r:id="rId6" action="ppaction://hlinksldjump"/>
          </p:cNvPr>
          <p:cNvSpPr/>
          <p:nvPr/>
        </p:nvSpPr>
        <p:spPr>
          <a:xfrm>
            <a:off x="22086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>
            <a:hlinkClick r:id="rId7" action="ppaction://hlinksldjump"/>
          </p:cNvPr>
          <p:cNvSpPr/>
          <p:nvPr/>
        </p:nvSpPr>
        <p:spPr>
          <a:xfrm>
            <a:off x="464400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11560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病原</a:t>
            </a:r>
            <a:endParaRPr kumimoji="0" lang="zh-TW" altLang="en-US" sz="66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hlinkClick r:id="rId8" action="ppaction://hlinksldjump"/>
          </p:cNvPr>
          <p:cNvSpPr txBox="1"/>
          <p:nvPr/>
        </p:nvSpPr>
        <p:spPr>
          <a:xfrm>
            <a:off x="7236296" y="6021288"/>
            <a:ext cx="172819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認識諾羅病毒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向右箭號 4">
            <a:hlinkClick r:id="rId8" action="ppaction://hlinksldjump"/>
          </p:cNvPr>
          <p:cNvSpPr/>
          <p:nvPr/>
        </p:nvSpPr>
        <p:spPr>
          <a:xfrm>
            <a:off x="7308304" y="5733256"/>
            <a:ext cx="504056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雅婷的資料夾\北教大\食媒性疾病防治教案教師指引手冊\素材\高年級ppt背景_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"/>
            <a:ext cx="915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95692" y="18864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66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細菌類</a:t>
            </a:r>
          </a:p>
        </p:txBody>
      </p:sp>
      <p:pic>
        <p:nvPicPr>
          <p:cNvPr id="11" name="Picture 5" descr="D:\雅婷的資料夾\北教大\食媒性疾病防治教案教師指引手冊\素材\中年級背景_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1946"/>
            <a:ext cx="91503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1" y="2199456"/>
            <a:ext cx="9150351" cy="465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8" y="3965416"/>
            <a:ext cx="3065004" cy="2022902"/>
          </a:xfrm>
          <a:prstGeom prst="rect">
            <a:avLst/>
          </a:prstGeom>
        </p:spPr>
      </p:pic>
      <p:sp>
        <p:nvSpPr>
          <p:cNvPr id="13" name="弧形箭號 (上彎) 12">
            <a:hlinkClick r:id="rId5" action="ppaction://hlinksldjump"/>
          </p:cNvPr>
          <p:cNvSpPr/>
          <p:nvPr/>
        </p:nvSpPr>
        <p:spPr>
          <a:xfrm>
            <a:off x="8498277" y="3140968"/>
            <a:ext cx="538219" cy="38892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3677332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76056" y="6251447"/>
            <a:ext cx="2822242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病原性大腸桿菌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84204" y="3428999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20767" y="6219487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715111" y="3213555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47261" y="6004043"/>
            <a:ext cx="3046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4468" y="5984351"/>
            <a:ext cx="30650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06" y="1201946"/>
            <a:ext cx="2786068" cy="1939022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8" y="3965416"/>
            <a:ext cx="3065004" cy="20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82" y="3985684"/>
            <a:ext cx="2910384" cy="19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1554</Words>
  <Application>Microsoft Office PowerPoint</Application>
  <PresentationFormat>如螢幕大小 (4:3)</PresentationFormat>
  <Paragraphs>318</Paragraphs>
  <Slides>42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61" baseType="lpstr">
      <vt:lpstr>Arial Unicode MS</vt:lpstr>
      <vt:lpstr>文鼎甜妞體H</vt:lpstr>
      <vt:lpstr>文鼎黑體B</vt:lpstr>
      <vt:lpstr>文鼎圓體B</vt:lpstr>
      <vt:lpstr>華康中特圓體(P)</vt:lpstr>
      <vt:lpstr>華康少女文字W5</vt:lpstr>
      <vt:lpstr>華康少女文字W7</vt:lpstr>
      <vt:lpstr>華康方圓體W7</vt:lpstr>
      <vt:lpstr>華康娃娃體W7</vt:lpstr>
      <vt:lpstr>華康彩帶體</vt:lpstr>
      <vt:lpstr>華康華綜體W5</vt:lpstr>
      <vt:lpstr>微軟正黑體</vt:lpstr>
      <vt:lpstr>新細明體</vt:lpstr>
      <vt:lpstr>Arial</vt:lpstr>
      <vt:lpstr>Calibri</vt:lpstr>
      <vt:lpstr>Cambria Math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什麼又是傳染病的 三角模式呢？</vt:lpstr>
      <vt:lpstr>傳染病的發生及傳播 必須 有這三者的存在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</dc:creator>
  <cp:lastModifiedBy>master</cp:lastModifiedBy>
  <cp:revision>501</cp:revision>
  <dcterms:created xsi:type="dcterms:W3CDTF">2015-06-18T08:40:55Z</dcterms:created>
  <dcterms:modified xsi:type="dcterms:W3CDTF">2016-12-07T04:33:14Z</dcterms:modified>
</cp:coreProperties>
</file>