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9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7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5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26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1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6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07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0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67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99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4AC9-7B21-44FE-B961-CA23692DC2FE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89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solidFill>
                  <a:srgbClr val="FFC000"/>
                </a:solidFill>
                <a:ea typeface="文鼎粗行楷" panose="02010609010101010101" pitchFamily="49" charset="-120"/>
              </a:rPr>
              <a:t>110</a:t>
            </a:r>
            <a:r>
              <a:rPr lang="zh-TW" altLang="en-US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>學年度</a:t>
            </a:r>
            <a: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</a:br>
            <a:r>
              <a:rPr lang="zh-TW" altLang="en-US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>臺南市歸南國小</a:t>
            </a:r>
            <a: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</a:b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11500" dirty="0">
                <a:solidFill>
                  <a:srgbClr val="FFFF00"/>
                </a:solidFill>
                <a:ea typeface="文鼎勘亭流" panose="02010609010101010101" pitchFamily="49" charset="-120"/>
              </a:rPr>
              <a:t>閱讀</a:t>
            </a:r>
            <a:r>
              <a:rPr lang="zh-TW" altLang="en-US" sz="11500" dirty="0" smtClean="0">
                <a:solidFill>
                  <a:srgbClr val="FFFF00"/>
                </a:solidFill>
                <a:ea typeface="文鼎勘亭流" panose="02010609010101010101" pitchFamily="49" charset="-120"/>
              </a:rPr>
              <a:t>頒獎</a:t>
            </a:r>
            <a:endParaRPr lang="zh-TW" alt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各年段圖書館借閱前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名頒獎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4" y="1646866"/>
            <a:ext cx="5129880" cy="384741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1" y="1488053"/>
            <a:ext cx="5283200" cy="3962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4439781"/>
            <a:ext cx="2466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7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 rot="21279021">
            <a:off x="9472496" y="1890225"/>
            <a:ext cx="233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</a:rPr>
              <a:t>1~3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年級</a:t>
            </a:r>
            <a:endParaRPr lang="en-US" altLang="zh-TW" sz="4000" b="1" dirty="0" smtClean="0">
              <a:solidFill>
                <a:srgbClr val="FFFF00"/>
              </a:solidFill>
            </a:endParaRPr>
          </a:p>
          <a:p>
            <a:r>
              <a:rPr lang="zh-TW" altLang="en-US" sz="4000" b="1" dirty="0" smtClean="0">
                <a:solidFill>
                  <a:srgbClr val="FFFF00"/>
                </a:solidFill>
              </a:rPr>
              <a:t>圖</a:t>
            </a:r>
            <a:r>
              <a:rPr lang="zh-TW" altLang="en-US" sz="4000" b="1" dirty="0">
                <a:solidFill>
                  <a:srgbClr val="FFFF00"/>
                </a:solidFill>
              </a:rPr>
              <a:t>書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館借閱前五名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92" y="4240364"/>
            <a:ext cx="2143125" cy="21431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59877"/>
              </p:ext>
            </p:extLst>
          </p:nvPr>
        </p:nvGraphicFramePr>
        <p:xfrm>
          <a:off x="6031346" y="1006761"/>
          <a:ext cx="4987636" cy="4694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10">
                  <a:extLst>
                    <a:ext uri="{9D8B030D-6E8A-4147-A177-3AD203B41FA5}">
                      <a16:colId xmlns:a16="http://schemas.microsoft.com/office/drawing/2014/main" val="3150393180"/>
                    </a:ext>
                  </a:extLst>
                </a:gridCol>
                <a:gridCol w="1237779">
                  <a:extLst>
                    <a:ext uri="{9D8B030D-6E8A-4147-A177-3AD203B41FA5}">
                      <a16:colId xmlns:a16="http://schemas.microsoft.com/office/drawing/2014/main" val="2751879589"/>
                    </a:ext>
                  </a:extLst>
                </a:gridCol>
                <a:gridCol w="900202">
                  <a:extLst>
                    <a:ext uri="{9D8B030D-6E8A-4147-A177-3AD203B41FA5}">
                      <a16:colId xmlns:a16="http://schemas.microsoft.com/office/drawing/2014/main" val="2240944444"/>
                    </a:ext>
                  </a:extLst>
                </a:gridCol>
                <a:gridCol w="1132232">
                  <a:extLst>
                    <a:ext uri="{9D8B030D-6E8A-4147-A177-3AD203B41FA5}">
                      <a16:colId xmlns:a16="http://schemas.microsoft.com/office/drawing/2014/main" val="1198528078"/>
                    </a:ext>
                  </a:extLst>
                </a:gridCol>
                <a:gridCol w="1229813">
                  <a:extLst>
                    <a:ext uri="{9D8B030D-6E8A-4147-A177-3AD203B41FA5}">
                      <a16:colId xmlns:a16="http://schemas.microsoft.com/office/drawing/2014/main" val="3779104110"/>
                    </a:ext>
                  </a:extLst>
                </a:gridCol>
              </a:tblGrid>
              <a:tr h="549567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班級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姓名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借閱冊數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0943890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二年二班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張詠翔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7978364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二年二班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13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楊茆承泓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1146233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二年二班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黃漢升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1030549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二年二班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徐子齊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3415848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二年二班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郭宇翔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5021372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二年二班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29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施昀萱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1972627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7508548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三年四班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23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李恆語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8286789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三年二班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吳睿綺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39352801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三年二班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11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林睿宸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47621768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三年三班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林宥丞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6615232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三年三班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曾漴允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7684510"/>
                  </a:ext>
                </a:extLst>
              </a:tr>
              <a:tr h="3188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三年三班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11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陳宥翰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65021558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08684"/>
              </p:ext>
            </p:extLst>
          </p:nvPr>
        </p:nvGraphicFramePr>
        <p:xfrm>
          <a:off x="752187" y="425304"/>
          <a:ext cx="4789632" cy="5571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450">
                  <a:extLst>
                    <a:ext uri="{9D8B030D-6E8A-4147-A177-3AD203B41FA5}">
                      <a16:colId xmlns:a16="http://schemas.microsoft.com/office/drawing/2014/main" val="2172983054"/>
                    </a:ext>
                  </a:extLst>
                </a:gridCol>
                <a:gridCol w="1557220">
                  <a:extLst>
                    <a:ext uri="{9D8B030D-6E8A-4147-A177-3AD203B41FA5}">
                      <a16:colId xmlns:a16="http://schemas.microsoft.com/office/drawing/2014/main" val="2923220053"/>
                    </a:ext>
                  </a:extLst>
                </a:gridCol>
                <a:gridCol w="1486438">
                  <a:extLst>
                    <a:ext uri="{9D8B030D-6E8A-4147-A177-3AD203B41FA5}">
                      <a16:colId xmlns:a16="http://schemas.microsoft.com/office/drawing/2014/main" val="173827604"/>
                    </a:ext>
                  </a:extLst>
                </a:gridCol>
                <a:gridCol w="1132524">
                  <a:extLst>
                    <a:ext uri="{9D8B030D-6E8A-4147-A177-3AD203B41FA5}">
                      <a16:colId xmlns:a16="http://schemas.microsoft.com/office/drawing/2014/main" val="3195846474"/>
                    </a:ext>
                  </a:extLst>
                </a:gridCol>
              </a:tblGrid>
              <a:tr h="3331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圖書館借閱頒獎名單</a:t>
                      </a:r>
                      <a:r>
                        <a:rPr lang="en-US" altLang="zh-TW" sz="1800" u="none" strike="noStrike" dirty="0">
                          <a:effectLst/>
                        </a:rPr>
                        <a:t>1110221-1110415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932174"/>
                  </a:ext>
                </a:extLst>
              </a:tr>
              <a:tr h="57423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班級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姓名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借閱冊數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2815281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一年三班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謝雨恬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8131383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一年三班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邱暐涵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706970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一年三班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陳禹漢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6354520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沈泓序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3457567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蘇宥任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56391620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蘇悅晴</a:t>
                      </a:r>
                      <a:endParaRPr lang="zh-TW" altLang="en-US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0873279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黃佳萱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3560210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林芷楀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8170199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林采妍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79096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郭品孜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4293148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11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楊蕎媗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0123366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一年三班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簡涔妃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2415634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13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一年四班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李守元</a:t>
                      </a:r>
                      <a:endParaRPr lang="zh-TW" altLang="en-US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26186322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一年三班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李梓嵩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266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 rot="21448014">
            <a:off x="523271" y="5689916"/>
            <a:ext cx="897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FF00"/>
                </a:solidFill>
              </a:rPr>
              <a:t>4~6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年級圖書館借閱前五名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221673"/>
            <a:ext cx="7305964" cy="5479473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63757"/>
              </p:ext>
            </p:extLst>
          </p:nvPr>
        </p:nvGraphicFramePr>
        <p:xfrm>
          <a:off x="7817975" y="82122"/>
          <a:ext cx="3943927" cy="6709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133">
                  <a:extLst>
                    <a:ext uri="{9D8B030D-6E8A-4147-A177-3AD203B41FA5}">
                      <a16:colId xmlns:a16="http://schemas.microsoft.com/office/drawing/2014/main" val="4132337379"/>
                    </a:ext>
                  </a:extLst>
                </a:gridCol>
                <a:gridCol w="1282262">
                  <a:extLst>
                    <a:ext uri="{9D8B030D-6E8A-4147-A177-3AD203B41FA5}">
                      <a16:colId xmlns:a16="http://schemas.microsoft.com/office/drawing/2014/main" val="2766160094"/>
                    </a:ext>
                  </a:extLst>
                </a:gridCol>
                <a:gridCol w="1223978">
                  <a:extLst>
                    <a:ext uri="{9D8B030D-6E8A-4147-A177-3AD203B41FA5}">
                      <a16:colId xmlns:a16="http://schemas.microsoft.com/office/drawing/2014/main" val="8807872"/>
                    </a:ext>
                  </a:extLst>
                </a:gridCol>
                <a:gridCol w="932554">
                  <a:extLst>
                    <a:ext uri="{9D8B030D-6E8A-4147-A177-3AD203B41FA5}">
                      <a16:colId xmlns:a16="http://schemas.microsoft.com/office/drawing/2014/main" val="1523942462"/>
                    </a:ext>
                  </a:extLst>
                </a:gridCol>
              </a:tblGrid>
              <a:tr h="532197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班級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姓名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借閱冊數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475125734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四年三班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林泊潁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20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65080677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2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四年三班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劉氤秀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20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83860542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四年四班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林娗筠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20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4242513014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四年三班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謝仲桓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17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623748971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四年四班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黃羿瑞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16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924274423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四年四班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蘇正煾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16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603582675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7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四年四班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劉巧婷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578491982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8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四年四班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謝詠晴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14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301912979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9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四年四班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簡芊晶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14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2860422274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596354764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1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五年一班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張恩萁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46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3501995460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2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五年一班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丁沛玉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40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3164907004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五年三班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李明順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37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4239481962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五年一班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黃珮瑜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3268660584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五年一班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李恆謙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117191978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五年一班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李存恩</a:t>
                      </a:r>
                      <a:endParaRPr lang="zh-TW" altLang="en-US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724829316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45542625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1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六年三班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李恆恩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26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2063747769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2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六年三班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吳苓穎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25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2578276095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六年二班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楊凡萱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24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1009897195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六年二班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李承炫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3067064081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六年二班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蔡宜靜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2164893356"/>
                  </a:ext>
                </a:extLst>
              </a:tr>
              <a:tr h="26858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>
                          <a:effectLst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六年三班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蔡靚瑄</a:t>
                      </a:r>
                      <a:endParaRPr lang="zh-TW" altLang="en-US" sz="1600" b="0" i="0" u="none" strike="noStrike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</a:rPr>
                        <a:t>21</a:t>
                      </a:r>
                      <a:endParaRPr lang="en-US" altLang="zh-TW" sz="1600" b="0" i="0" u="none" strike="noStrike" dirty="0">
                        <a:solidFill>
                          <a:srgbClr val="777777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176" marR="5176" marT="5176" marB="0" anchor="ctr"/>
                </a:tc>
                <a:extLst>
                  <a:ext uri="{0D108BD9-81ED-4DB2-BD59-A6C34878D82A}">
                    <a16:rowId xmlns:a16="http://schemas.microsoft.com/office/drawing/2014/main" val="252229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閱讀鳥升級</a:t>
            </a:r>
            <a:r>
              <a:rPr lang="zh-TW" altLang="en-US" sz="5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頒獎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03" y="4550617"/>
            <a:ext cx="2466975" cy="2133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6" y="1505470"/>
            <a:ext cx="8075726" cy="507861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 rot="21279021">
            <a:off x="8943419" y="1043160"/>
            <a:ext cx="233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白頭翁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100~299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分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綠繡眼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300~599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分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紅鳩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600~999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分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紅</a:t>
            </a:r>
            <a:r>
              <a:rPr lang="zh-TW" altLang="en-US" sz="2800" b="1" dirty="0">
                <a:solidFill>
                  <a:srgbClr val="FFFF00"/>
                </a:solidFill>
              </a:rPr>
              <a:t>尾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伯勞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en-US" altLang="zh-TW" sz="2800" b="1" dirty="0" smtClean="0">
                <a:solidFill>
                  <a:srgbClr val="FFFF00"/>
                </a:solidFill>
              </a:rPr>
              <a:t>1000~1499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分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endParaRPr lang="zh-TW" alt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52484"/>
              </p:ext>
            </p:extLst>
          </p:nvPr>
        </p:nvGraphicFramePr>
        <p:xfrm>
          <a:off x="498763" y="692724"/>
          <a:ext cx="11157528" cy="5708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915">
                  <a:extLst>
                    <a:ext uri="{9D8B030D-6E8A-4147-A177-3AD203B41FA5}">
                      <a16:colId xmlns:a16="http://schemas.microsoft.com/office/drawing/2014/main" val="1715666424"/>
                    </a:ext>
                  </a:extLst>
                </a:gridCol>
                <a:gridCol w="1315034">
                  <a:extLst>
                    <a:ext uri="{9D8B030D-6E8A-4147-A177-3AD203B41FA5}">
                      <a16:colId xmlns:a16="http://schemas.microsoft.com/office/drawing/2014/main" val="3193076714"/>
                    </a:ext>
                  </a:extLst>
                </a:gridCol>
                <a:gridCol w="1166126">
                  <a:extLst>
                    <a:ext uri="{9D8B030D-6E8A-4147-A177-3AD203B41FA5}">
                      <a16:colId xmlns:a16="http://schemas.microsoft.com/office/drawing/2014/main" val="3746943932"/>
                    </a:ext>
                  </a:extLst>
                </a:gridCol>
                <a:gridCol w="1231515">
                  <a:extLst>
                    <a:ext uri="{9D8B030D-6E8A-4147-A177-3AD203B41FA5}">
                      <a16:colId xmlns:a16="http://schemas.microsoft.com/office/drawing/2014/main" val="271681267"/>
                    </a:ext>
                  </a:extLst>
                </a:gridCol>
                <a:gridCol w="1344165">
                  <a:extLst>
                    <a:ext uri="{9D8B030D-6E8A-4147-A177-3AD203B41FA5}">
                      <a16:colId xmlns:a16="http://schemas.microsoft.com/office/drawing/2014/main" val="3408585269"/>
                    </a:ext>
                  </a:extLst>
                </a:gridCol>
                <a:gridCol w="1449937">
                  <a:extLst>
                    <a:ext uri="{9D8B030D-6E8A-4147-A177-3AD203B41FA5}">
                      <a16:colId xmlns:a16="http://schemas.microsoft.com/office/drawing/2014/main" val="2048469659"/>
                    </a:ext>
                  </a:extLst>
                </a:gridCol>
                <a:gridCol w="1633039">
                  <a:extLst>
                    <a:ext uri="{9D8B030D-6E8A-4147-A177-3AD203B41FA5}">
                      <a16:colId xmlns:a16="http://schemas.microsoft.com/office/drawing/2014/main" val="2453404920"/>
                    </a:ext>
                  </a:extLst>
                </a:gridCol>
                <a:gridCol w="1670797">
                  <a:extLst>
                    <a:ext uri="{9D8B030D-6E8A-4147-A177-3AD203B41FA5}">
                      <a16:colId xmlns:a16="http://schemas.microsoft.com/office/drawing/2014/main" val="2168690935"/>
                    </a:ext>
                  </a:extLst>
                </a:gridCol>
              </a:tblGrid>
              <a:tr h="90243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dirty="0"/>
                        <a:t>白頭翁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dirty="0"/>
                        <a:t>100~299</a:t>
                      </a:r>
                      <a:r>
                        <a:rPr lang="zh-TW" altLang="en-US" sz="2000" dirty="0"/>
                        <a:t>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綠繡眼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300~599</a:t>
                      </a:r>
                      <a:r>
                        <a:rPr lang="zh-TW" altLang="en-US" sz="2000" u="none" strike="noStrike" dirty="0">
                          <a:effectLst/>
                        </a:rPr>
                        <a:t>分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</a:rPr>
                        <a:t>紅鳩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600~999</a:t>
                      </a:r>
                      <a:r>
                        <a:rPr lang="zh-TW" altLang="en-US" sz="2000" u="none" strike="noStrike">
                          <a:effectLst/>
                        </a:rPr>
                        <a:t>分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</a:rPr>
                        <a:t>紅尾伯勞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1000~1499</a:t>
                      </a:r>
                      <a:r>
                        <a:rPr lang="zh-TW" altLang="en-US" sz="2000" u="none" strike="noStrike">
                          <a:effectLst/>
                        </a:rPr>
                        <a:t>分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0471709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李明泰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陳嘉妏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蕭品睿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蔡昀潔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004946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劉宇琛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張思妤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黃漫之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呂紘瑞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04836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楊育任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李晨愷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郭宇翔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15123135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唐英傑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洪翊涵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余宸佑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4947388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蔡郁欣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林宥芯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7529784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林千妤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薛怡稜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229253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林芷熙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鄭湋頲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8394290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蔡恒睿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邱映瑜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3846367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吳芷儀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1178321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張巧寧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71297327"/>
                  </a:ext>
                </a:extLst>
              </a:tr>
              <a:tr h="4368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u="none" strike="noStrike" dirty="0">
                          <a:effectLst/>
                        </a:rPr>
                        <a:t>郭思彤</a:t>
                      </a:r>
                      <a:endParaRPr lang="zh-TW" altLang="en-US" sz="2400" b="0" i="0" u="none" strike="noStrike" dirty="0">
                        <a:solidFill>
                          <a:srgbClr val="993333"/>
                        </a:solidFill>
                        <a:effectLst/>
                        <a:latin typeface="Verdan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3460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8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15637" y="400978"/>
            <a:ext cx="1088967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accent1"/>
                </a:solidFill>
              </a:rPr>
              <a:t>宣導事項：</a:t>
            </a:r>
            <a:endParaRPr lang="en-US" altLang="zh-TW" sz="4400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請小朋友大下課把握時間前往圖書館，不要影響到第三節上課</a:t>
            </a: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防疫期間，請小朋友遵守分年級分流時段前往圖書館，並全程戴口罩</a:t>
            </a:r>
            <a:endParaRPr lang="en-US" altLang="zh-TW" sz="4000" b="1" dirty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逾期書籍請盡快歸還</a:t>
            </a: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閱讀課離開前請小幫手或值日生協助檢查書插是否都歸位，書櫃裡的書請小朋友扶正，並維護圖書館的清潔</a:t>
            </a:r>
            <a:r>
              <a:rPr lang="en-US" altLang="zh-TW" sz="4000" b="1" dirty="0" smtClean="0">
                <a:solidFill>
                  <a:schemeClr val="accent1"/>
                </a:solidFill>
              </a:rPr>
              <a:t>!</a:t>
            </a:r>
          </a:p>
          <a:p>
            <a:pPr marL="742950" indent="-742950">
              <a:buAutoNum type="arabicPeriod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因應疫情，圖書館休館到下週五，</a:t>
            </a:r>
            <a:r>
              <a:rPr lang="en-US" altLang="zh-TW" sz="4000" b="1" dirty="0" smtClean="0">
                <a:solidFill>
                  <a:schemeClr val="accent1"/>
                </a:solidFill>
              </a:rPr>
              <a:t>5/9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再開放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614</Words>
  <Application>Microsoft Office PowerPoint</Application>
  <PresentationFormat>寬螢幕</PresentationFormat>
  <Paragraphs>326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文鼎勘亭流</vt:lpstr>
      <vt:lpstr>文鼎粗行楷</vt:lpstr>
      <vt:lpstr>細明體</vt:lpstr>
      <vt:lpstr>新細明體</vt:lpstr>
      <vt:lpstr>標楷體</vt:lpstr>
      <vt:lpstr>Arial</vt:lpstr>
      <vt:lpstr>Calibri</vt:lpstr>
      <vt:lpstr>Calibri Light</vt:lpstr>
      <vt:lpstr>Verdana</vt:lpstr>
      <vt:lpstr>Office Theme</vt:lpstr>
      <vt:lpstr>    110學年度 臺南市歸南國小 </vt:lpstr>
      <vt:lpstr>    各年段圖書館借閱前五名頒獎</vt:lpstr>
      <vt:lpstr>PowerPoint 簡報</vt:lpstr>
      <vt:lpstr>PowerPoint 簡報</vt:lpstr>
      <vt:lpstr>PowerPoint 簡報</vt:lpstr>
      <vt:lpstr>閱讀鳥升級頒獎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 臺南市歸南國小</dc:title>
  <dc:creator>master</dc:creator>
  <cp:lastModifiedBy>master</cp:lastModifiedBy>
  <cp:revision>13</cp:revision>
  <dcterms:created xsi:type="dcterms:W3CDTF">2022-03-15T00:43:00Z</dcterms:created>
  <dcterms:modified xsi:type="dcterms:W3CDTF">2022-04-28T23:55:11Z</dcterms:modified>
</cp:coreProperties>
</file>