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74" r:id="rId2"/>
    <p:sldId id="303" r:id="rId3"/>
    <p:sldId id="304" r:id="rId4"/>
    <p:sldId id="299" r:id="rId5"/>
    <p:sldId id="305" r:id="rId6"/>
    <p:sldId id="306" r:id="rId7"/>
    <p:sldId id="307" r:id="rId8"/>
    <p:sldId id="324" r:id="rId9"/>
    <p:sldId id="308" r:id="rId10"/>
    <p:sldId id="325" r:id="rId11"/>
    <p:sldId id="326" r:id="rId12"/>
    <p:sldId id="328" r:id="rId13"/>
    <p:sldId id="327" r:id="rId14"/>
    <p:sldId id="309" r:id="rId15"/>
    <p:sldId id="310" r:id="rId16"/>
    <p:sldId id="329" r:id="rId17"/>
    <p:sldId id="330" r:id="rId18"/>
    <p:sldId id="331" r:id="rId19"/>
    <p:sldId id="311" r:id="rId20"/>
    <p:sldId id="312" r:id="rId21"/>
    <p:sldId id="261" r:id="rId22"/>
    <p:sldId id="293" r:id="rId23"/>
    <p:sldId id="292" r:id="rId24"/>
    <p:sldId id="313" r:id="rId25"/>
    <p:sldId id="289" r:id="rId26"/>
    <p:sldId id="314" r:id="rId27"/>
    <p:sldId id="300" r:id="rId28"/>
    <p:sldId id="315" r:id="rId29"/>
    <p:sldId id="285" r:id="rId30"/>
    <p:sldId id="316" r:id="rId31"/>
    <p:sldId id="295" r:id="rId32"/>
    <p:sldId id="317" r:id="rId33"/>
    <p:sldId id="318" r:id="rId34"/>
    <p:sldId id="341" r:id="rId35"/>
    <p:sldId id="342" r:id="rId36"/>
    <p:sldId id="319" r:id="rId37"/>
    <p:sldId id="344" r:id="rId38"/>
    <p:sldId id="320" r:id="rId39"/>
    <p:sldId id="321" r:id="rId40"/>
    <p:sldId id="343" r:id="rId41"/>
    <p:sldId id="296" r:id="rId42"/>
    <p:sldId id="322" r:id="rId43"/>
    <p:sldId id="278" r:id="rId44"/>
    <p:sldId id="332" r:id="rId45"/>
    <p:sldId id="333" r:id="rId46"/>
    <p:sldId id="334" r:id="rId47"/>
    <p:sldId id="335" r:id="rId48"/>
    <p:sldId id="336" r:id="rId49"/>
    <p:sldId id="337" r:id="rId50"/>
    <p:sldId id="338" r:id="rId51"/>
    <p:sldId id="339" r:id="rId52"/>
    <p:sldId id="340" r:id="rId53"/>
    <p:sldId id="297" r:id="rId54"/>
    <p:sldId id="288" r:id="rId55"/>
    <p:sldId id="291" r:id="rId56"/>
    <p:sldId id="301" r:id="rId57"/>
    <p:sldId id="263" r:id="rId58"/>
  </p:sldIdLst>
  <p:sldSz cx="12192000" cy="6858000"/>
  <p:notesSz cx="6858000" cy="9144000"/>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88355" autoAdjust="0"/>
  </p:normalViewPr>
  <p:slideViewPr>
    <p:cSldViewPr snapToGrid="0">
      <p:cViewPr varScale="1">
        <p:scale>
          <a:sx n="115" d="100"/>
          <a:sy n="115" d="100"/>
        </p:scale>
        <p:origin x="258" y="108"/>
      </p:cViewPr>
      <p:guideLst>
        <p:guide orient="horz" pos="2160"/>
        <p:guide pos="3840"/>
      </p:guideLst>
    </p:cSldViewPr>
  </p:slideViewPr>
  <p:notesTextViewPr>
    <p:cViewPr>
      <p:scale>
        <a:sx n="1" d="1"/>
        <a:sy n="1" d="1"/>
      </p:scale>
      <p:origin x="0" y="0"/>
    </p:cViewPr>
  </p:notesTextViewPr>
  <p:sorterViewPr>
    <p:cViewPr>
      <p:scale>
        <a:sx n="100" d="100"/>
        <a:sy n="100" d="100"/>
      </p:scale>
      <p:origin x="0" y="-1781"/>
    </p:cViewPr>
  </p:sorterViewPr>
  <p:notesViewPr>
    <p:cSldViewPr snapToGrid="0">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3"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B94C59FB-3E13-4307-9ECC-5E39E1BA9EC0}" type="datetime1">
              <a:rPr lang="zh-TW" altLang="en-US" smtClean="0">
                <a:latin typeface="微軟正黑體" panose="020B0604030504040204" pitchFamily="34" charset="-120"/>
                <a:ea typeface="微軟正黑體" panose="020B0604030504040204" pitchFamily="34" charset="-120"/>
              </a:rPr>
              <a:t>2022/6/29</a:t>
            </a:fld>
            <a:endParaRPr lang="zh-TW" altLang="en-US" dirty="0">
              <a:latin typeface="微軟正黑體" panose="020B0604030504040204" pitchFamily="34" charset="-120"/>
              <a:ea typeface="微軟正黑體" panose="020B0604030504040204" pitchFamily="34" charset="-120"/>
            </a:endParaRPr>
          </a:p>
        </p:txBody>
      </p:sp>
      <p:sp>
        <p:nvSpPr>
          <p:cNvPr id="4" name="頁尾預留位置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5" name="投影片編號預留位置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en-US" altLang="zh-TW" smtClean="0">
                <a:latin typeface="微軟正黑體" panose="020B0604030504040204" pitchFamily="34" charset="-120"/>
                <a:ea typeface="微軟正黑體" panose="020B0604030504040204" pitchFamily="34" charset="-120"/>
              </a:rPr>
              <a:pPr algn="r" rtl="0"/>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投影片影像預留位置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TW" altLang="en-US" dirty="0"/>
          </a:p>
        </p:txBody>
      </p:sp>
      <p:sp>
        <p:nvSpPr>
          <p:cNvPr id="5" name="備忘稿預留位置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8"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9"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B94C59FB-3E13-4307-9ECC-5E39E1BA9EC0}" type="datetime1">
              <a:rPr lang="zh-TW" altLang="en-US" smtClean="0">
                <a:latin typeface="微軟正黑體" panose="020B0604030504040204" pitchFamily="34" charset="-120"/>
                <a:ea typeface="微軟正黑體" panose="020B0604030504040204" pitchFamily="34" charset="-120"/>
              </a:rPr>
              <a:t>2022/6/29</a:t>
            </a:fld>
            <a:endParaRPr lang="zh-TW" altLang="en-US" dirty="0">
              <a:latin typeface="微軟正黑體" panose="020B0604030504040204" pitchFamily="34" charset="-120"/>
              <a:ea typeface="微軟正黑體" panose="020B0604030504040204" pitchFamily="34" charset="-120"/>
            </a:endParaRPr>
          </a:p>
        </p:txBody>
      </p:sp>
      <p:sp>
        <p:nvSpPr>
          <p:cNvPr id="10" name="頁尾預留位置 3"/>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11" name="投影片編號預留位置 4"/>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en-US" altLang="zh-TW" smtClean="0">
                <a:latin typeface="微軟正黑體" panose="020B0604030504040204" pitchFamily="34" charset="-120"/>
                <a:ea typeface="微軟正黑體" panose="020B0604030504040204" pitchFamily="34" charset="-120"/>
              </a:rPr>
              <a:pPr algn="r" rtl="0"/>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2pPr>
    <a:lvl3pPr marL="9144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3pPr>
    <a:lvl4pPr marL="13716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4pPr>
    <a:lvl5pPr marL="18288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601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21</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1916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22</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6347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23</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903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主任</a:t>
            </a:r>
          </a:p>
          <a:p>
            <a:endParaRPr lang="zh-TW" altLang="en-US" dirty="0"/>
          </a:p>
        </p:txBody>
      </p:sp>
      <p:sp>
        <p:nvSpPr>
          <p:cNvPr id="4" name="投影片編號版面配置區 3"/>
          <p:cNvSpPr>
            <a:spLocks noGrp="1"/>
          </p:cNvSpPr>
          <p:nvPr>
            <p:ph type="sldNum" sz="quarter" idx="10"/>
          </p:nvPr>
        </p:nvSpPr>
        <p:spPr/>
        <p:txBody>
          <a:bodyPr/>
          <a:lstStyle/>
          <a:p>
            <a:fld id="{32AC7B8F-5E08-4918-95B7-1B5F6F3462F3}" type="slidenum">
              <a:rPr lang="zh-TW" altLang="en-US" smtClean="0"/>
              <a:t>45</a:t>
            </a:fld>
            <a:endParaRPr lang="zh-TW" altLang="en-US"/>
          </a:p>
        </p:txBody>
      </p:sp>
    </p:spTree>
    <p:extLst>
      <p:ext uri="{BB962C8B-B14F-4D97-AF65-F5344CB8AC3E}">
        <p14:creationId xmlns:p14="http://schemas.microsoft.com/office/powerpoint/2010/main" val="202751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55</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043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57</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53706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zh-TW" altLang="en-US" smtClean="0"/>
              <a:t>按一下以編輯母片標題樣式</a:t>
            </a:r>
            <a:endParaRPr lang="zh-TW" altLang="en-US" dirty="0"/>
          </a:p>
        </p:txBody>
      </p:sp>
      <p:sp>
        <p:nvSpPr>
          <p:cNvPr id="3" name="副標題 2"/>
          <p:cNvSpPr>
            <a:spLocks noGrp="1"/>
          </p:cNvSpPr>
          <p:nvPr>
            <p:ph type="subTitle" idx="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zh-TW" altLang="en-US" smtClean="0"/>
              <a:t>按一下以編輯母片副標題樣式</a:t>
            </a:r>
            <a:endParaRPr lang="zh-TW" altLang="en-US"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含標題的三張圖片">
    <p:spTree>
      <p:nvGrpSpPr>
        <p:cNvPr id="1" name=""/>
        <p:cNvGrpSpPr/>
        <p:nvPr/>
      </p:nvGrpSpPr>
      <p:grpSpPr>
        <a:xfrm>
          <a:off x="0" y="0"/>
          <a:ext cx="0" cy="0"/>
          <a:chOff x="0" y="0"/>
          <a:chExt cx="0" cy="0"/>
        </a:xfrm>
      </p:grpSpPr>
      <p:sp>
        <p:nvSpPr>
          <p:cNvPr id="2" name="標題 1"/>
          <p:cNvSpPr>
            <a:spLocks noGrp="1"/>
          </p:cNvSpPr>
          <p:nvPr>
            <p:ph type="title"/>
          </p:nvPr>
        </p:nvSpPr>
        <p:spPr>
          <a:xfrm>
            <a:off x="9066214" y="421594"/>
            <a:ext cx="2286000" cy="1885508"/>
          </a:xfrm>
        </p:spPr>
        <p:txBody>
          <a:bodyPr rtlCol="0">
            <a:normAutofit/>
          </a:bodyPr>
          <a:lstStyle>
            <a:lvl1pPr algn="l" rtl="0">
              <a:defRPr sz="2400">
                <a:latin typeface="微軟正黑體" panose="020B0604030504040204" pitchFamily="34" charset="-120"/>
                <a:ea typeface="微軟正黑體" panose="020B0604030504040204" pitchFamily="34" charset="-120"/>
              </a:defRPr>
            </a:lvl1pPr>
          </a:lstStyle>
          <a:p>
            <a:pPr rtl="0"/>
            <a:r>
              <a:rPr lang="zh-TW" altLang="en-US" noProof="0" smtClean="0"/>
              <a:t>按一下以編輯母片標題樣式</a:t>
            </a:r>
            <a:endParaRPr lang="zh-TW" altLang="en-US" noProof="0" dirty="0"/>
          </a:p>
        </p:txBody>
      </p:sp>
      <p:grpSp>
        <p:nvGrpSpPr>
          <p:cNvPr id="84" name="群組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6"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7"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8"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9"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0"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1"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2"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3"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4"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5"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6"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97" name="圖片預留位置 33" descr="要新增影像的空白預留位置。按一下預留位置，然後選取您想要新增的影像。"/>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grpSp>
        <p:nvGrpSpPr>
          <p:cNvPr id="98" name="群組 97"/>
          <p:cNvGrpSpPr/>
          <p:nvPr/>
        </p:nvGrpSpPr>
        <p:grpSpPr>
          <a:xfrm>
            <a:off x="5322489" y="319177"/>
            <a:ext cx="3389607" cy="2710838"/>
            <a:chOff x="895350" y="3313113"/>
            <a:chExt cx="3613151" cy="2790825"/>
          </a:xfrm>
          <a:solidFill>
            <a:schemeClr val="tx1">
              <a:lumMod val="50000"/>
            </a:schemeClr>
          </a:solidFill>
        </p:grpSpPr>
        <p:sp>
          <p:nvSpPr>
            <p:cNvPr id="99"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0"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1"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2"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3"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4"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5"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6"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7"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8"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9"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0"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111" name="圖片預留位置 33" descr="要新增影像的空白預留位置。按一下預留位置，然後選取您想要新增的影像。"/>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lIns="144000" tIns="144000" rIns="144000"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grpSp>
        <p:nvGrpSpPr>
          <p:cNvPr id="112" name="群組 111"/>
          <p:cNvGrpSpPr/>
          <p:nvPr/>
        </p:nvGrpSpPr>
        <p:grpSpPr>
          <a:xfrm>
            <a:off x="5322489" y="3245640"/>
            <a:ext cx="3389607" cy="2710838"/>
            <a:chOff x="895350" y="3313113"/>
            <a:chExt cx="3613151" cy="2790825"/>
          </a:xfrm>
          <a:solidFill>
            <a:schemeClr val="tx1">
              <a:lumMod val="50000"/>
            </a:schemeClr>
          </a:solidFill>
        </p:grpSpPr>
        <p:sp>
          <p:nvSpPr>
            <p:cNvPr id="11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125" name="圖片預留位置 33" descr="要新增影像的空白預留位置。按一下預留位置，然後選取您想要新增的影像。"/>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lIns="144000" tIns="144000" rIns="144000"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126" name="文字預留位置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noProof="0" smtClean="0"/>
              <a:pPr/>
              <a:t>‹#›</a:t>
            </a:fld>
            <a:endParaRPr lang="zh-TW" altLang="en-US" noProof="0"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noProof="0" dirty="0"/>
          </a:p>
        </p:txBody>
      </p:sp>
      <p:sp>
        <p:nvSpPr>
          <p:cNvPr id="49"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zh-TW" altLang="en-US" smtClean="0"/>
              <a:t>按一下以編輯母片標題樣式</a:t>
            </a:r>
            <a:endParaRPr lang="zh-TW" altLang="en-US" dirty="0"/>
          </a:p>
        </p:txBody>
      </p:sp>
      <p:sp>
        <p:nvSpPr>
          <p:cNvPr id="3" name="內容預留位置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4" name="文字預留位置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sp>
        <p:nvSpPr>
          <p:cNvPr id="7" name="投影片編號預留位置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en-US" altLang="zh-TW" smtClean="0"/>
              <a:pPr/>
              <a:t>‹#›</a:t>
            </a:fld>
            <a:endParaRPr lang="zh-TW" altLang="en-US" dirty="0"/>
          </a:p>
        </p:txBody>
      </p:sp>
      <p:sp>
        <p:nvSpPr>
          <p:cNvPr id="6" name="頁尾預留位置 5"/>
          <p:cNvSpPr>
            <a:spLocks noGrp="1"/>
          </p:cNvSpPr>
          <p:nvPr>
            <p:ph type="ftr" sz="quarter" idx="11"/>
          </p:nvPr>
        </p:nvSpPr>
        <p:spPr/>
        <p:txBody>
          <a:bodyPr rtlCol="0"/>
          <a:lstStyle/>
          <a:p>
            <a:pPr rtl="0"/>
            <a:endParaRPr lang="zh-TW" altLang="en-US" dirty="0"/>
          </a:p>
        </p:txBody>
      </p:sp>
      <p:sp>
        <p:nvSpPr>
          <p:cNvPr id="8" name="日期預留位置 3"/>
          <p:cNvSpPr>
            <a:spLocks noGrp="1"/>
          </p:cNvSpPr>
          <p:nvPr>
            <p:ph type="dt" sz="half" idx="1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92891" y="1330347"/>
            <a:ext cx="3840480" cy="2103120"/>
          </a:xfrm>
        </p:spPr>
        <p:txBody>
          <a:bodyPr rtlCol="0" anchor="b">
            <a:normAutofit/>
          </a:bodyPr>
          <a:lstStyle>
            <a:lvl1pPr algn="l" rtl="0">
              <a:defRPr sz="3600">
                <a:latin typeface="微軟正黑體" panose="020B0604030504040204" pitchFamily="34" charset="-120"/>
                <a:ea typeface="微軟正黑體" panose="020B0604030504040204" pitchFamily="34" charset="-120"/>
              </a:defRPr>
            </a:lvl1pPr>
          </a:lstStyle>
          <a:p>
            <a:pPr rtl="0"/>
            <a:r>
              <a:rPr lang="zh-TW" altLang="en-US" smtClean="0"/>
              <a:t>按一下以編輯母片標題樣式</a:t>
            </a:r>
            <a:endParaRPr lang="zh-TW" altLang="en-US" dirty="0"/>
          </a:p>
        </p:txBody>
      </p:sp>
      <p:grpSp>
        <p:nvGrpSpPr>
          <p:cNvPr id="8" name="群組 7"/>
          <p:cNvGrpSpPr/>
          <p:nvPr/>
        </p:nvGrpSpPr>
        <p:grpSpPr>
          <a:xfrm>
            <a:off x="595546" y="781398"/>
            <a:ext cx="6433398" cy="5053665"/>
            <a:chOff x="5162444" y="781398"/>
            <a:chExt cx="6433398" cy="5053665"/>
          </a:xfrm>
        </p:grpSpPr>
        <p:sp>
          <p:nvSpPr>
            <p:cNvPr id="9" name="手繪多邊形​​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 name="手繪多邊形​​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5814205" y="859113"/>
              <a:ext cx="5129146" cy="4880471"/>
              <a:chOff x="7856559" y="859113"/>
              <a:chExt cx="3086791" cy="4880471"/>
            </a:xfrm>
          </p:grpSpPr>
          <p:sp>
            <p:nvSpPr>
              <p:cNvPr id="20" name="手繪多邊形​​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21" name="手繪多邊形​​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12" name="手繪多邊形​​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3" name="手繪多邊形​​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4" name="手繪多邊形​​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5" name="手繪多邊形​​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6" name="手繪多邊形​​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7" name="手繪多邊形​​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8" name="手繪多邊形​​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9" name="手繪多邊形​​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3" name="圖片預留位置 2" descr="要新增影像的空白預留位置。按一下預留位置，然後選取您想要新增的影像。"/>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atin typeface="微軟正黑體" panose="020B0604030504040204" pitchFamily="34" charset="-120"/>
                <a:ea typeface="微軟正黑體" panose="020B0604030504040204" pitchFamily="34" charset="-120"/>
              </a:defRPr>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zh-TW" altLang="en-US" smtClean="0"/>
              <a:t>按一下圖示以新增圖片</a:t>
            </a:r>
            <a:endParaRPr lang="zh-TW" altLang="en-US" dirty="0"/>
          </a:p>
        </p:txBody>
      </p:sp>
      <p:sp>
        <p:nvSpPr>
          <p:cNvPr id="4" name="文字預留位置 3"/>
          <p:cNvSpPr>
            <a:spLocks noGrp="1"/>
          </p:cNvSpPr>
          <p:nvPr>
            <p:ph type="body" sz="half" idx="2"/>
          </p:nvPr>
        </p:nvSpPr>
        <p:spPr>
          <a:xfrm>
            <a:off x="7492891" y="3555521"/>
            <a:ext cx="3840480" cy="2168517"/>
          </a:xfrm>
        </p:spPr>
        <p:txBody>
          <a:bodyPr rtlCol="0">
            <a:normAutofit/>
          </a:bodyPr>
          <a:lstStyle>
            <a:lvl1pPr marL="0" indent="0" algn="l" rtl="0">
              <a:buNone/>
              <a:defRPr sz="18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sp>
        <p:nvSpPr>
          <p:cNvPr id="7" name="投影片編號預留位置 6"/>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smtClean="0"/>
              <a:pPr/>
              <a:t>‹#›</a:t>
            </a:fld>
            <a:endParaRPr lang="zh-TW" altLang="en-US" dirty="0"/>
          </a:p>
        </p:txBody>
      </p:sp>
      <p:sp>
        <p:nvSpPr>
          <p:cNvPr id="6" name="頁尾預留位置 5"/>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dirty="0"/>
          </a:p>
        </p:txBody>
      </p:sp>
      <p:sp>
        <p:nvSpPr>
          <p:cNvPr id="22" name="日期預留位置 3"/>
          <p:cNvSpPr>
            <a:spLocks noGrp="1"/>
          </p:cNvSpPr>
          <p:nvPr>
            <p:ph type="dt" sz="half" idx="1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6" name="投影片編號預留位置 5"/>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7"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624268" y="304800"/>
            <a:ext cx="1729531" cy="5676900"/>
          </a:xfrm>
        </p:spPr>
        <p:txBody>
          <a:bodyPr vert="eaVert" rtlCol="0"/>
          <a:lstStyle/>
          <a:p>
            <a:pPr rtl="0"/>
            <a:r>
              <a:rPr lang="zh-TW" altLang="en-US" smtClean="0"/>
              <a:t>按一下以編輯母片標題樣式</a:t>
            </a:r>
            <a:endParaRPr lang="zh-TW" altLang="en-US" dirty="0"/>
          </a:p>
        </p:txBody>
      </p:sp>
      <p:sp>
        <p:nvSpPr>
          <p:cNvPr id="3" name="直排文字預留位置 2"/>
          <p:cNvSpPr>
            <a:spLocks noGrp="1"/>
          </p:cNvSpPr>
          <p:nvPr>
            <p:ph type="body" orient="vert" idx="1"/>
          </p:nvPr>
        </p:nvSpPr>
        <p:spPr>
          <a:xfrm>
            <a:off x="838199" y="304800"/>
            <a:ext cx="8633671" cy="5676900"/>
          </a:xfrm>
        </p:spPr>
        <p:txBody>
          <a:bodyPr vert="eaVert"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6" name="投影片編號預留位置 5"/>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7"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3" name="內容預留位置 2"/>
          <p:cNvSpPr>
            <a:spLocks noGrp="1"/>
          </p:cNvSpPr>
          <p:nvPr>
            <p:ph idx="1"/>
          </p:nvPr>
        </p:nvSpPr>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6" name="投影片編號預留位置 5"/>
          <p:cNvSpPr>
            <a:spLocks noGrp="1"/>
          </p:cNvSpPr>
          <p:nvPr>
            <p:ph type="sldNum" sz="quarter" idx="12"/>
          </p:nvPr>
        </p:nvSpPr>
        <p:spPr/>
        <p:txBody>
          <a:bodyPr rtlCol="0"/>
          <a:lstStyle/>
          <a:p>
            <a:pPr rtl="0"/>
            <a:fld id="{022B156B-59AE-415F-B24B-8756D48BB977}" type="slidenum">
              <a:rPr lang="en-US" altLang="zh-TW"/>
              <a:t>‹#›</a:t>
            </a:fld>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7"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265613" y="1828800"/>
            <a:ext cx="6858002" cy="1828800"/>
          </a:xfrm>
        </p:spPr>
        <p:txBody>
          <a:bodyPr rtlCol="0" anchor="b">
            <a:normAutofit/>
          </a:bodyPr>
          <a:lstStyle>
            <a:lvl1pPr algn="l" rtl="0">
              <a:defRPr sz="4400"/>
            </a:lvl1pPr>
          </a:lstStyle>
          <a:p>
            <a:pPr rtl="0"/>
            <a:r>
              <a:rPr lang="zh-TW" altLang="en-US" dirty="0"/>
              <a:t>按一下以編輯母片</a:t>
            </a:r>
            <a:r>
              <a:rPr lang="zh-TW" altLang="en-US" dirty="0" smtClean="0"/>
              <a:t>標題</a:t>
            </a:r>
            <a:r>
              <a:rPr lang="en-US" altLang="zh-TW" dirty="0" smtClean="0"/>
              <a:t/>
            </a:r>
            <a:br>
              <a:rPr lang="en-US" altLang="zh-TW" dirty="0" smtClean="0"/>
            </a:br>
            <a:r>
              <a:rPr lang="zh-TW" altLang="en-US" dirty="0" smtClean="0"/>
              <a:t>樣式</a:t>
            </a:r>
            <a:endParaRPr lang="zh-TW" altLang="en-US" dirty="0"/>
          </a:p>
        </p:txBody>
      </p:sp>
      <p:sp>
        <p:nvSpPr>
          <p:cNvPr id="3" name="文字預留位置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zh-TW" altLang="en-US" smtClean="0"/>
              <a:t>按一下以編輯母片文字樣式</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3" name="內容預留位置 2"/>
          <p:cNvSpPr>
            <a:spLocks noGrp="1"/>
          </p:cNvSpPr>
          <p:nvPr>
            <p:ph sz="half" idx="1"/>
          </p:nvPr>
        </p:nvSpPr>
        <p:spPr>
          <a:xfrm>
            <a:off x="1065212" y="1825625"/>
            <a:ext cx="4954588" cy="4187952"/>
          </a:xfrm>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4" name="內容預留位置 3"/>
          <p:cNvSpPr>
            <a:spLocks noGrp="1"/>
          </p:cNvSpPr>
          <p:nvPr>
            <p:ph sz="half" idx="2"/>
          </p:nvPr>
        </p:nvSpPr>
        <p:spPr>
          <a:xfrm>
            <a:off x="6172200" y="1825625"/>
            <a:ext cx="4951414" cy="4187952"/>
          </a:xfrm>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7" name="投影片編號預留位置 6"/>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6" name="頁尾預留位置 5"/>
          <p:cNvSpPr>
            <a:spLocks noGrp="1"/>
          </p:cNvSpPr>
          <p:nvPr>
            <p:ph type="ftr" sz="quarter" idx="11"/>
          </p:nvPr>
        </p:nvSpPr>
        <p:spPr/>
        <p:txBody>
          <a:bodyPr rtlCol="0"/>
          <a:lstStyle/>
          <a:p>
            <a:pPr rtl="0"/>
            <a:endParaRPr lang="zh-TW" altLang="en-US" dirty="0"/>
          </a:p>
        </p:txBody>
      </p:sp>
      <p:sp>
        <p:nvSpPr>
          <p:cNvPr id="8" name="日期預留位置 3"/>
          <p:cNvSpPr>
            <a:spLocks noGrp="1"/>
          </p:cNvSpPr>
          <p:nvPr>
            <p:ph type="dt" sz="half" idx="1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3" name="文字預留位置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zh-TW" altLang="en-US" smtClean="0"/>
              <a:t>按一下以編輯母片文字樣式</a:t>
            </a:r>
          </a:p>
        </p:txBody>
      </p:sp>
      <p:sp>
        <p:nvSpPr>
          <p:cNvPr id="4" name="內容預留位置 3"/>
          <p:cNvSpPr>
            <a:spLocks noGrp="1"/>
          </p:cNvSpPr>
          <p:nvPr>
            <p:ph sz="half" idx="2"/>
          </p:nvPr>
        </p:nvSpPr>
        <p:spPr>
          <a:xfrm>
            <a:off x="1069848" y="2505075"/>
            <a:ext cx="4956048" cy="3476625"/>
          </a:xfrm>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5" name="文字預留位置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zh-TW" altLang="en-US" smtClean="0"/>
              <a:t>按一下以編輯母片文字樣式</a:t>
            </a:r>
          </a:p>
        </p:txBody>
      </p:sp>
      <p:sp>
        <p:nvSpPr>
          <p:cNvPr id="6" name="內容預留位置 5"/>
          <p:cNvSpPr>
            <a:spLocks noGrp="1"/>
          </p:cNvSpPr>
          <p:nvPr>
            <p:ph sz="quarter" idx="4"/>
          </p:nvPr>
        </p:nvSpPr>
        <p:spPr>
          <a:xfrm>
            <a:off x="6172200" y="2505075"/>
            <a:ext cx="4956048" cy="3476625"/>
          </a:xfrm>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9" name="投影片編號預留位置 8"/>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8" name="頁尾預留位置 7"/>
          <p:cNvSpPr>
            <a:spLocks noGrp="1"/>
          </p:cNvSpPr>
          <p:nvPr>
            <p:ph type="ftr" sz="quarter" idx="11"/>
          </p:nvPr>
        </p:nvSpPr>
        <p:spPr/>
        <p:txBody>
          <a:bodyPr rtlCol="0"/>
          <a:lstStyle/>
          <a:p>
            <a:pPr rtl="0"/>
            <a:endParaRPr lang="zh-TW" altLang="en-US" dirty="0"/>
          </a:p>
        </p:txBody>
      </p:sp>
      <p:sp>
        <p:nvSpPr>
          <p:cNvPr id="10" name="日期預留位置 3"/>
          <p:cNvSpPr>
            <a:spLocks noGrp="1"/>
          </p:cNvSpPr>
          <p:nvPr>
            <p:ph type="dt" sz="half" idx="1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5" name="投影片編號預留位置 4"/>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4" name="頁尾預留位置 3"/>
          <p:cNvSpPr>
            <a:spLocks noGrp="1"/>
          </p:cNvSpPr>
          <p:nvPr>
            <p:ph type="ftr" sz="quarter" idx="11"/>
          </p:nvPr>
        </p:nvSpPr>
        <p:spPr/>
        <p:txBody>
          <a:bodyPr rtlCol="0"/>
          <a:lstStyle/>
          <a:p>
            <a:pPr rtl="0"/>
            <a:endParaRPr lang="zh-TW" altLang="en-US" dirty="0"/>
          </a:p>
        </p:txBody>
      </p:sp>
      <p:sp>
        <p:nvSpPr>
          <p:cNvPr id="6"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投影片編號預留位置 3"/>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3" name="頁尾預留位置 2"/>
          <p:cNvSpPr>
            <a:spLocks noGrp="1"/>
          </p:cNvSpPr>
          <p:nvPr>
            <p:ph type="ftr" sz="quarter" idx="11"/>
          </p:nvPr>
        </p:nvSpPr>
        <p:spPr/>
        <p:txBody>
          <a:bodyPr rtlCol="0"/>
          <a:lstStyle/>
          <a:p>
            <a:pPr rtl="0"/>
            <a:endParaRPr lang="zh-TW" altLang="en-US" dirty="0"/>
          </a:p>
        </p:txBody>
      </p:sp>
      <p:sp>
        <p:nvSpPr>
          <p:cNvPr id="5"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含標題的兩張圖片">
    <p:spTree>
      <p:nvGrpSpPr>
        <p:cNvPr id="1" name=""/>
        <p:cNvGrpSpPr/>
        <p:nvPr/>
      </p:nvGrpSpPr>
      <p:grpSpPr>
        <a:xfrm>
          <a:off x="0" y="0"/>
          <a:ext cx="0" cy="0"/>
          <a:chOff x="0" y="0"/>
          <a:chExt cx="0" cy="0"/>
        </a:xfrm>
      </p:grpSpPr>
      <p:sp>
        <p:nvSpPr>
          <p:cNvPr id="2" name="標題 1"/>
          <p:cNvSpPr>
            <a:spLocks noGrp="1"/>
          </p:cNvSpPr>
          <p:nvPr>
            <p:ph type="title"/>
          </p:nvPr>
        </p:nvSpPr>
        <p:spPr>
          <a:xfrm>
            <a:off x="1065212" y="304799"/>
            <a:ext cx="10058402" cy="1216152"/>
          </a:xfrm>
        </p:spPr>
        <p:txBody>
          <a:bodyPr rtlCol="0"/>
          <a:lstStyle>
            <a:lvl1pPr algn="l" rtl="0">
              <a:defRPr>
                <a:latin typeface="微軟正黑體" panose="020B0604030504040204" pitchFamily="34" charset="-120"/>
                <a:ea typeface="微軟正黑體" panose="020B0604030504040204" pitchFamily="34" charset="-120"/>
              </a:defRPr>
            </a:lvl1pPr>
          </a:lstStyle>
          <a:p>
            <a:pPr rtl="0"/>
            <a:r>
              <a:rPr lang="zh-TW" altLang="en-US" noProof="0" smtClean="0"/>
              <a:t>按一下以編輯母片標題樣式</a:t>
            </a:r>
            <a:endParaRPr lang="zh-TW" altLang="en-US" noProof="0" dirty="0"/>
          </a:p>
        </p:txBody>
      </p:sp>
      <p:grpSp>
        <p:nvGrpSpPr>
          <p:cNvPr id="9" name="群組 8"/>
          <p:cNvGrpSpPr/>
          <p:nvPr/>
        </p:nvGrpSpPr>
        <p:grpSpPr>
          <a:xfrm>
            <a:off x="1052422" y="1733550"/>
            <a:ext cx="4360503" cy="3050038"/>
            <a:chOff x="895350" y="3313113"/>
            <a:chExt cx="3613151" cy="2790825"/>
          </a:xfrm>
          <a:solidFill>
            <a:schemeClr val="tx1">
              <a:lumMod val="50000"/>
            </a:schemeClr>
          </a:solidFill>
        </p:grpSpPr>
        <p:sp>
          <p:nvSpPr>
            <p:cNvPr id="10"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3"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4"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5"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6"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7"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8"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9"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0"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1"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36" name="圖片預留位置 33" descr="要新增影像的空白預留位置。按一下預留位置，然後選取您想要新增的影像。"/>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39" name="文字預留位置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grpSp>
        <p:nvGrpSpPr>
          <p:cNvPr id="22" name="群組 21"/>
          <p:cNvGrpSpPr/>
          <p:nvPr/>
        </p:nvGrpSpPr>
        <p:grpSpPr>
          <a:xfrm>
            <a:off x="6763111" y="1733550"/>
            <a:ext cx="4360503" cy="3050038"/>
            <a:chOff x="895350" y="3313113"/>
            <a:chExt cx="3613151" cy="2790825"/>
          </a:xfrm>
          <a:solidFill>
            <a:schemeClr val="tx1">
              <a:lumMod val="50000"/>
            </a:schemeClr>
          </a:solidFill>
        </p:grpSpPr>
        <p:sp>
          <p:nvSpPr>
            <p:cNvPr id="2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37" name="圖片預留位置 33" descr="要新增影像的空白預留位置。按一下預留位置，然後選取您想要新增的影像。"/>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40" name="文字預留位置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noProof="0" smtClean="0"/>
              <a:pPr/>
              <a:t>‹#›</a:t>
            </a:fld>
            <a:endParaRPr lang="zh-TW" altLang="en-US" noProof="0"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noProof="0" dirty="0"/>
          </a:p>
        </p:txBody>
      </p:sp>
      <p:sp>
        <p:nvSpPr>
          <p:cNvPr id="38" name="日期預留位置 3"/>
          <p:cNvSpPr>
            <a:spLocks noGrp="1"/>
          </p:cNvSpPr>
          <p:nvPr>
            <p:ph type="dt" sz="half" idx="20"/>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標題的三張圖片">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微軟正黑體" panose="020B0604030504040204" pitchFamily="34" charset="-120"/>
                <a:ea typeface="微軟正黑體" panose="020B0604030504040204" pitchFamily="34" charset="-120"/>
              </a:defRPr>
            </a:lvl1pPr>
          </a:lstStyle>
          <a:p>
            <a:pPr rtl="0"/>
            <a:r>
              <a:rPr lang="zh-TW" altLang="en-US" smtClean="0"/>
              <a:t>按一下以編輯母片標題樣式</a:t>
            </a:r>
            <a:endParaRPr lang="zh-TW" altLang="en-US" dirty="0"/>
          </a:p>
        </p:txBody>
      </p:sp>
      <p:grpSp>
        <p:nvGrpSpPr>
          <p:cNvPr id="52" name="群組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79" name="圖片預留位置 33" descr="要新增影像的空白預留位置。按一下預留位置，然後選取您想要新增的影像。"/>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1" name="文字預留位置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grpSp>
        <p:nvGrpSpPr>
          <p:cNvPr id="84" name="群組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6"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7"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8"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9"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0"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1"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2"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3"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4"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5"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6"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78" name="圖片預留位置 33" descr="要新增影像的空白預留位置。按一下預留位置，然後選取您想要新增的影像。"/>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2" name="文字預留位置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grpSp>
        <p:nvGrpSpPr>
          <p:cNvPr id="97" name="群組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9"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0"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1"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2"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3"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4"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5"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6"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7"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8"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9"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80" name="圖片預留位置 33" descr="要新增影像的空白預留位置。按一下預留位置，然後選取您想要新增的影像。"/>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3" name="文字預留位置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smtClean="0"/>
              <a:pPr/>
              <a:t>‹#›</a:t>
            </a:fld>
            <a:endParaRPr lang="zh-TW" altLang="en-US"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dirty="0"/>
          </a:p>
        </p:txBody>
      </p:sp>
      <p:sp>
        <p:nvSpPr>
          <p:cNvPr id="51" name="日期預留位置 3"/>
          <p:cNvSpPr>
            <a:spLocks noGrp="1"/>
          </p:cNvSpPr>
          <p:nvPr>
            <p:ph type="dt" sz="half" idx="2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2022/6/29</a:t>
            </a:fld>
            <a:endParaRPr lang="zh-TW" altLang="en-US"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標題預留位置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zh-TW" altLang="en-US" noProof="0" dirty="0"/>
              <a:t>按一下以編輯母片標題樣式</a:t>
            </a:r>
          </a:p>
        </p:txBody>
      </p:sp>
      <p:sp>
        <p:nvSpPr>
          <p:cNvPr id="3" name="文字預留位置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zh-TW" altLang="en-US" noProof="0" dirty="0"/>
              <a:t>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投影片編號預留位置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022B156B-59AE-415F-B24B-8756D48BB977}" type="slidenum">
              <a:rPr lang="en-US" altLang="zh-TW" noProof="0" smtClean="0"/>
              <a:pPr/>
              <a:t>‹#›</a:t>
            </a:fld>
            <a:endParaRPr lang="zh-TW" altLang="en-US" noProof="0" dirty="0"/>
          </a:p>
        </p:txBody>
      </p:sp>
      <p:sp>
        <p:nvSpPr>
          <p:cNvPr id="5" name="頁尾預留位置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endParaRPr lang="zh-TW" altLang="en-US" noProof="0" dirty="0"/>
          </a:p>
        </p:txBody>
      </p:sp>
      <p:sp>
        <p:nvSpPr>
          <p:cNvPr id="4"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E3FFC781-C024-4161-AC86-AF3317DE2A35}" type="datetime1">
              <a:rPr lang="zh-TW" altLang="en-US" smtClean="0"/>
              <a:pPr/>
              <a:t>2022/6/29</a:t>
            </a:fld>
            <a:endParaRPr lang="zh-TW" altLang="en-US"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QMsajzOgC4Q"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qg7ZL6mZzmE"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zk74-pk1SnA" TargetMode="External"/><Relationship Id="rId7" Type="http://schemas.openxmlformats.org/officeDocument/2006/relationships/hyperlink" Target="https://youtu.be/NZcMKTLxeCk"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hyperlink" Target="https://youtu.be/vL16z68B37Q" TargetMode="External"/><Relationship Id="rId4" Type="http://schemas.openxmlformats.org/officeDocument/2006/relationships/hyperlink" Target="https://www.youtube.com/watch?app=desktop&amp;v=rR-rj2N6Lyo&amp;feature=youtu.b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NwLofAiSwDU" TargetMode="External"/><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hyperlink" Target="https://www.youtube.com/watch?app=desktop&amp;v=NwLofAiSw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youtube.com/watch?v=aPUQ4oR6wB8" TargetMode="External"/><Relationship Id="rId1" Type="http://schemas.openxmlformats.org/officeDocument/2006/relationships/slideLayout" Target="../slideLayouts/slideLayout2.xml"/><Relationship Id="rId5" Type="http://schemas.openxmlformats.org/officeDocument/2006/relationships/hyperlink" Target="https://youtu.be/q4WH54bn2qw" TargetMode="Externa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fif"/><Relationship Id="rId1" Type="http://schemas.openxmlformats.org/officeDocument/2006/relationships/slideLayout" Target="../slideLayouts/slideLayout2.xml"/><Relationship Id="rId6" Type="http://schemas.openxmlformats.org/officeDocument/2006/relationships/hyperlink" Target="https://www.youtube.com/watch?app=desktop&amp;v=l0OpR8R8tek&amp;feature=youtu.be" TargetMode="External"/><Relationship Id="rId5" Type="http://schemas.openxmlformats.org/officeDocument/2006/relationships/hyperlink" Target="https://youtu.be/l0OpR8R8tek" TargetMode="External"/><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413788" y="1182255"/>
            <a:ext cx="8580120" cy="2228470"/>
          </a:xfrm>
        </p:spPr>
        <p:txBody>
          <a:bodyPr rtlCol="0">
            <a:noAutofit/>
          </a:bodyPr>
          <a:lstStyle/>
          <a:p>
            <a:r>
              <a:rPr lang="zh-TW" altLang="en-US" sz="8000" dirty="0" smtClean="0">
                <a:latin typeface="Salesforce Sans"/>
                <a:sym typeface="Salesforce Sans"/>
              </a:rPr>
              <a:t>臺南市歸南國小</a:t>
            </a:r>
            <a:r>
              <a:rPr lang="en-US" altLang="zh-TW" sz="8000" dirty="0" smtClean="0">
                <a:latin typeface="Salesforce Sans"/>
                <a:sym typeface="Salesforce Sans"/>
              </a:rPr>
              <a:t/>
            </a:r>
            <a:br>
              <a:rPr lang="en-US" altLang="zh-TW" sz="8000" dirty="0" smtClean="0">
                <a:latin typeface="Salesforce Sans"/>
                <a:sym typeface="Salesforce Sans"/>
              </a:rPr>
            </a:br>
            <a:r>
              <a:rPr lang="en-US" altLang="zh-TW" dirty="0">
                <a:latin typeface="Salesforce Sans"/>
                <a:sym typeface="Salesforce Sans"/>
              </a:rPr>
              <a:t/>
            </a:r>
            <a:br>
              <a:rPr lang="en-US" altLang="zh-TW" dirty="0">
                <a:latin typeface="Salesforce Sans"/>
                <a:sym typeface="Salesforce Sans"/>
              </a:rPr>
            </a:br>
            <a:r>
              <a:rPr lang="en-US" altLang="zh-TW" dirty="0" smtClean="0">
                <a:latin typeface="Salesforce Sans"/>
                <a:sym typeface="Salesforce Sans"/>
              </a:rPr>
              <a:t>110</a:t>
            </a:r>
            <a:r>
              <a:rPr lang="zh-TW" altLang="en-US" dirty="0" smtClean="0">
                <a:latin typeface="Salesforce Sans"/>
                <a:sym typeface="Salesforce Sans"/>
              </a:rPr>
              <a:t>學年</a:t>
            </a:r>
            <a:r>
              <a:rPr lang="zh-TW" altLang="en-US" dirty="0">
                <a:latin typeface="Salesforce Sans"/>
                <a:sym typeface="Salesforce Sans"/>
              </a:rPr>
              <a:t>度</a:t>
            </a:r>
            <a:r>
              <a:rPr lang="zh-TW" altLang="en-US" dirty="0" smtClean="0">
                <a:latin typeface="Salesforce Sans"/>
                <a:sym typeface="Salesforce Sans"/>
              </a:rPr>
              <a:t>第二學期</a:t>
            </a:r>
            <a:r>
              <a:rPr lang="zh-TW" altLang="en-US" dirty="0">
                <a:latin typeface="Salesforce Sans"/>
                <a:sym typeface="Salesforce Sans"/>
              </a:rPr>
              <a:t>結</a:t>
            </a:r>
            <a:r>
              <a:rPr lang="zh-TW" altLang="en-US" dirty="0" smtClean="0">
                <a:latin typeface="Salesforce Sans"/>
                <a:sym typeface="Salesforce Sans"/>
              </a:rPr>
              <a:t>業</a:t>
            </a:r>
            <a:r>
              <a:rPr lang="zh-TW" altLang="en-US" dirty="0" smtClean="0">
                <a:latin typeface="Salesforce Sans"/>
                <a:sym typeface="Salesforce Sans"/>
              </a:rPr>
              <a:t>式</a:t>
            </a:r>
            <a:endParaRPr lang="zh-TW" altLang="en-US" dirty="0">
              <a:latin typeface="Salesforce Sans"/>
              <a:sym typeface="Salesforce Sans"/>
            </a:endParaRPr>
          </a:p>
        </p:txBody>
      </p:sp>
      <p:sp>
        <p:nvSpPr>
          <p:cNvPr id="4" name="標題 1"/>
          <p:cNvSpPr txBox="1">
            <a:spLocks/>
          </p:cNvSpPr>
          <p:nvPr/>
        </p:nvSpPr>
        <p:spPr>
          <a:xfrm>
            <a:off x="5207720" y="2870200"/>
            <a:ext cx="6858002" cy="1828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8000" dirty="0" smtClean="0">
                <a:latin typeface="Salesforce Sans"/>
                <a:sym typeface="Salesforce Sans"/>
              </a:rPr>
              <a:t>暑假</a:t>
            </a:r>
            <a:r>
              <a:rPr lang="zh-TW" altLang="en-US" sz="8000" dirty="0" smtClean="0">
                <a:latin typeface="Salesforce Sans"/>
                <a:sym typeface="Salesforce Sans"/>
              </a:rPr>
              <a:t>生活宣導</a:t>
            </a:r>
            <a:endParaRPr lang="zh-TW" altLang="en-US" sz="8000" dirty="0">
              <a:latin typeface="Salesforce Sans"/>
              <a:sym typeface="Salesforce Sans"/>
            </a:endParaRPr>
          </a:p>
        </p:txBody>
      </p:sp>
    </p:spTree>
    <p:extLst>
      <p:ext uri="{BB962C8B-B14F-4D97-AF65-F5344CB8AC3E}">
        <p14:creationId xmlns:p14="http://schemas.microsoft.com/office/powerpoint/2010/main" val="40399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2960" y="141989"/>
            <a:ext cx="9609657" cy="6790825"/>
          </a:xfrm>
        </p:spPr>
      </p:pic>
    </p:spTree>
    <p:extLst>
      <p:ext uri="{BB962C8B-B14F-4D97-AF65-F5344CB8AC3E}">
        <p14:creationId xmlns:p14="http://schemas.microsoft.com/office/powerpoint/2010/main" val="181906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4330" y="0"/>
            <a:ext cx="9841641" cy="6954760"/>
          </a:xfrm>
        </p:spPr>
      </p:pic>
    </p:spTree>
    <p:extLst>
      <p:ext uri="{BB962C8B-B14F-4D97-AF65-F5344CB8AC3E}">
        <p14:creationId xmlns:p14="http://schemas.microsoft.com/office/powerpoint/2010/main" val="183035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5469" y="284627"/>
            <a:ext cx="9301942" cy="6573373"/>
          </a:xfrm>
        </p:spPr>
      </p:pic>
    </p:spTree>
    <p:extLst>
      <p:ext uri="{BB962C8B-B14F-4D97-AF65-F5344CB8AC3E}">
        <p14:creationId xmlns:p14="http://schemas.microsoft.com/office/powerpoint/2010/main" val="357717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7404" y="354794"/>
            <a:ext cx="9127374" cy="6450011"/>
          </a:xfrm>
        </p:spPr>
      </p:pic>
    </p:spTree>
    <p:extLst>
      <p:ext uri="{BB962C8B-B14F-4D97-AF65-F5344CB8AC3E}">
        <p14:creationId xmlns:p14="http://schemas.microsoft.com/office/powerpoint/2010/main" val="90015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90400" y="1571047"/>
            <a:ext cx="8743804" cy="5935345"/>
          </a:xfrm>
        </p:spPr>
        <p:txBody>
          <a:bodyPr>
            <a:normAutofit/>
          </a:bodyPr>
          <a:lstStyle/>
          <a:p>
            <a:r>
              <a:rPr lang="zh-TW" altLang="en-US" dirty="0" smtClean="0"/>
              <a:t>三、</a:t>
            </a:r>
            <a:r>
              <a:rPr lang="zh-TW" altLang="en-US" dirty="0"/>
              <a:t>交通安全</a:t>
            </a:r>
            <a:r>
              <a:rPr lang="zh-TW" altLang="en-US" dirty="0" smtClean="0"/>
              <a:t>：</a:t>
            </a:r>
            <a:endParaRPr lang="en-US" altLang="zh-TW" dirty="0" smtClean="0"/>
          </a:p>
          <a:p>
            <a:r>
              <a:rPr lang="zh-TW" altLang="en-US" dirty="0" smtClean="0"/>
              <a:t>根據</a:t>
            </a:r>
            <a:r>
              <a:rPr lang="zh-TW" altLang="en-US" dirty="0"/>
              <a:t>本部校安中心的統計顯示，校外交通意外事故為學生意外傷亡的主 要原因。暑假期間學生可能因為參加活動、打工兼職等因素，增加使用 交通工具的機率，</a:t>
            </a:r>
            <a:r>
              <a:rPr lang="zh-TW" altLang="en-US" dirty="0" smtClean="0"/>
              <a:t>因此騎乘</a:t>
            </a:r>
            <a:r>
              <a:rPr lang="zh-TW" altLang="en-US" dirty="0"/>
              <a:t>機車、電動自行車、自行車 等一定要注意自身安全，駕駛期間應遵守交通規則，減速慢行，切勿酒 後駕車、疲勞及危險駕駛，以策安全。 </a:t>
            </a:r>
            <a:endParaRPr lang="en-US" altLang="zh-TW" dirty="0" smtClean="0"/>
          </a:p>
          <a:p>
            <a:endParaRPr lang="en-US" altLang="zh-TW" dirty="0" smtClean="0"/>
          </a:p>
        </p:txBody>
      </p:sp>
      <p:sp>
        <p:nvSpPr>
          <p:cNvPr id="4" name="標題 1"/>
          <p:cNvSpPr>
            <a:spLocks noGrp="1"/>
          </p:cNvSpPr>
          <p:nvPr>
            <p:ph type="title"/>
          </p:nvPr>
        </p:nvSpPr>
        <p:spPr>
          <a:xfrm>
            <a:off x="1140027" y="-296545"/>
            <a:ext cx="10058400" cy="1219200"/>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427321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82087" y="1154084"/>
            <a:ext cx="10058400" cy="5570912"/>
          </a:xfrm>
        </p:spPr>
        <p:txBody>
          <a:bodyPr>
            <a:normAutofit/>
          </a:bodyPr>
          <a:lstStyle/>
          <a:p>
            <a:r>
              <a:rPr lang="zh-TW" altLang="en-US" dirty="0"/>
              <a:t>三、交通安全：</a:t>
            </a:r>
            <a:endParaRPr lang="en-US" altLang="zh-TW" dirty="0"/>
          </a:p>
          <a:p>
            <a:r>
              <a:rPr lang="en-US" altLang="zh-TW" dirty="0" smtClean="0"/>
              <a:t>1</a:t>
            </a:r>
            <a:r>
              <a:rPr lang="en-US" altLang="zh-TW" dirty="0"/>
              <a:t>.</a:t>
            </a:r>
            <a:r>
              <a:rPr lang="zh-TW" altLang="en-US" dirty="0"/>
              <a:t>請切實遵守交通安全教育 </a:t>
            </a:r>
            <a:r>
              <a:rPr lang="en-US" altLang="zh-TW" dirty="0"/>
              <a:t>5 </a:t>
            </a:r>
            <a:r>
              <a:rPr lang="zh-TW" altLang="en-US" dirty="0"/>
              <a:t>項守則</a:t>
            </a:r>
            <a:r>
              <a:rPr lang="zh-TW" altLang="en-US" dirty="0" smtClean="0"/>
              <a:t>：</a:t>
            </a:r>
            <a:r>
              <a:rPr lang="en-US" altLang="zh-TW" dirty="0" smtClean="0"/>
              <a:t/>
            </a:r>
            <a:br>
              <a:rPr lang="en-US" altLang="zh-TW" dirty="0" smtClean="0"/>
            </a:br>
            <a:r>
              <a:rPr lang="en-US" altLang="zh-TW" dirty="0" smtClean="0"/>
              <a:t>(</a:t>
            </a:r>
            <a:r>
              <a:rPr lang="en-US" altLang="zh-TW" dirty="0"/>
              <a:t>1) </a:t>
            </a:r>
            <a:r>
              <a:rPr lang="zh-TW" altLang="en-US" dirty="0"/>
              <a:t>第一守則：熟悉路權、遵守法規</a:t>
            </a:r>
            <a:r>
              <a:rPr lang="zh-TW" altLang="en-US" dirty="0" smtClean="0"/>
              <a:t>。</a:t>
            </a:r>
            <a:r>
              <a:rPr lang="en-US" altLang="zh-TW" dirty="0" smtClean="0"/>
              <a:t/>
            </a:r>
            <a:br>
              <a:rPr lang="en-US" altLang="zh-TW" dirty="0" smtClean="0"/>
            </a:br>
            <a:r>
              <a:rPr lang="en-US" altLang="zh-TW" dirty="0" smtClean="0"/>
              <a:t>(</a:t>
            </a:r>
            <a:r>
              <a:rPr lang="en-US" altLang="zh-TW" dirty="0"/>
              <a:t>2) </a:t>
            </a:r>
            <a:r>
              <a:rPr lang="zh-TW" altLang="en-US" dirty="0"/>
              <a:t>第二守則：我看得見您，您看得見我，交通才會安全</a:t>
            </a:r>
            <a:r>
              <a:rPr lang="zh-TW" altLang="en-US" dirty="0" smtClean="0"/>
              <a:t>。</a:t>
            </a:r>
            <a:r>
              <a:rPr lang="en-US" altLang="zh-TW" dirty="0" smtClean="0"/>
              <a:t/>
            </a:r>
            <a:br>
              <a:rPr lang="en-US" altLang="zh-TW" dirty="0" smtClean="0"/>
            </a:br>
            <a:r>
              <a:rPr lang="en-US" altLang="zh-TW" dirty="0" smtClean="0"/>
              <a:t>(</a:t>
            </a:r>
            <a:r>
              <a:rPr lang="en-US" altLang="zh-TW" dirty="0"/>
              <a:t>3) </a:t>
            </a:r>
            <a:r>
              <a:rPr lang="zh-TW" altLang="en-US" dirty="0"/>
              <a:t>第三守則：謹守安全空間</a:t>
            </a:r>
            <a:r>
              <a:rPr lang="en-US" altLang="zh-TW" dirty="0"/>
              <a:t>‐‐</a:t>
            </a:r>
            <a:r>
              <a:rPr lang="zh-TW" altLang="en-US" dirty="0"/>
              <a:t>不作沒有絕對安全把握的交通行為</a:t>
            </a:r>
            <a:r>
              <a:rPr lang="zh-TW" altLang="en-US" dirty="0" smtClean="0"/>
              <a:t>。</a:t>
            </a:r>
            <a:r>
              <a:rPr lang="en-US" altLang="zh-TW" dirty="0" smtClean="0"/>
              <a:t/>
            </a:r>
            <a:br>
              <a:rPr lang="en-US" altLang="zh-TW" dirty="0" smtClean="0"/>
            </a:br>
            <a:r>
              <a:rPr lang="en-US" altLang="zh-TW" dirty="0" smtClean="0"/>
              <a:t>(</a:t>
            </a:r>
            <a:r>
              <a:rPr lang="en-US" altLang="zh-TW" dirty="0"/>
              <a:t>4) </a:t>
            </a:r>
            <a:r>
              <a:rPr lang="zh-TW" altLang="en-US" dirty="0"/>
              <a:t>第四守則：利他用路觀</a:t>
            </a:r>
            <a:r>
              <a:rPr lang="en-US" altLang="zh-TW" dirty="0"/>
              <a:t>‐‐</a:t>
            </a:r>
            <a:r>
              <a:rPr lang="zh-TW" altLang="en-US" dirty="0"/>
              <a:t>不作妨礙他人安全與方便的交通行為</a:t>
            </a:r>
            <a:r>
              <a:rPr lang="zh-TW" altLang="en-US" dirty="0" smtClean="0"/>
              <a:t>。</a:t>
            </a:r>
            <a:r>
              <a:rPr lang="en-US" altLang="zh-TW" dirty="0" smtClean="0"/>
              <a:t/>
            </a:r>
            <a:br>
              <a:rPr lang="en-US" altLang="zh-TW" dirty="0" smtClean="0"/>
            </a:br>
            <a:r>
              <a:rPr lang="en-US" altLang="zh-TW" dirty="0" smtClean="0"/>
              <a:t>(</a:t>
            </a:r>
            <a:r>
              <a:rPr lang="en-US" altLang="zh-TW" dirty="0"/>
              <a:t>5) </a:t>
            </a:r>
            <a:r>
              <a:rPr lang="zh-TW" altLang="en-US" dirty="0"/>
              <a:t>第五守則：防衛兼顧的安全用路行為</a:t>
            </a:r>
            <a:r>
              <a:rPr lang="en-US" altLang="zh-TW" dirty="0"/>
              <a:t>‐‐</a:t>
            </a:r>
            <a:r>
              <a:rPr lang="zh-TW" altLang="en-US" dirty="0"/>
              <a:t>不作事故的製造者，也不</a:t>
            </a:r>
            <a:r>
              <a:rPr lang="zh-TW" altLang="en-US" dirty="0" smtClean="0"/>
              <a:t>成為無辜</a:t>
            </a:r>
            <a:r>
              <a:rPr lang="zh-TW" altLang="en-US" dirty="0"/>
              <a:t>的事故受害者。</a:t>
            </a:r>
          </a:p>
          <a:p>
            <a:r>
              <a:rPr lang="en-US" altLang="zh-TW" dirty="0"/>
              <a:t>2.</a:t>
            </a:r>
            <a:r>
              <a:rPr lang="zh-TW" altLang="en-US" dirty="0"/>
              <a:t>自行車道路安全：請配戴自行車安全帽，行進間勿以手持方式使用</a:t>
            </a:r>
            <a:r>
              <a:rPr lang="zh-TW" altLang="en-US" dirty="0" smtClean="0"/>
              <a:t>行動 </a:t>
            </a:r>
            <a:r>
              <a:rPr lang="zh-TW" altLang="en-US" dirty="0"/>
              <a:t>電話，保持自行車安全設備良好與完整，不可附載坐人、人車共道，</a:t>
            </a:r>
            <a:r>
              <a:rPr lang="zh-TW" altLang="en-US" dirty="0" smtClean="0"/>
              <a:t>請 </a:t>
            </a:r>
            <a:r>
              <a:rPr lang="zh-TW" altLang="en-US" dirty="0"/>
              <a:t>禮讓行人優先通行、行人穿越道上不能騎自行車，請下車牽車，依規定兩段式左</a:t>
            </a:r>
            <a:r>
              <a:rPr lang="en-US" altLang="zh-TW" dirty="0"/>
              <a:t>(</a:t>
            </a:r>
            <a:r>
              <a:rPr lang="zh-TW" altLang="en-US" dirty="0"/>
              <a:t>右</a:t>
            </a:r>
            <a:r>
              <a:rPr lang="en-US" altLang="zh-TW" dirty="0"/>
              <a:t>)</a:t>
            </a:r>
            <a:r>
              <a:rPr lang="zh-TW" altLang="en-US" dirty="0"/>
              <a:t>轉、行駛時，不得爭先、爭道、並行競駛或以其他危險方 式駕駛，遵守行車秩序規範。</a:t>
            </a:r>
          </a:p>
          <a:p>
            <a:endParaRPr lang="zh-TW" altLang="en-US" dirty="0"/>
          </a:p>
          <a:p>
            <a:endParaRPr lang="zh-TW" altLang="en-US" dirty="0"/>
          </a:p>
        </p:txBody>
      </p:sp>
      <p:sp>
        <p:nvSpPr>
          <p:cNvPr id="4" name="標題 1"/>
          <p:cNvSpPr>
            <a:spLocks noGrp="1"/>
          </p:cNvSpPr>
          <p:nvPr>
            <p:ph type="title"/>
          </p:nvPr>
        </p:nvSpPr>
        <p:spPr>
          <a:xfrm>
            <a:off x="1065213" y="-268288"/>
            <a:ext cx="10058400" cy="1219201"/>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220161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163" y="457200"/>
            <a:ext cx="11632927" cy="6084916"/>
          </a:xfrm>
        </p:spPr>
      </p:pic>
    </p:spTree>
    <p:extLst>
      <p:ext uri="{BB962C8B-B14F-4D97-AF65-F5344CB8AC3E}">
        <p14:creationId xmlns:p14="http://schemas.microsoft.com/office/powerpoint/2010/main" val="56305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9257" y="473826"/>
            <a:ext cx="10196028" cy="5333307"/>
          </a:xfrm>
        </p:spPr>
      </p:pic>
    </p:spTree>
    <p:extLst>
      <p:ext uri="{BB962C8B-B14F-4D97-AF65-F5344CB8AC3E}">
        <p14:creationId xmlns:p14="http://schemas.microsoft.com/office/powerpoint/2010/main" val="154917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2051" y="342197"/>
            <a:ext cx="7589520" cy="6320985"/>
          </a:xfrm>
        </p:spPr>
      </p:pic>
    </p:spTree>
    <p:extLst>
      <p:ext uri="{BB962C8B-B14F-4D97-AF65-F5344CB8AC3E}">
        <p14:creationId xmlns:p14="http://schemas.microsoft.com/office/powerpoint/2010/main" val="415679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1015" y="980902"/>
            <a:ext cx="9658207" cy="5569528"/>
          </a:xfrm>
        </p:spPr>
        <p:txBody>
          <a:bodyPr>
            <a:normAutofit/>
          </a:bodyPr>
          <a:lstStyle/>
          <a:p>
            <a:r>
              <a:rPr lang="zh-TW" altLang="en-US" dirty="0"/>
              <a:t>三、交通安全：</a:t>
            </a:r>
            <a:endParaRPr lang="en-US" altLang="zh-TW" dirty="0"/>
          </a:p>
          <a:p>
            <a:r>
              <a:rPr lang="en-US" altLang="zh-TW" dirty="0" smtClean="0"/>
              <a:t>3</a:t>
            </a:r>
            <a:r>
              <a:rPr lang="en-US" altLang="zh-TW" dirty="0"/>
              <a:t>.</a:t>
            </a:r>
            <a:r>
              <a:rPr lang="zh-TW" altLang="en-US" dirty="0"/>
              <a:t>機車安全：請正確配戴安全帽、全天開頭燈、勿無照騎車、行車時勿</a:t>
            </a:r>
            <a:r>
              <a:rPr lang="zh-TW" altLang="en-US" dirty="0" smtClean="0"/>
              <a:t>當 </a:t>
            </a:r>
            <a:r>
              <a:rPr lang="zh-TW" altLang="en-US" dirty="0"/>
              <a:t>低頭族、勿以手持方式使用行動電話、勿任意變換車道、路口禮讓</a:t>
            </a:r>
            <a:r>
              <a:rPr lang="zh-TW" altLang="en-US" dirty="0" smtClean="0"/>
              <a:t>行人、 </a:t>
            </a:r>
            <a:r>
              <a:rPr lang="zh-TW" altLang="en-US" dirty="0"/>
              <a:t>禁止飆車，並勿將機車借給無適當駕照的人，大型車轉彎半徑大並有</a:t>
            </a:r>
            <a:r>
              <a:rPr lang="zh-TW" altLang="en-US" dirty="0" smtClean="0"/>
              <a:t>視 </a:t>
            </a:r>
            <a:r>
              <a:rPr lang="zh-TW" altLang="en-US" dirty="0"/>
              <a:t>覺死角，避免過於靠近行駛於大型車前或併行，以維護生命安全</a:t>
            </a:r>
            <a:r>
              <a:rPr lang="zh-TW" altLang="en-US" dirty="0" smtClean="0"/>
              <a:t>。</a:t>
            </a:r>
            <a:endParaRPr lang="en-US" altLang="zh-TW" dirty="0" smtClean="0"/>
          </a:p>
          <a:p>
            <a:r>
              <a:rPr lang="en-US" altLang="zh-TW" dirty="0" smtClean="0"/>
              <a:t>4</a:t>
            </a:r>
            <a:r>
              <a:rPr lang="en-US" altLang="zh-TW" dirty="0"/>
              <a:t>.</a:t>
            </a:r>
            <a:r>
              <a:rPr lang="zh-TW" altLang="en-US" dirty="0"/>
              <a:t>電動自行車安全：請正確配戴安全帽、不可附載坐人、行車時勿當</a:t>
            </a:r>
            <a:r>
              <a:rPr lang="zh-TW" altLang="en-US" dirty="0" smtClean="0"/>
              <a:t>低頭 </a:t>
            </a:r>
            <a:r>
              <a:rPr lang="zh-TW" altLang="en-US" dirty="0"/>
              <a:t>族、勿以手持方式使用行動電話、行駛慢車道，不可行駛人行道或</a:t>
            </a:r>
            <a:r>
              <a:rPr lang="zh-TW" altLang="en-US" dirty="0" smtClean="0"/>
              <a:t>快車 </a:t>
            </a:r>
            <a:r>
              <a:rPr lang="zh-TW" altLang="en-US" dirty="0"/>
              <a:t>道、路口禮讓行人、不可擅自增、減、變更電子控制裝置或原有規格</a:t>
            </a:r>
            <a:r>
              <a:rPr lang="zh-TW" altLang="en-US" dirty="0" smtClean="0"/>
              <a:t>， </a:t>
            </a:r>
            <a:r>
              <a:rPr lang="zh-TW" altLang="en-US" dirty="0"/>
              <a:t>大型車轉彎半徑大並有視覺死角，避免過於靠近行駛於大型車前或</a:t>
            </a:r>
            <a:r>
              <a:rPr lang="zh-TW" altLang="en-US" dirty="0" smtClean="0"/>
              <a:t>併行， </a:t>
            </a:r>
            <a:r>
              <a:rPr lang="zh-TW" altLang="en-US" dirty="0"/>
              <a:t>以維護生命安全</a:t>
            </a:r>
            <a:r>
              <a:rPr lang="zh-TW" altLang="en-US" dirty="0" smtClean="0"/>
              <a:t>。</a:t>
            </a:r>
            <a:endParaRPr lang="zh-TW" altLang="en-US" dirty="0"/>
          </a:p>
        </p:txBody>
      </p:sp>
      <p:sp>
        <p:nvSpPr>
          <p:cNvPr id="4" name="標題 1"/>
          <p:cNvSpPr>
            <a:spLocks noGrp="1"/>
          </p:cNvSpPr>
          <p:nvPr>
            <p:ph type="title"/>
          </p:nvPr>
        </p:nvSpPr>
        <p:spPr>
          <a:xfrm>
            <a:off x="939800" y="-509588"/>
            <a:ext cx="10058400" cy="1219201"/>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40556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5028" y="-58189"/>
            <a:ext cx="7558803" cy="7003927"/>
          </a:xfrm>
        </p:spPr>
      </p:pic>
    </p:spTree>
    <p:extLst>
      <p:ext uri="{BB962C8B-B14F-4D97-AF65-F5344CB8AC3E}">
        <p14:creationId xmlns:p14="http://schemas.microsoft.com/office/powerpoint/2010/main" val="331931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1"/>
          </p:nvPr>
        </p:nvSpPr>
        <p:spPr>
          <a:xfrm>
            <a:off x="973774" y="1278774"/>
            <a:ext cx="10058400" cy="5055523"/>
          </a:xfrm>
        </p:spPr>
        <p:txBody>
          <a:bodyPr>
            <a:normAutofit/>
          </a:bodyPr>
          <a:lstStyle/>
          <a:p>
            <a:r>
              <a:rPr lang="zh-TW" altLang="en-US" dirty="0"/>
              <a:t>三、交通安全：</a:t>
            </a:r>
            <a:endParaRPr lang="en-US" altLang="zh-TW" dirty="0"/>
          </a:p>
          <a:p>
            <a:r>
              <a:rPr lang="en-US" altLang="zh-TW" dirty="0" smtClean="0"/>
              <a:t>5</a:t>
            </a:r>
            <a:r>
              <a:rPr lang="en-US" altLang="zh-TW" dirty="0"/>
              <a:t>.</a:t>
            </a:r>
            <a:r>
              <a:rPr lang="zh-TW" altLang="en-US" dirty="0"/>
              <a:t>行人道路安全：穿越道路時請遵守交通號誌指示或警察之指揮，不</a:t>
            </a:r>
            <a:r>
              <a:rPr lang="zh-TW" altLang="en-US" dirty="0" smtClean="0"/>
              <a:t>任意 穿越車道、闖紅燈，不任意跨越護欄及安全島，不侵犯車輛通行的路權， </a:t>
            </a:r>
            <a:r>
              <a:rPr lang="zh-TW" altLang="en-US" dirty="0"/>
              <a:t>穿著亮色及有反光的衣服、在安全路口通過道路、預留充足的時間，</a:t>
            </a:r>
            <a:r>
              <a:rPr lang="zh-TW" altLang="en-US" dirty="0" smtClean="0"/>
              <a:t>勿與</a:t>
            </a:r>
            <a:r>
              <a:rPr lang="zh-TW" altLang="en-US" dirty="0"/>
              <a:t>沒耐性的駕駛人搶道。</a:t>
            </a:r>
          </a:p>
          <a:p>
            <a:r>
              <a:rPr lang="en-US" altLang="zh-TW" dirty="0"/>
              <a:t>6.</a:t>
            </a:r>
            <a:r>
              <a:rPr lang="zh-TW" altLang="en-US" dirty="0"/>
              <a:t>防範無照駕駛違規：由於無照駕駛已經造成車輛與行人的危險，如經</a:t>
            </a:r>
            <a:r>
              <a:rPr lang="zh-TW" altLang="en-US" dirty="0" smtClean="0"/>
              <a:t>查獲</a:t>
            </a:r>
            <a:r>
              <a:rPr lang="zh-TW" altLang="en-US" dirty="0"/>
              <a:t>，將依據道路交通管理處罰條例第 </a:t>
            </a:r>
            <a:r>
              <a:rPr lang="en-US" altLang="zh-TW" dirty="0"/>
              <a:t>21 </a:t>
            </a:r>
            <a:r>
              <a:rPr lang="zh-TW" altLang="en-US" dirty="0"/>
              <a:t>條第 </a:t>
            </a:r>
            <a:r>
              <a:rPr lang="en-US" altLang="zh-TW" dirty="0"/>
              <a:t>1 </a:t>
            </a:r>
            <a:r>
              <a:rPr lang="zh-TW" altLang="en-US" dirty="0"/>
              <a:t>項第 </a:t>
            </a:r>
            <a:r>
              <a:rPr lang="en-US" altLang="zh-TW" dirty="0"/>
              <a:t>1 </a:t>
            </a:r>
            <a:r>
              <a:rPr lang="zh-TW" altLang="en-US" dirty="0"/>
              <a:t>款規定，處新</a:t>
            </a:r>
            <a:r>
              <a:rPr lang="zh-TW" altLang="en-US" dirty="0" smtClean="0"/>
              <a:t>臺幣六千</a:t>
            </a:r>
            <a:r>
              <a:rPr lang="zh-TW" altLang="en-US" dirty="0"/>
              <a:t>元以上一萬二千元以下罰鍰，並當場禁止駕駛；另未滿十八歲的</a:t>
            </a:r>
            <a:r>
              <a:rPr lang="zh-TW" altLang="en-US" dirty="0" smtClean="0"/>
              <a:t>青少年</a:t>
            </a:r>
            <a:r>
              <a:rPr lang="zh-TW" altLang="en-US" dirty="0"/>
              <a:t>無照駕駛時，除了應繳交罰鍰以外，青少年以及父母等法定</a:t>
            </a:r>
            <a:r>
              <a:rPr lang="zh-TW" altLang="en-US" dirty="0" smtClean="0"/>
              <a:t>代理人還</a:t>
            </a:r>
            <a:r>
              <a:rPr lang="zh-TW" altLang="en-US" dirty="0"/>
              <a:t>須依據同條第 </a:t>
            </a:r>
            <a:r>
              <a:rPr lang="en-US" altLang="zh-TW" dirty="0"/>
              <a:t>3 </a:t>
            </a:r>
            <a:r>
              <a:rPr lang="zh-TW" altLang="en-US" dirty="0"/>
              <a:t>項規定，參加道路交通安全講習。提醒學生，在未</a:t>
            </a:r>
            <a:r>
              <a:rPr lang="zh-TW" altLang="en-US" dirty="0" smtClean="0"/>
              <a:t>合法</a:t>
            </a:r>
            <a:r>
              <a:rPr lang="zh-TW" altLang="en-US" dirty="0"/>
              <a:t>考取駕照前應勿以身試法，鋌而走險，無照駕駛不僅違規觸法，更</a:t>
            </a:r>
            <a:r>
              <a:rPr lang="zh-TW" altLang="en-US" dirty="0" smtClean="0"/>
              <a:t>甚者</a:t>
            </a:r>
            <a:r>
              <a:rPr lang="zh-TW" altLang="en-US" dirty="0"/>
              <a:t>可能傷及他人與自己身體或生命。</a:t>
            </a:r>
          </a:p>
        </p:txBody>
      </p:sp>
      <p:sp>
        <p:nvSpPr>
          <p:cNvPr id="5" name="標題 1"/>
          <p:cNvSpPr>
            <a:spLocks noGrp="1"/>
          </p:cNvSpPr>
          <p:nvPr>
            <p:ph type="title"/>
          </p:nvPr>
        </p:nvSpPr>
        <p:spPr>
          <a:xfrm>
            <a:off x="1065213" y="-144463"/>
            <a:ext cx="10058400" cy="1219201"/>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73094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895926" y="113884"/>
            <a:ext cx="3122605" cy="782043"/>
            <a:chOff x="-417388" y="-186223"/>
            <a:chExt cx="3748486" cy="1160067"/>
          </a:xfrm>
        </p:grpSpPr>
        <p:sp>
          <p:nvSpPr>
            <p:cNvPr id="7" name="矩形 6"/>
            <p:cNvSpPr/>
            <p:nvPr/>
          </p:nvSpPr>
          <p:spPr>
            <a:xfrm>
              <a:off x="-417388" y="-186223"/>
              <a:ext cx="3748486" cy="1160067"/>
            </a:xfrm>
            <a:prstGeom prst="rect">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矩形 7"/>
            <p:cNvSpPr/>
            <p:nvPr/>
          </p:nvSpPr>
          <p:spPr>
            <a:xfrm>
              <a:off x="-417388" y="-134921"/>
              <a:ext cx="3658315" cy="1108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rtlCol="0" anchor="ctr" anchorCtr="0">
              <a:noAutofit/>
            </a:bodyPr>
            <a:lstStyle/>
            <a:p>
              <a:pPr lvl="0" algn="ctr" defTabSz="1066800" rtl="0">
                <a:lnSpc>
                  <a:spcPct val="90000"/>
                </a:lnSpc>
                <a:spcBef>
                  <a:spcPct val="0"/>
                </a:spcBef>
                <a:spcAft>
                  <a:spcPct val="35000"/>
                </a:spcAft>
              </a:pPr>
              <a:r>
                <a:rPr lang="zh-TW" altLang="en-US" sz="4800" kern="1200" noProof="0" dirty="0" smtClean="0">
                  <a:latin typeface="微軟正黑體" panose="020B0604030504040204" pitchFamily="34" charset="-120"/>
                  <a:ea typeface="微軟正黑體" panose="020B0604030504040204" pitchFamily="34" charset="-120"/>
                  <a:hlinkClick r:id="rId3"/>
                </a:rPr>
                <a:t>交通安全</a:t>
              </a:r>
              <a:endParaRPr lang="zh-TW" altLang="en-US" sz="4800" kern="1200" noProof="0" dirty="0">
                <a:latin typeface="微軟正黑體" panose="020B0604030504040204" pitchFamily="34" charset="-120"/>
                <a:ea typeface="微軟正黑體" panose="020B0604030504040204" pitchFamily="34" charset="-120"/>
              </a:endParaRPr>
            </a:p>
          </p:txBody>
        </p:sp>
      </p:grpSp>
      <p:pic>
        <p:nvPicPr>
          <p:cNvPr id="3" name="Picture 2" descr="02_行人過斑馬線安全小叮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926" y="895925"/>
            <a:ext cx="9393382" cy="563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895926" y="113884"/>
            <a:ext cx="3122605" cy="782043"/>
            <a:chOff x="-417388" y="-186223"/>
            <a:chExt cx="3748486" cy="1160067"/>
          </a:xfrm>
        </p:grpSpPr>
        <p:sp>
          <p:nvSpPr>
            <p:cNvPr id="7" name="矩形 6"/>
            <p:cNvSpPr/>
            <p:nvPr/>
          </p:nvSpPr>
          <p:spPr>
            <a:xfrm>
              <a:off x="-417388" y="-186223"/>
              <a:ext cx="3748486" cy="1160067"/>
            </a:xfrm>
            <a:prstGeom prst="rect">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矩形 7"/>
            <p:cNvSpPr/>
            <p:nvPr/>
          </p:nvSpPr>
          <p:spPr>
            <a:xfrm>
              <a:off x="-417388" y="-134921"/>
              <a:ext cx="3658315" cy="1108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rtlCol="0" anchor="ctr" anchorCtr="0">
              <a:noAutofit/>
            </a:bodyPr>
            <a:lstStyle/>
            <a:p>
              <a:pPr lvl="0" algn="ctr" defTabSz="1066800" rtl="0">
                <a:lnSpc>
                  <a:spcPct val="90000"/>
                </a:lnSpc>
                <a:spcBef>
                  <a:spcPct val="0"/>
                </a:spcBef>
                <a:spcAft>
                  <a:spcPct val="35000"/>
                </a:spcAft>
              </a:pPr>
              <a:r>
                <a:rPr lang="zh-TW" altLang="en-US" sz="4800" kern="1200" noProof="0" dirty="0" smtClean="0">
                  <a:latin typeface="微軟正黑體" panose="020B0604030504040204" pitchFamily="34" charset="-120"/>
                  <a:ea typeface="微軟正黑體" panose="020B0604030504040204" pitchFamily="34" charset="-120"/>
                  <a:hlinkClick r:id="rId3"/>
                </a:rPr>
                <a:t>交通安全</a:t>
              </a:r>
              <a:endParaRPr lang="zh-TW" altLang="en-US" sz="4800" kern="1200" noProof="0" dirty="0">
                <a:latin typeface="微軟正黑體" panose="020B0604030504040204" pitchFamily="34" charset="-120"/>
                <a:ea typeface="微軟正黑體" panose="020B0604030504040204" pitchFamily="34" charset="-120"/>
              </a:endParaRPr>
            </a:p>
          </p:txBody>
        </p:sp>
      </p:grpSp>
      <p:pic>
        <p:nvPicPr>
          <p:cNvPr id="3074" name="Picture 2" descr="03_行人過斑馬線遇到綠燈也不能疏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925" y="895924"/>
            <a:ext cx="9485747" cy="569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5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858368" y="113882"/>
            <a:ext cx="3122605" cy="782043"/>
            <a:chOff x="-462474" y="-186226"/>
            <a:chExt cx="3748486" cy="1160067"/>
          </a:xfrm>
        </p:grpSpPr>
        <p:sp>
          <p:nvSpPr>
            <p:cNvPr id="7" name="矩形 6"/>
            <p:cNvSpPr/>
            <p:nvPr/>
          </p:nvSpPr>
          <p:spPr>
            <a:xfrm>
              <a:off x="-462474" y="-186226"/>
              <a:ext cx="3748486" cy="1160067"/>
            </a:xfrm>
            <a:prstGeom prst="rect">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矩形 7"/>
            <p:cNvSpPr/>
            <p:nvPr/>
          </p:nvSpPr>
          <p:spPr>
            <a:xfrm>
              <a:off x="-417388" y="-134921"/>
              <a:ext cx="3658315" cy="1108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rtlCol="0" anchor="ctr" anchorCtr="0">
              <a:noAutofit/>
            </a:bodyPr>
            <a:lstStyle/>
            <a:p>
              <a:pPr lvl="0" algn="ctr" defTabSz="1066800" rtl="0">
                <a:lnSpc>
                  <a:spcPct val="90000"/>
                </a:lnSpc>
                <a:spcBef>
                  <a:spcPct val="0"/>
                </a:spcBef>
                <a:spcAft>
                  <a:spcPct val="35000"/>
                </a:spcAft>
              </a:pPr>
              <a:r>
                <a:rPr lang="zh-TW" altLang="en-US" sz="4800" kern="1200" noProof="0" dirty="0" smtClean="0">
                  <a:latin typeface="微軟正黑體" panose="020B0604030504040204" pitchFamily="34" charset="-120"/>
                  <a:ea typeface="微軟正黑體" panose="020B0604030504040204" pitchFamily="34" charset="-120"/>
                  <a:hlinkClick r:id="rId3"/>
                </a:rPr>
                <a:t>交通</a:t>
              </a:r>
              <a:r>
                <a:rPr lang="zh-TW" altLang="en-US" sz="4800" kern="1200" noProof="0" dirty="0" smtClean="0">
                  <a:latin typeface="微軟正黑體" panose="020B0604030504040204" pitchFamily="34" charset="-120"/>
                  <a:ea typeface="微軟正黑體" panose="020B0604030504040204" pitchFamily="34" charset="-120"/>
                  <a:hlinkClick r:id="rId4"/>
                </a:rPr>
                <a:t>安全</a:t>
              </a:r>
              <a:endParaRPr lang="zh-TW" altLang="en-US" sz="4800" kern="1200" noProof="0" dirty="0">
                <a:latin typeface="微軟正黑體" panose="020B0604030504040204" pitchFamily="34" charset="-120"/>
                <a:ea typeface="微軟正黑體" panose="020B0604030504040204" pitchFamily="34" charset="-120"/>
              </a:endParaRPr>
            </a:p>
          </p:txBody>
        </p:sp>
      </p:grpSp>
      <p:pic>
        <p:nvPicPr>
          <p:cNvPr id="2" name="圖片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4447" y="1068753"/>
            <a:ext cx="8093808" cy="5570263"/>
          </a:xfrm>
          <a:prstGeom prst="rect">
            <a:avLst/>
          </a:prstGeom>
        </p:spPr>
      </p:pic>
      <p:sp>
        <p:nvSpPr>
          <p:cNvPr id="3" name="向上箭號 2">
            <a:hlinkClick r:id="rId7"/>
          </p:cNvPr>
          <p:cNvSpPr/>
          <p:nvPr/>
        </p:nvSpPr>
        <p:spPr>
          <a:xfrm>
            <a:off x="4212077" y="437745"/>
            <a:ext cx="525293" cy="2529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7615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793029"/>
            <a:ext cx="10007339" cy="5483080"/>
          </a:xfrm>
        </p:spPr>
        <p:txBody>
          <a:bodyPr>
            <a:normAutofit/>
          </a:bodyPr>
          <a:lstStyle/>
          <a:p>
            <a:r>
              <a:rPr lang="zh-TW" altLang="en-US" dirty="0" smtClean="0"/>
              <a:t>四、</a:t>
            </a:r>
            <a:r>
              <a:rPr lang="zh-TW" altLang="en-US" dirty="0"/>
              <a:t>居住安全： </a:t>
            </a:r>
            <a:endParaRPr lang="en-US" altLang="zh-TW" dirty="0" smtClean="0"/>
          </a:p>
          <a:p>
            <a:r>
              <a:rPr lang="zh-TW" altLang="en-US" dirty="0" smtClean="0"/>
              <a:t>（</a:t>
            </a:r>
            <a:r>
              <a:rPr lang="zh-TW" altLang="en-US" dirty="0"/>
              <a:t>一）居家防火、用電安全： </a:t>
            </a:r>
            <a:endParaRPr lang="en-US" altLang="zh-TW" dirty="0" smtClean="0"/>
          </a:p>
          <a:p>
            <a:r>
              <a:rPr lang="zh-TW" altLang="en-US" dirty="0" smtClean="0"/>
              <a:t>如</a:t>
            </a:r>
            <a:r>
              <a:rPr lang="zh-TW" altLang="en-US" dirty="0"/>
              <a:t>遇火災發生時，應保持冷 靜鎮定，立即通知周圍人員，並且撥打 </a:t>
            </a:r>
            <a:r>
              <a:rPr lang="en-US" altLang="zh-TW" dirty="0"/>
              <a:t>119 </a:t>
            </a:r>
            <a:r>
              <a:rPr lang="zh-TW" altLang="en-US" dirty="0"/>
              <a:t>報案，報案時應告知火災 正確地址、人員所在樓層位置，以及有無人員受困</a:t>
            </a:r>
            <a:r>
              <a:rPr lang="zh-TW" altLang="en-US" dirty="0" smtClean="0"/>
              <a:t>。</a:t>
            </a:r>
            <a:endParaRPr lang="en-US" altLang="zh-TW" dirty="0" smtClean="0"/>
          </a:p>
          <a:p>
            <a:r>
              <a:rPr lang="zh-TW" altLang="en-US" dirty="0" smtClean="0"/>
              <a:t>受</a:t>
            </a:r>
            <a:r>
              <a:rPr lang="zh-TW" altLang="en-US" dirty="0"/>
              <a:t>困火場，切勿 慌張，以及切勿躲在衣廚、浴廁裡或床鋪下等不易發現場所</a:t>
            </a:r>
            <a:r>
              <a:rPr lang="zh-TW" altLang="en-US" dirty="0" smtClean="0"/>
              <a:t>。點火</a:t>
            </a:r>
            <a:r>
              <a:rPr lang="zh-TW" altLang="en-US" dirty="0"/>
              <a:t>器具並非玩具，不可把玩</a:t>
            </a:r>
            <a:r>
              <a:rPr lang="zh-TW" altLang="en-US" dirty="0" smtClean="0"/>
              <a:t>，玩火</a:t>
            </a:r>
            <a:r>
              <a:rPr lang="zh-TW" altLang="en-US" dirty="0"/>
              <a:t>恐引 起火災及傷亡</a:t>
            </a:r>
            <a:r>
              <a:rPr lang="zh-TW" altLang="en-US" dirty="0" smtClean="0"/>
              <a:t>。</a:t>
            </a:r>
            <a:endParaRPr lang="en-US" altLang="zh-TW" dirty="0" smtClean="0"/>
          </a:p>
          <a:p>
            <a:r>
              <a:rPr lang="zh-TW" altLang="en-US" dirty="0" smtClean="0"/>
              <a:t>有關</a:t>
            </a:r>
            <a:r>
              <a:rPr lang="zh-TW" altLang="en-US" dirty="0"/>
              <a:t>打火機及點火槍等點火器具之放置 場所，應予上鎖</a:t>
            </a:r>
            <a:r>
              <a:rPr lang="zh-TW" altLang="en-US" dirty="0" smtClean="0"/>
              <a:t>，告知</a:t>
            </a:r>
            <a:r>
              <a:rPr lang="zh-TW" altLang="en-US" dirty="0"/>
              <a:t>學童家中的避難逃生路線及 逃生避難原則，以建立危機意識並維護學子居家安全，有關防火常 識。 </a:t>
            </a:r>
          </a:p>
        </p:txBody>
      </p:sp>
      <p:sp>
        <p:nvSpPr>
          <p:cNvPr id="4" name="標題 1"/>
          <p:cNvSpPr>
            <a:spLocks noGrp="1"/>
          </p:cNvSpPr>
          <p:nvPr>
            <p:ph type="title"/>
          </p:nvPr>
        </p:nvSpPr>
        <p:spPr>
          <a:xfrm>
            <a:off x="932700" y="-426172"/>
            <a:ext cx="10058400" cy="1219201"/>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91040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2990" y="680830"/>
            <a:ext cx="1378647" cy="4868256"/>
          </a:xfrm>
          <a:prstGeom prst="rect">
            <a:avLst/>
          </a:prstGeom>
          <a:noFill/>
        </p:spPr>
        <p:txBody>
          <a:bodyPr vert="wordArtVertRtl" wrap="none" lIns="91440" tIns="45720" rIns="91440" bIns="45720">
            <a:spAutoFit/>
          </a:bodyPr>
          <a:lstStyle/>
          <a:p>
            <a:pPr algn="ctr"/>
            <a:r>
              <a:rPr lang="zh-TW" altLang="en-US" sz="6000" b="1" cap="none" spc="0" dirty="0" smtClean="0">
                <a:ln w="0"/>
                <a:solidFill>
                  <a:srgbClr val="C0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預防火災</a:t>
            </a:r>
            <a:endParaRPr lang="zh-TW" altLang="en-US" sz="6000" b="1" cap="none" spc="0" dirty="0">
              <a:ln w="0"/>
              <a:solidFill>
                <a:srgbClr val="C0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pic>
        <p:nvPicPr>
          <p:cNvPr id="7170" name="Picture 2" descr="https://web.dcsh.tp.edu.tw/file/download/20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7104" y="0"/>
            <a:ext cx="4736510" cy="669857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yjjh.tp.edu.tw/yjjhweb/uploads/tadnews/image/1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817" y="0"/>
            <a:ext cx="4791280" cy="669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12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03212" y="1820488"/>
            <a:ext cx="9312635" cy="5220392"/>
          </a:xfrm>
        </p:spPr>
        <p:txBody>
          <a:bodyPr/>
          <a:lstStyle/>
          <a:p>
            <a:r>
              <a:rPr lang="zh-TW" altLang="en-US" dirty="0"/>
              <a:t>（二）賃居安全</a:t>
            </a:r>
            <a:r>
              <a:rPr lang="zh-TW" altLang="en-US" dirty="0" smtClean="0"/>
              <a:t>：</a:t>
            </a:r>
            <a:endParaRPr lang="en-US" altLang="zh-TW" dirty="0"/>
          </a:p>
          <a:p>
            <a:r>
              <a:rPr lang="zh-TW" altLang="en-US" dirty="0" smtClean="0"/>
              <a:t>使用</a:t>
            </a:r>
            <a:r>
              <a:rPr lang="zh-TW" altLang="en-US" dirty="0"/>
              <a:t>瓦斯熱水器沐浴及瓦斯爐煮食時，要注意室內空氣流通，使用時 切忌將門窗緊閉，易導致因瓦斯燃燒不完全，而肇生一氧化碳中毒事 件；有頭昏、噁心、嗜睡等身體不適情況發生，應立即打開通往室外 的窗戶通風，若身體嚴重不適時，請先前往通風良好的室外環境，再 打 </a:t>
            </a:r>
            <a:r>
              <a:rPr lang="en-US" altLang="zh-TW" dirty="0"/>
              <a:t>119 </a:t>
            </a:r>
            <a:r>
              <a:rPr lang="zh-TW" altLang="en-US" dirty="0"/>
              <a:t>電話或與親友</a:t>
            </a:r>
            <a:r>
              <a:rPr lang="en-US" altLang="zh-TW" dirty="0"/>
              <a:t>(</a:t>
            </a:r>
            <a:r>
              <a:rPr lang="zh-TW" altLang="en-US" dirty="0"/>
              <a:t>學校</a:t>
            </a:r>
            <a:r>
              <a:rPr lang="en-US" altLang="zh-TW" dirty="0"/>
              <a:t>)</a:t>
            </a:r>
            <a:r>
              <a:rPr lang="zh-TW" altLang="en-US" dirty="0"/>
              <a:t>求助，以維護學生自身安全。外出及就寢 前亦必須檢查用電及瓦斯是否已關閉，以確保安全。</a:t>
            </a:r>
          </a:p>
        </p:txBody>
      </p:sp>
      <p:sp>
        <p:nvSpPr>
          <p:cNvPr id="4" name="標題 1"/>
          <p:cNvSpPr>
            <a:spLocks noGrp="1"/>
          </p:cNvSpPr>
          <p:nvPr>
            <p:ph type="title"/>
          </p:nvPr>
        </p:nvSpPr>
        <p:spPr>
          <a:xfrm>
            <a:off x="990600" y="-185738"/>
            <a:ext cx="10058400" cy="1219201"/>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416667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046" y="1239715"/>
            <a:ext cx="11139854" cy="5618285"/>
          </a:xfrm>
        </p:spPr>
      </p:pic>
      <p:sp>
        <p:nvSpPr>
          <p:cNvPr id="8" name="矩形 7"/>
          <p:cNvSpPr/>
          <p:nvPr/>
        </p:nvSpPr>
        <p:spPr>
          <a:xfrm>
            <a:off x="904718" y="350693"/>
            <a:ext cx="9672428" cy="7474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rtlCol="0" anchor="ctr" anchorCtr="0">
            <a:noAutofit/>
          </a:bodyPr>
          <a:lstStyle/>
          <a:p>
            <a:pPr lvl="0" algn="ctr" defTabSz="1066800" rtl="0">
              <a:lnSpc>
                <a:spcPct val="90000"/>
              </a:lnSpc>
              <a:spcBef>
                <a:spcPct val="0"/>
              </a:spcBef>
              <a:spcAft>
                <a:spcPct val="35000"/>
              </a:spcAft>
            </a:pPr>
            <a:r>
              <a:rPr lang="zh-TW" altLang="en-US" sz="5400" b="1" dirty="0">
                <a:solidFill>
                  <a:schemeClr val="tx1">
                    <a:lumMod val="75000"/>
                  </a:schemeClr>
                </a:solidFill>
                <a:latin typeface="微軟正黑體" panose="020B0604030504040204" pitchFamily="34" charset="-120"/>
                <a:ea typeface="微軟正黑體" panose="020B0604030504040204" pitchFamily="34" charset="-120"/>
              </a:rPr>
              <a:t>預防一氧化碳中毒</a:t>
            </a:r>
            <a:endParaRPr lang="zh-TW" altLang="en-US" sz="5400" b="1" kern="1200" noProof="0" dirty="0">
              <a:solidFill>
                <a:schemeClr val="tx1">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8031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1054330"/>
            <a:ext cx="9683142" cy="5737167"/>
          </a:xfrm>
        </p:spPr>
        <p:txBody>
          <a:bodyPr>
            <a:normAutofit/>
          </a:bodyPr>
          <a:lstStyle/>
          <a:p>
            <a:r>
              <a:rPr lang="zh-TW" altLang="en-US" dirty="0"/>
              <a:t>五</a:t>
            </a:r>
            <a:r>
              <a:rPr lang="zh-TW" altLang="en-US" dirty="0" smtClean="0"/>
              <a:t>、</a:t>
            </a:r>
            <a:r>
              <a:rPr lang="zh-TW" altLang="en-US" dirty="0"/>
              <a:t>校園及人身安全</a:t>
            </a:r>
            <a:r>
              <a:rPr lang="zh-TW" altLang="en-US" dirty="0" smtClean="0"/>
              <a:t>：</a:t>
            </a:r>
            <a:endParaRPr lang="en-US" altLang="zh-TW" dirty="0" smtClean="0"/>
          </a:p>
          <a:p>
            <a:r>
              <a:rPr lang="zh-TW" altLang="en-US" dirty="0" smtClean="0"/>
              <a:t> </a:t>
            </a:r>
            <a:r>
              <a:rPr lang="en-US" altLang="zh-TW" dirty="0" smtClean="0"/>
              <a:t>(</a:t>
            </a:r>
            <a:r>
              <a:rPr lang="zh-TW" altLang="en-US" dirty="0" smtClean="0"/>
              <a:t>一</a:t>
            </a:r>
            <a:r>
              <a:rPr lang="en-US" altLang="zh-TW" dirty="0" smtClean="0"/>
              <a:t>)</a:t>
            </a:r>
            <a:r>
              <a:rPr lang="zh-TW" altLang="en-US" dirty="0" smtClean="0"/>
              <a:t> 全面強化校園門禁安全管制、校園巡邏措施及監視（錄）器 材及緊急求救鈴設備設置。</a:t>
            </a:r>
            <a:endParaRPr lang="en-US" altLang="zh-TW" dirty="0" smtClean="0"/>
          </a:p>
          <a:p>
            <a:r>
              <a:rPr lang="zh-TW" altLang="en-US" dirty="0" smtClean="0"/>
              <a:t>疫</a:t>
            </a:r>
            <a:r>
              <a:rPr lang="zh-TW" altLang="en-US" dirty="0"/>
              <a:t>情各級警戒狀況下</a:t>
            </a:r>
            <a:r>
              <a:rPr lang="zh-TW" altLang="en-US" dirty="0" smtClean="0"/>
              <a:t>，依</a:t>
            </a:r>
            <a:r>
              <a:rPr lang="zh-TW" altLang="en-US" dirty="0"/>
              <a:t>中 央流行疫情指揮中心防疫工作指引事項辦理</a:t>
            </a:r>
            <a:r>
              <a:rPr lang="zh-TW" altLang="en-US" dirty="0" smtClean="0"/>
              <a:t>，師生</a:t>
            </a:r>
            <a:r>
              <a:rPr lang="zh-TW" altLang="en-US" dirty="0"/>
              <a:t>避免不必要移 動、活動或集會。減少或律定樓層出入口動線，便於加強管控人員出 入</a:t>
            </a:r>
            <a:r>
              <a:rPr lang="zh-TW" altLang="en-US" dirty="0" smtClean="0"/>
              <a:t>，學生</a:t>
            </a:r>
            <a:r>
              <a:rPr lang="zh-TW" altLang="en-US" dirty="0"/>
              <a:t>如在校遇陌生人或可疑人物，應立即通知師長，防止意外 事件發生。 </a:t>
            </a:r>
            <a:endParaRPr lang="en-US" altLang="zh-TW" dirty="0" smtClean="0"/>
          </a:p>
          <a:p>
            <a:r>
              <a:rPr lang="zh-TW" altLang="en-US" dirty="0"/>
              <a:t>學生若於校內外遭遇陌生人或發現可疑人物，應立即通知師長或快速跑 至人潮較多地方或最近便利商店，大聲喊叫吸引其他人的注意，尋求協 </a:t>
            </a:r>
            <a:r>
              <a:rPr lang="zh-TW" altLang="en-US" dirty="0" smtClean="0"/>
              <a:t>助。</a:t>
            </a:r>
            <a:endParaRPr lang="en-US" altLang="zh-TW" dirty="0" smtClean="0"/>
          </a:p>
          <a:p>
            <a:r>
              <a:rPr lang="zh-TW" altLang="en-US" dirty="0"/>
              <a:t>另行經偏僻昏暗巷道時，應小心</a:t>
            </a:r>
            <a:r>
              <a:rPr lang="zh-TW" altLang="en-US" dirty="0" smtClean="0"/>
              <a:t>不明</a:t>
            </a:r>
            <a:r>
              <a:rPr lang="zh-TW" altLang="en-US" dirty="0"/>
              <a:t>人士跟蹤尾隨，並隨身攜帶個人自保物品如哨子等，以備不時之需。</a:t>
            </a:r>
          </a:p>
        </p:txBody>
      </p:sp>
      <p:sp>
        <p:nvSpPr>
          <p:cNvPr id="4" name="標題 1"/>
          <p:cNvSpPr>
            <a:spLocks noGrp="1"/>
          </p:cNvSpPr>
          <p:nvPr>
            <p:ph type="title"/>
          </p:nvPr>
        </p:nvSpPr>
        <p:spPr>
          <a:xfrm>
            <a:off x="1065214" y="-360218"/>
            <a:ext cx="10058402" cy="1219200"/>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42398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6412" y="120072"/>
            <a:ext cx="9039369" cy="6499630"/>
          </a:xfrm>
        </p:spPr>
      </p:pic>
      <p:sp>
        <p:nvSpPr>
          <p:cNvPr id="8" name="矩形 7">
            <a:hlinkClick r:id="rId3"/>
          </p:cNvPr>
          <p:cNvSpPr/>
          <p:nvPr/>
        </p:nvSpPr>
        <p:spPr>
          <a:xfrm>
            <a:off x="209026" y="680829"/>
            <a:ext cx="1378647" cy="4868256"/>
          </a:xfrm>
          <a:prstGeom prst="rect">
            <a:avLst/>
          </a:prstGeom>
          <a:noFill/>
        </p:spPr>
        <p:txBody>
          <a:bodyPr vert="wordArtVertRtl" wrap="none" lIns="91440" tIns="45720" rIns="91440" bIns="45720">
            <a:spAutoFit/>
          </a:bodyPr>
          <a:lstStyle/>
          <a:p>
            <a:pPr algn="ctr"/>
            <a:r>
              <a:rPr lang="zh-TW" altLang="en-US" sz="6000" b="1" cap="none" spc="0"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hlinkClick r:id="rId4"/>
              </a:rPr>
              <a:t>兒少保護</a:t>
            </a:r>
            <a:endParaRPr lang="zh-TW" altLang="en-US" sz="60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3255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5212" y="-260466"/>
            <a:ext cx="10058402" cy="1219200"/>
          </a:xfrm>
        </p:spPr>
        <p:txBody>
          <a:bodyPr/>
          <a:lstStyle/>
          <a:p>
            <a:r>
              <a:rPr lang="en-US" altLang="zh-TW" dirty="0"/>
              <a:t>111 </a:t>
            </a:r>
            <a:r>
              <a:rPr lang="zh-TW" altLang="en-US" dirty="0"/>
              <a:t>年暑假期間學生活動安全注意事項</a:t>
            </a:r>
          </a:p>
        </p:txBody>
      </p:sp>
      <p:sp>
        <p:nvSpPr>
          <p:cNvPr id="3" name="內容版面配置區 2"/>
          <p:cNvSpPr>
            <a:spLocks noGrp="1"/>
          </p:cNvSpPr>
          <p:nvPr>
            <p:ph idx="1"/>
          </p:nvPr>
        </p:nvSpPr>
        <p:spPr>
          <a:xfrm>
            <a:off x="1065214" y="1064029"/>
            <a:ext cx="9724706" cy="5328458"/>
          </a:xfrm>
        </p:spPr>
        <p:txBody>
          <a:bodyPr/>
          <a:lstStyle/>
          <a:p>
            <a:r>
              <a:rPr lang="zh-TW" altLang="en-US" dirty="0"/>
              <a:t>一、新冠肺炎防疫注意事項</a:t>
            </a:r>
            <a:r>
              <a:rPr lang="zh-TW" altLang="en-US" dirty="0" smtClean="0"/>
              <a:t>：</a:t>
            </a:r>
            <a:endParaRPr lang="en-US" altLang="zh-TW" dirty="0" smtClean="0"/>
          </a:p>
          <a:p>
            <a:r>
              <a:rPr lang="zh-TW" altLang="en-US" dirty="0" smtClean="0"/>
              <a:t> </a:t>
            </a:r>
            <a:r>
              <a:rPr lang="en-US" altLang="zh-TW" dirty="0"/>
              <a:t>(</a:t>
            </a:r>
            <a:r>
              <a:rPr lang="zh-TW" altLang="en-US" dirty="0"/>
              <a:t>一</a:t>
            </a:r>
            <a:r>
              <a:rPr lang="en-US" altLang="zh-TW" dirty="0"/>
              <a:t>)</a:t>
            </a:r>
            <a:r>
              <a:rPr lang="zh-TW" altLang="en-US" dirty="0"/>
              <a:t>國內新冠肺炎疫情進入流行階段，應配合中央流行疫情指揮中心戴口罩 規定，除例外情形時得免戴口罩外，外出時仍應全程佩戴口罩，並自主 落實防疫措施，維持個人衛生好習慣，勤洗手、保持社交距離、出入公 共場域落實體溫量測等相關措施，可下載並使用「臺灣社交距離 </a:t>
            </a:r>
            <a:r>
              <a:rPr lang="en-US" altLang="zh-TW" dirty="0"/>
              <a:t>APP</a:t>
            </a:r>
            <a:r>
              <a:rPr lang="zh-TW" altLang="en-US" dirty="0"/>
              <a:t>」， 保護自己也保護他人，共同維護國內社區安全</a:t>
            </a:r>
            <a:r>
              <a:rPr lang="zh-TW" altLang="en-US" dirty="0" smtClean="0"/>
              <a:t>。</a:t>
            </a:r>
            <a:endParaRPr lang="en-US" altLang="zh-TW" dirty="0" smtClean="0"/>
          </a:p>
          <a:p>
            <a:r>
              <a:rPr lang="zh-TW" altLang="en-US" dirty="0" smtClean="0"/>
              <a:t> </a:t>
            </a:r>
            <a:r>
              <a:rPr lang="en-US" altLang="zh-TW" dirty="0"/>
              <a:t>(</a:t>
            </a:r>
            <a:r>
              <a:rPr lang="zh-TW" altLang="en-US" dirty="0"/>
              <a:t>二</a:t>
            </a:r>
            <a:r>
              <a:rPr lang="en-US" altLang="zh-TW" dirty="0"/>
              <a:t>)</a:t>
            </a:r>
            <a:r>
              <a:rPr lang="zh-TW" altLang="en-US" dirty="0"/>
              <a:t>確診 </a:t>
            </a:r>
            <a:r>
              <a:rPr lang="en-US" altLang="zh-TW" dirty="0"/>
              <a:t>COVID-19</a:t>
            </a:r>
            <a:r>
              <a:rPr lang="zh-TW" altLang="en-US" dirty="0"/>
              <a:t>、快篩陽性、居家隔離、居家檢疫、自主防疫、加強自主 健康管理、自主健康管理等，應依照中央流行疫情指揮中心相關照護及 防疫規定辦理；如有發燒、呼吸道症狀、腹瀉、嗅味覺異常等疑似症狀 ，請勿搭乘大眾運輸，在家休息或儘速就醫。 </a:t>
            </a:r>
          </a:p>
        </p:txBody>
      </p:sp>
    </p:spTree>
    <p:extLst>
      <p:ext uri="{BB962C8B-B14F-4D97-AF65-F5344CB8AC3E}">
        <p14:creationId xmlns:p14="http://schemas.microsoft.com/office/powerpoint/2010/main" val="13848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947651"/>
            <a:ext cx="9832771" cy="5353396"/>
          </a:xfrm>
        </p:spPr>
        <p:txBody>
          <a:bodyPr/>
          <a:lstStyle/>
          <a:p>
            <a:r>
              <a:rPr lang="zh-TW" altLang="en-US" dirty="0" smtClean="0"/>
              <a:t>六、</a:t>
            </a:r>
            <a:r>
              <a:rPr lang="zh-TW" altLang="en-US" dirty="0"/>
              <a:t>藥物濫用防制： </a:t>
            </a:r>
            <a:endParaRPr lang="en-US" altLang="zh-TW" dirty="0" smtClean="0"/>
          </a:p>
          <a:p>
            <a:r>
              <a:rPr lang="zh-TW" altLang="en-US" dirty="0"/>
              <a:t>市面上新興毒品具有精美包裝之特徵，易降低施用者對於毒品的警戒 性，且多為混合性毒品，尤其當含有 </a:t>
            </a:r>
            <a:r>
              <a:rPr lang="en-US" altLang="zh-TW" dirty="0"/>
              <a:t>PMMA(</a:t>
            </a:r>
            <a:r>
              <a:rPr lang="zh-TW" altLang="en-US" dirty="0"/>
              <a:t>強力搖頭丸</a:t>
            </a:r>
            <a:r>
              <a:rPr lang="en-US" altLang="zh-TW" dirty="0"/>
              <a:t>)</a:t>
            </a:r>
            <a:r>
              <a:rPr lang="zh-TW" altLang="en-US" dirty="0"/>
              <a:t>成分致死率極 高。此外俗稱「吸氣球」的笑氣</a:t>
            </a:r>
            <a:r>
              <a:rPr lang="en-US" altLang="zh-TW" dirty="0"/>
              <a:t>(</a:t>
            </a:r>
            <a:r>
              <a:rPr lang="zh-TW" altLang="en-US" dirty="0"/>
              <a:t>一氧化二氮</a:t>
            </a:r>
            <a:r>
              <a:rPr lang="en-US" altLang="zh-TW" dirty="0"/>
              <a:t>)</a:t>
            </a:r>
            <a:r>
              <a:rPr lang="zh-TW" altLang="en-US" dirty="0"/>
              <a:t>更會造成中樞及末梢神經 損傷，嚴重者可能會肢體</a:t>
            </a:r>
            <a:r>
              <a:rPr lang="zh-TW" altLang="en-US" dirty="0" smtClean="0"/>
              <a:t>癱瘓。</a:t>
            </a:r>
            <a:endParaRPr lang="en-US" altLang="zh-TW" dirty="0" smtClean="0"/>
          </a:p>
          <a:p>
            <a:r>
              <a:rPr lang="zh-TW" altLang="en-US" dirty="0"/>
              <a:t>為避免學生因對毒品危害及濫用藥物認知不足而好奇誤用心學生校內外交友及學習狀況，暑假期間應保持正常及規律 生活作息，不依賴藥物提神，非醫師處方藥物不要輕易使用，拒絕成癮 物質；參加聚會活動時，務必提高警覺並且不隨意接受陌生人的物品及 飲料，守法自律、做正確的選擇才能隔絕受同儕及校外人士引誘。 </a:t>
            </a:r>
          </a:p>
        </p:txBody>
      </p:sp>
      <p:sp>
        <p:nvSpPr>
          <p:cNvPr id="4" name="標題 1"/>
          <p:cNvSpPr>
            <a:spLocks noGrp="1"/>
          </p:cNvSpPr>
          <p:nvPr>
            <p:ph type="title"/>
          </p:nvPr>
        </p:nvSpPr>
        <p:spPr>
          <a:xfrm>
            <a:off x="1314594" y="-410095"/>
            <a:ext cx="10058402" cy="1219200"/>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7257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01961" y="0"/>
            <a:ext cx="5290039" cy="6778870"/>
          </a:xfr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122" y="0"/>
            <a:ext cx="5213839" cy="6858000"/>
          </a:xfrm>
          <a:prstGeom prst="rect">
            <a:avLst/>
          </a:prstGeom>
        </p:spPr>
      </p:pic>
      <p:sp>
        <p:nvSpPr>
          <p:cNvPr id="6" name="矩形 5"/>
          <p:cNvSpPr/>
          <p:nvPr/>
        </p:nvSpPr>
        <p:spPr>
          <a:xfrm>
            <a:off x="521913" y="0"/>
            <a:ext cx="1259191" cy="6541476"/>
          </a:xfrm>
          <a:prstGeom prst="rect">
            <a:avLst/>
          </a:prstGeom>
          <a:noFill/>
        </p:spPr>
        <p:txBody>
          <a:bodyPr vert="wordArtVertRtl" wrap="square" lIns="91440" tIns="45720" rIns="91440" bIns="45720">
            <a:spAutoFit/>
          </a:bodyPr>
          <a:lstStyle/>
          <a:p>
            <a:pPr algn="ctr"/>
            <a:r>
              <a:rPr lang="zh-TW" altLang="en-US" sz="5400" b="1"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hlinkClick r:id="rId5"/>
              </a:rPr>
              <a:t>防</a:t>
            </a:r>
            <a:r>
              <a:rPr lang="zh-TW" altLang="en-US" sz="5400" b="1"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hlinkClick r:id="rId5"/>
              </a:rPr>
              <a:t>制藥物</a:t>
            </a:r>
            <a:r>
              <a:rPr lang="zh-TW" altLang="en-US" sz="5400" b="1"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hlinkClick r:id="rId5"/>
              </a:rPr>
              <a:t>濫用</a:t>
            </a:r>
            <a:endParaRPr lang="zh-TW" altLang="en-US" sz="54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562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1255222"/>
            <a:ext cx="9367259" cy="4726478"/>
          </a:xfrm>
        </p:spPr>
        <p:txBody>
          <a:bodyPr>
            <a:normAutofit/>
          </a:bodyPr>
          <a:lstStyle/>
          <a:p>
            <a:r>
              <a:rPr lang="zh-TW" altLang="en-US" dirty="0" smtClean="0"/>
              <a:t>七、</a:t>
            </a:r>
            <a:r>
              <a:rPr lang="zh-TW" altLang="en-US" dirty="0"/>
              <a:t>詐騙防制</a:t>
            </a:r>
            <a:r>
              <a:rPr lang="zh-TW" altLang="en-US" dirty="0" smtClean="0"/>
              <a:t>：</a:t>
            </a:r>
            <a:endParaRPr lang="en-US" altLang="zh-TW" dirty="0" smtClean="0"/>
          </a:p>
          <a:p>
            <a:r>
              <a:rPr lang="en-US" altLang="zh-TW" dirty="0"/>
              <a:t>(</a:t>
            </a:r>
            <a:r>
              <a:rPr lang="zh-TW" altLang="en-US" dirty="0"/>
              <a:t>一</a:t>
            </a:r>
            <a:r>
              <a:rPr lang="en-US" altLang="zh-TW" dirty="0"/>
              <a:t>)</a:t>
            </a:r>
            <a:r>
              <a:rPr lang="zh-TW" altLang="en-US" dirty="0"/>
              <a:t>暑假期間應提醒勿點選不明簡訊網址，避免手機中毒被當成跳板而四處 散發簡訊，使歹徒有機可乘。並建立安全使用智慧型手機的觀念，於使 用網路聊天 </a:t>
            </a:r>
            <a:r>
              <a:rPr lang="en-US" altLang="zh-TW" dirty="0"/>
              <a:t>APP(</a:t>
            </a:r>
            <a:r>
              <a:rPr lang="zh-TW" altLang="en-US" dirty="0"/>
              <a:t>如 </a:t>
            </a:r>
            <a:r>
              <a:rPr lang="en-US" altLang="zh-TW" dirty="0"/>
              <a:t>Line)</a:t>
            </a:r>
            <a:r>
              <a:rPr lang="zh-TW" altLang="en-US" dirty="0"/>
              <a:t>時，請慎防及提高警覺，切勿洩漏帳號與密 碼，被歹徒盜用後進行詐騙成為詐騙受害者</a:t>
            </a:r>
            <a:r>
              <a:rPr lang="zh-TW" altLang="en-US" dirty="0" smtClean="0"/>
              <a:t>。</a:t>
            </a:r>
            <a:endParaRPr lang="en-US" altLang="zh-TW" dirty="0" smtClean="0"/>
          </a:p>
          <a:p>
            <a:r>
              <a:rPr lang="zh-TW" altLang="en-US" dirty="0" smtClean="0"/>
              <a:t> </a:t>
            </a:r>
            <a:r>
              <a:rPr lang="en-US" altLang="zh-TW" dirty="0"/>
              <a:t>(</a:t>
            </a:r>
            <a:r>
              <a:rPr lang="zh-TW" altLang="en-US" dirty="0"/>
              <a:t>二</a:t>
            </a:r>
            <a:r>
              <a:rPr lang="en-US" altLang="zh-TW" dirty="0"/>
              <a:t>)</a:t>
            </a:r>
            <a:r>
              <a:rPr lang="zh-TW" altLang="en-US" dirty="0"/>
              <a:t>歹徒常利用小額付費機制進行詐騙，甚至先開通被害人小額付費服務後 再行騙代收認證簡訊。多一分謹慎就多一分保障，建議學生可向電信公 司申請關閉手機小額付費功能，並且切勿代收簡訊</a:t>
            </a:r>
            <a:r>
              <a:rPr lang="zh-TW" altLang="en-US" dirty="0" smtClean="0"/>
              <a:t>。</a:t>
            </a:r>
            <a:endParaRPr lang="en-US" altLang="zh-TW" dirty="0" smtClean="0"/>
          </a:p>
          <a:p>
            <a:pPr marL="0" indent="0">
              <a:buNone/>
            </a:pPr>
            <a:endParaRPr lang="zh-TW" altLang="en-US" dirty="0"/>
          </a:p>
        </p:txBody>
      </p:sp>
      <p:sp>
        <p:nvSpPr>
          <p:cNvPr id="4" name="標題 1"/>
          <p:cNvSpPr>
            <a:spLocks noGrp="1"/>
          </p:cNvSpPr>
          <p:nvPr>
            <p:ph type="title"/>
          </p:nvPr>
        </p:nvSpPr>
        <p:spPr>
          <a:xfrm>
            <a:off x="1065213" y="-244475"/>
            <a:ext cx="10058400" cy="1219200"/>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97247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1752599"/>
            <a:ext cx="10522728" cy="4548447"/>
          </a:xfrm>
        </p:spPr>
        <p:txBody>
          <a:bodyPr>
            <a:normAutofit/>
          </a:bodyPr>
          <a:lstStyle/>
          <a:p>
            <a:r>
              <a:rPr lang="en-US" altLang="zh-TW" dirty="0"/>
              <a:t>(</a:t>
            </a:r>
            <a:r>
              <a:rPr lang="zh-TW" altLang="en-US" dirty="0"/>
              <a:t>三</a:t>
            </a:r>
            <a:r>
              <a:rPr lang="en-US" altLang="zh-TW" dirty="0"/>
              <a:t>)</a:t>
            </a:r>
            <a:r>
              <a:rPr lang="zh-TW" altLang="en-US" dirty="0"/>
              <a:t>面對層出不窮、手法日益翻新之詐騙犯罪手法，為避免成為歹徒以電話 假綁架或假事故（交通意外、疾病住院）行真詐財的受害者</a:t>
            </a:r>
            <a:r>
              <a:rPr lang="zh-TW" altLang="en-US" dirty="0" smtClean="0"/>
              <a:t>。如</a:t>
            </a:r>
            <a:r>
              <a:rPr lang="zh-TW" altLang="en-US" dirty="0"/>
              <a:t>接獲可疑詐騙電話或不慎遇上歹徒意圖詐騙，應</a:t>
            </a:r>
            <a:r>
              <a:rPr lang="zh-TW" altLang="en-US" dirty="0" smtClean="0"/>
              <a:t>切記</a:t>
            </a:r>
            <a:endParaRPr lang="en-US" altLang="zh-TW" dirty="0" smtClean="0"/>
          </a:p>
          <a:p>
            <a:r>
              <a:rPr lang="zh-TW" altLang="en-US" dirty="0" smtClean="0"/>
              <a:t>反 詐騙 </a:t>
            </a:r>
            <a:r>
              <a:rPr lang="en-US" altLang="zh-TW" dirty="0"/>
              <a:t>3 </a:t>
            </a:r>
            <a:r>
              <a:rPr lang="zh-TW" altLang="en-US" dirty="0"/>
              <a:t>步驟：「保持冷靜」、「小心查證」、「立即報警或撥打 </a:t>
            </a:r>
            <a:r>
              <a:rPr lang="en-US" altLang="zh-TW" dirty="0"/>
              <a:t>165 </a:t>
            </a:r>
            <a:r>
              <a:rPr lang="zh-TW" altLang="en-US" dirty="0" smtClean="0"/>
              <a:t>反詐騙</a:t>
            </a:r>
            <a:r>
              <a:rPr lang="zh-TW" altLang="en-US" dirty="0"/>
              <a:t>諮詢專線」尋求協助。</a:t>
            </a:r>
          </a:p>
          <a:p>
            <a:r>
              <a:rPr lang="en-US" altLang="zh-TW" dirty="0"/>
              <a:t>(</a:t>
            </a:r>
            <a:r>
              <a:rPr lang="zh-TW" altLang="en-US" dirty="0"/>
              <a:t>四</a:t>
            </a:r>
            <a:r>
              <a:rPr lang="en-US" altLang="zh-TW" dirty="0"/>
              <a:t>)</a:t>
            </a:r>
            <a:r>
              <a:rPr lang="zh-TW" altLang="en-US" dirty="0"/>
              <a:t>近年來詐騙集團盜用帳號後假冒親友借錢案件也越來越多，呼籲學生</a:t>
            </a:r>
            <a:r>
              <a:rPr lang="zh-TW" altLang="en-US" dirty="0" smtClean="0"/>
              <a:t>應善</a:t>
            </a:r>
            <a:r>
              <a:rPr lang="zh-TW" altLang="en-US" dirty="0"/>
              <a:t>用通訊軟體的安全設定，例如關閉「允許自其他裝置登入」功能，</a:t>
            </a:r>
            <a:r>
              <a:rPr lang="zh-TW" altLang="en-US" dirty="0" smtClean="0"/>
              <a:t>以降低</a:t>
            </a:r>
            <a:r>
              <a:rPr lang="zh-TW" altLang="en-US" dirty="0"/>
              <a:t>被盜用機率</a:t>
            </a:r>
            <a:r>
              <a:rPr lang="zh-TW" altLang="en-US" dirty="0" smtClean="0"/>
              <a:t>；接到</a:t>
            </a:r>
            <a:r>
              <a:rPr lang="zh-TW" altLang="en-US" dirty="0"/>
              <a:t>親友使用通訊軟體傳訊息</a:t>
            </a:r>
            <a:r>
              <a:rPr lang="zh-TW" altLang="en-US" dirty="0" smtClean="0"/>
              <a:t>借錢時</a:t>
            </a:r>
            <a:r>
              <a:rPr lang="zh-TW" altLang="en-US" dirty="0"/>
              <a:t>，應當面或電話與對方聯絡，未確認真偽以前不可貿然匯款，以免</a:t>
            </a:r>
            <a:r>
              <a:rPr lang="zh-TW" altLang="en-US" dirty="0" smtClean="0"/>
              <a:t>上當</a:t>
            </a:r>
            <a:r>
              <a:rPr lang="zh-TW" altLang="en-US" dirty="0"/>
              <a:t>。</a:t>
            </a:r>
          </a:p>
          <a:p>
            <a:endParaRPr lang="en-US" altLang="zh-TW" dirty="0"/>
          </a:p>
          <a:p>
            <a:endParaRPr lang="zh-TW" altLang="en-US" dirty="0"/>
          </a:p>
        </p:txBody>
      </p:sp>
      <p:sp>
        <p:nvSpPr>
          <p:cNvPr id="4" name="標題 1"/>
          <p:cNvSpPr>
            <a:spLocks noGrp="1"/>
          </p:cNvSpPr>
          <p:nvPr>
            <p:ph type="title"/>
          </p:nvPr>
        </p:nvSpPr>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354467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7316" y="200053"/>
            <a:ext cx="6475067" cy="6475067"/>
          </a:xfrm>
        </p:spPr>
      </p:pic>
    </p:spTree>
    <p:extLst>
      <p:ext uri="{BB962C8B-B14F-4D97-AF65-F5344CB8AC3E}">
        <p14:creationId xmlns:p14="http://schemas.microsoft.com/office/powerpoint/2010/main" val="127171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09855" y="131617"/>
            <a:ext cx="6409112" cy="6801197"/>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618"/>
            <a:ext cx="6109855" cy="6801197"/>
          </a:xfrm>
          <a:prstGeom prst="rect">
            <a:avLst/>
          </a:prstGeom>
        </p:spPr>
      </p:pic>
    </p:spTree>
    <p:extLst>
      <p:ext uri="{BB962C8B-B14F-4D97-AF65-F5344CB8AC3E}">
        <p14:creationId xmlns:p14="http://schemas.microsoft.com/office/powerpoint/2010/main" val="14260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2053244"/>
            <a:ext cx="9134502" cy="4601787"/>
          </a:xfrm>
        </p:spPr>
        <p:txBody>
          <a:bodyPr/>
          <a:lstStyle/>
          <a:p>
            <a:r>
              <a:rPr lang="zh-TW" altLang="en-US" dirty="0" smtClean="0"/>
              <a:t>八、</a:t>
            </a:r>
            <a:r>
              <a:rPr lang="zh-TW" altLang="en-US" dirty="0"/>
              <a:t>網路賭博防制： </a:t>
            </a:r>
            <a:endParaRPr lang="en-US" altLang="zh-TW" dirty="0" smtClean="0"/>
          </a:p>
          <a:p>
            <a:r>
              <a:rPr lang="zh-TW" altLang="en-US" dirty="0"/>
              <a:t>主動關心學生校內、外的言行，並加強對學 生的關懷與輔導，如發現學生有異常情事，即積極介入處置與輔導，避 免因網路誘惑而落入陷阱或衍生其他偏差</a:t>
            </a:r>
            <a:r>
              <a:rPr lang="zh-TW" altLang="en-US" dirty="0" smtClean="0"/>
              <a:t>行為。</a:t>
            </a:r>
            <a:endParaRPr lang="zh-TW" altLang="en-US" dirty="0"/>
          </a:p>
        </p:txBody>
      </p:sp>
      <p:sp>
        <p:nvSpPr>
          <p:cNvPr id="4" name="標題 1"/>
          <p:cNvSpPr>
            <a:spLocks noGrp="1"/>
          </p:cNvSpPr>
          <p:nvPr>
            <p:ph type="title"/>
          </p:nvPr>
        </p:nvSpPr>
        <p:spPr>
          <a:xfrm>
            <a:off x="1065214" y="0"/>
            <a:ext cx="10058402" cy="1219200"/>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63738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1273" y="0"/>
            <a:ext cx="10199715" cy="7124867"/>
          </a:xfrm>
        </p:spPr>
      </p:pic>
    </p:spTree>
    <p:extLst>
      <p:ext uri="{BB962C8B-B14F-4D97-AF65-F5344CB8AC3E}">
        <p14:creationId xmlns:p14="http://schemas.microsoft.com/office/powerpoint/2010/main" val="32988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1180407"/>
            <a:ext cx="9550139" cy="4801293"/>
          </a:xfrm>
        </p:spPr>
        <p:txBody>
          <a:bodyPr>
            <a:normAutofit/>
          </a:bodyPr>
          <a:lstStyle/>
          <a:p>
            <a:r>
              <a:rPr lang="zh-TW" altLang="en-US" dirty="0" smtClean="0"/>
              <a:t>九、</a:t>
            </a:r>
            <a:r>
              <a:rPr lang="zh-TW" altLang="en-US" dirty="0"/>
              <a:t>犯罪預防</a:t>
            </a:r>
            <a:r>
              <a:rPr lang="zh-TW" altLang="en-US" dirty="0" smtClean="0"/>
              <a:t>：</a:t>
            </a:r>
            <a:endParaRPr lang="en-US" altLang="zh-TW" dirty="0" smtClean="0"/>
          </a:p>
          <a:p>
            <a:r>
              <a:rPr lang="zh-TW" altLang="en-US" dirty="0" smtClean="0"/>
              <a:t> </a:t>
            </a:r>
            <a:r>
              <a:rPr lang="en-US" altLang="zh-TW" dirty="0"/>
              <a:t>(</a:t>
            </a:r>
            <a:r>
              <a:rPr lang="zh-TW" altLang="en-US" dirty="0"/>
              <a:t>一</a:t>
            </a:r>
            <a:r>
              <a:rPr lang="en-US" altLang="zh-TW" dirty="0" smtClean="0"/>
              <a:t>)</a:t>
            </a:r>
            <a:r>
              <a:rPr lang="zh-TW" altLang="en-US" dirty="0" smtClean="0"/>
              <a:t> 提醒</a:t>
            </a:r>
            <a:r>
              <a:rPr lang="zh-TW" altLang="en-US" dirty="0"/>
              <a:t>同學切勿從事違法活動如： </a:t>
            </a:r>
            <a:endParaRPr lang="en-US" altLang="zh-TW" dirty="0" smtClean="0"/>
          </a:p>
          <a:p>
            <a:r>
              <a:rPr lang="zh-TW" altLang="en-US" dirty="0" smtClean="0"/>
              <a:t>如</a:t>
            </a:r>
            <a:r>
              <a:rPr lang="zh-TW" altLang="en-US" dirty="0"/>
              <a:t>飆車、竊盜、販賣違法光碟軟體、參加犯罪組織活動或從事性交易 （援交）等。另近年來逐漸增多的電腦網路違法事件如：非法散布謠言 影響公共安寧、違法上傳不當影片、入侵他人網站竊取或篡改資料等， 請各級學校加強學生網路使用認知素養並尊重個人隱私權益，以免誤蹈 </a:t>
            </a:r>
            <a:r>
              <a:rPr lang="zh-TW" altLang="en-US" dirty="0" smtClean="0"/>
              <a:t>法網。</a:t>
            </a:r>
            <a:endParaRPr lang="en-US" altLang="zh-TW" dirty="0" smtClean="0"/>
          </a:p>
          <a:p>
            <a:r>
              <a:rPr lang="en-US" altLang="zh-TW" dirty="0"/>
              <a:t>(</a:t>
            </a:r>
            <a:r>
              <a:rPr lang="zh-TW" altLang="en-US" dirty="0"/>
              <a:t>二</a:t>
            </a:r>
            <a:r>
              <a:rPr lang="en-US" altLang="zh-TW" dirty="0"/>
              <a:t>)</a:t>
            </a:r>
            <a:r>
              <a:rPr lang="zh-TW" altLang="en-US" dirty="0"/>
              <a:t>遊戲用槍防制</a:t>
            </a:r>
            <a:r>
              <a:rPr lang="zh-TW" altLang="en-US" dirty="0" smtClean="0"/>
              <a:t>：</a:t>
            </a:r>
            <a:endParaRPr lang="en-US" altLang="zh-TW" dirty="0" smtClean="0"/>
          </a:p>
          <a:p>
            <a:r>
              <a:rPr lang="zh-TW" altLang="en-US" dirty="0" smtClean="0"/>
              <a:t> </a:t>
            </a:r>
            <a:r>
              <a:rPr lang="zh-TW" altLang="en-US" dirty="0"/>
              <a:t>近年來市面上遊戲用槍購得容易，若使用不當易造成傷害，勿任意把玩或購買非適用年齡之遊戲用 槍商品。</a:t>
            </a:r>
          </a:p>
          <a:p>
            <a:endParaRPr lang="zh-TW" altLang="en-US" dirty="0"/>
          </a:p>
        </p:txBody>
      </p:sp>
      <p:sp>
        <p:nvSpPr>
          <p:cNvPr id="4" name="標題 1"/>
          <p:cNvSpPr>
            <a:spLocks noGrp="1"/>
          </p:cNvSpPr>
          <p:nvPr>
            <p:ph type="title"/>
          </p:nvPr>
        </p:nvSpPr>
        <p:spPr>
          <a:xfrm>
            <a:off x="998538" y="-419100"/>
            <a:ext cx="10058400" cy="1219200"/>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403812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1072342"/>
            <a:ext cx="9201004" cy="4909358"/>
          </a:xfrm>
        </p:spPr>
        <p:txBody>
          <a:bodyPr>
            <a:normAutofit/>
          </a:bodyPr>
          <a:lstStyle/>
          <a:p>
            <a:r>
              <a:rPr lang="en-US" altLang="zh-TW" dirty="0" smtClean="0"/>
              <a:t>(</a:t>
            </a:r>
            <a:r>
              <a:rPr lang="zh-TW" altLang="en-US" dirty="0"/>
              <a:t>三</a:t>
            </a:r>
            <a:r>
              <a:rPr lang="en-US" altLang="zh-TW" dirty="0"/>
              <a:t>)</a:t>
            </a:r>
            <a:r>
              <a:rPr lang="zh-TW" altLang="en-US" dirty="0" smtClean="0"/>
              <a:t>加強</a:t>
            </a:r>
            <a:r>
              <a:rPr lang="zh-TW" altLang="en-US" dirty="0"/>
              <a:t>暑假期間推動兒童及少年性剝削防制教育宣導</a:t>
            </a:r>
            <a:r>
              <a:rPr lang="zh-TW" altLang="en-US" dirty="0" smtClean="0"/>
              <a:t>：</a:t>
            </a:r>
            <a:endParaRPr lang="en-US" altLang="zh-TW" dirty="0" smtClean="0"/>
          </a:p>
          <a:p>
            <a:r>
              <a:rPr lang="zh-TW" altLang="en-US" dirty="0" smtClean="0"/>
              <a:t>因</a:t>
            </a:r>
            <a:r>
              <a:rPr lang="zh-TW" altLang="en-US" dirty="0"/>
              <a:t>近期兒少遭網路性剝削案件頻傳，網路已融入大眾生活文化，且智慧 型手機的功能及處處都是無線網路的環境情況下，更需注意兒童及少年 使用手機的情況。建立與兒童及少年間的信任，以幫助角 色協助兒童及少年建立良好健康上網觀念</a:t>
            </a:r>
            <a:r>
              <a:rPr lang="zh-TW" altLang="en-US" dirty="0" smtClean="0"/>
              <a:t>。</a:t>
            </a:r>
            <a:endParaRPr lang="en-US" altLang="zh-TW" dirty="0" smtClean="0"/>
          </a:p>
          <a:p>
            <a:r>
              <a:rPr lang="zh-TW" altLang="en-US" dirty="0" smtClean="0"/>
              <a:t>另</a:t>
            </a:r>
            <a:r>
              <a:rPr lang="zh-TW" altLang="en-US" dirty="0"/>
              <a:t>為維護兒童及少年假期安 全</a:t>
            </a:r>
            <a:r>
              <a:rPr lang="zh-TW" altLang="en-US" dirty="0" smtClean="0"/>
              <a:t>，加強</a:t>
            </a:r>
            <a:r>
              <a:rPr lang="zh-TW" altLang="en-US" dirty="0"/>
              <a:t>宣導網路性剝削的相關議題</a:t>
            </a:r>
            <a:r>
              <a:rPr lang="zh-TW" altLang="en-US" dirty="0" smtClean="0"/>
              <a:t>，假期 </a:t>
            </a:r>
            <a:r>
              <a:rPr lang="zh-TW" altLang="en-US" dirty="0"/>
              <a:t>間避免兒童及少年無知，於網路遭有心人士誘惑而涉性剝削等情形，並 鼓勵從事正當休閒活動，以增進兒童及少年健全發展，有效降低憾事發 生機率，以確保兒少權益及保障兒少安全無虞。 </a:t>
            </a:r>
            <a:endParaRPr lang="en-US" altLang="zh-TW" dirty="0" smtClean="0"/>
          </a:p>
        </p:txBody>
      </p:sp>
      <p:sp>
        <p:nvSpPr>
          <p:cNvPr id="4" name="標題 1"/>
          <p:cNvSpPr>
            <a:spLocks noGrp="1"/>
          </p:cNvSpPr>
          <p:nvPr>
            <p:ph type="title"/>
          </p:nvPr>
        </p:nvSpPr>
        <p:spPr>
          <a:xfrm>
            <a:off x="1164965" y="-368531"/>
            <a:ext cx="10058402" cy="1219200"/>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30208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rot="16200000">
            <a:off x="5884709" y="-1797442"/>
            <a:ext cx="1016599" cy="6094981"/>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a:off x="3607629" y="742685"/>
            <a:ext cx="5570757" cy="1015663"/>
          </a:xfrm>
          <a:prstGeom prst="rect">
            <a:avLst/>
          </a:prstGeom>
          <a:noFill/>
          <a:effectLst>
            <a:outerShdw blurRad="50800" dist="38100" dir="2700000" algn="tl" rotWithShape="0">
              <a:prstClr val="black">
                <a:alpha val="40000"/>
              </a:prstClr>
            </a:outerShdw>
          </a:effectLst>
        </p:spPr>
        <p:txBody>
          <a:bodyPr vert="horz" wrap="none" lIns="91440" tIns="45720" rIns="91440" bIns="45720">
            <a:spAutoFit/>
          </a:bodyPr>
          <a:lstStyle/>
          <a:p>
            <a:pPr algn="ctr"/>
            <a:r>
              <a:rPr lang="zh-TW" altLang="en-US" sz="6000" b="1" cap="none" spc="0"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防疫生活不放假</a:t>
            </a:r>
            <a:endParaRPr lang="zh-TW" altLang="en-US" sz="60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pic>
        <p:nvPicPr>
          <p:cNvPr id="6" name="Picture 2" descr="可能是卡通"/>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7" y="1958804"/>
            <a:ext cx="11376806" cy="421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5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382" y="-596930"/>
            <a:ext cx="5460211" cy="7701865"/>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888" y="-301971"/>
            <a:ext cx="6061691" cy="7650422"/>
          </a:xfrm>
          <a:prstGeom prst="rect">
            <a:avLst/>
          </a:prstGeom>
        </p:spPr>
      </p:pic>
    </p:spTree>
    <p:extLst>
      <p:ext uri="{BB962C8B-B14F-4D97-AF65-F5344CB8AC3E}">
        <p14:creationId xmlns:p14="http://schemas.microsoft.com/office/powerpoint/2010/main" val="30507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8711" y="4299446"/>
            <a:ext cx="5114321" cy="2544550"/>
          </a:xfrm>
        </p:spPr>
      </p:pic>
      <p:pic>
        <p:nvPicPr>
          <p:cNvPr id="5" name="圖片 4"/>
          <p:cNvPicPr>
            <a:picLocks noChangeAspect="1"/>
          </p:cNvPicPr>
          <p:nvPr/>
        </p:nvPicPr>
        <p:blipFill>
          <a:blip r:embed="rId3"/>
          <a:stretch>
            <a:fillRect/>
          </a:stretch>
        </p:blipFill>
        <p:spPr>
          <a:xfrm>
            <a:off x="1037492" y="0"/>
            <a:ext cx="5067172" cy="6887966"/>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4664" y="0"/>
            <a:ext cx="6122416" cy="4255477"/>
          </a:xfrm>
          <a:prstGeom prst="rect">
            <a:avLst/>
          </a:prstGeom>
        </p:spPr>
      </p:pic>
      <p:sp>
        <p:nvSpPr>
          <p:cNvPr id="9" name="矩形 8">
            <a:hlinkClick r:id="rId5"/>
          </p:cNvPr>
          <p:cNvSpPr/>
          <p:nvPr/>
        </p:nvSpPr>
        <p:spPr>
          <a:xfrm>
            <a:off x="0" y="107004"/>
            <a:ext cx="1259191" cy="5612860"/>
          </a:xfrm>
          <a:prstGeom prst="rect">
            <a:avLst/>
          </a:prstGeom>
          <a:noFill/>
        </p:spPr>
        <p:txBody>
          <a:bodyPr vert="wordArtVertRtl" wrap="square" lIns="91440" tIns="45720" rIns="91440" bIns="45720">
            <a:spAutoFit/>
          </a:bodyPr>
          <a:lstStyle/>
          <a:p>
            <a:pPr algn="ctr"/>
            <a:r>
              <a:rPr lang="zh-TW" altLang="en-US" sz="5400" b="1"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hlinkClick r:id="rId6"/>
              </a:rPr>
              <a:t>反暴力</a:t>
            </a:r>
            <a:endParaRPr lang="zh-TW" altLang="en-US" sz="54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4249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5" y="1172095"/>
            <a:ext cx="9018124" cy="4809605"/>
          </a:xfrm>
        </p:spPr>
        <p:txBody>
          <a:bodyPr/>
          <a:lstStyle/>
          <a:p>
            <a:r>
              <a:rPr lang="zh-TW" altLang="en-US" dirty="0" smtClean="0"/>
              <a:t>十、資訊</a:t>
            </a:r>
            <a:r>
              <a:rPr lang="zh-TW" altLang="en-US" dirty="0"/>
              <a:t>素養與倫理</a:t>
            </a:r>
            <a:r>
              <a:rPr lang="zh-TW" altLang="en-US" dirty="0" smtClean="0"/>
              <a:t>教育</a:t>
            </a:r>
            <a:r>
              <a:rPr lang="zh-TW" altLang="en-US" dirty="0"/>
              <a:t>宣導</a:t>
            </a:r>
            <a:r>
              <a:rPr lang="zh-TW" altLang="en-US" dirty="0" smtClean="0"/>
              <a:t>：</a:t>
            </a:r>
            <a:endParaRPr lang="en-US" altLang="zh-TW" dirty="0" smtClean="0"/>
          </a:p>
          <a:p>
            <a:r>
              <a:rPr lang="zh-TW" altLang="en-US" dirty="0" smtClean="0"/>
              <a:t> </a:t>
            </a:r>
            <a:r>
              <a:rPr lang="zh-TW" altLang="en-US" dirty="0"/>
              <a:t>暑假期間學生閒暇的時間變長，加上行動上網的普及，各式上網載具亦 提供了種類多元的應用程式與遊戲下載，因此更容易使得學生沉迷於網 路世界或遊戲，近年來由於過度沉迷於玩手機遊戲所引發的病症也逐漸 增多，特別是對肩頸、手腕與眼睛的傷害</a:t>
            </a:r>
            <a:r>
              <a:rPr lang="zh-TW" altLang="en-US" dirty="0" smtClean="0"/>
              <a:t>，加強</a:t>
            </a:r>
            <a:r>
              <a:rPr lang="zh-TW" altLang="en-US" dirty="0"/>
              <a:t>宣 導資訊素養與倫理教育，並提醒家長應注意孩子安全上網、網路使用行 為及時間管理等問題，避免過度依賴 </a:t>
            </a:r>
            <a:r>
              <a:rPr lang="en-US" altLang="zh-TW" dirty="0"/>
              <a:t>3C </a:t>
            </a:r>
            <a:r>
              <a:rPr lang="zh-TW" altLang="en-US" dirty="0"/>
              <a:t>產品，以培養孩子正確使用網路 的態度、技能和習慣，養成健康上網好習慣。 </a:t>
            </a:r>
          </a:p>
        </p:txBody>
      </p:sp>
      <p:sp>
        <p:nvSpPr>
          <p:cNvPr id="4" name="標題 1"/>
          <p:cNvSpPr>
            <a:spLocks noGrp="1"/>
          </p:cNvSpPr>
          <p:nvPr>
            <p:ph type="title"/>
          </p:nvPr>
        </p:nvSpPr>
        <p:spPr>
          <a:xfrm>
            <a:off x="1065213" y="-401638"/>
            <a:ext cx="10058400" cy="1219201"/>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359636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87717" y="634654"/>
            <a:ext cx="1378647" cy="4868256"/>
          </a:xfrm>
          <a:prstGeom prst="rect">
            <a:avLst/>
          </a:prstGeom>
          <a:noFill/>
        </p:spPr>
        <p:txBody>
          <a:bodyPr vert="wordArtVertRtl" wrap="none" lIns="91440" tIns="45720" rIns="91440" bIns="45720">
            <a:spAutoFit/>
          </a:bodyPr>
          <a:lstStyle/>
          <a:p>
            <a:pPr algn="ctr"/>
            <a:r>
              <a:rPr lang="zh-TW" altLang="en-US" sz="6000" b="1" cap="none" spc="0"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健康上網</a:t>
            </a:r>
            <a:endParaRPr lang="zh-TW" altLang="en-US" sz="60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pic>
        <p:nvPicPr>
          <p:cNvPr id="6146" name="Picture 2" descr="健康上網我最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0191" y="73891"/>
            <a:ext cx="6849228"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509164" y="203200"/>
            <a:ext cx="1551709" cy="29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9992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395" y="-224443"/>
            <a:ext cx="11030989" cy="7298574"/>
          </a:xfrm>
        </p:spPr>
      </p:pic>
    </p:spTree>
    <p:extLst>
      <p:ext uri="{BB962C8B-B14F-4D97-AF65-F5344CB8AC3E}">
        <p14:creationId xmlns:p14="http://schemas.microsoft.com/office/powerpoint/2010/main" val="42626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5661" y="264621"/>
            <a:ext cx="4542914" cy="6432767"/>
          </a:xfrm>
        </p:spPr>
      </p:pic>
    </p:spTree>
    <p:extLst>
      <p:ext uri="{BB962C8B-B14F-4D97-AF65-F5344CB8AC3E}">
        <p14:creationId xmlns:p14="http://schemas.microsoft.com/office/powerpoint/2010/main" val="424962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9753"/>
            <a:ext cx="12011890" cy="6986547"/>
          </a:xfrm>
        </p:spPr>
      </p:pic>
    </p:spTree>
    <p:extLst>
      <p:ext uri="{BB962C8B-B14F-4D97-AF65-F5344CB8AC3E}">
        <p14:creationId xmlns:p14="http://schemas.microsoft.com/office/powerpoint/2010/main" val="305382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301" y="-74815"/>
            <a:ext cx="10698324" cy="7032568"/>
          </a:xfrm>
        </p:spPr>
      </p:pic>
    </p:spTree>
    <p:extLst>
      <p:ext uri="{BB962C8B-B14F-4D97-AF65-F5344CB8AC3E}">
        <p14:creationId xmlns:p14="http://schemas.microsoft.com/office/powerpoint/2010/main" val="15173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12" y="0"/>
            <a:ext cx="11205634" cy="6858000"/>
          </a:xfrm>
          <a:prstGeom prst="rect">
            <a:avLst/>
          </a:prstGeom>
        </p:spPr>
      </p:pic>
    </p:spTree>
    <p:extLst>
      <p:ext uri="{BB962C8B-B14F-4D97-AF65-F5344CB8AC3E}">
        <p14:creationId xmlns:p14="http://schemas.microsoft.com/office/powerpoint/2010/main" val="260062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9" y="0"/>
            <a:ext cx="11521440" cy="6858000"/>
          </a:xfrm>
          <a:prstGeom prst="rect">
            <a:avLst/>
          </a:prstGeom>
        </p:spPr>
      </p:pic>
    </p:spTree>
    <p:extLst>
      <p:ext uri="{BB962C8B-B14F-4D97-AF65-F5344CB8AC3E}">
        <p14:creationId xmlns:p14="http://schemas.microsoft.com/office/powerpoint/2010/main" val="427564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56159" y="1122219"/>
            <a:ext cx="9458699" cy="5345082"/>
          </a:xfrm>
        </p:spPr>
        <p:txBody>
          <a:bodyPr/>
          <a:lstStyle/>
          <a:p>
            <a:r>
              <a:rPr lang="zh-TW" altLang="en-US" dirty="0"/>
              <a:t>二、活動安全</a:t>
            </a:r>
            <a:r>
              <a:rPr lang="en-US" altLang="zh-TW" dirty="0"/>
              <a:t>(</a:t>
            </a:r>
            <a:r>
              <a:rPr lang="zh-TW" altLang="en-US" dirty="0"/>
              <a:t>疫情警戒解除時</a:t>
            </a:r>
            <a:r>
              <a:rPr lang="en-US" altLang="zh-TW" dirty="0"/>
              <a:t>)</a:t>
            </a:r>
            <a:r>
              <a:rPr lang="zh-TW" altLang="en-US" dirty="0"/>
              <a:t>： </a:t>
            </a:r>
            <a:endParaRPr lang="en-US" altLang="zh-TW" dirty="0" smtClean="0"/>
          </a:p>
          <a:p>
            <a:pPr marL="0" indent="0">
              <a:buNone/>
            </a:pPr>
            <a:r>
              <a:rPr lang="zh-TW" altLang="en-US" dirty="0" smtClean="0"/>
              <a:t>暑假</a:t>
            </a:r>
            <a:r>
              <a:rPr lang="zh-TW" altLang="en-US" dirty="0"/>
              <a:t>期間往往會從事大量的休閒活動，依活動場地的不同，區分 為室內活動及戶外活動</a:t>
            </a:r>
            <a:r>
              <a:rPr lang="zh-TW" altLang="en-US" dirty="0" smtClean="0"/>
              <a:t>：</a:t>
            </a:r>
            <a:endParaRPr lang="en-US" altLang="zh-TW" dirty="0" smtClean="0"/>
          </a:p>
          <a:p>
            <a:r>
              <a:rPr lang="zh-TW" altLang="en-US" dirty="0" smtClean="0"/>
              <a:t> </a:t>
            </a:r>
            <a:r>
              <a:rPr lang="zh-TW" altLang="en-US" dirty="0"/>
              <a:t>（一）室內活動</a:t>
            </a:r>
            <a:r>
              <a:rPr lang="zh-TW" altLang="en-US" dirty="0" smtClean="0"/>
              <a:t>：</a:t>
            </a:r>
            <a:r>
              <a:rPr lang="en-US" altLang="zh-TW" dirty="0" smtClean="0"/>
              <a:t/>
            </a:r>
            <a:br>
              <a:rPr lang="en-US" altLang="zh-TW" dirty="0" smtClean="0"/>
            </a:br>
            <a:r>
              <a:rPr lang="zh-TW" altLang="en-US" dirty="0" smtClean="0"/>
              <a:t> </a:t>
            </a:r>
            <a:r>
              <a:rPr lang="zh-TW" altLang="en-US" dirty="0"/>
              <a:t>室內活動包含圖書館、電影院、百貨公司賣場、</a:t>
            </a:r>
            <a:r>
              <a:rPr lang="en-US" altLang="zh-TW" dirty="0"/>
              <a:t>KTV</a:t>
            </a:r>
            <a:r>
              <a:rPr lang="zh-TW" altLang="en-US" dirty="0"/>
              <a:t>、</a:t>
            </a:r>
            <a:r>
              <a:rPr lang="en-US" altLang="zh-TW" dirty="0"/>
              <a:t>MTV</a:t>
            </a:r>
            <a:r>
              <a:rPr lang="zh-TW" altLang="en-US" dirty="0"/>
              <a:t>、室內演唱 會、室內團體活動等，從事該項活動時，</a:t>
            </a:r>
            <a:r>
              <a:rPr lang="zh-TW" altLang="en-US" dirty="0">
                <a:solidFill>
                  <a:srgbClr val="FF0000"/>
                </a:solidFill>
              </a:rPr>
              <a:t>首先應選擇安全無疑慮之場 所並熟悉逃生路線及逃生設備</a:t>
            </a:r>
            <a:r>
              <a:rPr lang="zh-TW" altLang="en-US" dirty="0" smtClean="0"/>
              <a:t>，</a:t>
            </a:r>
            <a:r>
              <a:rPr lang="zh-TW" altLang="en-US" dirty="0" smtClean="0">
                <a:solidFill>
                  <a:srgbClr val="FF0000"/>
                </a:solidFill>
              </a:rPr>
              <a:t>熟悉</a:t>
            </a:r>
            <a:r>
              <a:rPr lang="zh-TW" altLang="en-US" dirty="0">
                <a:solidFill>
                  <a:srgbClr val="FF0000"/>
                </a:solidFill>
              </a:rPr>
              <a:t>相關消防（逃 生）器材操作</a:t>
            </a:r>
            <a:r>
              <a:rPr lang="zh-TW" altLang="en-US" dirty="0"/>
              <a:t>，如滅火器、緩降機等，並以保護自身安全為原則，方 能確保學生從事室內活動時之安全。其次</a:t>
            </a:r>
            <a:r>
              <a:rPr lang="zh-TW" altLang="en-US" dirty="0" smtClean="0"/>
              <a:t>，</a:t>
            </a:r>
            <a:r>
              <a:rPr lang="zh-TW" altLang="en-US" dirty="0" smtClean="0">
                <a:solidFill>
                  <a:srgbClr val="FF0000"/>
                </a:solidFill>
              </a:rPr>
              <a:t>避免</a:t>
            </a:r>
            <a:r>
              <a:rPr lang="zh-TW" altLang="en-US" dirty="0">
                <a:solidFill>
                  <a:srgbClr val="FF0000"/>
                </a:solidFill>
              </a:rPr>
              <a:t>涉足不正 當場所</a:t>
            </a:r>
            <a:r>
              <a:rPr lang="zh-TW" altLang="en-US" dirty="0"/>
              <a:t>，以免產生人身安全問題。</a:t>
            </a:r>
          </a:p>
        </p:txBody>
      </p:sp>
      <p:sp>
        <p:nvSpPr>
          <p:cNvPr id="4" name="標題 1"/>
          <p:cNvSpPr>
            <a:spLocks noGrp="1"/>
          </p:cNvSpPr>
          <p:nvPr>
            <p:ph type="title"/>
          </p:nvPr>
        </p:nvSpPr>
        <p:spPr>
          <a:xfrm>
            <a:off x="1530725" y="-310341"/>
            <a:ext cx="10058402" cy="1219200"/>
          </a:xfrm>
        </p:spPr>
        <p:txBody>
          <a:bodyPr/>
          <a:lstStyle/>
          <a:p>
            <a:r>
              <a:rPr lang="en-US" altLang="zh-TW" dirty="0"/>
              <a:t>111 </a:t>
            </a:r>
            <a:r>
              <a:rPr lang="zh-TW" altLang="en-US" dirty="0"/>
              <a:t>年暑假期間學生活動安全注意事項</a:t>
            </a:r>
          </a:p>
        </p:txBody>
      </p:sp>
    </p:spTree>
    <p:extLst>
      <p:ext uri="{BB962C8B-B14F-4D97-AF65-F5344CB8AC3E}">
        <p14:creationId xmlns:p14="http://schemas.microsoft.com/office/powerpoint/2010/main" val="214274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24" y="-58189"/>
            <a:ext cx="11720945" cy="7007629"/>
          </a:xfrm>
          <a:prstGeom prst="rect">
            <a:avLst/>
          </a:prstGeom>
        </p:spPr>
      </p:pic>
    </p:spTree>
    <p:extLst>
      <p:ext uri="{BB962C8B-B14F-4D97-AF65-F5344CB8AC3E}">
        <p14:creationId xmlns:p14="http://schemas.microsoft.com/office/powerpoint/2010/main" val="55551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6" y="0"/>
            <a:ext cx="11970327" cy="6858000"/>
          </a:xfrm>
          <a:prstGeom prst="rect">
            <a:avLst/>
          </a:prstGeom>
        </p:spPr>
      </p:pic>
    </p:spTree>
    <p:extLst>
      <p:ext uri="{BB962C8B-B14F-4D97-AF65-F5344CB8AC3E}">
        <p14:creationId xmlns:p14="http://schemas.microsoft.com/office/powerpoint/2010/main" val="209765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57" y="0"/>
            <a:ext cx="11662757" cy="6858000"/>
          </a:xfrm>
          <a:prstGeom prst="rect">
            <a:avLst/>
          </a:prstGeom>
        </p:spPr>
      </p:pic>
    </p:spTree>
    <p:extLst>
      <p:ext uri="{BB962C8B-B14F-4D97-AF65-F5344CB8AC3E}">
        <p14:creationId xmlns:p14="http://schemas.microsoft.com/office/powerpoint/2010/main" val="390750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5806" y="-159605"/>
            <a:ext cx="10038447" cy="7096736"/>
          </a:xfrm>
        </p:spPr>
      </p:pic>
      <p:sp>
        <p:nvSpPr>
          <p:cNvPr id="5" name="矩形 4"/>
          <p:cNvSpPr/>
          <p:nvPr/>
        </p:nvSpPr>
        <p:spPr>
          <a:xfrm>
            <a:off x="521913" y="0"/>
            <a:ext cx="1259191" cy="6541476"/>
          </a:xfrm>
          <a:prstGeom prst="rect">
            <a:avLst/>
          </a:prstGeom>
          <a:noFill/>
        </p:spPr>
        <p:txBody>
          <a:bodyPr vert="wordArtVertRtl" wrap="square" lIns="91440" tIns="45720" rIns="91440" bIns="45720">
            <a:spAutoFit/>
          </a:bodyPr>
          <a:lstStyle/>
          <a:p>
            <a:pPr algn="ctr"/>
            <a:r>
              <a:rPr lang="zh-TW" altLang="en-US" sz="5400" b="1"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反偷拍</a:t>
            </a:r>
            <a:endParaRPr lang="zh-TW" altLang="en-US" sz="54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2974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04567" y="360218"/>
            <a:ext cx="7825309" cy="5868981"/>
          </a:xfrm>
        </p:spPr>
      </p:pic>
      <p:sp>
        <p:nvSpPr>
          <p:cNvPr id="6" name="矩形 5"/>
          <p:cNvSpPr/>
          <p:nvPr/>
        </p:nvSpPr>
        <p:spPr>
          <a:xfrm>
            <a:off x="329098" y="166962"/>
            <a:ext cx="1378647" cy="6062237"/>
          </a:xfrm>
          <a:prstGeom prst="rect">
            <a:avLst/>
          </a:prstGeom>
          <a:noFill/>
        </p:spPr>
        <p:txBody>
          <a:bodyPr vert="wordArtVertRtl" wrap="none" lIns="91440" tIns="45720" rIns="91440" bIns="45720">
            <a:spAutoFit/>
          </a:bodyPr>
          <a:lstStyle/>
          <a:p>
            <a:pPr algn="ctr"/>
            <a:r>
              <a:rPr lang="zh-TW" altLang="en-US" sz="6000" b="1" cap="none" spc="0"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愛心服務站</a:t>
            </a:r>
            <a:endParaRPr lang="zh-TW" altLang="en-US" sz="60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sp>
        <p:nvSpPr>
          <p:cNvPr id="7" name="橢圓 6"/>
          <p:cNvSpPr/>
          <p:nvPr/>
        </p:nvSpPr>
        <p:spPr>
          <a:xfrm>
            <a:off x="3685309" y="2401454"/>
            <a:ext cx="2355273" cy="23737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3"/>
          <a:stretch>
            <a:fillRect/>
          </a:stretch>
        </p:blipFill>
        <p:spPr>
          <a:xfrm>
            <a:off x="7462983" y="714112"/>
            <a:ext cx="4138224" cy="5324425"/>
          </a:xfrm>
          <a:prstGeom prst="rect">
            <a:avLst/>
          </a:prstGeom>
        </p:spPr>
      </p:pic>
      <p:sp>
        <p:nvSpPr>
          <p:cNvPr id="11" name="向右箭號 10"/>
          <p:cNvSpPr/>
          <p:nvPr/>
        </p:nvSpPr>
        <p:spPr>
          <a:xfrm rot="21282039">
            <a:off x="6342895" y="3068299"/>
            <a:ext cx="1298440" cy="6160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8148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424873" y="185128"/>
            <a:ext cx="4036289" cy="867818"/>
            <a:chOff x="904583" y="2445"/>
            <a:chExt cx="2163676" cy="1275477"/>
          </a:xfrm>
        </p:grpSpPr>
        <p:sp>
          <p:nvSpPr>
            <p:cNvPr id="11" name="矩形 10" descr="Basic Block List" title="SmartArt"/>
            <p:cNvSpPr/>
            <p:nvPr/>
          </p:nvSpPr>
          <p:spPr>
            <a:xfrm>
              <a:off x="976792" y="2445"/>
              <a:ext cx="2091467" cy="1254880"/>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矩形 11"/>
            <p:cNvSpPr/>
            <p:nvPr/>
          </p:nvSpPr>
          <p:spPr>
            <a:xfrm>
              <a:off x="904583" y="23042"/>
              <a:ext cx="2091467" cy="1254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rtlCol="0" anchor="ctr" anchorCtr="0">
              <a:noAutofit/>
            </a:bodyPr>
            <a:lstStyle/>
            <a:p>
              <a:pPr lvl="0" algn="ctr" defTabSz="1155700" rtl="0">
                <a:lnSpc>
                  <a:spcPct val="90000"/>
                </a:lnSpc>
                <a:spcBef>
                  <a:spcPct val="0"/>
                </a:spcBef>
                <a:spcAft>
                  <a:spcPct val="35000"/>
                </a:spcAft>
              </a:pPr>
              <a:r>
                <a:rPr lang="zh-TW" altLang="en-US" sz="4000" kern="1200" noProof="0" dirty="0" smtClean="0">
                  <a:latin typeface="微軟正黑體" panose="020B0604030504040204" pitchFamily="34" charset="-120"/>
                  <a:ea typeface="微軟正黑體" panose="020B0604030504040204" pitchFamily="34" charset="-120"/>
                </a:rPr>
                <a:t>健康生活檢核</a:t>
              </a:r>
              <a:endParaRPr lang="zh-TW" altLang="en-US" sz="4000" kern="1200" noProof="0" dirty="0">
                <a:latin typeface="微軟正黑體" panose="020B0604030504040204" pitchFamily="34" charset="-120"/>
                <a:ea typeface="微軟正黑體" panose="020B0604030504040204" pitchFamily="34" charset="-120"/>
              </a:endParaRPr>
            </a:p>
          </p:txBody>
        </p:sp>
      </p:grpSp>
      <p:sp>
        <p:nvSpPr>
          <p:cNvPr id="13" name="內容預留位置 13"/>
          <p:cNvSpPr>
            <a:spLocks noGrp="1"/>
          </p:cNvSpPr>
          <p:nvPr>
            <p:ph idx="1"/>
          </p:nvPr>
        </p:nvSpPr>
        <p:spPr>
          <a:xfrm>
            <a:off x="4909783" y="199142"/>
            <a:ext cx="4948219" cy="1124465"/>
          </a:xfrm>
        </p:spPr>
        <p:txBody>
          <a:bodyPr rtlCol="0">
            <a:noAutofit/>
          </a:bodyPr>
          <a:lstStyle/>
          <a:p>
            <a:pPr marL="0" indent="0">
              <a:buNone/>
            </a:pPr>
            <a:r>
              <a:rPr lang="en-US" altLang="zh-TW" sz="4800" b="1" dirty="0" smtClean="0">
                <a:solidFill>
                  <a:schemeClr val="accent3">
                    <a:lumMod val="50000"/>
                  </a:schemeClr>
                </a:solidFill>
                <a:latin typeface="+mj-ea"/>
                <a:ea typeface="+mj-ea"/>
                <a:sym typeface="Salesforce Sans"/>
              </a:rPr>
              <a:t>85210</a:t>
            </a:r>
            <a:r>
              <a:rPr lang="zh-TW" altLang="en-US" sz="4800" b="1" dirty="0" smtClean="0">
                <a:solidFill>
                  <a:schemeClr val="accent3">
                    <a:lumMod val="50000"/>
                  </a:schemeClr>
                </a:solidFill>
                <a:latin typeface="+mj-ea"/>
                <a:ea typeface="+mj-ea"/>
                <a:sym typeface="Salesforce Sans"/>
              </a:rPr>
              <a:t> 要做到</a:t>
            </a:r>
            <a:endParaRPr lang="en-US" altLang="zh-TW" sz="4800" b="1" dirty="0" smtClean="0">
              <a:solidFill>
                <a:schemeClr val="accent3">
                  <a:lumMod val="50000"/>
                </a:schemeClr>
              </a:solidFill>
              <a:latin typeface="+mj-ea"/>
              <a:ea typeface="+mj-ea"/>
              <a:sym typeface="Salesforce Sans"/>
            </a:endParaRPr>
          </a:p>
        </p:txBody>
      </p:sp>
      <p:pic>
        <p:nvPicPr>
          <p:cNvPr id="5122" name="Picture 2" descr="https://sites.google.com/a/ms.tyc.edu.tw/guang-xing-guo-xiao-jian-kang-cu-jin-xue-xiao-zhuan-wang/_/rsrc/1528049284557/85210hui-hua-bi-sai/%E7%8E%8B%E4%BD%B3%E8%96%87-85210%E5%84%B2%E5%AD%98%E5%81%A5%E5%BA%B7%E7%9A%84%E7%A7%98%E8%A8%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484" y="1066960"/>
            <a:ext cx="7721385" cy="57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4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stretch>
            <a:fillRect/>
          </a:stretch>
        </p:blipFill>
        <p:spPr>
          <a:xfrm>
            <a:off x="968496" y="562707"/>
            <a:ext cx="10081845" cy="5671038"/>
          </a:xfrm>
          <a:prstGeom prst="rect">
            <a:avLst/>
          </a:prstGeom>
        </p:spPr>
      </p:pic>
    </p:spTree>
    <p:extLst>
      <p:ext uri="{BB962C8B-B14F-4D97-AF65-F5344CB8AC3E}">
        <p14:creationId xmlns:p14="http://schemas.microsoft.com/office/powerpoint/2010/main" val="2780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78129" y="509954"/>
            <a:ext cx="8621486" cy="3517320"/>
          </a:xfrm>
        </p:spPr>
        <p:txBody>
          <a:bodyPr rtlCol="0">
            <a:noAutofit/>
          </a:bodyPr>
          <a:lstStyle/>
          <a:p>
            <a:pPr>
              <a:lnSpc>
                <a:spcPts val="4500"/>
              </a:lnSpc>
            </a:pPr>
            <a:r>
              <a:rPr lang="zh-TW" altLang="en-US" sz="6000" dirty="0" smtClean="0">
                <a:solidFill>
                  <a:srgbClr val="7030A0"/>
                </a:solidFill>
                <a:ea typeface="文鼎粗隸" panose="02010609010101010101" pitchFamily="49" charset="-120"/>
                <a:sym typeface="Salesforce Sans"/>
              </a:rPr>
              <a:t>祝大家</a:t>
            </a:r>
            <a:r>
              <a:rPr lang="zh-TW" altLang="en-US" sz="2800" dirty="0" smtClean="0">
                <a:solidFill>
                  <a:srgbClr val="7030A0"/>
                </a:solidFill>
                <a:ea typeface="文鼎粗隸" panose="02010609010101010101" pitchFamily="49" charset="-120"/>
                <a:sym typeface="Salesforce Sans"/>
              </a:rPr>
              <a:t>  </a:t>
            </a:r>
            <a:r>
              <a:rPr lang="en-US" altLang="zh-TW" sz="2800" dirty="0" smtClean="0">
                <a:solidFill>
                  <a:srgbClr val="7030A0"/>
                </a:solidFill>
                <a:ea typeface="文鼎粗隸" panose="02010609010101010101" pitchFamily="49" charset="-120"/>
                <a:sym typeface="Salesforce Sans"/>
              </a:rPr>
              <a:t/>
            </a:r>
            <a:br>
              <a:rPr lang="en-US" altLang="zh-TW" sz="2800" dirty="0" smtClean="0">
                <a:solidFill>
                  <a:srgbClr val="7030A0"/>
                </a:solidFill>
                <a:ea typeface="文鼎粗隸" panose="02010609010101010101" pitchFamily="49" charset="-120"/>
                <a:sym typeface="Salesforce Sans"/>
              </a:rPr>
            </a:br>
            <a:r>
              <a:rPr lang="en-US" altLang="zh-TW" sz="6000" dirty="0" smtClean="0">
                <a:solidFill>
                  <a:srgbClr val="7030A0"/>
                </a:solidFill>
                <a:ea typeface="文鼎粗隸" panose="02010609010101010101" pitchFamily="49" charset="-120"/>
                <a:sym typeface="Salesforce Sans"/>
              </a:rPr>
              <a:t/>
            </a:r>
            <a:br>
              <a:rPr lang="en-US" altLang="zh-TW" sz="6000" dirty="0" smtClean="0">
                <a:solidFill>
                  <a:srgbClr val="7030A0"/>
                </a:solidFill>
                <a:ea typeface="文鼎粗隸" panose="02010609010101010101" pitchFamily="49" charset="-120"/>
                <a:sym typeface="Salesforce Sans"/>
              </a:rPr>
            </a:br>
            <a:r>
              <a:rPr lang="zh-TW" altLang="en-US" sz="6000" b="1" dirty="0">
                <a:solidFill>
                  <a:srgbClr val="7030A0"/>
                </a:solidFill>
                <a:ea typeface="文鼎粗隸" panose="02010609010101010101" pitchFamily="49" charset="-120"/>
                <a:sym typeface="Salesforce Sans"/>
              </a:rPr>
              <a:t>暑</a:t>
            </a:r>
            <a:r>
              <a:rPr lang="zh-TW" altLang="en-US" sz="6000" b="1" dirty="0" smtClean="0">
                <a:solidFill>
                  <a:srgbClr val="7030A0"/>
                </a:solidFill>
                <a:ea typeface="文鼎粗隸" panose="02010609010101010101" pitchFamily="49" charset="-120"/>
                <a:sym typeface="Salesforce Sans"/>
              </a:rPr>
              <a:t>假</a:t>
            </a:r>
            <a:r>
              <a:rPr lang="zh-TW" altLang="en-US" sz="6000" b="1" dirty="0" smtClean="0">
                <a:solidFill>
                  <a:srgbClr val="7030A0"/>
                </a:solidFill>
                <a:ea typeface="文鼎粗隸" panose="02010609010101010101" pitchFamily="49" charset="-120"/>
                <a:sym typeface="Salesforce Sans"/>
              </a:rPr>
              <a:t>平安、健康喜樂！</a:t>
            </a:r>
            <a:r>
              <a:rPr lang="en-US" altLang="zh-TW" sz="6000" b="1" dirty="0" smtClean="0">
                <a:solidFill>
                  <a:srgbClr val="7030A0"/>
                </a:solidFill>
                <a:ea typeface="文鼎粗隸" panose="02010609010101010101" pitchFamily="49" charset="-120"/>
                <a:sym typeface="Salesforce Sans"/>
              </a:rPr>
              <a:t/>
            </a:r>
            <a:br>
              <a:rPr lang="en-US" altLang="zh-TW" sz="6000" b="1" dirty="0" smtClean="0">
                <a:solidFill>
                  <a:srgbClr val="7030A0"/>
                </a:solidFill>
                <a:ea typeface="文鼎粗隸" panose="02010609010101010101" pitchFamily="49" charset="-120"/>
                <a:sym typeface="Salesforce Sans"/>
              </a:rPr>
            </a:br>
            <a:endParaRPr lang="zh-TW" altLang="en-US" sz="6000" b="1" dirty="0">
              <a:solidFill>
                <a:srgbClr val="7030A0"/>
              </a:solidFill>
              <a:ea typeface="文鼎粗隸" panose="02010609010101010101" pitchFamily="49" charset="-120"/>
              <a:sym typeface="Salesforce Sans"/>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807" y="4466351"/>
            <a:ext cx="3508130" cy="2391649"/>
          </a:xfrm>
          <a:prstGeom prst="rect">
            <a:avLst/>
          </a:prstGeom>
        </p:spPr>
      </p:pic>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1752600"/>
            <a:ext cx="9483637" cy="4229100"/>
          </a:xfrm>
        </p:spPr>
        <p:txBody>
          <a:bodyPr/>
          <a:lstStyle/>
          <a:p>
            <a:r>
              <a:rPr lang="zh-TW" altLang="en-US" dirty="0"/>
              <a:t>二、活動安全</a:t>
            </a:r>
            <a:r>
              <a:rPr lang="en-US" altLang="zh-TW" dirty="0"/>
              <a:t>(</a:t>
            </a:r>
            <a:r>
              <a:rPr lang="zh-TW" altLang="en-US" dirty="0"/>
              <a:t>疫情警戒解除時</a:t>
            </a:r>
            <a:r>
              <a:rPr lang="en-US" altLang="zh-TW" dirty="0"/>
              <a:t>)</a:t>
            </a:r>
            <a:r>
              <a:rPr lang="zh-TW" altLang="en-US" dirty="0"/>
              <a:t>：</a:t>
            </a:r>
          </a:p>
          <a:p>
            <a:r>
              <a:rPr lang="zh-TW" altLang="en-US" dirty="0" smtClean="0"/>
              <a:t>（</a:t>
            </a:r>
            <a:r>
              <a:rPr lang="zh-TW" altLang="en-US" dirty="0"/>
              <a:t>二）戶外活動</a:t>
            </a:r>
            <a:r>
              <a:rPr lang="zh-TW" altLang="en-US" dirty="0" smtClean="0"/>
              <a:t>：</a:t>
            </a:r>
            <a:r>
              <a:rPr lang="en-US" altLang="zh-TW" dirty="0"/>
              <a:t/>
            </a:r>
            <a:br>
              <a:rPr lang="en-US" altLang="zh-TW" dirty="0"/>
            </a:br>
            <a:r>
              <a:rPr lang="zh-TW" altLang="en-US" dirty="0" smtClean="0"/>
              <a:t>暑假</a:t>
            </a:r>
            <a:r>
              <a:rPr lang="zh-TW" altLang="en-US" dirty="0"/>
              <a:t>期間仍需遵守中央疫情指揮中心相關規定，關於戶外活動</a:t>
            </a:r>
            <a:r>
              <a:rPr lang="zh-TW" altLang="en-US" dirty="0" smtClean="0"/>
              <a:t>知識</a:t>
            </a:r>
            <a:r>
              <a:rPr lang="zh-TW" altLang="en-US" dirty="0"/>
              <a:t>，尤其山域、水域的活動，應做好風險評估與安全管理</a:t>
            </a:r>
            <a:r>
              <a:rPr lang="zh-TW" altLang="en-US" dirty="0" smtClean="0"/>
              <a:t>。</a:t>
            </a:r>
            <a:endParaRPr lang="en-US" altLang="zh-TW" dirty="0" smtClean="0"/>
          </a:p>
          <a:p>
            <a:r>
              <a:rPr lang="zh-TW" altLang="en-US" dirty="0"/>
              <a:t>從事登山或山野教育活動，應做好充分準備，審慎評估，並應</a:t>
            </a:r>
            <a:r>
              <a:rPr lang="zh-TW" altLang="en-US" dirty="0" smtClean="0"/>
              <a:t>具備有關</a:t>
            </a:r>
            <a:r>
              <a:rPr lang="zh-TW" altLang="en-US" dirty="0"/>
              <a:t>體能、態度、知識、裝備、技能等五大</a:t>
            </a:r>
            <a:r>
              <a:rPr lang="zh-TW" altLang="en-US" dirty="0" smtClean="0"/>
              <a:t>基礎。</a:t>
            </a:r>
            <a:endParaRPr lang="zh-TW" altLang="en-US" dirty="0"/>
          </a:p>
          <a:p>
            <a:endParaRPr lang="zh-TW" altLang="en-US" dirty="0"/>
          </a:p>
        </p:txBody>
      </p:sp>
      <p:sp>
        <p:nvSpPr>
          <p:cNvPr id="5" name="標題 1"/>
          <p:cNvSpPr>
            <a:spLocks noGrp="1"/>
          </p:cNvSpPr>
          <p:nvPr>
            <p:ph type="title"/>
          </p:nvPr>
        </p:nvSpPr>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398749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997527"/>
            <a:ext cx="8968248" cy="5611091"/>
          </a:xfrm>
        </p:spPr>
        <p:txBody>
          <a:bodyPr>
            <a:normAutofit lnSpcReduction="10000"/>
          </a:bodyPr>
          <a:lstStyle/>
          <a:p>
            <a:r>
              <a:rPr lang="zh-TW" altLang="en-US" dirty="0"/>
              <a:t>（二）戶外活動：</a:t>
            </a:r>
            <a:endParaRPr lang="en-US" altLang="zh-TW" dirty="0" smtClean="0"/>
          </a:p>
          <a:p>
            <a:r>
              <a:rPr lang="zh-TW" altLang="en-US" dirty="0" smtClean="0"/>
              <a:t>從事</a:t>
            </a:r>
            <a:r>
              <a:rPr lang="zh-TW" altLang="en-US" dirty="0"/>
              <a:t>水域活動例如在游泳池、開放水域游泳或戲水，應注意「防溺 </a:t>
            </a:r>
            <a:r>
              <a:rPr lang="en-US" altLang="zh-TW" dirty="0"/>
              <a:t>10 </a:t>
            </a:r>
            <a:r>
              <a:rPr lang="zh-TW" altLang="en-US" dirty="0"/>
              <a:t>招」及正確救人之「救溺 </a:t>
            </a:r>
            <a:r>
              <a:rPr lang="en-US" altLang="zh-TW" dirty="0"/>
              <a:t>5 </a:t>
            </a:r>
            <a:r>
              <a:rPr lang="zh-TW" altLang="en-US" dirty="0"/>
              <a:t>步」</a:t>
            </a:r>
            <a:r>
              <a:rPr lang="zh-TW" altLang="en-US" dirty="0" smtClean="0"/>
              <a:t>：</a:t>
            </a:r>
            <a:endParaRPr lang="en-US" altLang="zh-TW" dirty="0" smtClean="0"/>
          </a:p>
          <a:p>
            <a:pPr marL="457200" indent="-457200">
              <a:buFont typeface="+mj-lt"/>
              <a:buAutoNum type="arabicPeriod"/>
            </a:pPr>
            <a:r>
              <a:rPr lang="zh-TW" altLang="en-US" dirty="0" smtClean="0"/>
              <a:t>防溺 </a:t>
            </a:r>
            <a:r>
              <a:rPr lang="en-US" altLang="zh-TW" dirty="0" smtClean="0"/>
              <a:t>10 </a:t>
            </a:r>
            <a:r>
              <a:rPr lang="zh-TW" altLang="en-US" dirty="0" smtClean="0"/>
              <a:t>招</a:t>
            </a:r>
            <a:r>
              <a:rPr lang="en-US" altLang="zh-TW" dirty="0" smtClean="0"/>
              <a:t>(</a:t>
            </a:r>
            <a:r>
              <a:rPr lang="zh-TW" altLang="en-US" dirty="0" smtClean="0"/>
              <a:t>五不五要</a:t>
            </a:r>
            <a:r>
              <a:rPr lang="en-US" altLang="zh-TW" dirty="0" smtClean="0"/>
              <a:t>): </a:t>
            </a:r>
            <a:br>
              <a:rPr lang="en-US" altLang="zh-TW" dirty="0" smtClean="0"/>
            </a:br>
            <a:r>
              <a:rPr lang="en-US" altLang="zh-TW" dirty="0" smtClean="0"/>
              <a:t>(1)</a:t>
            </a:r>
            <a:r>
              <a:rPr lang="zh-TW" altLang="en-US" dirty="0" smtClean="0"/>
              <a:t>不長時：不要長時間浸泡在水中，小心失溫。</a:t>
            </a:r>
            <a:r>
              <a:rPr lang="en-US" altLang="zh-TW" dirty="0" smtClean="0"/>
              <a:t/>
            </a:r>
            <a:br>
              <a:rPr lang="en-US" altLang="zh-TW" dirty="0" smtClean="0"/>
            </a:br>
            <a:r>
              <a:rPr lang="en-US" altLang="zh-TW" dirty="0" smtClean="0"/>
              <a:t>(2)</a:t>
            </a:r>
            <a:r>
              <a:rPr lang="zh-TW" altLang="en-US" dirty="0" smtClean="0"/>
              <a:t>不疲累：身體疲累狀況不佳，不要戲水游泳。 </a:t>
            </a:r>
            <a:r>
              <a:rPr lang="en-US" altLang="zh-TW" dirty="0" smtClean="0"/>
              <a:t/>
            </a:r>
            <a:br>
              <a:rPr lang="en-US" altLang="zh-TW" dirty="0" smtClean="0"/>
            </a:br>
            <a:r>
              <a:rPr lang="en-US" altLang="zh-TW" dirty="0" smtClean="0"/>
              <a:t>(3)</a:t>
            </a:r>
            <a:r>
              <a:rPr lang="zh-TW" altLang="en-US" dirty="0" smtClean="0"/>
              <a:t>不跳水：避免做出危險行為，不要跳水。 </a:t>
            </a:r>
            <a:r>
              <a:rPr lang="en-US" altLang="zh-TW" dirty="0" smtClean="0"/>
              <a:t/>
            </a:r>
            <a:br>
              <a:rPr lang="en-US" altLang="zh-TW" dirty="0" smtClean="0"/>
            </a:br>
            <a:r>
              <a:rPr lang="en-US" altLang="zh-TW" dirty="0" smtClean="0"/>
              <a:t>(4)</a:t>
            </a:r>
            <a:r>
              <a:rPr lang="zh-TW" altLang="en-US" dirty="0" smtClean="0"/>
              <a:t>不落單：不要落單，隨時注意同伴狀況位置。 </a:t>
            </a:r>
            <a:r>
              <a:rPr lang="en-US" altLang="zh-TW" dirty="0" smtClean="0"/>
              <a:t/>
            </a:r>
            <a:br>
              <a:rPr lang="en-US" altLang="zh-TW" dirty="0" smtClean="0"/>
            </a:br>
            <a:r>
              <a:rPr lang="en-US" altLang="zh-TW" dirty="0" smtClean="0"/>
              <a:t>(5)</a:t>
            </a:r>
            <a:r>
              <a:rPr lang="zh-TW" altLang="en-US" dirty="0" smtClean="0"/>
              <a:t>不嬉鬧：不可在水中嬉鬧惡作劇。 </a:t>
            </a:r>
            <a:r>
              <a:rPr lang="en-US" altLang="zh-TW" dirty="0" smtClean="0"/>
              <a:t/>
            </a:r>
            <a:br>
              <a:rPr lang="en-US" altLang="zh-TW" dirty="0" smtClean="0"/>
            </a:br>
            <a:r>
              <a:rPr lang="en-US" altLang="zh-TW" dirty="0" smtClean="0"/>
              <a:t>(6)</a:t>
            </a:r>
            <a:r>
              <a:rPr lang="zh-TW" altLang="en-US" dirty="0" smtClean="0"/>
              <a:t>要合法：戲水地點需合法，要有救生設備與人員。 </a:t>
            </a:r>
            <a:r>
              <a:rPr lang="en-US" altLang="zh-TW" dirty="0" smtClean="0"/>
              <a:t/>
            </a:r>
            <a:br>
              <a:rPr lang="en-US" altLang="zh-TW" dirty="0" smtClean="0"/>
            </a:br>
            <a:r>
              <a:rPr lang="en-US" altLang="zh-TW" dirty="0" smtClean="0"/>
              <a:t>(7)</a:t>
            </a:r>
            <a:r>
              <a:rPr lang="zh-TW" altLang="en-US" dirty="0" smtClean="0"/>
              <a:t>要暖身：下水前先暖身，不可穿著牛仔褲下水。 </a:t>
            </a:r>
            <a:r>
              <a:rPr lang="en-US" altLang="zh-TW" dirty="0" smtClean="0"/>
              <a:t/>
            </a:r>
            <a:br>
              <a:rPr lang="en-US" altLang="zh-TW" dirty="0" smtClean="0"/>
            </a:br>
            <a:r>
              <a:rPr lang="en-US" altLang="zh-TW" dirty="0" smtClean="0"/>
              <a:t>(8)</a:t>
            </a:r>
            <a:r>
              <a:rPr lang="zh-TW" altLang="en-US" dirty="0" smtClean="0"/>
              <a:t>要注意：注意氣象報告，現場氣候不佳不要戲水。 </a:t>
            </a:r>
            <a:r>
              <a:rPr lang="en-US" altLang="zh-TW" dirty="0" smtClean="0"/>
              <a:t/>
            </a:r>
            <a:br>
              <a:rPr lang="en-US" altLang="zh-TW" dirty="0" smtClean="0"/>
            </a:br>
            <a:r>
              <a:rPr lang="en-US" altLang="zh-TW" dirty="0" smtClean="0"/>
              <a:t>(9)</a:t>
            </a:r>
            <a:r>
              <a:rPr lang="zh-TW" altLang="en-US" dirty="0" smtClean="0"/>
              <a:t>要冷靜：加強游泳漂浮技巧，不幸落水保持冷靜放鬆。 </a:t>
            </a:r>
            <a:r>
              <a:rPr lang="en-US" altLang="zh-TW" dirty="0" smtClean="0"/>
              <a:t/>
            </a:r>
            <a:br>
              <a:rPr lang="en-US" altLang="zh-TW" dirty="0" smtClean="0"/>
            </a:br>
            <a:r>
              <a:rPr lang="en-US" altLang="zh-TW" dirty="0" smtClean="0"/>
              <a:t>(10)</a:t>
            </a:r>
            <a:r>
              <a:rPr lang="zh-TW" altLang="en-US" dirty="0" smtClean="0"/>
              <a:t>要小心：湖泊溪流落差變化大，戲水游泳格外小心。</a:t>
            </a:r>
            <a:endParaRPr lang="zh-TW" altLang="en-US" dirty="0"/>
          </a:p>
        </p:txBody>
      </p:sp>
      <p:sp>
        <p:nvSpPr>
          <p:cNvPr id="4" name="標題 1"/>
          <p:cNvSpPr>
            <a:spLocks noGrp="1"/>
          </p:cNvSpPr>
          <p:nvPr>
            <p:ph type="title"/>
          </p:nvPr>
        </p:nvSpPr>
        <p:spPr>
          <a:xfrm>
            <a:off x="1065214" y="-318656"/>
            <a:ext cx="10058402" cy="1241368"/>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259099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8269" y="53875"/>
            <a:ext cx="9792393" cy="6919958"/>
          </a:xfrm>
        </p:spPr>
      </p:pic>
    </p:spTree>
    <p:extLst>
      <p:ext uri="{BB962C8B-B14F-4D97-AF65-F5344CB8AC3E}">
        <p14:creationId xmlns:p14="http://schemas.microsoft.com/office/powerpoint/2010/main" val="138373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31714" y="996142"/>
            <a:ext cx="10058400" cy="5612476"/>
          </a:xfrm>
        </p:spPr>
        <p:txBody>
          <a:bodyPr/>
          <a:lstStyle/>
          <a:p>
            <a:r>
              <a:rPr lang="zh-TW" altLang="en-US" dirty="0"/>
              <a:t>（二）戶外活動：</a:t>
            </a:r>
          </a:p>
          <a:p>
            <a:r>
              <a:rPr lang="zh-TW" altLang="en-US" dirty="0"/>
              <a:t>從事水域活動例如在游泳池、開放水域游泳或戲水，應注意「防溺 </a:t>
            </a:r>
            <a:r>
              <a:rPr lang="en-US" altLang="zh-TW" dirty="0"/>
              <a:t>10 </a:t>
            </a:r>
            <a:r>
              <a:rPr lang="zh-TW" altLang="en-US" dirty="0"/>
              <a:t>招」及正確救人之「救溺 </a:t>
            </a:r>
            <a:r>
              <a:rPr lang="en-US" altLang="zh-TW" dirty="0"/>
              <a:t>5 </a:t>
            </a:r>
            <a:r>
              <a:rPr lang="zh-TW" altLang="en-US" dirty="0"/>
              <a:t>步」</a:t>
            </a:r>
            <a:r>
              <a:rPr lang="zh-TW" altLang="en-US" dirty="0" smtClean="0"/>
              <a:t>：</a:t>
            </a:r>
            <a:endParaRPr lang="en-US" altLang="zh-TW" dirty="0" smtClean="0"/>
          </a:p>
          <a:p>
            <a:pPr marL="0" indent="0">
              <a:buNone/>
            </a:pPr>
            <a:r>
              <a:rPr lang="en-US" altLang="zh-TW" dirty="0"/>
              <a:t>2.</a:t>
            </a:r>
            <a:r>
              <a:rPr lang="zh-TW" altLang="en-US" dirty="0"/>
              <a:t>救溺 </a:t>
            </a:r>
            <a:r>
              <a:rPr lang="en-US" altLang="zh-TW" dirty="0"/>
              <a:t>5 </a:t>
            </a:r>
            <a:r>
              <a:rPr lang="zh-TW" altLang="en-US" dirty="0"/>
              <a:t>步</a:t>
            </a:r>
            <a:r>
              <a:rPr lang="en-US" altLang="zh-TW" dirty="0"/>
              <a:t>: </a:t>
            </a:r>
            <a:r>
              <a:rPr lang="zh-TW" altLang="en-US" dirty="0"/>
              <a:t>叫叫伸拋划、救溺先自保。</a:t>
            </a:r>
          </a:p>
          <a:p>
            <a:pPr marL="0" indent="0">
              <a:buNone/>
            </a:pPr>
            <a:r>
              <a:rPr lang="en-US" altLang="zh-TW" dirty="0" smtClean="0"/>
              <a:t>(</a:t>
            </a:r>
            <a:r>
              <a:rPr lang="en-US" altLang="zh-TW" dirty="0"/>
              <a:t>1)</a:t>
            </a:r>
            <a:r>
              <a:rPr lang="zh-TW" altLang="en-US" dirty="0"/>
              <a:t>叫：大聲呼救。</a:t>
            </a:r>
          </a:p>
          <a:p>
            <a:pPr marL="0" indent="0">
              <a:buNone/>
            </a:pPr>
            <a:r>
              <a:rPr lang="zh-TW" altLang="en-US" dirty="0"/>
              <a:t> </a:t>
            </a:r>
            <a:r>
              <a:rPr lang="en-US" altLang="zh-TW" dirty="0"/>
              <a:t>(2)</a:t>
            </a:r>
            <a:r>
              <a:rPr lang="zh-TW" altLang="en-US" dirty="0"/>
              <a:t>叫：呼叫 </a:t>
            </a:r>
            <a:r>
              <a:rPr lang="en-US" altLang="zh-TW" dirty="0"/>
              <a:t>119</a:t>
            </a:r>
            <a:r>
              <a:rPr lang="zh-TW" altLang="en-US" dirty="0"/>
              <a:t>、</a:t>
            </a:r>
            <a:r>
              <a:rPr lang="en-US" altLang="zh-TW" dirty="0"/>
              <a:t>118</a:t>
            </a:r>
            <a:r>
              <a:rPr lang="zh-TW" altLang="en-US" dirty="0"/>
              <a:t>、</a:t>
            </a:r>
            <a:r>
              <a:rPr lang="en-US" altLang="zh-TW" dirty="0"/>
              <a:t>110</a:t>
            </a:r>
            <a:r>
              <a:rPr lang="zh-TW" altLang="en-US" dirty="0"/>
              <a:t>、</a:t>
            </a:r>
            <a:r>
              <a:rPr lang="en-US" altLang="zh-TW" dirty="0"/>
              <a:t>112</a:t>
            </a:r>
            <a:r>
              <a:rPr lang="zh-TW" altLang="en-US" dirty="0"/>
              <a:t>。</a:t>
            </a:r>
          </a:p>
          <a:p>
            <a:pPr marL="0" indent="0">
              <a:buNone/>
            </a:pPr>
            <a:r>
              <a:rPr lang="zh-TW" altLang="en-US" dirty="0" smtClean="0"/>
              <a:t> </a:t>
            </a:r>
            <a:r>
              <a:rPr lang="en-US" altLang="zh-TW" dirty="0" smtClean="0"/>
              <a:t>(3)</a:t>
            </a:r>
            <a:r>
              <a:rPr lang="zh-TW" altLang="en-US" dirty="0" smtClean="0"/>
              <a:t>伸：利用延伸物（竹竿、樹枝等）。</a:t>
            </a:r>
          </a:p>
          <a:p>
            <a:pPr marL="0" indent="0">
              <a:buNone/>
            </a:pPr>
            <a:r>
              <a:rPr lang="zh-TW" altLang="en-US" dirty="0" smtClean="0"/>
              <a:t> </a:t>
            </a:r>
            <a:r>
              <a:rPr lang="en-US" altLang="zh-TW" dirty="0"/>
              <a:t>(4)</a:t>
            </a:r>
            <a:r>
              <a:rPr lang="zh-TW" altLang="en-US" dirty="0"/>
              <a:t>拋：拋送漂浮物（球、繩、瓶等）。</a:t>
            </a:r>
          </a:p>
          <a:p>
            <a:pPr marL="0" indent="0">
              <a:buNone/>
            </a:pPr>
            <a:r>
              <a:rPr lang="zh-TW" altLang="en-US" dirty="0"/>
              <a:t> </a:t>
            </a:r>
            <a:r>
              <a:rPr lang="en-US" altLang="zh-TW" dirty="0"/>
              <a:t>(5)</a:t>
            </a:r>
            <a:r>
              <a:rPr lang="zh-TW" altLang="en-US" dirty="0"/>
              <a:t>划：利用大型浮具划過去（船、救生圈、浮木、救生</a:t>
            </a:r>
            <a:r>
              <a:rPr lang="zh-TW" altLang="en-US" dirty="0" smtClean="0"/>
              <a:t>浮標等</a:t>
            </a:r>
            <a:r>
              <a:rPr lang="zh-TW" altLang="en-US" dirty="0"/>
              <a:t>）。</a:t>
            </a:r>
          </a:p>
          <a:p>
            <a:endParaRPr lang="zh-TW" altLang="en-US" dirty="0"/>
          </a:p>
        </p:txBody>
      </p:sp>
      <p:sp>
        <p:nvSpPr>
          <p:cNvPr id="4" name="標題 1"/>
          <p:cNvSpPr>
            <a:spLocks noGrp="1"/>
          </p:cNvSpPr>
          <p:nvPr>
            <p:ph type="title"/>
          </p:nvPr>
        </p:nvSpPr>
        <p:spPr>
          <a:xfrm>
            <a:off x="1131714" y="-335280"/>
            <a:ext cx="10058402" cy="1219200"/>
          </a:xfrm>
        </p:spPr>
        <p:txBody>
          <a:bodyPr/>
          <a:lstStyle/>
          <a:p>
            <a:r>
              <a:rPr lang="en-US" altLang="zh-TW" dirty="0" smtClean="0"/>
              <a:t>111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295504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大自然插畫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29_TF03431377.potx" id="{5F11E0DD-30B8-4A83-86E1-3832B0A07BB5}" vid="{756EBAC3-D534-49DF-AED1-697ACE8B1B09}"/>
    </a:ext>
  </a:extLst>
</a:theme>
</file>

<file path=ppt/theme/theme2.xml><?xml version="1.0" encoding="utf-8"?>
<a:theme xmlns:a="http://schemas.openxmlformats.org/drawingml/2006/main" name="Office 佈景主題">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1329</TotalTime>
  <Words>2489</Words>
  <Application>Microsoft Office PowerPoint</Application>
  <PresentationFormat>寬螢幕</PresentationFormat>
  <Paragraphs>108</Paragraphs>
  <Slides>57</Slides>
  <Notes>7</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57</vt:i4>
      </vt:variant>
    </vt:vector>
  </HeadingPairs>
  <TitlesOfParts>
    <vt:vector size="63" baseType="lpstr">
      <vt:lpstr>Salesforce Sans</vt:lpstr>
      <vt:lpstr>文鼎粗隸</vt:lpstr>
      <vt:lpstr>微軟正黑體</vt:lpstr>
      <vt:lpstr>Arial</vt:lpstr>
      <vt:lpstr>Segoe Print</vt:lpstr>
      <vt:lpstr>大自然插畫 16X9</vt:lpstr>
      <vt:lpstr>臺南市歸南國小  110學年度第二學期結業式</vt:lpstr>
      <vt:lpstr>PowerPoint 簡報</vt:lpstr>
      <vt:lpstr>111 年暑假期間學生活動安全注意事項</vt:lpstr>
      <vt:lpstr>PowerPoint 簡報</vt:lpstr>
      <vt:lpstr>111 年暑假期間學生活動安全注意事項</vt:lpstr>
      <vt:lpstr>111 年暑假期間學生活動安全注意事項</vt:lpstr>
      <vt:lpstr>111 年暑假期間學生活動安全注意事項</vt:lpstr>
      <vt:lpstr>PowerPoint 簡報</vt:lpstr>
      <vt:lpstr>111 年暑假期間學生活動安全注意事項</vt:lpstr>
      <vt:lpstr>PowerPoint 簡報</vt:lpstr>
      <vt:lpstr>PowerPoint 簡報</vt:lpstr>
      <vt:lpstr>PowerPoint 簡報</vt:lpstr>
      <vt:lpstr>PowerPoint 簡報</vt:lpstr>
      <vt:lpstr>111 年暑假期間學生活動安全注意事項</vt:lpstr>
      <vt:lpstr>111 年暑假期間學生活動安全注意事項</vt:lpstr>
      <vt:lpstr>PowerPoint 簡報</vt:lpstr>
      <vt:lpstr>PowerPoint 簡報</vt:lpstr>
      <vt:lpstr>PowerPoint 簡報</vt:lpstr>
      <vt:lpstr>111 年暑假期間學生活動安全注意事項</vt:lpstr>
      <vt:lpstr>111 年暑假期間學生活動安全注意事項</vt:lpstr>
      <vt:lpstr>PowerPoint 簡報</vt:lpstr>
      <vt:lpstr>PowerPoint 簡報</vt:lpstr>
      <vt:lpstr>PowerPoint 簡報</vt:lpstr>
      <vt:lpstr>111 年暑假期間學生活動安全注意事項</vt:lpstr>
      <vt:lpstr>PowerPoint 簡報</vt:lpstr>
      <vt:lpstr>111 年暑假期間學生活動安全注意事項</vt:lpstr>
      <vt:lpstr>PowerPoint 簡報</vt:lpstr>
      <vt:lpstr>111 年暑假期間學生活動安全注意事項</vt:lpstr>
      <vt:lpstr>PowerPoint 簡報</vt:lpstr>
      <vt:lpstr>111 年暑假期間學生活動安全注意事項</vt:lpstr>
      <vt:lpstr>PowerPoint 簡報</vt:lpstr>
      <vt:lpstr>111 年暑假期間學生活動安全注意事項</vt:lpstr>
      <vt:lpstr>111 年暑假期間學生活動安全注意事項</vt:lpstr>
      <vt:lpstr>PowerPoint 簡報</vt:lpstr>
      <vt:lpstr>PowerPoint 簡報</vt:lpstr>
      <vt:lpstr>111 年暑假期間學生活動安全注意事項</vt:lpstr>
      <vt:lpstr>PowerPoint 簡報</vt:lpstr>
      <vt:lpstr>111 年暑假期間學生活動安全注意事項</vt:lpstr>
      <vt:lpstr>111 年暑假期間學生活動安全注意事項</vt:lpstr>
      <vt:lpstr>PowerPoint 簡報</vt:lpstr>
      <vt:lpstr>PowerPoint 簡報</vt:lpstr>
      <vt:lpstr>111 年暑假期間學生活動安全注意事項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祝大家    暑假平安、健康喜樂！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寒假生活宣導</dc:title>
  <dc:creator>stuaffair</dc:creator>
  <cp:lastModifiedBy>Owner</cp:lastModifiedBy>
  <cp:revision>78</cp:revision>
  <dcterms:created xsi:type="dcterms:W3CDTF">2017-01-18T23:36:36Z</dcterms:created>
  <dcterms:modified xsi:type="dcterms:W3CDTF">2022-06-29T16:07:25Z</dcterms:modified>
</cp:coreProperties>
</file>