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19" r:id="rId2"/>
    <p:sldId id="303" r:id="rId3"/>
    <p:sldId id="304" r:id="rId4"/>
    <p:sldId id="305" r:id="rId5"/>
    <p:sldId id="306" r:id="rId6"/>
    <p:sldId id="307" r:id="rId7"/>
    <p:sldId id="313" r:id="rId8"/>
    <p:sldId id="314" r:id="rId9"/>
    <p:sldId id="315" r:id="rId10"/>
    <p:sldId id="316" r:id="rId11"/>
    <p:sldId id="317" r:id="rId12"/>
    <p:sldId id="318" r:id="rId13"/>
    <p:sldId id="320" r:id="rId14"/>
    <p:sldId id="321" r:id="rId15"/>
    <p:sldId id="310" r:id="rId16"/>
    <p:sldId id="311" r:id="rId17"/>
  </p:sldIdLst>
  <p:sldSz cx="12192000" cy="6858000"/>
  <p:notesSz cx="6858000" cy="9144000"/>
  <p:embeddedFontLst>
    <p:embeddedFont>
      <p:font typeface="굴림" panose="020B0600000101010101" pitchFamily="34" charset="-127"/>
      <p:regular r:id="rId19"/>
    </p:embeddedFont>
    <p:embeddedFont>
      <p:font typeface="맑은 고딕" panose="020B0503020000020004" pitchFamily="34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8CC"/>
    <a:srgbClr val="767171"/>
    <a:srgbClr val="CBCFDA"/>
    <a:srgbClr val="BB0305"/>
    <a:srgbClr val="018C42"/>
    <a:srgbClr val="76107A"/>
    <a:srgbClr val="CAC523"/>
    <a:srgbClr val="C50B7B"/>
    <a:srgbClr val="3638DF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B22A9-1627-4778-9CCB-1374E3F351B3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9B133-B5FB-46BB-A97C-95333EF499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80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대한민국에 대해 간략히 소개하겠습니다</a:t>
            </a:r>
            <a:r>
              <a:rPr lang="en-US" altLang="ko-KR" dirty="0"/>
              <a:t>.</a:t>
            </a:r>
            <a:r>
              <a:rPr lang="ko-KR" altLang="en-US" dirty="0"/>
              <a:t> 대한민국은 동아시아 나라 중 하나로서 일본과 중국 가운데 위치하고 있습니다</a:t>
            </a:r>
            <a:r>
              <a:rPr lang="en-US" altLang="ko-KR" dirty="0"/>
              <a:t>. </a:t>
            </a:r>
            <a:r>
              <a:rPr lang="ko-KR" altLang="en-US" dirty="0"/>
              <a:t>대한민국은 북한과 현재 전쟁을 쉬고 있으며 북한과는 갈라져 있는 상태입니다</a:t>
            </a:r>
            <a:r>
              <a:rPr lang="en-US" altLang="ko-KR" dirty="0"/>
              <a:t>. </a:t>
            </a:r>
            <a:r>
              <a:rPr lang="ko-KR" altLang="en-US" dirty="0"/>
              <a:t>대만 가오슝에서 한국까지는 비행기타고 </a:t>
            </a:r>
            <a:r>
              <a:rPr lang="en-US" altLang="ko-KR" dirty="0"/>
              <a:t>3</a:t>
            </a:r>
            <a:r>
              <a:rPr lang="ko-KR" altLang="en-US" dirty="0"/>
              <a:t>시간 이면 갈 수 있습니다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B133-B5FB-46BB-A97C-95333EF4995B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226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한국의 수도는 서울 입니다</a:t>
            </a:r>
            <a:r>
              <a:rPr lang="en-US" altLang="ko-KR" dirty="0"/>
              <a:t>. </a:t>
            </a:r>
            <a:r>
              <a:rPr lang="ko-KR" altLang="en-US" dirty="0"/>
              <a:t>한국의 시간은 대만보다 </a:t>
            </a:r>
            <a:r>
              <a:rPr lang="en-US" altLang="ko-KR" dirty="0"/>
              <a:t>1</a:t>
            </a:r>
            <a:r>
              <a:rPr lang="ko-KR" altLang="en-US" dirty="0"/>
              <a:t>시간이 빠릅니다</a:t>
            </a:r>
            <a:r>
              <a:rPr lang="en-US" altLang="ko-KR" dirty="0"/>
              <a:t>. </a:t>
            </a:r>
            <a:r>
              <a:rPr lang="ko-KR" altLang="en-US" dirty="0"/>
              <a:t>한국의 인구는 대만의 약 </a:t>
            </a:r>
            <a:r>
              <a:rPr lang="en-US" altLang="ko-KR" dirty="0"/>
              <a:t>2</a:t>
            </a:r>
            <a:r>
              <a:rPr lang="ko-KR" altLang="en-US" dirty="0"/>
              <a:t>배인 </a:t>
            </a:r>
            <a:r>
              <a:rPr lang="en-US" altLang="ko-KR" dirty="0"/>
              <a:t>5</a:t>
            </a:r>
            <a:r>
              <a:rPr lang="ko-KR" altLang="en-US" dirty="0" err="1"/>
              <a:t>천만명입니다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B133-B5FB-46BB-A97C-95333EF4995B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71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한국에서 사용하는 돈들의 사진입니다</a:t>
            </a:r>
            <a:r>
              <a:rPr lang="en-US" altLang="ko-KR" dirty="0"/>
              <a:t>. </a:t>
            </a:r>
            <a:r>
              <a:rPr lang="ko-KR" altLang="en-US" dirty="0"/>
              <a:t>위에는 지폐 아래는 동전 입니다</a:t>
            </a:r>
            <a:r>
              <a:rPr lang="en-US" altLang="ko-KR" dirty="0"/>
              <a:t>. </a:t>
            </a:r>
            <a:r>
              <a:rPr lang="ko-KR" altLang="en-US" dirty="0"/>
              <a:t>지폐는 총 </a:t>
            </a:r>
            <a:r>
              <a:rPr lang="en-US" altLang="ko-KR" dirty="0"/>
              <a:t>4</a:t>
            </a:r>
            <a:r>
              <a:rPr lang="ko-KR" altLang="en-US" dirty="0"/>
              <a:t>장을 사용하고 동전도 </a:t>
            </a:r>
            <a:r>
              <a:rPr lang="en-US" altLang="ko-KR" dirty="0"/>
              <a:t>4</a:t>
            </a:r>
            <a:r>
              <a:rPr lang="ko-KR" altLang="en-US" dirty="0"/>
              <a:t>종류가 있습니다</a:t>
            </a:r>
            <a:r>
              <a:rPr lang="en-US" altLang="ko-KR" dirty="0"/>
              <a:t>. </a:t>
            </a:r>
            <a:r>
              <a:rPr lang="ko-KR" altLang="en-US" dirty="0"/>
              <a:t>한국은 공통언어로 한글을 사용합니다</a:t>
            </a:r>
            <a:r>
              <a:rPr lang="en-US" altLang="ko-KR" dirty="0"/>
              <a:t>. </a:t>
            </a:r>
            <a:r>
              <a:rPr lang="ko-KR" altLang="en-US" dirty="0"/>
              <a:t>한글은 아주 옛날인 조선시대때 만들어졌으며</a:t>
            </a:r>
            <a:r>
              <a:rPr lang="en-US" altLang="ko-KR" dirty="0"/>
              <a:t>,</a:t>
            </a:r>
            <a:r>
              <a:rPr lang="ko-KR" altLang="en-US" dirty="0"/>
              <a:t> 사람이 말을 발음할 때의 모양을 떠서 만든 글자입니다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B133-B5FB-46BB-A97C-95333EF4995B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12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58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08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563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24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59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6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83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48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08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29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1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44844-792E-4E9F-B716-8D3BB285B95C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C21B0-5512-4860-AA05-CFCF93973F2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645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cafe.naver.com/i1n1c1/1426" TargetMode="External"/><Relationship Id="rId7" Type="http://schemas.openxmlformats.org/officeDocument/2006/relationships/hyperlink" Target="http://blog.naver.com/emolab?Redirect=Log&amp;logNo=22018618651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cafe.naver.com/marverlove/80428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ost.naver.com/viewer/postView.nhn?volumeNo=5903555&amp;memberNo=24385696&amp;vType=VERTICAL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hyperlink" Target="http://blog.naver.com/yimdahee__?Redirect=Log&amp;logNo=220723844912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AAKi1OLZzQ" TargetMode="Externa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W_Jjp1rM3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WtIevsAlno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ver.com/main/read.nhn?mode=LSD&amp;mid=sec&amp;sid1=110&amp;oid=033&amp;aid=0000034089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hyperlink" Target="http://www.cctoday.co.kr/?mod=news&amp;act=articleView&amp;idxno=1005063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afe.naver.com/yaguman/71894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779"/>
            <a:ext cx="12192000" cy="624997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30180" y="985377"/>
            <a:ext cx="5665982" cy="180778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韓國文化</a:t>
            </a:r>
            <a:endParaRPr lang="en-US" altLang="ko-K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863" y="842108"/>
            <a:ext cx="292633" cy="2865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85988" y="5090226"/>
            <a:ext cx="4506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韓國交換學生  共同製作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pic>
        <p:nvPicPr>
          <p:cNvPr id="7" name="그림 6" descr="생활한복 예쁜 데일리한복소개해드릴게요!">
            <a:hlinkClick r:id="rId3" tgtFrame="&quot;_blank&quot;" tooltip="&quot;생활한복 예쁜 데일리한복소개해드릴게요! 카페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9" y="1197484"/>
            <a:ext cx="4574118" cy="330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그림 11" descr="생활한복에 요즘 폭 빠져셔 사입고 싶은 꼬맹이랍니다 ...">
            <a:hlinkClick r:id="rId5" tgtFrame="&quot;_blank&quot;" tooltip="&quot;생활한복에 요즘 폭 빠져셔 사입고 싶은 꼬맹이랍니다 ... 카페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69" y="3339010"/>
            <a:ext cx="3421927" cy="323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 descr="전통 한복의 현대식 재해석  &amp;quot;생활 한복&amp;quot;  by. Tchai Kim">
            <a:hlinkClick r:id="rId7" tgtFrame="&quot;_blank&quot;" tooltip="&quot;전통 한복의 현대식 재해석  &amp;quot;생활 한복&amp;quot;  by. Tchai Kim 블로그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29" y="1351461"/>
            <a:ext cx="3343958" cy="33434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66729" y="5374816"/>
            <a:ext cx="397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現代的生活韓服</a:t>
            </a:r>
            <a:endParaRPr lang="ko-KR" altLang="en-US" sz="2800" dirty="0"/>
          </a:p>
        </p:txBody>
      </p:sp>
      <p:sp>
        <p:nvSpPr>
          <p:cNvPr id="18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altLang="zh-TW" sz="2800" b="1" dirty="0" smtClean="0"/>
              <a:t>2. </a:t>
            </a:r>
            <a:r>
              <a:rPr lang="zh-TW" altLang="en-US" sz="2800" b="1" dirty="0" smtClean="0"/>
              <a:t>現代韓服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9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0" y="1501487"/>
            <a:ext cx="12192000" cy="41349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400" dirty="0">
              <a:solidFill>
                <a:schemeClr val="tx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6" y="1607133"/>
            <a:ext cx="2876550" cy="38354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84" y="1607133"/>
            <a:ext cx="2880683" cy="38409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4218" y="2645626"/>
            <a:ext cx="543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 smtClean="0"/>
              <a:t>現在的韓服追求舒適感和時尚的設計</a:t>
            </a:r>
            <a:endParaRPr lang="en-US" altLang="zh-TW" sz="2400" dirty="0" smtClean="0"/>
          </a:p>
          <a:p>
            <a:pPr algn="just"/>
            <a:endParaRPr lang="en-US" altLang="zh-TW" sz="2400" dirty="0" smtClean="0"/>
          </a:p>
          <a:p>
            <a:pPr algn="just"/>
            <a:r>
              <a:rPr lang="zh-TW" altLang="en-US" sz="2400" dirty="0" smtClean="0"/>
              <a:t>穿生活韓服的</a:t>
            </a:r>
            <a:r>
              <a:rPr lang="en-US" altLang="zh-TW" sz="2400" dirty="0" smtClean="0"/>
              <a:t>20~30</a:t>
            </a:r>
            <a:r>
              <a:rPr lang="zh-TW" altLang="en-US" sz="2400" dirty="0" smtClean="0"/>
              <a:t>歲女性變多了！</a:t>
            </a:r>
            <a:endParaRPr lang="en-US" altLang="ko-KR" sz="2400" dirty="0" smtClean="0"/>
          </a:p>
        </p:txBody>
      </p:sp>
      <p:sp>
        <p:nvSpPr>
          <p:cNvPr id="18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altLang="zh-TW" sz="2800" b="1" dirty="0" smtClean="0"/>
              <a:t>2. </a:t>
            </a:r>
            <a:r>
              <a:rPr lang="zh-TW" altLang="en-US" sz="2800" b="1" dirty="0" smtClean="0"/>
              <a:t>現代韓服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9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pic>
        <p:nvPicPr>
          <p:cNvPr id="7" name="그림 6" descr="경복궁 한복대여 참한복이 정말 최고!">
            <a:hlinkClick r:id="rId3" tgtFrame="&quot;_blank&quot;" tooltip="&quot;경복궁 한복대여 참한복이 정말 최고! 포스트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1541177"/>
            <a:ext cx="3861877" cy="266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그림 11" descr="[전주한옥마을 한복대여] [전주한옥마을 한복체험] 말순이네 한복대여">
            <a:hlinkClick r:id="rId5" tgtFrame="&quot;_blank&quot;" tooltip="&quot;[전주한옥마을 한복대여] [전주한옥마을 한복체험] 말순이네 한복대여 블로그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98" y="1541177"/>
            <a:ext cx="3861877" cy="2663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3058" y="4788356"/>
            <a:ext cx="115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zh-TW" altLang="en-US" sz="2400" dirty="0" smtClean="0"/>
              <a:t>   韓服非常受韓國年輕人和外國人歡迎</a:t>
            </a:r>
            <a:endParaRPr lang="en-US" altLang="zh-TW" sz="2400" dirty="0" smtClean="0"/>
          </a:p>
          <a:p>
            <a:pPr marL="342900" indent="-342900" algn="just"/>
            <a:endParaRPr lang="en-US" altLang="ko-KR" sz="2400" dirty="0"/>
          </a:p>
          <a:p>
            <a:pPr algn="just"/>
            <a:r>
              <a:rPr lang="zh-TW" altLang="en-US" sz="2400" dirty="0" smtClean="0"/>
              <a:t>   他們租韓服，到古蹟拍照</a:t>
            </a:r>
            <a:endParaRPr lang="en-US" altLang="ko-KR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07" y="1531122"/>
            <a:ext cx="3861877" cy="2663178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altLang="zh-TW" sz="2800" b="1" dirty="0" smtClean="0"/>
              <a:t>3. </a:t>
            </a:r>
            <a:r>
              <a:rPr lang="zh-TW" altLang="en-US" sz="2800" b="1" dirty="0" smtClean="0"/>
              <a:t>最近的韓服文化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71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13" y="174625"/>
            <a:ext cx="10937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28588" y="136525"/>
            <a:ext cx="876300" cy="79057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174625" y="115888"/>
            <a:ext cx="830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대한</a:t>
            </a:r>
            <a:endParaRPr kumimoji="0" lang="en-US" altLang="ko-KR" sz="2400" dirty="0">
              <a:latin typeface="+mj-ea"/>
              <a:ea typeface="+mj-ea"/>
            </a:endParaRPr>
          </a:p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민국</a:t>
            </a: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9921875" y="2174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/>
              <a:t>South Korea</a:t>
            </a:r>
            <a:endParaRPr kumimoji="0" lang="ko-KR" altLang="en-US"/>
          </a:p>
        </p:txBody>
      </p:sp>
      <p:sp>
        <p:nvSpPr>
          <p:cNvPr id="20488" name="직사각형 2"/>
          <p:cNvSpPr>
            <a:spLocks noChangeArrowheads="1"/>
          </p:cNvSpPr>
          <p:nvPr/>
        </p:nvSpPr>
        <p:spPr bwMode="auto">
          <a:xfrm>
            <a:off x="8718452" y="1478041"/>
            <a:ext cx="787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zh-TW" altLang="en-US" sz="2400" b="1" dirty="0" smtClean="0"/>
              <a:t>介紹</a:t>
            </a:r>
            <a:endParaRPr kumimoji="0"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89700" y="2250934"/>
            <a:ext cx="54324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dirty="0" smtClean="0">
                <a:latin typeface="+mn-ea"/>
              </a:rPr>
              <a:t>- </a:t>
            </a:r>
            <a:r>
              <a:rPr lang="zh-TW" altLang="en-US" sz="2000" dirty="0" smtClean="0">
                <a:latin typeface="+mn-ea"/>
              </a:rPr>
              <a:t>南韓</a:t>
            </a:r>
            <a:r>
              <a:rPr lang="en-US" altLang="zh-TW" sz="2000" dirty="0" smtClean="0">
                <a:latin typeface="+mn-ea"/>
              </a:rPr>
              <a:t>SM</a:t>
            </a:r>
            <a:r>
              <a:rPr lang="zh-TW" altLang="en-US" sz="2000" dirty="0" smtClean="0">
                <a:latin typeface="+mn-ea"/>
              </a:rPr>
              <a:t>經紀公司旗下的九人男子偶像團體</a:t>
            </a:r>
            <a:endParaRPr lang="en-US" altLang="ko-KR" sz="2000" dirty="0">
              <a:latin typeface="+mn-ea"/>
            </a:endParaRPr>
          </a:p>
          <a:p>
            <a:pPr>
              <a:defRPr/>
            </a:pPr>
            <a:endParaRPr lang="en-US" altLang="ko-KR" sz="2000" dirty="0">
              <a:latin typeface="+mn-ea"/>
            </a:endParaRPr>
          </a:p>
          <a:p>
            <a:pPr>
              <a:defRPr/>
            </a:pPr>
            <a:r>
              <a:rPr lang="en-US" altLang="ko-KR" sz="2000" dirty="0" smtClean="0">
                <a:latin typeface="+mn-ea"/>
              </a:rPr>
              <a:t>- 2012</a:t>
            </a:r>
            <a:r>
              <a:rPr lang="zh-TW" altLang="en-US" sz="2000" dirty="0" smtClean="0">
                <a:latin typeface="+mn-ea"/>
              </a:rPr>
              <a:t>年</a:t>
            </a:r>
            <a:r>
              <a:rPr lang="ko-KR" altLang="ko-KR" sz="2000" dirty="0" smtClean="0">
                <a:latin typeface="+mn-ea"/>
              </a:rPr>
              <a:t>4</a:t>
            </a:r>
            <a:r>
              <a:rPr lang="zh-TW" altLang="en-US" sz="2000" dirty="0" smtClean="0">
                <a:latin typeface="+mn-ea"/>
              </a:rPr>
              <a:t>月以</a:t>
            </a:r>
            <a:r>
              <a:rPr lang="ko-KR" altLang="ko-KR" sz="2000" dirty="0" smtClean="0">
                <a:latin typeface="+mn-ea"/>
              </a:rPr>
              <a:t>《MAMA》</a:t>
            </a:r>
            <a:r>
              <a:rPr lang="zh-TW" altLang="en-US" sz="2000" dirty="0" smtClean="0">
                <a:latin typeface="+mn-ea"/>
              </a:rPr>
              <a:t>出道，同時發行中、韓版本專輯，成功打入海外市場</a:t>
            </a:r>
            <a:endParaRPr lang="en-US" altLang="ko-KR" sz="2000" dirty="0" smtClean="0">
              <a:latin typeface="+mn-ea"/>
            </a:endParaRPr>
          </a:p>
          <a:p>
            <a:pPr>
              <a:defRPr/>
            </a:pPr>
            <a:endParaRPr lang="en-US" altLang="ko-KR" sz="2000" dirty="0">
              <a:latin typeface="+mn-ea"/>
            </a:endParaRPr>
          </a:p>
          <a:p>
            <a:pPr>
              <a:defRPr/>
            </a:pPr>
            <a:r>
              <a:rPr lang="en-US" altLang="ko-KR" sz="2000" dirty="0" smtClean="0">
                <a:latin typeface="+mn-ea"/>
              </a:rPr>
              <a:t>-</a:t>
            </a:r>
            <a:r>
              <a:rPr lang="zh-TW" altLang="en-US" sz="2000" dirty="0" smtClean="0">
                <a:latin typeface="+mn-ea"/>
              </a:rPr>
              <a:t> 除了團體活動，在韓劇、綜藝節目、音樂劇等等領域上也活躍表現</a:t>
            </a:r>
            <a:endParaRPr lang="en-US" altLang="ko-KR" sz="2000" dirty="0" smtClean="0">
              <a:latin typeface="+mn-ea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9766300" y="531813"/>
            <a:ext cx="2087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err="1" smtClean="0"/>
              <a:t>Ⅳ.Korean</a:t>
            </a:r>
            <a:r>
              <a:rPr kumimoji="0" lang="en-US" altLang="ko-KR" dirty="0" smtClean="0"/>
              <a:t> idol</a:t>
            </a:r>
            <a:endParaRPr kumimoji="0"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230" y="1568755"/>
            <a:ext cx="6267450" cy="4448556"/>
          </a:xfrm>
          <a:prstGeom prst="rect">
            <a:avLst/>
          </a:prstGeom>
        </p:spPr>
      </p:pic>
      <p:sp>
        <p:nvSpPr>
          <p:cNvPr id="13" name="TextBox 22"/>
          <p:cNvSpPr txBox="1"/>
          <p:nvPr/>
        </p:nvSpPr>
        <p:spPr>
          <a:xfrm>
            <a:off x="1287356" y="213592"/>
            <a:ext cx="6226627" cy="1055608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2800" b="1" dirty="0" smtClean="0"/>
              <a:t>韓國男團</a:t>
            </a:r>
            <a:endParaRPr lang="en-US" altLang="zh-TW" sz="2800" b="1" dirty="0" smtClean="0"/>
          </a:p>
          <a:p>
            <a:pPr marL="514350" indent="-514350"/>
            <a:r>
              <a:rPr lang="zh-TW" altLang="en-US" sz="2800" b="1" dirty="0" smtClean="0"/>
              <a:t>    </a:t>
            </a:r>
            <a:r>
              <a:rPr lang="en-US" altLang="zh-TW" sz="2800" b="1" dirty="0" smtClean="0"/>
              <a:t>: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EXO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98746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그림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13" y="174625"/>
            <a:ext cx="10937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28588" y="136525"/>
            <a:ext cx="876300" cy="79057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174625" y="115888"/>
            <a:ext cx="830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대한</a:t>
            </a:r>
            <a:endParaRPr kumimoji="0" lang="en-US" altLang="ko-KR" sz="2400" dirty="0">
              <a:latin typeface="+mj-ea"/>
              <a:ea typeface="+mj-ea"/>
            </a:endParaRPr>
          </a:p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민국</a:t>
            </a: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9921875" y="2174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/>
              <a:t>South Korea</a:t>
            </a:r>
            <a:endParaRPr kumimoji="0" lang="ko-KR" altLang="en-US"/>
          </a:p>
        </p:txBody>
      </p:sp>
      <p:sp>
        <p:nvSpPr>
          <p:cNvPr id="20488" name="직사각형 2"/>
          <p:cNvSpPr>
            <a:spLocks noChangeArrowheads="1"/>
          </p:cNvSpPr>
          <p:nvPr/>
        </p:nvSpPr>
        <p:spPr bwMode="auto">
          <a:xfrm>
            <a:off x="8295012" y="1215470"/>
            <a:ext cx="3012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zh-TW" altLang="en-US" sz="2400" b="1" dirty="0" smtClean="0"/>
              <a:t>咆嘯</a:t>
            </a:r>
            <a:r>
              <a:rPr lang="en-US" altLang="zh-TW" sz="2400" b="1" dirty="0" smtClean="0"/>
              <a:t>(</a:t>
            </a:r>
            <a:r>
              <a:rPr lang="en-US" altLang="ko-KR" sz="2400" b="1" dirty="0" smtClean="0"/>
              <a:t>Growl</a:t>
            </a:r>
            <a:r>
              <a:rPr lang="en-US" altLang="zh-TW" sz="2400" b="1" dirty="0" smtClean="0"/>
              <a:t>)</a:t>
            </a:r>
            <a:r>
              <a:rPr lang="en-US" altLang="ko-KR" sz="2400" b="1" dirty="0" smtClean="0"/>
              <a:t>- </a:t>
            </a:r>
            <a:r>
              <a:rPr lang="zh-TW" altLang="en-US" sz="2400" b="1" dirty="0" smtClean="0"/>
              <a:t>中文版</a:t>
            </a:r>
            <a:endParaRPr kumimoji="0"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83500" y="2180856"/>
            <a:ext cx="4508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endParaRPr lang="en-US" altLang="ko-KR" sz="2000" dirty="0">
              <a:latin typeface="+mn-ea"/>
            </a:endParaRPr>
          </a:p>
          <a:p>
            <a:pPr>
              <a:defRPr/>
            </a:pPr>
            <a:r>
              <a:rPr lang="en-US" altLang="ko-KR" sz="2000" dirty="0" smtClean="0">
                <a:latin typeface="+mn-ea"/>
              </a:rPr>
              <a:t>- </a:t>
            </a:r>
            <a:r>
              <a:rPr lang="zh-TW" altLang="en-US" sz="2000" dirty="0" smtClean="0">
                <a:latin typeface="+mn-ea"/>
              </a:rPr>
              <a:t>以校服的造型打歌</a:t>
            </a:r>
            <a:endParaRPr lang="en-US" altLang="ko-KR" sz="2000" dirty="0">
              <a:latin typeface="+mn-ea"/>
            </a:endParaRPr>
          </a:p>
          <a:p>
            <a:pPr>
              <a:defRPr/>
            </a:pPr>
            <a:endParaRPr lang="en-US" altLang="ko-KR" sz="2000" dirty="0">
              <a:latin typeface="+mn-ea"/>
            </a:endParaRPr>
          </a:p>
          <a:p>
            <a:pPr>
              <a:defRPr/>
            </a:pPr>
            <a:endParaRPr lang="en-US" altLang="ko-KR" sz="2000" dirty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zh-TW" altLang="en-US" sz="2000" dirty="0" smtClean="0">
                <a:latin typeface="+mn-ea"/>
              </a:rPr>
              <a:t>是</a:t>
            </a:r>
            <a:r>
              <a:rPr lang="en-US" altLang="ko-KR" sz="2000" dirty="0" smtClean="0">
                <a:latin typeface="+mn-ea"/>
              </a:rPr>
              <a:t>EXO</a:t>
            </a:r>
            <a:r>
              <a:rPr lang="zh-TW" altLang="en-US" sz="2000" dirty="0" smtClean="0">
                <a:latin typeface="+mn-ea"/>
              </a:rPr>
              <a:t>歌曲中最受歡迎的歌曲，讓全球再次吹起一陣韓流</a:t>
            </a:r>
            <a:endParaRPr lang="en-US" altLang="zh-TW" sz="2000" dirty="0" smtClean="0">
              <a:latin typeface="+mn-ea"/>
            </a:endParaRPr>
          </a:p>
          <a:p>
            <a:pPr>
              <a:buFontTx/>
              <a:buChar char="-"/>
              <a:defRPr/>
            </a:pPr>
            <a:endParaRPr lang="en-US" altLang="ko-KR" sz="2000" dirty="0" smtClean="0">
              <a:latin typeface="+mn-ea"/>
            </a:endParaRPr>
          </a:p>
          <a:p>
            <a:pPr>
              <a:defRPr/>
            </a:pPr>
            <a:endParaRPr lang="en-US" altLang="ko-KR" sz="2000" dirty="0">
              <a:latin typeface="+mn-ea"/>
            </a:endParaRPr>
          </a:p>
          <a:p>
            <a:pPr>
              <a:defRPr/>
            </a:pPr>
            <a:r>
              <a:rPr lang="en-US" altLang="ko-KR" sz="2000" dirty="0" smtClean="0">
                <a:latin typeface="+mn-ea"/>
              </a:rPr>
              <a:t>-</a:t>
            </a:r>
            <a:r>
              <a:rPr lang="zh-TW" altLang="en-US" sz="2000" dirty="0" smtClean="0">
                <a:latin typeface="+mn-ea"/>
              </a:rPr>
              <a:t>由於華麗的群舞，在各學校的慶典上，出現了許多模仿風潮</a:t>
            </a:r>
            <a:endParaRPr lang="en-US" altLang="ko-KR" sz="2000" dirty="0">
              <a:latin typeface="+mn-ea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9766300" y="531813"/>
            <a:ext cx="2087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dirty="0" err="1" smtClean="0"/>
              <a:t>Ⅳ.Korean</a:t>
            </a:r>
            <a:r>
              <a:rPr kumimoji="0" lang="en-US" altLang="ko-KR" dirty="0" smtClean="0"/>
              <a:t> idol</a:t>
            </a:r>
            <a:endParaRPr kumimoji="0" lang="ko-KR" altLang="en-US" dirty="0"/>
          </a:p>
        </p:txBody>
      </p:sp>
      <p:pic>
        <p:nvPicPr>
          <p:cNvPr id="2" name="6AAKi1OLZzQ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121685"/>
            <a:ext cx="7683500" cy="5154612"/>
          </a:xfrm>
          <a:prstGeom prst="rect">
            <a:avLst/>
          </a:prstGeom>
        </p:spPr>
      </p:pic>
      <p:sp>
        <p:nvSpPr>
          <p:cNvPr id="13" name="TextBox 22"/>
          <p:cNvSpPr txBox="1"/>
          <p:nvPr/>
        </p:nvSpPr>
        <p:spPr>
          <a:xfrm>
            <a:off x="1287356" y="213592"/>
            <a:ext cx="6226627" cy="1055608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2800" b="1" dirty="0" smtClean="0"/>
              <a:t>韓國男團</a:t>
            </a:r>
            <a:endParaRPr lang="en-US" altLang="zh-TW" sz="2800" b="1" dirty="0" smtClean="0"/>
          </a:p>
          <a:p>
            <a:pPr marL="514350" indent="-514350"/>
            <a:r>
              <a:rPr lang="zh-TW" altLang="en-US" sz="2800" b="1" dirty="0" smtClean="0"/>
              <a:t>    </a:t>
            </a:r>
            <a:r>
              <a:rPr lang="en-US" altLang="zh-TW" sz="2800" b="1" dirty="0" smtClean="0"/>
              <a:t>: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EXO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27802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3293" y="48314"/>
            <a:ext cx="498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韓國的傳統音樂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阿里郎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그림 1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4" y="1187777"/>
            <a:ext cx="6151628" cy="52837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20932" y="2733773"/>
            <a:ext cx="4798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韓國的傳統民謠</a:t>
            </a: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民謠在各地區流傳，過程中，不斷更改，最後變成現在的版本</a:t>
            </a: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在韓國，最具文化象徵的一首歌曲之一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95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0150" y="34844"/>
            <a:ext cx="498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韓國的兒歌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三隻小熊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1" y="1929475"/>
            <a:ext cx="6243917" cy="33191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46" y="1602557"/>
            <a:ext cx="5042659" cy="3973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0610" y="5931309"/>
            <a:ext cx="800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韓國最有名的兒歌之一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451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내용 개체 틀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071275"/>
            <a:ext cx="7541920" cy="5593685"/>
          </a:xfrm>
        </p:spPr>
      </p:pic>
      <p:sp>
        <p:nvSpPr>
          <p:cNvPr id="4" name="직사각형 3"/>
          <p:cNvSpPr/>
          <p:nvPr/>
        </p:nvSpPr>
        <p:spPr>
          <a:xfrm>
            <a:off x="128588" y="136525"/>
            <a:ext cx="876300" cy="79057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4625" y="115888"/>
            <a:ext cx="830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대한</a:t>
            </a:r>
            <a:endParaRPr kumimoji="0" lang="en-US" altLang="ko-KR" sz="2400" dirty="0">
              <a:latin typeface="+mj-ea"/>
              <a:ea typeface="+mj-ea"/>
            </a:endParaRPr>
          </a:p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민국</a:t>
            </a:r>
          </a:p>
        </p:txBody>
      </p:sp>
      <p:pic>
        <p:nvPicPr>
          <p:cNvPr id="6" name="그림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86" y="65087"/>
            <a:ext cx="10937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921875" y="2174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/>
              <a:t>South Korea</a:t>
            </a:r>
            <a:endParaRPr kumimoji="0"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04888" y="239425"/>
            <a:ext cx="59896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sz="3200" b="1" dirty="0" smtClean="0"/>
              <a:t>介紹南韓</a:t>
            </a:r>
            <a:endParaRPr kumimoji="0" lang="en-US" altLang="ko-KR" sz="32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dirty="0">
                <a:latin typeface="+mn-lt"/>
                <a:ea typeface="+mn-ea"/>
              </a:rPr>
              <a:t>    </a:t>
            </a:r>
            <a:endParaRPr lang="en-US" altLang="ko-KR" sz="1600" dirty="0">
              <a:ea typeface="굴림" charset="-127"/>
            </a:endParaRPr>
          </a:p>
        </p:txBody>
      </p:sp>
      <p:cxnSp>
        <p:nvCxnSpPr>
          <p:cNvPr id="16" name="연결선: 구부러짐 15"/>
          <p:cNvCxnSpPr>
            <a:cxnSpLocks/>
          </p:cNvCxnSpPr>
          <p:nvPr/>
        </p:nvCxnSpPr>
        <p:spPr>
          <a:xfrm flipV="1">
            <a:off x="5542961" y="1788160"/>
            <a:ext cx="2981279" cy="719370"/>
          </a:xfrm>
          <a:prstGeom prst="curvedConnector3">
            <a:avLst/>
          </a:prstGeom>
          <a:ln w="69850">
            <a:solidFill>
              <a:srgbClr val="3F48CC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0320" y="1374319"/>
            <a:ext cx="2647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/>
              <a:t>南韓</a:t>
            </a:r>
            <a:endParaRPr lang="ko-KR" altLang="en-US" sz="4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91893" y="2271859"/>
            <a:ext cx="38178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南韓是東亞國家之一，在中國和日本的中間</a:t>
            </a: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南韓現在和北韓休戰中，兩國是分開的</a:t>
            </a: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從高雄坐飛機去韓國，要</a:t>
            </a:r>
            <a:r>
              <a:rPr lang="en-US" altLang="zh-TW" sz="2200" dirty="0" smtClean="0"/>
              <a:t>3</a:t>
            </a:r>
            <a:r>
              <a:rPr lang="zh-TW" altLang="en-US" sz="2200" dirty="0" smtClean="0"/>
              <a:t>小時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33718" y="4657127"/>
            <a:ext cx="723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3F48CC"/>
                </a:solidFill>
              </a:rPr>
              <a:t>台湾</a:t>
            </a:r>
          </a:p>
        </p:txBody>
      </p:sp>
    </p:spTree>
    <p:extLst>
      <p:ext uri="{BB962C8B-B14F-4D97-AF65-F5344CB8AC3E}">
        <p14:creationId xmlns:p14="http://schemas.microsoft.com/office/powerpoint/2010/main" val="8284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" y="1193532"/>
            <a:ext cx="6876274" cy="5414366"/>
          </a:xfrm>
        </p:spPr>
      </p:pic>
      <p:sp>
        <p:nvSpPr>
          <p:cNvPr id="4" name="직사각형 3"/>
          <p:cNvSpPr/>
          <p:nvPr/>
        </p:nvSpPr>
        <p:spPr>
          <a:xfrm>
            <a:off x="128588" y="136525"/>
            <a:ext cx="876300" cy="79057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4625" y="115888"/>
            <a:ext cx="830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대한</a:t>
            </a:r>
            <a:endParaRPr kumimoji="0" lang="en-US" altLang="ko-KR" sz="2400" dirty="0">
              <a:latin typeface="+mj-ea"/>
              <a:ea typeface="+mj-ea"/>
            </a:endParaRPr>
          </a:p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민국</a:t>
            </a:r>
          </a:p>
        </p:txBody>
      </p:sp>
      <p:pic>
        <p:nvPicPr>
          <p:cNvPr id="6" name="그림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13" y="65087"/>
            <a:ext cx="10937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921875" y="2174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/>
              <a:t>South Korea</a:t>
            </a:r>
            <a:endParaRPr kumimoji="0"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028651" y="1317069"/>
            <a:ext cx="84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3F48CC"/>
                </a:solidFill>
              </a:rPr>
              <a:t>首尔</a:t>
            </a:r>
            <a:endParaRPr lang="ko-KR" altLang="en-US" sz="2400" dirty="0">
              <a:solidFill>
                <a:srgbClr val="3F48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8045" y="2196445"/>
            <a:ext cx="41071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b="1" dirty="0" smtClean="0"/>
              <a:t>首爾</a:t>
            </a:r>
            <a:r>
              <a:rPr lang="zh-TW" altLang="en-US" sz="2200" dirty="0" smtClean="0"/>
              <a:t>是我們的首都</a:t>
            </a: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時間比台灣早一小時</a:t>
            </a: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人口數大約</a:t>
            </a:r>
            <a:r>
              <a:rPr lang="en-US" altLang="zh-TW" sz="2200" dirty="0" smtClean="0"/>
              <a:t>5</a:t>
            </a:r>
            <a:r>
              <a:rPr lang="zh-TW" altLang="en-US" sz="2200" dirty="0" smtClean="0"/>
              <a:t>千萬，是台灣的</a:t>
            </a:r>
            <a:r>
              <a:rPr lang="en-US" altLang="zh-TW" sz="2200" dirty="0" smtClean="0"/>
              <a:t>2</a:t>
            </a:r>
            <a:r>
              <a:rPr lang="zh-TW" altLang="en-US" sz="2200" dirty="0" smtClean="0"/>
              <a:t>倍</a:t>
            </a:r>
            <a:endParaRPr lang="ko-KR" altLang="en-US" dirty="0"/>
          </a:p>
        </p:txBody>
      </p:sp>
      <p:sp>
        <p:nvSpPr>
          <p:cNvPr id="12" name="TextBox 8"/>
          <p:cNvSpPr txBox="1"/>
          <p:nvPr/>
        </p:nvSpPr>
        <p:spPr>
          <a:xfrm>
            <a:off x="1004888" y="239425"/>
            <a:ext cx="59896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sz="3200" b="1" dirty="0" smtClean="0"/>
              <a:t>介紹南韓</a:t>
            </a:r>
            <a:endParaRPr kumimoji="0" lang="en-US" altLang="ko-KR" sz="32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dirty="0">
                <a:latin typeface="+mn-lt"/>
                <a:ea typeface="+mn-ea"/>
              </a:rPr>
              <a:t>    </a:t>
            </a:r>
            <a:endParaRPr lang="en-US" altLang="ko-KR" sz="1600" dirty="0">
              <a:ea typeface="굴림" charset="-127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8779694" y="1156609"/>
            <a:ext cx="2647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/>
              <a:t>南韓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410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내용 개체 틀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8" y="1180830"/>
            <a:ext cx="5213376" cy="3598560"/>
          </a:xfrm>
        </p:spPr>
      </p:pic>
      <p:sp>
        <p:nvSpPr>
          <p:cNvPr id="4" name="직사각형 3"/>
          <p:cNvSpPr/>
          <p:nvPr/>
        </p:nvSpPr>
        <p:spPr>
          <a:xfrm>
            <a:off x="128588" y="136525"/>
            <a:ext cx="876300" cy="79057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74625" y="115888"/>
            <a:ext cx="830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대한</a:t>
            </a:r>
            <a:endParaRPr kumimoji="0" lang="en-US" altLang="ko-KR" sz="2400" dirty="0">
              <a:latin typeface="+mj-ea"/>
              <a:ea typeface="+mj-ea"/>
            </a:endParaRPr>
          </a:p>
          <a:p>
            <a:pPr eaLnBrk="1" hangingPunct="1"/>
            <a:r>
              <a:rPr kumimoji="0" lang="ko-KR" altLang="en-US" sz="2400" dirty="0">
                <a:latin typeface="+mj-ea"/>
                <a:ea typeface="+mj-ea"/>
              </a:rPr>
              <a:t>민국</a:t>
            </a:r>
          </a:p>
        </p:txBody>
      </p:sp>
      <p:pic>
        <p:nvPicPr>
          <p:cNvPr id="6" name="그림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13" y="174625"/>
            <a:ext cx="10937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921875" y="217488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/>
              <a:t>South Korea</a:t>
            </a:r>
            <a:endParaRPr kumimoji="0"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63" y="1193531"/>
            <a:ext cx="4742624" cy="46990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66330" y="6127422"/>
            <a:ext cx="300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/>
              <a:t>韓國紙鈔和零錢</a:t>
            </a:r>
            <a:endParaRPr lang="ko-KR" altLang="en-US" sz="2400" b="1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808" r="2235" b="45001"/>
          <a:stretch/>
        </p:blipFill>
        <p:spPr>
          <a:xfrm>
            <a:off x="763218" y="4902731"/>
            <a:ext cx="5213376" cy="10136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04207" y="6127421"/>
            <a:ext cx="293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/>
              <a:t>韓國的語言、文字</a:t>
            </a:r>
            <a:endParaRPr lang="ko-KR" altLang="en-US" sz="2400" b="1" dirty="0"/>
          </a:p>
        </p:txBody>
      </p:sp>
      <p:sp>
        <p:nvSpPr>
          <p:cNvPr id="13" name="TextBox 8"/>
          <p:cNvSpPr txBox="1"/>
          <p:nvPr/>
        </p:nvSpPr>
        <p:spPr>
          <a:xfrm>
            <a:off x="1004888" y="239425"/>
            <a:ext cx="59896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sz="3200" b="1" dirty="0" smtClean="0"/>
              <a:t>介紹南韓</a:t>
            </a:r>
            <a:endParaRPr kumimoji="0" lang="en-US" altLang="ko-KR" sz="32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dirty="0">
                <a:latin typeface="+mn-lt"/>
                <a:ea typeface="+mn-ea"/>
              </a:rPr>
              <a:t>    </a:t>
            </a:r>
            <a:endParaRPr lang="en-US" altLang="ko-KR" sz="1600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67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006" y="1708150"/>
            <a:ext cx="5680344" cy="4565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9510" y="48314"/>
            <a:ext cx="498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韓國的國定假日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韓文節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9050" y="2465337"/>
            <a:ext cx="4902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sz="2000" dirty="0"/>
              <a:t>- </a:t>
            </a:r>
            <a:r>
              <a:rPr lang="zh-TW" altLang="en-US" sz="2000" dirty="0" smtClean="0"/>
              <a:t>這天是朝鮮時代第四代的皇帝「世宗大王」，創造出</a:t>
            </a:r>
            <a:r>
              <a:rPr lang="zh-TW" altLang="en-US" sz="2000" dirty="0" smtClean="0">
                <a:solidFill>
                  <a:srgbClr val="FF0000"/>
                </a:solidFill>
              </a:rPr>
              <a:t>韓文字</a:t>
            </a:r>
            <a:r>
              <a:rPr lang="zh-TW" altLang="en-US" sz="2000" dirty="0" smtClean="0"/>
              <a:t>的日子，因此這個節誕生了</a:t>
            </a:r>
            <a:endParaRPr lang="en-US" altLang="ko-KR" sz="2000" dirty="0"/>
          </a:p>
          <a:p>
            <a:endParaRPr lang="en-US" altLang="ko-KR" sz="2000" dirty="0"/>
          </a:p>
          <a:p>
            <a:pPr>
              <a:buFontTx/>
              <a:buChar char="-"/>
            </a:pPr>
            <a:r>
              <a:rPr lang="zh-TW" altLang="en-US" sz="2000" dirty="0" smtClean="0"/>
              <a:t>以前，我們要配合漢文文字、中文的文法閱讀，很不方便。在那之後，可以自由的使用自己的文字了</a:t>
            </a:r>
            <a:endParaRPr lang="ko-KR" altLang="en-US" sz="20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16" name="TextBox 15"/>
          <p:cNvSpPr txBox="1"/>
          <p:nvPr/>
        </p:nvSpPr>
        <p:spPr>
          <a:xfrm>
            <a:off x="7378700" y="554613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漢字</a:t>
            </a:r>
            <a:endParaRPr lang="ko-KR" alt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34500" y="5526394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韓文字母</a:t>
            </a:r>
            <a:endParaRPr lang="ko-KR" altLang="en-US" sz="2400" b="1" dirty="0"/>
          </a:p>
        </p:txBody>
      </p:sp>
      <p:sp>
        <p:nvSpPr>
          <p:cNvPr id="19" name="오른쪽 화살표 18"/>
          <p:cNvSpPr/>
          <p:nvPr/>
        </p:nvSpPr>
        <p:spPr>
          <a:xfrm>
            <a:off x="8521700" y="5581650"/>
            <a:ext cx="596900" cy="36385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369050" y="1708150"/>
            <a:ext cx="515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가나다라마바사</a:t>
            </a:r>
            <a:r>
              <a:rPr lang="en-US" altLang="ko-KR" sz="2400" b="1" dirty="0"/>
              <a:t>, </a:t>
            </a:r>
            <a:r>
              <a:rPr lang="zh-TW" altLang="en-US" sz="2400" b="1" dirty="0" smtClean="0"/>
              <a:t>韓文節在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10</a:t>
            </a:r>
            <a:r>
              <a:rPr lang="zh-TW" altLang="en-US" sz="2400" b="1" dirty="0" smtClean="0"/>
              <a:t>月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9</a:t>
            </a:r>
            <a:r>
              <a:rPr lang="zh-TW" altLang="en-US" sz="2400" b="1" dirty="0" smtClean="0"/>
              <a:t>日</a:t>
            </a:r>
            <a:r>
              <a:rPr lang="en-US" altLang="ko-KR" sz="2400" b="1" dirty="0" smtClean="0"/>
              <a:t>.</a:t>
            </a:r>
            <a:endParaRPr lang="en-US" altLang="ko-KR" sz="2400" b="1" dirty="0"/>
          </a:p>
          <a:p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240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0470" y="48314"/>
            <a:ext cx="498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韓國的國定假日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光復節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693" y="1733014"/>
            <a:ext cx="5416007" cy="4514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9150" y="1902504"/>
            <a:ext cx="588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/>
              <a:t>大韓民國獨立萬歲</a:t>
            </a:r>
            <a:r>
              <a:rPr lang="en-US" altLang="ko-KR" sz="2400" b="1" dirty="0" smtClean="0"/>
              <a:t>! </a:t>
            </a:r>
            <a:r>
              <a:rPr lang="zh-TW" altLang="en-US" sz="2400" b="1" dirty="0" smtClean="0"/>
              <a:t>光復節在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8</a:t>
            </a:r>
            <a:r>
              <a:rPr lang="zh-TW" altLang="en-US" sz="2400" b="1" dirty="0" smtClean="0"/>
              <a:t>月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15</a:t>
            </a:r>
            <a:r>
              <a:rPr lang="zh-TW" altLang="en-US" sz="2400" b="1" dirty="0" smtClean="0"/>
              <a:t>日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99150" y="2748597"/>
            <a:ext cx="520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dirty="0"/>
          </a:p>
          <a:p>
            <a:pPr marL="342900" indent="-342900">
              <a:buFontTx/>
              <a:buChar char="-"/>
            </a:pPr>
            <a:r>
              <a:rPr lang="en-US" altLang="ko-KR" sz="2000" dirty="0" smtClean="0"/>
              <a:t>1945</a:t>
            </a:r>
            <a:r>
              <a:rPr lang="zh-TW" altLang="en-US" sz="2000" dirty="0" smtClean="0"/>
              <a:t>年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8</a:t>
            </a:r>
            <a:r>
              <a:rPr lang="zh-TW" altLang="en-US" sz="2000" dirty="0" smtClean="0"/>
              <a:t>月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15</a:t>
            </a:r>
            <a:r>
              <a:rPr lang="zh-TW" altLang="en-US" sz="2000" dirty="0" smtClean="0"/>
              <a:t>日，我們從日本殖民中獨立了，為了紀念這天，成為國定假日</a:t>
            </a:r>
            <a:endParaRPr lang="en-US" altLang="ko-KR" sz="2000" dirty="0"/>
          </a:p>
          <a:p>
            <a:pPr marL="342900" indent="-342900">
              <a:buFontTx/>
              <a:buChar char="-"/>
            </a:pPr>
            <a:endParaRPr lang="en-US" altLang="ko-KR" sz="2000" dirty="0"/>
          </a:p>
          <a:p>
            <a:pPr marL="342900" indent="-342900">
              <a:buFontTx/>
              <a:buChar char="-"/>
            </a:pPr>
            <a:r>
              <a:rPr lang="zh-TW" altLang="en-US" sz="2000" dirty="0" smtClean="0">
                <a:solidFill>
                  <a:srgbClr val="FF0000"/>
                </a:solidFill>
              </a:rPr>
              <a:t>光復</a:t>
            </a:r>
            <a:r>
              <a:rPr lang="zh-TW" altLang="en-US" sz="2000" dirty="0" smtClean="0"/>
              <a:t>有著</a:t>
            </a:r>
            <a:r>
              <a:rPr lang="zh-TW" altLang="en-US" sz="2000" dirty="0" smtClean="0">
                <a:solidFill>
                  <a:srgbClr val="FF0000"/>
                </a:solidFill>
              </a:rPr>
              <a:t>尋回光芒</a:t>
            </a:r>
            <a:r>
              <a:rPr lang="zh-TW" altLang="en-US" sz="2000" dirty="0" smtClean="0"/>
              <a:t>的意思，象徵奪回國權</a:t>
            </a:r>
            <a:endParaRPr lang="en-US" altLang="zh-TW" sz="2000" dirty="0" smtClean="0"/>
          </a:p>
          <a:p>
            <a:pPr marL="342900" indent="-342900">
              <a:buFontTx/>
              <a:buChar char="-"/>
            </a:pPr>
            <a:endParaRPr lang="en-US" altLang="ko-KR" sz="2000" dirty="0" smtClean="0"/>
          </a:p>
          <a:p>
            <a:pPr marL="342900" indent="-342900">
              <a:buFontTx/>
              <a:buChar char="-"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98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445" y="3035430"/>
            <a:ext cx="5129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zh-TW" altLang="en-US" sz="2400" dirty="0" smtClean="0"/>
              <a:t>韓服是韓國的傳統衣裳</a:t>
            </a:r>
            <a:endParaRPr lang="en-US" altLang="zh-TW" sz="2400" dirty="0" smtClean="0"/>
          </a:p>
          <a:p>
            <a:pPr marL="342900" indent="-342900"/>
            <a:endParaRPr lang="en-US" altLang="ko-KR" sz="2400" dirty="0" smtClean="0"/>
          </a:p>
          <a:p>
            <a:r>
              <a:rPr lang="zh-TW" altLang="en-US" sz="2400" dirty="0" smtClean="0"/>
              <a:t>常常是大活動上的焦點之一</a:t>
            </a:r>
            <a:endParaRPr lang="en-US" altLang="zh-TW" sz="2400" dirty="0" smtClean="0"/>
          </a:p>
          <a:p>
            <a:endParaRPr lang="en-US" altLang="ko-KR" sz="2400" dirty="0"/>
          </a:p>
          <a:p>
            <a:pPr marL="342900" indent="-342900"/>
            <a:r>
              <a:rPr lang="zh-TW" altLang="en-US" sz="2400" dirty="0" smtClean="0"/>
              <a:t>韓服有很多的款式和用途</a:t>
            </a:r>
            <a:endParaRPr lang="en-US" altLang="ko-KR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7" b="93067" l="16600" r="92400">
                        <a14:foregroundMark x1="51400" y1="4000" x2="51400" y2="4000"/>
                        <a14:foregroundMark x1="42600" y1="6000" x2="42600" y2="6000"/>
                        <a14:foregroundMark x1="42000" y1="14267" x2="42000" y2="14267"/>
                        <a14:foregroundMark x1="43800" y1="17600" x2="43800" y2="17600"/>
                        <a14:foregroundMark x1="60000" y1="20267" x2="60000" y2="20267"/>
                        <a14:foregroundMark x1="28800" y1="58667" x2="28800" y2="58667"/>
                        <a14:foregroundMark x1="79400" y1="59200" x2="79400" y2="59200"/>
                        <a14:foregroundMark x1="66200" y1="68133" x2="66200" y2="68133"/>
                        <a14:foregroundMark x1="56600" y1="66133" x2="56600" y2="66133"/>
                        <a14:foregroundMark x1="49800" y1="66933" x2="49800" y2="66933"/>
                        <a14:foregroundMark x1="40600" y1="68933" x2="40600" y2="68933"/>
                        <a14:foregroundMark x1="37600" y1="66133" x2="37600" y2="66133"/>
                        <a14:foregroundMark x1="39800" y1="62533" x2="39800" y2="62533"/>
                        <a14:foregroundMark x1="35600" y1="57200" x2="35600" y2="57200"/>
                        <a14:foregroundMark x1="29600" y1="48800" x2="29600" y2="48800"/>
                        <a14:foregroundMark x1="27800" y1="42133" x2="27800" y2="42133"/>
                        <a14:foregroundMark x1="29800" y1="35867" x2="29800" y2="35867"/>
                        <a14:foregroundMark x1="31800" y1="30133" x2="31800" y2="30133"/>
                        <a14:foregroundMark x1="31800" y1="29200" x2="31800" y2="29200"/>
                        <a14:foregroundMark x1="26400" y1="47067" x2="26400" y2="47067"/>
                        <a14:foregroundMark x1="25200" y1="52667" x2="25200" y2="52667"/>
                        <a14:foregroundMark x1="76800" y1="28000" x2="76800" y2="28000"/>
                        <a14:foregroundMark x1="77600" y1="37733" x2="77600" y2="37733"/>
                        <a14:foregroundMark x1="78600" y1="40800" x2="80000" y2="42267"/>
                        <a14:foregroundMark x1="81000" y1="44000" x2="81200" y2="45467"/>
                        <a14:foregroundMark x1="81200" y1="48533" x2="81200" y2="49867"/>
                        <a14:foregroundMark x1="81200" y1="51467" x2="80800" y2="52933"/>
                        <a14:foregroundMark x1="80000" y1="54667" x2="79200" y2="55733"/>
                        <a14:foregroundMark x1="79600" y1="32933" x2="79600" y2="32933"/>
                        <a14:foregroundMark x1="77400" y1="30267" x2="77400" y2="30267"/>
                        <a14:foregroundMark x1="79000" y1="31067" x2="79200" y2="32400"/>
                        <a14:foregroundMark x1="79200" y1="36667" x2="79200" y2="36667"/>
                        <a14:foregroundMark x1="79800" y1="37067" x2="80800" y2="37733"/>
                        <a14:foregroundMark x1="29800" y1="31600" x2="29800" y2="31600"/>
                        <a14:foregroundMark x1="29200" y1="37600" x2="29200" y2="37600"/>
                        <a14:foregroundMark x1="29200" y1="38400" x2="29200" y2="40533"/>
                        <a14:foregroundMark x1="29000" y1="43467" x2="29000" y2="44400"/>
                        <a14:foregroundMark x1="29000" y1="46267" x2="29000" y2="47733"/>
                        <a14:foregroundMark x1="29000" y1="50933" x2="29000" y2="51867"/>
                        <a14:foregroundMark x1="32800" y1="33067" x2="32800" y2="33067"/>
                        <a14:foregroundMark x1="30000" y1="30933" x2="30000" y2="30933"/>
                        <a14:foregroundMark x1="45800" y1="21200" x2="45800" y2="21200"/>
                        <a14:foregroundMark x1="47400" y1="24133" x2="47400" y2="24133"/>
                        <a14:foregroundMark x1="49800" y1="29333" x2="49800" y2="29333"/>
                        <a14:foregroundMark x1="51800" y1="29867" x2="52800" y2="30267"/>
                        <a14:foregroundMark x1="56200" y1="29733" x2="56200" y2="29200"/>
                        <a14:foregroundMark x1="59000" y1="24267" x2="59000" y2="24267"/>
                        <a14:foregroundMark x1="60000" y1="20800" x2="60000" y2="20800"/>
                        <a14:foregroundMark x1="30200" y1="29600" x2="30200" y2="29600"/>
                        <a14:foregroundMark x1="58400" y1="7067" x2="58400" y2="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2264" r="13642" b="8215"/>
          <a:stretch/>
        </p:blipFill>
        <p:spPr>
          <a:xfrm>
            <a:off x="355232" y="1399259"/>
            <a:ext cx="2440182" cy="510994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7" l="0" r="97700">
                        <a14:foregroundMark x1="42100" y1="27023" x2="42100" y2="27023"/>
                        <a14:foregroundMark x1="33900" y1="33005" x2="33900" y2="33005"/>
                        <a14:foregroundMark x1="20400" y1="38776" x2="20400" y2="38776"/>
                        <a14:foregroundMark x1="15100" y1="44898" x2="15100" y2="44898"/>
                        <a14:foregroundMark x1="8500" y1="47643" x2="8500" y2="47643"/>
                        <a14:foregroundMark x1="8300" y1="43702" x2="9300" y2="43209"/>
                        <a14:foregroundMark x1="17000" y1="38072" x2="17000" y2="38072"/>
                        <a14:foregroundMark x1="25900" y1="33498" x2="25900" y2="33498"/>
                        <a14:foregroundMark x1="35100" y1="29627" x2="35100" y2="29627"/>
                        <a14:foregroundMark x1="39000" y1="29627" x2="39000" y2="29627"/>
                        <a14:foregroundMark x1="16300" y1="50669" x2="16300" y2="50669"/>
                        <a14:foregroundMark x1="20900" y1="48980" x2="20900" y2="48980"/>
                        <a14:foregroundMark x1="32700" y1="52357" x2="32700" y2="52357"/>
                        <a14:foregroundMark x1="26900" y1="57495" x2="26900" y2="57495"/>
                        <a14:foregroundMark x1="26700" y1="61365" x2="26700" y2="61365"/>
                        <a14:foregroundMark x1="83000" y1="52569" x2="83000" y2="52569"/>
                        <a14:foregroundMark x1="33400" y1="35046" x2="33400" y2="35046"/>
                        <a14:foregroundMark x1="14100" y1="41309" x2="14100" y2="41309"/>
                        <a14:foregroundMark x1="14800" y1="38776" x2="14800" y2="38776"/>
                        <a14:foregroundMark x1="11400" y1="40676" x2="11400" y2="40676"/>
                        <a14:foregroundMark x1="11400" y1="50669" x2="11400" y2="50669"/>
                        <a14:foregroundMark x1="89700" y1="45954" x2="89700" y2="45954"/>
                        <a14:foregroundMark x1="19900" y1="45039" x2="19900" y2="45039"/>
                        <a14:foregroundMark x1="91400" y1="46094" x2="91400" y2="46094"/>
                        <a14:foregroundMark x1="89000" y1="43913" x2="89000" y2="43913"/>
                        <a14:foregroundMark x1="9500" y1="49472" x2="9500" y2="49472"/>
                        <a14:foregroundMark x1="42600" y1="26179" x2="42600" y2="26179"/>
                        <a14:backgroundMark x1="84400" y1="60732" x2="84400" y2="6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0" y="999240"/>
            <a:ext cx="3900747" cy="5542961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6906090" y="1536090"/>
            <a:ext cx="4040760" cy="953729"/>
          </a:xfrm>
          <a:prstGeom prst="rect">
            <a:avLst/>
          </a:prstGeom>
          <a:solidFill>
            <a:srgbClr val="767171"/>
          </a:solidFill>
          <a:ln>
            <a:solidFill>
              <a:srgbClr val="76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/>
              <a:t>韓服</a:t>
            </a:r>
            <a:endParaRPr lang="ko-KR" altLang="en-US" sz="2800" b="1" dirty="0"/>
          </a:p>
        </p:txBody>
      </p:sp>
      <p:sp>
        <p:nvSpPr>
          <p:cNvPr id="15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800" b="1" dirty="0" smtClean="0"/>
              <a:t>韓服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049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pic>
        <p:nvPicPr>
          <p:cNvPr id="12" name="그림 11" descr="[주간 여적]박근혜는 선덕여왕이다">
            <a:hlinkClick r:id="rId3" tgtFrame="&quot;_blank&quot;" tooltip="&quot;[주간 여적]박근혜는 선덕여왕이다 포토뉴스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6" y="2116044"/>
            <a:ext cx="3829783" cy="280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 descr="'구르미 그린 달빛' 승승장구… 자체 최고 시청률 경신 21.3%">
            <a:hlinkClick r:id="rId5" tgtFrame="&quot;_blank&quot;" tooltip="&quot;'구르미 그린 달빛' 승승장구… 자체 최고 시청률 경신 21.3% 포토뉴스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86" y="2116043"/>
            <a:ext cx="3829783" cy="280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4671" y="2116043"/>
            <a:ext cx="3829783" cy="2788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076" y="5354425"/>
            <a:ext cx="335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67171"/>
                </a:solidFill>
              </a:rPr>
              <a:t>三國時代</a:t>
            </a:r>
            <a:endParaRPr lang="ko-KR" altLang="en-US" sz="2000" b="1" dirty="0">
              <a:solidFill>
                <a:srgbClr val="76717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1591" y="5354425"/>
            <a:ext cx="335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67171"/>
                </a:solidFill>
              </a:rPr>
              <a:t>高麗時代</a:t>
            </a:r>
            <a:endParaRPr lang="ko-KR" altLang="en-US" sz="2000" b="1" dirty="0">
              <a:solidFill>
                <a:srgbClr val="76717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1106" y="5354425"/>
            <a:ext cx="335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67171"/>
                </a:solidFill>
              </a:rPr>
              <a:t>朝鮮時代</a:t>
            </a:r>
            <a:endParaRPr lang="ko-KR" altLang="en-US" sz="2000" b="1" dirty="0">
              <a:solidFill>
                <a:srgbClr val="767171"/>
              </a:solidFill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800" b="1" dirty="0" smtClean="0"/>
              <a:t>韓服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560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1329179"/>
            <a:ext cx="12192000" cy="49584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6" y="1441014"/>
            <a:ext cx="3076731" cy="32399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57" y="1471450"/>
            <a:ext cx="3668956" cy="32095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20" y="1809318"/>
            <a:ext cx="4571572" cy="257150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52262" y="4979156"/>
            <a:ext cx="933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 smtClean="0"/>
              <a:t>現在，韓國人在正式場合時，穿韓服</a:t>
            </a:r>
            <a:endParaRPr lang="en-US" altLang="zh-TW" sz="2400" dirty="0" smtClean="0"/>
          </a:p>
          <a:p>
            <a:pPr algn="just"/>
            <a:r>
              <a:rPr lang="zh-TW" altLang="en-US" sz="2400" dirty="0" smtClean="0"/>
              <a:t>像是國慶日、婚禮、嬰兒一歲生日</a:t>
            </a:r>
            <a:endParaRPr lang="en-US" altLang="ko-KR" sz="24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79" y="174605"/>
            <a:ext cx="1094321" cy="67540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789" y="135968"/>
            <a:ext cx="875763" cy="79131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5156" y="116124"/>
            <a:ext cx="8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대한</a:t>
            </a:r>
            <a:endParaRPr lang="en-US" altLang="ko-KR" sz="2400" dirty="0"/>
          </a:p>
          <a:p>
            <a:r>
              <a:rPr lang="ko-KR" altLang="en-US" sz="2400" dirty="0"/>
              <a:t>민국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2467" y="217591"/>
            <a:ext cx="15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South Korea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48190" y="512305"/>
            <a:ext cx="314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Ⅱ. Korea Traditional Clothes</a:t>
            </a:r>
            <a:endParaRPr lang="ko-KR" altLang="en-US" dirty="0"/>
          </a:p>
        </p:txBody>
      </p:sp>
      <p:pic>
        <p:nvPicPr>
          <p:cNvPr id="7" name="그림 6" descr="즐거운 추석 연휴 보내세요~^-^">
            <a:hlinkClick r:id="rId6" tgtFrame="&quot;_blank&quot;" tooltip="&quot;즐거운 추석 연휴 보내세요~^-^ 카페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" y="1927508"/>
            <a:ext cx="5354883" cy="35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20123" y="2992737"/>
            <a:ext cx="4780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mtClean="0"/>
              <a:t>現代韓服和朝鮮時代的韓服相似</a:t>
            </a:r>
            <a:endParaRPr lang="ko-KR" altLang="en-US" sz="2000" dirty="0"/>
          </a:p>
        </p:txBody>
      </p:sp>
      <p:sp>
        <p:nvSpPr>
          <p:cNvPr id="16" name="TextBox 22"/>
          <p:cNvSpPr txBox="1"/>
          <p:nvPr/>
        </p:nvSpPr>
        <p:spPr>
          <a:xfrm>
            <a:off x="1287356" y="213592"/>
            <a:ext cx="6226627" cy="578882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altLang="zh-TW" sz="2800" b="1" dirty="0" smtClean="0"/>
              <a:t>2. </a:t>
            </a:r>
            <a:r>
              <a:rPr lang="zh-TW" altLang="en-US" sz="2800" b="1" dirty="0" smtClean="0"/>
              <a:t>現代韓服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40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728</Words>
  <Application>Microsoft Office PowerPoint</Application>
  <PresentationFormat>寬螢幕</PresentationFormat>
  <Paragraphs>155</Paragraphs>
  <Slides>16</Slides>
  <Notes>3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新細明體</vt:lpstr>
      <vt:lpstr>Arial</vt:lpstr>
      <vt:lpstr>굴림</vt:lpstr>
      <vt:lpstr>맑은 고딕</vt:lpstr>
      <vt:lpstr>Office 테마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LEEYEEUN</dc:creator>
  <cp:lastModifiedBy>master</cp:lastModifiedBy>
  <cp:revision>92</cp:revision>
  <dcterms:created xsi:type="dcterms:W3CDTF">2015-10-28T22:34:45Z</dcterms:created>
  <dcterms:modified xsi:type="dcterms:W3CDTF">2017-04-24T03:45:19Z</dcterms:modified>
</cp:coreProperties>
</file>