
<file path=[Content_Types].xml><?xml version="1.0" encoding="utf-8"?>
<Types xmlns="http://schemas.openxmlformats.org/package/2006/content-types">
  <Default Extension="jfif" ContentType="image/jpeg"/>
  <Default Extension="png" ContentType="image/png"/>
  <Default Extension="tmp" ContentType="image/png"/>
  <Default Extension="jpeg" ContentType="image/jpeg"/>
  <Default Extension="web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4"/>
  </p:notesMasterIdLst>
  <p:handoutMasterIdLst>
    <p:handoutMasterId r:id="rId115"/>
  </p:handoutMasterIdLst>
  <p:sldIdLst>
    <p:sldId id="274" r:id="rId2"/>
    <p:sldId id="306" r:id="rId3"/>
    <p:sldId id="345" r:id="rId4"/>
    <p:sldId id="346" r:id="rId5"/>
    <p:sldId id="365" r:id="rId6"/>
    <p:sldId id="409" r:id="rId7"/>
    <p:sldId id="410" r:id="rId8"/>
    <p:sldId id="411" r:id="rId9"/>
    <p:sldId id="412" r:id="rId10"/>
    <p:sldId id="307" r:id="rId11"/>
    <p:sldId id="371" r:id="rId12"/>
    <p:sldId id="369" r:id="rId13"/>
    <p:sldId id="370" r:id="rId14"/>
    <p:sldId id="318" r:id="rId15"/>
    <p:sldId id="293" r:id="rId16"/>
    <p:sldId id="373" r:id="rId17"/>
    <p:sldId id="372" r:id="rId18"/>
    <p:sldId id="413" r:id="rId19"/>
    <p:sldId id="414" r:id="rId20"/>
    <p:sldId id="374" r:id="rId21"/>
    <p:sldId id="311" r:id="rId22"/>
    <p:sldId id="376" r:id="rId23"/>
    <p:sldId id="313" r:id="rId24"/>
    <p:sldId id="339" r:id="rId25"/>
    <p:sldId id="378" r:id="rId26"/>
    <p:sldId id="379" r:id="rId27"/>
    <p:sldId id="343" r:id="rId28"/>
    <p:sldId id="344" r:id="rId29"/>
    <p:sldId id="341" r:id="rId30"/>
    <p:sldId id="342" r:id="rId31"/>
    <p:sldId id="338" r:id="rId32"/>
    <p:sldId id="340" r:id="rId33"/>
    <p:sldId id="375" r:id="rId34"/>
    <p:sldId id="382" r:id="rId35"/>
    <p:sldId id="285" r:id="rId36"/>
    <p:sldId id="384" r:id="rId37"/>
    <p:sldId id="336" r:id="rId38"/>
    <p:sldId id="337" r:id="rId39"/>
    <p:sldId id="415" r:id="rId40"/>
    <p:sldId id="289" r:id="rId41"/>
    <p:sldId id="416" r:id="rId42"/>
    <p:sldId id="417" r:id="rId43"/>
    <p:sldId id="418" r:id="rId44"/>
    <p:sldId id="305" r:id="rId45"/>
    <p:sldId id="332" r:id="rId46"/>
    <p:sldId id="333" r:id="rId47"/>
    <p:sldId id="350" r:id="rId48"/>
    <p:sldId id="356" r:id="rId49"/>
    <p:sldId id="351" r:id="rId50"/>
    <p:sldId id="419" r:id="rId51"/>
    <p:sldId id="420" r:id="rId52"/>
    <p:sldId id="385" r:id="rId53"/>
    <p:sldId id="323" r:id="rId54"/>
    <p:sldId id="325" r:id="rId55"/>
    <p:sldId id="386" r:id="rId56"/>
    <p:sldId id="388" r:id="rId57"/>
    <p:sldId id="423" r:id="rId58"/>
    <p:sldId id="425" r:id="rId59"/>
    <p:sldId id="426" r:id="rId60"/>
    <p:sldId id="427" r:id="rId61"/>
    <p:sldId id="321" r:id="rId62"/>
    <p:sldId id="428" r:id="rId63"/>
    <p:sldId id="278" r:id="rId64"/>
    <p:sldId id="424" r:id="rId65"/>
    <p:sldId id="429" r:id="rId66"/>
    <p:sldId id="389" r:id="rId67"/>
    <p:sldId id="352" r:id="rId68"/>
    <p:sldId id="329" r:id="rId69"/>
    <p:sldId id="430" r:id="rId70"/>
    <p:sldId id="435" r:id="rId71"/>
    <p:sldId id="431" r:id="rId72"/>
    <p:sldId id="432" r:id="rId73"/>
    <p:sldId id="437" r:id="rId74"/>
    <p:sldId id="436" r:id="rId75"/>
    <p:sldId id="433" r:id="rId76"/>
    <p:sldId id="353" r:id="rId77"/>
    <p:sldId id="391" r:id="rId78"/>
    <p:sldId id="400" r:id="rId79"/>
    <p:sldId id="402" r:id="rId80"/>
    <p:sldId id="401" r:id="rId81"/>
    <p:sldId id="393" r:id="rId82"/>
    <p:sldId id="398" r:id="rId83"/>
    <p:sldId id="399" r:id="rId84"/>
    <p:sldId id="394" r:id="rId85"/>
    <p:sldId id="396" r:id="rId86"/>
    <p:sldId id="395" r:id="rId87"/>
    <p:sldId id="397" r:id="rId88"/>
    <p:sldId id="438" r:id="rId89"/>
    <p:sldId id="440" r:id="rId90"/>
    <p:sldId id="442" r:id="rId91"/>
    <p:sldId id="443" r:id="rId92"/>
    <p:sldId id="439" r:id="rId93"/>
    <p:sldId id="441" r:id="rId94"/>
    <p:sldId id="444" r:id="rId95"/>
    <p:sldId id="449" r:id="rId96"/>
    <p:sldId id="445" r:id="rId97"/>
    <p:sldId id="446" r:id="rId98"/>
    <p:sldId id="447" r:id="rId99"/>
    <p:sldId id="448" r:id="rId100"/>
    <p:sldId id="299" r:id="rId101"/>
    <p:sldId id="291" r:id="rId102"/>
    <p:sldId id="302" r:id="rId103"/>
    <p:sldId id="403" r:id="rId104"/>
    <p:sldId id="404" r:id="rId105"/>
    <p:sldId id="405" r:id="rId106"/>
    <p:sldId id="408" r:id="rId107"/>
    <p:sldId id="335" r:id="rId108"/>
    <p:sldId id="360" r:id="rId109"/>
    <p:sldId id="358" r:id="rId110"/>
    <p:sldId id="359" r:id="rId111"/>
    <p:sldId id="301" r:id="rId112"/>
    <p:sldId id="263" r:id="rId113"/>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88355" autoAdjust="0"/>
  </p:normalViewPr>
  <p:slideViewPr>
    <p:cSldViewPr snapToGrid="0">
      <p:cViewPr varScale="1">
        <p:scale>
          <a:sx n="87" d="100"/>
          <a:sy n="87" d="100"/>
        </p:scale>
        <p:origin x="389" y="101"/>
      </p:cViewPr>
      <p:guideLst>
        <p:guide orient="horz" pos="2160"/>
        <p:guide pos="3840"/>
      </p:guideLst>
    </p:cSldViewPr>
  </p:slideViewPr>
  <p:notesTextViewPr>
    <p:cViewPr>
      <p:scale>
        <a:sx n="1" d="1"/>
        <a:sy n="1" d="1"/>
      </p:scale>
      <p:origin x="0" y="0"/>
    </p:cViewPr>
  </p:notesTextViewPr>
  <p:sorterViewPr>
    <p:cViewPr>
      <p:scale>
        <a:sx n="100" d="100"/>
        <a:sy n="100" d="100"/>
      </p:scale>
      <p:origin x="0" y="-1781"/>
    </p:cViewPr>
  </p:sorterViewPr>
  <p:notesViewPr>
    <p:cSldViewPr snapToGrid="0">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94C59FB-3E13-4307-9ECC-5E39E1BA9EC0}" type="datetime1">
              <a:rPr lang="zh-TW" altLang="en-US" smtClean="0">
                <a:latin typeface="微軟正黑體" panose="020B0604030504040204" pitchFamily="34" charset="-120"/>
                <a:ea typeface="微軟正黑體" panose="020B0604030504040204" pitchFamily="34" charset="-120"/>
              </a:rPr>
              <a:t>2024/6/24</a:t>
            </a:fld>
            <a:endParaRPr lang="zh-TW" altLang="en-US" dirty="0">
              <a:latin typeface="微軟正黑體" panose="020B0604030504040204" pitchFamily="34" charset="-120"/>
              <a:ea typeface="微軟正黑體" panose="020B0604030504040204" pitchFamily="34" charset="-120"/>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n-US" altLang="zh-TW" smtClean="0">
                <a:latin typeface="微軟正黑體" panose="020B0604030504040204" pitchFamily="34" charset="-120"/>
                <a:ea typeface="微軟正黑體" panose="020B0604030504040204" pitchFamily="34" charset="-120"/>
              </a:rPr>
              <a:pPr algn="r" rtl="0"/>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dirty="0"/>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8"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9"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94C59FB-3E13-4307-9ECC-5E39E1BA9EC0}" type="datetime1">
              <a:rPr lang="zh-TW" altLang="en-US" smtClean="0">
                <a:latin typeface="微軟正黑體" panose="020B0604030504040204" pitchFamily="34" charset="-120"/>
                <a:ea typeface="微軟正黑體" panose="020B0604030504040204" pitchFamily="34" charset="-120"/>
              </a:rPr>
              <a:t>2024/6/24</a:t>
            </a:fld>
            <a:endParaRPr lang="zh-TW" altLang="en-US" dirty="0">
              <a:latin typeface="微軟正黑體" panose="020B0604030504040204" pitchFamily="34" charset="-120"/>
              <a:ea typeface="微軟正黑體" panose="020B0604030504040204" pitchFamily="34" charset="-120"/>
            </a:endParaRPr>
          </a:p>
        </p:txBody>
      </p:sp>
      <p:sp>
        <p:nvSpPr>
          <p:cNvPr id="10" name="頁尾預留位置 3"/>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11" name="投影片編號預留位置 4"/>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n-US" altLang="zh-TW" smtClean="0">
                <a:latin typeface="微軟正黑體" panose="020B0604030504040204" pitchFamily="34" charset="-120"/>
                <a:ea typeface="微軟正黑體" panose="020B0604030504040204" pitchFamily="34" charset="-120"/>
              </a:rPr>
              <a:pPr algn="r" rtl="0"/>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601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14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1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81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896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287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1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07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658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473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00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46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123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549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456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7061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061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501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395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5680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897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8061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489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4831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37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959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4955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844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564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101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0438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1979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558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112</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370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91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38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338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15</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6347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219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21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6/24/2024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08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73B64ED-7636-48DD-A9E8-28CC68014574}" type="datetime1">
              <a:rPr lang="zh-TW" altLang="en-US" smtClean="0"/>
              <a:pPr/>
              <a:t>2024/6/24</a:t>
            </a:fld>
            <a:endParaRPr lang="zh-TW" altLang="en-US" dirty="0"/>
          </a:p>
        </p:txBody>
      </p:sp>
      <p:sp>
        <p:nvSpPr>
          <p:cNvPr id="5" name="Footer Placeholder 4"/>
          <p:cNvSpPr>
            <a:spLocks noGrp="1"/>
          </p:cNvSpPr>
          <p:nvPr>
            <p:ph type="ftr" sz="quarter" idx="11"/>
          </p:nvPr>
        </p:nvSpPr>
        <p:spPr/>
        <p:txBody>
          <a:bodyPr/>
          <a:lstStyle/>
          <a:p>
            <a:pPr rtl="0"/>
            <a:endParaRPr lang="zh-TW" altLang="en-US" dirty="0"/>
          </a:p>
        </p:txBody>
      </p:sp>
      <p:sp>
        <p:nvSpPr>
          <p:cNvPr id="6" name="Slide Number Placeholder 5"/>
          <p:cNvSpPr>
            <a:spLocks noGrp="1"/>
          </p:cNvSpPr>
          <p:nvPr>
            <p:ph type="sldNum" sz="quarter" idx="12"/>
          </p:nvPr>
        </p:nvSpPr>
        <p:spPr/>
        <p:txBody>
          <a:bodyPr/>
          <a:lstStyle/>
          <a:p>
            <a:pPr rtl="0"/>
            <a:fld id="{022B156B-59AE-415F-B24B-8756D48BB977}" type="slidenum">
              <a:rPr lang="en-US" altLang="zh-TW" smtClean="0"/>
              <a:t>‹#›</a:t>
            </a:fld>
            <a:endParaRPr lang="zh-TW" alt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682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73B64ED-7636-48DD-A9E8-28CC68014574}" type="datetime1">
              <a:rPr lang="zh-TW" altLang="en-US" smtClean="0"/>
              <a:pPr/>
              <a:t>2024/6/24</a:t>
            </a:fld>
            <a:endParaRPr lang="zh-TW" altLang="en-US" dirty="0"/>
          </a:p>
        </p:txBody>
      </p:sp>
      <p:sp>
        <p:nvSpPr>
          <p:cNvPr id="5" name="Footer Placeholder 4"/>
          <p:cNvSpPr>
            <a:spLocks noGrp="1"/>
          </p:cNvSpPr>
          <p:nvPr>
            <p:ph type="ftr" sz="quarter" idx="11"/>
          </p:nvPr>
        </p:nvSpPr>
        <p:spPr/>
        <p:txBody>
          <a:bodyPr/>
          <a:lstStyle/>
          <a:p>
            <a:pPr rtl="0"/>
            <a:endParaRPr lang="zh-TW" altLang="en-US" dirty="0"/>
          </a:p>
        </p:txBody>
      </p:sp>
      <p:sp>
        <p:nvSpPr>
          <p:cNvPr id="6" name="Slide Number Placeholder 5"/>
          <p:cNvSpPr>
            <a:spLocks noGrp="1"/>
          </p:cNvSpPr>
          <p:nvPr>
            <p:ph type="sldNum" sz="quarter" idx="12"/>
          </p:nvPr>
        </p:nvSpPr>
        <p:spPr/>
        <p:txBody>
          <a:bodyPr/>
          <a:lstStyle/>
          <a:p>
            <a:pPr rtl="0"/>
            <a:fld id="{022B156B-59AE-415F-B24B-8756D48BB977}" type="slidenum">
              <a:rPr lang="en-US" altLang="zh-TW" smtClean="0"/>
              <a:t>‹#›</a:t>
            </a:fld>
            <a:endParaRPr lang="zh-TW" alt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95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含標題的兩張圖片">
    <p:spTree>
      <p:nvGrpSpPr>
        <p:cNvPr id="1" name=""/>
        <p:cNvGrpSpPr/>
        <p:nvPr/>
      </p:nvGrpSpPr>
      <p:grpSpPr>
        <a:xfrm>
          <a:off x="0" y="0"/>
          <a:ext cx="0" cy="0"/>
          <a:chOff x="0" y="0"/>
          <a:chExt cx="0" cy="0"/>
        </a:xfrm>
      </p:grpSpPr>
      <p:sp>
        <p:nvSpPr>
          <p:cNvPr id="2" name="標題 1"/>
          <p:cNvSpPr>
            <a:spLocks noGrp="1"/>
          </p:cNvSpPr>
          <p:nvPr>
            <p:ph type="title"/>
          </p:nvPr>
        </p:nvSpPr>
        <p:spPr>
          <a:xfrm>
            <a:off x="1065212" y="304799"/>
            <a:ext cx="10058402" cy="1216152"/>
          </a:xfrm>
        </p:spPr>
        <p:txBody>
          <a:bodyPr rtlCol="0"/>
          <a:lstStyle>
            <a:lvl1pPr algn="l" rtl="0">
              <a:defRPr>
                <a:latin typeface="微軟正黑體" panose="020B0604030504040204" pitchFamily="34" charset="-120"/>
                <a:ea typeface="微軟正黑體" panose="020B0604030504040204" pitchFamily="34" charset="-120"/>
              </a:defRPr>
            </a:lvl1pPr>
          </a:lstStyle>
          <a:p>
            <a:pPr rtl="0"/>
            <a:r>
              <a:rPr lang="zh-TW" altLang="en-US" noProof="0" smtClean="0"/>
              <a:t>按一下以編輯母片標題樣式</a:t>
            </a:r>
            <a:endParaRPr lang="zh-TW" altLang="en-US" noProof="0" dirty="0"/>
          </a:p>
        </p:txBody>
      </p:sp>
      <p:grpSp>
        <p:nvGrpSpPr>
          <p:cNvPr id="9" name="群組 8"/>
          <p:cNvGrpSpPr/>
          <p:nvPr/>
        </p:nvGrpSpPr>
        <p:grpSpPr>
          <a:xfrm>
            <a:off x="1052422" y="1733550"/>
            <a:ext cx="4360503" cy="3050038"/>
            <a:chOff x="895350" y="3313113"/>
            <a:chExt cx="3613151" cy="2790825"/>
          </a:xfrm>
          <a:solidFill>
            <a:schemeClr val="tx1">
              <a:lumMod val="50000"/>
            </a:schemeClr>
          </a:solidFill>
        </p:grpSpPr>
        <p:sp>
          <p:nvSpPr>
            <p:cNvPr id="10"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3"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4"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5"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6"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7"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8"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9"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0"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1"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36" name="圖片預留位置 33" descr="要新增影像的空白預留位置。按一下預留位置，然後選取您想要新增的影像。"/>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39" name="文字預留位置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grpSp>
        <p:nvGrpSpPr>
          <p:cNvPr id="22" name="群組 21"/>
          <p:cNvGrpSpPr/>
          <p:nvPr/>
        </p:nvGrpSpPr>
        <p:grpSpPr>
          <a:xfrm>
            <a:off x="6763111" y="1733550"/>
            <a:ext cx="4360503" cy="3050038"/>
            <a:chOff x="895350" y="3313113"/>
            <a:chExt cx="3613151" cy="2790825"/>
          </a:xfrm>
          <a:solidFill>
            <a:schemeClr val="tx1">
              <a:lumMod val="50000"/>
            </a:schemeClr>
          </a:solidFill>
        </p:grpSpPr>
        <p:sp>
          <p:nvSpPr>
            <p:cNvPr id="2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37" name="圖片預留位置 33" descr="要新增影像的空白預留位置。按一下預留位置，然後選取您想要新增的影像。"/>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40" name="文字預留位置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noProof="0" dirty="0"/>
          </a:p>
        </p:txBody>
      </p:sp>
      <p:sp>
        <p:nvSpPr>
          <p:cNvPr id="38" name="日期預留位置 3"/>
          <p:cNvSpPr>
            <a:spLocks noGrp="1"/>
          </p:cNvSpPr>
          <p:nvPr>
            <p:ph type="dt" sz="half" idx="20"/>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2024/6/24</a:t>
            </a:fld>
            <a:endParaRPr lang="zh-TW" altLang="en-US"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含標題的三張圖片">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微軟正黑體" panose="020B0604030504040204" pitchFamily="34" charset="-120"/>
                <a:ea typeface="微軟正黑體" panose="020B0604030504040204" pitchFamily="34" charset="-120"/>
              </a:defRPr>
            </a:lvl1pPr>
          </a:lstStyle>
          <a:p>
            <a:pPr rtl="0"/>
            <a:r>
              <a:rPr lang="zh-TW" altLang="en-US" smtClean="0"/>
              <a:t>按一下以編輯母片標題樣式</a:t>
            </a:r>
            <a:endParaRPr lang="zh-TW" altLang="en-US" dirty="0"/>
          </a:p>
        </p:txBody>
      </p:sp>
      <p:grpSp>
        <p:nvGrpSpPr>
          <p:cNvPr id="52" name="群組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79" name="圖片預留位置 33" descr="要新增影像的空白預留位置。按一下預留位置，然後選取您想要新增的影像。"/>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1" name="文字預留位置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grpSp>
        <p:nvGrpSpPr>
          <p:cNvPr id="84" name="群組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78" name="圖片預留位置 33" descr="要新增影像的空白預留位置。按一下預留位置，然後選取您想要新增的影像。"/>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2" name="文字預留位置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grpSp>
        <p:nvGrpSpPr>
          <p:cNvPr id="97" name="群組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9"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0"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1"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2"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3"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4"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5"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6"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7"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8"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9"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80" name="圖片預留位置 33" descr="要新增影像的空白預留位置。按一下預留位置，然後選取您想要新增的影像。"/>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3" name="文字預留位置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smtClean="0"/>
              <a:pPr/>
              <a:t>‹#›</a:t>
            </a:fld>
            <a:endParaRPr lang="zh-TW" altLang="en-US"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dirty="0"/>
          </a:p>
        </p:txBody>
      </p:sp>
      <p:sp>
        <p:nvSpPr>
          <p:cNvPr id="51" name="日期預留位置 3"/>
          <p:cNvSpPr>
            <a:spLocks noGrp="1"/>
          </p:cNvSpPr>
          <p:nvPr>
            <p:ph type="dt" sz="half" idx="2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2024/6/24</a:t>
            </a:fld>
            <a:endParaRPr lang="zh-TW" altLang="en-US"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含標題的三張圖片">
    <p:spTree>
      <p:nvGrpSpPr>
        <p:cNvPr id="1" name=""/>
        <p:cNvGrpSpPr/>
        <p:nvPr/>
      </p:nvGrpSpPr>
      <p:grpSpPr>
        <a:xfrm>
          <a:off x="0" y="0"/>
          <a:ext cx="0" cy="0"/>
          <a:chOff x="0" y="0"/>
          <a:chExt cx="0" cy="0"/>
        </a:xfrm>
      </p:grpSpPr>
      <p:sp>
        <p:nvSpPr>
          <p:cNvPr id="2" name="標題 1"/>
          <p:cNvSpPr>
            <a:spLocks noGrp="1"/>
          </p:cNvSpPr>
          <p:nvPr>
            <p:ph type="title"/>
          </p:nvPr>
        </p:nvSpPr>
        <p:spPr>
          <a:xfrm>
            <a:off x="9066214" y="421594"/>
            <a:ext cx="2286000" cy="1885508"/>
          </a:xfrm>
        </p:spPr>
        <p:txBody>
          <a:bodyPr rtlCol="0">
            <a:normAutofit/>
          </a:bodyPr>
          <a:lstStyle>
            <a:lvl1pPr algn="l" rtl="0">
              <a:defRPr sz="2400">
                <a:latin typeface="微軟正黑體" panose="020B0604030504040204" pitchFamily="34" charset="-120"/>
                <a:ea typeface="微軟正黑體" panose="020B0604030504040204" pitchFamily="34" charset="-120"/>
              </a:defRPr>
            </a:lvl1pPr>
          </a:lstStyle>
          <a:p>
            <a:pPr rtl="0"/>
            <a:r>
              <a:rPr lang="zh-TW" altLang="en-US" noProof="0" smtClean="0"/>
              <a:t>按一下以編輯母片標題樣式</a:t>
            </a:r>
            <a:endParaRPr lang="zh-TW" altLang="en-US" noProof="0" dirty="0"/>
          </a:p>
        </p:txBody>
      </p:sp>
      <p:grpSp>
        <p:nvGrpSpPr>
          <p:cNvPr id="84" name="群組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97" name="圖片預留位置 33" descr="要新增影像的空白預留位置。按一下預留位置，然後選取您想要新增的影像。"/>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grpSp>
        <p:nvGrpSpPr>
          <p:cNvPr id="98" name="群組 97"/>
          <p:cNvGrpSpPr/>
          <p:nvPr/>
        </p:nvGrpSpPr>
        <p:grpSpPr>
          <a:xfrm>
            <a:off x="5322489" y="319177"/>
            <a:ext cx="3389607" cy="2710838"/>
            <a:chOff x="895350" y="3313113"/>
            <a:chExt cx="3613151" cy="2790825"/>
          </a:xfrm>
          <a:solidFill>
            <a:schemeClr val="tx1">
              <a:lumMod val="50000"/>
            </a:schemeClr>
          </a:solidFill>
        </p:grpSpPr>
        <p:sp>
          <p:nvSpPr>
            <p:cNvPr id="99"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0"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1"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2"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3"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4"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5"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6"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7"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8"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9"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0"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111" name="圖片預留位置 33" descr="要新增影像的空白預留位置。按一下預留位置，然後選取您想要新增的影像。"/>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lIns="144000" tIns="144000" rIns="144000"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grpSp>
        <p:nvGrpSpPr>
          <p:cNvPr id="112" name="群組 111"/>
          <p:cNvGrpSpPr/>
          <p:nvPr/>
        </p:nvGrpSpPr>
        <p:grpSpPr>
          <a:xfrm>
            <a:off x="5322489" y="3245640"/>
            <a:ext cx="3389607" cy="2710838"/>
            <a:chOff x="895350" y="3313113"/>
            <a:chExt cx="3613151" cy="2790825"/>
          </a:xfrm>
          <a:solidFill>
            <a:schemeClr val="tx1">
              <a:lumMod val="50000"/>
            </a:schemeClr>
          </a:solidFill>
        </p:grpSpPr>
        <p:sp>
          <p:nvSpPr>
            <p:cNvPr id="11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125" name="圖片預留位置 33" descr="要新增影像的空白預留位置。按一下預留位置，然後選取您想要新增的影像。"/>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lIns="144000" tIns="144000" rIns="144000"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126" name="文字預留位置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noProof="0" dirty="0"/>
          </a:p>
        </p:txBody>
      </p:sp>
      <p:sp>
        <p:nvSpPr>
          <p:cNvPr id="49"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2024/6/24</a:t>
            </a:fld>
            <a:endParaRPr lang="zh-TW" altLang="en-US"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3FFC781-C024-4161-AC86-AF3317DE2A35}" type="datetime1">
              <a:rPr lang="zh-TW" altLang="en-US" smtClean="0"/>
              <a:pPr/>
              <a:t>2024/6/24</a:t>
            </a:fld>
            <a:endParaRPr lang="zh-TW" altLang="en-US" dirty="0"/>
          </a:p>
        </p:txBody>
      </p:sp>
      <p:sp>
        <p:nvSpPr>
          <p:cNvPr id="5" name="Footer Placeholder 4"/>
          <p:cNvSpPr>
            <a:spLocks noGrp="1"/>
          </p:cNvSpPr>
          <p:nvPr>
            <p:ph type="ftr" sz="quarter" idx="11"/>
          </p:nvPr>
        </p:nvSpPr>
        <p:spPr/>
        <p:txBody>
          <a:bodyPr/>
          <a:lstStyle/>
          <a:p>
            <a:endParaRPr lang="zh-TW" altLang="en-US" noProof="0" dirty="0"/>
          </a:p>
        </p:txBody>
      </p:sp>
      <p:sp>
        <p:nvSpPr>
          <p:cNvPr id="6" name="Slide Number Placeholder 5"/>
          <p:cNvSpPr>
            <a:spLocks noGrp="1"/>
          </p:cNvSpPr>
          <p:nvPr>
            <p:ph type="sldNum" sz="quarter" idx="12"/>
          </p:nvPr>
        </p:nvSpPr>
        <p:spPr/>
        <p:txBody>
          <a:bodyPr/>
          <a:lstStyle/>
          <a:p>
            <a:fld id="{022B156B-59AE-415F-B24B-8756D48BB977}" type="slidenum">
              <a:rPr lang="en-US" altLang="zh-TW" noProof="0" smtClean="0"/>
              <a:pPr/>
              <a:t>‹#›</a:t>
            </a:fld>
            <a:endParaRPr lang="zh-TW" altLang="en-US" noProof="0"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812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6/24/2024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349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E3FFC781-C024-4161-AC86-AF3317DE2A35}" type="datetime1">
              <a:rPr lang="zh-TW" altLang="en-US" smtClean="0"/>
              <a:pPr/>
              <a:t>2024/6/24</a:t>
            </a:fld>
            <a:endParaRPr lang="zh-TW" altLang="en-US" dirty="0"/>
          </a:p>
        </p:txBody>
      </p:sp>
      <p:sp>
        <p:nvSpPr>
          <p:cNvPr id="6" name="Footer Placeholder 5"/>
          <p:cNvSpPr>
            <a:spLocks noGrp="1"/>
          </p:cNvSpPr>
          <p:nvPr>
            <p:ph type="ftr" sz="quarter" idx="11"/>
          </p:nvPr>
        </p:nvSpPr>
        <p:spPr/>
        <p:txBody>
          <a:bodyPr/>
          <a:lstStyle/>
          <a:p>
            <a:endParaRPr lang="zh-TW" altLang="en-US" noProof="0" dirty="0"/>
          </a:p>
        </p:txBody>
      </p:sp>
      <p:sp>
        <p:nvSpPr>
          <p:cNvPr id="7" name="Slide Number Placeholder 6"/>
          <p:cNvSpPr>
            <a:spLocks noGrp="1"/>
          </p:cNvSpPr>
          <p:nvPr>
            <p:ph type="sldNum" sz="quarter" idx="12"/>
          </p:nvPr>
        </p:nvSpPr>
        <p:spPr/>
        <p:txBody>
          <a:bodyPr/>
          <a:lstStyle/>
          <a:p>
            <a:fld id="{022B156B-59AE-415F-B24B-8756D48BB977}" type="slidenum">
              <a:rPr lang="en-US" altLang="zh-TW" noProof="0" smtClean="0"/>
              <a:pPr/>
              <a:t>‹#›</a:t>
            </a:fld>
            <a:endParaRPr lang="zh-TW" altLang="en-US" noProof="0"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339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1447191" y="2824269"/>
            <a:ext cx="4645152" cy="2644457"/>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6412362" y="2821491"/>
            <a:ext cx="4645152" cy="2637371"/>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E3FFC781-C024-4161-AC86-AF3317DE2A35}" type="datetime1">
              <a:rPr lang="zh-TW" altLang="en-US" smtClean="0"/>
              <a:pPr/>
              <a:t>2024/6/24</a:t>
            </a:fld>
            <a:endParaRPr lang="zh-TW" altLang="en-US" dirty="0"/>
          </a:p>
        </p:txBody>
      </p:sp>
      <p:sp>
        <p:nvSpPr>
          <p:cNvPr id="8" name="Footer Placeholder 7"/>
          <p:cNvSpPr>
            <a:spLocks noGrp="1"/>
          </p:cNvSpPr>
          <p:nvPr>
            <p:ph type="ftr" sz="quarter" idx="11"/>
          </p:nvPr>
        </p:nvSpPr>
        <p:spPr/>
        <p:txBody>
          <a:bodyPr/>
          <a:lstStyle/>
          <a:p>
            <a:endParaRPr lang="zh-TW" altLang="en-US" noProof="0" dirty="0"/>
          </a:p>
        </p:txBody>
      </p:sp>
      <p:sp>
        <p:nvSpPr>
          <p:cNvPr id="9" name="Slide Number Placeholder 8"/>
          <p:cNvSpPr>
            <a:spLocks noGrp="1"/>
          </p:cNvSpPr>
          <p:nvPr>
            <p:ph type="sldNum" sz="quarter" idx="12"/>
          </p:nvPr>
        </p:nvSpPr>
        <p:spPr/>
        <p:txBody>
          <a:bodyPr/>
          <a:lstStyle/>
          <a:p>
            <a:fld id="{022B156B-59AE-415F-B24B-8756D48BB977}" type="slidenum">
              <a:rPr lang="en-US" altLang="zh-TW" noProof="0" smtClean="0"/>
              <a:pPr/>
              <a:t>‹#›</a:t>
            </a:fld>
            <a:endParaRPr lang="zh-TW" altLang="en-US" noProof="0"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849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C73B64ED-7636-48DD-A9E8-28CC68014574}" type="datetime1">
              <a:rPr lang="zh-TW" altLang="en-US" smtClean="0"/>
              <a:pPr/>
              <a:t>2024/6/24</a:t>
            </a:fld>
            <a:endParaRPr lang="zh-TW" altLang="en-US" dirty="0"/>
          </a:p>
        </p:txBody>
      </p:sp>
      <p:sp>
        <p:nvSpPr>
          <p:cNvPr id="4" name="Footer Placeholder 3"/>
          <p:cNvSpPr>
            <a:spLocks noGrp="1"/>
          </p:cNvSpPr>
          <p:nvPr>
            <p:ph type="ftr" sz="quarter" idx="11"/>
          </p:nvPr>
        </p:nvSpPr>
        <p:spPr/>
        <p:txBody>
          <a:bodyPr/>
          <a:lstStyle/>
          <a:p>
            <a:pPr rtl="0"/>
            <a:endParaRPr lang="zh-TW" altLang="en-US" dirty="0"/>
          </a:p>
        </p:txBody>
      </p:sp>
      <p:sp>
        <p:nvSpPr>
          <p:cNvPr id="5" name="Slide Number Placeholder 4"/>
          <p:cNvSpPr>
            <a:spLocks noGrp="1"/>
          </p:cNvSpPr>
          <p:nvPr>
            <p:ph type="sldNum" sz="quarter" idx="12"/>
          </p:nvPr>
        </p:nvSpPr>
        <p:spPr/>
        <p:txBody>
          <a:bodyPr/>
          <a:lstStyle/>
          <a:p>
            <a:pPr rtl="0"/>
            <a:fld id="{022B156B-59AE-415F-B24B-8756D48BB977}" type="slidenum">
              <a:rPr lang="en-US" altLang="zh-TW" smtClean="0"/>
              <a:t>‹#›</a:t>
            </a:fld>
            <a:endParaRPr lang="zh-TW" alt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758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B64ED-7636-48DD-A9E8-28CC68014574}" type="datetime1">
              <a:rPr lang="zh-TW" altLang="en-US" smtClean="0"/>
              <a:pPr/>
              <a:t>2024/6/24</a:t>
            </a:fld>
            <a:endParaRPr lang="zh-TW" altLang="en-US" dirty="0"/>
          </a:p>
        </p:txBody>
      </p:sp>
      <p:sp>
        <p:nvSpPr>
          <p:cNvPr id="3" name="Footer Placeholder 2"/>
          <p:cNvSpPr>
            <a:spLocks noGrp="1"/>
          </p:cNvSpPr>
          <p:nvPr>
            <p:ph type="ftr" sz="quarter" idx="11"/>
          </p:nvPr>
        </p:nvSpPr>
        <p:spPr/>
        <p:txBody>
          <a:bodyPr/>
          <a:lstStyle/>
          <a:p>
            <a:pPr rtl="0"/>
            <a:endParaRPr lang="zh-TW" altLang="en-US" dirty="0"/>
          </a:p>
        </p:txBody>
      </p:sp>
      <p:sp>
        <p:nvSpPr>
          <p:cNvPr id="4" name="Slide Number Placeholder 3"/>
          <p:cNvSpPr>
            <a:spLocks noGrp="1"/>
          </p:cNvSpPr>
          <p:nvPr>
            <p:ph type="sldNum" sz="quarter" idx="12"/>
          </p:nvPr>
        </p:nvSpPr>
        <p:spPr/>
        <p:txBody>
          <a:bodyPr/>
          <a:lstStyle/>
          <a:p>
            <a:pPr rtl="0"/>
            <a:fld id="{022B156B-59AE-415F-B24B-8756D48BB977}" type="slidenum">
              <a:rPr lang="en-US" altLang="zh-TW" smtClean="0"/>
              <a:t>‹#›</a:t>
            </a:fld>
            <a:endParaRPr lang="zh-TW" altLang="en-US" dirty="0"/>
          </a:p>
        </p:txBody>
      </p:sp>
    </p:spTree>
    <p:extLst>
      <p:ext uri="{BB962C8B-B14F-4D97-AF65-F5344CB8AC3E}">
        <p14:creationId xmlns:p14="http://schemas.microsoft.com/office/powerpoint/2010/main" val="153225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C73B64ED-7636-48DD-A9E8-28CC68014574}" type="datetime1">
              <a:rPr lang="zh-TW" altLang="en-US" smtClean="0"/>
              <a:pPr/>
              <a:t>2024/6/24</a:t>
            </a:fld>
            <a:endParaRPr lang="zh-TW" altLang="en-US" dirty="0"/>
          </a:p>
        </p:txBody>
      </p:sp>
      <p:sp>
        <p:nvSpPr>
          <p:cNvPr id="6" name="Footer Placeholder 5"/>
          <p:cNvSpPr>
            <a:spLocks noGrp="1"/>
          </p:cNvSpPr>
          <p:nvPr>
            <p:ph type="ftr" sz="quarter" idx="11"/>
          </p:nvPr>
        </p:nvSpPr>
        <p:spPr/>
        <p:txBody>
          <a:bodyPr/>
          <a:lstStyle/>
          <a:p>
            <a:pPr rtl="0"/>
            <a:endParaRPr lang="zh-TW" altLang="en-US" dirty="0"/>
          </a:p>
        </p:txBody>
      </p:sp>
      <p:sp>
        <p:nvSpPr>
          <p:cNvPr id="7" name="Slide Number Placeholder 6"/>
          <p:cNvSpPr>
            <a:spLocks noGrp="1"/>
          </p:cNvSpPr>
          <p:nvPr>
            <p:ph type="sldNum" sz="quarter" idx="12"/>
          </p:nvPr>
        </p:nvSpPr>
        <p:spPr/>
        <p:txBody>
          <a:bodyPr/>
          <a:lstStyle/>
          <a:p>
            <a:pPr rtl="0"/>
            <a:fld id="{022B156B-59AE-415F-B24B-8756D48BB977}" type="slidenum">
              <a:rPr lang="en-US" altLang="zh-TW" smtClean="0"/>
              <a:pPr/>
              <a:t>‹#›</a:t>
            </a:fld>
            <a:endParaRPr lang="zh-TW" alt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4772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73B64ED-7636-48DD-A9E8-28CC68014574}" type="datetime1">
              <a:rPr lang="zh-TW" altLang="en-US" smtClean="0"/>
              <a:pPr/>
              <a:t>2024/6/24</a:t>
            </a:fld>
            <a:endParaRPr lang="zh-TW" altLang="en-US" dirty="0"/>
          </a:p>
        </p:txBody>
      </p:sp>
      <p:sp>
        <p:nvSpPr>
          <p:cNvPr id="6" name="Footer Placeholder 5"/>
          <p:cNvSpPr>
            <a:spLocks noGrp="1"/>
          </p:cNvSpPr>
          <p:nvPr>
            <p:ph type="ftr" sz="quarter" idx="11"/>
          </p:nvPr>
        </p:nvSpPr>
        <p:spPr>
          <a:xfrm>
            <a:off x="1447382" y="318640"/>
            <a:ext cx="5541004" cy="320931"/>
          </a:xfrm>
        </p:spPr>
        <p:txBody>
          <a:bodyPr/>
          <a:lstStyle/>
          <a:p>
            <a:endParaRPr lang="zh-TW" altLang="en-US" dirty="0"/>
          </a:p>
        </p:txBody>
      </p:sp>
      <p:sp>
        <p:nvSpPr>
          <p:cNvPr id="7" name="Slide Number Placeholder 6"/>
          <p:cNvSpPr>
            <a:spLocks noGrp="1"/>
          </p:cNvSpPr>
          <p:nvPr>
            <p:ph type="sldNum" sz="quarter" idx="12"/>
          </p:nvPr>
        </p:nvSpPr>
        <p:spPr/>
        <p:txBody>
          <a:bodyPr/>
          <a:lstStyle/>
          <a:p>
            <a:fld id="{022B156B-59AE-415F-B24B-8756D48BB977}" type="slidenum">
              <a:rPr lang="en-US" altLang="zh-TW" smtClean="0"/>
              <a:pPr/>
              <a:t>‹#›</a:t>
            </a:fld>
            <a:endParaRPr lang="zh-TW" alt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808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3FFC781-C024-4161-AC86-AF3317DE2A35}" type="datetime1">
              <a:rPr lang="zh-TW" altLang="en-US" smtClean="0"/>
              <a:pPr/>
              <a:t>2024/6/24</a:t>
            </a:fld>
            <a:endParaRPr lang="zh-TW" alt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zh-TW" altLang="en-US" noProof="0"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22B156B-59AE-415F-B24B-8756D48BB977}" type="slidenum">
              <a:rPr lang="en-US" altLang="zh-TW" noProof="0" smtClean="0"/>
              <a:pPr/>
              <a:t>‹#›</a:t>
            </a:fld>
            <a:endParaRPr lang="zh-TW" altLang="en-US" noProof="0"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1623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qg7ZL6mZzm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NwLofAiSwDU" TargetMode="External"/><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hyperlink" Target="https://www.youtube.com/watch?app=desktop&amp;v=NwLofAiSwDU"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webp"/><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webp"/></Relationships>
</file>

<file path=ppt/slides/_rels/slide7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230923" y="246185"/>
            <a:ext cx="10961077" cy="2891978"/>
          </a:xfrm>
        </p:spPr>
        <p:txBody>
          <a:bodyPr rtlCol="0">
            <a:noAutofit/>
          </a:bodyPr>
          <a:lstStyle/>
          <a:p>
            <a:r>
              <a:rPr lang="zh-TW" altLang="en-US" sz="8000" dirty="0" smtClean="0">
                <a:latin typeface="Salesforce Sans"/>
                <a:sym typeface="Salesforce Sans"/>
              </a:rPr>
              <a:t>臺南市歸仁區歸南國小</a:t>
            </a:r>
            <a:r>
              <a:rPr lang="en-US" altLang="zh-TW" sz="8000" smtClean="0">
                <a:latin typeface="Salesforce Sans"/>
                <a:sym typeface="Salesforce Sans"/>
              </a:rPr>
              <a:t/>
            </a:r>
            <a:br>
              <a:rPr lang="en-US" altLang="zh-TW" sz="8000" smtClean="0">
                <a:latin typeface="Salesforce Sans"/>
                <a:sym typeface="Salesforce Sans"/>
              </a:rPr>
            </a:br>
            <a:r>
              <a:rPr lang="en-US" altLang="zh-TW" smtClean="0">
                <a:latin typeface="Salesforce Sans"/>
                <a:sym typeface="Salesforce Sans"/>
              </a:rPr>
              <a:t>112</a:t>
            </a:r>
            <a:r>
              <a:rPr lang="zh-TW" altLang="en-US" smtClean="0">
                <a:latin typeface="Salesforce Sans"/>
                <a:sym typeface="Salesforce Sans"/>
              </a:rPr>
              <a:t>學年</a:t>
            </a:r>
            <a:r>
              <a:rPr lang="zh-TW" altLang="en-US" dirty="0" smtClean="0">
                <a:latin typeface="Salesforce Sans"/>
                <a:sym typeface="Salesforce Sans"/>
              </a:rPr>
              <a:t>度第二學期結業式</a:t>
            </a:r>
            <a:endParaRPr lang="zh-TW" altLang="en-US" dirty="0">
              <a:latin typeface="Salesforce Sans"/>
              <a:sym typeface="Salesforce Sans"/>
            </a:endParaRPr>
          </a:p>
        </p:txBody>
      </p:sp>
      <p:sp>
        <p:nvSpPr>
          <p:cNvPr id="4" name="標題 1"/>
          <p:cNvSpPr txBox="1">
            <a:spLocks/>
          </p:cNvSpPr>
          <p:nvPr/>
        </p:nvSpPr>
        <p:spPr>
          <a:xfrm>
            <a:off x="797170" y="3591171"/>
            <a:ext cx="11236568" cy="1828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r>
              <a:rPr lang="zh-TW" altLang="en-US" sz="6000" dirty="0" smtClean="0">
                <a:latin typeface="Salesforce Sans"/>
                <a:sym typeface="Salesforce Sans"/>
              </a:rPr>
              <a:t>暑假期間學生活動安全注意事項及生活各項宣導</a:t>
            </a:r>
            <a:endParaRPr lang="zh-TW" altLang="en-US" sz="6000" dirty="0">
              <a:latin typeface="Salesforce Sans"/>
              <a:sym typeface="Salesforce Sans"/>
            </a:endParaRPr>
          </a:p>
        </p:txBody>
      </p:sp>
    </p:spTree>
    <p:extLst>
      <p:ext uri="{BB962C8B-B14F-4D97-AF65-F5344CB8AC3E}">
        <p14:creationId xmlns:p14="http://schemas.microsoft.com/office/powerpoint/2010/main" val="40399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p3"/>
          <p:cNvSpPr txBox="1">
            <a:spLocks noGrp="1"/>
          </p:cNvSpPr>
          <p:nvPr>
            <p:ph idx="1"/>
          </p:nvPr>
        </p:nvSpPr>
        <p:spPr>
          <a:xfrm>
            <a:off x="598517" y="872836"/>
            <a:ext cx="10806545" cy="5985164"/>
          </a:xfrm>
          <a:prstGeom prst="rect">
            <a:avLst/>
          </a:prstGeom>
          <a:noFill/>
          <a:ln>
            <a:noFill/>
          </a:ln>
        </p:spPr>
        <p:txBody>
          <a:bodyPr spcFirstLastPara="1" wrap="square" lIns="91425" tIns="45700" rIns="91425" bIns="45700" anchor="t" anchorCtr="0">
            <a:normAutofit/>
          </a:bodyPr>
          <a:lstStyle/>
          <a:p>
            <a:r>
              <a:rPr lang="zh-TW" altLang="en-US" sz="3600" b="1" dirty="0" smtClean="0"/>
              <a:t>二、交通安全：</a:t>
            </a:r>
          </a:p>
          <a:p>
            <a:r>
              <a:rPr lang="en-US" altLang="zh-TW" sz="4000" dirty="0" smtClean="0"/>
              <a:t>(</a:t>
            </a:r>
            <a:r>
              <a:rPr lang="zh-TW" altLang="en-US" sz="4000" dirty="0" smtClean="0"/>
              <a:t>一</a:t>
            </a:r>
            <a:r>
              <a:rPr lang="en-US" altLang="zh-TW" sz="4000" dirty="0" smtClean="0"/>
              <a:t>)</a:t>
            </a:r>
            <a:r>
              <a:rPr lang="zh-TW" altLang="en-US" sz="4000" dirty="0" smtClean="0"/>
              <a:t> </a:t>
            </a:r>
            <a:r>
              <a:rPr lang="zh-TW" altLang="en-US" sz="4000" b="1" u="sng" dirty="0" smtClean="0"/>
              <a:t>學生騎乘機車、微型電動二輪車、自行車等一定要注意自身安全，駕駛期間應遵守交通規則，減速慢行，切勿酒後駕車、疲勞及危險駕駛</a:t>
            </a:r>
            <a:r>
              <a:rPr lang="zh-TW" altLang="en-US" sz="4000" dirty="0" smtClean="0"/>
              <a:t>，以策安全。</a:t>
            </a:r>
          </a:p>
          <a:p>
            <a:endParaRPr lang="zh-TW" altLang="en-US" sz="2800" dirty="0"/>
          </a:p>
        </p:txBody>
      </p:sp>
      <p:sp>
        <p:nvSpPr>
          <p:cNvPr id="5" name="Google Shape;421;p32"/>
          <p:cNvSpPr txBox="1">
            <a:spLocks/>
          </p:cNvSpPr>
          <p:nvPr/>
        </p:nvSpPr>
        <p:spPr>
          <a:xfrm>
            <a:off x="1672041" y="-34636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173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rot="16200000">
            <a:off x="5884709" y="-1797442"/>
            <a:ext cx="1016599" cy="6094981"/>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a:off x="3607629" y="742685"/>
            <a:ext cx="5570757" cy="1015663"/>
          </a:xfrm>
          <a:prstGeom prst="rect">
            <a:avLst/>
          </a:prstGeom>
          <a:noFill/>
          <a:effectLst>
            <a:outerShdw blurRad="50800" dist="38100" dir="2700000" algn="tl" rotWithShape="0">
              <a:prstClr val="black">
                <a:alpha val="40000"/>
              </a:prstClr>
            </a:outerShdw>
          </a:effectLst>
        </p:spPr>
        <p:txBody>
          <a:bodyPr vert="horz"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防疫生活不放假</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6" name="Picture 2" descr="可能是卡通"/>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7" y="1958804"/>
            <a:ext cx="11376806" cy="421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5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424873" y="185128"/>
            <a:ext cx="4036289" cy="867818"/>
            <a:chOff x="904583" y="2445"/>
            <a:chExt cx="2163676" cy="1275477"/>
          </a:xfrm>
        </p:grpSpPr>
        <p:sp>
          <p:nvSpPr>
            <p:cNvPr id="11" name="矩形 10" descr="Basic Block List" title="SmartArt"/>
            <p:cNvSpPr/>
            <p:nvPr/>
          </p:nvSpPr>
          <p:spPr>
            <a:xfrm>
              <a:off x="976792" y="2445"/>
              <a:ext cx="2091467" cy="125488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矩形 11"/>
            <p:cNvSpPr/>
            <p:nvPr/>
          </p:nvSpPr>
          <p:spPr>
            <a:xfrm>
              <a:off x="904583" y="23042"/>
              <a:ext cx="2091467" cy="1254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rtlCol="0" anchor="ctr" anchorCtr="0">
              <a:noAutofit/>
            </a:bodyPr>
            <a:lstStyle/>
            <a:p>
              <a:pPr lvl="0" algn="ctr" defTabSz="1155700" rtl="0">
                <a:lnSpc>
                  <a:spcPct val="90000"/>
                </a:lnSpc>
                <a:spcBef>
                  <a:spcPct val="0"/>
                </a:spcBef>
                <a:spcAft>
                  <a:spcPct val="35000"/>
                </a:spcAft>
              </a:pPr>
              <a:r>
                <a:rPr lang="zh-TW" altLang="en-US" sz="4000" kern="1200" noProof="0" dirty="0" smtClean="0">
                  <a:latin typeface="微軟正黑體" panose="020B0604030504040204" pitchFamily="34" charset="-120"/>
                  <a:ea typeface="微軟正黑體" panose="020B0604030504040204" pitchFamily="34" charset="-120"/>
                </a:rPr>
                <a:t>健康生活檢核</a:t>
              </a:r>
              <a:endParaRPr lang="zh-TW" altLang="en-US" sz="4000" kern="1200" noProof="0" dirty="0">
                <a:latin typeface="微軟正黑體" panose="020B0604030504040204" pitchFamily="34" charset="-120"/>
                <a:ea typeface="微軟正黑體" panose="020B0604030504040204" pitchFamily="34" charset="-120"/>
              </a:endParaRPr>
            </a:p>
          </p:txBody>
        </p:sp>
      </p:grpSp>
      <p:sp>
        <p:nvSpPr>
          <p:cNvPr id="13" name="內容預留位置 13"/>
          <p:cNvSpPr>
            <a:spLocks noGrp="1"/>
          </p:cNvSpPr>
          <p:nvPr>
            <p:ph sz="half" idx="1"/>
          </p:nvPr>
        </p:nvSpPr>
        <p:spPr>
          <a:xfrm>
            <a:off x="4909783" y="199142"/>
            <a:ext cx="4948219" cy="1124465"/>
          </a:xfrm>
        </p:spPr>
        <p:txBody>
          <a:bodyPr rtlCol="0">
            <a:noAutofit/>
          </a:bodyPr>
          <a:lstStyle/>
          <a:p>
            <a:pPr marL="0" indent="0">
              <a:buNone/>
            </a:pPr>
            <a:r>
              <a:rPr lang="en-US" altLang="zh-TW" sz="4800" b="1" smtClean="0">
                <a:solidFill>
                  <a:schemeClr val="accent3">
                    <a:lumMod val="50000"/>
                  </a:schemeClr>
                </a:solidFill>
                <a:latin typeface="+mj-ea"/>
                <a:ea typeface="+mj-ea"/>
                <a:sym typeface="Salesforce Sans"/>
              </a:rPr>
              <a:t>85210</a:t>
            </a:r>
            <a:r>
              <a:rPr lang="zh-TW" altLang="en-US" sz="4800" b="1" smtClean="0">
                <a:solidFill>
                  <a:schemeClr val="accent3">
                    <a:lumMod val="50000"/>
                  </a:schemeClr>
                </a:solidFill>
                <a:latin typeface="+mj-ea"/>
                <a:ea typeface="+mj-ea"/>
                <a:sym typeface="Salesforce Sans"/>
              </a:rPr>
              <a:t> 要做到</a:t>
            </a:r>
            <a:endParaRPr lang="en-US" altLang="zh-TW" sz="4800" b="1" dirty="0" smtClean="0">
              <a:solidFill>
                <a:schemeClr val="accent3">
                  <a:lumMod val="50000"/>
                </a:schemeClr>
              </a:solidFill>
              <a:latin typeface="+mj-ea"/>
              <a:ea typeface="+mj-ea"/>
              <a:sym typeface="Salesforce Sans"/>
            </a:endParaRPr>
          </a:p>
        </p:txBody>
      </p:sp>
      <p:pic>
        <p:nvPicPr>
          <p:cNvPr id="5122" name="Picture 2" descr="https://sites.google.com/a/ms.tyc.edu.tw/guang-xing-guo-xiao-jian-kang-cu-jin-xue-xiao-zhuan-wang/_/rsrc/1528049284557/85210hui-hua-bi-sai/%E7%8E%8B%E4%BD%B3%E8%96%87-85210%E5%84%B2%E5%AD%98%E5%81%A5%E5%BA%B7%E7%9A%84%E7%A7%98%E8%A8%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484" y="1066960"/>
            <a:ext cx="7721385" cy="57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4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2856" y="902882"/>
            <a:ext cx="5294729" cy="5955118"/>
          </a:xfrm>
        </p:spPr>
      </p:pic>
      <p:sp>
        <p:nvSpPr>
          <p:cNvPr id="4" name="標題 1">
            <a:extLst>
              <a:ext uri="{FF2B5EF4-FFF2-40B4-BE49-F238E27FC236}">
                <a16:creationId xmlns:a16="http://schemas.microsoft.com/office/drawing/2014/main" id="{566D6449-BC33-457B-9F58-66035B1A8D0F}"/>
              </a:ext>
            </a:extLst>
          </p:cNvPr>
          <p:cNvSpPr txBox="1">
            <a:spLocks/>
          </p:cNvSpPr>
          <p:nvPr/>
        </p:nvSpPr>
        <p:spPr>
          <a:xfrm>
            <a:off x="432168" y="158261"/>
            <a:ext cx="10515600" cy="7446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r>
              <a:rPr lang="zh-TW" altLang="en-US" sz="4000" dirty="0" smtClean="0">
                <a:latin typeface="標楷體" panose="03000509000000000000" pitchFamily="65" charset="-120"/>
                <a:ea typeface="標楷體" panose="03000509000000000000" pitchFamily="65" charset="-120"/>
              </a:rPr>
              <a:t>健康促進</a:t>
            </a:r>
            <a:r>
              <a:rPr lang="en-US" altLang="zh-TW" sz="4000" dirty="0" smtClean="0">
                <a:latin typeface="標楷體" panose="03000509000000000000" pitchFamily="65" charset="-120"/>
                <a:ea typeface="標楷體" panose="03000509000000000000" pitchFamily="65" charset="-120"/>
              </a:rPr>
              <a:t>85210</a:t>
            </a:r>
            <a:r>
              <a:rPr lang="zh-TW" altLang="en-US" sz="4000" dirty="0" smtClean="0">
                <a:latin typeface="標楷體" panose="03000509000000000000" pitchFamily="65" charset="-120"/>
                <a:ea typeface="標楷體" panose="03000509000000000000" pitchFamily="65" charset="-120"/>
              </a:rPr>
              <a:t>與做家事檢核日誌</a:t>
            </a:r>
            <a:endParaRPr lang="zh-TW" altLang="en-US" sz="4000" dirty="0">
              <a:latin typeface="標楷體" panose="03000509000000000000" pitchFamily="65" charset="-120"/>
              <a:ea typeface="標楷體" panose="03000509000000000000" pitchFamily="65" charset="-120"/>
            </a:endParaRPr>
          </a:p>
        </p:txBody>
      </p:sp>
      <p:sp>
        <p:nvSpPr>
          <p:cNvPr id="7" name="矩形: 圓角 6">
            <a:extLst>
              <a:ext uri="{FF2B5EF4-FFF2-40B4-BE49-F238E27FC236}">
                <a16:creationId xmlns:a16="http://schemas.microsoft.com/office/drawing/2014/main" id="{54047B58-A7F2-43F9-8DCB-0096F2C49572}"/>
              </a:ext>
            </a:extLst>
          </p:cNvPr>
          <p:cNvSpPr/>
          <p:nvPr/>
        </p:nvSpPr>
        <p:spPr>
          <a:xfrm>
            <a:off x="6245764" y="5888588"/>
            <a:ext cx="4551190" cy="67246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902882"/>
            <a:ext cx="5002823" cy="6056490"/>
          </a:xfrm>
          <a:prstGeom prst="rect">
            <a:avLst/>
          </a:prstGeom>
        </p:spPr>
      </p:pic>
    </p:spTree>
    <p:extLst>
      <p:ext uri="{BB962C8B-B14F-4D97-AF65-F5344CB8AC3E}">
        <p14:creationId xmlns:p14="http://schemas.microsoft.com/office/powerpoint/2010/main" val="16141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454" name="Google Shape;454;p38"/>
          <p:cNvSpPr txBox="1">
            <a:spLocks noGrp="1"/>
          </p:cNvSpPr>
          <p:nvPr>
            <p:ph idx="1"/>
          </p:nvPr>
        </p:nvSpPr>
        <p:spPr>
          <a:xfrm>
            <a:off x="606830" y="931025"/>
            <a:ext cx="11064240" cy="5644342"/>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十一、自殺防治</a:t>
            </a:r>
            <a:r>
              <a:rPr lang="zh-TW" sz="4000" dirty="0" smtClean="0"/>
              <a:t>：</a:t>
            </a:r>
            <a:endParaRPr sz="4000" dirty="0" smtClean="0"/>
          </a:p>
          <a:p>
            <a:pPr marL="457200" indent="-457200">
              <a:buFont typeface="+mj-lt"/>
              <a:buAutoNum type="arabicPeriod"/>
            </a:pPr>
            <a:r>
              <a:rPr lang="zh-TW" altLang="en-US" sz="2800" dirty="0"/>
              <a:t>正確求助觀念與求助流程，使學生瞭解可獲得協助之資源，以透過主動求助過程獲得解決</a:t>
            </a:r>
            <a:r>
              <a:rPr lang="zh-TW" altLang="en-US" sz="2800" dirty="0" smtClean="0"/>
              <a:t>問題</a:t>
            </a:r>
            <a:endParaRPr lang="en-US" altLang="zh-TW" sz="2800" dirty="0" smtClean="0"/>
          </a:p>
          <a:p>
            <a:pPr marL="457200" indent="-457200">
              <a:buFont typeface="+mj-lt"/>
              <a:buAutoNum type="arabicPeriod"/>
            </a:pPr>
            <a:r>
              <a:rPr lang="zh-TW" altLang="en-US" sz="2800" dirty="0"/>
              <a:t>教育部製作「該怎麼預防青少年自殺</a:t>
            </a:r>
            <a:r>
              <a:rPr lang="en-US" altLang="zh-TW" sz="2800" dirty="0"/>
              <a:t>-</a:t>
            </a:r>
            <a:r>
              <a:rPr lang="zh-TW" altLang="en-US" sz="2800" dirty="0"/>
              <a:t>家長篇」（</a:t>
            </a:r>
            <a:r>
              <a:rPr lang="en-US" altLang="zh-TW" sz="2800" dirty="0"/>
              <a:t>https://reurl.cc/7k3opy</a:t>
            </a:r>
            <a:r>
              <a:rPr lang="zh-TW" altLang="en-US" sz="2800" dirty="0" smtClean="0"/>
              <a:t>），視需要可聯繫學校協助轉介，或適時向當地衛生局或自殺防治中心尋求協助。</a:t>
            </a:r>
            <a:endParaRPr lang="en-US" altLang="zh-TW" sz="2800" dirty="0" smtClean="0"/>
          </a:p>
          <a:p>
            <a:pPr marL="457200" indent="-457200">
              <a:buFont typeface="+mj-lt"/>
              <a:buAutoNum type="arabicPeriod"/>
            </a:pPr>
            <a:r>
              <a:rPr lang="zh-TW" altLang="en-US" sz="2800" dirty="0" smtClean="0"/>
              <a:t>衛生</a:t>
            </a:r>
            <a:r>
              <a:rPr lang="zh-TW" altLang="en-US" sz="2800" dirty="0"/>
              <a:t>福利部安心專線</a:t>
            </a:r>
            <a:r>
              <a:rPr lang="en-US" altLang="zh-TW" sz="2800" dirty="0"/>
              <a:t>1925</a:t>
            </a:r>
            <a:r>
              <a:rPr lang="zh-TW" altLang="en-US" sz="2800" dirty="0"/>
              <a:t>或</a:t>
            </a:r>
            <a:r>
              <a:rPr lang="en-US" altLang="zh-TW" sz="2800" dirty="0"/>
              <a:t>1995</a:t>
            </a:r>
            <a:r>
              <a:rPr lang="zh-TW" altLang="en-US" sz="2800" dirty="0"/>
              <a:t>，</a:t>
            </a:r>
            <a:r>
              <a:rPr lang="en-US" altLang="zh-TW" sz="2800" dirty="0"/>
              <a:t>24</a:t>
            </a:r>
            <a:r>
              <a:rPr lang="zh-TW" altLang="en-US" sz="2800" dirty="0"/>
              <a:t>小時免費諮詢</a:t>
            </a:r>
            <a:r>
              <a:rPr lang="zh-TW" altLang="en-US" sz="2800" dirty="0" smtClean="0"/>
              <a:t>服務。</a:t>
            </a:r>
            <a:endParaRPr dirty="0"/>
          </a:p>
        </p:txBody>
      </p:sp>
    </p:spTree>
    <p:extLst>
      <p:ext uri="{BB962C8B-B14F-4D97-AF65-F5344CB8AC3E}">
        <p14:creationId xmlns:p14="http://schemas.microsoft.com/office/powerpoint/2010/main" val="329372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879" y="99752"/>
            <a:ext cx="11989961" cy="6758248"/>
          </a:xfrm>
        </p:spPr>
      </p:pic>
    </p:spTree>
    <p:extLst>
      <p:ext uri="{BB962C8B-B14F-4D97-AF65-F5344CB8AC3E}">
        <p14:creationId xmlns:p14="http://schemas.microsoft.com/office/powerpoint/2010/main" val="6298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2458" y="-202123"/>
            <a:ext cx="5311833" cy="7082444"/>
          </a:xfrm>
        </p:spPr>
      </p:pic>
    </p:spTree>
    <p:extLst>
      <p:ext uri="{BB962C8B-B14F-4D97-AF65-F5344CB8AC3E}">
        <p14:creationId xmlns:p14="http://schemas.microsoft.com/office/powerpoint/2010/main" val="21409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454" name="Google Shape;454;p38"/>
          <p:cNvSpPr txBox="1">
            <a:spLocks noGrp="1"/>
          </p:cNvSpPr>
          <p:nvPr>
            <p:ph idx="1"/>
          </p:nvPr>
        </p:nvSpPr>
        <p:spPr>
          <a:xfrm>
            <a:off x="-78970" y="923193"/>
            <a:ext cx="12036509" cy="6365471"/>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十二、學生發生意外事件之通報與聯繫管道：</a:t>
            </a:r>
            <a:endParaRPr sz="4000" dirty="0" smtClean="0"/>
          </a:p>
          <a:p>
            <a:r>
              <a:rPr lang="zh-TW" altLang="en-US" sz="3100" u="sng" dirty="0" smtClean="0"/>
              <a:t>放暑假前</a:t>
            </a:r>
            <a:r>
              <a:rPr lang="zh-TW" altLang="en-US" sz="3100" b="1" u="sng" dirty="0" smtClean="0"/>
              <a:t>進行暑期安全宣導</a:t>
            </a:r>
            <a:r>
              <a:rPr lang="zh-TW" altLang="en-US" sz="3100" dirty="0" smtClean="0"/>
              <a:t>。學校於獲知學生發生意外事件時，依教育部「校園安全及災害事件通報作業要點」規定，遇</a:t>
            </a:r>
            <a:r>
              <a:rPr lang="zh-TW" altLang="en-US" sz="3100" b="1" dirty="0" smtClean="0"/>
              <a:t>緊急重大事件</a:t>
            </a:r>
            <a:r>
              <a:rPr lang="zh-TW" altLang="en-US" sz="3100" dirty="0" smtClean="0"/>
              <a:t>或需主管教育行政機關協處之事件，必須於</a:t>
            </a:r>
            <a:r>
              <a:rPr lang="en-US" altLang="zh-TW" sz="3100" b="1" dirty="0" smtClean="0"/>
              <a:t>2</a:t>
            </a:r>
            <a:r>
              <a:rPr lang="zh-TW" altLang="en-US" sz="3100" b="1" dirty="0" smtClean="0"/>
              <a:t>小時內</a:t>
            </a:r>
            <a:r>
              <a:rPr lang="zh-TW" altLang="en-US" sz="3100" dirty="0" smtClean="0"/>
              <a:t>透過校園安全暨災害防救通報系統實施通報</a:t>
            </a:r>
            <a:endParaRPr lang="en-US" altLang="zh-TW" sz="3100" b="1" u="sng" dirty="0"/>
          </a:p>
          <a:p>
            <a:r>
              <a:rPr lang="zh-TW" altLang="en-US" sz="3100" b="1" u="sng" dirty="0" smtClean="0"/>
              <a:t>教育部校安中心專線電話：</a:t>
            </a:r>
            <a:r>
              <a:rPr lang="en-US" altLang="zh-TW" sz="3100" b="1" u="sng" dirty="0" smtClean="0"/>
              <a:t>(02)33437855</a:t>
            </a:r>
            <a:r>
              <a:rPr lang="zh-TW" altLang="en-US" sz="3100" b="1" u="sng" dirty="0" smtClean="0"/>
              <a:t>、</a:t>
            </a:r>
            <a:r>
              <a:rPr lang="en-US" altLang="zh-TW" sz="3100" b="1" u="sng" dirty="0" smtClean="0"/>
              <a:t>33437856</a:t>
            </a:r>
            <a:r>
              <a:rPr lang="zh-TW" altLang="en-US" sz="3100" b="1" u="sng" dirty="0" smtClean="0"/>
              <a:t>，傳真：</a:t>
            </a:r>
            <a:r>
              <a:rPr lang="en-US" altLang="zh-TW" sz="3100" b="1" u="sng" dirty="0" smtClean="0"/>
              <a:t>(02)33437920</a:t>
            </a:r>
            <a:endParaRPr lang="en-US" altLang="zh-TW" sz="3100" b="1" u="sng" dirty="0"/>
          </a:p>
          <a:p>
            <a:r>
              <a:rPr lang="zh-TW" altLang="en-US" sz="3100" b="1" u="sng" dirty="0" smtClean="0"/>
              <a:t>教育部國民及學前教育署校安中心專線電話：</a:t>
            </a:r>
            <a:r>
              <a:rPr lang="en-US" altLang="zh-TW" sz="3100" b="1" u="sng" dirty="0" smtClean="0"/>
              <a:t>(04)37061349</a:t>
            </a:r>
            <a:r>
              <a:rPr lang="zh-TW" altLang="en-US" sz="3100" b="1" u="sng" dirty="0" smtClean="0"/>
              <a:t>，傳真： </a:t>
            </a:r>
            <a:r>
              <a:rPr lang="en-US" altLang="zh-TW" sz="3100" b="1" u="sng" dirty="0" smtClean="0"/>
              <a:t>(04)23302764</a:t>
            </a:r>
            <a:r>
              <a:rPr lang="zh-TW" altLang="en-US" sz="3100" dirty="0" smtClean="0"/>
              <a:t>。</a:t>
            </a:r>
            <a:endParaRPr lang="zh-TW" altLang="en-US" sz="3100" dirty="0"/>
          </a:p>
        </p:txBody>
      </p:sp>
    </p:spTree>
    <p:extLst>
      <p:ext uri="{BB962C8B-B14F-4D97-AF65-F5344CB8AC3E}">
        <p14:creationId xmlns:p14="http://schemas.microsoft.com/office/powerpoint/2010/main" val="7576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4"/>
          <p:cNvSpPr>
            <a:spLocks noGrp="1"/>
          </p:cNvSpPr>
          <p:nvPr>
            <p:ph type="title"/>
          </p:nvPr>
        </p:nvSpPr>
        <p:spPr>
          <a:xfrm>
            <a:off x="3117274" y="1346662"/>
            <a:ext cx="8430291" cy="1828800"/>
          </a:xfrm>
        </p:spPr>
        <p:txBody>
          <a:bodyPr rtlCol="0">
            <a:noAutofit/>
          </a:bodyPr>
          <a:lstStyle/>
          <a:p>
            <a:pPr algn="ctr">
              <a:defRPr/>
            </a:pPr>
            <a:r>
              <a:rPr lang="zh-TW" altLang="en-US" sz="7200" smtClean="0">
                <a:solidFill>
                  <a:schemeClr val="accent4">
                    <a:lumMod val="75000"/>
                  </a:schemeClr>
                </a:solidFill>
                <a:latin typeface="標楷體" pitchFamily="65" charset="-120"/>
                <a:ea typeface="文鼎粗隸" panose="02010609010101010101" pitchFamily="49" charset="-120"/>
              </a:rPr>
              <a:t>校園登革熱防治宣導</a:t>
            </a:r>
            <a:endParaRPr lang="zh-TW" altLang="en-US" sz="7200" dirty="0">
              <a:solidFill>
                <a:schemeClr val="accent4">
                  <a:lumMod val="75000"/>
                </a:schemeClr>
              </a:solidFill>
              <a:latin typeface="標楷體" pitchFamily="65" charset="-120"/>
              <a:ea typeface="文鼎粗隸" panose="02010609010101010101" pitchFamily="49" charset="-120"/>
            </a:endParaRPr>
          </a:p>
        </p:txBody>
      </p:sp>
      <p:pic>
        <p:nvPicPr>
          <p:cNvPr id="5" name="圖片 4" descr="Piedra OnLine: Avanza la fiebre chikungunya en Brasil y hay temor d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974" y="4084439"/>
            <a:ext cx="2505594" cy="1411485"/>
          </a:xfrm>
          <a:prstGeom prst="rect">
            <a:avLst/>
          </a:prstGeom>
        </p:spPr>
      </p:pic>
    </p:spTree>
    <p:extLst>
      <p:ext uri="{BB962C8B-B14F-4D97-AF65-F5344CB8AC3E}">
        <p14:creationId xmlns:p14="http://schemas.microsoft.com/office/powerpoint/2010/main" val="31700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836" y="0"/>
            <a:ext cx="10947862" cy="6858000"/>
          </a:xfrm>
          <a:prstGeom prst="rect">
            <a:avLst/>
          </a:prstGeom>
        </p:spPr>
      </p:pic>
    </p:spTree>
    <p:extLst>
      <p:ext uri="{BB962C8B-B14F-4D97-AF65-F5344CB8AC3E}">
        <p14:creationId xmlns:p14="http://schemas.microsoft.com/office/powerpoint/2010/main" val="242009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26" y="239855"/>
            <a:ext cx="5048250" cy="6559955"/>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06" y="90832"/>
            <a:ext cx="6596494" cy="6858000"/>
          </a:xfrm>
          <a:prstGeom prst="rect">
            <a:avLst/>
          </a:prstGeom>
        </p:spPr>
      </p:pic>
    </p:spTree>
    <p:extLst>
      <p:ext uri="{BB962C8B-B14F-4D97-AF65-F5344CB8AC3E}">
        <p14:creationId xmlns:p14="http://schemas.microsoft.com/office/powerpoint/2010/main" val="34959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p:cNvSpPr>
          <p:nvPr/>
        </p:nvSpPr>
        <p:spPr>
          <a:xfrm>
            <a:off x="1672041" y="-34636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5" name="Google Shape;242;p3"/>
          <p:cNvSpPr txBox="1">
            <a:spLocks/>
          </p:cNvSpPr>
          <p:nvPr/>
        </p:nvSpPr>
        <p:spPr>
          <a:xfrm>
            <a:off x="598516" y="872836"/>
            <a:ext cx="11402983" cy="5985164"/>
          </a:xfrm>
          <a:prstGeom prst="rect">
            <a:avLst/>
          </a:prstGeom>
          <a:noFill/>
          <a:ln>
            <a:noFill/>
          </a:ln>
        </p:spPr>
        <p:txBody>
          <a:bodyPr spcFirstLastPara="1" vert="horz" wrap="square" lIns="91425" tIns="45700" rIns="91425" bIns="45700" rtlCol="0" anchor="t" anchorCtr="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3600" b="1" dirty="0" smtClean="0"/>
              <a:t>二、交通安全：</a:t>
            </a:r>
            <a:endParaRPr lang="zh-TW" altLang="en-US" sz="3600" dirty="0" smtClean="0"/>
          </a:p>
          <a:p>
            <a:r>
              <a:rPr lang="en-US" altLang="zh-TW" sz="3600" dirty="0" smtClean="0"/>
              <a:t>(</a:t>
            </a:r>
            <a:r>
              <a:rPr lang="zh-TW" altLang="en-US" sz="3600" dirty="0"/>
              <a:t>二</a:t>
            </a:r>
            <a:r>
              <a:rPr lang="en-US" altLang="zh-TW" sz="3600" dirty="0"/>
              <a:t>)</a:t>
            </a:r>
            <a:r>
              <a:rPr lang="zh-TW" altLang="en-US" sz="3600" dirty="0"/>
              <a:t>加強宣導：</a:t>
            </a:r>
          </a:p>
          <a:p>
            <a:r>
              <a:rPr lang="zh-TW" altLang="en-US" dirty="0"/>
              <a:t>   </a:t>
            </a:r>
            <a:r>
              <a:rPr lang="en-US" altLang="zh-TW" sz="3600" dirty="0"/>
              <a:t>1.</a:t>
            </a:r>
            <a:r>
              <a:rPr lang="zh-TW" altLang="en-US" sz="3600" dirty="0"/>
              <a:t>自行車道路安全：</a:t>
            </a:r>
            <a:r>
              <a:rPr lang="zh-TW" altLang="en-US" sz="3600" b="1" u="sng" dirty="0"/>
              <a:t>請配戴自行車安全帽，行進間勿以手持方式使用行動  電話</a:t>
            </a:r>
            <a:r>
              <a:rPr lang="zh-TW" altLang="en-US" sz="3600" dirty="0"/>
              <a:t>，保持自行車安全設備良好與完整，不可附載坐人、人車共道，請  禮讓行人優先通行、行人穿越道上不能騎自行車，請下車牽車，</a:t>
            </a:r>
            <a:r>
              <a:rPr lang="zh-TW" altLang="en-US" sz="3600" b="1" u="sng" dirty="0"/>
              <a:t>依規定  兩段式左</a:t>
            </a:r>
            <a:r>
              <a:rPr lang="en-US" altLang="zh-TW" sz="3600" b="1" u="sng" dirty="0"/>
              <a:t>(</a:t>
            </a:r>
            <a:r>
              <a:rPr lang="zh-TW" altLang="en-US" sz="3600" b="1" u="sng" dirty="0"/>
              <a:t>右</a:t>
            </a:r>
            <a:r>
              <a:rPr lang="en-US" altLang="zh-TW" sz="3600" b="1" u="sng" dirty="0"/>
              <a:t>)</a:t>
            </a:r>
            <a:r>
              <a:rPr lang="zh-TW" altLang="en-US" sz="3600" b="1" u="sng" dirty="0"/>
              <a:t>轉、行駛時，不得爭先、爭道、並行競駛或以其他危險方  式駕駛</a:t>
            </a:r>
            <a:r>
              <a:rPr lang="zh-TW" altLang="en-US" sz="3600" dirty="0"/>
              <a:t>，遵守行車秩序規範。</a:t>
            </a:r>
          </a:p>
          <a:p>
            <a:endParaRPr lang="zh-TW" altLang="en-US" dirty="0"/>
          </a:p>
        </p:txBody>
      </p:sp>
    </p:spTree>
    <p:extLst>
      <p:ext uri="{BB962C8B-B14F-4D97-AF65-F5344CB8AC3E}">
        <p14:creationId xmlns:p14="http://schemas.microsoft.com/office/powerpoint/2010/main" val="241368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93" y="141316"/>
            <a:ext cx="4852035" cy="68580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088" y="0"/>
            <a:ext cx="4963969" cy="7453232"/>
          </a:xfrm>
          <a:prstGeom prst="rect">
            <a:avLst/>
          </a:prstGeom>
        </p:spPr>
      </p:pic>
    </p:spTree>
    <p:extLst>
      <p:ext uri="{BB962C8B-B14F-4D97-AF65-F5344CB8AC3E}">
        <p14:creationId xmlns:p14="http://schemas.microsoft.com/office/powerpoint/2010/main" val="55526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stretch>
            <a:fillRect/>
          </a:stretch>
        </p:blipFill>
        <p:spPr>
          <a:xfrm>
            <a:off x="968496" y="562707"/>
            <a:ext cx="10081845" cy="5671038"/>
          </a:xfrm>
          <a:prstGeom prst="rect">
            <a:avLst/>
          </a:prstGeom>
        </p:spPr>
      </p:pic>
    </p:spTree>
    <p:extLst>
      <p:ext uri="{BB962C8B-B14F-4D97-AF65-F5344CB8AC3E}">
        <p14:creationId xmlns:p14="http://schemas.microsoft.com/office/powerpoint/2010/main" val="2780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51552" y="545123"/>
            <a:ext cx="8621486" cy="3517320"/>
          </a:xfrm>
        </p:spPr>
        <p:txBody>
          <a:bodyPr rtlCol="0">
            <a:noAutofit/>
          </a:bodyPr>
          <a:lstStyle/>
          <a:p>
            <a:pPr>
              <a:lnSpc>
                <a:spcPts val="4500"/>
              </a:lnSpc>
            </a:pPr>
            <a:r>
              <a:rPr lang="zh-TW" altLang="en-US" sz="6000" dirty="0" smtClean="0">
                <a:solidFill>
                  <a:srgbClr val="7030A0"/>
                </a:solidFill>
                <a:ea typeface="文鼎粗隸" panose="02010609010101010101" pitchFamily="49" charset="-120"/>
                <a:sym typeface="Salesforce Sans"/>
              </a:rPr>
              <a:t>祝大家</a:t>
            </a:r>
            <a:r>
              <a:rPr lang="zh-TW" altLang="en-US" sz="2800" dirty="0" smtClean="0">
                <a:solidFill>
                  <a:srgbClr val="7030A0"/>
                </a:solidFill>
                <a:ea typeface="文鼎粗隸" panose="02010609010101010101" pitchFamily="49" charset="-120"/>
                <a:sym typeface="Salesforce Sans"/>
              </a:rPr>
              <a:t>  </a:t>
            </a:r>
            <a:r>
              <a:rPr lang="en-US" altLang="zh-TW" sz="2800" dirty="0" smtClean="0">
                <a:solidFill>
                  <a:srgbClr val="7030A0"/>
                </a:solidFill>
                <a:ea typeface="文鼎粗隸" panose="02010609010101010101" pitchFamily="49" charset="-120"/>
                <a:sym typeface="Salesforce Sans"/>
              </a:rPr>
              <a:t/>
            </a:r>
            <a:br>
              <a:rPr lang="en-US" altLang="zh-TW" sz="2800" dirty="0" smtClean="0">
                <a:solidFill>
                  <a:srgbClr val="7030A0"/>
                </a:solidFill>
                <a:ea typeface="文鼎粗隸" panose="02010609010101010101" pitchFamily="49" charset="-120"/>
                <a:sym typeface="Salesforce Sans"/>
              </a:rPr>
            </a:br>
            <a:r>
              <a:rPr lang="en-US" altLang="zh-TW" sz="6000" dirty="0" smtClean="0">
                <a:solidFill>
                  <a:srgbClr val="7030A0"/>
                </a:solidFill>
                <a:ea typeface="文鼎粗隸" panose="02010609010101010101" pitchFamily="49" charset="-120"/>
                <a:sym typeface="Salesforce Sans"/>
              </a:rPr>
              <a:t/>
            </a:r>
            <a:br>
              <a:rPr lang="en-US" altLang="zh-TW" sz="6000" dirty="0" smtClean="0">
                <a:solidFill>
                  <a:srgbClr val="7030A0"/>
                </a:solidFill>
                <a:ea typeface="文鼎粗隸" panose="02010609010101010101" pitchFamily="49" charset="-120"/>
                <a:sym typeface="Salesforce Sans"/>
              </a:rPr>
            </a:br>
            <a:r>
              <a:rPr lang="zh-TW" altLang="en-US" sz="6000" b="1" dirty="0" smtClean="0">
                <a:solidFill>
                  <a:srgbClr val="7030A0"/>
                </a:solidFill>
                <a:ea typeface="文鼎粗隸" panose="02010609010101010101" pitchFamily="49" charset="-120"/>
                <a:sym typeface="Salesforce Sans"/>
              </a:rPr>
              <a:t>暑假平安、健康、喜樂！</a:t>
            </a:r>
            <a:r>
              <a:rPr lang="en-US" altLang="zh-TW" sz="6000" b="1" dirty="0" smtClean="0">
                <a:solidFill>
                  <a:srgbClr val="7030A0"/>
                </a:solidFill>
                <a:ea typeface="文鼎粗隸" panose="02010609010101010101" pitchFamily="49" charset="-120"/>
                <a:sym typeface="Salesforce Sans"/>
              </a:rPr>
              <a:t/>
            </a:r>
            <a:br>
              <a:rPr lang="en-US" altLang="zh-TW" sz="6000" b="1" dirty="0" smtClean="0">
                <a:solidFill>
                  <a:srgbClr val="7030A0"/>
                </a:solidFill>
                <a:ea typeface="文鼎粗隸" panose="02010609010101010101" pitchFamily="49" charset="-120"/>
                <a:sym typeface="Salesforce Sans"/>
              </a:rPr>
            </a:br>
            <a:endParaRPr lang="zh-TW" altLang="en-US" sz="6000" b="1" dirty="0">
              <a:solidFill>
                <a:srgbClr val="7030A0"/>
              </a:solidFill>
              <a:ea typeface="文鼎粗隸" panose="02010609010101010101" pitchFamily="49" charset="-120"/>
              <a:sym typeface="Salesforce Sans"/>
            </a:endParaRPr>
          </a:p>
        </p:txBody>
      </p:sp>
      <p:pic>
        <p:nvPicPr>
          <p:cNvPr id="6" name="圖片 5" descr="[フリーイラスト] 青龍と赤&lt;strong&gt;龍&lt;/strong&gt;でアハ体験 - GAHAG | 著作権フリー写真・イラスト素材集"/>
          <p:cNvPicPr>
            <a:picLocks noChangeAspect="1"/>
          </p:cNvPicPr>
          <p:nvPr/>
        </p:nvPicPr>
        <p:blipFill rotWithShape="1">
          <a:blip r:embed="rId3">
            <a:extLst>
              <a:ext uri="{28A0092B-C50C-407E-A947-70E740481C1C}">
                <a14:useLocalDpi xmlns:a14="http://schemas.microsoft.com/office/drawing/2010/main" val="0"/>
              </a:ext>
            </a:extLst>
          </a:blip>
          <a:srcRect t="49851" r="188"/>
          <a:stretch/>
        </p:blipFill>
        <p:spPr>
          <a:xfrm>
            <a:off x="1953775" y="3731369"/>
            <a:ext cx="7752933" cy="2663203"/>
          </a:xfrm>
          <a:prstGeom prst="rect">
            <a:avLst/>
          </a:prstGeom>
        </p:spPr>
      </p:pic>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p:cNvSpPr>
          <p:nvPr/>
        </p:nvSpPr>
        <p:spPr>
          <a:xfrm>
            <a:off x="1214843" y="-34913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6" name="Google Shape;242;p3"/>
          <p:cNvSpPr txBox="1">
            <a:spLocks/>
          </p:cNvSpPr>
          <p:nvPr/>
        </p:nvSpPr>
        <p:spPr>
          <a:xfrm>
            <a:off x="1090152" y="870066"/>
            <a:ext cx="9724706" cy="5644342"/>
          </a:xfrm>
          <a:prstGeom prst="rect">
            <a:avLst/>
          </a:prstGeom>
          <a:noFill/>
          <a:ln>
            <a:noFill/>
          </a:ln>
        </p:spPr>
        <p:txBody>
          <a:bodyPr spcFirstLastPara="1" vert="horz" wrap="square" lIns="91425" tIns="45700" rIns="91425" bIns="45700" rtlCol="0" anchor="t" anchorCtr="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3600" b="1" dirty="0" smtClean="0"/>
              <a:t>二、交通安全：</a:t>
            </a:r>
            <a:endParaRPr lang="zh-TW" altLang="en-US" sz="3600" dirty="0" smtClean="0"/>
          </a:p>
          <a:p>
            <a:r>
              <a:rPr lang="en-US" altLang="zh-TW" sz="3600" dirty="0" smtClean="0"/>
              <a:t>2.</a:t>
            </a:r>
            <a:r>
              <a:rPr lang="zh-TW" altLang="en-US" sz="3600" dirty="0" smtClean="0"/>
              <a:t>自行車</a:t>
            </a:r>
            <a:r>
              <a:rPr lang="zh-TW" altLang="en-US" sz="3600" dirty="0"/>
              <a:t>、機車與微型電動二輪車安全：無論駕駛任一交通載具，不可附載坐人、人車共道，請禮讓行人優先通行，依規定兩段式左</a:t>
            </a:r>
            <a:r>
              <a:rPr lang="en-US" altLang="zh-TW" sz="3600" dirty="0"/>
              <a:t>(</a:t>
            </a:r>
            <a:r>
              <a:rPr lang="zh-TW" altLang="en-US" sz="3600" dirty="0"/>
              <a:t>右</a:t>
            </a:r>
            <a:r>
              <a:rPr lang="en-US" altLang="zh-TW" sz="3600" dirty="0"/>
              <a:t>)</a:t>
            </a:r>
            <a:r>
              <a:rPr lang="zh-TW" altLang="en-US" sz="3600" dirty="0"/>
              <a:t>轉、行駛時，不得爭先、爭道、並行競駛或以其他危險方式駕駛，遵守行車秩序規範，大型車轉彎半徑大並有視覺死角，避免過於靠近行駛於大型車前或併行，以維護生命安全。 </a:t>
            </a:r>
            <a:r>
              <a:rPr lang="zh-TW" altLang="en-US" sz="2600" dirty="0"/>
              <a:t>  </a:t>
            </a:r>
          </a:p>
        </p:txBody>
      </p:sp>
    </p:spTree>
    <p:extLst>
      <p:ext uri="{BB962C8B-B14F-4D97-AF65-F5344CB8AC3E}">
        <p14:creationId xmlns:p14="http://schemas.microsoft.com/office/powerpoint/2010/main" val="35268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47628" y="870066"/>
            <a:ext cx="10788735" cy="6093229"/>
          </a:xfrm>
        </p:spPr>
        <p:txBody>
          <a:bodyPr>
            <a:normAutofit/>
          </a:bodyPr>
          <a:lstStyle/>
          <a:p>
            <a:r>
              <a:rPr lang="zh-TW" altLang="en-US" sz="3900" b="1" dirty="0" smtClean="0"/>
              <a:t>二、交通安全：</a:t>
            </a:r>
            <a:endParaRPr lang="zh-TW" altLang="en-US" sz="3900" dirty="0" smtClean="0"/>
          </a:p>
          <a:p>
            <a:endParaRPr lang="zh-TW" altLang="en-US" dirty="0" smtClean="0"/>
          </a:p>
          <a:p>
            <a:r>
              <a:rPr lang="en-US" altLang="zh-TW" sz="4000" dirty="0" smtClean="0"/>
              <a:t>3.</a:t>
            </a:r>
            <a:r>
              <a:rPr lang="zh-TW" altLang="en-US" sz="4000" dirty="0" smtClean="0"/>
              <a:t>防範</a:t>
            </a:r>
            <a:r>
              <a:rPr lang="zh-TW" altLang="en-US" sz="4000" dirty="0"/>
              <a:t>無照駕駛違規：提醒學生，在未合法考取駕照前應勿以身試法，鋌而走險，無照駕駛不僅違規觸法，更甚者可能傷及他人與自己身體或生命。</a:t>
            </a:r>
          </a:p>
        </p:txBody>
      </p:sp>
      <p:sp>
        <p:nvSpPr>
          <p:cNvPr id="4" name="Google Shape;421;p32"/>
          <p:cNvSpPr txBox="1">
            <a:spLocks/>
          </p:cNvSpPr>
          <p:nvPr/>
        </p:nvSpPr>
        <p:spPr>
          <a:xfrm>
            <a:off x="1214843" y="-34913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149013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8"/>
          <p:cNvPicPr preferRelativeResize="0">
            <a:picLocks noGrp="1"/>
          </p:cNvPicPr>
          <p:nvPr>
            <p:ph idx="1"/>
          </p:nvPr>
        </p:nvPicPr>
        <p:blipFill rotWithShape="1">
          <a:blip r:embed="rId3">
            <a:alphaModFix/>
          </a:blip>
          <a:srcRect/>
          <a:stretch/>
        </p:blipFill>
        <p:spPr>
          <a:xfrm>
            <a:off x="1862051" y="342197"/>
            <a:ext cx="7589520" cy="6320985"/>
          </a:xfrm>
          <a:prstGeom prst="rect">
            <a:avLst/>
          </a:prstGeom>
          <a:noFill/>
          <a:ln>
            <a:noFill/>
          </a:ln>
        </p:spPr>
      </p:pic>
    </p:spTree>
    <p:extLst>
      <p:ext uri="{BB962C8B-B14F-4D97-AF65-F5344CB8AC3E}">
        <p14:creationId xmlns:p14="http://schemas.microsoft.com/office/powerpoint/2010/main" val="14566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438727" y="180386"/>
            <a:ext cx="816496" cy="5937781"/>
            <a:chOff x="-417388" y="-186223"/>
            <a:chExt cx="3748486" cy="1160067"/>
          </a:xfrm>
        </p:grpSpPr>
        <p:sp>
          <p:nvSpPr>
            <p:cNvPr id="7" name="矩形 6"/>
            <p:cNvSpPr/>
            <p:nvPr/>
          </p:nvSpPr>
          <p:spPr>
            <a:xfrm>
              <a:off x="-417388" y="-186223"/>
              <a:ext cx="3748486" cy="1160067"/>
            </a:xfrm>
            <a:prstGeom prst="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p:cNvSpPr/>
            <p:nvPr/>
          </p:nvSpPr>
          <p:spPr>
            <a:xfrm>
              <a:off x="-417388" y="-134921"/>
              <a:ext cx="3658315" cy="1108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rtlCol="0" anchor="ctr" anchorCtr="0">
              <a:noAutofit/>
            </a:bodyPr>
            <a:lstStyle/>
            <a:p>
              <a:pPr lvl="0" algn="ctr" defTabSz="1066800" rtl="0">
                <a:lnSpc>
                  <a:spcPct val="90000"/>
                </a:lnSpc>
                <a:spcBef>
                  <a:spcPct val="0"/>
                </a:spcBef>
                <a:spcAft>
                  <a:spcPct val="35000"/>
                </a:spcAft>
              </a:pPr>
              <a:r>
                <a:rPr lang="zh-TW" altLang="en-US" sz="4800" kern="1200" noProof="0" dirty="0" smtClean="0">
                  <a:latin typeface="微軟正黑體" panose="020B0604030504040204" pitchFamily="34" charset="-120"/>
                  <a:ea typeface="微軟正黑體" panose="020B0604030504040204" pitchFamily="34" charset="-120"/>
                  <a:hlinkClick r:id="rId3"/>
                </a:rPr>
                <a:t>交通安全</a:t>
              </a:r>
              <a:r>
                <a:rPr lang="zh-TW" altLang="en-US" sz="4800" kern="1200" noProof="0" dirty="0" smtClean="0">
                  <a:latin typeface="微軟正黑體" panose="020B0604030504040204" pitchFamily="34" charset="-120"/>
                  <a:ea typeface="微軟正黑體" panose="020B0604030504040204" pitchFamily="34" charset="-120"/>
                </a:rPr>
                <a:t>宣導</a:t>
              </a:r>
              <a:endParaRPr lang="zh-TW" altLang="en-US" sz="4800" kern="1200" noProof="0" dirty="0">
                <a:latin typeface="微軟正黑體" panose="020B0604030504040204" pitchFamily="34" charset="-120"/>
                <a:ea typeface="微軟正黑體" panose="020B0604030504040204" pitchFamily="34" charset="-120"/>
              </a:endParaRPr>
            </a:p>
          </p:txBody>
        </p:sp>
      </p:gr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8601" y="-148438"/>
            <a:ext cx="9587283" cy="6858000"/>
          </a:xfrm>
          <a:prstGeom prst="rect">
            <a:avLst/>
          </a:prstGeom>
        </p:spPr>
      </p:pic>
    </p:spTree>
    <p:extLst>
      <p:ext uri="{BB962C8B-B14F-4D97-AF65-F5344CB8AC3E}">
        <p14:creationId xmlns:p14="http://schemas.microsoft.com/office/powerpoint/2010/main" val="28145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noGrp="1"/>
          </p:cNvSpPr>
          <p:nvPr>
            <p:ph type="title"/>
          </p:nvPr>
        </p:nvSpPr>
        <p:spPr>
          <a:xfrm>
            <a:off x="1065214" y="-401781"/>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3" name="內容版面配置區 2"/>
          <p:cNvSpPr>
            <a:spLocks noGrp="1"/>
          </p:cNvSpPr>
          <p:nvPr>
            <p:ph idx="1"/>
          </p:nvPr>
        </p:nvSpPr>
        <p:spPr>
          <a:xfrm>
            <a:off x="649576" y="922712"/>
            <a:ext cx="11123324" cy="5494713"/>
          </a:xfrm>
        </p:spPr>
        <p:txBody>
          <a:bodyPr>
            <a:normAutofit lnSpcReduction="10000"/>
          </a:bodyPr>
          <a:lstStyle/>
          <a:p>
            <a:r>
              <a:rPr lang="zh-TW" altLang="en-US" sz="4000" b="1" dirty="0" smtClean="0"/>
              <a:t>三、活動安全：</a:t>
            </a:r>
            <a:endParaRPr lang="zh-TW" altLang="en-US" sz="4000" dirty="0" smtClean="0"/>
          </a:p>
          <a:p>
            <a:r>
              <a:rPr lang="zh-TW" altLang="en-US" sz="3600" dirty="0" smtClean="0"/>
              <a:t>（一）室內活動：</a:t>
            </a:r>
          </a:p>
          <a:p>
            <a:r>
              <a:rPr lang="zh-TW" altLang="en-US" sz="3600" dirty="0" smtClean="0"/>
              <a:t>室內活動，首先應</a:t>
            </a:r>
            <a:r>
              <a:rPr lang="zh-TW" altLang="en-US" sz="3600" b="1" u="sng" dirty="0" smtClean="0"/>
              <a:t>選擇安全無疑慮之場所並熟悉逃生路線及逃生設備，學校應提醒學生熟悉相關消防（逃生）器材操作，如滅火器、緩降機等</a:t>
            </a:r>
            <a:r>
              <a:rPr lang="zh-TW" altLang="en-US" sz="3600" dirty="0" smtClean="0"/>
              <a:t>，並以保護自身安全為原則，方能確保學生從事室內活動時之安全。其次，應告誡同學</a:t>
            </a:r>
            <a:r>
              <a:rPr lang="zh-TW" altLang="en-US" sz="3600" b="1" dirty="0" smtClean="0"/>
              <a:t>避免涉足不正當場所</a:t>
            </a:r>
            <a:r>
              <a:rPr lang="zh-TW" altLang="en-US" sz="3600" dirty="0" smtClean="0"/>
              <a:t>，以免產生人身安全問題。</a:t>
            </a:r>
          </a:p>
          <a:p>
            <a:endParaRPr lang="zh-TW" altLang="en-US" dirty="0"/>
          </a:p>
        </p:txBody>
      </p:sp>
    </p:spTree>
    <p:extLst>
      <p:ext uri="{BB962C8B-B14F-4D97-AF65-F5344CB8AC3E}">
        <p14:creationId xmlns:p14="http://schemas.microsoft.com/office/powerpoint/2010/main" val="410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21;p32"/>
          <p:cNvSpPr txBox="1">
            <a:spLocks noGrp="1"/>
          </p:cNvSpPr>
          <p:nvPr>
            <p:ph type="title"/>
          </p:nvPr>
        </p:nvSpPr>
        <p:spPr>
          <a:xfrm>
            <a:off x="1065214" y="-401781"/>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9" name="內容版面配置區 2"/>
          <p:cNvSpPr>
            <a:spLocks noGrp="1"/>
          </p:cNvSpPr>
          <p:nvPr>
            <p:ph idx="1"/>
          </p:nvPr>
        </p:nvSpPr>
        <p:spPr>
          <a:xfrm>
            <a:off x="616325" y="975680"/>
            <a:ext cx="11370628" cy="6134792"/>
          </a:xfrm>
        </p:spPr>
        <p:txBody>
          <a:bodyPr>
            <a:normAutofit/>
          </a:bodyPr>
          <a:lstStyle/>
          <a:p>
            <a:r>
              <a:rPr lang="zh-TW" altLang="en-US" sz="4000" b="1" dirty="0" smtClean="0"/>
              <a:t>三、活動安全：</a:t>
            </a:r>
            <a:endParaRPr lang="zh-TW" altLang="en-US" sz="4000" dirty="0" smtClean="0"/>
          </a:p>
          <a:p>
            <a:r>
              <a:rPr lang="zh-TW" altLang="en-US" sz="4000" dirty="0" smtClean="0"/>
              <a:t>（二）戶外活動：</a:t>
            </a:r>
          </a:p>
          <a:p>
            <a:r>
              <a:rPr lang="zh-TW" altLang="en-US" sz="4000" dirty="0" smtClean="0"/>
              <a:t>暑假</a:t>
            </a:r>
            <a:r>
              <a:rPr lang="zh-TW" altLang="en-US" sz="4000" dirty="0"/>
              <a:t>期間從事登山或山野教育活動，皆應審慎作風險評估與安全管理，有充分準備再</a:t>
            </a:r>
            <a:r>
              <a:rPr lang="zh-TW" altLang="en-US" sz="4000" dirty="0" smtClean="0"/>
              <a:t>出發</a:t>
            </a:r>
            <a:endParaRPr lang="zh-TW" altLang="en-US" sz="4000" dirty="0"/>
          </a:p>
        </p:txBody>
      </p:sp>
    </p:spTree>
    <p:extLst>
      <p:ext uri="{BB962C8B-B14F-4D97-AF65-F5344CB8AC3E}">
        <p14:creationId xmlns:p14="http://schemas.microsoft.com/office/powerpoint/2010/main" val="32199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noGrp="1"/>
          </p:cNvSpPr>
          <p:nvPr>
            <p:ph type="title"/>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8" name="Google Shape;266;p7"/>
          <p:cNvSpPr txBox="1">
            <a:spLocks noGrp="1"/>
          </p:cNvSpPr>
          <p:nvPr>
            <p:ph idx="1"/>
          </p:nvPr>
        </p:nvSpPr>
        <p:spPr>
          <a:xfrm>
            <a:off x="1065212" y="1259431"/>
            <a:ext cx="8870094" cy="5857702"/>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600" dirty="0" smtClean="0"/>
              <a:t>（二）戶外活動：</a:t>
            </a:r>
            <a:endParaRPr sz="3600" dirty="0" smtClean="0"/>
          </a:p>
          <a:p>
            <a:pPr marL="347472" lvl="0" indent="-347472">
              <a:lnSpc>
                <a:spcPct val="100000"/>
              </a:lnSpc>
              <a:spcBef>
                <a:spcPts val="1800"/>
              </a:spcBef>
              <a:buClr>
                <a:schemeClr val="dk1"/>
              </a:buClr>
              <a:buSzPts val="2400"/>
            </a:pPr>
            <a:r>
              <a:rPr lang="zh-TW" altLang="en-US" sz="4000" dirty="0"/>
              <a:t>從事水域活動應注意</a:t>
            </a:r>
            <a:r>
              <a:rPr lang="zh-TW" altLang="en-US" sz="4000" b="1" dirty="0"/>
              <a:t>「防溺</a:t>
            </a:r>
            <a:r>
              <a:rPr lang="en-US" altLang="zh-TW" sz="4000" b="1" dirty="0"/>
              <a:t>10</a:t>
            </a:r>
            <a:r>
              <a:rPr lang="zh-TW" altLang="en-US" sz="4000" b="1" dirty="0"/>
              <a:t>招」</a:t>
            </a:r>
            <a:r>
              <a:rPr lang="zh-TW" altLang="en-US" sz="4000" dirty="0"/>
              <a:t>及正確救人之「</a:t>
            </a:r>
            <a:r>
              <a:rPr lang="zh-TW" altLang="en-US" sz="4000" b="1" dirty="0"/>
              <a:t>救溺</a:t>
            </a:r>
            <a:r>
              <a:rPr lang="en-US" altLang="zh-TW" sz="4000" b="1" dirty="0"/>
              <a:t>5</a:t>
            </a:r>
            <a:r>
              <a:rPr lang="zh-TW" altLang="en-US" sz="4000" b="1" dirty="0"/>
              <a:t>步</a:t>
            </a:r>
            <a:r>
              <a:rPr lang="zh-TW" altLang="en-US" sz="4000" dirty="0" smtClean="0"/>
              <a:t>」</a:t>
            </a:r>
            <a:endParaRPr sz="4000" dirty="0"/>
          </a:p>
        </p:txBody>
      </p:sp>
    </p:spTree>
    <p:extLst>
      <p:ext uri="{BB962C8B-B14F-4D97-AF65-F5344CB8AC3E}">
        <p14:creationId xmlns:p14="http://schemas.microsoft.com/office/powerpoint/2010/main" val="216141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663" y="222493"/>
            <a:ext cx="8071338" cy="6380530"/>
          </a:xfrm>
        </p:spPr>
      </p:pic>
    </p:spTree>
    <p:extLst>
      <p:ext uri="{BB962C8B-B14F-4D97-AF65-F5344CB8AC3E}">
        <p14:creationId xmlns:p14="http://schemas.microsoft.com/office/powerpoint/2010/main" val="1507429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7" name="內容版面配置區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3974" y="892470"/>
            <a:ext cx="6395726" cy="5794131"/>
          </a:xfrm>
        </p:spPr>
      </p:pic>
      <p:sp>
        <p:nvSpPr>
          <p:cNvPr id="8" name="矩形 7"/>
          <p:cNvSpPr/>
          <p:nvPr/>
        </p:nvSpPr>
        <p:spPr>
          <a:xfrm>
            <a:off x="1837593" y="369250"/>
            <a:ext cx="7684475" cy="523220"/>
          </a:xfrm>
          <a:prstGeom prst="rect">
            <a:avLst/>
          </a:prstGeom>
        </p:spPr>
        <p:txBody>
          <a:bodyPr wrap="square">
            <a:spAutoFit/>
          </a:bodyPr>
          <a:lstStyle/>
          <a:p>
            <a:r>
              <a:rPr lang="zh-TW" altLang="en-US" sz="2800" dirty="0">
                <a:solidFill>
                  <a:srgbClr val="343434"/>
                </a:solidFill>
                <a:latin typeface="Arial" panose="020B0604020202020204" pitchFamily="34" charset="0"/>
              </a:rPr>
              <a:t>教育部與內政部致家長的一封信圖卡</a:t>
            </a:r>
            <a:r>
              <a:rPr lang="en-US" altLang="zh-TW" sz="2800" dirty="0">
                <a:solidFill>
                  <a:srgbClr val="343434"/>
                </a:solidFill>
                <a:latin typeface="Arial" panose="020B0604020202020204" pitchFamily="34" charset="0"/>
              </a:rPr>
              <a:t>(</a:t>
            </a:r>
            <a:r>
              <a:rPr lang="zh-TW" altLang="en-US" sz="2800" dirty="0">
                <a:solidFill>
                  <a:srgbClr val="343434"/>
                </a:solidFill>
                <a:latin typeface="Arial" panose="020B0604020202020204" pitchFamily="34" charset="0"/>
              </a:rPr>
              <a:t>小學版</a:t>
            </a:r>
            <a:r>
              <a:rPr lang="en-US" altLang="zh-TW" sz="2800" dirty="0">
                <a:solidFill>
                  <a:srgbClr val="343434"/>
                </a:solidFill>
                <a:latin typeface="Arial" panose="020B0604020202020204" pitchFamily="34" charset="0"/>
              </a:rPr>
              <a:t>)</a:t>
            </a:r>
            <a:endParaRPr lang="zh-TW" altLang="en-US" sz="2800" dirty="0"/>
          </a:p>
        </p:txBody>
      </p:sp>
    </p:spTree>
    <p:extLst>
      <p:ext uri="{BB962C8B-B14F-4D97-AF65-F5344CB8AC3E}">
        <p14:creationId xmlns:p14="http://schemas.microsoft.com/office/powerpoint/2010/main" val="230140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noGrp="1"/>
          </p:cNvSpPr>
          <p:nvPr>
            <p:ph type="title"/>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8" name="Google Shape;266;p7"/>
          <p:cNvSpPr txBox="1">
            <a:spLocks noGrp="1"/>
          </p:cNvSpPr>
          <p:nvPr>
            <p:ph idx="1"/>
          </p:nvPr>
        </p:nvSpPr>
        <p:spPr>
          <a:xfrm>
            <a:off x="1065214" y="1162716"/>
            <a:ext cx="10058400" cy="5857702"/>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200" dirty="0" smtClean="0"/>
              <a:t>（二）戶外活動：</a:t>
            </a:r>
            <a:endParaRPr sz="3200" dirty="0" smtClean="0"/>
          </a:p>
          <a:p>
            <a:pPr marL="347472" lvl="0" indent="-347472">
              <a:lnSpc>
                <a:spcPct val="100000"/>
              </a:lnSpc>
              <a:spcBef>
                <a:spcPts val="1800"/>
              </a:spcBef>
              <a:buClr>
                <a:schemeClr val="dk1"/>
              </a:buClr>
              <a:buSzPts val="2400"/>
            </a:pPr>
            <a:r>
              <a:rPr lang="zh-TW" sz="2400" dirty="0" smtClean="0"/>
              <a:t>防溺 10 招(五不五要): </a:t>
            </a:r>
            <a:br>
              <a:rPr lang="zh-TW" sz="2400" dirty="0" smtClean="0"/>
            </a:br>
            <a:r>
              <a:rPr lang="zh-TW" sz="2400" dirty="0" smtClean="0"/>
              <a:t>(1)不長時：不要長時間浸泡在水中，小心失溫。</a:t>
            </a:r>
            <a:br>
              <a:rPr lang="zh-TW" sz="2400" dirty="0" smtClean="0"/>
            </a:br>
            <a:r>
              <a:rPr lang="zh-TW" sz="2400" dirty="0" smtClean="0"/>
              <a:t>(2)不疲累：身體疲累狀況不佳，不要戲水游泳。 </a:t>
            </a:r>
            <a:br>
              <a:rPr lang="zh-TW" sz="2400" dirty="0" smtClean="0"/>
            </a:br>
            <a:r>
              <a:rPr lang="zh-TW" sz="2400" dirty="0" smtClean="0"/>
              <a:t>(3)不跳水：避免做出危險行為，不要跳水。 </a:t>
            </a:r>
            <a:br>
              <a:rPr lang="zh-TW" sz="2400" dirty="0" smtClean="0"/>
            </a:br>
            <a:r>
              <a:rPr lang="zh-TW" sz="2400" dirty="0" smtClean="0"/>
              <a:t>(4)不落單：不要落單，隨時注意同伴狀況位置。 </a:t>
            </a:r>
            <a:br>
              <a:rPr lang="zh-TW" sz="2400" dirty="0" smtClean="0"/>
            </a:br>
            <a:r>
              <a:rPr lang="zh-TW" sz="2400" dirty="0" smtClean="0"/>
              <a:t>(5)不嬉鬧：不可在水中嬉鬧惡作劇。 </a:t>
            </a:r>
            <a:br>
              <a:rPr lang="zh-TW" sz="2400" dirty="0" smtClean="0"/>
            </a:br>
            <a:r>
              <a:rPr lang="zh-TW" sz="2400" dirty="0" smtClean="0"/>
              <a:t>(6)要合法：戲水地點需合法，要有救生設備與人員。 </a:t>
            </a:r>
            <a:br>
              <a:rPr lang="zh-TW" sz="2400" dirty="0" smtClean="0"/>
            </a:br>
            <a:r>
              <a:rPr lang="zh-TW" sz="2400" dirty="0" smtClean="0"/>
              <a:t>(7)要暖身：下水前先暖身，不可穿著牛仔褲下水。 </a:t>
            </a:r>
            <a:br>
              <a:rPr lang="zh-TW" sz="2400" dirty="0" smtClean="0"/>
            </a:br>
            <a:r>
              <a:rPr lang="zh-TW" sz="2400" dirty="0" smtClean="0"/>
              <a:t>(8)要注意：注意氣象報告，現場氣候不佳不要戲水。 </a:t>
            </a:r>
            <a:br>
              <a:rPr lang="zh-TW" sz="2400" dirty="0" smtClean="0"/>
            </a:br>
            <a:r>
              <a:rPr lang="zh-TW" sz="2400" dirty="0" smtClean="0"/>
              <a:t>(9)要冷靜：加強游泳漂浮技巧，不幸落水保持冷靜放鬆。 </a:t>
            </a:r>
            <a:br>
              <a:rPr lang="zh-TW" sz="2400" dirty="0" smtClean="0"/>
            </a:br>
            <a:r>
              <a:rPr lang="zh-TW" sz="2400" dirty="0" smtClean="0"/>
              <a:t>(10)要小心：湖泊溪流落差變化大，戲水游泳格外小心。</a:t>
            </a:r>
            <a:endParaRPr sz="2400" dirty="0"/>
          </a:p>
        </p:txBody>
      </p:sp>
    </p:spTree>
    <p:extLst>
      <p:ext uri="{BB962C8B-B14F-4D97-AF65-F5344CB8AC3E}">
        <p14:creationId xmlns:p14="http://schemas.microsoft.com/office/powerpoint/2010/main" val="167388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8"/>
          <p:cNvPicPr preferRelativeResize="0">
            <a:picLocks noGrp="1"/>
          </p:cNvPicPr>
          <p:nvPr>
            <p:ph idx="1"/>
          </p:nvPr>
        </p:nvPicPr>
        <p:blipFill rotWithShape="1">
          <a:blip r:embed="rId3">
            <a:alphaModFix/>
          </a:blip>
          <a:srcRect/>
          <a:stretch/>
        </p:blipFill>
        <p:spPr>
          <a:xfrm>
            <a:off x="698269" y="53875"/>
            <a:ext cx="9792393" cy="6919958"/>
          </a:xfrm>
          <a:prstGeom prst="rect">
            <a:avLst/>
          </a:prstGeom>
          <a:noFill/>
          <a:ln>
            <a:noFill/>
          </a:ln>
        </p:spPr>
      </p:pic>
    </p:spTree>
    <p:extLst>
      <p:ext uri="{BB962C8B-B14F-4D97-AF65-F5344CB8AC3E}">
        <p14:creationId xmlns:p14="http://schemas.microsoft.com/office/powerpoint/2010/main" val="42732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noGrp="1"/>
          </p:cNvSpPr>
          <p:nvPr>
            <p:ph type="title"/>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
        <p:nvSpPr>
          <p:cNvPr id="8" name="Google Shape;266;p7"/>
          <p:cNvSpPr txBox="1">
            <a:spLocks noGrp="1"/>
          </p:cNvSpPr>
          <p:nvPr>
            <p:ph idx="1"/>
          </p:nvPr>
        </p:nvSpPr>
        <p:spPr>
          <a:xfrm>
            <a:off x="1065213" y="1233054"/>
            <a:ext cx="10672517" cy="5857702"/>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200" dirty="0" smtClean="0"/>
              <a:t>（二）戶外活動：</a:t>
            </a:r>
            <a:endParaRPr sz="3200" dirty="0" smtClean="0"/>
          </a:p>
          <a:p>
            <a:pPr marL="0" indent="0">
              <a:buNone/>
            </a:pPr>
            <a:r>
              <a:rPr lang="zh-TW" altLang="en-US" sz="2800" dirty="0" smtClean="0"/>
              <a:t>救溺</a:t>
            </a:r>
            <a:r>
              <a:rPr lang="en-US" altLang="zh-TW" sz="2800" dirty="0" smtClean="0"/>
              <a:t>5</a:t>
            </a:r>
            <a:r>
              <a:rPr lang="zh-TW" altLang="en-US" sz="2800" dirty="0" smtClean="0"/>
              <a:t>步</a:t>
            </a:r>
            <a:r>
              <a:rPr lang="en-US" altLang="zh-TW" sz="2800" dirty="0" smtClean="0"/>
              <a:t>: </a:t>
            </a:r>
            <a:r>
              <a:rPr lang="zh-TW" altLang="en-US" sz="2800" dirty="0" smtClean="0"/>
              <a:t>叫叫伸拋划、救溺先自保。</a:t>
            </a:r>
          </a:p>
          <a:p>
            <a:pPr marL="0" indent="0">
              <a:buNone/>
            </a:pPr>
            <a:r>
              <a:rPr lang="zh-TW" altLang="en-US" sz="2800" dirty="0" smtClean="0"/>
              <a:t>  </a:t>
            </a:r>
            <a:r>
              <a:rPr lang="en-US" altLang="zh-TW" sz="2800" dirty="0" smtClean="0"/>
              <a:t>(1)</a:t>
            </a:r>
            <a:r>
              <a:rPr lang="zh-TW" altLang="en-US" sz="2800" dirty="0" smtClean="0"/>
              <a:t>叫：大聲呼救。</a:t>
            </a:r>
          </a:p>
          <a:p>
            <a:pPr marL="0" indent="0">
              <a:buNone/>
            </a:pPr>
            <a:r>
              <a:rPr lang="zh-TW" altLang="en-US" sz="2800" dirty="0" smtClean="0"/>
              <a:t> </a:t>
            </a:r>
            <a:r>
              <a:rPr lang="en-US" altLang="zh-TW" sz="2800" dirty="0" smtClean="0"/>
              <a:t>(2)</a:t>
            </a:r>
            <a:r>
              <a:rPr lang="zh-TW" altLang="en-US" sz="2800" dirty="0" smtClean="0"/>
              <a:t>叫：呼叫</a:t>
            </a:r>
            <a:r>
              <a:rPr lang="en-US" altLang="zh-TW" sz="2800" dirty="0" smtClean="0"/>
              <a:t>119</a:t>
            </a:r>
            <a:r>
              <a:rPr lang="zh-TW" altLang="en-US" sz="2800" dirty="0" smtClean="0"/>
              <a:t>、</a:t>
            </a:r>
            <a:r>
              <a:rPr lang="en-US" altLang="zh-TW" sz="2800" dirty="0" smtClean="0"/>
              <a:t>118</a:t>
            </a:r>
            <a:r>
              <a:rPr lang="zh-TW" altLang="en-US" sz="2800" dirty="0" smtClean="0"/>
              <a:t>、</a:t>
            </a:r>
            <a:r>
              <a:rPr lang="en-US" altLang="zh-TW" sz="2800" dirty="0" smtClean="0"/>
              <a:t>110</a:t>
            </a:r>
            <a:r>
              <a:rPr lang="zh-TW" altLang="en-US" sz="2800" dirty="0" smtClean="0"/>
              <a:t>、</a:t>
            </a:r>
            <a:r>
              <a:rPr lang="en-US" altLang="zh-TW" sz="2800" dirty="0" smtClean="0"/>
              <a:t>113</a:t>
            </a:r>
            <a:r>
              <a:rPr lang="zh-TW" altLang="en-US" sz="2800" dirty="0" smtClean="0"/>
              <a:t>。</a:t>
            </a:r>
            <a:endParaRPr lang="en-US" altLang="zh-TW" sz="2800" dirty="0" smtClean="0"/>
          </a:p>
          <a:p>
            <a:pPr marL="0" indent="0">
              <a:buNone/>
            </a:pPr>
            <a:r>
              <a:rPr lang="zh-TW" altLang="en-US" sz="2800" dirty="0" smtClean="0"/>
              <a:t> </a:t>
            </a:r>
            <a:r>
              <a:rPr lang="en-US" altLang="zh-TW" sz="2800" dirty="0" smtClean="0"/>
              <a:t>(3)</a:t>
            </a:r>
            <a:r>
              <a:rPr lang="zh-TW" altLang="en-US" sz="2800" dirty="0" smtClean="0"/>
              <a:t>伸：利用延伸物（竹竿、樹枝等）。</a:t>
            </a:r>
          </a:p>
          <a:p>
            <a:pPr marL="0" indent="0">
              <a:buNone/>
            </a:pPr>
            <a:r>
              <a:rPr lang="zh-TW" altLang="en-US" sz="2800" dirty="0" smtClean="0"/>
              <a:t> </a:t>
            </a:r>
            <a:r>
              <a:rPr lang="en-US" altLang="zh-TW" sz="2800" dirty="0" smtClean="0"/>
              <a:t>(4)</a:t>
            </a:r>
            <a:r>
              <a:rPr lang="zh-TW" altLang="en-US" sz="2800" dirty="0" smtClean="0"/>
              <a:t>拋：拋送漂浮物（球、繩、瓶等）。</a:t>
            </a:r>
          </a:p>
          <a:p>
            <a:pPr marL="0" indent="0">
              <a:buNone/>
            </a:pPr>
            <a:r>
              <a:rPr lang="zh-TW" altLang="en-US" sz="2800" dirty="0" smtClean="0"/>
              <a:t> </a:t>
            </a:r>
            <a:r>
              <a:rPr lang="en-US" altLang="zh-TW" sz="2800" dirty="0" smtClean="0"/>
              <a:t>(5)</a:t>
            </a:r>
            <a:r>
              <a:rPr lang="zh-TW" altLang="en-US" sz="2800" dirty="0" smtClean="0"/>
              <a:t>划：利用大型浮具划過去（船、救生圈、浮木、救生浮標等）。</a:t>
            </a:r>
            <a:endParaRPr lang="zh-TW" altLang="en-US" sz="2800" dirty="0"/>
          </a:p>
        </p:txBody>
      </p:sp>
    </p:spTree>
    <p:extLst>
      <p:ext uri="{BB962C8B-B14F-4D97-AF65-F5344CB8AC3E}">
        <p14:creationId xmlns:p14="http://schemas.microsoft.com/office/powerpoint/2010/main" val="31798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0"/>
          <p:cNvPicPr preferRelativeResize="0">
            <a:picLocks noGrp="1"/>
          </p:cNvPicPr>
          <p:nvPr>
            <p:ph idx="1"/>
          </p:nvPr>
        </p:nvPicPr>
        <p:blipFill rotWithShape="1">
          <a:blip r:embed="rId3">
            <a:alphaModFix/>
          </a:blip>
          <a:srcRect/>
          <a:stretch/>
        </p:blipFill>
        <p:spPr>
          <a:xfrm>
            <a:off x="822960" y="141989"/>
            <a:ext cx="9609657" cy="6790825"/>
          </a:xfrm>
          <a:prstGeom prst="rect">
            <a:avLst/>
          </a:prstGeom>
          <a:noFill/>
          <a:ln>
            <a:noFill/>
          </a:ln>
        </p:spPr>
      </p:pic>
    </p:spTree>
    <p:extLst>
      <p:ext uri="{BB962C8B-B14F-4D97-AF65-F5344CB8AC3E}">
        <p14:creationId xmlns:p14="http://schemas.microsoft.com/office/powerpoint/2010/main" val="31399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0"/>
          <p:cNvSpPr txBox="1">
            <a:spLocks noGrp="1"/>
          </p:cNvSpPr>
          <p:nvPr>
            <p:ph idx="1"/>
          </p:nvPr>
        </p:nvSpPr>
        <p:spPr>
          <a:xfrm>
            <a:off x="1065212" y="1097120"/>
            <a:ext cx="9832771" cy="5353396"/>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smtClean="0"/>
              <a:t>四</a:t>
            </a:r>
            <a:r>
              <a:rPr lang="zh-TW" sz="4000" dirty="0" smtClean="0"/>
              <a:t>、藥物濫用防制： </a:t>
            </a:r>
          </a:p>
          <a:p>
            <a:r>
              <a:rPr lang="zh-TW" altLang="en-US" sz="3600" dirty="0" smtClean="0"/>
              <a:t>新興</a:t>
            </a:r>
            <a:r>
              <a:rPr lang="zh-TW" altLang="en-US" sz="3600" dirty="0"/>
              <a:t>毒品可能透過通訊軟體販賣、利用短影音</a:t>
            </a:r>
            <a:r>
              <a:rPr lang="en-US" altLang="zh-TW" sz="3600" dirty="0"/>
              <a:t>APP</a:t>
            </a:r>
            <a:r>
              <a:rPr lang="zh-TW" altLang="en-US" sz="3600" dirty="0"/>
              <a:t>附加</a:t>
            </a:r>
            <a:r>
              <a:rPr lang="en-US" altLang="zh-TW" sz="3600" dirty="0"/>
              <a:t>QR</a:t>
            </a:r>
            <a:r>
              <a:rPr lang="zh-TW" altLang="en-US" sz="3600" dirty="0"/>
              <a:t>碼提供貨品，請提醒家長留意學生，對於各式通訊軟體上奇怪的暗語及販售高於平常市價金額的物品都要提高</a:t>
            </a:r>
            <a:r>
              <a:rPr lang="zh-TW" altLang="en-US" sz="3600" dirty="0" smtClean="0"/>
              <a:t>警覺。</a:t>
            </a:r>
            <a:endParaRPr lang="zh-TW" altLang="en-US" sz="3600" dirty="0"/>
          </a:p>
        </p:txBody>
      </p:sp>
      <p:sp>
        <p:nvSpPr>
          <p:cNvPr id="6" name="Google Shape;421;p32"/>
          <p:cNvSpPr txBox="1">
            <a:spLocks/>
          </p:cNvSpPr>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18755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9816" y="210467"/>
            <a:ext cx="6928338" cy="6474888"/>
          </a:xfrm>
        </p:spPr>
      </p:pic>
    </p:spTree>
    <p:extLst>
      <p:ext uri="{BB962C8B-B14F-4D97-AF65-F5344CB8AC3E}">
        <p14:creationId xmlns:p14="http://schemas.microsoft.com/office/powerpoint/2010/main" val="312023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9430" y="137818"/>
            <a:ext cx="6687663" cy="6597089"/>
          </a:xfrm>
        </p:spPr>
      </p:pic>
    </p:spTree>
    <p:extLst>
      <p:ext uri="{BB962C8B-B14F-4D97-AF65-F5344CB8AC3E}">
        <p14:creationId xmlns:p14="http://schemas.microsoft.com/office/powerpoint/2010/main" val="10844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39" y="0"/>
            <a:ext cx="10166465" cy="6858000"/>
          </a:xfrm>
          <a:prstGeom prst="rect">
            <a:avLst/>
          </a:prstGeom>
        </p:spPr>
      </p:pic>
    </p:spTree>
    <p:extLst>
      <p:ext uri="{BB962C8B-B14F-4D97-AF65-F5344CB8AC3E}">
        <p14:creationId xmlns:p14="http://schemas.microsoft.com/office/powerpoint/2010/main" val="50720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28" y="66502"/>
            <a:ext cx="5365147" cy="68580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864" y="63148"/>
            <a:ext cx="6113136" cy="6861354"/>
          </a:xfrm>
          <a:prstGeom prst="rect">
            <a:avLst/>
          </a:prstGeom>
        </p:spPr>
      </p:pic>
    </p:spTree>
    <p:extLst>
      <p:ext uri="{BB962C8B-B14F-4D97-AF65-F5344CB8AC3E}">
        <p14:creationId xmlns:p14="http://schemas.microsoft.com/office/powerpoint/2010/main" val="31398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011" y="720608"/>
            <a:ext cx="7497733" cy="5817207"/>
          </a:xfrm>
          <a:prstGeom prst="rect">
            <a:avLst/>
          </a:prstGeom>
        </p:spPr>
      </p:pic>
    </p:spTree>
    <p:extLst>
      <p:ext uri="{BB962C8B-B14F-4D97-AF65-F5344CB8AC3E}">
        <p14:creationId xmlns:p14="http://schemas.microsoft.com/office/powerpoint/2010/main" val="237797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Google Shape;421;p32"/>
          <p:cNvSpPr txBox="1">
            <a:spLocks noGrp="1"/>
          </p:cNvSpPr>
          <p:nvPr>
            <p:ph type="title"/>
          </p:nvPr>
        </p:nvSpPr>
        <p:spPr>
          <a:xfrm>
            <a:off x="1065213" y="-244475"/>
            <a:ext cx="10058400" cy="1219200"/>
          </a:xfrm>
          <a:prstGeom prst="rect">
            <a:avLst/>
          </a:prstGeom>
          <a:noFill/>
          <a:ln>
            <a:noFill/>
          </a:ln>
        </p:spPr>
        <p:txBody>
          <a:bodyPr spcFirstLastPara="1" wrap="square" lIns="91425" tIns="45700" rIns="91425" bIns="45700" anchor="b" anchorCtr="0">
            <a:normAutofit/>
          </a:bodyPr>
          <a:lstStyle/>
          <a:p>
            <a:pPr lvl="0">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dirty="0"/>
          </a:p>
        </p:txBody>
      </p:sp>
      <p:sp>
        <p:nvSpPr>
          <p:cNvPr id="420" name="Google Shape;420;p32"/>
          <p:cNvSpPr txBox="1">
            <a:spLocks noGrp="1"/>
          </p:cNvSpPr>
          <p:nvPr>
            <p:ph idx="1"/>
          </p:nvPr>
        </p:nvSpPr>
        <p:spPr>
          <a:xfrm>
            <a:off x="1065213" y="1079375"/>
            <a:ext cx="10190219" cy="4987637"/>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一、詐騙防制：</a:t>
            </a:r>
            <a:endParaRPr lang="en-US" altLang="zh-TW" sz="4000" dirty="0" smtClean="0"/>
          </a:p>
          <a:p>
            <a:pPr lvl="0">
              <a:spcBef>
                <a:spcPts val="0"/>
              </a:spcBef>
              <a:buClr>
                <a:schemeClr val="dk1"/>
              </a:buClr>
              <a:buSzPts val="2400"/>
            </a:pPr>
            <a:endParaRPr lang="en-US" altLang="zh-TW" sz="800" dirty="0" smtClean="0"/>
          </a:p>
          <a:p>
            <a:pPr lvl="0">
              <a:spcBef>
                <a:spcPts val="0"/>
              </a:spcBef>
              <a:buClr>
                <a:schemeClr val="dk1"/>
              </a:buClr>
              <a:buSzPts val="2400"/>
            </a:pPr>
            <a:r>
              <a:rPr lang="zh-TW" altLang="en-US" sz="3000" dirty="0" smtClean="0"/>
              <a:t>依據</a:t>
            </a:r>
            <a:r>
              <a:rPr lang="zh-TW" altLang="en-US" sz="3000" dirty="0"/>
              <a:t>內政部警政署統計，當今最常發生的詐騙態樣為假投資詐騙，請學生謹記「防詐騙三不三要」原則</a:t>
            </a:r>
            <a:r>
              <a:rPr lang="zh-TW" altLang="en-US" sz="3000" dirty="0" smtClean="0"/>
              <a:t>：</a:t>
            </a:r>
            <a:endParaRPr lang="en-US" altLang="zh-TW" sz="3000" dirty="0" smtClean="0"/>
          </a:p>
          <a:p>
            <a:pPr lvl="0">
              <a:spcBef>
                <a:spcPts val="0"/>
              </a:spcBef>
              <a:buClr>
                <a:schemeClr val="dk1"/>
              </a:buClr>
              <a:buSzPts val="2400"/>
            </a:pPr>
            <a:r>
              <a:rPr lang="zh-TW" altLang="en-US" sz="3000" dirty="0" smtClean="0"/>
              <a:t> </a:t>
            </a:r>
            <a:r>
              <a:rPr lang="en-US" altLang="zh-TW" sz="3000" dirty="0"/>
              <a:t>(</a:t>
            </a:r>
            <a:r>
              <a:rPr lang="zh-TW" altLang="en-US" sz="3000" dirty="0"/>
              <a:t>一</a:t>
            </a:r>
            <a:r>
              <a:rPr lang="en-US" altLang="zh-TW" sz="3000" dirty="0"/>
              <a:t>)</a:t>
            </a:r>
            <a:r>
              <a:rPr lang="zh-TW" altLang="en-US" sz="3000" dirty="0"/>
              <a:t>三不</a:t>
            </a:r>
            <a:r>
              <a:rPr lang="zh-TW" altLang="en-US" sz="3000" dirty="0" smtClean="0"/>
              <a:t>：</a:t>
            </a:r>
            <a:endParaRPr lang="en-US" altLang="zh-TW" sz="3000" dirty="0" smtClean="0"/>
          </a:p>
          <a:p>
            <a:pPr marL="514350" lvl="0" indent="-514350">
              <a:spcBef>
                <a:spcPts val="0"/>
              </a:spcBef>
              <a:buClr>
                <a:schemeClr val="dk1"/>
              </a:buClr>
              <a:buSzPts val="2400"/>
              <a:buFont typeface="+mj-lt"/>
              <a:buAutoNum type="arabicPeriod"/>
            </a:pPr>
            <a:r>
              <a:rPr lang="zh-TW" altLang="en-US" sz="3000" dirty="0" smtClean="0"/>
              <a:t>不</a:t>
            </a:r>
            <a:r>
              <a:rPr lang="zh-TW" altLang="en-US" sz="3000" dirty="0"/>
              <a:t>聽：來源不明資訊</a:t>
            </a:r>
            <a:r>
              <a:rPr lang="zh-TW" altLang="en-US" sz="3000" dirty="0" smtClean="0"/>
              <a:t>。</a:t>
            </a:r>
            <a:endParaRPr lang="en-US" altLang="zh-TW" sz="3000" dirty="0"/>
          </a:p>
          <a:p>
            <a:pPr marL="514350" lvl="0" indent="-514350">
              <a:spcBef>
                <a:spcPts val="0"/>
              </a:spcBef>
              <a:buClr>
                <a:schemeClr val="dk1"/>
              </a:buClr>
              <a:buSzPts val="2400"/>
              <a:buFont typeface="+mj-lt"/>
              <a:buAutoNum type="arabicPeriod"/>
            </a:pPr>
            <a:r>
              <a:rPr lang="zh-TW" altLang="en-US" sz="3000" dirty="0" smtClean="0"/>
              <a:t>不</a:t>
            </a:r>
            <a:r>
              <a:rPr lang="zh-TW" altLang="en-US" sz="3000" dirty="0"/>
              <a:t>加：陌生投資群組。 </a:t>
            </a:r>
            <a:endParaRPr lang="en-US" altLang="zh-TW" sz="3000" dirty="0"/>
          </a:p>
          <a:p>
            <a:pPr marL="514350" lvl="0" indent="-514350">
              <a:spcBef>
                <a:spcPts val="0"/>
              </a:spcBef>
              <a:buClr>
                <a:schemeClr val="dk1"/>
              </a:buClr>
              <a:buSzPts val="2400"/>
              <a:buFont typeface="+mj-lt"/>
              <a:buAutoNum type="arabicPeriod"/>
            </a:pPr>
            <a:r>
              <a:rPr lang="zh-TW" altLang="en-US" sz="3000" dirty="0" smtClean="0"/>
              <a:t>不用</a:t>
            </a:r>
            <a:r>
              <a:rPr lang="zh-TW" altLang="en-US" sz="3000" dirty="0"/>
              <a:t>：保證獲利</a:t>
            </a:r>
            <a:r>
              <a:rPr lang="en-US" altLang="zh-TW" sz="3000" dirty="0"/>
              <a:t>APP</a:t>
            </a:r>
            <a:r>
              <a:rPr lang="zh-TW" altLang="en-US" sz="3000" dirty="0"/>
              <a:t>、投資平台。 </a:t>
            </a:r>
            <a:endParaRPr dirty="0"/>
          </a:p>
        </p:txBody>
      </p:sp>
    </p:spTree>
    <p:extLst>
      <p:ext uri="{BB962C8B-B14F-4D97-AF65-F5344CB8AC3E}">
        <p14:creationId xmlns:p14="http://schemas.microsoft.com/office/powerpoint/2010/main" val="68928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607" y="0"/>
            <a:ext cx="9712785" cy="6858000"/>
          </a:xfrm>
          <a:prstGeom prst="rect">
            <a:avLst/>
          </a:prstGeom>
        </p:spPr>
      </p:pic>
    </p:spTree>
    <p:extLst>
      <p:ext uri="{BB962C8B-B14F-4D97-AF65-F5344CB8AC3E}">
        <p14:creationId xmlns:p14="http://schemas.microsoft.com/office/powerpoint/2010/main" val="310282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p28"/>
          <p:cNvSpPr txBox="1">
            <a:spLocks noGrp="1"/>
          </p:cNvSpPr>
          <p:nvPr>
            <p:ph type="title"/>
          </p:nvPr>
        </p:nvSpPr>
        <p:spPr>
          <a:xfrm>
            <a:off x="1065214" y="-360218"/>
            <a:ext cx="10058402"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395" name="Google Shape;395;p28"/>
          <p:cNvSpPr txBox="1">
            <a:spLocks noGrp="1"/>
          </p:cNvSpPr>
          <p:nvPr>
            <p:ph idx="1"/>
          </p:nvPr>
        </p:nvSpPr>
        <p:spPr>
          <a:xfrm>
            <a:off x="1065213" y="1052413"/>
            <a:ext cx="10909909" cy="5737167"/>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4000" dirty="0" smtClean="0"/>
              <a:t>五、校園及人身安全：</a:t>
            </a:r>
            <a:endParaRPr sz="4000" dirty="0" smtClean="0"/>
          </a:p>
          <a:p>
            <a:pPr lvl="0">
              <a:buClr>
                <a:schemeClr val="dk1"/>
              </a:buClr>
              <a:buSzPts val="2400"/>
            </a:pPr>
            <a:r>
              <a:rPr lang="en-US" altLang="zh-TW" sz="4000" dirty="0" smtClean="0"/>
              <a:t>(</a:t>
            </a:r>
            <a:r>
              <a:rPr lang="zh-TW" altLang="en-US" sz="4000" dirty="0" smtClean="0"/>
              <a:t>一</a:t>
            </a:r>
            <a:r>
              <a:rPr lang="en-US" altLang="zh-TW" sz="4000" dirty="0" smtClean="0"/>
              <a:t>)</a:t>
            </a:r>
            <a:r>
              <a:rPr lang="zh-TW" altLang="en-US" sz="4000" dirty="0"/>
              <a:t>若於校內外遭遇校內人員、陌生人或發現可疑人物跟蹤尾隨，得立即撥打報案電話（</a:t>
            </a:r>
            <a:r>
              <a:rPr lang="en-US" altLang="zh-TW" sz="4000" dirty="0"/>
              <a:t>110</a:t>
            </a:r>
            <a:r>
              <a:rPr lang="zh-TW" altLang="en-US" sz="4000" dirty="0"/>
              <a:t>）、通知師長或快速跑至人潮較多地方或最近便利商店，大聲喊叫吸引其他人的注意，尋求協助。行經偏僻昏暗巷道時，應小心不明人士跟蹤尾隨，並隨身攜帶個人自保物品，以備不時之需。</a:t>
            </a:r>
            <a:endParaRPr sz="4000" dirty="0"/>
          </a:p>
        </p:txBody>
      </p:sp>
    </p:spTree>
    <p:extLst>
      <p:ext uri="{BB962C8B-B14F-4D97-AF65-F5344CB8AC3E}">
        <p14:creationId xmlns:p14="http://schemas.microsoft.com/office/powerpoint/2010/main" val="10003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794046" y="1246959"/>
            <a:ext cx="9621802" cy="4580262"/>
          </a:xfrm>
          <a:prstGeom prst="rect">
            <a:avLst/>
          </a:prstGeom>
        </p:spPr>
      </p:pic>
    </p:spTree>
    <p:extLst>
      <p:ext uri="{BB962C8B-B14F-4D97-AF65-F5344CB8AC3E}">
        <p14:creationId xmlns:p14="http://schemas.microsoft.com/office/powerpoint/2010/main" val="75551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0"/>
            <a:ext cx="10878589" cy="6799118"/>
          </a:xfrm>
          <a:prstGeom prst="rect">
            <a:avLst/>
          </a:prstGeom>
        </p:spPr>
      </p:pic>
    </p:spTree>
    <p:extLst>
      <p:ext uri="{BB962C8B-B14F-4D97-AF65-F5344CB8AC3E}">
        <p14:creationId xmlns:p14="http://schemas.microsoft.com/office/powerpoint/2010/main" val="424869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2590" y="0"/>
            <a:ext cx="9060872" cy="7494068"/>
          </a:xfrm>
        </p:spPr>
      </p:pic>
    </p:spTree>
    <p:extLst>
      <p:ext uri="{BB962C8B-B14F-4D97-AF65-F5344CB8AC3E}">
        <p14:creationId xmlns:p14="http://schemas.microsoft.com/office/powerpoint/2010/main" val="421695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6412" y="120072"/>
            <a:ext cx="9039369" cy="6499630"/>
          </a:xfrm>
        </p:spPr>
      </p:pic>
      <p:sp>
        <p:nvSpPr>
          <p:cNvPr id="8" name="矩形 7">
            <a:hlinkClick r:id="rId3"/>
          </p:cNvPr>
          <p:cNvSpPr/>
          <p:nvPr/>
        </p:nvSpPr>
        <p:spPr>
          <a:xfrm>
            <a:off x="209026" y="680829"/>
            <a:ext cx="1378647" cy="4868256"/>
          </a:xfrm>
          <a:prstGeom prst="rect">
            <a:avLst/>
          </a:prstGeom>
          <a:noFill/>
        </p:spPr>
        <p:txBody>
          <a:bodyPr vert="wordArtVertRtl"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4"/>
              </a:rPr>
              <a:t>兒少保護</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3255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p24"/>
          <p:cNvSpPr txBox="1">
            <a:spLocks noGrp="1"/>
          </p:cNvSpPr>
          <p:nvPr>
            <p:ph type="title"/>
          </p:nvPr>
        </p:nvSpPr>
        <p:spPr>
          <a:xfrm>
            <a:off x="932700" y="-426172"/>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370" name="Google Shape;370;p24"/>
          <p:cNvSpPr txBox="1">
            <a:spLocks noGrp="1"/>
          </p:cNvSpPr>
          <p:nvPr>
            <p:ph idx="1"/>
          </p:nvPr>
        </p:nvSpPr>
        <p:spPr>
          <a:xfrm>
            <a:off x="1222131" y="1135929"/>
            <a:ext cx="9935307" cy="5483080"/>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smtClean="0"/>
              <a:t>六</a:t>
            </a:r>
            <a:r>
              <a:rPr lang="zh-TW" sz="4000" dirty="0" smtClean="0"/>
              <a:t>、居住安全： </a:t>
            </a:r>
            <a:endParaRPr sz="4000" dirty="0" smtClean="0"/>
          </a:p>
          <a:p>
            <a:pPr marL="347472" lvl="0" indent="-347472" algn="l" rtl="0">
              <a:lnSpc>
                <a:spcPct val="100000"/>
              </a:lnSpc>
              <a:spcBef>
                <a:spcPts val="1800"/>
              </a:spcBef>
              <a:spcAft>
                <a:spcPts val="0"/>
              </a:spcAft>
              <a:buClr>
                <a:schemeClr val="dk1"/>
              </a:buClr>
              <a:buSzPts val="2400"/>
              <a:buChar char="•"/>
            </a:pPr>
            <a:r>
              <a:rPr lang="zh-TW" sz="3600" dirty="0" smtClean="0"/>
              <a:t>居家防火、用電安全： </a:t>
            </a:r>
            <a:endParaRPr sz="3600" dirty="0" smtClean="0"/>
          </a:p>
          <a:p>
            <a:pPr marL="347472" lvl="0" indent="-347472">
              <a:lnSpc>
                <a:spcPct val="100000"/>
              </a:lnSpc>
              <a:spcBef>
                <a:spcPts val="1800"/>
              </a:spcBef>
              <a:buClr>
                <a:schemeClr val="dk1"/>
              </a:buClr>
              <a:buSzPts val="2400"/>
            </a:pPr>
            <a:r>
              <a:rPr lang="zh-TW" altLang="en-US" sz="4000" dirty="0" smtClean="0"/>
              <a:t>如</a:t>
            </a:r>
            <a:r>
              <a:rPr lang="zh-TW" altLang="en-US" sz="4000" dirty="0"/>
              <a:t>遇火災發生時，應保持冷靜，立即通知周圍人員，並且撥打</a:t>
            </a:r>
            <a:r>
              <a:rPr lang="en-US" altLang="zh-TW" sz="4000" dirty="0"/>
              <a:t>119</a:t>
            </a:r>
            <a:r>
              <a:rPr lang="zh-TW" altLang="en-US" sz="4000" dirty="0"/>
              <a:t>報案</a:t>
            </a:r>
            <a:r>
              <a:rPr lang="zh-TW" altLang="en-US" sz="4000" dirty="0" smtClean="0"/>
              <a:t>。</a:t>
            </a:r>
            <a:endParaRPr sz="4000" dirty="0"/>
          </a:p>
        </p:txBody>
      </p:sp>
    </p:spTree>
    <p:extLst>
      <p:ext uri="{BB962C8B-B14F-4D97-AF65-F5344CB8AC3E}">
        <p14:creationId xmlns:p14="http://schemas.microsoft.com/office/powerpoint/2010/main" val="1455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p24"/>
          <p:cNvSpPr txBox="1">
            <a:spLocks noGrp="1"/>
          </p:cNvSpPr>
          <p:nvPr>
            <p:ph type="title"/>
          </p:nvPr>
        </p:nvSpPr>
        <p:spPr>
          <a:xfrm>
            <a:off x="932700" y="-426172"/>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370" name="Google Shape;370;p24"/>
          <p:cNvSpPr txBox="1">
            <a:spLocks noGrp="1"/>
          </p:cNvSpPr>
          <p:nvPr>
            <p:ph idx="1"/>
          </p:nvPr>
        </p:nvSpPr>
        <p:spPr>
          <a:xfrm>
            <a:off x="932700" y="1109552"/>
            <a:ext cx="10058400" cy="5483080"/>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smtClean="0"/>
              <a:t>六</a:t>
            </a:r>
            <a:r>
              <a:rPr lang="zh-TW" sz="4000" dirty="0" smtClean="0"/>
              <a:t>、居住安全： </a:t>
            </a:r>
            <a:endParaRPr sz="4000" dirty="0" smtClean="0"/>
          </a:p>
          <a:p>
            <a:r>
              <a:rPr lang="zh-TW" altLang="en-US" sz="3600" dirty="0" smtClean="0"/>
              <a:t>有關防火常識可參考相關網站如下：</a:t>
            </a:r>
            <a:endParaRPr lang="en-US" altLang="zh-TW" sz="3600" dirty="0" smtClean="0"/>
          </a:p>
          <a:p>
            <a:pPr marL="0" lvl="0" indent="0">
              <a:buNone/>
            </a:pPr>
            <a:r>
              <a:rPr lang="zh-TW" altLang="en-US" sz="3600" dirty="0" smtClean="0"/>
              <a:t> </a:t>
            </a:r>
            <a:r>
              <a:rPr lang="en-US" altLang="zh-TW" sz="3600" dirty="0" smtClean="0"/>
              <a:t>1.</a:t>
            </a:r>
            <a:r>
              <a:rPr lang="zh-TW" altLang="en-US" sz="3600" dirty="0"/>
              <a:t>有關居家防火安全請至內政部消防署消防防災館網站：</a:t>
            </a:r>
            <a:r>
              <a:rPr lang="en-US" altLang="zh-TW" sz="3600" dirty="0">
                <a:solidFill>
                  <a:srgbClr val="FF0000"/>
                </a:solidFill>
              </a:rPr>
              <a:t>(https://www.tfdp.com.tw/cht/index.php</a:t>
            </a:r>
            <a:r>
              <a:rPr lang="en-US" altLang="zh-TW" sz="3600" dirty="0" smtClean="0">
                <a:solidFill>
                  <a:srgbClr val="FF0000"/>
                </a:solidFill>
              </a:rPr>
              <a:t>)</a:t>
            </a:r>
            <a:endParaRPr lang="zh-TW" altLang="en-US" sz="3600" dirty="0" smtClean="0">
              <a:solidFill>
                <a:srgbClr val="FF0000"/>
              </a:solidFill>
            </a:endParaRPr>
          </a:p>
          <a:p>
            <a:pPr marL="0" indent="0">
              <a:buNone/>
            </a:pPr>
            <a:r>
              <a:rPr lang="zh-TW" altLang="en-US" sz="3600" dirty="0" smtClean="0"/>
              <a:t> </a:t>
            </a:r>
            <a:r>
              <a:rPr lang="en-US" altLang="zh-TW" sz="3600" dirty="0" smtClean="0"/>
              <a:t>2.</a:t>
            </a:r>
            <a:r>
              <a:rPr lang="zh-TW" altLang="en-US" sz="3600" dirty="0"/>
              <a:t>居家用電安全，請至台灣電力公司</a:t>
            </a:r>
            <a:r>
              <a:rPr lang="en-US" altLang="zh-TW" sz="3600" dirty="0"/>
              <a:t>(</a:t>
            </a:r>
            <a:r>
              <a:rPr lang="zh-TW" altLang="en-US" sz="3600" dirty="0"/>
              <a:t>電力生活館</a:t>
            </a:r>
            <a:r>
              <a:rPr lang="en-US" altLang="zh-TW" sz="3600" dirty="0"/>
              <a:t>)</a:t>
            </a:r>
            <a:r>
              <a:rPr lang="zh-TW" altLang="en-US" sz="3600" dirty="0"/>
              <a:t>網站：</a:t>
            </a:r>
            <a:r>
              <a:rPr lang="en-US" altLang="zh-TW" sz="3600" dirty="0">
                <a:solidFill>
                  <a:srgbClr val="FF0000"/>
                </a:solidFill>
              </a:rPr>
              <a:t>(https://www.taipower.com.tw/tc/index.aspx)</a:t>
            </a:r>
            <a:endParaRPr lang="zh-TW" altLang="en-US" sz="3600" dirty="0">
              <a:solidFill>
                <a:srgbClr val="FF0000"/>
              </a:solidFill>
            </a:endParaRPr>
          </a:p>
        </p:txBody>
      </p:sp>
    </p:spTree>
    <p:extLst>
      <p:ext uri="{BB962C8B-B14F-4D97-AF65-F5344CB8AC3E}">
        <p14:creationId xmlns:p14="http://schemas.microsoft.com/office/powerpoint/2010/main" val="40751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26"/>
          <p:cNvSpPr txBox="1">
            <a:spLocks noGrp="1"/>
          </p:cNvSpPr>
          <p:nvPr>
            <p:ph type="title"/>
          </p:nvPr>
        </p:nvSpPr>
        <p:spPr>
          <a:xfrm>
            <a:off x="990600" y="-185738"/>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383" name="Google Shape;383;p26"/>
          <p:cNvSpPr txBox="1">
            <a:spLocks noGrp="1"/>
          </p:cNvSpPr>
          <p:nvPr>
            <p:ph idx="1"/>
          </p:nvPr>
        </p:nvSpPr>
        <p:spPr>
          <a:xfrm>
            <a:off x="1059250" y="1161065"/>
            <a:ext cx="9312635" cy="5220392"/>
          </a:xfrm>
          <a:prstGeom prst="rect">
            <a:avLst/>
          </a:prstGeom>
          <a:noFill/>
          <a:ln>
            <a:noFill/>
          </a:ln>
        </p:spPr>
        <p:txBody>
          <a:bodyPr spcFirstLastPara="1" wrap="square" lIns="91425" tIns="45700" rIns="91425" bIns="45700" anchor="t" anchorCtr="0">
            <a:normAutofit/>
          </a:bodyPr>
          <a:lstStyle/>
          <a:p>
            <a:pPr marL="347472" indent="-347472">
              <a:lnSpc>
                <a:spcPct val="100000"/>
              </a:lnSpc>
              <a:spcBef>
                <a:spcPts val="0"/>
              </a:spcBef>
              <a:buClr>
                <a:schemeClr val="dk1"/>
              </a:buClr>
              <a:buSzPts val="2400"/>
            </a:pPr>
            <a:r>
              <a:rPr lang="zh-TW" altLang="en-US" sz="4000" dirty="0"/>
              <a:t>六、居住安全： </a:t>
            </a:r>
            <a:endParaRPr lang="en-US" altLang="zh-TW" sz="4000" dirty="0" smtClean="0"/>
          </a:p>
          <a:p>
            <a:pPr marL="347472" lvl="0" indent="-347472" algn="l" rtl="0">
              <a:lnSpc>
                <a:spcPct val="100000"/>
              </a:lnSpc>
              <a:spcBef>
                <a:spcPts val="0"/>
              </a:spcBef>
              <a:spcAft>
                <a:spcPts val="0"/>
              </a:spcAft>
              <a:buClr>
                <a:schemeClr val="dk1"/>
              </a:buClr>
              <a:buSzPts val="2400"/>
              <a:buChar char="•"/>
            </a:pPr>
            <a:r>
              <a:rPr lang="zh-TW" sz="4000" dirty="0" smtClean="0"/>
              <a:t>（二）賃居安全：</a:t>
            </a:r>
            <a:endParaRPr sz="4000" dirty="0" smtClean="0"/>
          </a:p>
          <a:p>
            <a:pPr marL="347472" lvl="0" indent="-347472">
              <a:lnSpc>
                <a:spcPct val="100000"/>
              </a:lnSpc>
              <a:spcBef>
                <a:spcPts val="1800"/>
              </a:spcBef>
              <a:buClr>
                <a:schemeClr val="dk1"/>
              </a:buClr>
              <a:buSzPts val="2400"/>
            </a:pPr>
            <a:r>
              <a:rPr lang="zh-TW" altLang="en-US" sz="4000" dirty="0"/>
              <a:t>使用電器、瓦斯熱水器等使用安全事項並安裝住警器，以避免意外事件發生此外，參考內政部消防署網站</a:t>
            </a:r>
            <a:r>
              <a:rPr lang="en-US" altLang="zh-TW" sz="4000" dirty="0">
                <a:solidFill>
                  <a:srgbClr val="FF0000"/>
                </a:solidFill>
              </a:rPr>
              <a:t>(https://www.nfa.gov.tw/cht/index.php)</a:t>
            </a:r>
            <a:endParaRPr sz="4000" dirty="0">
              <a:solidFill>
                <a:srgbClr val="FF0000"/>
              </a:solidFill>
            </a:endParaRPr>
          </a:p>
        </p:txBody>
      </p:sp>
    </p:spTree>
    <p:extLst>
      <p:ext uri="{BB962C8B-B14F-4D97-AF65-F5344CB8AC3E}">
        <p14:creationId xmlns:p14="http://schemas.microsoft.com/office/powerpoint/2010/main" val="18554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26"/>
          <p:cNvSpPr txBox="1">
            <a:spLocks noGrp="1"/>
          </p:cNvSpPr>
          <p:nvPr>
            <p:ph type="title"/>
          </p:nvPr>
        </p:nvSpPr>
        <p:spPr>
          <a:xfrm>
            <a:off x="990600" y="-185738"/>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383" name="Google Shape;383;p26"/>
          <p:cNvSpPr txBox="1">
            <a:spLocks noGrp="1"/>
          </p:cNvSpPr>
          <p:nvPr>
            <p:ph idx="1"/>
          </p:nvPr>
        </p:nvSpPr>
        <p:spPr>
          <a:xfrm>
            <a:off x="990600" y="1213819"/>
            <a:ext cx="10863119" cy="5220392"/>
          </a:xfrm>
          <a:prstGeom prst="rect">
            <a:avLst/>
          </a:prstGeom>
          <a:noFill/>
          <a:ln>
            <a:noFill/>
          </a:ln>
        </p:spPr>
        <p:txBody>
          <a:bodyPr spcFirstLastPara="1" wrap="square" lIns="91425" tIns="45700" rIns="91425" bIns="45700" anchor="t" anchorCtr="0">
            <a:normAutofit/>
          </a:bodyPr>
          <a:lstStyle/>
          <a:p>
            <a:pPr marL="347472" indent="-347472">
              <a:lnSpc>
                <a:spcPct val="100000"/>
              </a:lnSpc>
              <a:spcBef>
                <a:spcPts val="0"/>
              </a:spcBef>
              <a:buClr>
                <a:schemeClr val="dk1"/>
              </a:buClr>
              <a:buSzPts val="2400"/>
            </a:pPr>
            <a:r>
              <a:rPr lang="zh-TW" altLang="en-US" sz="4000" dirty="0"/>
              <a:t>六、居住安全： </a:t>
            </a:r>
            <a:endParaRPr lang="en-US" altLang="zh-TW" sz="4000" dirty="0" smtClean="0"/>
          </a:p>
          <a:p>
            <a:pPr marL="347472" lvl="0" indent="-347472" algn="l" rtl="0">
              <a:lnSpc>
                <a:spcPct val="100000"/>
              </a:lnSpc>
              <a:spcBef>
                <a:spcPts val="0"/>
              </a:spcBef>
              <a:spcAft>
                <a:spcPts val="0"/>
              </a:spcAft>
              <a:buClr>
                <a:schemeClr val="dk1"/>
              </a:buClr>
              <a:buSzPts val="2400"/>
              <a:buChar char="•"/>
            </a:pPr>
            <a:r>
              <a:rPr lang="zh-TW" sz="4000" dirty="0" smtClean="0"/>
              <a:t>（二）賃居安全：</a:t>
            </a:r>
            <a:endParaRPr sz="4000" dirty="0" smtClean="0"/>
          </a:p>
          <a:p>
            <a:pPr marL="347472" lvl="0" indent="-347472">
              <a:lnSpc>
                <a:spcPct val="100000"/>
              </a:lnSpc>
              <a:spcBef>
                <a:spcPts val="1800"/>
              </a:spcBef>
              <a:buClr>
                <a:schemeClr val="dk1"/>
              </a:buClr>
              <a:buSzPts val="2400"/>
            </a:pPr>
            <a:r>
              <a:rPr lang="zh-TW" altLang="en-US" sz="4000" dirty="0"/>
              <a:t>有關用電安全、火災求生避難、地震保命指南、颱風準備工作。</a:t>
            </a:r>
            <a:r>
              <a:rPr lang="zh-TW" altLang="en-US" sz="4000" dirty="0" smtClean="0"/>
              <a:t>請參考教育部</a:t>
            </a:r>
            <a:r>
              <a:rPr lang="zh-TW" altLang="en-US" sz="4000" dirty="0"/>
              <a:t>防災教育資訊網</a:t>
            </a:r>
            <a:r>
              <a:rPr lang="zh-TW" altLang="en-US" sz="4000" dirty="0">
                <a:solidFill>
                  <a:srgbClr val="FF0000"/>
                </a:solidFill>
              </a:rPr>
              <a:t>（</a:t>
            </a:r>
            <a:r>
              <a:rPr lang="en-US" altLang="zh-TW" sz="4000" dirty="0">
                <a:solidFill>
                  <a:srgbClr val="FF0000"/>
                </a:solidFill>
              </a:rPr>
              <a:t>https://disaster.moe.edu.tw</a:t>
            </a:r>
            <a:r>
              <a:rPr lang="zh-TW" altLang="en-US" sz="4000" dirty="0">
                <a:solidFill>
                  <a:srgbClr val="FF0000"/>
                </a:solidFill>
              </a:rPr>
              <a:t>）</a:t>
            </a:r>
            <a:endParaRPr sz="4000" dirty="0">
              <a:solidFill>
                <a:srgbClr val="FF0000"/>
              </a:solidFill>
            </a:endParaRPr>
          </a:p>
        </p:txBody>
      </p:sp>
    </p:spTree>
    <p:extLst>
      <p:ext uri="{BB962C8B-B14F-4D97-AF65-F5344CB8AC3E}">
        <p14:creationId xmlns:p14="http://schemas.microsoft.com/office/powerpoint/2010/main" val="49604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3"/>
          <p:cNvSpPr txBox="1">
            <a:spLocks noGrp="1"/>
          </p:cNvSpPr>
          <p:nvPr>
            <p:ph idx="1"/>
          </p:nvPr>
        </p:nvSpPr>
        <p:spPr>
          <a:xfrm>
            <a:off x="773084" y="1064944"/>
            <a:ext cx="10574973" cy="5791835"/>
          </a:xfrm>
          <a:prstGeom prst="rect">
            <a:avLst/>
          </a:prstGeom>
          <a:noFill/>
          <a:ln>
            <a:noFill/>
          </a:ln>
        </p:spPr>
        <p:txBody>
          <a:bodyPr spcFirstLastPara="1" wrap="square" lIns="91425" tIns="45700" rIns="91425" bIns="45700" anchor="t" anchorCtr="0">
            <a:normAutofit/>
          </a:bodyPr>
          <a:lstStyle/>
          <a:p>
            <a:pPr>
              <a:spcBef>
                <a:spcPts val="0"/>
              </a:spcBef>
              <a:buClr>
                <a:schemeClr val="dk1"/>
              </a:buClr>
              <a:buSzPts val="2400"/>
            </a:pPr>
            <a:r>
              <a:rPr lang="zh-TW" altLang="en-US" sz="4000" dirty="0" smtClean="0"/>
              <a:t>一、詐騙防制：</a:t>
            </a:r>
            <a:endParaRPr lang="en-US" altLang="zh-TW" sz="4000" dirty="0" smtClean="0"/>
          </a:p>
          <a:p>
            <a:pPr>
              <a:spcBef>
                <a:spcPts val="0"/>
              </a:spcBef>
              <a:buClr>
                <a:schemeClr val="dk1"/>
              </a:buClr>
              <a:buSzPts val="2400"/>
            </a:pPr>
            <a:endParaRPr lang="en-US" altLang="zh-TW" sz="800" dirty="0" smtClean="0"/>
          </a:p>
          <a:p>
            <a:pPr lvl="0">
              <a:spcBef>
                <a:spcPts val="0"/>
              </a:spcBef>
              <a:buClr>
                <a:schemeClr val="dk1"/>
              </a:buClr>
              <a:buSzPts val="2400"/>
            </a:pPr>
            <a:r>
              <a:rPr lang="en-US" altLang="zh-TW" sz="2800" dirty="0"/>
              <a:t>(</a:t>
            </a:r>
            <a:r>
              <a:rPr lang="zh-TW" altLang="en-US" sz="2800" dirty="0"/>
              <a:t>二</a:t>
            </a:r>
            <a:r>
              <a:rPr lang="en-US" altLang="zh-TW" sz="2800" dirty="0"/>
              <a:t>)</a:t>
            </a:r>
            <a:r>
              <a:rPr lang="zh-TW" altLang="en-US" sz="2800" dirty="0"/>
              <a:t>三要</a:t>
            </a:r>
            <a:r>
              <a:rPr lang="zh-TW" altLang="en-US" sz="2800" dirty="0" smtClean="0"/>
              <a:t>：</a:t>
            </a:r>
            <a:endParaRPr lang="en-US" altLang="zh-TW" sz="2800" dirty="0" smtClean="0"/>
          </a:p>
          <a:p>
            <a:pPr marL="514350" lvl="0" indent="-514350">
              <a:spcBef>
                <a:spcPts val="0"/>
              </a:spcBef>
              <a:buClr>
                <a:schemeClr val="dk1"/>
              </a:buClr>
              <a:buSzPts val="2400"/>
              <a:buFont typeface="+mj-lt"/>
              <a:buAutoNum type="arabicPeriod"/>
            </a:pPr>
            <a:r>
              <a:rPr lang="zh-TW" altLang="en-US" sz="2800" dirty="0" smtClean="0"/>
              <a:t> 要</a:t>
            </a:r>
            <a:r>
              <a:rPr lang="zh-TW" altLang="en-US" sz="2800" dirty="0"/>
              <a:t>警覺：對任何鼓吹加入投資群組、勸誘買股投資訊息提高警覺</a:t>
            </a:r>
            <a:r>
              <a:rPr lang="zh-TW" altLang="en-US" sz="2800" dirty="0" smtClean="0"/>
              <a:t>。</a:t>
            </a:r>
            <a:endParaRPr lang="en-US" altLang="zh-TW" sz="2800" dirty="0" smtClean="0"/>
          </a:p>
          <a:p>
            <a:pPr marL="514350" lvl="0" indent="-514350">
              <a:spcBef>
                <a:spcPts val="0"/>
              </a:spcBef>
              <a:buClr>
                <a:schemeClr val="dk1"/>
              </a:buClr>
              <a:buSzPts val="2400"/>
              <a:buFont typeface="+mj-lt"/>
              <a:buAutoNum type="arabicPeriod"/>
            </a:pPr>
            <a:r>
              <a:rPr lang="zh-TW" altLang="en-US" sz="2800" dirty="0" smtClean="0"/>
              <a:t> 要</a:t>
            </a:r>
            <a:r>
              <a:rPr lang="zh-TW" altLang="en-US" sz="2800" dirty="0"/>
              <a:t>查證：向合法期貨商、合法投信投顧業者、合法證券商或</a:t>
            </a:r>
            <a:r>
              <a:rPr lang="en-US" altLang="zh-TW" sz="2800" dirty="0"/>
              <a:t>165</a:t>
            </a:r>
            <a:r>
              <a:rPr lang="zh-TW" altLang="en-US" sz="2800" dirty="0"/>
              <a:t>反詐騙專線查證。 </a:t>
            </a:r>
            <a:endParaRPr lang="en-US" altLang="zh-TW" sz="2800" dirty="0"/>
          </a:p>
          <a:p>
            <a:pPr marL="514350" lvl="0" indent="-514350">
              <a:spcBef>
                <a:spcPts val="0"/>
              </a:spcBef>
              <a:buClr>
                <a:schemeClr val="dk1"/>
              </a:buClr>
              <a:buSzPts val="2400"/>
              <a:buFont typeface="+mj-lt"/>
              <a:buAutoNum type="arabicPeriod"/>
            </a:pPr>
            <a:r>
              <a:rPr lang="zh-TW" altLang="en-US" sz="2800" dirty="0" smtClean="0"/>
              <a:t>要</a:t>
            </a:r>
            <a:r>
              <a:rPr lang="zh-TW" altLang="en-US" sz="2800" dirty="0"/>
              <a:t>報警：向治安單位或檢調單位檢舉（或撥</a:t>
            </a:r>
            <a:r>
              <a:rPr lang="en-US" altLang="zh-TW" sz="2800" dirty="0"/>
              <a:t>165</a:t>
            </a:r>
            <a:r>
              <a:rPr lang="zh-TW" altLang="en-US" sz="2800" dirty="0"/>
              <a:t>反詐騙專線）。</a:t>
            </a:r>
            <a:endParaRPr dirty="0"/>
          </a:p>
        </p:txBody>
      </p:sp>
      <p:sp>
        <p:nvSpPr>
          <p:cNvPr id="4" name="Google Shape;421;p32"/>
          <p:cNvSpPr txBox="1">
            <a:spLocks/>
          </p:cNvSpPr>
          <p:nvPr/>
        </p:nvSpPr>
        <p:spPr>
          <a:xfrm>
            <a:off x="1289657" y="-244475"/>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113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44415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616" y="0"/>
            <a:ext cx="7307569" cy="6858000"/>
          </a:xfrm>
          <a:prstGeom prst="rect">
            <a:avLst/>
          </a:prstGeom>
        </p:spPr>
      </p:pic>
    </p:spTree>
    <p:extLst>
      <p:ext uri="{BB962C8B-B14F-4D97-AF65-F5344CB8AC3E}">
        <p14:creationId xmlns:p14="http://schemas.microsoft.com/office/powerpoint/2010/main" val="426212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0"/>
            <a:ext cx="8044962" cy="6858000"/>
          </a:xfrm>
          <a:prstGeom prst="rect">
            <a:avLst/>
          </a:prstGeom>
        </p:spPr>
      </p:pic>
    </p:spTree>
    <p:extLst>
      <p:ext uri="{BB962C8B-B14F-4D97-AF65-F5344CB8AC3E}">
        <p14:creationId xmlns:p14="http://schemas.microsoft.com/office/powerpoint/2010/main" val="286165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762" y="0"/>
            <a:ext cx="7992207" cy="6858000"/>
          </a:xfrm>
          <a:prstGeom prst="rect">
            <a:avLst/>
          </a:prstGeom>
        </p:spPr>
      </p:pic>
    </p:spTree>
    <p:extLst>
      <p:ext uri="{BB962C8B-B14F-4D97-AF65-F5344CB8AC3E}">
        <p14:creationId xmlns:p14="http://schemas.microsoft.com/office/powerpoint/2010/main" val="392872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15" y="0"/>
            <a:ext cx="8044962" cy="6858000"/>
          </a:xfrm>
          <a:prstGeom prst="rect">
            <a:avLst/>
          </a:prstGeom>
        </p:spPr>
      </p:pic>
    </p:spTree>
    <p:extLst>
      <p:ext uri="{BB962C8B-B14F-4D97-AF65-F5344CB8AC3E}">
        <p14:creationId xmlns:p14="http://schemas.microsoft.com/office/powerpoint/2010/main" val="5248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127" y="-364067"/>
            <a:ext cx="924227" cy="7476067"/>
          </a:xfrm>
          <a:prstGeom prst="rect">
            <a:avLst/>
          </a:prstGeom>
          <a:noFill/>
        </p:spPr>
        <p:txBody>
          <a:bodyPr vert="wordArtVertRtl" wrap="square" lIns="91440" tIns="45720" rIns="91440" bIns="45720">
            <a:spAutoFit/>
          </a:bodyPr>
          <a:lstStyle/>
          <a:p>
            <a:pPr algn="ctr">
              <a:lnSpc>
                <a:spcPts val="5000"/>
              </a:lnSpc>
            </a:pPr>
            <a:r>
              <a:rPr lang="zh-TW" altLang="en-US" sz="5200" b="1" dirty="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住宅安裝住警器</a:t>
            </a:r>
            <a:endParaRPr lang="zh-TW" altLang="en-US" sz="5200" b="1" cap="none" spc="0" dirty="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500" y="170517"/>
            <a:ext cx="9459645" cy="6687483"/>
          </a:xfrm>
          <a:prstGeom prst="rect">
            <a:avLst/>
          </a:prstGeom>
        </p:spPr>
      </p:pic>
    </p:spTree>
    <p:extLst>
      <p:ext uri="{BB962C8B-B14F-4D97-AF65-F5344CB8AC3E}">
        <p14:creationId xmlns:p14="http://schemas.microsoft.com/office/powerpoint/2010/main" val="895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2669" y="315354"/>
            <a:ext cx="8462356" cy="5965604"/>
          </a:xfrm>
        </p:spPr>
      </p:pic>
    </p:spTree>
    <p:extLst>
      <p:ext uri="{BB962C8B-B14F-4D97-AF65-F5344CB8AC3E}">
        <p14:creationId xmlns:p14="http://schemas.microsoft.com/office/powerpoint/2010/main" val="19429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27"/>
          <p:cNvSpPr/>
          <p:nvPr/>
        </p:nvSpPr>
        <p:spPr>
          <a:xfrm>
            <a:off x="921343" y="134562"/>
            <a:ext cx="9672428" cy="74745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5400" b="1" i="0" u="none" strike="noStrike" cap="none" dirty="0">
                <a:solidFill>
                  <a:srgbClr val="733E0F"/>
                </a:solidFill>
                <a:latin typeface="Microsoft JhengHei"/>
                <a:ea typeface="Microsoft JhengHei"/>
                <a:cs typeface="Microsoft JhengHei"/>
                <a:sym typeface="Microsoft JhengHei"/>
              </a:rPr>
              <a:t>預防一氧化碳中毒</a:t>
            </a:r>
            <a:endParaRPr sz="5400" b="1" i="0" u="none" strike="noStrike" cap="none" dirty="0">
              <a:solidFill>
                <a:srgbClr val="733E0F"/>
              </a:solidFill>
              <a:latin typeface="Microsoft JhengHei"/>
              <a:ea typeface="Microsoft JhengHei"/>
              <a:cs typeface="Microsoft JhengHei"/>
              <a:sym typeface="Microsoft JhengHei"/>
            </a:endParaRPr>
          </a:p>
        </p:txBody>
      </p:sp>
      <p:pic>
        <p:nvPicPr>
          <p:cNvPr id="3" name="內容版面配置區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77167" y="1409455"/>
            <a:ext cx="7334784" cy="5184776"/>
          </a:xfrm>
        </p:spPr>
      </p:pic>
    </p:spTree>
    <p:extLst>
      <p:ext uri="{BB962C8B-B14F-4D97-AF65-F5344CB8AC3E}">
        <p14:creationId xmlns:p14="http://schemas.microsoft.com/office/powerpoint/2010/main" val="41787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4" name="Google Shape;444;p36"/>
          <p:cNvSpPr txBox="1">
            <a:spLocks noGrp="1"/>
          </p:cNvSpPr>
          <p:nvPr>
            <p:ph type="title"/>
          </p:nvPr>
        </p:nvSpPr>
        <p:spPr>
          <a:xfrm>
            <a:off x="1135552" y="228599"/>
            <a:ext cx="10058402" cy="74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443" name="Google Shape;443;p36"/>
          <p:cNvSpPr txBox="1">
            <a:spLocks noGrp="1"/>
          </p:cNvSpPr>
          <p:nvPr>
            <p:ph idx="1"/>
          </p:nvPr>
        </p:nvSpPr>
        <p:spPr>
          <a:xfrm>
            <a:off x="1065214" y="1096108"/>
            <a:ext cx="9134502" cy="4601787"/>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smtClean="0"/>
              <a:t>七</a:t>
            </a:r>
            <a:r>
              <a:rPr lang="zh-TW" sz="4000" dirty="0" smtClean="0"/>
              <a:t>、網路賭博防制： </a:t>
            </a:r>
            <a:endParaRPr sz="4000" dirty="0" smtClean="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19204" t="1750" r="21733" b="1013"/>
          <a:stretch/>
        </p:blipFill>
        <p:spPr>
          <a:xfrm>
            <a:off x="78813" y="1992226"/>
            <a:ext cx="5987879" cy="4627102"/>
          </a:xfrm>
          <a:prstGeom prst="rect">
            <a:avLst/>
          </a:prstGeom>
        </p:spPr>
      </p:pic>
      <p:pic>
        <p:nvPicPr>
          <p:cNvPr id="7" name="Google Shape;449;p37"/>
          <p:cNvPicPr preferRelativeResize="0">
            <a:picLocks/>
          </p:cNvPicPr>
          <p:nvPr/>
        </p:nvPicPr>
        <p:blipFill rotWithShape="1">
          <a:blip r:embed="rId4">
            <a:alphaModFix/>
          </a:blip>
          <a:srcRect/>
          <a:stretch/>
        </p:blipFill>
        <p:spPr>
          <a:xfrm>
            <a:off x="6164753" y="1927458"/>
            <a:ext cx="5625732" cy="4756638"/>
          </a:xfrm>
          <a:prstGeom prst="rect">
            <a:avLst/>
          </a:prstGeom>
          <a:noFill/>
          <a:ln>
            <a:noFill/>
          </a:ln>
        </p:spPr>
      </p:pic>
    </p:spTree>
    <p:extLst>
      <p:ext uri="{BB962C8B-B14F-4D97-AF65-F5344CB8AC3E}">
        <p14:creationId xmlns:p14="http://schemas.microsoft.com/office/powerpoint/2010/main" val="15603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052"/>
            <a:ext cx="6249272" cy="5691863"/>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272" y="1141828"/>
            <a:ext cx="6565441" cy="4376960"/>
          </a:xfrm>
          <a:prstGeom prst="rect">
            <a:avLst/>
          </a:prstGeom>
        </p:spPr>
      </p:pic>
    </p:spTree>
    <p:extLst>
      <p:ext uri="{BB962C8B-B14F-4D97-AF65-F5344CB8AC3E}">
        <p14:creationId xmlns:p14="http://schemas.microsoft.com/office/powerpoint/2010/main" val="23569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130" y="91494"/>
            <a:ext cx="7895493" cy="6458775"/>
          </a:xfrm>
          <a:prstGeom prst="rect">
            <a:avLst/>
          </a:prstGeom>
        </p:spPr>
      </p:pic>
    </p:spTree>
    <p:extLst>
      <p:ext uri="{BB962C8B-B14F-4D97-AF65-F5344CB8AC3E}">
        <p14:creationId xmlns:p14="http://schemas.microsoft.com/office/powerpoint/2010/main" val="156436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524"/>
            <a:ext cx="6080614" cy="6080614"/>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386" y="390524"/>
            <a:ext cx="6080614" cy="6080614"/>
          </a:xfrm>
          <a:prstGeom prst="rect">
            <a:avLst/>
          </a:prstGeom>
        </p:spPr>
      </p:pic>
    </p:spTree>
    <p:extLst>
      <p:ext uri="{BB962C8B-B14F-4D97-AF65-F5344CB8AC3E}">
        <p14:creationId xmlns:p14="http://schemas.microsoft.com/office/powerpoint/2010/main" val="170386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2" name="內容版面配置區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095" y="862927"/>
            <a:ext cx="10609219" cy="4957579"/>
          </a:xfrm>
        </p:spPr>
      </p:pic>
    </p:spTree>
    <p:extLst>
      <p:ext uri="{BB962C8B-B14F-4D97-AF65-F5344CB8AC3E}">
        <p14:creationId xmlns:p14="http://schemas.microsoft.com/office/powerpoint/2010/main" val="72837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450729"/>
            <a:ext cx="4264269" cy="4264269"/>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836" y="1384420"/>
            <a:ext cx="4541595" cy="4541595"/>
          </a:xfrm>
          <a:prstGeom prst="rect">
            <a:avLst/>
          </a:prstGeom>
        </p:spPr>
      </p:pic>
    </p:spTree>
    <p:extLst>
      <p:ext uri="{BB962C8B-B14F-4D97-AF65-F5344CB8AC3E}">
        <p14:creationId xmlns:p14="http://schemas.microsoft.com/office/powerpoint/2010/main" val="6639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4;p36"/>
          <p:cNvSpPr txBox="1">
            <a:spLocks noGrp="1"/>
          </p:cNvSpPr>
          <p:nvPr>
            <p:ph type="title"/>
          </p:nvPr>
        </p:nvSpPr>
        <p:spPr>
          <a:xfrm>
            <a:off x="1065214" y="254976"/>
            <a:ext cx="10058400" cy="67407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3" name="內容版面配置區 2"/>
          <p:cNvSpPr>
            <a:spLocks noGrp="1"/>
          </p:cNvSpPr>
          <p:nvPr>
            <p:ph idx="1"/>
          </p:nvPr>
        </p:nvSpPr>
        <p:spPr>
          <a:xfrm>
            <a:off x="202223" y="1075592"/>
            <a:ext cx="11989777" cy="5606561"/>
          </a:xfrm>
        </p:spPr>
        <p:txBody>
          <a:bodyPr>
            <a:normAutofit/>
          </a:bodyPr>
          <a:lstStyle/>
          <a:p>
            <a:r>
              <a:rPr lang="zh-TW" altLang="en-US" sz="3600" b="1" dirty="0" smtClean="0"/>
              <a:t>八、宣導資訊素養與倫理教育：</a:t>
            </a:r>
            <a:endParaRPr lang="zh-TW" altLang="en-US" sz="3600" dirty="0" smtClean="0"/>
          </a:p>
          <a:p>
            <a:r>
              <a:rPr lang="zh-TW" altLang="en-US" sz="3600" dirty="0" smtClean="0"/>
              <a:t>暑假期間閒暇的時間變長，更容易使得學生沉迷於網路世界或遊戲，由於過度沉迷於玩手機遊戲所引發的病症也逐漸增多，特別是對肩頸、手腕與眼睛的傷害。</a:t>
            </a:r>
            <a:r>
              <a:rPr lang="zh-TW" altLang="en-US" sz="3600" b="1" u="sng" dirty="0" smtClean="0"/>
              <a:t>應注意安全上網、網路使用行為及時間管理等問題，避免過度依賴</a:t>
            </a:r>
            <a:r>
              <a:rPr lang="en-US" altLang="zh-TW" sz="3600" b="1" u="sng" dirty="0" smtClean="0"/>
              <a:t>3C</a:t>
            </a:r>
            <a:r>
              <a:rPr lang="zh-TW" altLang="en-US" sz="3600" b="1" u="sng" dirty="0" smtClean="0"/>
              <a:t>產品</a:t>
            </a:r>
            <a:r>
              <a:rPr lang="zh-TW" altLang="en-US" sz="3600" dirty="0" smtClean="0"/>
              <a:t>，以培養正確使用網路的態度、技能和習慣，養成健康上網好習慣。</a:t>
            </a:r>
            <a:endParaRPr lang="zh-TW" altLang="en-US" sz="3600" dirty="0"/>
          </a:p>
        </p:txBody>
      </p:sp>
    </p:spTree>
    <p:extLst>
      <p:ext uri="{BB962C8B-B14F-4D97-AF65-F5344CB8AC3E}">
        <p14:creationId xmlns:p14="http://schemas.microsoft.com/office/powerpoint/2010/main" val="130045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279948" y="519084"/>
            <a:ext cx="9533636" cy="1828800"/>
          </a:xfrm>
          <a:prstGeom prst="rect">
            <a:avLst/>
          </a:prstGeom>
          <a:noFill/>
        </p:spPr>
        <p:txBody>
          <a:bodyPr vert="wordArtVertRtl" wrap="square" lIns="91440" tIns="45720" rIns="91440" bIns="45720">
            <a:spAutoFit/>
          </a:bodyPr>
          <a:lstStyle/>
          <a:p>
            <a:pPr algn="ctr"/>
            <a:r>
              <a:rPr lang="zh-TW" altLang="en-US" sz="6000" b="1"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導</a:t>
            </a:r>
            <a:r>
              <a:rPr lang="zh-TW" altLang="en-US" sz="6600" b="1" smtClean="0">
                <a:ln w="0"/>
                <a:solidFill>
                  <a:schemeClr val="accent1"/>
                </a:solidFill>
                <a:effectLst>
                  <a:outerShdw blurRad="38100" dist="25400" dir="5400000" algn="ctr" rotWithShape="0">
                    <a:srgbClr val="6E747A">
                      <a:alpha val="43000"/>
                    </a:srgbClr>
                  </a:outerShdw>
                </a:effectLst>
              </a:rPr>
              <a:t>宣制防癮成路網</a:t>
            </a:r>
            <a:endParaRPr lang="zh-TW" altLang="en-US" sz="6600" b="1" cap="none" spc="0" dirty="0">
              <a:ln w="0"/>
              <a:solidFill>
                <a:schemeClr val="accent1"/>
              </a:solidFill>
              <a:effectLst>
                <a:outerShdw blurRad="38100" dist="25400" dir="5400000" algn="ctr" rotWithShape="0">
                  <a:srgbClr val="6E747A">
                    <a:alpha val="43000"/>
                  </a:srgbClr>
                </a:outerShdw>
              </a:effectLst>
            </a:endParaRPr>
          </a:p>
        </p:txBody>
      </p:sp>
      <p:pic>
        <p:nvPicPr>
          <p:cNvPr id="5" name="圖片 4"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022" y="2974793"/>
            <a:ext cx="8869693" cy="1622145"/>
          </a:xfrm>
          <a:prstGeom prst="rect">
            <a:avLst/>
          </a:prstGeom>
        </p:spPr>
      </p:pic>
    </p:spTree>
    <p:extLst>
      <p:ext uri="{BB962C8B-B14F-4D97-AF65-F5344CB8AC3E}">
        <p14:creationId xmlns:p14="http://schemas.microsoft.com/office/powerpoint/2010/main" val="3985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 y="872836"/>
            <a:ext cx="11360528" cy="4962699"/>
          </a:xfrm>
          <a:prstGeom prst="rect">
            <a:avLst/>
          </a:prstGeom>
        </p:spPr>
      </p:pic>
      <p:sp>
        <p:nvSpPr>
          <p:cNvPr id="3" name="矩形 2"/>
          <p:cNvSpPr/>
          <p:nvPr/>
        </p:nvSpPr>
        <p:spPr>
          <a:xfrm>
            <a:off x="7863840" y="897775"/>
            <a:ext cx="3050771" cy="21613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0803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421" y="0"/>
            <a:ext cx="8197735" cy="6858000"/>
          </a:xfrm>
          <a:prstGeom prst="rect">
            <a:avLst/>
          </a:prstGeom>
        </p:spPr>
      </p:pic>
    </p:spTree>
    <p:extLst>
      <p:ext uri="{BB962C8B-B14F-4D97-AF65-F5344CB8AC3E}">
        <p14:creationId xmlns:p14="http://schemas.microsoft.com/office/powerpoint/2010/main" val="62781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662" y="-544484"/>
            <a:ext cx="8253355" cy="8253355"/>
          </a:xfrm>
          <a:prstGeom prst="rect">
            <a:avLst/>
          </a:prstGeom>
        </p:spPr>
      </p:pic>
    </p:spTree>
    <p:extLst>
      <p:ext uri="{BB962C8B-B14F-4D97-AF65-F5344CB8AC3E}">
        <p14:creationId xmlns:p14="http://schemas.microsoft.com/office/powerpoint/2010/main" val="8788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815" y="322385"/>
            <a:ext cx="8264769" cy="6339254"/>
          </a:xfrm>
          <a:prstGeom prst="rect">
            <a:avLst/>
          </a:prstGeom>
        </p:spPr>
      </p:pic>
    </p:spTree>
    <p:extLst>
      <p:ext uri="{BB962C8B-B14F-4D97-AF65-F5344CB8AC3E}">
        <p14:creationId xmlns:p14="http://schemas.microsoft.com/office/powerpoint/2010/main" val="96802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037" y="0"/>
            <a:ext cx="9284677" cy="6858000"/>
          </a:xfrm>
          <a:prstGeom prst="rect">
            <a:avLst/>
          </a:prstGeom>
        </p:spPr>
      </p:pic>
    </p:spTree>
    <p:extLst>
      <p:ext uri="{BB962C8B-B14F-4D97-AF65-F5344CB8AC3E}">
        <p14:creationId xmlns:p14="http://schemas.microsoft.com/office/powerpoint/2010/main" val="30133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2615" y="0"/>
            <a:ext cx="9091247" cy="6858000"/>
          </a:xfrm>
          <a:prstGeom prst="rect">
            <a:avLst/>
          </a:prstGeom>
        </p:spPr>
      </p:pic>
    </p:spTree>
    <p:extLst>
      <p:ext uri="{BB962C8B-B14F-4D97-AF65-F5344CB8AC3E}">
        <p14:creationId xmlns:p14="http://schemas.microsoft.com/office/powerpoint/2010/main" val="248869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01" y="399317"/>
            <a:ext cx="5975106" cy="5975106"/>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793" y="399317"/>
            <a:ext cx="5975106" cy="5975106"/>
          </a:xfrm>
          <a:prstGeom prst="rect">
            <a:avLst/>
          </a:prstGeom>
        </p:spPr>
      </p:pic>
    </p:spTree>
    <p:extLst>
      <p:ext uri="{BB962C8B-B14F-4D97-AF65-F5344CB8AC3E}">
        <p14:creationId xmlns:p14="http://schemas.microsoft.com/office/powerpoint/2010/main" val="174383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607" y="0"/>
            <a:ext cx="9355015" cy="6858000"/>
          </a:xfrm>
          <a:prstGeom prst="rect">
            <a:avLst/>
          </a:prstGeom>
        </p:spPr>
      </p:pic>
    </p:spTree>
    <p:extLst>
      <p:ext uri="{BB962C8B-B14F-4D97-AF65-F5344CB8AC3E}">
        <p14:creationId xmlns:p14="http://schemas.microsoft.com/office/powerpoint/2010/main" val="6362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09164" y="203200"/>
            <a:ext cx="1551709" cy="29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07" y="-78876"/>
            <a:ext cx="9821646" cy="6839905"/>
          </a:xfrm>
          <a:prstGeom prst="rect">
            <a:avLst/>
          </a:prstGeom>
        </p:spPr>
      </p:pic>
    </p:spTree>
    <p:extLst>
      <p:ext uri="{BB962C8B-B14F-4D97-AF65-F5344CB8AC3E}">
        <p14:creationId xmlns:p14="http://schemas.microsoft.com/office/powerpoint/2010/main" val="24548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0876" y="313592"/>
            <a:ext cx="8449408" cy="6263054"/>
          </a:xfrm>
          <a:prstGeom prst="rect">
            <a:avLst/>
          </a:prstGeom>
        </p:spPr>
      </p:pic>
    </p:spTree>
    <p:extLst>
      <p:ext uri="{BB962C8B-B14F-4D97-AF65-F5344CB8AC3E}">
        <p14:creationId xmlns:p14="http://schemas.microsoft.com/office/powerpoint/2010/main" val="251491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健康上網我最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75" y="65688"/>
            <a:ext cx="10117129" cy="66229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511464" y="189191"/>
            <a:ext cx="2245205" cy="29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999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98" y="339968"/>
            <a:ext cx="8431825" cy="5882055"/>
          </a:xfrm>
          <a:prstGeom prst="rect">
            <a:avLst/>
          </a:prstGeom>
        </p:spPr>
      </p:pic>
    </p:spTree>
    <p:extLst>
      <p:ext uri="{BB962C8B-B14F-4D97-AF65-F5344CB8AC3E}">
        <p14:creationId xmlns:p14="http://schemas.microsoft.com/office/powerpoint/2010/main" val="209092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206" y="208084"/>
            <a:ext cx="8379070" cy="6453555"/>
          </a:xfrm>
          <a:prstGeom prst="rect">
            <a:avLst/>
          </a:prstGeom>
        </p:spPr>
      </p:pic>
    </p:spTree>
    <p:extLst>
      <p:ext uri="{BB962C8B-B14F-4D97-AF65-F5344CB8AC3E}">
        <p14:creationId xmlns:p14="http://schemas.microsoft.com/office/powerpoint/2010/main" val="391133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0902" y="-352718"/>
            <a:ext cx="10731731" cy="7634570"/>
          </a:xfrm>
        </p:spPr>
      </p:pic>
    </p:spTree>
    <p:extLst>
      <p:ext uri="{BB962C8B-B14F-4D97-AF65-F5344CB8AC3E}">
        <p14:creationId xmlns:p14="http://schemas.microsoft.com/office/powerpoint/2010/main" val="25530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454" name="Google Shape;454;p38"/>
          <p:cNvSpPr txBox="1">
            <a:spLocks noGrp="1"/>
          </p:cNvSpPr>
          <p:nvPr>
            <p:ph idx="1"/>
          </p:nvPr>
        </p:nvSpPr>
        <p:spPr>
          <a:xfrm>
            <a:off x="739899" y="1071702"/>
            <a:ext cx="11085755" cy="5680790"/>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4000" dirty="0" smtClean="0"/>
              <a:t>九、犯罪預防：</a:t>
            </a:r>
            <a:endParaRPr sz="4000" dirty="0" smtClean="0"/>
          </a:p>
          <a:p>
            <a:pPr marL="347472" lvl="0" indent="-347472" algn="l" rtl="0">
              <a:lnSpc>
                <a:spcPct val="100000"/>
              </a:lnSpc>
              <a:spcBef>
                <a:spcPts val="1800"/>
              </a:spcBef>
              <a:spcAft>
                <a:spcPts val="0"/>
              </a:spcAft>
              <a:buClr>
                <a:schemeClr val="dk1"/>
              </a:buClr>
              <a:buSzPts val="2400"/>
              <a:buChar char="•"/>
            </a:pPr>
            <a:r>
              <a:rPr lang="zh-TW" sz="3200" dirty="0" smtClean="0"/>
              <a:t>(一) </a:t>
            </a:r>
            <a:r>
              <a:rPr lang="zh-TW" sz="3600" dirty="0" smtClean="0"/>
              <a:t>提醒同學切勿從事違法活動： </a:t>
            </a:r>
            <a:endParaRPr sz="3600" dirty="0" smtClean="0"/>
          </a:p>
          <a:p>
            <a:pPr marL="347472" lvl="0" indent="-347472" algn="l" rtl="0">
              <a:lnSpc>
                <a:spcPct val="100000"/>
              </a:lnSpc>
              <a:spcBef>
                <a:spcPts val="1800"/>
              </a:spcBef>
              <a:spcAft>
                <a:spcPts val="0"/>
              </a:spcAft>
              <a:buClr>
                <a:schemeClr val="dk1"/>
              </a:buClr>
              <a:buSzPts val="2400"/>
              <a:buChar char="•"/>
            </a:pPr>
            <a:r>
              <a:rPr lang="zh-TW" sz="3600" dirty="0" smtClean="0"/>
              <a:t>如</a:t>
            </a:r>
            <a:r>
              <a:rPr lang="zh-TW" sz="3600" b="1" dirty="0" smtClean="0"/>
              <a:t>飆車、竊盜、販賣違法光碟軟體、參加犯罪組織活動或從事性交易 （援交）</a:t>
            </a:r>
            <a:r>
              <a:rPr lang="zh-TW" sz="3600" dirty="0" smtClean="0"/>
              <a:t>等。另近年來逐漸增多的電腦網路違法事件如：</a:t>
            </a:r>
            <a:r>
              <a:rPr lang="zh-TW" sz="3600" b="1" dirty="0" smtClean="0"/>
              <a:t>非法散布謠言 影響公共安寧、違法上傳不當影片、入侵他人網站竊取或篡改資料</a:t>
            </a:r>
            <a:r>
              <a:rPr lang="zh-TW" sz="3600" dirty="0" smtClean="0"/>
              <a:t>等， 請加強學生</a:t>
            </a:r>
            <a:r>
              <a:rPr lang="zh-TW" sz="3600" b="1" dirty="0" smtClean="0"/>
              <a:t>網路使用認知素養並尊重個人隱私權益</a:t>
            </a:r>
            <a:r>
              <a:rPr lang="zh-TW" sz="3600" dirty="0" smtClean="0"/>
              <a:t>，以免誤蹈法網。</a:t>
            </a:r>
            <a:endParaRPr sz="3600" dirty="0" smtClean="0"/>
          </a:p>
        </p:txBody>
      </p:sp>
    </p:spTree>
    <p:extLst>
      <p:ext uri="{BB962C8B-B14F-4D97-AF65-F5344CB8AC3E}">
        <p14:creationId xmlns:p14="http://schemas.microsoft.com/office/powerpoint/2010/main" val="118996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01" y="237947"/>
            <a:ext cx="11446737" cy="6304169"/>
          </a:xfrm>
          <a:prstGeom prst="rect">
            <a:avLst/>
          </a:prstGeom>
        </p:spPr>
      </p:pic>
    </p:spTree>
    <p:extLst>
      <p:ext uri="{BB962C8B-B14F-4D97-AF65-F5344CB8AC3E}">
        <p14:creationId xmlns:p14="http://schemas.microsoft.com/office/powerpoint/2010/main" val="250360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113</a:t>
            </a:r>
            <a:r>
              <a:rPr lang="zh-TW" altLang="en-US" dirty="0" smtClean="0"/>
              <a:t>年暑假</a:t>
            </a:r>
            <a:r>
              <a:rPr lang="zh-TW" dirty="0" smtClean="0"/>
              <a:t>期間學生活動安全注意事項</a:t>
            </a:r>
            <a:endParaRPr dirty="0"/>
          </a:p>
        </p:txBody>
      </p:sp>
      <p:sp>
        <p:nvSpPr>
          <p:cNvPr id="454" name="Google Shape;454;p38"/>
          <p:cNvSpPr txBox="1">
            <a:spLocks noGrp="1"/>
          </p:cNvSpPr>
          <p:nvPr>
            <p:ph idx="1"/>
          </p:nvPr>
        </p:nvSpPr>
        <p:spPr>
          <a:xfrm>
            <a:off x="281354" y="931025"/>
            <a:ext cx="12036669" cy="5926975"/>
          </a:xfrm>
          <a:prstGeom prst="rect">
            <a:avLst/>
          </a:prstGeom>
          <a:noFill/>
          <a:ln>
            <a:noFill/>
          </a:ln>
        </p:spPr>
        <p:txBody>
          <a:bodyPr spcFirstLastPara="1" wrap="square" lIns="91425" tIns="45700" rIns="91425" bIns="45700" anchor="t" anchorCtr="0">
            <a:normAutofit/>
          </a:bodyPr>
          <a:lstStyle/>
          <a:p>
            <a:pPr marL="347472" indent="-347472">
              <a:lnSpc>
                <a:spcPct val="100000"/>
              </a:lnSpc>
              <a:spcBef>
                <a:spcPts val="1800"/>
              </a:spcBef>
              <a:buClr>
                <a:schemeClr val="dk1"/>
              </a:buClr>
              <a:buSzPts val="2400"/>
            </a:pPr>
            <a:r>
              <a:rPr lang="zh-TW" sz="3200" dirty="0" smtClean="0"/>
              <a:t>(二)</a:t>
            </a:r>
            <a:r>
              <a:rPr lang="zh-TW" altLang="en-US" sz="3200" dirty="0"/>
              <a:t>加強暑假期間推動兒童及少年性剝削防制教育宣導：</a:t>
            </a:r>
          </a:p>
          <a:p>
            <a:pPr marL="347472" lvl="0" indent="-347472">
              <a:lnSpc>
                <a:spcPct val="100000"/>
              </a:lnSpc>
              <a:spcBef>
                <a:spcPts val="1200"/>
              </a:spcBef>
              <a:buClr>
                <a:schemeClr val="dk1"/>
              </a:buClr>
              <a:buSzPts val="2400"/>
            </a:pPr>
            <a:r>
              <a:rPr lang="zh-TW" altLang="en-US" sz="3200" dirty="0"/>
              <a:t>加強宣導網路性剝削防制及「黃牛亂象衍生之網路兒少性暴力」相關議題</a:t>
            </a:r>
            <a:r>
              <a:rPr lang="zh-TW" altLang="en-US" sz="3200" dirty="0" smtClean="0"/>
              <a:t>。</a:t>
            </a:r>
            <a:endParaRPr lang="en-US" altLang="zh-TW" sz="3200" dirty="0" smtClean="0"/>
          </a:p>
          <a:p>
            <a:pPr marL="347472" lvl="0" indent="-347472">
              <a:lnSpc>
                <a:spcPct val="100000"/>
              </a:lnSpc>
              <a:spcBef>
                <a:spcPts val="0"/>
              </a:spcBef>
              <a:buClr>
                <a:schemeClr val="dk1"/>
              </a:buClr>
              <a:buSzPts val="2400"/>
            </a:pPr>
            <a:r>
              <a:rPr lang="zh-TW" altLang="en-US" sz="3200" dirty="0"/>
              <a:t>如遭遇私密照被散布時，可向性影像處理中心（</a:t>
            </a:r>
            <a:r>
              <a:rPr lang="en-US" altLang="zh-TW" sz="3200" dirty="0"/>
              <a:t>https://tw-ncii.win.org.tw/</a:t>
            </a:r>
            <a:r>
              <a:rPr lang="zh-TW" altLang="en-US" sz="3200" dirty="0"/>
              <a:t>）、私</a:t>
            </a:r>
            <a:r>
              <a:rPr lang="en-US" altLang="zh-TW" sz="3200" dirty="0"/>
              <a:t>ME </a:t>
            </a:r>
            <a:r>
              <a:rPr lang="zh-TW" altLang="en-US" sz="3200" dirty="0"/>
              <a:t>專線（</a:t>
            </a:r>
            <a:r>
              <a:rPr lang="en-US" altLang="zh-TW" sz="3200" dirty="0"/>
              <a:t>02-66057373</a:t>
            </a:r>
            <a:r>
              <a:rPr lang="zh-TW" altLang="en-US" sz="3200" dirty="0"/>
              <a:t>）申訴協助移除影像，同時通報警方與社政單位</a:t>
            </a:r>
            <a:r>
              <a:rPr lang="zh-TW" altLang="en-US" sz="3200" dirty="0" smtClean="0"/>
              <a:t>，強化自我</a:t>
            </a:r>
            <a:r>
              <a:rPr lang="zh-TW" altLang="en-US" sz="3200" dirty="0"/>
              <a:t>保護意識及網路安全使用概念</a:t>
            </a:r>
            <a:r>
              <a:rPr lang="zh-TW" altLang="en-US" sz="3200" dirty="0" smtClean="0"/>
              <a:t>。</a:t>
            </a:r>
            <a:endParaRPr lang="en-US" altLang="zh-TW" sz="3200" dirty="0" smtClean="0"/>
          </a:p>
          <a:p>
            <a:pPr marL="347472" lvl="0" indent="-347472">
              <a:lnSpc>
                <a:spcPct val="100000"/>
              </a:lnSpc>
              <a:spcBef>
                <a:spcPts val="0"/>
              </a:spcBef>
              <a:buClr>
                <a:schemeClr val="dk1"/>
              </a:buClr>
              <a:buSzPts val="2400"/>
            </a:pPr>
            <a:r>
              <a:rPr lang="zh-TW" altLang="en-US" sz="3200" dirty="0" smtClean="0"/>
              <a:t>遇</a:t>
            </a:r>
            <a:r>
              <a:rPr lang="zh-TW" altLang="en-US" sz="3200" dirty="0"/>
              <a:t>兒少性剝削事件之求助資源，包括撥打</a:t>
            </a:r>
            <a:r>
              <a:rPr lang="en-US" altLang="zh-TW" sz="3200" dirty="0"/>
              <a:t>110/113</a:t>
            </a:r>
            <a:r>
              <a:rPr lang="zh-TW" altLang="en-US" sz="3200" dirty="0"/>
              <a:t>、台灣展翅協會</a:t>
            </a:r>
            <a:r>
              <a:rPr lang="en-US" altLang="zh-TW" sz="3200" dirty="0"/>
              <a:t>web885</a:t>
            </a:r>
            <a:r>
              <a:rPr lang="zh-TW" altLang="en-US" sz="3200" dirty="0"/>
              <a:t>網路諮詢熱線、</a:t>
            </a:r>
            <a:r>
              <a:rPr lang="en-US" altLang="zh-TW" sz="3200" dirty="0" err="1"/>
              <a:t>iWin</a:t>
            </a:r>
            <a:r>
              <a:rPr lang="zh-TW" altLang="en-US" sz="3200" dirty="0"/>
              <a:t>網路內容防護機構，及學校學務</a:t>
            </a:r>
            <a:r>
              <a:rPr lang="en-US" altLang="zh-TW" sz="3200" dirty="0"/>
              <a:t>/</a:t>
            </a:r>
            <a:r>
              <a:rPr lang="zh-TW" altLang="en-US" sz="3200" dirty="0"/>
              <a:t>輔導處室。</a:t>
            </a:r>
            <a:endParaRPr sz="3200" dirty="0"/>
          </a:p>
        </p:txBody>
      </p:sp>
    </p:spTree>
    <p:extLst>
      <p:ext uri="{BB962C8B-B14F-4D97-AF65-F5344CB8AC3E}">
        <p14:creationId xmlns:p14="http://schemas.microsoft.com/office/powerpoint/2010/main" val="36765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8" y="460862"/>
            <a:ext cx="5948729" cy="5948729"/>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587" y="460862"/>
            <a:ext cx="6010274" cy="6010274"/>
          </a:xfrm>
          <a:prstGeom prst="rect">
            <a:avLst/>
          </a:prstGeom>
        </p:spPr>
      </p:pic>
    </p:spTree>
    <p:extLst>
      <p:ext uri="{BB962C8B-B14F-4D97-AF65-F5344CB8AC3E}">
        <p14:creationId xmlns:p14="http://schemas.microsoft.com/office/powerpoint/2010/main" val="293167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007" y="0"/>
            <a:ext cx="9697986" cy="6858000"/>
          </a:xfrm>
          <a:prstGeom prst="rect">
            <a:avLst/>
          </a:prstGeom>
        </p:spPr>
      </p:pic>
    </p:spTree>
    <p:extLst>
      <p:ext uri="{BB962C8B-B14F-4D97-AF65-F5344CB8AC3E}">
        <p14:creationId xmlns:p14="http://schemas.microsoft.com/office/powerpoint/2010/main" val="30017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28" y="-36454"/>
            <a:ext cx="9763125" cy="6894454"/>
          </a:xfrm>
          <a:prstGeom prst="rect">
            <a:avLst/>
          </a:prstGeom>
        </p:spPr>
      </p:pic>
    </p:spTree>
    <p:extLst>
      <p:ext uri="{BB962C8B-B14F-4D97-AF65-F5344CB8AC3E}">
        <p14:creationId xmlns:p14="http://schemas.microsoft.com/office/powerpoint/2010/main" val="133619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3" name="內容版面配置區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005" y="275249"/>
            <a:ext cx="8752236" cy="6195890"/>
          </a:xfrm>
        </p:spPr>
      </p:pic>
    </p:spTree>
    <p:extLst>
      <p:ext uri="{BB962C8B-B14F-4D97-AF65-F5344CB8AC3E}">
        <p14:creationId xmlns:p14="http://schemas.microsoft.com/office/powerpoint/2010/main" val="79404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647" y="254977"/>
            <a:ext cx="6110654" cy="6110654"/>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977"/>
            <a:ext cx="6195647" cy="6195647"/>
          </a:xfrm>
          <a:prstGeom prst="rect">
            <a:avLst/>
          </a:prstGeom>
        </p:spPr>
      </p:pic>
    </p:spTree>
    <p:extLst>
      <p:ext uri="{BB962C8B-B14F-4D97-AF65-F5344CB8AC3E}">
        <p14:creationId xmlns:p14="http://schemas.microsoft.com/office/powerpoint/2010/main" val="272422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441995"/>
            <a:ext cx="7459008" cy="5974008"/>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8460" y="-1"/>
            <a:ext cx="4843540" cy="6858000"/>
          </a:xfrm>
          <a:prstGeom prst="rect">
            <a:avLst/>
          </a:prstGeom>
        </p:spPr>
      </p:pic>
    </p:spTree>
    <p:extLst>
      <p:ext uri="{BB962C8B-B14F-4D97-AF65-F5344CB8AC3E}">
        <p14:creationId xmlns:p14="http://schemas.microsoft.com/office/powerpoint/2010/main" val="290397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3" name="內容版面配置區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1985" y="749956"/>
            <a:ext cx="9662193" cy="5431036"/>
          </a:xfrm>
        </p:spPr>
      </p:pic>
    </p:spTree>
    <p:extLst>
      <p:ext uri="{BB962C8B-B14F-4D97-AF65-F5344CB8AC3E}">
        <p14:creationId xmlns:p14="http://schemas.microsoft.com/office/powerpoint/2010/main" val="258402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1" name="Google Shape;461;p39"/>
          <p:cNvSpPr txBox="1">
            <a:spLocks noGrp="1"/>
          </p:cNvSpPr>
          <p:nvPr>
            <p:ph type="title"/>
          </p:nvPr>
        </p:nvSpPr>
        <p:spPr>
          <a:xfrm>
            <a:off x="1164964" y="113981"/>
            <a:ext cx="10058402" cy="72096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460" name="Google Shape;460;p39"/>
          <p:cNvSpPr txBox="1">
            <a:spLocks noGrp="1"/>
          </p:cNvSpPr>
          <p:nvPr>
            <p:ph idx="1"/>
          </p:nvPr>
        </p:nvSpPr>
        <p:spPr>
          <a:xfrm>
            <a:off x="335558" y="1045965"/>
            <a:ext cx="10887808" cy="702779"/>
          </a:xfrm>
          <a:prstGeom prst="rect">
            <a:avLst/>
          </a:prstGeom>
          <a:noFill/>
          <a:ln>
            <a:noFill/>
          </a:ln>
        </p:spPr>
        <p:txBody>
          <a:bodyPr spcFirstLastPara="1" wrap="square" lIns="91425" tIns="45700" rIns="91425" bIns="45700" anchor="t" anchorCtr="0">
            <a:normAutofit/>
          </a:bodyPr>
          <a:lstStyle/>
          <a:p>
            <a:pPr marL="347472" indent="-347472">
              <a:lnSpc>
                <a:spcPct val="100000"/>
              </a:lnSpc>
              <a:spcBef>
                <a:spcPts val="0"/>
              </a:spcBef>
              <a:buClr>
                <a:schemeClr val="dk1"/>
              </a:buClr>
              <a:buSzPts val="2400"/>
            </a:pPr>
            <a:r>
              <a:rPr lang="zh-TW" sz="3600" dirty="0" smtClean="0"/>
              <a:t>(三)</a:t>
            </a:r>
            <a:r>
              <a:rPr lang="zh-TW" altLang="en-US" sz="3600" dirty="0"/>
              <a:t>遊戲用槍防制</a:t>
            </a:r>
            <a:r>
              <a:rPr lang="zh-TW" altLang="en-US" sz="3600" dirty="0" smtClean="0"/>
              <a:t>：</a:t>
            </a:r>
            <a:endParaRPr lang="zh-TW" altLang="en-US" sz="3600"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894" y="1817934"/>
            <a:ext cx="9913472" cy="5040065"/>
          </a:xfrm>
          <a:prstGeom prst="rect">
            <a:avLst/>
          </a:prstGeom>
        </p:spPr>
      </p:pic>
    </p:spTree>
    <p:extLst>
      <p:ext uri="{BB962C8B-B14F-4D97-AF65-F5344CB8AC3E}">
        <p14:creationId xmlns:p14="http://schemas.microsoft.com/office/powerpoint/2010/main" val="264708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0"/>
            <a:ext cx="10058400" cy="6486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454" name="Google Shape;454;p38"/>
          <p:cNvSpPr txBox="1">
            <a:spLocks noGrp="1"/>
          </p:cNvSpPr>
          <p:nvPr>
            <p:ph idx="1"/>
          </p:nvPr>
        </p:nvSpPr>
        <p:spPr>
          <a:xfrm>
            <a:off x="246185" y="1010156"/>
            <a:ext cx="12027877" cy="5644342"/>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3600" dirty="0" smtClean="0"/>
              <a:t>十</a:t>
            </a:r>
            <a:r>
              <a:rPr lang="zh-TW" sz="3600" dirty="0" smtClean="0"/>
              <a:t>、</a:t>
            </a:r>
            <a:r>
              <a:rPr lang="zh-TW" altLang="en-US" sz="3600" dirty="0" smtClean="0"/>
              <a:t>校園傳染疾病及師生健康</a:t>
            </a:r>
            <a:r>
              <a:rPr lang="zh-TW" sz="3600" dirty="0" smtClean="0"/>
              <a:t>：</a:t>
            </a:r>
            <a:endParaRPr sz="3600" dirty="0" smtClean="0"/>
          </a:p>
          <a:p>
            <a:pPr>
              <a:spcBef>
                <a:spcPts val="600"/>
              </a:spcBef>
            </a:pPr>
            <a:r>
              <a:rPr lang="en-US" altLang="zh-TW" sz="2800" b="1" dirty="0" smtClean="0"/>
              <a:t>(</a:t>
            </a:r>
            <a:r>
              <a:rPr lang="zh-TW" altLang="en-US" sz="2800" b="1" dirty="0" smtClean="0"/>
              <a:t>一</a:t>
            </a:r>
            <a:r>
              <a:rPr lang="en-US" altLang="zh-TW" sz="2800" b="1" dirty="0" smtClean="0"/>
              <a:t>)</a:t>
            </a:r>
            <a:r>
              <a:rPr lang="zh-TW" altLang="en-US" sz="2800" b="1" dirty="0" smtClean="0"/>
              <a:t>宣導傳染病防治措施</a:t>
            </a:r>
            <a:endParaRPr lang="zh-TW" altLang="en-US" sz="2800" dirty="0" smtClean="0"/>
          </a:p>
          <a:p>
            <a:pPr marL="514350" indent="-514350">
              <a:buFont typeface="+mj-lt"/>
              <a:buAutoNum type="arabicPeriod"/>
            </a:pPr>
            <a:r>
              <a:rPr lang="en-US" altLang="zh-TW" sz="2800" b="1" dirty="0" smtClean="0"/>
              <a:t>COVID-19</a:t>
            </a:r>
            <a:r>
              <a:rPr lang="zh-TW" altLang="en-US" sz="2800" b="1" dirty="0" smtClean="0"/>
              <a:t>、流感等呼吸道傳染病：</a:t>
            </a:r>
            <a:r>
              <a:rPr lang="zh-TW" altLang="en-US" sz="2800" dirty="0" smtClean="0"/>
              <a:t>請維持個人衛生好習慣、勤洗手，如有發燒或呼吸道症狀、出入人潮擁擠且無法保持社交距離或通風不良之場合、搭乘公共交通工具時，建議配戴口罩。</a:t>
            </a:r>
            <a:endParaRPr lang="en-US" altLang="zh-TW" sz="2800" dirty="0" smtClean="0"/>
          </a:p>
          <a:p>
            <a:pPr marL="457200" indent="-457200">
              <a:buFont typeface="+mj-lt"/>
              <a:buAutoNum type="arabicPeriod" startAt="2"/>
            </a:pPr>
            <a:r>
              <a:rPr lang="zh-TW" altLang="en-US" sz="2800" b="1" dirty="0" smtClean="0"/>
              <a:t>腸胃炎等腸道傳染病：</a:t>
            </a:r>
            <a:r>
              <a:rPr lang="zh-TW" altLang="en-US" sz="2800" dirty="0" smtClean="0"/>
              <a:t>在外用餐應注意個人及環境衛生，用肥皂或洗手乳洗手，不生飲、不生食，與他人共食時應使用公筷母匙。</a:t>
            </a:r>
            <a:endParaRPr lang="en-US" altLang="zh-TW" sz="2800" dirty="0" smtClean="0"/>
          </a:p>
          <a:p>
            <a:pPr marL="457200" indent="-457200">
              <a:buFont typeface="+mj-lt"/>
              <a:buAutoNum type="arabicPeriod" startAt="2"/>
            </a:pPr>
            <a:r>
              <a:rPr lang="zh-TW" altLang="en-US" sz="2800" b="1" dirty="0" smtClean="0"/>
              <a:t>流行性結膜炎：</a:t>
            </a:r>
            <a:r>
              <a:rPr lang="zh-TW" altLang="en-US" sz="2800" dirty="0" smtClean="0"/>
              <a:t>外出戲水需注意雙手清潔，選擇乾淨戲水場所，並避免以手揉眼、共用毛巾。</a:t>
            </a:r>
          </a:p>
          <a:p>
            <a:pPr marL="347472" lvl="0" indent="-195072" algn="l" rtl="0">
              <a:lnSpc>
                <a:spcPct val="100000"/>
              </a:lnSpc>
              <a:spcBef>
                <a:spcPts val="1800"/>
              </a:spcBef>
              <a:spcAft>
                <a:spcPts val="0"/>
              </a:spcAft>
              <a:buClr>
                <a:schemeClr val="dk1"/>
              </a:buClr>
              <a:buSzPts val="2400"/>
              <a:buNone/>
            </a:pPr>
            <a:endParaRPr dirty="0"/>
          </a:p>
        </p:txBody>
      </p:sp>
    </p:spTree>
    <p:extLst>
      <p:ext uri="{BB962C8B-B14F-4D97-AF65-F5344CB8AC3E}">
        <p14:creationId xmlns:p14="http://schemas.microsoft.com/office/powerpoint/2010/main" val="8623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813" y="61969"/>
            <a:ext cx="9601200" cy="6796031"/>
          </a:xfrm>
        </p:spPr>
      </p:pic>
    </p:spTree>
    <p:extLst>
      <p:ext uri="{BB962C8B-B14F-4D97-AF65-F5344CB8AC3E}">
        <p14:creationId xmlns:p14="http://schemas.microsoft.com/office/powerpoint/2010/main" val="418243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6236" y="115920"/>
            <a:ext cx="8998688" cy="7145568"/>
          </a:xfrm>
        </p:spPr>
      </p:pic>
    </p:spTree>
    <p:extLst>
      <p:ext uri="{BB962C8B-B14F-4D97-AF65-F5344CB8AC3E}">
        <p14:creationId xmlns:p14="http://schemas.microsoft.com/office/powerpoint/2010/main" val="2228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32" y="317335"/>
            <a:ext cx="6086476" cy="6086476"/>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415" y="0"/>
            <a:ext cx="4457700" cy="6693671"/>
          </a:xfrm>
          <a:prstGeom prst="rect">
            <a:avLst/>
          </a:prstGeom>
        </p:spPr>
      </p:pic>
    </p:spTree>
    <p:extLst>
      <p:ext uri="{BB962C8B-B14F-4D97-AF65-F5344CB8AC3E}">
        <p14:creationId xmlns:p14="http://schemas.microsoft.com/office/powerpoint/2010/main" val="81654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210" y="-61503"/>
            <a:ext cx="9243753" cy="6932815"/>
          </a:xfrm>
        </p:spPr>
      </p:pic>
    </p:spTree>
    <p:extLst>
      <p:ext uri="{BB962C8B-B14F-4D97-AF65-F5344CB8AC3E}">
        <p14:creationId xmlns:p14="http://schemas.microsoft.com/office/powerpoint/2010/main" val="274594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454" name="Google Shape;454;p38"/>
          <p:cNvSpPr txBox="1">
            <a:spLocks noGrp="1"/>
          </p:cNvSpPr>
          <p:nvPr>
            <p:ph idx="1"/>
          </p:nvPr>
        </p:nvSpPr>
        <p:spPr>
          <a:xfrm>
            <a:off x="1065214" y="931025"/>
            <a:ext cx="10092224" cy="5120640"/>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十</a:t>
            </a:r>
            <a:r>
              <a:rPr lang="zh-TW" sz="4000" dirty="0" smtClean="0"/>
              <a:t>、</a:t>
            </a:r>
            <a:r>
              <a:rPr lang="zh-TW" altLang="en-US" sz="4000" dirty="0" smtClean="0"/>
              <a:t>校園傳染疾病及師生健康</a:t>
            </a:r>
            <a:r>
              <a:rPr lang="zh-TW" sz="4000" dirty="0" smtClean="0"/>
              <a:t>：</a:t>
            </a:r>
            <a:endParaRPr sz="4000" dirty="0" smtClean="0"/>
          </a:p>
          <a:p>
            <a:r>
              <a:rPr lang="en-US" altLang="zh-TW" sz="3600" b="1" dirty="0" smtClean="0"/>
              <a:t>(</a:t>
            </a:r>
            <a:r>
              <a:rPr lang="zh-TW" altLang="en-US" sz="3600" b="1" dirty="0" smtClean="0"/>
              <a:t>二</a:t>
            </a:r>
            <a:r>
              <a:rPr lang="en-US" altLang="zh-TW" sz="3600" b="1" dirty="0" smtClean="0"/>
              <a:t>)</a:t>
            </a:r>
            <a:r>
              <a:rPr lang="zh-TW" altLang="en-US" sz="3600" b="1" dirty="0" smtClean="0"/>
              <a:t>避免食品中毒事件</a:t>
            </a:r>
            <a:endParaRPr lang="zh-TW" altLang="en-US" sz="3600" dirty="0" smtClean="0"/>
          </a:p>
          <a:p>
            <a:pPr marL="0" indent="0">
              <a:buNone/>
            </a:pPr>
            <a:r>
              <a:rPr lang="zh-TW" altLang="en-US" sz="3600" b="1" dirty="0"/>
              <a:t>儘速於 </a:t>
            </a:r>
            <a:r>
              <a:rPr lang="en-US" altLang="zh-TW" sz="3600" b="1" dirty="0"/>
              <a:t>2 </a:t>
            </a:r>
            <a:r>
              <a:rPr lang="zh-TW" altLang="en-US" sz="3600" b="1" dirty="0"/>
              <a:t>小時內食用完畢；若未馬上食用，應予以適當保溫，應避免長時間置於細菌快速繁殖之危險溫度帶（</a:t>
            </a:r>
            <a:r>
              <a:rPr lang="en-US" altLang="zh-TW" sz="3600" b="1" dirty="0"/>
              <a:t>7 ℃-60℃</a:t>
            </a:r>
            <a:r>
              <a:rPr lang="zh-TW" altLang="en-US" sz="3600" b="1" dirty="0"/>
              <a:t>），且不置於地面、病媒出沒或髒污等地方。</a:t>
            </a:r>
            <a:endParaRPr lang="en-US" altLang="zh-TW" sz="3600" dirty="0" smtClean="0"/>
          </a:p>
          <a:p>
            <a:pPr marL="347472" lvl="0" indent="-195072" algn="l" rtl="0">
              <a:lnSpc>
                <a:spcPct val="100000"/>
              </a:lnSpc>
              <a:spcBef>
                <a:spcPts val="1800"/>
              </a:spcBef>
              <a:spcAft>
                <a:spcPts val="0"/>
              </a:spcAft>
              <a:buClr>
                <a:schemeClr val="dk1"/>
              </a:buClr>
              <a:buSzPts val="2400"/>
              <a:buNone/>
            </a:pPr>
            <a:endParaRPr dirty="0"/>
          </a:p>
        </p:txBody>
      </p:sp>
    </p:spTree>
    <p:extLst>
      <p:ext uri="{BB962C8B-B14F-4D97-AF65-F5344CB8AC3E}">
        <p14:creationId xmlns:p14="http://schemas.microsoft.com/office/powerpoint/2010/main" val="149572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600" y="304800"/>
            <a:ext cx="12800184" cy="5496724"/>
          </a:xfrm>
        </p:spPr>
      </p:pic>
    </p:spTree>
    <p:extLst>
      <p:ext uri="{BB962C8B-B14F-4D97-AF65-F5344CB8AC3E}">
        <p14:creationId xmlns:p14="http://schemas.microsoft.com/office/powerpoint/2010/main" val="341384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481" y="304800"/>
            <a:ext cx="11579630" cy="6616931"/>
          </a:xfrm>
        </p:spPr>
      </p:pic>
    </p:spTree>
    <p:extLst>
      <p:ext uri="{BB962C8B-B14F-4D97-AF65-F5344CB8AC3E}">
        <p14:creationId xmlns:p14="http://schemas.microsoft.com/office/powerpoint/2010/main" val="32597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38"/>
          <p:cNvSpPr txBox="1">
            <a:spLocks noGrp="1"/>
          </p:cNvSpPr>
          <p:nvPr>
            <p:ph type="title"/>
          </p:nvPr>
        </p:nvSpPr>
        <p:spPr>
          <a:xfrm>
            <a:off x="998538" y="-128954"/>
            <a:ext cx="10058400" cy="92905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454" name="Google Shape;454;p38"/>
          <p:cNvSpPr txBox="1">
            <a:spLocks noGrp="1"/>
          </p:cNvSpPr>
          <p:nvPr>
            <p:ph idx="1"/>
          </p:nvPr>
        </p:nvSpPr>
        <p:spPr>
          <a:xfrm>
            <a:off x="87923" y="1111347"/>
            <a:ext cx="12024946" cy="5852160"/>
          </a:xfrm>
          <a:prstGeom prst="rect">
            <a:avLst/>
          </a:prstGeom>
          <a:noFill/>
          <a:ln>
            <a:noFill/>
          </a:ln>
        </p:spPr>
        <p:txBody>
          <a:bodyPr spcFirstLastPara="1" wrap="square" lIns="91425" tIns="45700" rIns="91425" bIns="45700" anchor="t" anchorCtr="0">
            <a:normAutofit lnSpcReduction="10000"/>
          </a:bodyPr>
          <a:lstStyle/>
          <a:p>
            <a:pPr lvl="0">
              <a:spcBef>
                <a:spcPts val="0"/>
              </a:spcBef>
              <a:buClr>
                <a:schemeClr val="dk1"/>
              </a:buClr>
              <a:buSzPts val="2400"/>
            </a:pPr>
            <a:r>
              <a:rPr lang="zh-TW" altLang="en-US" sz="3600" dirty="0" smtClean="0"/>
              <a:t>十</a:t>
            </a:r>
            <a:r>
              <a:rPr lang="zh-TW" sz="3600" dirty="0" smtClean="0"/>
              <a:t>、</a:t>
            </a:r>
            <a:r>
              <a:rPr lang="zh-TW" altLang="en-US" sz="3600" dirty="0" smtClean="0"/>
              <a:t>校園傳染疾病及師生健康</a:t>
            </a:r>
            <a:r>
              <a:rPr lang="zh-TW" sz="3600" dirty="0" smtClean="0"/>
              <a:t>：</a:t>
            </a:r>
            <a:endParaRPr sz="3600" dirty="0" smtClean="0"/>
          </a:p>
          <a:p>
            <a:r>
              <a:rPr lang="en-US" altLang="zh-TW" sz="2800" b="1" dirty="0" smtClean="0"/>
              <a:t>(</a:t>
            </a:r>
            <a:r>
              <a:rPr lang="zh-TW" altLang="en-US" sz="2800" b="1" dirty="0" smtClean="0"/>
              <a:t>三</a:t>
            </a:r>
            <a:r>
              <a:rPr lang="en-US" altLang="zh-TW" sz="2800" b="1" dirty="0" smtClean="0"/>
              <a:t>)</a:t>
            </a:r>
            <a:r>
              <a:rPr lang="zh-TW" altLang="en-US" sz="2800" b="1" dirty="0" smtClean="0"/>
              <a:t>預防熱傷害</a:t>
            </a:r>
            <a:endParaRPr lang="zh-TW" altLang="en-US" sz="2800" dirty="0" smtClean="0"/>
          </a:p>
          <a:p>
            <a:pPr marL="457200" indent="-457200">
              <a:buFont typeface="+mj-lt"/>
              <a:buAutoNum type="arabicPeriod"/>
            </a:pPr>
            <a:r>
              <a:rPr lang="zh-TW" altLang="en-US" sz="2800" b="1" dirty="0" smtClean="0"/>
              <a:t>掌握預警資訊：</a:t>
            </a:r>
            <a:r>
              <a:rPr lang="zh-TW" altLang="en-US" sz="2800" dirty="0" smtClean="0"/>
              <a:t>建議運用「樂活氣象</a:t>
            </a:r>
            <a:r>
              <a:rPr lang="en-US" altLang="zh-TW" sz="2800" dirty="0" smtClean="0"/>
              <a:t>APP</a:t>
            </a:r>
            <a:r>
              <a:rPr lang="zh-TW" altLang="en-US" sz="2800" dirty="0" smtClean="0"/>
              <a:t>－健康氣象服務」等工具掌握預警資訊，據以安排氣溫較低之日期與時段外出。</a:t>
            </a:r>
            <a:endParaRPr lang="en-US" altLang="zh-TW" sz="2800" dirty="0" smtClean="0"/>
          </a:p>
          <a:p>
            <a:pPr marL="457200" indent="-457200">
              <a:buFont typeface="+mj-lt"/>
              <a:buAutoNum type="arabicPeriod"/>
            </a:pPr>
            <a:r>
              <a:rPr lang="zh-TW" altLang="en-US" sz="2800" b="1" dirty="0" smtClean="0"/>
              <a:t>加強個人預防措施：</a:t>
            </a:r>
            <a:r>
              <a:rPr lang="zh-TW" altLang="en-US" sz="2800" dirty="0" smtClean="0"/>
              <a:t>穿著輕便、淺色、寬鬆、透氣衣服，利用寬邊帽或陽傘避免陽光直射臉、耳朵及脖子，選擇檢驗合格及適合臉型之太陽眼鏡保護眼睛；外出前</a:t>
            </a:r>
            <a:r>
              <a:rPr lang="en-US" altLang="zh-TW" sz="2800" dirty="0" smtClean="0"/>
              <a:t>20</a:t>
            </a:r>
            <a:r>
              <a:rPr lang="zh-TW" altLang="en-US" sz="2800" dirty="0" smtClean="0"/>
              <a:t>分鐘使用防水且</a:t>
            </a:r>
            <a:r>
              <a:rPr lang="en-US" altLang="zh-TW" sz="2800" dirty="0" smtClean="0"/>
              <a:t>SPF</a:t>
            </a:r>
            <a:r>
              <a:rPr lang="zh-TW" altLang="en-US" sz="2800" dirty="0" smtClean="0"/>
              <a:t>防曬係數</a:t>
            </a:r>
            <a:r>
              <a:rPr lang="en-US" altLang="zh-TW" sz="2800" dirty="0" smtClean="0"/>
              <a:t>30</a:t>
            </a:r>
            <a:r>
              <a:rPr lang="zh-TW" altLang="en-US" sz="2800" dirty="0" smtClean="0"/>
              <a:t>或更高防曬係數之防曬乳，並</a:t>
            </a:r>
            <a:r>
              <a:rPr lang="zh-TW" altLang="en-US" sz="2800" b="1" dirty="0" smtClean="0"/>
              <a:t>隨時留意身體狀況、補充水分與適當休息</a:t>
            </a:r>
            <a:r>
              <a:rPr lang="zh-TW" altLang="en-US" sz="2800" dirty="0" smtClean="0"/>
              <a:t>。</a:t>
            </a:r>
            <a:endParaRPr lang="en-US" altLang="zh-TW" sz="2800" dirty="0" smtClean="0"/>
          </a:p>
          <a:p>
            <a:pPr marL="457200" indent="-457200">
              <a:buFont typeface="+mj-lt"/>
              <a:buAutoNum type="arabicPeriod"/>
            </a:pPr>
            <a:r>
              <a:rPr lang="zh-TW" altLang="en-US" sz="2800" dirty="0" smtClean="0"/>
              <a:t>相關資訊可逕至衛生福利部國民健康署「預防熱傷害衛教專區」參閱，網址：</a:t>
            </a:r>
            <a:r>
              <a:rPr lang="en-US" altLang="zh-TW" sz="3200" b="1" dirty="0">
                <a:solidFill>
                  <a:srgbClr val="FF0000"/>
                </a:solidFill>
              </a:rPr>
              <a:t>https://www.hpa.gov.tw/Pages/List.aspx?nodeid=440</a:t>
            </a:r>
            <a:r>
              <a:rPr lang="zh-TW" altLang="en-US" sz="2800" dirty="0" smtClean="0"/>
              <a:t>。</a:t>
            </a:r>
            <a:endParaRPr lang="en-US" altLang="zh-TW" sz="2800" dirty="0" smtClean="0"/>
          </a:p>
          <a:p>
            <a:pPr marL="347472" lvl="0" indent="-195072" algn="l" rtl="0">
              <a:lnSpc>
                <a:spcPct val="100000"/>
              </a:lnSpc>
              <a:spcBef>
                <a:spcPts val="1800"/>
              </a:spcBef>
              <a:spcAft>
                <a:spcPts val="0"/>
              </a:spcAft>
              <a:buClr>
                <a:schemeClr val="dk1"/>
              </a:buClr>
              <a:buSzPts val="2400"/>
              <a:buNone/>
            </a:pPr>
            <a:endParaRPr dirty="0"/>
          </a:p>
        </p:txBody>
      </p:sp>
    </p:spTree>
    <p:extLst>
      <p:ext uri="{BB962C8B-B14F-4D97-AF65-F5344CB8AC3E}">
        <p14:creationId xmlns:p14="http://schemas.microsoft.com/office/powerpoint/2010/main" val="197808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4" y="66502"/>
            <a:ext cx="12010545" cy="6757423"/>
          </a:xfrm>
          <a:prstGeom prst="rect">
            <a:avLst/>
          </a:prstGeom>
        </p:spPr>
      </p:pic>
    </p:spTree>
    <p:extLst>
      <p:ext uri="{BB962C8B-B14F-4D97-AF65-F5344CB8AC3E}">
        <p14:creationId xmlns:p14="http://schemas.microsoft.com/office/powerpoint/2010/main" val="117315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916" y="-93518"/>
            <a:ext cx="9268691" cy="6951518"/>
          </a:xfrm>
          <a:prstGeom prst="rect">
            <a:avLst/>
          </a:prstGeom>
        </p:spPr>
      </p:pic>
    </p:spTree>
    <p:extLst>
      <p:ext uri="{BB962C8B-B14F-4D97-AF65-F5344CB8AC3E}">
        <p14:creationId xmlns:p14="http://schemas.microsoft.com/office/powerpoint/2010/main" val="31960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20" y="171796"/>
            <a:ext cx="11568064" cy="6482367"/>
          </a:xfrm>
        </p:spPr>
      </p:pic>
    </p:spTree>
    <p:extLst>
      <p:ext uri="{BB962C8B-B14F-4D97-AF65-F5344CB8AC3E}">
        <p14:creationId xmlns:p14="http://schemas.microsoft.com/office/powerpoint/2010/main" val="18322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11" name="Google Shape;454;p38"/>
          <p:cNvSpPr txBox="1">
            <a:spLocks/>
          </p:cNvSpPr>
          <p:nvPr/>
        </p:nvSpPr>
        <p:spPr>
          <a:xfrm>
            <a:off x="683767" y="1095142"/>
            <a:ext cx="10438502" cy="585216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0"/>
              </a:spcBef>
              <a:buClr>
                <a:schemeClr val="dk1"/>
              </a:buClr>
              <a:buSzPts val="2400"/>
            </a:pPr>
            <a:r>
              <a:rPr lang="zh-TW" altLang="en-US" sz="3600" dirty="0" smtClean="0"/>
              <a:t>十、校園傳染疾病及師生健康：</a:t>
            </a:r>
          </a:p>
          <a:p>
            <a:r>
              <a:rPr lang="en-US" altLang="zh-TW" sz="3600" b="1" dirty="0" smtClean="0"/>
              <a:t>(</a:t>
            </a:r>
            <a:r>
              <a:rPr lang="zh-TW" altLang="en-US" sz="3600" b="1" dirty="0"/>
              <a:t>四</a:t>
            </a:r>
            <a:r>
              <a:rPr lang="en-US" altLang="zh-TW" sz="3600" b="1" dirty="0" smtClean="0"/>
              <a:t>)</a:t>
            </a:r>
            <a:r>
              <a:rPr lang="zh-TW" altLang="en-US" sz="3600" b="1" dirty="0" smtClean="0"/>
              <a:t>視力保健</a:t>
            </a:r>
            <a:endParaRPr lang="en-US" altLang="zh-TW" sz="3600" b="1" dirty="0" smtClean="0"/>
          </a:p>
          <a:p>
            <a:r>
              <a:rPr lang="zh-TW" altLang="en-US" sz="3600" b="1" dirty="0" smtClean="0"/>
              <a:t>多到</a:t>
            </a:r>
            <a:r>
              <a:rPr lang="zh-TW" altLang="en-US" sz="3600" b="1" dirty="0"/>
              <a:t>戶外活動，並掌握「</a:t>
            </a:r>
            <a:r>
              <a:rPr lang="en-US" altLang="zh-TW" sz="3600" b="1" dirty="0"/>
              <a:t>3010120</a:t>
            </a:r>
            <a:r>
              <a:rPr lang="zh-TW" altLang="en-US" sz="3600" b="1" dirty="0"/>
              <a:t>」秘訣，用眼 </a:t>
            </a:r>
            <a:r>
              <a:rPr lang="en-US" altLang="zh-TW" sz="3600" b="1" dirty="0"/>
              <a:t>30 </a:t>
            </a:r>
            <a:r>
              <a:rPr lang="zh-TW" altLang="en-US" sz="3600" b="1" dirty="0"/>
              <a:t>分鐘、休息 </a:t>
            </a:r>
            <a:r>
              <a:rPr lang="en-US" altLang="zh-TW" sz="3600" b="1" dirty="0"/>
              <a:t>10 </a:t>
            </a:r>
            <a:r>
              <a:rPr lang="zh-TW" altLang="en-US" sz="3600" b="1" dirty="0"/>
              <a:t>分鐘、每天戶外活動</a:t>
            </a:r>
            <a:r>
              <a:rPr lang="en-US" altLang="zh-TW" sz="3600" b="1" dirty="0"/>
              <a:t>120</a:t>
            </a:r>
            <a:r>
              <a:rPr lang="zh-TW" altLang="en-US" sz="3600" b="1" dirty="0"/>
              <a:t>分鐘以上，以</a:t>
            </a:r>
            <a:r>
              <a:rPr lang="zh-TW" altLang="en-US" sz="3600" b="1" dirty="0" smtClean="0"/>
              <a:t>延緩近視</a:t>
            </a:r>
            <a:r>
              <a:rPr lang="zh-TW" altLang="en-US" sz="3600" b="1" dirty="0"/>
              <a:t>度數增加。</a:t>
            </a:r>
            <a:endParaRPr lang="en-US" altLang="zh-TW" sz="3600" b="1" dirty="0" smtClean="0"/>
          </a:p>
          <a:p>
            <a:pPr marL="0" indent="0">
              <a:buNone/>
            </a:pPr>
            <a:endParaRPr lang="en-US" altLang="zh-TW" sz="2800" dirty="0" smtClean="0"/>
          </a:p>
          <a:p>
            <a:pPr marL="347472" indent="-195072">
              <a:lnSpc>
                <a:spcPct val="100000"/>
              </a:lnSpc>
              <a:spcBef>
                <a:spcPts val="1800"/>
              </a:spcBef>
              <a:buClr>
                <a:schemeClr val="dk1"/>
              </a:buClr>
              <a:buSzPts val="2400"/>
              <a:buFont typeface="Arial" panose="020B0604020202020204" pitchFamily="34" charset="0"/>
              <a:buNone/>
            </a:pPr>
            <a:endParaRPr lang="en-US" dirty="0"/>
          </a:p>
        </p:txBody>
      </p:sp>
    </p:spTree>
    <p:extLst>
      <p:ext uri="{BB962C8B-B14F-4D97-AF65-F5344CB8AC3E}">
        <p14:creationId xmlns:p14="http://schemas.microsoft.com/office/powerpoint/2010/main" val="329483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82" y="58027"/>
            <a:ext cx="5579526" cy="6858000"/>
          </a:xfrm>
          <a:prstGeom prst="rect">
            <a:avLst/>
          </a:prstGeom>
        </p:spPr>
      </p:pic>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83520" y="618148"/>
            <a:ext cx="5448544" cy="5448544"/>
          </a:xfrm>
        </p:spPr>
      </p:pic>
    </p:spTree>
    <p:extLst>
      <p:ext uri="{BB962C8B-B14F-4D97-AF65-F5344CB8AC3E}">
        <p14:creationId xmlns:p14="http://schemas.microsoft.com/office/powerpoint/2010/main" val="223079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068" y="0"/>
            <a:ext cx="4438320" cy="6664569"/>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344" y="-1"/>
            <a:ext cx="4438319" cy="6664569"/>
          </a:xfrm>
          <a:prstGeom prst="rect">
            <a:avLst/>
          </a:prstGeom>
        </p:spPr>
      </p:pic>
    </p:spTree>
    <p:extLst>
      <p:ext uri="{BB962C8B-B14F-4D97-AF65-F5344CB8AC3E}">
        <p14:creationId xmlns:p14="http://schemas.microsoft.com/office/powerpoint/2010/main" val="12712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1501" y="-105296"/>
            <a:ext cx="5011614" cy="7021323"/>
          </a:xfrm>
        </p:spPr>
      </p:pic>
      <p:pic>
        <p:nvPicPr>
          <p:cNvPr id="7" name="內容版面配置區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742" y="0"/>
            <a:ext cx="5434251" cy="6775250"/>
          </a:xfrm>
          <a:prstGeom prst="rect">
            <a:avLst/>
          </a:prstGeom>
        </p:spPr>
      </p:pic>
    </p:spTree>
    <p:extLst>
      <p:ext uri="{BB962C8B-B14F-4D97-AF65-F5344CB8AC3E}">
        <p14:creationId xmlns:p14="http://schemas.microsoft.com/office/powerpoint/2010/main" val="118273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135" y="0"/>
            <a:ext cx="4847854" cy="685800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484" y="61546"/>
            <a:ext cx="4849586" cy="6858000"/>
          </a:xfrm>
          <a:prstGeom prst="rect">
            <a:avLst/>
          </a:prstGeom>
        </p:spPr>
      </p:pic>
    </p:spTree>
    <p:extLst>
      <p:ext uri="{BB962C8B-B14F-4D97-AF65-F5344CB8AC3E}">
        <p14:creationId xmlns:p14="http://schemas.microsoft.com/office/powerpoint/2010/main" val="428893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sz="3600" dirty="0" smtClean="0"/>
              <a:t>113</a:t>
            </a:r>
            <a:r>
              <a:rPr lang="zh-TW" altLang="en-US" sz="3600" dirty="0" smtClean="0"/>
              <a:t>年暑假</a:t>
            </a:r>
            <a:r>
              <a:rPr lang="zh-TW" sz="3600" dirty="0" smtClean="0"/>
              <a:t>期間學生活動安全注意事項</a:t>
            </a:r>
            <a:endParaRPr sz="3600" dirty="0"/>
          </a:p>
        </p:txBody>
      </p:sp>
      <p:sp>
        <p:nvSpPr>
          <p:cNvPr id="5" name="Google Shape;454;p38"/>
          <p:cNvSpPr txBox="1">
            <a:spLocks/>
          </p:cNvSpPr>
          <p:nvPr/>
        </p:nvSpPr>
        <p:spPr>
          <a:xfrm>
            <a:off x="720452" y="1151860"/>
            <a:ext cx="10252347" cy="585216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spcBef>
                <a:spcPts val="0"/>
              </a:spcBef>
              <a:buClr>
                <a:schemeClr val="dk1"/>
              </a:buClr>
              <a:buSzPts val="2400"/>
              <a:buNone/>
            </a:pPr>
            <a:r>
              <a:rPr lang="zh-TW" altLang="en-US" sz="3600" dirty="0" smtClean="0"/>
              <a:t>十、校園傳染疾病及師生健康：</a:t>
            </a:r>
            <a:endParaRPr lang="en-US" altLang="zh-TW" sz="3600" dirty="0" smtClean="0"/>
          </a:p>
          <a:p>
            <a:pPr marL="0" indent="0">
              <a:spcBef>
                <a:spcPts val="600"/>
              </a:spcBef>
              <a:buClr>
                <a:schemeClr val="dk1"/>
              </a:buClr>
              <a:buSzPts val="2400"/>
              <a:buNone/>
            </a:pPr>
            <a:r>
              <a:rPr lang="en-US" altLang="zh-TW" sz="3600" b="1" dirty="0" smtClean="0"/>
              <a:t>(</a:t>
            </a:r>
            <a:r>
              <a:rPr lang="zh-TW" altLang="en-US" sz="3600" b="1" dirty="0" smtClean="0"/>
              <a:t>五</a:t>
            </a:r>
            <a:r>
              <a:rPr lang="en-US" altLang="zh-TW" sz="3600" b="1" dirty="0" smtClean="0"/>
              <a:t>)</a:t>
            </a:r>
            <a:r>
              <a:rPr lang="zh-TW" altLang="en-US" sz="3600" b="1" dirty="0"/>
              <a:t> </a:t>
            </a:r>
            <a:r>
              <a:rPr lang="en-US" altLang="zh-TW" sz="3600" b="1" dirty="0"/>
              <a:t>)</a:t>
            </a:r>
            <a:r>
              <a:rPr lang="zh-TW" altLang="en-US" sz="3600" b="1" dirty="0"/>
              <a:t>菸檳防</a:t>
            </a:r>
            <a:r>
              <a:rPr lang="zh-TW" altLang="en-US" sz="3600" b="1" dirty="0" smtClean="0"/>
              <a:t>制</a:t>
            </a:r>
            <a:endParaRPr lang="en-US" altLang="zh-TW" sz="3600" b="1" dirty="0" smtClean="0"/>
          </a:p>
          <a:p>
            <a:pPr marL="0" indent="0">
              <a:spcBef>
                <a:spcPts val="600"/>
              </a:spcBef>
              <a:buClr>
                <a:schemeClr val="dk1"/>
              </a:buClr>
              <a:buSzPts val="2400"/>
              <a:buNone/>
            </a:pPr>
            <a:r>
              <a:rPr lang="zh-TW" altLang="en-US" sz="3600" dirty="0"/>
              <a:t>提醒家長暑假期間多陪伴孩子，關心孩子金錢花費及交友狀況，別讓孩子落入菸品及檳榔致命的吸引力中，影響自身的健康。 </a:t>
            </a:r>
            <a:endParaRPr lang="zh-TW" altLang="en-US" sz="3600" dirty="0" smtClean="0"/>
          </a:p>
          <a:p>
            <a:pPr marL="347472" indent="-195072">
              <a:lnSpc>
                <a:spcPct val="100000"/>
              </a:lnSpc>
              <a:spcBef>
                <a:spcPts val="1800"/>
              </a:spcBef>
              <a:buClr>
                <a:schemeClr val="dk1"/>
              </a:buClr>
              <a:buSzPts val="2400"/>
              <a:buFont typeface="Arial" panose="020B0604020202020204" pitchFamily="34" charset="0"/>
              <a:buNone/>
            </a:pPr>
            <a:endParaRPr lang="en-US" dirty="0"/>
          </a:p>
        </p:txBody>
      </p:sp>
    </p:spTree>
    <p:extLst>
      <p:ext uri="{BB962C8B-B14F-4D97-AF65-F5344CB8AC3E}">
        <p14:creationId xmlns:p14="http://schemas.microsoft.com/office/powerpoint/2010/main" val="20788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33046"/>
            <a:ext cx="10058400" cy="5657850"/>
          </a:xfrm>
          <a:prstGeom prst="rect">
            <a:avLst/>
          </a:prstGeom>
        </p:spPr>
      </p:pic>
    </p:spTree>
    <p:extLst>
      <p:ext uri="{BB962C8B-B14F-4D97-AF65-F5344CB8AC3E}">
        <p14:creationId xmlns:p14="http://schemas.microsoft.com/office/powerpoint/2010/main" val="11647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320" t="18988" r="18555" b="862"/>
          <a:stretch/>
        </p:blipFill>
        <p:spPr>
          <a:xfrm>
            <a:off x="0" y="-50877"/>
            <a:ext cx="8007578" cy="4906108"/>
          </a:xfrm>
        </p:spPr>
      </p:pic>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693" y="3145357"/>
            <a:ext cx="4544160" cy="3607135"/>
          </a:xfrm>
          <a:prstGeom prst="rect">
            <a:avLst/>
          </a:prstGeom>
        </p:spPr>
      </p:pic>
    </p:spTree>
    <p:extLst>
      <p:ext uri="{BB962C8B-B14F-4D97-AF65-F5344CB8AC3E}">
        <p14:creationId xmlns:p14="http://schemas.microsoft.com/office/powerpoint/2010/main" val="115969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17" y="358140"/>
            <a:ext cx="5407152" cy="545592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899" y="668764"/>
            <a:ext cx="5694168" cy="4834671"/>
          </a:xfrm>
          <a:prstGeom prst="rect">
            <a:avLst/>
          </a:prstGeom>
        </p:spPr>
      </p:pic>
    </p:spTree>
    <p:extLst>
      <p:ext uri="{BB962C8B-B14F-4D97-AF65-F5344CB8AC3E}">
        <p14:creationId xmlns:p14="http://schemas.microsoft.com/office/powerpoint/2010/main" val="292248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707" y="237391"/>
            <a:ext cx="8286262" cy="6214697"/>
          </a:xfrm>
          <a:prstGeom prst="rect">
            <a:avLst/>
          </a:prstGeom>
        </p:spPr>
      </p:pic>
    </p:spTree>
    <p:extLst>
      <p:ext uri="{BB962C8B-B14F-4D97-AF65-F5344CB8AC3E}">
        <p14:creationId xmlns:p14="http://schemas.microsoft.com/office/powerpoint/2010/main" val="10240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46" y="0"/>
            <a:ext cx="6815771" cy="6858000"/>
          </a:xfrm>
          <a:prstGeom prst="rect">
            <a:avLst/>
          </a:prstGeom>
        </p:spPr>
      </p:pic>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3099" t="2820" r="2445" b="1923"/>
          <a:stretch/>
        </p:blipFill>
        <p:spPr>
          <a:xfrm>
            <a:off x="6297025" y="0"/>
            <a:ext cx="5944216" cy="6858000"/>
          </a:xfrm>
          <a:prstGeom prst="rect">
            <a:avLst/>
          </a:prstGeom>
        </p:spPr>
      </p:pic>
    </p:spTree>
    <p:extLst>
      <p:ext uri="{BB962C8B-B14F-4D97-AF65-F5344CB8AC3E}">
        <p14:creationId xmlns:p14="http://schemas.microsoft.com/office/powerpoint/2010/main" val="328685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708" y="0"/>
            <a:ext cx="5384499" cy="685800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031" y="0"/>
            <a:ext cx="6054969" cy="6858000"/>
          </a:xfrm>
          <a:prstGeom prst="rect">
            <a:avLst/>
          </a:prstGeom>
        </p:spPr>
      </p:pic>
    </p:spTree>
    <p:extLst>
      <p:ext uri="{BB962C8B-B14F-4D97-AF65-F5344CB8AC3E}">
        <p14:creationId xmlns:p14="http://schemas.microsoft.com/office/powerpoint/2010/main" val="219265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94" y="0"/>
            <a:ext cx="5388998" cy="685800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960" y="0"/>
            <a:ext cx="5775158" cy="6858000"/>
          </a:xfrm>
          <a:prstGeom prst="rect">
            <a:avLst/>
          </a:prstGeom>
        </p:spPr>
      </p:pic>
    </p:spTree>
    <p:extLst>
      <p:ext uri="{BB962C8B-B14F-4D97-AF65-F5344CB8AC3E}">
        <p14:creationId xmlns:p14="http://schemas.microsoft.com/office/powerpoint/2010/main" val="373010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TM10001114[[fn=圖庫]]</Template>
  <TotalTime>2585</TotalTime>
  <Words>2078</Words>
  <Application>Microsoft Office PowerPoint</Application>
  <PresentationFormat>寬螢幕</PresentationFormat>
  <Paragraphs>142</Paragraphs>
  <Slides>112</Slides>
  <Notes>39</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112</vt:i4>
      </vt:variant>
    </vt:vector>
  </HeadingPairs>
  <TitlesOfParts>
    <vt:vector size="121" baseType="lpstr">
      <vt:lpstr>Salesforce Sans</vt:lpstr>
      <vt:lpstr>文鼎粗隸</vt:lpstr>
      <vt:lpstr>微軟正黑體</vt:lpstr>
      <vt:lpstr>微軟正黑體</vt:lpstr>
      <vt:lpstr>新細明體</vt:lpstr>
      <vt:lpstr>標楷體</vt:lpstr>
      <vt:lpstr>Arial</vt:lpstr>
      <vt:lpstr>Gill Sans MT</vt:lpstr>
      <vt:lpstr>Gallery</vt:lpstr>
      <vt:lpstr>臺南市歸仁區歸南國小 112學年度第二學期結業式</vt:lpstr>
      <vt:lpstr>PowerPoint 簡報</vt:lpstr>
      <vt:lpstr> 113 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113 年暑假期間學生活動安全注意事項</vt:lpstr>
      <vt:lpstr> 113 年暑假期間學生活動安全注意事項</vt:lpstr>
      <vt:lpstr> 113 年暑假期間學生活動安全注意事項</vt:lpstr>
      <vt:lpstr>PowerPoint 簡報</vt:lpstr>
      <vt:lpstr> 113 年暑假期間學生活動安全注意事項</vt:lpstr>
      <vt:lpstr>PowerPoint 簡報</vt:lpstr>
      <vt:lpstr> 113 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113年暑假期間學生活動安全注意事項</vt:lpstr>
      <vt:lpstr>PowerPoint 簡報</vt:lpstr>
      <vt:lpstr>PowerPoint 簡報</vt:lpstr>
      <vt:lpstr>PowerPoint 簡報</vt:lpstr>
      <vt:lpstr>PowerPoint 簡報</vt:lpstr>
      <vt:lpstr>113年暑假期間學生活動安全注意事項</vt:lpstr>
      <vt:lpstr>113年暑假期間學生活動安全注意事項</vt:lpstr>
      <vt:lpstr>113年暑假期間學生活動安全注意事項</vt:lpstr>
      <vt:lpstr>113年暑假期間學生活動安全注意事項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113年暑假期間學生活動安全注意事項</vt:lpstr>
      <vt:lpstr>PowerPoint 簡報</vt:lpstr>
      <vt:lpstr>PowerPoint 簡報</vt:lpstr>
      <vt:lpstr>PowerPoint 簡報</vt:lpstr>
      <vt:lpstr>PowerPoint 簡報</vt:lpstr>
      <vt:lpstr>113年暑假期間學生活動安全注意事項</vt:lpstr>
      <vt:lpstr>導宣制防癮成路網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113年暑假期間學生活動安全注意事項</vt:lpstr>
      <vt:lpstr>PowerPoint 簡報</vt:lpstr>
      <vt:lpstr>113年暑假期間學生活動安全注意事項</vt:lpstr>
      <vt:lpstr>PowerPoint 簡報</vt:lpstr>
      <vt:lpstr>PowerPoint 簡報</vt:lpstr>
      <vt:lpstr>PowerPoint 簡報</vt:lpstr>
      <vt:lpstr>PowerPoint 簡報</vt:lpstr>
      <vt:lpstr>PowerPoint 簡報</vt:lpstr>
      <vt:lpstr>PowerPoint 簡報</vt:lpstr>
      <vt:lpstr>113年暑假期間學生活動安全注意事項</vt:lpstr>
      <vt:lpstr>113年暑假期間學生活動安全注意事項</vt:lpstr>
      <vt:lpstr>PowerPoint 簡報</vt:lpstr>
      <vt:lpstr>PowerPoint 簡報</vt:lpstr>
      <vt:lpstr>PowerPoint 簡報</vt:lpstr>
      <vt:lpstr>113年暑假期間學生活動安全注意事項</vt:lpstr>
      <vt:lpstr>PowerPoint 簡報</vt:lpstr>
      <vt:lpstr>PowerPoint 簡報</vt:lpstr>
      <vt:lpstr>113年暑假期間學生活動安全注意事項</vt:lpstr>
      <vt:lpstr>PowerPoint 簡報</vt:lpstr>
      <vt:lpstr>PowerPoint 簡報</vt:lpstr>
      <vt:lpstr>PowerPoint 簡報</vt:lpstr>
      <vt:lpstr>113年暑假期間學生活動安全注意事項</vt:lpstr>
      <vt:lpstr>PowerPoint 簡報</vt:lpstr>
      <vt:lpstr>PowerPoint 簡報</vt:lpstr>
      <vt:lpstr>PowerPoint 簡報</vt:lpstr>
      <vt:lpstr>113年暑假期間學生活動安全注意事項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113年暑假期間學生活動安全注意事項</vt:lpstr>
      <vt:lpstr>PowerPoint 簡報</vt:lpstr>
      <vt:lpstr>PowerPoint 簡報</vt:lpstr>
      <vt:lpstr>113年暑假期間學生活動安全注意事項</vt:lpstr>
      <vt:lpstr>校園登革熱防治宣導</vt:lpstr>
      <vt:lpstr>PowerPoint 簡報</vt:lpstr>
      <vt:lpstr>PowerPoint 簡報</vt:lpstr>
      <vt:lpstr>PowerPoint 簡報</vt:lpstr>
      <vt:lpstr>PowerPoint 簡報</vt:lpstr>
      <vt:lpstr>祝大家    暑假平安、健康、喜樂！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寒假生活宣導</dc:title>
  <dc:creator>stuaffair</dc:creator>
  <cp:lastModifiedBy>Owner</cp:lastModifiedBy>
  <cp:revision>150</cp:revision>
  <dcterms:created xsi:type="dcterms:W3CDTF">2017-01-18T23:36:36Z</dcterms:created>
  <dcterms:modified xsi:type="dcterms:W3CDTF">2024-06-24T09:12:22Z</dcterms:modified>
</cp:coreProperties>
</file>