
<file path=[Content_Types].xml><?xml version="1.0" encoding="utf-8"?>
<Types xmlns="http://schemas.openxmlformats.org/package/2006/content-types">
  <Default Extension="png" ContentType="image/png"/>
  <Default Extension="jfif" ContentType="image/jpeg"/>
  <Default Extension="tmp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7" r:id="rId3"/>
    <p:sldId id="327" r:id="rId4"/>
    <p:sldId id="328" r:id="rId5"/>
    <p:sldId id="329" r:id="rId6"/>
    <p:sldId id="325" r:id="rId7"/>
    <p:sldId id="323" r:id="rId8"/>
    <p:sldId id="326" r:id="rId9"/>
    <p:sldId id="330" r:id="rId10"/>
    <p:sldId id="324" r:id="rId11"/>
    <p:sldId id="319" r:id="rId12"/>
    <p:sldId id="298" r:id="rId13"/>
    <p:sldId id="320" r:id="rId14"/>
    <p:sldId id="321" r:id="rId15"/>
    <p:sldId id="318" r:id="rId16"/>
    <p:sldId id="297" r:id="rId17"/>
    <p:sldId id="322" r:id="rId18"/>
    <p:sldId id="296" r:id="rId19"/>
    <p:sldId id="300" r:id="rId20"/>
    <p:sldId id="310" r:id="rId21"/>
    <p:sldId id="316" r:id="rId22"/>
    <p:sldId id="317" r:id="rId23"/>
    <p:sldId id="312" r:id="rId24"/>
    <p:sldId id="313" r:id="rId25"/>
    <p:sldId id="314" r:id="rId26"/>
    <p:sldId id="299" r:id="rId27"/>
    <p:sldId id="295" r:id="rId28"/>
    <p:sldId id="302" r:id="rId29"/>
    <p:sldId id="306" r:id="rId30"/>
    <p:sldId id="303" r:id="rId31"/>
    <p:sldId id="301" r:id="rId32"/>
    <p:sldId id="305" r:id="rId33"/>
    <p:sldId id="309" r:id="rId34"/>
  </p:sldIdLst>
  <p:sldSz cx="9144000" cy="5143500" type="screen16x9"/>
  <p:notesSz cx="6797675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CA6AEA3-6846-49BC-8FDE-C80ADCBD22A6}">
  <a:tblStyle styleId="{DCA6AEA3-6846-49BC-8FDE-C80ADCBD22A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BB7251C-6D03-4B44-844D-2621CBCEED7C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65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9-15T16:27:10.646" idx="1">
    <p:pos x="2439" y="1514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DD75AD-CF15-4A9F-8276-FF049E46B342}" type="datetimeFigureOut">
              <a:rPr lang="zh-TW" altLang="en-US" smtClean="0"/>
              <a:t>2021/9/23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D22C9B-CAE2-42C5-8D1D-F142B78624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91241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606f1c2d_3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15081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606f1c2d_3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85930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606f1c2d_3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19358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7443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606f1c2d_3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0"/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一、反綁架宣導：兒童、青少年如何預防？</a:t>
            </a:r>
          </a:p>
          <a:p>
            <a:pPr latinLnBrk="0"/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（一）家長守則：平日應教導子女注意下列事項：</a:t>
            </a:r>
          </a:p>
          <a:p>
            <a:pPr latinLnBrk="0"/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1.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出門、上下學要結伴同行。</a:t>
            </a:r>
          </a:p>
          <a:p>
            <a:pPr latinLnBrk="0"/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2.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出門行蹤應告知父母，並言明返家時刻。</a:t>
            </a:r>
          </a:p>
          <a:p>
            <a:pPr latinLnBrk="0"/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3.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進出家門應養成隨手關門習慣。</a:t>
            </a:r>
          </a:p>
          <a:p>
            <a:pPr latinLnBrk="0"/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4.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不接受陌生人的金錢、玩具及禮物。</a:t>
            </a:r>
          </a:p>
          <a:p>
            <a:pPr latinLnBrk="0"/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5.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不食用陌生人給予的糖果或飲料。</a:t>
            </a:r>
          </a:p>
          <a:p>
            <a:pPr latinLnBrk="0"/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6.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不搭乘陌生人車子。</a:t>
            </a:r>
          </a:p>
          <a:p>
            <a:pPr latinLnBrk="0"/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7.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駕車的陌生人問路，應保持距離，不可貼近車身。</a:t>
            </a:r>
          </a:p>
          <a:p>
            <a:pPr latinLnBrk="0"/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8.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平日穿戴應以整齊清潔為原則，不宜過分昂貴。</a:t>
            </a:r>
          </a:p>
          <a:p>
            <a:pPr latinLnBrk="0"/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9.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假設緊急狀況，約定暗語、代號。</a:t>
            </a:r>
          </a:p>
          <a:p>
            <a:pPr latinLnBrk="0"/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10.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教導孩童如何向學校或警方求助。</a:t>
            </a:r>
          </a:p>
          <a:p>
            <a:pPr latinLnBrk="0"/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（二）學校守則：</a:t>
            </a:r>
          </a:p>
          <a:p>
            <a:pPr latinLnBrk="0"/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1.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陌生人來校欲以任何理由接走學生時，應設法與家長聯絡查證。</a:t>
            </a:r>
          </a:p>
          <a:p>
            <a:pPr latinLnBrk="0"/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2.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對於學生家長的資料，應確保隱密，不可任意提供外流。</a:t>
            </a:r>
          </a:p>
          <a:p>
            <a:pPr latinLnBrk="0"/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3.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應密切注意無事逗留在校區內外的可疑份子，並上前盤詢或報警處理。</a:t>
            </a:r>
          </a:p>
          <a:p>
            <a:pPr latinLnBrk="0"/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4.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規勸學生不可單獨太早到校或太晚離校，並避免單獨留在教室內。</a:t>
            </a:r>
          </a:p>
          <a:p>
            <a:pPr latinLnBrk="0"/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5.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教導學生遇到陌生人自稱是督學、師長或親友時，應報告老師或訓導處，要求查證。</a:t>
            </a:r>
          </a:p>
          <a:p>
            <a:pPr latinLnBrk="0"/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6.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結合家長會、教師會及社區組織，編組交通安全導護及校外巡查隊，維護學童安全。</a:t>
            </a:r>
          </a:p>
          <a:p>
            <a:pPr latinLnBrk="0"/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7.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規劃學生上下學交通路線、家長接送停車區及學生搭乘公車駐站導護。</a:t>
            </a:r>
          </a:p>
          <a:p>
            <a:pPr latinLnBrk="0"/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8.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實施安全防暴教育及反綁架教育宣導活動。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09960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4803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606f1c2d_3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60214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485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606f1c2d_3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4497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606f1c2d_3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3155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606f1c2d_3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6373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2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1630650" y="1333450"/>
            <a:ext cx="5882700" cy="2476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828800" y="1493525"/>
            <a:ext cx="5486400" cy="21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" name="Google Shape;4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974875"/>
            <a:ext cx="914400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544005" y="1061352"/>
            <a:ext cx="382111" cy="423375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1082050" y="1127750"/>
            <a:ext cx="69798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1082050" y="1633650"/>
            <a:ext cx="3313800" cy="251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2"/>
          </p:nvPr>
        </p:nvSpPr>
        <p:spPr>
          <a:xfrm>
            <a:off x="4747958" y="1633650"/>
            <a:ext cx="3313800" cy="251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82050" y="1127750"/>
            <a:ext cx="6979800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82050" y="1633651"/>
            <a:ext cx="6979800" cy="23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Bellota Text"/>
              <a:buChar char="●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ellota Text"/>
              <a:buChar char="○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ellota Text"/>
              <a:buChar char="■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"/>
              <a:buChar char="●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"/>
              <a:buChar char="○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"/>
              <a:buChar char="■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"/>
              <a:buChar char="●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"/>
              <a:buChar char="○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"/>
              <a:buChar char="■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f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f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hyperlink" Target="&#39636;&#32946;&#32068;/&#27700;&#22495;&#23433;&#20840;&#23459;&#23566;/&#28216;&#27891;&#27744;&#31687;2.wmv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tmp"/><Relationship Id="rId4" Type="http://schemas.openxmlformats.org/officeDocument/2006/relationships/hyperlink" Target="&#39636;&#32946;&#32068;/&#27700;&#22495;&#23433;&#20840;&#23459;&#23566;/&#28216;&#27891;&#27744;&#31687;1.wmv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hyperlink" Target="&#39636;&#32946;&#32068;/&#27700;&#22495;&#23433;&#20840;&#23459;&#23566;/&#28023;&#22495;&#31687;.wmv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tmp"/><Relationship Id="rId4" Type="http://schemas.openxmlformats.org/officeDocument/2006/relationships/hyperlink" Target="&#39636;&#32946;&#32068;/&#27700;&#22495;&#23433;&#20840;&#23459;&#23566;/&#28246;&#27850;&#33337;&#33351;&#31687;2.wmv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hyperlink" Target="&#39636;&#32946;&#32068;/&#27700;&#22495;&#23433;&#20840;&#23459;&#23566;/&#28330;&#27969;&#27827;&#35895;&#31687;.wmv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tmp"/><Relationship Id="rId4" Type="http://schemas.openxmlformats.org/officeDocument/2006/relationships/hyperlink" Target="&#39636;&#32946;&#32068;/&#27700;&#22495;&#23433;&#20840;&#23459;&#23566;/&#28330;&#36938;&#27827;&#35895;&#31687;2.wmv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3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f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"/>
          <p:cNvSpPr txBox="1">
            <a:spLocks noGrp="1"/>
          </p:cNvSpPr>
          <p:nvPr>
            <p:ph type="ctrTitle"/>
          </p:nvPr>
        </p:nvSpPr>
        <p:spPr>
          <a:xfrm>
            <a:off x="1828800" y="1493525"/>
            <a:ext cx="5486400" cy="21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ea typeface="文鼎粗隸" panose="02010609010101010101" pitchFamily="49" charset="-120"/>
              </a:rPr>
              <a:t>110</a:t>
            </a:r>
            <a:r>
              <a:rPr lang="zh-TW" altLang="en-US" dirty="0">
                <a:ea typeface="文鼎粗隸" panose="02010609010101010101" pitchFamily="49" charset="-120"/>
              </a:rPr>
              <a:t>學年度臺南市</a:t>
            </a:r>
            <a:r>
              <a:rPr lang="en-US" altLang="zh-TW" dirty="0">
                <a:ea typeface="文鼎粗隸" panose="02010609010101010101" pitchFamily="49" charset="-120"/>
              </a:rPr>
              <a:t/>
            </a:r>
            <a:br>
              <a:rPr lang="en-US" altLang="zh-TW" dirty="0">
                <a:ea typeface="文鼎粗隸" panose="02010609010101010101" pitchFamily="49" charset="-120"/>
              </a:rPr>
            </a:br>
            <a:r>
              <a:rPr lang="zh-TW" altLang="en-US" dirty="0">
                <a:ea typeface="文鼎粗隸" panose="02010609010101010101" pitchFamily="49" charset="-120"/>
              </a:rPr>
              <a:t>歸南國小</a:t>
            </a:r>
            <a:r>
              <a:rPr lang="en-US" altLang="zh-TW" dirty="0">
                <a:ea typeface="文鼎粗隸" panose="02010609010101010101" pitchFamily="49" charset="-120"/>
              </a:rPr>
              <a:t/>
            </a:r>
            <a:br>
              <a:rPr lang="en-US" altLang="zh-TW" dirty="0">
                <a:ea typeface="文鼎粗隸" panose="02010609010101010101" pitchFamily="49" charset="-120"/>
              </a:rPr>
            </a:br>
            <a:r>
              <a:rPr lang="zh-TW" altLang="en-US" dirty="0" smtClean="0">
                <a:ea typeface="文鼎粗隸" panose="02010609010101010101" pitchFamily="49" charset="-120"/>
              </a:rPr>
              <a:t>假日暨交通安全</a:t>
            </a:r>
            <a:r>
              <a:rPr lang="zh-TW" altLang="en-US" dirty="0">
                <a:ea typeface="文鼎粗隸" panose="02010609010101010101" pitchFamily="49" charset="-120"/>
              </a:rPr>
              <a:t>宣導</a:t>
            </a:r>
            <a:endParaRPr dirty="0">
              <a:ea typeface="文鼎粗隸" panose="02010609010101010101" pitchFamily="49" charset="-12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890" y="0"/>
            <a:ext cx="5202382" cy="534785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2579"/>
            <a:ext cx="4349523" cy="551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955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>
                <a:ea typeface="文鼎粗隸" panose="02010609010101010101" pitchFamily="49" charset="-120"/>
              </a:rPr>
              <a:t>110</a:t>
            </a:r>
            <a:r>
              <a:rPr lang="zh-TW" altLang="en-US" dirty="0">
                <a:ea typeface="文鼎粗隸" panose="02010609010101010101" pitchFamily="49" charset="-120"/>
              </a:rPr>
              <a:t>學年度臺</a:t>
            </a:r>
            <a:r>
              <a:rPr lang="zh-TW" altLang="en-US" dirty="0" smtClean="0">
                <a:ea typeface="文鼎粗隸" panose="02010609010101010101" pitchFamily="49" charset="-120"/>
              </a:rPr>
              <a:t>南市</a:t>
            </a:r>
            <a:r>
              <a:rPr lang="en-US" altLang="zh-TW" dirty="0" smtClean="0">
                <a:ea typeface="文鼎粗隸" panose="02010609010101010101" pitchFamily="49" charset="-120"/>
              </a:rPr>
              <a:t/>
            </a:r>
            <a:br>
              <a:rPr lang="en-US" altLang="zh-TW" dirty="0" smtClean="0">
                <a:ea typeface="文鼎粗隸" panose="02010609010101010101" pitchFamily="49" charset="-120"/>
              </a:rPr>
            </a:br>
            <a:r>
              <a:rPr lang="zh-TW" altLang="en-US" dirty="0" smtClean="0">
                <a:ea typeface="文鼎粗隸" panose="02010609010101010101" pitchFamily="49" charset="-120"/>
              </a:rPr>
              <a:t>歸</a:t>
            </a:r>
            <a:r>
              <a:rPr lang="zh-TW" altLang="en-US" dirty="0">
                <a:ea typeface="文鼎粗隸" panose="02010609010101010101" pitchFamily="49" charset="-120"/>
              </a:rPr>
              <a:t>南國小  </a:t>
            </a:r>
            <a:r>
              <a:rPr lang="en-US" altLang="zh-TW" dirty="0" smtClean="0">
                <a:ea typeface="文鼎粗隸" panose="02010609010101010101" pitchFamily="49" charset="-120"/>
              </a:rPr>
              <a:t/>
            </a:r>
            <a:br>
              <a:rPr lang="en-US" altLang="zh-TW" dirty="0" smtClean="0">
                <a:ea typeface="文鼎粗隸" panose="02010609010101010101" pitchFamily="49" charset="-120"/>
              </a:rPr>
            </a:br>
            <a:r>
              <a:rPr lang="zh-TW" altLang="en-US" dirty="0" smtClean="0">
                <a:ea typeface="文鼎粗隸" panose="02010609010101010101" pitchFamily="49" charset="-120"/>
              </a:rPr>
              <a:t>校園</a:t>
            </a:r>
            <a:r>
              <a:rPr lang="zh-TW" altLang="en-US" dirty="0">
                <a:ea typeface="文鼎粗隸" panose="02010609010101010101" pitchFamily="49" charset="-120"/>
              </a:rPr>
              <a:t>安全宣導</a:t>
            </a:r>
          </a:p>
        </p:txBody>
      </p:sp>
    </p:spTree>
    <p:extLst>
      <p:ext uri="{BB962C8B-B14F-4D97-AF65-F5344CB8AC3E}">
        <p14:creationId xmlns:p14="http://schemas.microsoft.com/office/powerpoint/2010/main" val="2483470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/>
          <a:srcRect t="12487" b="12343"/>
          <a:stretch/>
        </p:blipFill>
        <p:spPr>
          <a:xfrm>
            <a:off x="4017818" y="308186"/>
            <a:ext cx="4419600" cy="230654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71" y="155484"/>
            <a:ext cx="3073544" cy="355753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3" t="27658" r="3659" b="41960"/>
          <a:stretch/>
        </p:blipFill>
        <p:spPr>
          <a:xfrm>
            <a:off x="4114799" y="2825366"/>
            <a:ext cx="440574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5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02" y="115308"/>
            <a:ext cx="8584901" cy="463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529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" t="4713" r="1848" b="1549"/>
          <a:stretch/>
        </p:blipFill>
        <p:spPr>
          <a:xfrm>
            <a:off x="4056641" y="0"/>
            <a:ext cx="4033767" cy="519839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751" y="261505"/>
            <a:ext cx="1448667" cy="406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7466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" altLang="zh-TW" dirty="0">
                <a:ea typeface="文鼎粗隸" panose="02010609010101010101" pitchFamily="49" charset="-120"/>
              </a:rPr>
              <a:t>110</a:t>
            </a:r>
            <a:r>
              <a:rPr lang="zh-TW" altLang="en-US" dirty="0">
                <a:ea typeface="文鼎粗隸" panose="02010609010101010101" pitchFamily="49" charset="-120"/>
              </a:rPr>
              <a:t>學年度臺</a:t>
            </a:r>
            <a:r>
              <a:rPr lang="zh-TW" altLang="en-US" dirty="0" smtClean="0">
                <a:ea typeface="文鼎粗隸" panose="02010609010101010101" pitchFamily="49" charset="-120"/>
              </a:rPr>
              <a:t>南市</a:t>
            </a:r>
            <a:r>
              <a:rPr lang="en-US" altLang="zh-TW" dirty="0" smtClean="0">
                <a:ea typeface="文鼎粗隸" panose="02010609010101010101" pitchFamily="49" charset="-120"/>
              </a:rPr>
              <a:t/>
            </a:r>
            <a:br>
              <a:rPr lang="en-US" altLang="zh-TW" dirty="0" smtClean="0">
                <a:ea typeface="文鼎粗隸" panose="02010609010101010101" pitchFamily="49" charset="-120"/>
              </a:rPr>
            </a:br>
            <a:r>
              <a:rPr lang="zh-TW" altLang="en-US" dirty="0" smtClean="0">
                <a:ea typeface="文鼎粗隸" panose="02010609010101010101" pitchFamily="49" charset="-120"/>
              </a:rPr>
              <a:t>歸</a:t>
            </a:r>
            <a:r>
              <a:rPr lang="zh-TW" altLang="en-US" dirty="0">
                <a:ea typeface="文鼎粗隸" panose="02010609010101010101" pitchFamily="49" charset="-120"/>
              </a:rPr>
              <a:t>南國小  </a:t>
            </a:r>
            <a:r>
              <a:rPr lang="en-US" altLang="zh-TW" dirty="0" smtClean="0">
                <a:ea typeface="文鼎粗隸" panose="02010609010101010101" pitchFamily="49" charset="-120"/>
              </a:rPr>
              <a:t/>
            </a:r>
            <a:br>
              <a:rPr lang="en-US" altLang="zh-TW" dirty="0" smtClean="0">
                <a:ea typeface="文鼎粗隸" panose="02010609010101010101" pitchFamily="49" charset="-120"/>
              </a:rPr>
            </a:br>
            <a:r>
              <a:rPr lang="zh-TW" altLang="en-US" dirty="0" smtClean="0">
                <a:ea typeface="文鼎粗隸" panose="02010609010101010101" pitchFamily="49" charset="-120"/>
              </a:rPr>
              <a:t>自我</a:t>
            </a:r>
            <a:r>
              <a:rPr lang="zh-TW" altLang="en-US" dirty="0">
                <a:ea typeface="文鼎粗隸" panose="02010609010101010101" pitchFamily="49" charset="-120"/>
              </a:rPr>
              <a:t>保護宣導</a:t>
            </a:r>
          </a:p>
        </p:txBody>
      </p:sp>
    </p:spTree>
    <p:extLst>
      <p:ext uri="{BB962C8B-B14F-4D97-AF65-F5344CB8AC3E}">
        <p14:creationId xmlns:p14="http://schemas.microsoft.com/office/powerpoint/2010/main" val="1773642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420" y="748747"/>
            <a:ext cx="7589159" cy="361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920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10346" cy="509721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346" y="0"/>
            <a:ext cx="3013363" cy="5097218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709" y="0"/>
            <a:ext cx="3020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9175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"/>
          <p:cNvSpPr txBox="1">
            <a:spLocks noGrp="1"/>
          </p:cNvSpPr>
          <p:nvPr>
            <p:ph type="ctrTitle"/>
          </p:nvPr>
        </p:nvSpPr>
        <p:spPr>
          <a:xfrm>
            <a:off x="1828800" y="1493525"/>
            <a:ext cx="5486400" cy="21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ea typeface="文鼎粗隸" panose="02010609010101010101" pitchFamily="49" charset="-120"/>
              </a:rPr>
              <a:t>110</a:t>
            </a:r>
            <a:r>
              <a:rPr lang="zh-TW" altLang="en-US" dirty="0">
                <a:ea typeface="文鼎粗隸" panose="02010609010101010101" pitchFamily="49" charset="-120"/>
              </a:rPr>
              <a:t>學年度臺南市</a:t>
            </a:r>
            <a:r>
              <a:rPr lang="en-US" altLang="zh-TW" dirty="0">
                <a:ea typeface="文鼎粗隸" panose="02010609010101010101" pitchFamily="49" charset="-120"/>
              </a:rPr>
              <a:t/>
            </a:r>
            <a:br>
              <a:rPr lang="en-US" altLang="zh-TW" dirty="0">
                <a:ea typeface="文鼎粗隸" panose="02010609010101010101" pitchFamily="49" charset="-120"/>
              </a:rPr>
            </a:br>
            <a:r>
              <a:rPr lang="zh-TW" altLang="en-US" dirty="0">
                <a:ea typeface="文鼎粗隸" panose="02010609010101010101" pitchFamily="49" charset="-120"/>
              </a:rPr>
              <a:t>歸南國小</a:t>
            </a:r>
            <a:r>
              <a:rPr lang="en-US" altLang="zh-TW" dirty="0">
                <a:ea typeface="文鼎粗隸" panose="02010609010101010101" pitchFamily="49" charset="-120"/>
              </a:rPr>
              <a:t/>
            </a:r>
            <a:br>
              <a:rPr lang="en-US" altLang="zh-TW" dirty="0">
                <a:ea typeface="文鼎粗隸" panose="02010609010101010101" pitchFamily="49" charset="-120"/>
              </a:rPr>
            </a:br>
            <a:r>
              <a:rPr lang="zh-TW" altLang="en-US" dirty="0">
                <a:ea typeface="文鼎粗隸" panose="02010609010101010101" pitchFamily="49" charset="-120"/>
              </a:rPr>
              <a:t>水域安全宣導</a:t>
            </a:r>
            <a:endParaRPr dirty="0">
              <a:ea typeface="文鼎粗隸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316628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987858" y="990373"/>
            <a:ext cx="7269451" cy="1475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b="0" kern="1200" cap="none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j-cs"/>
              </a:rPr>
              <a:t>  </a:t>
            </a:r>
            <a:r>
              <a:rPr kumimoji="0" lang="zh-TW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Century Gothic" panose="020B0502020202020204"/>
                <a:ea typeface="文鼎粗隸" panose="02010609010101010101" pitchFamily="49" charset="-120"/>
              </a:rPr>
              <a:t>如果你自己或朋友溺水</a:t>
            </a:r>
            <a:r>
              <a:rPr kumimoji="0" lang="zh-TW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PMingLiU" panose="02020500000000000000" pitchFamily="18" charset="-120"/>
                <a:ea typeface="文鼎粗隸" panose="02010609010101010101" pitchFamily="49" charset="-120"/>
              </a:rPr>
              <a:t>，</a:t>
            </a:r>
            <a:r>
              <a:rPr kumimoji="0" lang="en-US" altLang="zh-TW" sz="4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PMingLiU" panose="02020500000000000000" pitchFamily="18" charset="-120"/>
                <a:ea typeface="文鼎粗隸" panose="02010609010101010101" pitchFamily="49" charset="-120"/>
              </a:rPr>
              <a:t/>
            </a:r>
            <a:br>
              <a:rPr kumimoji="0" lang="en-US" altLang="zh-TW" sz="4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PMingLiU" panose="02020500000000000000" pitchFamily="18" charset="-120"/>
                <a:ea typeface="文鼎粗隸" panose="02010609010101010101" pitchFamily="49" charset="-120"/>
              </a:rPr>
            </a:br>
            <a:r>
              <a:rPr kumimoji="0" lang="zh-TW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E7E18">
                    <a:lumMod val="50000"/>
                  </a:srgbClr>
                </a:solidFill>
                <a:effectLst/>
                <a:uLnTx/>
                <a:uFillTx/>
                <a:latin typeface="PMingLiU" panose="02020500000000000000" pitchFamily="18" charset="-120"/>
                <a:ea typeface="文鼎粗隸" panose="02010609010101010101" pitchFamily="49" charset="-120"/>
              </a:rPr>
              <a:t>             該  怎 麼  辦</a:t>
            </a:r>
            <a:r>
              <a:rPr kumimoji="0" lang="en-US" altLang="zh-TW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E7E18">
                    <a:lumMod val="50000"/>
                  </a:srgbClr>
                </a:solidFill>
                <a:effectLst/>
                <a:uLnTx/>
                <a:uFillTx/>
                <a:latin typeface="PMingLiU" panose="02020500000000000000" pitchFamily="18" charset="-120"/>
                <a:ea typeface="文鼎粗隸" panose="02010609010101010101" pitchFamily="49" charset="-120"/>
              </a:rPr>
              <a:t>??</a:t>
            </a: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DE7E18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文鼎粗隸" panose="02010609010101010101" pitchFamily="49" charset="-120"/>
            </a:endParaRPr>
          </a:p>
        </p:txBody>
      </p:sp>
      <p:sp>
        <p:nvSpPr>
          <p:cNvPr id="4" name="文字版面配置區 2"/>
          <p:cNvSpPr txBox="1">
            <a:spLocks/>
          </p:cNvSpPr>
          <p:nvPr/>
        </p:nvSpPr>
        <p:spPr>
          <a:xfrm>
            <a:off x="644237" y="2738640"/>
            <a:ext cx="8122949" cy="13231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rPr>
              <a:t>根據政府統計 每年大概有接近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rPr>
              <a:t>1000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rPr>
              <a:t>人死於溺水事件</a:t>
            </a:r>
            <a:r>
              <a:rPr kumimoji="0" lang="en-US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rPr>
              <a:t>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rPr>
              <a:t>百分之</a:t>
            </a:r>
            <a:r>
              <a:rPr kumimoji="0" lang="en-US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rPr>
              <a:t>75</a:t>
            </a: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rPr>
              <a:t>是男性</a:t>
            </a:r>
            <a:r>
              <a:rPr kumimoji="0" lang="en-US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rPr>
              <a:t>, </a:t>
            </a: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rPr>
              <a:t>百分之</a:t>
            </a:r>
            <a:r>
              <a:rPr kumimoji="0" lang="en-US" altLang="zh-TW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rPr>
              <a:t>25</a:t>
            </a:r>
            <a:r>
              <a:rPr kumimoji="0" lang="zh-TW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rPr>
              <a:t>是女性 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rPr>
              <a:t>而且又以</a:t>
            </a:r>
            <a:r>
              <a:rPr kumimoji="0" lang="zh-TW" alt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rPr>
              <a:t>會游泳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n-cs"/>
              </a:rPr>
              <a:t>的居多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entury Gothic" panose="020B05020202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260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EFC49CCE-8D88-45EE-88D6-BC290BA71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45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028" y="290946"/>
            <a:ext cx="7996643" cy="391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72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62" y="346364"/>
            <a:ext cx="7866068" cy="4464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03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03" y="193997"/>
            <a:ext cx="6468088" cy="446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4958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pic>
        <p:nvPicPr>
          <p:cNvPr id="6" name="圖片 5" descr="游泳池篇2.wmv - PotPlayer">
            <a:hlinkClick r:id="rId2" action="ppaction://hlinkfile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1" t="11411" r="32726" b="13884"/>
          <a:stretch/>
        </p:blipFill>
        <p:spPr>
          <a:xfrm>
            <a:off x="4786746" y="1281545"/>
            <a:ext cx="3248890" cy="2354332"/>
          </a:xfrm>
          <a:prstGeom prst="rect">
            <a:avLst/>
          </a:prstGeom>
        </p:spPr>
      </p:pic>
      <p:pic>
        <p:nvPicPr>
          <p:cNvPr id="7" name="圖片 6" descr="游泳池篇1.wmv - PotPlayer">
            <a:hlinkClick r:id="rId4" action="ppaction://hlinkfile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7" t="11781" r="40065" b="22188"/>
          <a:stretch/>
        </p:blipFill>
        <p:spPr>
          <a:xfrm>
            <a:off x="1219200" y="1281545"/>
            <a:ext cx="3429000" cy="2438400"/>
          </a:xfrm>
          <a:prstGeom prst="rect">
            <a:avLst/>
          </a:prstGeom>
        </p:spPr>
      </p:pic>
      <p:sp>
        <p:nvSpPr>
          <p:cNvPr id="8" name="標題 1"/>
          <p:cNvSpPr txBox="1">
            <a:spLocks/>
          </p:cNvSpPr>
          <p:nvPr/>
        </p:nvSpPr>
        <p:spPr>
          <a:xfrm>
            <a:off x="877023" y="256366"/>
            <a:ext cx="2351086" cy="5128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b="0" kern="1200" cap="none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Century Gothic" panose="020B0502020202020204"/>
                <a:ea typeface="微軟正黑體" panose="020B0604030504040204" pitchFamily="34" charset="-120"/>
                <a:cs typeface="+mj-cs"/>
              </a:rPr>
              <a:t>  </a:t>
            </a:r>
            <a:r>
              <a:rPr kumimoji="0" lang="zh-TW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Century Gothic" panose="020B0502020202020204"/>
                <a:ea typeface="文鼎粗隸" panose="02010609010101010101" pitchFamily="49" charset="-120"/>
              </a:rPr>
              <a:t>游泳池篇</a:t>
            </a: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DE7E18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文鼎粗隸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138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44396" y="303404"/>
            <a:ext cx="1758131" cy="340831"/>
          </a:xfrm>
        </p:spPr>
        <p:txBody>
          <a:bodyPr/>
          <a:lstStyle/>
          <a:p>
            <a:r>
              <a:rPr lang="zh-TW" altLang="en-US" sz="3400" dirty="0" smtClean="0">
                <a:ea typeface="文鼎粗隸" panose="02010609010101010101" pitchFamily="49" charset="-120"/>
              </a:rPr>
              <a:t>海域篇</a:t>
            </a:r>
            <a:endParaRPr lang="zh-TW" altLang="en-US" sz="3400" dirty="0">
              <a:ea typeface="文鼎粗隸" panose="02010609010101010101" pitchFamily="49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pic>
        <p:nvPicPr>
          <p:cNvPr id="6" name="圖片 5" descr="海域篇.wmv - PotPlayer">
            <a:hlinkClick r:id="rId2" action="ppaction://hlinkfile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t="16136" r="42404" b="23081"/>
          <a:stretch/>
        </p:blipFill>
        <p:spPr>
          <a:xfrm>
            <a:off x="976745" y="1122218"/>
            <a:ext cx="3887331" cy="2784765"/>
          </a:xfrm>
          <a:prstGeom prst="rect">
            <a:avLst/>
          </a:prstGeom>
        </p:spPr>
      </p:pic>
      <p:sp>
        <p:nvSpPr>
          <p:cNvPr id="9" name="標題 1"/>
          <p:cNvSpPr txBox="1">
            <a:spLocks/>
          </p:cNvSpPr>
          <p:nvPr/>
        </p:nvSpPr>
        <p:spPr>
          <a:xfrm>
            <a:off x="5841086" y="144076"/>
            <a:ext cx="2478569" cy="500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r>
              <a:rPr lang="zh-TW" altLang="en-US" sz="3400" smtClean="0">
                <a:ea typeface="文鼎粗隸" panose="02010609010101010101" pitchFamily="49" charset="-120"/>
              </a:rPr>
              <a:t>湖泊船艇篇</a:t>
            </a:r>
            <a:endParaRPr lang="zh-TW" altLang="en-US" sz="3400" dirty="0">
              <a:ea typeface="文鼎粗隸" panose="02010609010101010101" pitchFamily="49" charset="-120"/>
            </a:endParaRPr>
          </a:p>
        </p:txBody>
      </p:sp>
      <p:pic>
        <p:nvPicPr>
          <p:cNvPr id="10" name="圖片 9" descr="湖泊船艇篇2.wmv - PotPlayer">
            <a:hlinkClick r:id="rId4" action="ppaction://hlinkfile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2" t="13798" r="39657" b="18818"/>
          <a:stretch/>
        </p:blipFill>
        <p:spPr>
          <a:xfrm>
            <a:off x="4953000" y="1122217"/>
            <a:ext cx="3836155" cy="278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43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0486" y="254913"/>
            <a:ext cx="2478569" cy="500159"/>
          </a:xfrm>
        </p:spPr>
        <p:txBody>
          <a:bodyPr/>
          <a:lstStyle/>
          <a:p>
            <a:r>
              <a:rPr lang="zh-TW" altLang="en-US" sz="3400" dirty="0" smtClean="0">
                <a:ea typeface="文鼎粗隸" panose="02010609010101010101" pitchFamily="49" charset="-120"/>
              </a:rPr>
              <a:t>溪谷河流篇</a:t>
            </a:r>
            <a:endParaRPr lang="zh-TW" altLang="en-US" sz="3400" dirty="0">
              <a:ea typeface="文鼎粗隸" panose="02010609010101010101" pitchFamily="49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pic>
        <p:nvPicPr>
          <p:cNvPr id="6" name="圖片 5" descr="溪流河谷篇.wmv - PotPlayer">
            <a:hlinkClick r:id="rId2" action="ppaction://hlinkfile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" t="16548" r="42728" b="21292"/>
          <a:stretch/>
        </p:blipFill>
        <p:spPr>
          <a:xfrm>
            <a:off x="915795" y="1087582"/>
            <a:ext cx="3794675" cy="2770909"/>
          </a:xfrm>
          <a:prstGeom prst="rect">
            <a:avLst/>
          </a:prstGeom>
        </p:spPr>
      </p:pic>
      <p:pic>
        <p:nvPicPr>
          <p:cNvPr id="7" name="圖片 6" descr="溪遊河谷篇2.wmv - PotPlayer">
            <a:hlinkClick r:id="rId4" action="ppaction://hlinkfile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" t="13248" r="41113" b="20742"/>
          <a:stretch/>
        </p:blipFill>
        <p:spPr>
          <a:xfrm>
            <a:off x="4779817" y="1087582"/>
            <a:ext cx="3833091" cy="277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40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"/>
          <p:cNvSpPr txBox="1">
            <a:spLocks noGrp="1"/>
          </p:cNvSpPr>
          <p:nvPr>
            <p:ph type="ctrTitle"/>
          </p:nvPr>
        </p:nvSpPr>
        <p:spPr>
          <a:xfrm>
            <a:off x="1828800" y="1493525"/>
            <a:ext cx="5486400" cy="21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ea typeface="文鼎粗隸" panose="02010609010101010101" pitchFamily="49" charset="-120"/>
              </a:rPr>
              <a:t>110</a:t>
            </a:r>
            <a:r>
              <a:rPr lang="zh-TW" altLang="en-US" dirty="0">
                <a:ea typeface="文鼎粗隸" panose="02010609010101010101" pitchFamily="49" charset="-120"/>
              </a:rPr>
              <a:t>學年度</a:t>
            </a:r>
            <a:r>
              <a:rPr lang="en-US" altLang="zh-TW" dirty="0">
                <a:ea typeface="文鼎粗隸" panose="02010609010101010101" pitchFamily="49" charset="-120"/>
              </a:rPr>
              <a:t/>
            </a:r>
            <a:br>
              <a:rPr lang="en-US" altLang="zh-TW" dirty="0">
                <a:ea typeface="文鼎粗隸" panose="02010609010101010101" pitchFamily="49" charset="-120"/>
              </a:rPr>
            </a:br>
            <a:r>
              <a:rPr lang="zh-TW" altLang="en-US" dirty="0">
                <a:ea typeface="文鼎粗隸" panose="02010609010101010101" pitchFamily="49" charset="-120"/>
              </a:rPr>
              <a:t>歸南國小</a:t>
            </a:r>
            <a:r>
              <a:rPr lang="en-US" altLang="zh-TW" dirty="0">
                <a:ea typeface="文鼎粗隸" panose="02010609010101010101" pitchFamily="49" charset="-120"/>
              </a:rPr>
              <a:t/>
            </a:r>
            <a:br>
              <a:rPr lang="en-US" altLang="zh-TW" dirty="0">
                <a:ea typeface="文鼎粗隸" panose="02010609010101010101" pitchFamily="49" charset="-120"/>
              </a:rPr>
            </a:br>
            <a:r>
              <a:rPr lang="zh-TW" altLang="en-US" dirty="0">
                <a:ea typeface="文鼎粗隸" panose="02010609010101010101" pitchFamily="49" charset="-120"/>
              </a:rPr>
              <a:t>資源回收宣導</a:t>
            </a:r>
            <a:endParaRPr dirty="0">
              <a:ea typeface="文鼎粗隸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5960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F52FBF7B-0C12-4DA1-904C-CEAE1970A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050" y="998250"/>
            <a:ext cx="6979800" cy="536874"/>
          </a:xfrm>
        </p:spPr>
        <p:txBody>
          <a:bodyPr/>
          <a:lstStyle/>
          <a:p>
            <a:pPr algn="ctr"/>
            <a:r>
              <a:rPr lang="zh-TW" altLang="en-US" sz="4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塑膠類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20DBFF4-78B4-4955-8FF2-6F859EC08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861" y="1752603"/>
            <a:ext cx="3268277" cy="239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68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F52FBF7B-0C12-4DA1-904C-CEAE1970A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050" y="998250"/>
            <a:ext cx="6979800" cy="536874"/>
          </a:xfrm>
        </p:spPr>
        <p:txBody>
          <a:bodyPr/>
          <a:lstStyle/>
          <a:p>
            <a:pPr algn="ctr"/>
            <a:r>
              <a:rPr lang="zh-TW" altLang="en-US" sz="4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鋁箔類</a:t>
            </a: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8D7792E4-3C02-402F-B0FC-1A30DAD94E49}"/>
              </a:ext>
            </a:extLst>
          </p:cNvPr>
          <p:cNvGrpSpPr/>
          <p:nvPr/>
        </p:nvGrpSpPr>
        <p:grpSpPr>
          <a:xfrm>
            <a:off x="2636407" y="1922242"/>
            <a:ext cx="1814469" cy="1968964"/>
            <a:chOff x="967794" y="1922242"/>
            <a:chExt cx="1814469" cy="1968964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A81D8527-1776-471C-9B0E-3A4FFC1E3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571" r="18924"/>
            <a:stretch/>
          </p:blipFill>
          <p:spPr>
            <a:xfrm>
              <a:off x="967794" y="1922242"/>
              <a:ext cx="1814469" cy="1968964"/>
            </a:xfrm>
            <a:prstGeom prst="rect">
              <a:avLst/>
            </a:prstGeom>
          </p:spPr>
        </p:pic>
        <p:sp>
          <p:nvSpPr>
            <p:cNvPr id="10" name="矩形: 圓角 9">
              <a:extLst>
                <a:ext uri="{FF2B5EF4-FFF2-40B4-BE49-F238E27FC236}">
                  <a16:creationId xmlns:a16="http://schemas.microsoft.com/office/drawing/2014/main" id="{3BE7AC43-5FD8-4F5E-B59E-7B90440F0F19}"/>
                </a:ext>
              </a:extLst>
            </p:cNvPr>
            <p:cNvSpPr/>
            <p:nvPr/>
          </p:nvSpPr>
          <p:spPr>
            <a:xfrm>
              <a:off x="1541799" y="2192556"/>
              <a:ext cx="533956" cy="1264809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9E73F9C4-1F54-4E58-9B73-AC14123DC038}"/>
              </a:ext>
            </a:extLst>
          </p:cNvPr>
          <p:cNvGrpSpPr/>
          <p:nvPr/>
        </p:nvGrpSpPr>
        <p:grpSpPr>
          <a:xfrm>
            <a:off x="4545302" y="1786618"/>
            <a:ext cx="1188053" cy="2220669"/>
            <a:chOff x="2876689" y="1786618"/>
            <a:chExt cx="1188053" cy="2220669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BED64237-9690-48FD-8EF2-6A629FEF33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3667" r="33533"/>
            <a:stretch/>
          </p:blipFill>
          <p:spPr>
            <a:xfrm>
              <a:off x="2876689" y="1786618"/>
              <a:ext cx="1188053" cy="2220669"/>
            </a:xfrm>
            <a:prstGeom prst="rect">
              <a:avLst/>
            </a:prstGeom>
          </p:spPr>
        </p:pic>
        <p:sp>
          <p:nvSpPr>
            <p:cNvPr id="11" name="矩形: 圓角 10">
              <a:extLst>
                <a:ext uri="{FF2B5EF4-FFF2-40B4-BE49-F238E27FC236}">
                  <a16:creationId xmlns:a16="http://schemas.microsoft.com/office/drawing/2014/main" id="{62FDD72D-7782-4BF0-B67F-5ECE8C36DFB4}"/>
                </a:ext>
              </a:extLst>
            </p:cNvPr>
            <p:cNvSpPr/>
            <p:nvPr/>
          </p:nvSpPr>
          <p:spPr>
            <a:xfrm>
              <a:off x="3095966" y="2402802"/>
              <a:ext cx="775216" cy="634073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08169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F52FBF7B-0C12-4DA1-904C-CEAE1970A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050" y="998250"/>
            <a:ext cx="6979800" cy="536874"/>
          </a:xfrm>
        </p:spPr>
        <p:txBody>
          <a:bodyPr/>
          <a:lstStyle/>
          <a:p>
            <a:pPr algn="ctr"/>
            <a:r>
              <a:rPr lang="zh-TW" altLang="en-US" sz="4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鐵鋁罐</a:t>
            </a: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A74162AC-A273-44C0-9A56-228B1621C6E2}"/>
              </a:ext>
            </a:extLst>
          </p:cNvPr>
          <p:cNvGrpSpPr/>
          <p:nvPr/>
        </p:nvGrpSpPr>
        <p:grpSpPr>
          <a:xfrm>
            <a:off x="3497397" y="1735122"/>
            <a:ext cx="1827436" cy="2410128"/>
            <a:chOff x="3383932" y="1735122"/>
            <a:chExt cx="1827436" cy="2410128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5A59DF99-FE8C-4A27-BEF5-7169C6BDAF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4177"/>
            <a:stretch/>
          </p:blipFill>
          <p:spPr>
            <a:xfrm>
              <a:off x="3383932" y="1735122"/>
              <a:ext cx="1827436" cy="2410128"/>
            </a:xfrm>
            <a:prstGeom prst="rect">
              <a:avLst/>
            </a:prstGeom>
          </p:spPr>
        </p:pic>
        <p:sp>
          <p:nvSpPr>
            <p:cNvPr id="8" name="矩形: 圓角 7">
              <a:extLst>
                <a:ext uri="{FF2B5EF4-FFF2-40B4-BE49-F238E27FC236}">
                  <a16:creationId xmlns:a16="http://schemas.microsoft.com/office/drawing/2014/main" id="{2172F839-1CBF-4D17-95D3-9B6D26C60951}"/>
                </a:ext>
              </a:extLst>
            </p:cNvPr>
            <p:cNvSpPr/>
            <p:nvPr/>
          </p:nvSpPr>
          <p:spPr>
            <a:xfrm>
              <a:off x="3911230" y="2245952"/>
              <a:ext cx="935120" cy="1485067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2939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62" y="0"/>
            <a:ext cx="730298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323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F52FBF7B-0C12-4DA1-904C-CEAE1970A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050" y="998250"/>
            <a:ext cx="6979800" cy="536874"/>
          </a:xfrm>
        </p:spPr>
        <p:txBody>
          <a:bodyPr/>
          <a:lstStyle/>
          <a:p>
            <a:pPr algn="ctr"/>
            <a:r>
              <a:rPr lang="zh-TW" altLang="en-US" sz="4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玻璃類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B690F76-2062-4799-A953-04F127EAC2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101"/>
          <a:stretch/>
        </p:blipFill>
        <p:spPr>
          <a:xfrm>
            <a:off x="3639510" y="1535124"/>
            <a:ext cx="1864879" cy="266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3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F52FBF7B-0C12-4DA1-904C-CEAE1970A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050" y="998250"/>
            <a:ext cx="6979800" cy="536874"/>
          </a:xfrm>
        </p:spPr>
        <p:txBody>
          <a:bodyPr/>
          <a:lstStyle/>
          <a:p>
            <a:pPr algn="ctr"/>
            <a:r>
              <a:rPr lang="zh-TW" altLang="en-US" sz="4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廢紙類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B2C63ED-8418-4888-897C-E35E1732E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7560" y="1955731"/>
            <a:ext cx="2754440" cy="184203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9029F0A-9572-4083-A866-729C032C80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92" t="1265" r="2700" b="2527"/>
          <a:stretch/>
        </p:blipFill>
        <p:spPr>
          <a:xfrm>
            <a:off x="5399634" y="1768787"/>
            <a:ext cx="2080319" cy="221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4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F52FBF7B-0C12-4DA1-904C-CEAE1970A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050" y="998250"/>
            <a:ext cx="6979800" cy="536874"/>
          </a:xfrm>
        </p:spPr>
        <p:txBody>
          <a:bodyPr/>
          <a:lstStyle/>
          <a:p>
            <a:pPr algn="ctr"/>
            <a:r>
              <a:rPr lang="zh-TW" altLang="en-US" sz="4000" dirty="0"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紙容器類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5B26C46-A75C-48C2-B50C-D1E8CBC4B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550" y="1951930"/>
            <a:ext cx="4876800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57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"/>
          <p:cNvSpPr txBox="1">
            <a:spLocks noGrp="1"/>
          </p:cNvSpPr>
          <p:nvPr>
            <p:ph type="ctrTitle"/>
          </p:nvPr>
        </p:nvSpPr>
        <p:spPr>
          <a:xfrm>
            <a:off x="1828800" y="1493525"/>
            <a:ext cx="5486400" cy="21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ea typeface="文鼎粗隸" panose="02010609010101010101" pitchFamily="49" charset="-120"/>
              </a:rPr>
              <a:t>110</a:t>
            </a:r>
            <a:r>
              <a:rPr lang="zh-TW" altLang="en-US" dirty="0">
                <a:ea typeface="文鼎粗隸" panose="02010609010101010101" pitchFamily="49" charset="-120"/>
              </a:rPr>
              <a:t>學年度</a:t>
            </a:r>
            <a:r>
              <a:rPr lang="en-US" altLang="zh-TW" dirty="0">
                <a:ea typeface="文鼎粗隸" panose="02010609010101010101" pitchFamily="49" charset="-120"/>
              </a:rPr>
              <a:t/>
            </a:r>
            <a:br>
              <a:rPr lang="en-US" altLang="zh-TW" dirty="0">
                <a:ea typeface="文鼎粗隸" panose="02010609010101010101" pitchFamily="49" charset="-120"/>
              </a:rPr>
            </a:br>
            <a:r>
              <a:rPr lang="zh-TW" altLang="en-US" dirty="0">
                <a:ea typeface="文鼎粗隸" panose="02010609010101010101" pitchFamily="49" charset="-120"/>
              </a:rPr>
              <a:t>歸南國小</a:t>
            </a:r>
            <a:r>
              <a:rPr lang="en-US" altLang="zh-TW" dirty="0">
                <a:ea typeface="文鼎粗隸" panose="02010609010101010101" pitchFamily="49" charset="-120"/>
              </a:rPr>
              <a:t/>
            </a:r>
            <a:br>
              <a:rPr lang="en-US" altLang="zh-TW" dirty="0">
                <a:ea typeface="文鼎粗隸" panose="02010609010101010101" pitchFamily="49" charset="-120"/>
              </a:rPr>
            </a:br>
            <a:r>
              <a:rPr lang="zh-TW" altLang="en-US" dirty="0">
                <a:ea typeface="文鼎粗隸" panose="02010609010101010101" pitchFamily="49" charset="-120"/>
              </a:rPr>
              <a:t>打掃整潔宣導</a:t>
            </a:r>
            <a:endParaRPr dirty="0">
              <a:ea typeface="文鼎粗隸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80214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26" y="0"/>
            <a:ext cx="727254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68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6" name="圖片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365" y="566103"/>
            <a:ext cx="6552508" cy="2454188"/>
          </a:xfrm>
          <a:prstGeom prst="rect">
            <a:avLst/>
          </a:prstGeom>
          <a:noFill/>
        </p:spPr>
      </p:pic>
      <p:sp>
        <p:nvSpPr>
          <p:cNvPr id="7" name="文字版面配置區 2"/>
          <p:cNvSpPr txBox="1">
            <a:spLocks/>
          </p:cNvSpPr>
          <p:nvPr/>
        </p:nvSpPr>
        <p:spPr>
          <a:xfrm>
            <a:off x="1212273" y="3089130"/>
            <a:ext cx="7100454" cy="902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A53010"/>
              </a:buClr>
            </a:pPr>
            <a:r>
              <a:rPr lang="zh-TW" altLang="en-US" sz="2800" dirty="0">
                <a:solidFill>
                  <a:schemeClr val="tx1"/>
                </a:solidFill>
                <a:latin typeface="Century Gothic" panose="020B0502020202020204"/>
                <a:ea typeface="文鼎粗行楷" panose="02010609010101010101" pitchFamily="49" charset="-120"/>
              </a:rPr>
              <a:t>請</a:t>
            </a:r>
            <a:r>
              <a:rPr lang="zh-TW" altLang="en-US" sz="2800" dirty="0" smtClean="0">
                <a:solidFill>
                  <a:schemeClr val="tx1"/>
                </a:solidFill>
                <a:latin typeface="Century Gothic" panose="020B0502020202020204"/>
                <a:ea typeface="文鼎粗行楷" panose="02010609010101010101" pitchFamily="49" charset="-120"/>
              </a:rPr>
              <a:t>不要將機車停放在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/>
                <a:ea typeface="文鼎粗行楷" panose="02010609010101010101" pitchFamily="49" charset="-120"/>
              </a:rPr>
              <a:t>汽車停放區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/>
              <a:ea typeface="文鼎粗行楷" panose="02010609010101010101" pitchFamily="49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634836" y="1717964"/>
            <a:ext cx="4842164" cy="11222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13141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2;p2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ea typeface="文鼎粗隸" panose="02010609010101010101" pitchFamily="49" charset="-120"/>
              </a:rPr>
              <a:t>110</a:t>
            </a:r>
            <a:r>
              <a:rPr lang="zh-TW" altLang="en-US" dirty="0">
                <a:ea typeface="文鼎粗隸" panose="02010609010101010101" pitchFamily="49" charset="-120"/>
              </a:rPr>
              <a:t>學年度臺南市</a:t>
            </a:r>
            <a:r>
              <a:rPr lang="en-US" altLang="zh-TW" dirty="0">
                <a:ea typeface="文鼎粗隸" panose="02010609010101010101" pitchFamily="49" charset="-120"/>
              </a:rPr>
              <a:t/>
            </a:r>
            <a:br>
              <a:rPr lang="en-US" altLang="zh-TW" dirty="0">
                <a:ea typeface="文鼎粗隸" panose="02010609010101010101" pitchFamily="49" charset="-120"/>
              </a:rPr>
            </a:br>
            <a:r>
              <a:rPr lang="zh-TW" altLang="en-US" dirty="0">
                <a:ea typeface="文鼎粗隸" panose="02010609010101010101" pitchFamily="49" charset="-120"/>
              </a:rPr>
              <a:t>歸南國小</a:t>
            </a:r>
            <a:r>
              <a:rPr lang="en-US" altLang="zh-TW" dirty="0">
                <a:ea typeface="文鼎粗隸" panose="02010609010101010101" pitchFamily="49" charset="-120"/>
              </a:rPr>
              <a:t/>
            </a:r>
            <a:br>
              <a:rPr lang="en-US" altLang="zh-TW" dirty="0">
                <a:ea typeface="文鼎粗隸" panose="02010609010101010101" pitchFamily="49" charset="-120"/>
              </a:rPr>
            </a:br>
            <a:r>
              <a:rPr lang="zh-TW" altLang="en-US" dirty="0" smtClean="0">
                <a:ea typeface="文鼎粗隸" panose="02010609010101010101" pitchFamily="49" charset="-120"/>
              </a:rPr>
              <a:t>防災宣導</a:t>
            </a:r>
            <a:endParaRPr dirty="0">
              <a:ea typeface="文鼎粗隸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16309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84" y="-49"/>
            <a:ext cx="4297650" cy="51435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218" y="-49"/>
            <a:ext cx="413241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174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50" y="97682"/>
            <a:ext cx="7280564" cy="484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474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769" y="-90055"/>
            <a:ext cx="664373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19682"/>
      </p:ext>
    </p:extLst>
  </p:cSld>
  <p:clrMapOvr>
    <a:masterClrMapping/>
  </p:clrMapOvr>
</p:sld>
</file>

<file path=ppt/theme/theme1.xml><?xml version="1.0" encoding="utf-8"?>
<a:theme xmlns:a="http://schemas.openxmlformats.org/drawingml/2006/main" name="Bagot template">
  <a:themeElements>
    <a:clrScheme name="Custom 347">
      <a:dk1>
        <a:srgbClr val="143C55"/>
      </a:dk1>
      <a:lt1>
        <a:srgbClr val="FFFFFF"/>
      </a:lt1>
      <a:dk2>
        <a:srgbClr val="748C9C"/>
      </a:dk2>
      <a:lt2>
        <a:srgbClr val="F7F9EA"/>
      </a:lt2>
      <a:accent1>
        <a:srgbClr val="FEAB19"/>
      </a:accent1>
      <a:accent2>
        <a:srgbClr val="85CE5B"/>
      </a:accent2>
      <a:accent3>
        <a:srgbClr val="65C5DB"/>
      </a:accent3>
      <a:accent4>
        <a:srgbClr val="7D7FD0"/>
      </a:accent4>
      <a:accent5>
        <a:srgbClr val="FA7F99"/>
      </a:accent5>
      <a:accent6>
        <a:srgbClr val="FF4E45"/>
      </a:accent6>
      <a:hlink>
        <a:srgbClr val="265775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</TotalTime>
  <Words>510</Words>
  <Application>Microsoft Office PowerPoint</Application>
  <PresentationFormat>如螢幕大小 (16:9)</PresentationFormat>
  <Paragraphs>68</Paragraphs>
  <Slides>33</Slides>
  <Notes>13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33</vt:i4>
      </vt:variant>
    </vt:vector>
  </HeadingPairs>
  <TitlesOfParts>
    <vt:vector size="45" baseType="lpstr">
      <vt:lpstr>Bellota Text</vt:lpstr>
      <vt:lpstr>Catamaran</vt:lpstr>
      <vt:lpstr>文鼎粗行楷</vt:lpstr>
      <vt:lpstr>文鼎粗隸</vt:lpstr>
      <vt:lpstr>書法中楷（注音一）</vt:lpstr>
      <vt:lpstr>微軟正黑體</vt:lpstr>
      <vt:lpstr>新細明體</vt:lpstr>
      <vt:lpstr>新細明體</vt:lpstr>
      <vt:lpstr>Arial</vt:lpstr>
      <vt:lpstr>Century Gothic</vt:lpstr>
      <vt:lpstr>Wingdings 3</vt:lpstr>
      <vt:lpstr>Bagot template</vt:lpstr>
      <vt:lpstr>110學年度臺南市 歸南國小 假日暨交通安全宣導</vt:lpstr>
      <vt:lpstr>PowerPoint 簡報</vt:lpstr>
      <vt:lpstr>PowerPoint 簡報</vt:lpstr>
      <vt:lpstr>PowerPoint 簡報</vt:lpstr>
      <vt:lpstr>PowerPoint 簡報</vt:lpstr>
      <vt:lpstr>110學年度臺南市 歸南國小 防災宣導</vt:lpstr>
      <vt:lpstr>PowerPoint 簡報</vt:lpstr>
      <vt:lpstr>PowerPoint 簡報</vt:lpstr>
      <vt:lpstr>PowerPoint 簡報</vt:lpstr>
      <vt:lpstr>PowerPoint 簡報</vt:lpstr>
      <vt:lpstr>110學年度臺南市 歸南國小   校園安全宣導</vt:lpstr>
      <vt:lpstr>PowerPoint 簡報</vt:lpstr>
      <vt:lpstr>PowerPoint 簡報</vt:lpstr>
      <vt:lpstr>PowerPoint 簡報</vt:lpstr>
      <vt:lpstr>110學年度臺南市 歸南國小   自我保護宣導</vt:lpstr>
      <vt:lpstr>PowerPoint 簡報</vt:lpstr>
      <vt:lpstr>PowerPoint 簡報</vt:lpstr>
      <vt:lpstr>110學年度臺南市 歸南國小 水域安全宣導</vt:lpstr>
      <vt:lpstr>PowerPoint 簡報</vt:lpstr>
      <vt:lpstr>PowerPoint 簡報</vt:lpstr>
      <vt:lpstr>PowerPoint 簡報</vt:lpstr>
      <vt:lpstr>PowerPoint 簡報</vt:lpstr>
      <vt:lpstr>PowerPoint 簡報</vt:lpstr>
      <vt:lpstr>海域篇</vt:lpstr>
      <vt:lpstr>溪谷河流篇</vt:lpstr>
      <vt:lpstr>110學年度 歸南國小 資源回收宣導</vt:lpstr>
      <vt:lpstr>塑膠類</vt:lpstr>
      <vt:lpstr>鋁箔類</vt:lpstr>
      <vt:lpstr>鐵鋁罐</vt:lpstr>
      <vt:lpstr>玻璃類</vt:lpstr>
      <vt:lpstr>廢紙類</vt:lpstr>
      <vt:lpstr>紙容器類</vt:lpstr>
      <vt:lpstr>110學年度 歸南國小 打掃整潔宣導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生教組</dc:creator>
  <cp:lastModifiedBy>Owner</cp:lastModifiedBy>
  <cp:revision>37</cp:revision>
  <cp:lastPrinted>2021-09-03T00:40:58Z</cp:lastPrinted>
  <dcterms:modified xsi:type="dcterms:W3CDTF">2021-09-23T14:18:33Z</dcterms:modified>
</cp:coreProperties>
</file>