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09" r:id="rId3"/>
    <p:sldId id="308" r:id="rId4"/>
    <p:sldId id="315" r:id="rId5"/>
    <p:sldId id="317" r:id="rId6"/>
    <p:sldId id="318" r:id="rId7"/>
    <p:sldId id="324" r:id="rId8"/>
    <p:sldId id="310" r:id="rId9"/>
    <p:sldId id="311" r:id="rId10"/>
    <p:sldId id="323" r:id="rId11"/>
    <p:sldId id="312" r:id="rId12"/>
    <p:sldId id="313" r:id="rId13"/>
    <p:sldId id="316" r:id="rId14"/>
    <p:sldId id="321" r:id="rId15"/>
    <p:sldId id="319" r:id="rId16"/>
  </p:sldIdLst>
  <p:sldSz cx="9144000" cy="5143500" type="screen16x9"/>
  <p:notesSz cx="6858000" cy="9144000"/>
  <p:embeddedFontLst>
    <p:embeddedFont>
      <p:font typeface="標楷體" panose="03000509000000000000" pitchFamily="65" charset="-120"/>
      <p:regular r:id="rId18"/>
    </p:embeddedFont>
    <p:embeddedFont>
      <p:font typeface="新細明體-ExtB" panose="02020500000000000000" pitchFamily="18" charset="-12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ncode Sans Semi Condensed" panose="02020500000000000000" charset="0"/>
      <p:regular r:id="rId24"/>
      <p:bold r:id="rId25"/>
    </p:embeddedFont>
    <p:embeddedFont>
      <p:font typeface="Amatic SC" panose="02020500000000000000" charset="-79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2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19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262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46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40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 panose="00000500000000000000"/>
              <a:buNone/>
              <a:defRPr sz="65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 panose="00000500000000000000"/>
              <a:buNone/>
              <a:defRPr sz="3400" b="1">
                <a:solidFill>
                  <a:schemeClr val="accen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cjyzXo4HlB0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xq3aaARUt0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Hxq3aaARUt0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855300" y="3097916"/>
            <a:ext cx="7433400" cy="8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11</a:t>
            </a:r>
            <a:r>
              <a:rPr lang="en-US" altLang="zh-TW" dirty="0"/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學年度歸南國小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線上升旗宣導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39442" y="2954648"/>
            <a:ext cx="4646100" cy="630900"/>
          </a:xfrm>
        </p:spPr>
        <p:txBody>
          <a:bodyPr/>
          <a:lstStyle/>
          <a:p>
            <a:pPr algn="ctr"/>
            <a:r>
              <a:rPr lang="zh-TW" altLang="en-US" dirty="0" smtClean="0"/>
              <a:t>拒絕兒少性剝削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及反詐騙宣導</a:t>
            </a:r>
            <a:endParaRPr lang="zh-TW" altLang="en-US" dirty="0"/>
          </a:p>
        </p:txBody>
      </p:sp>
      <p:sp>
        <p:nvSpPr>
          <p:cNvPr id="4" name="Google Shape;1595;p16"/>
          <p:cNvSpPr txBox="1"/>
          <p:nvPr/>
        </p:nvSpPr>
        <p:spPr>
          <a:xfrm>
            <a:off x="0" y="1918524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新細明體-ExtB" panose="02020500000000000000" pitchFamily="18" charset="-120"/>
                <a:ea typeface="新細明體-ExtB" panose="02020500000000000000" pitchFamily="18" charset="-120"/>
                <a:cs typeface="Encode Sans Semi Condensed" panose="00000506000000000000"/>
                <a:sym typeface="Encode Sans Semi Condensed" panose="00000506000000000000"/>
              </a:rPr>
              <a:t>4</a:t>
            </a:r>
            <a:endParaRPr sz="7200" b="1" dirty="0">
              <a:solidFill>
                <a:schemeClr val="accent4"/>
              </a:solidFill>
              <a:latin typeface="新細明體-ExtB" panose="02020500000000000000" pitchFamily="18" charset="-120"/>
              <a:ea typeface="新細明體-ExtB" panose="02020500000000000000" pitchFamily="18" charset="-120"/>
              <a:cs typeface="Encode Sans Semi Condensed" panose="00000506000000000000"/>
              <a:sym typeface="Encode Sans Semi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246675367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14787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2226198" y="925300"/>
            <a:ext cx="3190017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健康護照</a:t>
            </a:r>
            <a:endParaRPr sz="6000" dirty="0">
              <a:solidFill>
                <a:schemeClr val="accent4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18524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新細明體-ExtB" panose="02020500000000000000" pitchFamily="18" charset="-120"/>
                <a:ea typeface="新細明體-ExtB" panose="02020500000000000000" pitchFamily="18" charset="-120"/>
                <a:cs typeface="Encode Sans Semi Condensed" panose="00000506000000000000"/>
                <a:sym typeface="Encode Sans Semi Condensed" panose="00000506000000000000"/>
              </a:rPr>
              <a:t>5</a:t>
            </a:r>
            <a:endParaRPr sz="7200" b="1" dirty="0">
              <a:solidFill>
                <a:schemeClr val="accent4"/>
              </a:solidFill>
              <a:latin typeface="新細明體-ExtB" panose="02020500000000000000" pitchFamily="18" charset="-120"/>
              <a:ea typeface="新細明體-ExtB" panose="02020500000000000000" pitchFamily="18" charset="-12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4" name="Google Shape;1593;p16"/>
          <p:cNvSpPr txBox="1">
            <a:spLocks/>
          </p:cNvSpPr>
          <p:nvPr/>
        </p:nvSpPr>
        <p:spPr>
          <a:xfrm>
            <a:off x="1430109" y="1486970"/>
            <a:ext cx="5557097" cy="6309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1593;p16">
            <a:extLst>
              <a:ext uri="{FF2B5EF4-FFF2-40B4-BE49-F238E27FC236}">
                <a16:creationId xmlns:a16="http://schemas.microsoft.com/office/drawing/2014/main" id="{F8F0F4AF-5DE8-FB89-A94D-214E37ED1BA0}"/>
              </a:ext>
            </a:extLst>
          </p:cNvPr>
          <p:cNvSpPr txBox="1">
            <a:spLocks/>
          </p:cNvSpPr>
          <p:nvPr/>
        </p:nvSpPr>
        <p:spPr>
          <a:xfrm>
            <a:off x="2376593" y="1837267"/>
            <a:ext cx="4240776" cy="6309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</a:p>
        </p:txBody>
      </p:sp>
      <p:sp>
        <p:nvSpPr>
          <p:cNvPr id="6" name="Google Shape;1593;p16">
            <a:extLst>
              <a:ext uri="{FF2B5EF4-FFF2-40B4-BE49-F238E27FC236}">
                <a16:creationId xmlns:a16="http://schemas.microsoft.com/office/drawing/2014/main" id="{E01CF14C-8869-8EF7-08D3-F3D209A63DDE}"/>
              </a:ext>
            </a:extLst>
          </p:cNvPr>
          <p:cNvSpPr txBox="1">
            <a:spLocks/>
          </p:cNvSpPr>
          <p:nvPr/>
        </p:nvSpPr>
        <p:spPr>
          <a:xfrm>
            <a:off x="1973536" y="2818464"/>
            <a:ext cx="3849749" cy="6309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本週開始實施</a:t>
            </a:r>
          </a:p>
        </p:txBody>
      </p:sp>
    </p:spTree>
    <p:extLst>
      <p:ext uri="{BB962C8B-B14F-4D97-AF65-F5344CB8AC3E}">
        <p14:creationId xmlns:p14="http://schemas.microsoft.com/office/powerpoint/2010/main" val="538963027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8DBD33-61DC-679E-AD96-EFF26019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5263" y="1108474"/>
            <a:ext cx="6299654" cy="3156721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【85210</a:t>
            </a:r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公約紀錄表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】(10/31-4/9)</a:t>
            </a:r>
            <a:b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目標總分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700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分，可兌換禮券。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跑步紀錄表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每月達標者，可班級收齊交至衛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生組兌換禮券。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個人健康紀錄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體適能紀錄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時時留意記錄與檢視自己健康唷！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CEE551-4062-6D26-9498-32A270791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6FAD47-B856-7A2C-26E8-8F7DE57F5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9" y="0"/>
            <a:ext cx="36039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7308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44486" y="2702857"/>
            <a:ext cx="5125369" cy="630900"/>
          </a:xfrm>
        </p:spPr>
        <p:txBody>
          <a:bodyPr/>
          <a:lstStyle/>
          <a:p>
            <a:r>
              <a:rPr lang="zh-TW" altLang="en-US" dirty="0" smtClean="0"/>
              <a:t>校內重要行事提醒</a:t>
            </a:r>
            <a:endParaRPr lang="zh-TW" altLang="en-US" dirty="0"/>
          </a:p>
        </p:txBody>
      </p:sp>
      <p:sp>
        <p:nvSpPr>
          <p:cNvPr id="4" name="Google Shape;1595;p16"/>
          <p:cNvSpPr txBox="1"/>
          <p:nvPr/>
        </p:nvSpPr>
        <p:spPr>
          <a:xfrm>
            <a:off x="0" y="1918524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新細明體-ExtB" panose="02020500000000000000" pitchFamily="18" charset="-120"/>
                <a:ea typeface="新細明體-ExtB" panose="02020500000000000000" pitchFamily="18" charset="-120"/>
                <a:cs typeface="Encode Sans Semi Condensed" panose="00000506000000000000"/>
                <a:sym typeface="Encode Sans Semi Condensed" panose="00000506000000000000"/>
              </a:rPr>
              <a:t>6</a:t>
            </a:r>
            <a:endParaRPr sz="7200" b="1" dirty="0">
              <a:solidFill>
                <a:schemeClr val="accent4"/>
              </a:solidFill>
              <a:latin typeface="新細明體-ExtB" panose="02020500000000000000" pitchFamily="18" charset="-120"/>
              <a:ea typeface="新細明體-ExtB" panose="02020500000000000000" pitchFamily="18" charset="-120"/>
              <a:cs typeface="Encode Sans Semi Condensed" panose="00000506000000000000"/>
              <a:sym typeface="Encode Sans Semi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55205745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9768" y="530086"/>
            <a:ext cx="5660100" cy="44726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/>
              <a:t>廚房改建已完工並拆除圍籬，請班級注意</a:t>
            </a:r>
            <a:r>
              <a:rPr lang="en-US" altLang="zh-TW" b="1" dirty="0" smtClean="0">
                <a:solidFill>
                  <a:srgbClr val="FF0000"/>
                </a:solidFill>
              </a:rPr>
              <a:t>11</a:t>
            </a:r>
            <a:r>
              <a:rPr lang="zh-TW" altLang="en-US" b="1" dirty="0" smtClean="0">
                <a:solidFill>
                  <a:srgbClr val="FF0000"/>
                </a:solidFill>
              </a:rPr>
              <a:t>月</a:t>
            </a:r>
            <a:r>
              <a:rPr lang="en-US" altLang="zh-TW" b="1" dirty="0" smtClean="0">
                <a:solidFill>
                  <a:srgbClr val="FF0000"/>
                </a:solidFill>
              </a:rPr>
              <a:t>7</a:t>
            </a:r>
            <a:r>
              <a:rPr lang="zh-TW" altLang="en-US" b="1" dirty="0" smtClean="0">
                <a:solidFill>
                  <a:srgbClr val="FF0000"/>
                </a:solidFill>
              </a:rPr>
              <a:t>日</a:t>
            </a:r>
            <a:r>
              <a:rPr lang="en-US" altLang="zh-TW" b="1" dirty="0" smtClean="0">
                <a:solidFill>
                  <a:srgbClr val="FF0000"/>
                </a:solidFill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</a:rPr>
              <a:t>一</a:t>
            </a:r>
            <a:r>
              <a:rPr lang="en-US" altLang="zh-TW" b="1" dirty="0" smtClean="0">
                <a:solidFill>
                  <a:srgbClr val="FF0000"/>
                </a:solidFill>
              </a:rPr>
              <a:t>)</a:t>
            </a:r>
            <a:r>
              <a:rPr lang="zh-TW" altLang="en-US" b="1" dirty="0" smtClean="0">
                <a:solidFill>
                  <a:srgbClr val="FF0000"/>
                </a:solidFill>
              </a:rPr>
              <a:t>起</a:t>
            </a:r>
            <a:r>
              <a:rPr lang="zh-TW" altLang="en-US" dirty="0" smtClean="0"/>
              <a:t>，</a:t>
            </a:r>
            <a:r>
              <a:rPr lang="zh-TW" altLang="en-US" dirty="0" smtClean="0">
                <a:solidFill>
                  <a:srgbClr val="FF0000"/>
                </a:solidFill>
              </a:rPr>
              <a:t>附餐請</a:t>
            </a:r>
            <a:r>
              <a:rPr lang="zh-TW" altLang="en-US" dirty="0" smtClean="0"/>
              <a:t>派學生</a:t>
            </a:r>
            <a:r>
              <a:rPr lang="zh-TW" altLang="en-US" dirty="0" smtClean="0">
                <a:solidFill>
                  <a:srgbClr val="FF0000"/>
                </a:solidFill>
              </a:rPr>
              <a:t>到廚房領取</a:t>
            </a:r>
            <a:r>
              <a:rPr lang="zh-TW" altLang="en-US" dirty="0" smtClean="0"/>
              <a:t>，中午用完餐後，請班級自行派學生</a:t>
            </a:r>
            <a:r>
              <a:rPr lang="zh-TW" altLang="en-US" dirty="0" smtClean="0">
                <a:solidFill>
                  <a:srgbClr val="FF0000"/>
                </a:solidFill>
              </a:rPr>
              <a:t>將餐桶送回廚房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/>
              <a:t>班級</a:t>
            </a:r>
            <a:r>
              <a:rPr lang="zh-TW" altLang="en-US" dirty="0" smtClean="0">
                <a:solidFill>
                  <a:srgbClr val="FF0000"/>
                </a:solidFill>
              </a:rPr>
              <a:t>補充洗碗精</a:t>
            </a:r>
            <a:r>
              <a:rPr lang="zh-TW" altLang="en-US" dirty="0" smtClean="0"/>
              <a:t>請</a:t>
            </a:r>
            <a:r>
              <a:rPr lang="zh-TW" altLang="en-US" dirty="0" smtClean="0">
                <a:solidFill>
                  <a:srgbClr val="FF0000"/>
                </a:solidFill>
              </a:rPr>
              <a:t>自備容器</a:t>
            </a:r>
            <a:r>
              <a:rPr lang="zh-TW" altLang="en-US" dirty="0" smtClean="0"/>
              <a:t>，並於</a:t>
            </a:r>
            <a:r>
              <a:rPr lang="zh-TW" altLang="en-US" b="1" dirty="0" smtClean="0">
                <a:solidFill>
                  <a:srgbClr val="FF0000"/>
                </a:solidFill>
              </a:rPr>
              <a:t>中午</a:t>
            </a:r>
            <a:r>
              <a:rPr lang="zh-TW" altLang="en-US" dirty="0" smtClean="0"/>
              <a:t>時</a:t>
            </a:r>
            <a:r>
              <a:rPr lang="zh-TW" altLang="en-US" dirty="0" smtClean="0">
                <a:solidFill>
                  <a:srgbClr val="FF0000"/>
                </a:solidFill>
              </a:rPr>
              <a:t>到廚房找廚媽</a:t>
            </a:r>
            <a:r>
              <a:rPr lang="zh-TW" altLang="en-US" dirty="0" smtClean="0"/>
              <a:t>裝。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FF0000"/>
                </a:solidFill>
              </a:rPr>
              <a:t>遊樂器材區</a:t>
            </a:r>
            <a:r>
              <a:rPr lang="zh-TW" altLang="en-US" dirty="0" smtClean="0"/>
              <a:t>即將開放，請小朋友注意地上的</a:t>
            </a:r>
            <a:r>
              <a:rPr lang="zh-TW" altLang="en-US" dirty="0" smtClean="0">
                <a:solidFill>
                  <a:srgbClr val="FF0000"/>
                </a:solidFill>
              </a:rPr>
              <a:t>小石頭千萬不要</a:t>
            </a:r>
            <a:r>
              <a:rPr lang="zh-TW" altLang="en-US" dirty="0">
                <a:solidFill>
                  <a:srgbClr val="FF0000"/>
                </a:solidFill>
              </a:rPr>
              <a:t>撿</a:t>
            </a:r>
            <a:r>
              <a:rPr lang="zh-TW" altLang="en-US" dirty="0" smtClean="0">
                <a:solidFill>
                  <a:srgbClr val="FF0000"/>
                </a:solidFill>
              </a:rPr>
              <a:t>拾並丟擲</a:t>
            </a:r>
            <a:r>
              <a:rPr lang="zh-TW" altLang="en-US" dirty="0" smtClean="0"/>
              <a:t>，如果石頭減少造成安全疑慮，則總務處將再次拉封鎖線封閉。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83263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430110" y="2378179"/>
            <a:ext cx="5557097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合作</a:t>
            </a:r>
            <a:r>
              <a:rPr lang="en-US" altLang="zh-TW" dirty="0"/>
              <a:t>(Cooperation)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Encode Sans Semi Condensed" panose="00000506000000000000"/>
                <a:ea typeface="Encode Sans Semi Condensed" panose="00000506000000000000"/>
                <a:cs typeface="Encode Sans Semi Condensed" panose="00000506000000000000"/>
                <a:sym typeface="Encode Sans Semi Condensed" panose="00000506000000000000"/>
              </a:rPr>
              <a:t>1</a:t>
            </a:r>
            <a:endParaRPr sz="7200" b="1" dirty="0">
              <a:solidFill>
                <a:schemeClr val="accent4"/>
              </a:solidFill>
              <a:latin typeface="Encode Sans Semi Condensed" panose="00000506000000000000"/>
              <a:ea typeface="Encode Sans Semi Condensed" panose="0000050600000000000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4" name="Google Shape;1593;p16"/>
          <p:cNvSpPr txBox="1">
            <a:spLocks/>
          </p:cNvSpPr>
          <p:nvPr/>
        </p:nvSpPr>
        <p:spPr>
          <a:xfrm>
            <a:off x="1430109" y="1486970"/>
            <a:ext cx="5557097" cy="6309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月品格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28995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8DBD33-61DC-679E-AD96-EFF26019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77" y="735496"/>
            <a:ext cx="7728797" cy="3715300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我會和同學一起守規則、玩遊戲。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我會和家人一起做家事。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我會與同學合力完成班級事務。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我願意服從多數人的意見。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我願意為團隊付出自己的力量。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我會和大家共享團隊獲得的榮譽。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CEE551-4062-6D26-9498-32A270791D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108901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430110" y="2378179"/>
            <a:ext cx="5557097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校園安全宣導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Encode Sans Semi Condensed" panose="00000506000000000000"/>
                <a:ea typeface="Encode Sans Semi Condensed" panose="00000506000000000000"/>
                <a:cs typeface="Encode Sans Semi Condensed" panose="00000506000000000000"/>
                <a:sym typeface="Encode Sans Semi Condensed" panose="00000506000000000000"/>
              </a:rPr>
              <a:t>2</a:t>
            </a:r>
            <a:endParaRPr sz="7200" b="1" dirty="0">
              <a:solidFill>
                <a:schemeClr val="accent4"/>
              </a:solidFill>
              <a:latin typeface="Encode Sans Semi Condensed" panose="00000506000000000000"/>
              <a:ea typeface="Encode Sans Semi Condensed" panose="0000050600000000000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4" name="Google Shape;1593;p16"/>
          <p:cNvSpPr txBox="1">
            <a:spLocks/>
          </p:cNvSpPr>
          <p:nvPr/>
        </p:nvSpPr>
        <p:spPr>
          <a:xfrm>
            <a:off x="1430109" y="1486970"/>
            <a:ext cx="5557097" cy="6309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8163110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300" y="4605131"/>
            <a:ext cx="5923188" cy="760293"/>
          </a:xfrm>
        </p:spPr>
        <p:txBody>
          <a:bodyPr/>
          <a:lstStyle/>
          <a:p>
            <a:r>
              <a:rPr lang="zh-TW" altLang="en-US" sz="1800" dirty="0"/>
              <a:t>男同學故意拉椅 害女同學腰椎骨折險癱 父母連帶賠</a:t>
            </a:r>
            <a:r>
              <a:rPr lang="en-US" altLang="zh-TW" sz="1800" dirty="0"/>
              <a:t>32</a:t>
            </a:r>
            <a:r>
              <a:rPr lang="zh-TW" altLang="en-US" sz="1800" dirty="0"/>
              <a:t>萬多</a:t>
            </a:r>
            <a:r>
              <a:rPr lang="en-US" altLang="zh-TW" sz="1800" dirty="0">
                <a:latin typeface="+mn-lt"/>
                <a:hlinkClick r:id="rId5"/>
              </a:rPr>
              <a:t>https://</a:t>
            </a:r>
            <a:r>
              <a:rPr lang="en-US" altLang="zh-TW" sz="1800" dirty="0" err="1" smtClean="0">
                <a:latin typeface="+mn-lt"/>
                <a:hlinkClick r:id="rId5"/>
              </a:rPr>
              <a:t>www.youtube.com</a:t>
            </a:r>
            <a:r>
              <a:rPr lang="en-US" altLang="zh-TW" sz="1800" dirty="0" smtClean="0">
                <a:latin typeface="+mn-lt"/>
                <a:hlinkClick r:id="rId5"/>
              </a:rPr>
              <a:t>/</a:t>
            </a:r>
            <a:r>
              <a:rPr lang="en-US" altLang="zh-TW" sz="1800" dirty="0" err="1" smtClean="0">
                <a:latin typeface="+mn-lt"/>
                <a:hlinkClick r:id="rId5"/>
              </a:rPr>
              <a:t>watch?v</a:t>
            </a:r>
            <a:r>
              <a:rPr lang="en-US" altLang="zh-TW" sz="1800" dirty="0" smtClean="0">
                <a:latin typeface="+mn-lt"/>
                <a:hlinkClick r:id="rId5"/>
              </a:rPr>
              <a:t>=</a:t>
            </a:r>
            <a:r>
              <a:rPr lang="en-US" altLang="zh-TW" sz="1800" dirty="0" err="1" smtClean="0">
                <a:latin typeface="+mn-lt"/>
                <a:hlinkClick r:id="rId5"/>
              </a:rPr>
              <a:t>cjyzXo4HlB0</a:t>
            </a:r>
            <a:r>
              <a:rPr lang="en-US" altLang="zh-TW" sz="1800" dirty="0" smtClean="0">
                <a:latin typeface="+mn-lt"/>
              </a:rPr>
              <a:t/>
            </a:r>
            <a:br>
              <a:rPr lang="en-US" altLang="zh-TW" sz="1800" dirty="0" smtClean="0">
                <a:latin typeface="+mn-lt"/>
              </a:rPr>
            </a:br>
            <a:endParaRPr lang="zh-TW" altLang="en-US" sz="1800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pic>
        <p:nvPicPr>
          <p:cNvPr id="6" name="男同學故意拉椅 害女同學腰椎骨折險癱 父母連帶賠32萬多｜記者 黃佳萍 薛仁宏｜【LIVE大現場】20190223三立新聞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44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53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4699079"/>
            <a:ext cx="8912087" cy="471300"/>
          </a:xfrm>
        </p:spPr>
        <p:txBody>
          <a:bodyPr/>
          <a:lstStyle/>
          <a:p>
            <a:r>
              <a:rPr lang="zh-TW" altLang="en-US" sz="1800" dirty="0">
                <a:latin typeface="+mj-lt"/>
              </a:rPr>
              <a:t>玩掃帚刺破同學眼球 學生</a:t>
            </a:r>
            <a:r>
              <a:rPr lang="en-US" altLang="zh-TW" sz="1800" dirty="0">
                <a:latin typeface="+mj-lt"/>
              </a:rPr>
              <a:t>.</a:t>
            </a:r>
            <a:r>
              <a:rPr lang="zh-TW" altLang="en-US" sz="1800" dirty="0">
                <a:latin typeface="+mj-lt"/>
              </a:rPr>
              <a:t>學校判賠</a:t>
            </a:r>
            <a:r>
              <a:rPr lang="en-US" altLang="zh-TW" sz="1800" dirty="0">
                <a:latin typeface="+mj-lt"/>
              </a:rPr>
              <a:t>199</a:t>
            </a:r>
            <a:r>
              <a:rPr lang="zh-TW" altLang="en-US" sz="1800" dirty="0">
                <a:latin typeface="+mj-lt"/>
              </a:rPr>
              <a:t>萬－民視新聞</a:t>
            </a:r>
            <a:br>
              <a:rPr lang="zh-TW" altLang="en-US" sz="1800" dirty="0">
                <a:latin typeface="+mj-lt"/>
              </a:rPr>
            </a:br>
            <a:r>
              <a:rPr lang="en-US" altLang="zh-TW" sz="1800" dirty="0">
                <a:latin typeface="+mj-lt"/>
                <a:hlinkClick r:id="rId3"/>
              </a:rPr>
              <a:t>https://</a:t>
            </a:r>
            <a:r>
              <a:rPr lang="en-US" altLang="zh-TW" sz="1800" dirty="0" err="1" smtClean="0">
                <a:latin typeface="+mj-lt"/>
                <a:hlinkClick r:id="rId3"/>
              </a:rPr>
              <a:t>www.youtube.com</a:t>
            </a:r>
            <a:r>
              <a:rPr lang="en-US" altLang="zh-TW" sz="1800" dirty="0" smtClean="0">
                <a:latin typeface="+mj-lt"/>
                <a:hlinkClick r:id="rId3"/>
              </a:rPr>
              <a:t>/</a:t>
            </a:r>
            <a:r>
              <a:rPr lang="en-US" altLang="zh-TW" sz="1800" dirty="0" err="1" smtClean="0">
                <a:latin typeface="+mj-lt"/>
                <a:hlinkClick r:id="rId3"/>
              </a:rPr>
              <a:t>watch?v</a:t>
            </a:r>
            <a:r>
              <a:rPr lang="en-US" altLang="zh-TW" sz="1800" dirty="0" smtClean="0">
                <a:latin typeface="+mj-lt"/>
                <a:hlinkClick r:id="rId3"/>
              </a:rPr>
              <a:t>=</a:t>
            </a:r>
            <a:r>
              <a:rPr lang="en-US" altLang="zh-TW" sz="1800" dirty="0" err="1" smtClean="0">
                <a:latin typeface="+mj-lt"/>
                <a:hlinkClick r:id="rId3"/>
              </a:rPr>
              <a:t>Hxq3aaARUt0</a:t>
            </a:r>
            <a:r>
              <a:rPr lang="en-US" altLang="zh-TW" sz="1800" dirty="0" smtClean="0">
                <a:latin typeface="+mj-lt"/>
              </a:rPr>
              <a:t/>
            </a:r>
            <a:br>
              <a:rPr lang="en-US" altLang="zh-TW" sz="1800" dirty="0" smtClean="0">
                <a:latin typeface="+mj-lt"/>
              </a:rPr>
            </a:br>
            <a:endParaRPr lang="zh-TW" altLang="en-US" sz="1800" dirty="0">
              <a:latin typeface="+mj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5" name="Hxq3aaARUt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69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98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430110" y="2378179"/>
            <a:ext cx="5557097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accent4"/>
              </a:solidFill>
              <a:latin typeface="Encode Sans Semi Condensed" panose="00000506000000000000"/>
              <a:ea typeface="Encode Sans Semi Condensed" panose="00000506000000000000"/>
              <a:cs typeface="Encode Sans Semi Condensed" panose="00000506000000000000"/>
              <a:sym typeface="Encode Sans Semi Condensed" panose="00000506000000000000"/>
            </a:endParaRPr>
          </a:p>
        </p:txBody>
      </p:sp>
      <p:sp>
        <p:nvSpPr>
          <p:cNvPr id="4" name="Google Shape;1593;p16"/>
          <p:cNvSpPr txBox="1">
            <a:spLocks/>
          </p:cNvSpPr>
          <p:nvPr/>
        </p:nvSpPr>
        <p:spPr>
          <a:xfrm>
            <a:off x="1430109" y="1486970"/>
            <a:ext cx="5557097" cy="6309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 panose="00000500000000000000"/>
              <a:buNone/>
              <a:defRPr sz="4800" b="1" i="0" u="none" strike="noStrike" cap="none">
                <a:solidFill>
                  <a:schemeClr val="lt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9pPr>
          </a:lstStyle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Google Shape;1595;p16"/>
          <p:cNvSpPr txBox="1"/>
          <p:nvPr/>
        </p:nvSpPr>
        <p:spPr>
          <a:xfrm>
            <a:off x="0" y="1918524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7200" b="1" dirty="0">
                <a:solidFill>
                  <a:schemeClr val="accent4"/>
                </a:solidFill>
                <a:latin typeface="新細明體-ExtB" panose="02020500000000000000" pitchFamily="18" charset="-120"/>
                <a:ea typeface="新細明體-ExtB" panose="02020500000000000000" pitchFamily="18" charset="-120"/>
                <a:cs typeface="Encode Sans Semi Condensed" panose="00000506000000000000"/>
                <a:sym typeface="Encode Sans Semi Condensed" panose="00000506000000000000"/>
              </a:rPr>
              <a:t>3</a:t>
            </a:r>
            <a:endParaRPr sz="7200" b="1" dirty="0">
              <a:solidFill>
                <a:schemeClr val="accent4"/>
              </a:solidFill>
              <a:latin typeface="新細明體-ExtB" panose="02020500000000000000" pitchFamily="18" charset="-120"/>
              <a:ea typeface="新細明體-ExtB" panose="02020500000000000000" pitchFamily="18" charset="-120"/>
              <a:cs typeface="Encode Sans Semi Condensed" panose="00000506000000000000"/>
              <a:sym typeface="Encode Sans Semi Condensed" panose="00000506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808328686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1028" name="Picture 4" descr="交通安全宣導：路口慢看停；行人停看聽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9252" cy="52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99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交通安全宣導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2900" y="1430148"/>
            <a:ext cx="4571465" cy="30339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坐機車或自行車記得戴安全帽，勿無照駕駛。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「科技執法」：該設備已建置完成，將自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月起啟動執法，記得要和家人說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務必守法勿有違規僥倖心態以免受罰。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00" y="0"/>
            <a:ext cx="3600000" cy="51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593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257</Words>
  <Application>Microsoft Office PowerPoint</Application>
  <PresentationFormat>如螢幕大小 (16:9)</PresentationFormat>
  <Paragraphs>35</Paragraphs>
  <Slides>15</Slides>
  <Notes>6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4" baseType="lpstr">
      <vt:lpstr>標楷體</vt:lpstr>
      <vt:lpstr>新細明體-ExtB</vt:lpstr>
      <vt:lpstr>Calibri</vt:lpstr>
      <vt:lpstr>Wingdings</vt:lpstr>
      <vt:lpstr>Encode Sans Semi Condensed</vt:lpstr>
      <vt:lpstr>Encode Sans Semi Condensed Light</vt:lpstr>
      <vt:lpstr>Amatic SC</vt:lpstr>
      <vt:lpstr>Arial</vt:lpstr>
      <vt:lpstr>Ephesus template</vt:lpstr>
      <vt:lpstr>111學年度歸南國小 線上升旗宣導</vt:lpstr>
      <vt:lpstr>合作(Cooperation) </vt:lpstr>
      <vt:lpstr>PowerPoint 簡報</vt:lpstr>
      <vt:lpstr>校園安全宣導</vt:lpstr>
      <vt:lpstr>男同學故意拉椅 害女同學腰椎骨折險癱 父母連帶賠32萬多https://www.youtube.com/watch?v=cjyzXo4HlB0 </vt:lpstr>
      <vt:lpstr>玩掃帚刺破同學眼球 學生.學校判賠199萬－民視新聞 https://www.youtube.com/watch?v=Hxq3aaARUt0 </vt:lpstr>
      <vt:lpstr>交通安全宣導</vt:lpstr>
      <vt:lpstr>PowerPoint 簡報</vt:lpstr>
      <vt:lpstr>交通安全宣導</vt:lpstr>
      <vt:lpstr>拒絕兒少性剝削 及反詐騙宣導</vt:lpstr>
      <vt:lpstr>PowerPoint 簡報</vt:lpstr>
      <vt:lpstr>健康護照</vt:lpstr>
      <vt:lpstr>PowerPoint 簡報</vt:lpstr>
      <vt:lpstr>校內重要行事提醒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110學年度歸南國小 防治霸凌宣導</dc:title>
  <dc:creator>Tsen馨</dc:creator>
  <cp:lastModifiedBy>Owner</cp:lastModifiedBy>
  <cp:revision>51</cp:revision>
  <dcterms:created xsi:type="dcterms:W3CDTF">2022-03-25T00:44:00Z</dcterms:created>
  <dcterms:modified xsi:type="dcterms:W3CDTF">2022-11-03T14:15:41Z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DA252826A5124BDF9647B5754FEEB0C8</vt:lpwstr>
  </property>
  <property fmtid="{D5CDD505-2E9C-101B-9397-08002B2CF9AE}" pid="3" name="KSOProductBuildVer">
    <vt:lpwstr>1033-11.2.0.10452</vt:lpwstr>
  </property>
</Properties>
</file>