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5" r:id="rId3"/>
    <p:sldId id="264" r:id="rId4"/>
    <p:sldId id="271" r:id="rId5"/>
    <p:sldId id="272" r:id="rId6"/>
    <p:sldId id="258" r:id="rId7"/>
    <p:sldId id="273" r:id="rId8"/>
    <p:sldId id="266" r:id="rId9"/>
    <p:sldId id="259" r:id="rId10"/>
    <p:sldId id="267" r:id="rId11"/>
    <p:sldId id="268" r:id="rId12"/>
    <p:sldId id="269" r:id="rId13"/>
    <p:sldId id="270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99"/>
    <a:srgbClr val="66FFFF"/>
    <a:srgbClr val="FFFF00"/>
    <a:srgbClr val="FFFF66"/>
    <a:srgbClr val="FF99FF"/>
    <a:srgbClr val="00FFFF"/>
    <a:srgbClr val="00FF00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4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1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8698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40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470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22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5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1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7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1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7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6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3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4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2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6880" y="2119320"/>
            <a:ext cx="7291629" cy="2301167"/>
          </a:xfrm>
        </p:spPr>
        <p:txBody>
          <a:bodyPr/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1111018</a:t>
            </a:r>
            <a:b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歸中導師防疫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說明會報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9307" y="4780408"/>
            <a:ext cx="4251362" cy="1096899"/>
          </a:xfrm>
        </p:spPr>
        <p:txBody>
          <a:bodyPr>
            <a:normAutofit/>
          </a:bodyPr>
          <a:lstStyle/>
          <a:p>
            <a:r>
              <a:rPr lang="zh-TW" altLang="en-US" sz="2400" u="sng" dirty="0"/>
              <a:t>感謝您</a:t>
            </a:r>
            <a:r>
              <a:rPr lang="zh-TW" altLang="en-US" sz="2400" u="sng" dirty="0" smtClean="0"/>
              <a:t>共同關心維護歸中健康</a:t>
            </a:r>
            <a:endParaRPr lang="zh-TW" alt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335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328670"/>
              </p:ext>
            </p:extLst>
          </p:nvPr>
        </p:nvGraphicFramePr>
        <p:xfrm>
          <a:off x="346944" y="3113932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家人確診日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0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天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10/17(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第一天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10/18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第二天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10/19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第三天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10/20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四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第四天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10/21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第五天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10/22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第六天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10/23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第七天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10/24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第八天</a:t>
                      </a: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解隔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10/25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未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入校就知情者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當天如欲到</a:t>
                      </a:r>
                      <a:r>
                        <a:rPr 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校</a:t>
                      </a:r>
                      <a:endParaRPr lang="en-US" altLang="zh-TW" sz="1800" b="1" kern="1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須</a:t>
                      </a:r>
                      <a:r>
                        <a:rPr lang="en-US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----</a:t>
                      </a:r>
                      <a:r>
                        <a:rPr lang="zh-TW" altLang="zh-TW" sz="18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  <a:r>
                        <a:rPr lang="zh-TW" altLang="zh-TW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陰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23976" y="1223228"/>
            <a:ext cx="82295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10/17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「未入校就知道」家人確診</a:t>
            </a:r>
            <a:r>
              <a:rPr lang="zh-TW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10/17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上學前快篩陰方可返校，但後續要再入校就須</a:t>
            </a:r>
          </a:p>
          <a:p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每兩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天快篩一次至第八天快篩陰解隔（確診日為第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天）。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8056273" y="4226668"/>
            <a:ext cx="825080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23976" y="532873"/>
            <a:ext cx="1915909" cy="523220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 lvl="0"/>
            <a:r>
              <a:rPr lang="zh-TW" altLang="zh-TW" sz="2800" b="1" kern="100" dirty="0"/>
              <a:t>☆</a:t>
            </a:r>
            <a:r>
              <a:rPr lang="zh-TW" altLang="zh-TW" sz="2800" b="1" u="dbl" kern="100" dirty="0"/>
              <a:t>打滿三劑</a:t>
            </a:r>
            <a:endParaRPr lang="en-US" altLang="zh-TW" sz="2800" b="1" u="dbl" kern="100" dirty="0"/>
          </a:p>
        </p:txBody>
      </p:sp>
    </p:spTree>
    <p:extLst>
      <p:ext uri="{BB962C8B-B14F-4D97-AF65-F5344CB8AC3E}">
        <p14:creationId xmlns:p14="http://schemas.microsoft.com/office/powerpoint/2010/main" val="279829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45482"/>
              </p:ext>
            </p:extLst>
          </p:nvPr>
        </p:nvGraphicFramePr>
        <p:xfrm>
          <a:off x="346944" y="3113932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家人確診日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0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天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10/15(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第一天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10/16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第二天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10/17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第三天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10/18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第四天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10/19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第五天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10/20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四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第六天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10/21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五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第七天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10/22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600" b="1" kern="100" dirty="0" smtClean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第八天</a:t>
                      </a:r>
                      <a:endParaRPr lang="en-US" altLang="zh-TW" sz="1600" b="1" kern="100" dirty="0" smtClean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解隔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10/23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未入校就知情者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23976" y="1223228"/>
            <a:ext cx="82295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10/15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「未入校就知道」家人確診</a:t>
            </a:r>
            <a:r>
              <a:rPr lang="zh-TW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10/17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上學前快篩陰方可返校，但後續要再入校就須</a:t>
            </a:r>
          </a:p>
          <a:p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每兩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天快篩一次至第八天快篩陰解隔（確診日為第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天）。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8056273" y="4226668"/>
            <a:ext cx="825080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23976" y="532873"/>
            <a:ext cx="1915909" cy="523220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 lvl="0"/>
            <a:r>
              <a:rPr lang="zh-TW" altLang="zh-TW" sz="2800" b="1" kern="100" dirty="0"/>
              <a:t>☆</a:t>
            </a:r>
            <a:r>
              <a:rPr lang="zh-TW" altLang="zh-TW" sz="2800" b="1" u="dbl" kern="100" dirty="0"/>
              <a:t>打滿三劑</a:t>
            </a:r>
            <a:endParaRPr lang="en-US" altLang="zh-TW" sz="2800" b="1" u="dbl" kern="100" dirty="0"/>
          </a:p>
        </p:txBody>
      </p:sp>
    </p:spTree>
    <p:extLst>
      <p:ext uri="{BB962C8B-B14F-4D97-AF65-F5344CB8AC3E}">
        <p14:creationId xmlns:p14="http://schemas.microsoft.com/office/powerpoint/2010/main" val="20713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98833" y="1399681"/>
            <a:ext cx="84834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範例一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10/17(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「放學返家獲知」家人確診，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10/21(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上學前快篩陰方可返校，但後續要再入校就須</a:t>
            </a:r>
          </a:p>
          <a:p>
            <a:r>
              <a:rPr lang="zh-TW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每兩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天快篩一次至第八天快篩陰解隔（確診日為第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天）。</a:t>
            </a:r>
          </a:p>
          <a:p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413872"/>
              </p:ext>
            </p:extLst>
          </p:nvPr>
        </p:nvGraphicFramePr>
        <p:xfrm>
          <a:off x="398834" y="3395002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家人確診日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0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天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10/17(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第一天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10/18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第二天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10/19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第三天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10/20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四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第四天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10/21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第五天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10/22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第六天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10/23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第七天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10/24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第八天</a:t>
                      </a: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解隔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10/25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直線接點 12"/>
          <p:cNvCxnSpPr/>
          <p:nvPr/>
        </p:nvCxnSpPr>
        <p:spPr>
          <a:xfrm>
            <a:off x="8111104" y="4499042"/>
            <a:ext cx="748144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423976" y="532873"/>
            <a:ext cx="2274982" cy="523220"/>
          </a:xfrm>
          <a:prstGeom prst="rect">
            <a:avLst/>
          </a:prstGeom>
          <a:solidFill>
            <a:srgbClr val="FF99FF"/>
          </a:solidFill>
        </p:spPr>
        <p:txBody>
          <a:bodyPr wrap="none">
            <a:spAutoFit/>
          </a:bodyPr>
          <a:lstStyle/>
          <a:p>
            <a:pPr lvl="0"/>
            <a:r>
              <a:rPr lang="zh-TW" altLang="zh-TW" sz="2800" b="1" kern="100" dirty="0" smtClean="0"/>
              <a:t>☆</a:t>
            </a:r>
            <a:r>
              <a:rPr lang="zh-TW" altLang="en-US" sz="2800" b="1" kern="100" dirty="0" smtClean="0"/>
              <a:t>未</a:t>
            </a:r>
            <a:r>
              <a:rPr lang="zh-TW" altLang="zh-TW" sz="2800" b="1" u="dbl" kern="100" dirty="0" smtClean="0"/>
              <a:t>打</a:t>
            </a:r>
            <a:r>
              <a:rPr lang="zh-TW" altLang="zh-TW" sz="2800" b="1" u="dbl" kern="100" dirty="0"/>
              <a:t>滿三劑</a:t>
            </a:r>
            <a:endParaRPr lang="en-US" altLang="zh-TW" sz="2800" b="1" u="dbl" kern="100" dirty="0"/>
          </a:p>
        </p:txBody>
      </p:sp>
      <p:sp>
        <p:nvSpPr>
          <p:cNvPr id="2" name="矩形 1"/>
          <p:cNvSpPr/>
          <p:nvPr/>
        </p:nvSpPr>
        <p:spPr>
          <a:xfrm>
            <a:off x="2799639" y="667305"/>
            <a:ext cx="3791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u="sng" dirty="0">
                <a:solidFill>
                  <a:srgbClr val="FF0000"/>
                </a:solidFill>
              </a:rPr>
              <a:t>3</a:t>
            </a:r>
            <a:r>
              <a:rPr lang="zh-TW" altLang="zh-TW" sz="2000" b="1" u="sng" dirty="0">
                <a:solidFill>
                  <a:srgbClr val="FF0000"/>
                </a:solidFill>
              </a:rPr>
              <a:t>（居家隔離）</a:t>
            </a:r>
            <a:r>
              <a:rPr lang="en-US" altLang="zh-TW" sz="2000" b="1" u="sng" dirty="0">
                <a:solidFill>
                  <a:srgbClr val="FF0000"/>
                </a:solidFill>
              </a:rPr>
              <a:t>+ 4</a:t>
            </a:r>
            <a:r>
              <a:rPr lang="zh-TW" altLang="zh-TW" sz="2000" b="1" u="sng" dirty="0">
                <a:solidFill>
                  <a:srgbClr val="FF0000"/>
                </a:solidFill>
              </a:rPr>
              <a:t>（自主防疫）</a:t>
            </a:r>
            <a:endParaRPr lang="zh-TW" alt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98833" y="1399681"/>
            <a:ext cx="84834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10/18(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放學返家獲知家人確診</a:t>
            </a:r>
            <a:r>
              <a:rPr lang="zh-TW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10/24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上學前快篩陰方可返校，但後續要再入校就須</a:t>
            </a:r>
            <a:r>
              <a:rPr lang="zh-TW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每兩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天快篩一次至第八天快篩陰解隔（確診日為第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天）。</a:t>
            </a:r>
          </a:p>
          <a:p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3142"/>
              </p:ext>
            </p:extLst>
          </p:nvPr>
        </p:nvGraphicFramePr>
        <p:xfrm>
          <a:off x="398834" y="3395002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家人確診日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0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天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10/18(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第一天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10/19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第二天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10/20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四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第三天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10/21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五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第四天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10/22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第五天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10/23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第六天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10/24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第七天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10/25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600" b="1" kern="100" dirty="0" smtClean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第八天</a:t>
                      </a:r>
                      <a:endParaRPr lang="en-US" altLang="zh-TW" sz="1600" b="1" kern="100" dirty="0" smtClean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解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隔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10/26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b="1" kern="1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b="1" kern="100" dirty="0">
                        <a:solidFill>
                          <a:schemeClr val="lt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  <a:endParaRPr lang="zh-TW" alt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直線接點 12"/>
          <p:cNvCxnSpPr/>
          <p:nvPr/>
        </p:nvCxnSpPr>
        <p:spPr>
          <a:xfrm>
            <a:off x="8111104" y="4499042"/>
            <a:ext cx="748144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423976" y="532873"/>
            <a:ext cx="2274982" cy="523220"/>
          </a:xfrm>
          <a:prstGeom prst="rect">
            <a:avLst/>
          </a:prstGeom>
          <a:solidFill>
            <a:srgbClr val="FF99FF"/>
          </a:solidFill>
        </p:spPr>
        <p:txBody>
          <a:bodyPr wrap="none">
            <a:spAutoFit/>
          </a:bodyPr>
          <a:lstStyle/>
          <a:p>
            <a:pPr lvl="0"/>
            <a:r>
              <a:rPr lang="zh-TW" altLang="zh-TW" sz="2800" b="1" kern="100" dirty="0" smtClean="0"/>
              <a:t>☆</a:t>
            </a:r>
            <a:r>
              <a:rPr lang="zh-TW" altLang="en-US" sz="2800" b="1" kern="100" dirty="0" smtClean="0"/>
              <a:t>未</a:t>
            </a:r>
            <a:r>
              <a:rPr lang="zh-TW" altLang="zh-TW" sz="2800" b="1" u="dbl" kern="100" dirty="0" smtClean="0"/>
              <a:t>打</a:t>
            </a:r>
            <a:r>
              <a:rPr lang="zh-TW" altLang="zh-TW" sz="2800" b="1" u="dbl" kern="100" dirty="0"/>
              <a:t>滿三劑</a:t>
            </a:r>
            <a:endParaRPr lang="en-US" altLang="zh-TW" sz="2800" b="1" u="dbl" kern="100" dirty="0"/>
          </a:p>
        </p:txBody>
      </p:sp>
      <p:sp>
        <p:nvSpPr>
          <p:cNvPr id="2" name="矩形 1"/>
          <p:cNvSpPr/>
          <p:nvPr/>
        </p:nvSpPr>
        <p:spPr>
          <a:xfrm>
            <a:off x="2799639" y="667305"/>
            <a:ext cx="37914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u="sng" dirty="0">
                <a:solidFill>
                  <a:srgbClr val="FF0000"/>
                </a:solidFill>
              </a:rPr>
              <a:t>3</a:t>
            </a:r>
            <a:r>
              <a:rPr lang="zh-TW" altLang="zh-TW" sz="2000" b="1" u="sng" dirty="0">
                <a:solidFill>
                  <a:srgbClr val="FF0000"/>
                </a:solidFill>
              </a:rPr>
              <a:t>（居家隔離）</a:t>
            </a:r>
            <a:r>
              <a:rPr lang="en-US" altLang="zh-TW" sz="2000" b="1" u="sng" dirty="0">
                <a:solidFill>
                  <a:srgbClr val="FF0000"/>
                </a:solidFill>
              </a:rPr>
              <a:t>+ 4</a:t>
            </a:r>
            <a:r>
              <a:rPr lang="zh-TW" altLang="zh-TW" sz="2000" b="1" u="sng" dirty="0">
                <a:solidFill>
                  <a:srgbClr val="FF0000"/>
                </a:solidFill>
              </a:rPr>
              <a:t>（自主防疫）</a:t>
            </a:r>
            <a:endParaRPr lang="zh-TW" alt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611353"/>
              </p:ext>
            </p:extLst>
          </p:nvPr>
        </p:nvGraphicFramePr>
        <p:xfrm>
          <a:off x="472867" y="1267968"/>
          <a:ext cx="8329757" cy="5205984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770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7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對象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當天快篩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返校時間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備註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確診學生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無需再篩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居隔七天期滿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且無症狀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sz="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除確診者無需快篩</a:t>
                      </a: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endParaRPr lang="en-US" altLang="zh-TW" sz="20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其他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均需傳給導師備查</a:t>
                      </a:r>
                    </a:p>
                  </a:txBody>
                  <a:tcPr marL="57080" marR="570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同住家人確診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打滿三劑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需篩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當天到校前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快篩陰即可返校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TW" sz="8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學生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兩天快篩一次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至第七天結束</a:t>
                      </a:r>
                    </a:p>
                  </a:txBody>
                  <a:tcPr marL="57080" marR="570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5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同住家人確</a:t>
                      </a:r>
                      <a:r>
                        <a:rPr lang="zh-TW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診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未滿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需篩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0+3</a:t>
                      </a:r>
                      <a:r>
                        <a:rPr lang="zh-TW" sz="2000" kern="100" dirty="0">
                          <a:effectLst/>
                        </a:rPr>
                        <a:t>天後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第四天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當天到校前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快篩陰即可返校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確診者當天為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天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要三天居隔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第四天到校前快篩</a:t>
                      </a: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全</a:t>
                      </a:r>
                      <a:r>
                        <a:rPr lang="zh-TW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班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班上有確診學生時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</a:rPr>
                        <a:t>無</a:t>
                      </a:r>
                      <a:r>
                        <a:rPr lang="zh-TW" sz="2000" kern="100" dirty="0" smtClean="0">
                          <a:effectLst/>
                        </a:rPr>
                        <a:t>需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</a:rPr>
                        <a:t>無需停課</a:t>
                      </a:r>
                      <a:endParaRPr lang="zh-TW" sz="20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天</a:t>
                      </a: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下午全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班快篩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若第</a:t>
                      </a:r>
                      <a:r>
                        <a:rPr lang="en-US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0-2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天有不舒服</a:t>
                      </a: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者</a:t>
                      </a:r>
                      <a:endParaRPr lang="en-US" altLang="zh-TW" sz="200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直接</a:t>
                      </a: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快篩</a:t>
                      </a:r>
                    </a:p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學校會發放快篩</a:t>
                      </a:r>
                    </a:p>
                  </a:txBody>
                  <a:tcPr marL="57080" marR="570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14730" y="433529"/>
            <a:ext cx="428835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zh-TW" sz="3200" b="1" dirty="0"/>
              <a:t>防疫類別說明</a:t>
            </a:r>
            <a:r>
              <a:rPr lang="zh-TW" altLang="zh-TW" sz="3200" b="1" dirty="0" smtClean="0"/>
              <a:t>表格</a:t>
            </a:r>
            <a:endParaRPr lang="zh-TW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358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98834" y="960620"/>
            <a:ext cx="84834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40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40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其家人確診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之回報方式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0" t="28808" r="3394" b="28128"/>
          <a:stretch/>
        </p:blipFill>
        <p:spPr bwMode="auto">
          <a:xfrm>
            <a:off x="1643974" y="2147857"/>
            <a:ext cx="4970835" cy="4130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926077" y="3200399"/>
            <a:ext cx="4221804" cy="59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98833" y="373705"/>
            <a:ext cx="232491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導師獲知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63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98834" y="415852"/>
            <a:ext cx="84834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導師獲知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40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40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其家人確診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之回報方式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4" t="15191" r="24074" b="19107"/>
          <a:stretch/>
        </p:blipFill>
        <p:spPr bwMode="auto">
          <a:xfrm>
            <a:off x="1099225" y="1966414"/>
            <a:ext cx="7344383" cy="452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接點 7"/>
          <p:cNvCxnSpPr/>
          <p:nvPr/>
        </p:nvCxnSpPr>
        <p:spPr>
          <a:xfrm>
            <a:off x="8882239" y="885217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0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98832" y="1799617"/>
            <a:ext cx="424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</a:t>
            </a:r>
            <a:r>
              <a:rPr lang="zh-TW" altLang="zh-TW" sz="24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zh-TW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異動的部分：</a:t>
            </a:r>
            <a:endParaRPr lang="zh-TW" altLang="en-US" sz="2400" b="1" u="sng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8882239" y="885217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398831" y="2539801"/>
            <a:ext cx="824905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b="1" dirty="0" smtClean="0">
                <a:solidFill>
                  <a:srgbClr val="FF0000"/>
                </a:solidFill>
              </a:rPr>
              <a:t>學生</a:t>
            </a:r>
            <a:r>
              <a:rPr lang="zh-TW" altLang="zh-TW" sz="2800" b="1" dirty="0">
                <a:solidFill>
                  <a:srgbClr val="FF0000"/>
                </a:solidFill>
              </a:rPr>
              <a:t>本人確診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：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/>
              <a:t>      </a:t>
            </a:r>
            <a:r>
              <a:rPr lang="en-US" altLang="zh-TW" sz="2800" b="1" dirty="0" smtClean="0"/>
              <a:t>7</a:t>
            </a:r>
            <a:r>
              <a:rPr lang="zh-TW" altLang="zh-TW" sz="2000" b="1" dirty="0"/>
              <a:t>（居家照護）</a:t>
            </a:r>
            <a:r>
              <a:rPr lang="en-US" altLang="zh-TW" sz="2800" b="1" dirty="0"/>
              <a:t>+ 7</a:t>
            </a:r>
            <a:r>
              <a:rPr lang="zh-TW" altLang="zh-TW" sz="2000" b="1" dirty="0"/>
              <a:t>（自主健康管理</a:t>
            </a:r>
            <a:r>
              <a:rPr lang="zh-TW" altLang="zh-TW" sz="2000" b="1" dirty="0" smtClean="0"/>
              <a:t>）</a:t>
            </a:r>
            <a:endParaRPr lang="en-US" altLang="zh-TW" sz="2000" b="1" dirty="0" smtClean="0"/>
          </a:p>
          <a:p>
            <a:endParaRPr lang="en-US" altLang="zh-TW" b="1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    </a:t>
            </a:r>
            <a:r>
              <a:rPr lang="zh-TW" altLang="zh-TW" sz="2800" dirty="0" smtClean="0"/>
              <a:t>（一</a:t>
            </a:r>
            <a:r>
              <a:rPr lang="zh-TW" altLang="zh-TW" sz="2800" dirty="0"/>
              <a:t>）七天的居家照護</a:t>
            </a:r>
            <a:r>
              <a:rPr lang="zh-TW" altLang="zh-TW" sz="2800" u="heavy" dirty="0"/>
              <a:t>皆須在家中不可外出</a:t>
            </a:r>
            <a:r>
              <a:rPr lang="zh-TW" altLang="zh-TW" sz="2800" dirty="0"/>
              <a:t>。 　</a:t>
            </a:r>
            <a:r>
              <a:rPr lang="zh-TW" altLang="en-US" sz="2800" dirty="0" smtClean="0"/>
              <a:t>   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二）第八天</a:t>
            </a:r>
            <a:r>
              <a:rPr lang="zh-TW" altLang="zh-TW" sz="2800" u="heavy" dirty="0"/>
              <a:t>無症狀</a:t>
            </a:r>
            <a:r>
              <a:rPr lang="zh-TW" altLang="zh-TW" sz="2800" dirty="0"/>
              <a:t>可返校</a:t>
            </a:r>
            <a:r>
              <a:rPr lang="zh-TW" altLang="zh-TW" sz="2000" dirty="0"/>
              <a:t>（自主健康管理期間可入校）。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2548646" y="422345"/>
            <a:ext cx="399807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/>
              <a:t>10.13 </a:t>
            </a:r>
            <a:r>
              <a:rPr lang="zh-TW" altLang="zh-TW" sz="4000" b="1" dirty="0" smtClean="0"/>
              <a:t>新制</a:t>
            </a:r>
            <a:r>
              <a:rPr lang="zh-TW" altLang="en-US" sz="4000" b="1" dirty="0" smtClean="0"/>
              <a:t>說明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53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76653" y="1150406"/>
            <a:ext cx="5904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</a:t>
            </a:r>
            <a:r>
              <a:rPr lang="zh-TW" altLang="en-US" sz="24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24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異動</a:t>
            </a:r>
            <a:r>
              <a:rPr lang="zh-TW" altLang="en-US" sz="24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部分</a:t>
            </a:r>
            <a:endParaRPr lang="zh-TW" altLang="en-US" sz="2400" b="1" u="sng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8882239" y="885217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2548646" y="422345"/>
            <a:ext cx="399807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/>
              <a:t>10.13 </a:t>
            </a:r>
            <a:r>
              <a:rPr lang="zh-TW" altLang="zh-TW" sz="4000" b="1" dirty="0" smtClean="0"/>
              <a:t>新制</a:t>
            </a:r>
            <a:r>
              <a:rPr lang="zh-TW" altLang="en-US" sz="4000" b="1" dirty="0" smtClean="0"/>
              <a:t>說明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8829" y="2004530"/>
            <a:ext cx="7645945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sz="2800" b="1" dirty="0" smtClean="0">
                <a:solidFill>
                  <a:srgbClr val="FF0000"/>
                </a:solidFill>
              </a:rPr>
              <a:t>學生</a:t>
            </a:r>
            <a:r>
              <a:rPr lang="zh-TW" altLang="zh-TW" sz="2800" b="1" dirty="0">
                <a:solidFill>
                  <a:srgbClr val="FF0000"/>
                </a:solidFill>
              </a:rPr>
              <a:t>之</a:t>
            </a:r>
            <a:r>
              <a:rPr lang="zh-TW" altLang="zh-TW" sz="2800" b="1" u="sng" dirty="0">
                <a:solidFill>
                  <a:srgbClr val="FF0000"/>
                </a:solidFill>
              </a:rPr>
              <a:t>同住家人確診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：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endParaRPr lang="zh-TW" altLang="zh-TW" sz="1200" b="1" dirty="0">
              <a:solidFill>
                <a:srgbClr val="FF0000"/>
              </a:solidFill>
            </a:endParaRPr>
          </a:p>
          <a:p>
            <a:r>
              <a:rPr lang="en-US" altLang="zh-TW" sz="2800" dirty="0"/>
              <a:t>  </a:t>
            </a:r>
            <a:r>
              <a:rPr lang="zh-TW" altLang="zh-TW" sz="2800" b="1" dirty="0" smtClean="0"/>
              <a:t>一、已打滿三劑疫苗：</a:t>
            </a:r>
            <a:r>
              <a:rPr lang="en-US" altLang="zh-TW" sz="2800" b="1" dirty="0" smtClean="0"/>
              <a:t>0</a:t>
            </a:r>
            <a:r>
              <a:rPr lang="zh-TW" altLang="zh-TW" sz="2000" dirty="0" smtClean="0"/>
              <a:t>（</a:t>
            </a:r>
            <a:r>
              <a:rPr lang="zh-TW" altLang="zh-TW" sz="2000" dirty="0"/>
              <a:t>居家隔離）</a:t>
            </a:r>
            <a:r>
              <a:rPr lang="en-US" altLang="zh-TW" sz="2800" b="1" dirty="0"/>
              <a:t>+ 7</a:t>
            </a:r>
            <a:r>
              <a:rPr lang="zh-TW" altLang="zh-TW" sz="2000" dirty="0" smtClean="0"/>
              <a:t>（</a:t>
            </a:r>
            <a:r>
              <a:rPr lang="zh-TW" altLang="zh-TW" sz="2000" dirty="0"/>
              <a:t>自主防疫</a:t>
            </a:r>
            <a:r>
              <a:rPr lang="zh-TW" altLang="zh-TW" sz="2000" dirty="0" smtClean="0"/>
              <a:t>）</a:t>
            </a:r>
            <a:r>
              <a:rPr lang="zh-TW" altLang="zh-TW" sz="2800" dirty="0"/>
              <a:t>　</a:t>
            </a:r>
            <a:endParaRPr lang="en-US" altLang="zh-TW" sz="2800" dirty="0" smtClean="0"/>
          </a:p>
        </p:txBody>
      </p:sp>
      <p:sp>
        <p:nvSpPr>
          <p:cNvPr id="6" name="矩形 5"/>
          <p:cNvSpPr/>
          <p:nvPr/>
        </p:nvSpPr>
        <p:spPr>
          <a:xfrm>
            <a:off x="379373" y="3415212"/>
            <a:ext cx="7752950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sz="2800" dirty="0" smtClean="0"/>
              <a:t>在</a:t>
            </a:r>
            <a:r>
              <a:rPr lang="en-US" altLang="zh-TW" sz="2800" dirty="0" smtClean="0"/>
              <a:t>7</a:t>
            </a:r>
            <a:r>
              <a:rPr lang="zh-TW" altLang="zh-TW" sz="2800" dirty="0" smtClean="0"/>
              <a:t>天的自主防疫期間，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  </a:t>
            </a:r>
            <a:endParaRPr lang="en-US" altLang="zh-TW" sz="2800" dirty="0" smtClean="0"/>
          </a:p>
          <a:p>
            <a:r>
              <a:rPr lang="zh-TW" altLang="en-US" sz="2800" b="1" dirty="0" smtClean="0">
                <a:solidFill>
                  <a:srgbClr val="FF3399"/>
                </a:solidFill>
                <a:sym typeface="Wingdings"/>
              </a:rPr>
              <a:t></a:t>
            </a:r>
            <a:r>
              <a:rPr lang="zh-TW" altLang="zh-TW" sz="2800" b="1" dirty="0">
                <a:solidFill>
                  <a:srgbClr val="FF3399"/>
                </a:solidFill>
              </a:rPr>
              <a:t>有症狀：不上課，請就醫</a:t>
            </a:r>
          </a:p>
          <a:p>
            <a:r>
              <a:rPr lang="zh-TW" altLang="en-US" sz="2800" dirty="0">
                <a:sym typeface="Wingdings"/>
              </a:rPr>
              <a:t></a:t>
            </a:r>
            <a:r>
              <a:rPr lang="zh-TW" altLang="zh-TW" sz="2800" dirty="0"/>
              <a:t>無症狀：則須提供兩日內快篩陰性結果給導師，</a:t>
            </a:r>
            <a:endParaRPr lang="en-US" altLang="zh-TW" sz="2800" dirty="0"/>
          </a:p>
          <a:p>
            <a:r>
              <a:rPr lang="zh-TW" altLang="en-US" sz="2800" dirty="0"/>
              <a:t>                 </a:t>
            </a:r>
            <a:r>
              <a:rPr lang="zh-TW" altLang="zh-TW" sz="2800" dirty="0"/>
              <a:t>方可到校上課。</a:t>
            </a:r>
          </a:p>
        </p:txBody>
      </p:sp>
      <p:sp>
        <p:nvSpPr>
          <p:cNvPr id="9" name="矩形 8"/>
          <p:cNvSpPr/>
          <p:nvPr/>
        </p:nvSpPr>
        <p:spPr>
          <a:xfrm>
            <a:off x="398829" y="5443343"/>
            <a:ext cx="8268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rgbClr val="0070C0"/>
                </a:solidFill>
                <a:sym typeface="Wingdings"/>
              </a:rPr>
              <a:t>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快</a:t>
            </a:r>
            <a:r>
              <a:rPr lang="zh-TW" altLang="zh-TW" sz="2800" b="1" dirty="0">
                <a:solidFill>
                  <a:srgbClr val="0070C0"/>
                </a:solidFill>
              </a:rPr>
              <a:t>篩時間：上學前快篩陰性方可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返校</a:t>
            </a:r>
            <a:r>
              <a:rPr lang="zh-TW" altLang="zh-TW" sz="2800" b="1" dirty="0">
                <a:solidFill>
                  <a:srgbClr val="0070C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04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98834" y="504715"/>
            <a:ext cx="8483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b="1" kern="100" dirty="0" smtClean="0">
                <a:solidFill>
                  <a:srgbClr val="FF0000"/>
                </a:solidFill>
              </a:rPr>
              <a:t>☆</a:t>
            </a:r>
            <a:r>
              <a:rPr lang="zh-TW" altLang="zh-TW" sz="2800" b="1" u="dbl" kern="100" dirty="0">
                <a:solidFill>
                  <a:srgbClr val="FF0000"/>
                </a:solidFill>
              </a:rPr>
              <a:t>打滿三</a:t>
            </a:r>
            <a:r>
              <a:rPr lang="zh-TW" altLang="zh-TW" sz="2800" b="1" u="dbl" kern="100" dirty="0" smtClean="0">
                <a:solidFill>
                  <a:srgbClr val="FF0000"/>
                </a:solidFill>
              </a:rPr>
              <a:t>劑</a:t>
            </a:r>
            <a:endParaRPr lang="en-US" altLang="zh-TW" sz="2800" b="1" u="dbl" kern="100" dirty="0" smtClean="0">
              <a:solidFill>
                <a:srgbClr val="FF0000"/>
              </a:solidFill>
            </a:endParaRPr>
          </a:p>
          <a:p>
            <a:r>
              <a:rPr lang="zh-TW" altLang="zh-TW" sz="2000" kern="100" dirty="0" smtClean="0"/>
              <a:t>（</a:t>
            </a:r>
            <a:r>
              <a:rPr lang="zh-TW" altLang="zh-TW" sz="2000" kern="100" dirty="0"/>
              <a:t>若遇到假日，就可改成要上課日再快篩，如此快篩的日期就會</a:t>
            </a:r>
            <a:r>
              <a:rPr lang="zh-TW" altLang="zh-TW" sz="2000" kern="100" dirty="0" smtClean="0"/>
              <a:t>改變）</a:t>
            </a:r>
            <a:endParaRPr lang="en-US" altLang="zh-TW" sz="2000" kern="100" dirty="0" smtClean="0"/>
          </a:p>
          <a:p>
            <a:r>
              <a:rPr lang="zh-TW" altLang="zh-TW" sz="2400" u="dbl" kern="100" dirty="0" smtClean="0"/>
              <a:t>大</a:t>
            </a:r>
            <a:r>
              <a:rPr lang="zh-TW" altLang="zh-TW" sz="2400" u="dbl" kern="100" dirty="0"/>
              <a:t>原則就是一次快篩陰性可抵用兩</a:t>
            </a:r>
            <a:r>
              <a:rPr lang="zh-TW" altLang="zh-TW" sz="2400" u="dbl" kern="100" dirty="0" smtClean="0"/>
              <a:t>天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14353"/>
              </p:ext>
            </p:extLst>
          </p:nvPr>
        </p:nvGraphicFramePr>
        <p:xfrm>
          <a:off x="398834" y="2023354"/>
          <a:ext cx="8534401" cy="4494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家人確診日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0 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第四天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第五天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第六天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第七天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第八天</a:t>
                      </a:r>
                      <a:r>
                        <a:rPr lang="en-US" alt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alt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en-US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解隔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Cordia New"/>
                      </a:endParaRPr>
                    </a:p>
                  </a:txBody>
                  <a:tcPr marL="65573" marR="65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5261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ts val="16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zh-TW" sz="1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放學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</a:rPr>
                        <a:t>返家</a:t>
                      </a:r>
                      <a:r>
                        <a:rPr lang="zh-TW" sz="1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得知</a:t>
                      </a:r>
                      <a:endParaRPr lang="en-US" altLang="zh-TW" sz="1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indent="-342900" algn="ctr">
                        <a:lnSpc>
                          <a:spcPts val="16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zh-TW" sz="1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</a:rPr>
                        <a:t>未入校就知情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</a:rPr>
                        <a:t>者，不到</a:t>
                      </a:r>
                      <a:r>
                        <a:rPr lang="zh-TW" sz="1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校</a:t>
                      </a:r>
                      <a:endParaRPr lang="en-US" altLang="zh-TW" sz="18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zh-TW" sz="1800" b="0" kern="100" dirty="0">
                          <a:solidFill>
                            <a:schemeClr val="tx1"/>
                          </a:solidFill>
                          <a:effectLst/>
                        </a:rPr>
                        <a:t>在校期間知情 者，即返家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快篩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快篩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快篩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快篩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未入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校就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知情者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，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如欲到校</a:t>
                      </a:r>
                      <a:r>
                        <a:rPr lang="zh-TW" sz="1800" kern="100" dirty="0" smtClean="0">
                          <a:solidFill>
                            <a:schemeClr val="tx1"/>
                          </a:solidFill>
                          <a:effectLst/>
                        </a:rPr>
                        <a:t>須</a:t>
                      </a:r>
                      <a:endParaRPr lang="en-US" altLang="zh-TW" sz="18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快</a:t>
                      </a: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</a:rPr>
                        <a:t>篩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陰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FF0000"/>
                          </a:solidFill>
                          <a:effectLst/>
                        </a:rPr>
                        <a:t>快篩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快篩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快篩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" name="直線接點 12"/>
          <p:cNvCxnSpPr/>
          <p:nvPr/>
        </p:nvCxnSpPr>
        <p:spPr>
          <a:xfrm>
            <a:off x="8079264" y="3146897"/>
            <a:ext cx="808282" cy="2023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8079264" y="5170251"/>
            <a:ext cx="808282" cy="13326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2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98831" y="1494314"/>
            <a:ext cx="5904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</a:t>
            </a:r>
            <a:r>
              <a:rPr lang="zh-TW" altLang="en-US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異動</a:t>
            </a:r>
            <a:r>
              <a:rPr lang="zh-TW" altLang="en-US" sz="24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部分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8882239" y="885217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2548646" y="422345"/>
            <a:ext cx="399807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/>
              <a:t>10.13 </a:t>
            </a:r>
            <a:r>
              <a:rPr lang="zh-TW" altLang="zh-TW" sz="4000" b="1" dirty="0" smtClean="0"/>
              <a:t>新制</a:t>
            </a:r>
            <a:r>
              <a:rPr lang="zh-TW" altLang="en-US" sz="4000" b="1" dirty="0" smtClean="0"/>
              <a:t>說明</a:t>
            </a:r>
            <a:endParaRPr lang="en-US" altLang="zh-TW" sz="4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5072" y="3672589"/>
            <a:ext cx="86871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b="1" dirty="0" smtClean="0">
                <a:solidFill>
                  <a:srgbClr val="C00000"/>
                </a:solidFill>
              </a:rPr>
              <a:t>（</a:t>
            </a:r>
            <a:r>
              <a:rPr lang="zh-TW" altLang="zh-TW" sz="2400" b="1" dirty="0">
                <a:solidFill>
                  <a:srgbClr val="C00000"/>
                </a:solidFill>
              </a:rPr>
              <a:t>一）</a:t>
            </a:r>
            <a:r>
              <a:rPr lang="en-US" altLang="zh-TW" sz="2400" b="1" dirty="0">
                <a:solidFill>
                  <a:srgbClr val="C00000"/>
                </a:solidFill>
              </a:rPr>
              <a:t>3</a:t>
            </a:r>
            <a:r>
              <a:rPr lang="zh-TW" altLang="zh-TW" sz="2400" b="1" dirty="0">
                <a:solidFill>
                  <a:srgbClr val="C00000"/>
                </a:solidFill>
              </a:rPr>
              <a:t>天的居家隔離：</a:t>
            </a:r>
            <a:r>
              <a:rPr lang="zh-TW" altLang="zh-TW" sz="2400" dirty="0"/>
              <a:t>不可到校</a:t>
            </a:r>
            <a:r>
              <a:rPr lang="zh-TW" altLang="zh-TW" sz="2400" dirty="0" smtClean="0"/>
              <a:t>，在家</a:t>
            </a:r>
            <a:r>
              <a:rPr lang="zh-TW" altLang="zh-TW" sz="2400" dirty="0"/>
              <a:t>參與線上課程。 </a:t>
            </a:r>
          </a:p>
          <a:p>
            <a:r>
              <a:rPr lang="zh-TW" altLang="zh-TW" sz="2400" b="1" dirty="0" smtClean="0">
                <a:solidFill>
                  <a:srgbClr val="C00000"/>
                </a:solidFill>
              </a:rPr>
              <a:t>（</a:t>
            </a:r>
            <a:r>
              <a:rPr lang="zh-TW" altLang="zh-TW" sz="2400" b="1" dirty="0">
                <a:solidFill>
                  <a:srgbClr val="C00000"/>
                </a:solidFill>
              </a:rPr>
              <a:t>二）</a:t>
            </a:r>
            <a:r>
              <a:rPr lang="en-US" altLang="zh-TW" sz="2400" b="1" dirty="0">
                <a:solidFill>
                  <a:srgbClr val="C00000"/>
                </a:solidFill>
              </a:rPr>
              <a:t>4</a:t>
            </a:r>
            <a:r>
              <a:rPr lang="zh-TW" altLang="zh-TW" sz="2400" b="1" dirty="0">
                <a:solidFill>
                  <a:srgbClr val="C00000"/>
                </a:solidFill>
              </a:rPr>
              <a:t>天的自主防疫</a:t>
            </a:r>
            <a:r>
              <a:rPr lang="zh-TW" altLang="zh-TW" sz="2400" dirty="0" smtClean="0">
                <a:solidFill>
                  <a:srgbClr val="C00000"/>
                </a:solidFill>
              </a:rPr>
              <a:t>：</a:t>
            </a:r>
            <a:r>
              <a:rPr lang="zh-TW" altLang="en-US" sz="2400" b="1" dirty="0" smtClean="0">
                <a:solidFill>
                  <a:srgbClr val="FF3399"/>
                </a:solidFill>
                <a:sym typeface="Wingdings"/>
              </a:rPr>
              <a:t></a:t>
            </a:r>
            <a:r>
              <a:rPr lang="zh-TW" altLang="zh-TW" sz="2400" b="1" dirty="0" smtClean="0">
                <a:solidFill>
                  <a:srgbClr val="FF3399"/>
                </a:solidFill>
              </a:rPr>
              <a:t>有</a:t>
            </a:r>
            <a:r>
              <a:rPr lang="zh-TW" altLang="zh-TW" sz="2400" b="1" dirty="0">
                <a:solidFill>
                  <a:srgbClr val="FF3399"/>
                </a:solidFill>
              </a:rPr>
              <a:t>症狀：不上課，請就醫</a:t>
            </a:r>
          </a:p>
          <a:p>
            <a:r>
              <a:rPr lang="zh-TW" altLang="en-US" sz="2400" dirty="0" smtClean="0">
                <a:sym typeface="Wingdings"/>
              </a:rPr>
              <a:t>                                   </a:t>
            </a:r>
            <a:r>
              <a:rPr lang="zh-TW" altLang="en-US" sz="2400" b="1" dirty="0" smtClean="0">
                <a:sym typeface="Wingdings"/>
              </a:rPr>
              <a:t></a:t>
            </a:r>
            <a:r>
              <a:rPr lang="zh-TW" altLang="zh-TW" sz="2400" b="1" dirty="0" smtClean="0"/>
              <a:t>無</a:t>
            </a:r>
            <a:r>
              <a:rPr lang="zh-TW" altLang="zh-TW" sz="2400" b="1" dirty="0"/>
              <a:t>症狀：則須提供兩日內快篩</a:t>
            </a:r>
            <a:r>
              <a:rPr lang="zh-TW" altLang="zh-TW" sz="2400" b="1" dirty="0" smtClean="0"/>
              <a:t>陰性</a:t>
            </a:r>
            <a:endParaRPr lang="en-US" altLang="zh-TW" sz="2400" b="1" dirty="0" smtClean="0"/>
          </a:p>
          <a:p>
            <a:r>
              <a:rPr lang="zh-TW" altLang="en-US" sz="2400" b="1" dirty="0"/>
              <a:t> </a:t>
            </a:r>
            <a:r>
              <a:rPr lang="zh-TW" altLang="en-US" sz="2400" b="1" dirty="0" smtClean="0"/>
              <a:t>                                                  </a:t>
            </a:r>
            <a:r>
              <a:rPr lang="zh-TW" altLang="zh-TW" sz="2400" b="1" dirty="0" smtClean="0"/>
              <a:t>結果給導師，方</a:t>
            </a:r>
            <a:r>
              <a:rPr lang="zh-TW" altLang="zh-TW" sz="2400" b="1" dirty="0"/>
              <a:t>可到校上課</a:t>
            </a:r>
            <a:r>
              <a:rPr lang="zh-TW" altLang="zh-TW" sz="2400" dirty="0" smtClean="0">
                <a:solidFill>
                  <a:srgbClr val="0070C0"/>
                </a:solidFill>
              </a:rPr>
              <a:t>。</a:t>
            </a:r>
            <a:endParaRPr lang="en-US" altLang="zh-TW" sz="2400" dirty="0" smtClean="0">
              <a:solidFill>
                <a:srgbClr val="0070C0"/>
              </a:solidFill>
            </a:endParaRPr>
          </a:p>
          <a:p>
            <a:r>
              <a:rPr lang="zh-TW" altLang="en-US" sz="2400" b="1" dirty="0" smtClean="0">
                <a:sym typeface="Wingdings"/>
              </a:rPr>
              <a:t> </a:t>
            </a:r>
            <a:endParaRPr lang="en-US" altLang="zh-TW" sz="800" b="1" dirty="0" smtClean="0">
              <a:sym typeface="Wingdings"/>
            </a:endParaRPr>
          </a:p>
          <a:p>
            <a:r>
              <a:rPr lang="zh-TW" altLang="en-US" sz="2400" b="1" dirty="0">
                <a:sym typeface="Wingdings"/>
              </a:rPr>
              <a:t> </a:t>
            </a:r>
            <a:r>
              <a:rPr lang="zh-TW" altLang="en-US" sz="2400" b="1" dirty="0" smtClean="0">
                <a:sym typeface="Wingdings"/>
              </a:rPr>
              <a:t> </a:t>
            </a:r>
            <a:r>
              <a:rPr lang="en-US" altLang="zh-TW" sz="2400" b="1" dirty="0" smtClean="0">
                <a:sym typeface="Wingdings"/>
              </a:rPr>
              <a:t></a:t>
            </a:r>
            <a:r>
              <a:rPr lang="zh-TW" altLang="zh-TW" sz="2400" b="1" dirty="0"/>
              <a:t>快篩時間：上學前快篩陰性方可返校。</a:t>
            </a:r>
          </a:p>
        </p:txBody>
      </p:sp>
      <p:sp>
        <p:nvSpPr>
          <p:cNvPr id="6" name="矩形 5"/>
          <p:cNvSpPr/>
          <p:nvPr/>
        </p:nvSpPr>
        <p:spPr>
          <a:xfrm>
            <a:off x="404925" y="2190560"/>
            <a:ext cx="8268511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zh-TW" sz="2800" b="1" dirty="0">
                <a:solidFill>
                  <a:srgbClr val="FF0000"/>
                </a:solidFill>
              </a:rPr>
              <a:t>學生之同住家人確診：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r>
              <a:rPr lang="en-US" altLang="zh-TW" sz="2800" b="1" dirty="0" smtClean="0"/>
              <a:t>  </a:t>
            </a:r>
            <a:r>
              <a:rPr lang="zh-TW" altLang="en-US" sz="2800" b="1" dirty="0"/>
              <a:t>二</a:t>
            </a:r>
            <a:r>
              <a:rPr lang="zh-TW" altLang="zh-TW" sz="2800" b="1" dirty="0"/>
              <a:t>、未已打滿三劑疫苗：</a:t>
            </a:r>
            <a:r>
              <a:rPr lang="en-US" altLang="zh-TW" sz="2800" b="1" dirty="0"/>
              <a:t>3</a:t>
            </a:r>
            <a:r>
              <a:rPr lang="zh-TW" altLang="zh-TW" sz="2000" b="1" dirty="0"/>
              <a:t>（居家隔離）</a:t>
            </a:r>
            <a:r>
              <a:rPr lang="en-US" altLang="zh-TW" sz="2800" b="1" dirty="0"/>
              <a:t>+ 4</a:t>
            </a:r>
            <a:r>
              <a:rPr lang="zh-TW" altLang="zh-TW" sz="2000" b="1" dirty="0"/>
              <a:t>（自主防疫）　</a:t>
            </a:r>
            <a:endParaRPr lang="en-US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30406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98834" y="504715"/>
            <a:ext cx="8483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b="1" kern="100" dirty="0" smtClean="0">
                <a:solidFill>
                  <a:srgbClr val="FF0000"/>
                </a:solidFill>
              </a:rPr>
              <a:t>☆</a:t>
            </a:r>
            <a:r>
              <a:rPr lang="zh-TW" altLang="en-US" sz="2800" b="1" kern="100" dirty="0">
                <a:solidFill>
                  <a:srgbClr val="FF0000"/>
                </a:solidFill>
              </a:rPr>
              <a:t>未</a:t>
            </a:r>
            <a:r>
              <a:rPr lang="zh-TW" altLang="zh-TW" sz="2800" b="1" u="dbl" kern="100" dirty="0" smtClean="0">
                <a:solidFill>
                  <a:srgbClr val="FF0000"/>
                </a:solidFill>
              </a:rPr>
              <a:t>打</a:t>
            </a:r>
            <a:r>
              <a:rPr lang="zh-TW" altLang="zh-TW" sz="2800" b="1" u="dbl" kern="100" dirty="0">
                <a:solidFill>
                  <a:srgbClr val="FF0000"/>
                </a:solidFill>
              </a:rPr>
              <a:t>滿三</a:t>
            </a:r>
            <a:r>
              <a:rPr lang="zh-TW" altLang="zh-TW" sz="2800" b="1" u="dbl" kern="100" dirty="0" smtClean="0">
                <a:solidFill>
                  <a:srgbClr val="FF0000"/>
                </a:solidFill>
              </a:rPr>
              <a:t>劑</a:t>
            </a:r>
            <a:endParaRPr lang="en-US" altLang="zh-TW" sz="2800" b="1" u="dbl" kern="100" dirty="0" smtClean="0">
              <a:solidFill>
                <a:srgbClr val="FF0000"/>
              </a:solidFill>
            </a:endParaRPr>
          </a:p>
          <a:p>
            <a:r>
              <a:rPr lang="zh-TW" altLang="zh-TW" sz="2000" kern="100" dirty="0"/>
              <a:t>（若遇到假日，就可改成要上課日再快篩，如此快篩的日期就會改變）</a:t>
            </a:r>
            <a:endParaRPr lang="en-US" altLang="zh-TW" sz="2000" kern="100" dirty="0"/>
          </a:p>
          <a:p>
            <a:r>
              <a:rPr lang="zh-TW" altLang="zh-TW" sz="2400" u="dbl" kern="100" dirty="0"/>
              <a:t>大原則就是一次快篩陰性可抵用兩天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20563"/>
              </p:ext>
            </p:extLst>
          </p:nvPr>
        </p:nvGraphicFramePr>
        <p:xfrm>
          <a:off x="398834" y="2023354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家人確診日</a:t>
                      </a: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</a:t>
                      </a:r>
                      <a:r>
                        <a:rPr lang="en-US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0 </a:t>
                      </a: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天</a:t>
                      </a:r>
                      <a:r>
                        <a:rPr lang="en-US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1800" b="1" kern="100" dirty="0">
                        <a:solidFill>
                          <a:schemeClr val="lt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第一天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第二天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第三天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第四天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第五天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第六天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第七天</a:t>
                      </a: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solidFill>
                          <a:schemeClr val="lt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800" b="1" kern="100" dirty="0" smtClean="0">
                        <a:solidFill>
                          <a:schemeClr val="lt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 smtClean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第八天</a:t>
                      </a:r>
                      <a:r>
                        <a:rPr lang="en-US" altLang="zh-TW" sz="1800" b="1" kern="100" dirty="0" smtClean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/>
                      </a:r>
                      <a:br>
                        <a:rPr lang="en-US" altLang="zh-TW" sz="1800" b="1" kern="100" dirty="0" smtClean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</a:br>
                      <a:r>
                        <a:rPr lang="en-US" sz="1800" b="1" kern="100" dirty="0" smtClean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解隔</a:t>
                      </a:r>
                      <a:r>
                        <a:rPr lang="en-US" sz="1800" b="1" kern="100" dirty="0">
                          <a:solidFill>
                            <a:schemeClr val="lt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sz="1800" b="1" kern="100" dirty="0">
                        <a:solidFill>
                          <a:schemeClr val="lt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5573" marR="655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不上課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b="1" kern="1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  <a:endParaRPr lang="zh-TW" alt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573" marR="655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直線接點 12"/>
          <p:cNvCxnSpPr/>
          <p:nvPr/>
        </p:nvCxnSpPr>
        <p:spPr>
          <a:xfrm>
            <a:off x="8134095" y="3146897"/>
            <a:ext cx="748144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圖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032781"/>
            <a:ext cx="2857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013325"/>
            <a:ext cx="1878012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428609"/>
              </p:ext>
            </p:extLst>
          </p:nvPr>
        </p:nvGraphicFramePr>
        <p:xfrm>
          <a:off x="346944" y="3113932"/>
          <a:ext cx="8534401" cy="243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965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家人確診日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0</a:t>
                      </a:r>
                      <a:r>
                        <a:rPr lang="zh-TW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天</a:t>
                      </a:r>
                      <a:r>
                        <a:rPr lang="en-US" sz="1600" b="1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10/17(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第一天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10/18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第二天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10/19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三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第三天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10/20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四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第四天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10/21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第五天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10/22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六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第六天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10/23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第七天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10/24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一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第八天</a:t>
                      </a:r>
                      <a:endParaRPr lang="en-US" altLang="zh-TW" sz="1600" kern="100" dirty="0" smtClean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解隔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10/25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Calibri"/>
                          <a:ea typeface="新細明體"/>
                          <a:cs typeface="Cordia New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二</a:t>
                      </a:r>
                      <a:r>
                        <a:rPr lang="en-US" sz="1600" kern="100" dirty="0">
                          <a:effectLst/>
                          <a:latin typeface="Calibri"/>
                          <a:ea typeface="新細明體"/>
                          <a:cs typeface="Cordia New"/>
                        </a:rPr>
                        <a:t>)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41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放學返家得知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快篩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新細明體"/>
                          <a:cs typeface="Cordia New"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Cordia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23976" y="1211043"/>
            <a:ext cx="82295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範例一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10/17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「放學返家獲知」家人確診</a:t>
            </a:r>
            <a:r>
              <a:rPr lang="zh-TW" altLang="zh-TW" sz="2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4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10/18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上學前快篩陰方可返校，但後續要再入校就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須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400" u="heavy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每兩</a:t>
            </a:r>
            <a:r>
              <a:rPr lang="zh-TW" altLang="zh-TW" sz="2400" u="heavy" dirty="0">
                <a:latin typeface="標楷體" panose="03000509000000000000" pitchFamily="65" charset="-120"/>
                <a:ea typeface="標楷體" panose="03000509000000000000" pitchFamily="65" charset="-120"/>
              </a:rPr>
              <a:t>天快篩一次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至第八天快篩陰解隔（確診日為第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天）。</a:t>
            </a:r>
          </a:p>
        </p:txBody>
      </p:sp>
      <p:sp>
        <p:nvSpPr>
          <p:cNvPr id="7" name="矩形 6"/>
          <p:cNvSpPr/>
          <p:nvPr/>
        </p:nvSpPr>
        <p:spPr>
          <a:xfrm>
            <a:off x="423976" y="532873"/>
            <a:ext cx="1915909" cy="523220"/>
          </a:xfrm>
          <a:prstGeom prst="rect">
            <a:avLst/>
          </a:prstGeom>
          <a:solidFill>
            <a:srgbClr val="00FFFF"/>
          </a:solidFill>
        </p:spPr>
        <p:txBody>
          <a:bodyPr wrap="none">
            <a:spAutoFit/>
          </a:bodyPr>
          <a:lstStyle/>
          <a:p>
            <a:pPr lvl="0"/>
            <a:r>
              <a:rPr lang="zh-TW" altLang="zh-TW" sz="2800" b="1" kern="100" dirty="0"/>
              <a:t>☆</a:t>
            </a:r>
            <a:r>
              <a:rPr lang="zh-TW" altLang="zh-TW" sz="2800" b="1" u="dbl" kern="100" dirty="0"/>
              <a:t>打滿三劑</a:t>
            </a:r>
            <a:endParaRPr lang="en-US" altLang="zh-TW" sz="2800" b="1" u="dbl" kern="100" dirty="0"/>
          </a:p>
        </p:txBody>
      </p:sp>
      <p:cxnSp>
        <p:nvCxnSpPr>
          <p:cNvPr id="8" name="直線接點 7"/>
          <p:cNvCxnSpPr/>
          <p:nvPr/>
        </p:nvCxnSpPr>
        <p:spPr>
          <a:xfrm>
            <a:off x="8044774" y="4236395"/>
            <a:ext cx="818010" cy="1279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波形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2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4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5.xml><?xml version="1.0" encoding="utf-8"?>
<a:themeOverride xmlns:a="http://schemas.openxmlformats.org/drawingml/2006/main">
  <a:clrScheme name="精裝版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精裝版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715</TotalTime>
  <Words>1375</Words>
  <Application>Microsoft Office PowerPoint</Application>
  <PresentationFormat>如螢幕大小 (4:3)</PresentationFormat>
  <Paragraphs>346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Cordia New</vt:lpstr>
      <vt:lpstr>微軟正黑體</vt:lpstr>
      <vt:lpstr>新細明體</vt:lpstr>
      <vt:lpstr>標楷體</vt:lpstr>
      <vt:lpstr>Arial</vt:lpstr>
      <vt:lpstr>Calibri</vt:lpstr>
      <vt:lpstr>Times New Roman</vt:lpstr>
      <vt:lpstr>Trebuchet MS</vt:lpstr>
      <vt:lpstr>Wingdings</vt:lpstr>
      <vt:lpstr>Wingdings 3</vt:lpstr>
      <vt:lpstr>多面向</vt:lpstr>
      <vt:lpstr>1111018  歸中導師防疫說明會報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5a88</dc:creator>
  <cp:lastModifiedBy>user</cp:lastModifiedBy>
  <cp:revision>118</cp:revision>
  <dcterms:created xsi:type="dcterms:W3CDTF">2019-06-25T02:57:40Z</dcterms:created>
  <dcterms:modified xsi:type="dcterms:W3CDTF">2022-10-17T06:11:45Z</dcterms:modified>
</cp:coreProperties>
</file>