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6"/>
  </p:notesMasterIdLst>
  <p:handoutMasterIdLst>
    <p:handoutMasterId r:id="rId27"/>
  </p:handoutMasterIdLst>
  <p:sldIdLst>
    <p:sldId id="1036" r:id="rId2"/>
    <p:sldId id="1029" r:id="rId3"/>
    <p:sldId id="1033" r:id="rId4"/>
    <p:sldId id="1053" r:id="rId5"/>
    <p:sldId id="984" r:id="rId6"/>
    <p:sldId id="1049" r:id="rId7"/>
    <p:sldId id="1037" r:id="rId8"/>
    <p:sldId id="1032" r:id="rId9"/>
    <p:sldId id="976" r:id="rId10"/>
    <p:sldId id="977" r:id="rId11"/>
    <p:sldId id="1051" r:id="rId12"/>
    <p:sldId id="979" r:id="rId13"/>
    <p:sldId id="1043" r:id="rId14"/>
    <p:sldId id="1046" r:id="rId15"/>
    <p:sldId id="999" r:id="rId16"/>
    <p:sldId id="1039" r:id="rId17"/>
    <p:sldId id="1034" r:id="rId18"/>
    <p:sldId id="1052" r:id="rId19"/>
    <p:sldId id="1040" r:id="rId20"/>
    <p:sldId id="1041" r:id="rId21"/>
    <p:sldId id="1035" r:id="rId22"/>
    <p:sldId id="1015" r:id="rId23"/>
    <p:sldId id="983" r:id="rId24"/>
    <p:sldId id="1022" r:id="rId25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8092"/>
    <a:srgbClr val="9BBB59"/>
    <a:srgbClr val="D1398B"/>
    <a:srgbClr val="C766A0"/>
    <a:srgbClr val="951F52"/>
    <a:srgbClr val="92225F"/>
    <a:srgbClr val="CB2F84"/>
    <a:srgbClr val="DD2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652" autoAdjust="0"/>
    <p:restoredTop sz="82940" autoAdjust="0"/>
  </p:normalViewPr>
  <p:slideViewPr>
    <p:cSldViewPr>
      <p:cViewPr varScale="1">
        <p:scale>
          <a:sx n="70" d="100"/>
          <a:sy n="70" d="100"/>
        </p:scale>
        <p:origin x="-1320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89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47" cy="497838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644" y="1"/>
            <a:ext cx="2945447" cy="497838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E7787C49-EF52-4511-AE2C-5C29837111E3}" type="datetimeFigureOut">
              <a:rPr lang="zh-TW" altLang="en-US" smtClean="0"/>
              <a:pPr/>
              <a:t>2021/1/26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5447" cy="497838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644" y="9428801"/>
            <a:ext cx="2945447" cy="497838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83C50064-2334-405D-8D37-DD7C5A9413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4075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1"/>
          </a:xfrm>
          <a:prstGeom prst="rect">
            <a:avLst/>
          </a:prstGeom>
        </p:spPr>
        <p:txBody>
          <a:bodyPr vert="horz" lIns="90937" tIns="45469" rIns="90937" bIns="45469" rtlCol="0"/>
          <a:lstStyle>
            <a:lvl1pPr algn="r">
              <a:defRPr sz="1200"/>
            </a:lvl1pPr>
          </a:lstStyle>
          <a:p>
            <a:fld id="{3F379EA6-D446-46D3-BE8F-CF8F6A1F66D8}" type="datetimeFigureOut">
              <a:rPr lang="zh-TW" altLang="en-US" smtClean="0"/>
              <a:pPr/>
              <a:t>2021/1/26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7" tIns="45469" rIns="90937" bIns="4546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0937" tIns="45469" rIns="90937" bIns="4546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6331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1"/>
          </a:xfrm>
          <a:prstGeom prst="rect">
            <a:avLst/>
          </a:prstGeom>
        </p:spPr>
        <p:txBody>
          <a:bodyPr vert="horz" lIns="90937" tIns="45469" rIns="90937" bIns="45469" rtlCol="0" anchor="b"/>
          <a:lstStyle>
            <a:lvl1pPr algn="r">
              <a:defRPr sz="1200"/>
            </a:lvl1pPr>
          </a:lstStyle>
          <a:p>
            <a:fld id="{AA282C34-5547-437D-AFC1-62CE10D13A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26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247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9271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所有疫苗發生嚴重過敏反應 </a:t>
            </a:r>
            <a:r>
              <a:rPr lang="en-US" altLang="zh-TW" dirty="0" smtClean="0"/>
              <a:t>-&gt;</a:t>
            </a:r>
            <a:r>
              <a:rPr lang="en-US" altLang="zh-TW" baseline="0" dirty="0" smtClean="0"/>
              <a:t> </a:t>
            </a:r>
            <a:r>
              <a:rPr lang="zh-TW" altLang="en-US" dirty="0" smtClean="0"/>
              <a:t>百萬分之一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E0EF8-500E-4FA5-ACCF-BA505829B564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28511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國民健康署統計接種</a:t>
            </a:r>
            <a:r>
              <a:rPr lang="en-US" altLang="zh-TW" dirty="0" smtClean="0"/>
              <a:t>5.4</a:t>
            </a:r>
            <a:r>
              <a:rPr lang="zh-TW" altLang="en-US" dirty="0" smtClean="0"/>
              <a:t>萬劑中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約千分之</a:t>
            </a:r>
            <a:r>
              <a:rPr lang="en-US" altLang="zh-TW" dirty="0" smtClean="0"/>
              <a:t>2.6</a:t>
            </a:r>
            <a:r>
              <a:rPr lang="zh-TW" altLang="en-US" dirty="0" smtClean="0"/>
              <a:t>發生過不良反應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最常出現的症狀為發燒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其次是注射部位紅腫、噁心、嘔吐及頭痛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rgbClr val="C00000"/>
                </a:solidFill>
              </a:rPr>
              <a:t>多屬輕微至中等程度且為時短暫</a:t>
            </a:r>
            <a:r>
              <a:rPr lang="zh-TW" altLang="en-US" dirty="0" smtClean="0"/>
              <a:t>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82C34-5547-437D-AFC1-62CE10D13AEC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8651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11895" y="2591278"/>
            <a:ext cx="7968208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3311858" y="4293096"/>
            <a:ext cx="5568281" cy="48772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zh-TW" altLang="en-US" sz="2000" b="0">
                <a:solidFill>
                  <a:schemeClr val="tx1"/>
                </a:solidFill>
                <a:latin typeface="標楷體" panose="03000509000000000000" pitchFamily="65" charset="-120"/>
                <a:cs typeface="+mn-cs"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7736633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761" y="477253"/>
            <a:ext cx="10666463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zh-TW" altLang="en-US" sz="3600" b="1">
                <a:solidFill>
                  <a:schemeClr val="tx1"/>
                </a:solidFill>
                <a:latin typeface="標楷體" panose="03000509000000000000" pitchFamily="65" charset="-120"/>
              </a:defRPr>
            </a:lvl1pPr>
          </a:lstStyle>
          <a:p>
            <a:pPr lvl="0" algn="l" eaLnBrk="1" hangingPunct="1">
              <a:buFontTx/>
              <a:buNone/>
            </a:pPr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5302227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27766839"/>
      </p:ext>
    </p:extLst>
  </p:cSld>
  <p:clrMapOvr>
    <a:masterClrMapping/>
  </p:clrMapOvr>
  <p:transition spd="slow" advClick="0" advTm="3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1076587" y="404664"/>
            <a:ext cx="10737909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0"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lvl="0" algn="l" eaLnBrk="1" hangingPunct="1">
              <a:buFontTx/>
              <a:buNone/>
            </a:pPr>
            <a:r>
              <a:rPr lang="zh-TW" altLang="en-US" dirty="0"/>
              <a:t>按一下以編輯母片標題</a:t>
            </a:r>
            <a:r>
              <a:rPr lang="zh-TW" altLang="en-US" dirty="0" smtClean="0"/>
              <a:t>樣式      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696" y="1354350"/>
            <a:ext cx="10972800" cy="4525963"/>
          </a:xfrm>
        </p:spPr>
        <p:txBody>
          <a:bodyPr/>
          <a:lstStyle>
            <a:lvl1pPr marL="342900" indent="-342900"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</a:t>
            </a:r>
            <a:r>
              <a:rPr lang="zh-TW" altLang="en-US" dirty="0" smtClean="0"/>
              <a:t>層</a:t>
            </a:r>
            <a:endParaRPr lang="zh-TW" alt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280576" y="6356351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07664275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35360" y="2420888"/>
            <a:ext cx="9192344" cy="122413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lang="zh-TW" altLang="en-US" sz="4000" b="1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 algn="ctr" defTabSz="914400" eaLnBrk="1" hangingPunct="1">
              <a:spcBef>
                <a:spcPct val="0"/>
              </a:spcBef>
              <a:buNone/>
            </a:pPr>
            <a:r>
              <a:rPr lang="zh-TW" altLang="en-US" dirty="0"/>
              <a:t>編輯母片文字樣式</a:t>
            </a:r>
          </a:p>
        </p:txBody>
      </p:sp>
      <p:sp>
        <p:nvSpPr>
          <p:cNvPr id="1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280576" y="6356351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5558683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lang="zh-TW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lang="zh-TW" alt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/>
              <a:t>編輯母片文字樣式</a:t>
            </a:r>
          </a:p>
          <a:p>
            <a:pPr lvl="1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/>
              <a:t>第二層</a:t>
            </a:r>
          </a:p>
          <a:p>
            <a:pPr lvl="2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/>
              <a:t>第三層</a:t>
            </a:r>
          </a:p>
          <a:p>
            <a:pPr lvl="3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/>
              <a:t>第四層</a:t>
            </a:r>
          </a:p>
          <a:p>
            <a:pPr lvl="4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</a:pPr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1076587" y="231981"/>
            <a:ext cx="10737909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0"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lvl="0" algn="l" eaLnBrk="1" hangingPunct="1">
              <a:buFontTx/>
              <a:buNone/>
            </a:pPr>
            <a:r>
              <a:rPr lang="zh-TW" altLang="en-US" dirty="0"/>
              <a:t>按一下以編輯母片標題</a:t>
            </a:r>
            <a:r>
              <a:rPr lang="zh-TW" altLang="en-US" dirty="0" smtClean="0"/>
              <a:t>樣式       </a:t>
            </a:r>
            <a:endParaRPr lang="zh-TW" altLang="en-US" dirty="0"/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52584" y="6356351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5641256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17321" y="488683"/>
            <a:ext cx="10757903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kumimoji="0" lang="zh-TW" altLang="en-US" sz="3600" b="1">
                <a:solidFill>
                  <a:schemeClr val="tx1"/>
                </a:solidFill>
                <a:latin typeface="標楷體" panose="03000509000000000000" pitchFamily="65" charset="-120"/>
              </a:defRPr>
            </a:lvl1pPr>
          </a:lstStyle>
          <a:p>
            <a:pPr lvl="0" algn="l" eaLnBrk="1" hangingPunct="1">
              <a:buFontTx/>
              <a:buNone/>
            </a:pPr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352584" y="6356351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33610781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1076587" y="231981"/>
            <a:ext cx="10737909" cy="6463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0" lang="zh-TW" altLang="en-US" sz="36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pPr lvl="0" algn="l" eaLnBrk="1" hangingPunct="1">
              <a:buFontTx/>
              <a:buNone/>
            </a:pPr>
            <a:r>
              <a:rPr lang="zh-TW" altLang="en-US" dirty="0"/>
              <a:t>按一下以編輯母片標題</a:t>
            </a:r>
            <a:r>
              <a:rPr lang="zh-TW" altLang="en-US" dirty="0" smtClean="0"/>
              <a:t>樣式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89485675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5690301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>
              <a:buClr>
                <a:srgbClr val="CC0000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8328802"/>
      </p:ext>
    </p:extLst>
  </p:cSld>
  <p:clrMapOvr>
    <a:masterClrMapping/>
  </p:clrMapOvr>
  <p:transition spd="slow" advClick="0" advTm="3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53770" y="6457950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65026024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1280576" y="6356351"/>
            <a:ext cx="721453" cy="31239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fld id="{B3C023C3-A7F2-4DF2-ADBC-7A2842456A9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04063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 advClick="0" advTm="33000"/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p"/>
        <a:defRPr kumimoji="1"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PV\&#34907;&#25945;&#24433;&#29255;&#27284;&#26696;\&#23459;&#23566;&#24433;&#29255;&#27284;&#26696;\&#12298;HPV%208&#25104;&#33287;&#20320;&#26377;&#38364;&#12299;&#24863;&#26579;HPV&#20854;&#23526;&#24456;&#31777;&#21934;-&#23436;&#25972;&#29256;.mp4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PV\&#34907;&#25945;&#24433;&#29255;&#27284;&#26696;\&#23459;&#23566;&#24433;&#29255;&#27284;&#26696;\HPV&#30123;&#33495;&#25509;&#31278;&#24433;&#29255;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6000" b="1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疫苗</a:t>
            </a:r>
            <a:r>
              <a:rPr lang="en-US" altLang="zh-TW" sz="6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校園衛教宣導</a:t>
            </a: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854646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084787F-E33A-484A-BE8A-09FF0A34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478413"/>
            <a:ext cx="5832648" cy="646331"/>
          </a:xfrm>
        </p:spPr>
        <p:txBody>
          <a:bodyPr/>
          <a:lstStyle/>
          <a:p>
            <a:pPr algn="l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的傳染途徑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6035B25-8501-4D9D-8155-F25A32573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性接觸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生殖器皮膚接觸、生殖器接觸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帶有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pt-BR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pt-BR" dirty="0" smtClean="0">
                <a:latin typeface="微軟正黑體" pitchFamily="34" charset="-120"/>
                <a:ea typeface="微軟正黑體" pitchFamily="34" charset="-120"/>
              </a:rPr>
              <a:t>物品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次要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初次性行為年紀較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輕及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長期免疫力低落等情況，均可能增加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的感染風險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2426141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40" y="142852"/>
            <a:ext cx="10737909" cy="646331"/>
          </a:xfrm>
        </p:spPr>
        <p:txBody>
          <a:bodyPr/>
          <a:lstStyle/>
          <a:p>
            <a:r>
              <a:rPr altLang="zh-TW" dirty="0" smtClean="0">
                <a:latin typeface="微軟正黑體" pitchFamily="34" charset="-120"/>
                <a:ea typeface="微軟正黑體" pitchFamily="34" charset="-120"/>
              </a:rPr>
              <a:t>有性行為女性一生中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感染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的機率有多少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7" name="《HPV 8成與你有關》感染HPV其實很簡單-完整版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2398" y="857232"/>
            <a:ext cx="11358642" cy="5429288"/>
          </a:xfrm>
          <a:prstGeom prst="rect">
            <a:avLst/>
          </a:prstGeom>
        </p:spPr>
      </p:pic>
    </p:spTree>
  </p:cSld>
  <p:clrMapOvr>
    <a:masterClrMapping/>
  </p:clrMapOvr>
  <p:transition spd="slow" advClick="0" advTm="3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04A1BB-ECD5-4EC0-82DB-AC1A6B4AC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20" y="478413"/>
            <a:ext cx="10737909" cy="646331"/>
          </a:xfrm>
        </p:spPr>
        <p:txBody>
          <a:bodyPr/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會有什麼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C9BCD60-7508-4B83-B03B-E62C232BD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24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感染一般沒有明顯症狀，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感染會在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年內消失，超過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消失稱為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持續性感染。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24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持續性感染高危險型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女性，未來罹患子宮頸癌的機會較高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22982317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能夠治療嗎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"/>
              </a:spcBef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目前並</a:t>
            </a:r>
            <a:r>
              <a:rPr lang="zh-TW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特定藥物可治療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感染。</a:t>
            </a:r>
          </a:p>
          <a:p>
            <a:pPr>
              <a:spcBef>
                <a:spcPts val="24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因此如何預防顯得特別重要。國家從今年度開始補助國中女生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938E2-49AB-487A-9DC7-5A7C18B3CC7C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88909" y="684213"/>
            <a:ext cx="119062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57213" y="1860214"/>
            <a:ext cx="10972800" cy="250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 defTabSz="457200" fontAlgn="base">
              <a:spcBef>
                <a:spcPts val="24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台灣</a:t>
            </a:r>
            <a:r>
              <a:rPr kumimoji="1"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籍</a:t>
            </a:r>
            <a:r>
              <a:rPr kumimoji="1"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</a:t>
            </a:r>
            <a:r>
              <a:rPr kumimoji="1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女生</a:t>
            </a:r>
            <a:r>
              <a:rPr kumimoji="1"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1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若學生不具本國籍但父母任一方具本國籍者亦可接種</a:t>
            </a:r>
            <a:r>
              <a:rPr kumimoji="1"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1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1"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lvl="1" indent="-342900" defTabSz="457200" fontAlgn="base">
              <a:spcBef>
                <a:spcPts val="24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kumimoji="1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且之前</a:t>
            </a:r>
            <a:r>
              <a:rPr kumimoji="1"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未接種過</a:t>
            </a:r>
            <a:r>
              <a:rPr kumimoji="1"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HPV</a:t>
            </a:r>
            <a:r>
              <a:rPr kumimoji="1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疫苗。</a:t>
            </a:r>
            <a:endParaRPr kumimoji="1"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61963" y="642918"/>
            <a:ext cx="10972800" cy="646331"/>
          </a:xfrm>
        </p:spPr>
        <p:txBody>
          <a:bodyPr/>
          <a:lstStyle/>
          <a:p>
            <a:pPr algn="l"/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公費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施打對象</a:t>
            </a:r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8F7F777-9CE5-4776-900C-E99A862C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87" y="478413"/>
            <a:ext cx="10737909" cy="646331"/>
          </a:xfrm>
        </p:spPr>
        <p:txBody>
          <a:bodyPr/>
          <a:lstStyle/>
          <a:p>
            <a:pPr algn="l"/>
            <a:r>
              <a:rPr dirty="0" smtClean="0">
                <a:latin typeface="微軟正黑體" pitchFamily="34" charset="-120"/>
                <a:ea typeface="微軟正黑體" pitchFamily="34" charset="-120"/>
              </a:rPr>
              <a:t>公費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疫苗要接種幾劑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C1E679BA-AA0E-434E-B6F6-C053226DE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88" y="1000108"/>
            <a:ext cx="10972800" cy="1857389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algn="just"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公費接種的是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價的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疫苗：包含主要造成子宮頸癌的第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型。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9-14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歲：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</a:pPr>
            <a:endParaRPr lang="en-US" altLang="zh-TW" dirty="0" smtClean="0"/>
          </a:p>
          <a:p>
            <a:pPr algn="just">
              <a:spcBef>
                <a:spcPts val="24"/>
              </a:spcBef>
            </a:pPr>
            <a:endParaRPr lang="en-US" altLang="zh-TW" dirty="0" smtClean="0"/>
          </a:p>
          <a:p>
            <a:pPr algn="just">
              <a:spcBef>
                <a:spcPts val="24"/>
              </a:spcBef>
            </a:pPr>
            <a:endParaRPr lang="en-US" altLang="zh-TW" dirty="0" smtClean="0"/>
          </a:p>
          <a:p>
            <a:pPr algn="just">
              <a:spcBef>
                <a:spcPts val="24"/>
              </a:spcBef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滿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歲：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劑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</a:pPr>
            <a:endParaRPr lang="en-US" altLang="zh-TW" dirty="0" smtClean="0"/>
          </a:p>
          <a:p>
            <a:pPr algn="just">
              <a:spcBef>
                <a:spcPts val="24"/>
              </a:spcBef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15</a:t>
            </a:fld>
            <a:endParaRPr lang="zh-TW" altLang="en-US"/>
          </a:p>
        </p:txBody>
      </p:sp>
      <p:grpSp>
        <p:nvGrpSpPr>
          <p:cNvPr id="7" name="群組 6"/>
          <p:cNvGrpSpPr/>
          <p:nvPr/>
        </p:nvGrpSpPr>
        <p:grpSpPr>
          <a:xfrm>
            <a:off x="4024298" y="2857496"/>
            <a:ext cx="7715304" cy="3299419"/>
            <a:chOff x="4620451" y="1432673"/>
            <a:chExt cx="6873056" cy="3299419"/>
          </a:xfrm>
        </p:grpSpPr>
        <p:cxnSp>
          <p:nvCxnSpPr>
            <p:cNvPr id="8" name="直線單箭頭接點 7"/>
            <p:cNvCxnSpPr/>
            <p:nvPr/>
          </p:nvCxnSpPr>
          <p:spPr>
            <a:xfrm flipV="1">
              <a:off x="4826597" y="2070845"/>
              <a:ext cx="6480000" cy="2"/>
            </a:xfrm>
            <a:prstGeom prst="straightConnector1">
              <a:avLst/>
            </a:prstGeom>
            <a:ln w="571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V="1">
              <a:off x="4826597" y="3980243"/>
              <a:ext cx="2160000" cy="2"/>
            </a:xfrm>
            <a:prstGeom prst="straightConnector1">
              <a:avLst/>
            </a:prstGeom>
            <a:ln w="571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單箭頭接點 9"/>
            <p:cNvCxnSpPr/>
            <p:nvPr/>
          </p:nvCxnSpPr>
          <p:spPr>
            <a:xfrm flipV="1">
              <a:off x="6986597" y="3980241"/>
              <a:ext cx="4320000" cy="2"/>
            </a:xfrm>
            <a:prstGeom prst="straightConnector1">
              <a:avLst/>
            </a:prstGeom>
            <a:ln w="571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4620451" y="2181368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>
                  <a:solidFill>
                    <a:srgbClr val="0070C0"/>
                  </a:solidFill>
                </a:rPr>
                <a:t>0</a:t>
              </a:r>
              <a:endParaRPr lang="zh-TW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1100451" y="2181368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 smtClean="0">
                  <a:solidFill>
                    <a:srgbClr val="0070C0"/>
                  </a:solidFill>
                </a:rPr>
                <a:t>6</a:t>
              </a:r>
              <a:endParaRPr lang="zh-TW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620451" y="411518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>
                  <a:solidFill>
                    <a:srgbClr val="0070C0"/>
                  </a:solidFill>
                </a:rPr>
                <a:t>0</a:t>
              </a:r>
              <a:endParaRPr lang="zh-TW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1100451" y="4115180"/>
              <a:ext cx="39305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 smtClean="0">
                  <a:solidFill>
                    <a:srgbClr val="0070C0"/>
                  </a:solidFill>
                </a:rPr>
                <a:t>6</a:t>
              </a:r>
              <a:endParaRPr lang="zh-TW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656912" y="4147317"/>
              <a:ext cx="111921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3200" dirty="0" smtClean="0">
                  <a:solidFill>
                    <a:srgbClr val="0070C0"/>
                  </a:solidFill>
                </a:rPr>
                <a:t>1~2.5</a:t>
              </a:r>
              <a:endParaRPr lang="zh-TW" alt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4828546" y="3490768"/>
              <a:ext cx="6478051" cy="978946"/>
            </a:xfrm>
            <a:prstGeom prst="arc">
              <a:avLst>
                <a:gd name="adj1" fmla="val 1080365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4828546" y="1595609"/>
              <a:ext cx="6478051" cy="978946"/>
            </a:xfrm>
            <a:prstGeom prst="arc">
              <a:avLst>
                <a:gd name="adj1" fmla="val 1080365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333063" y="1432673"/>
              <a:ext cx="167850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至少滿</a:t>
              </a:r>
              <a:r>
                <a:rPr lang="en-US" altLang="zh-TW" sz="24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5</a:t>
              </a:r>
              <a:r>
                <a:rPr lang="zh-TW" altLang="en-US" sz="2400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個月</a:t>
              </a:r>
            </a:p>
          </p:txBody>
        </p:sp>
        <p:sp>
          <p:nvSpPr>
            <p:cNvPr id="20" name="弧形 19"/>
            <p:cNvSpPr/>
            <p:nvPr/>
          </p:nvSpPr>
          <p:spPr>
            <a:xfrm flipV="1">
              <a:off x="4781343" y="3682355"/>
              <a:ext cx="2205254" cy="556158"/>
            </a:xfrm>
            <a:prstGeom prst="arc">
              <a:avLst>
                <a:gd name="adj1" fmla="val 1080365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0070C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203498" y="4030837"/>
              <a:ext cx="132613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至少</a:t>
              </a:r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滿</a:t>
              </a:r>
              <a:r>
                <a:rPr lang="en-US" altLang="zh-TW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1</a:t>
              </a:r>
              <a:r>
                <a:rPr lang="zh-TW" altLang="en-US" dirty="0" smtClean="0">
                  <a:solidFill>
                    <a:srgbClr val="0070C0"/>
                  </a:solidFill>
                  <a:latin typeface="微軟正黑體" pitchFamily="34" charset="-120"/>
                  <a:ea typeface="微軟正黑體" pitchFamily="34" charset="-120"/>
                </a:rPr>
                <a:t>個月</a:t>
              </a:r>
              <a:endPara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7096132" y="4572008"/>
            <a:ext cx="19014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至少滿</a:t>
            </a:r>
            <a:r>
              <a:rPr lang="en-US" altLang="zh-TW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4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個月</a:t>
            </a:r>
          </a:p>
        </p:txBody>
      </p:sp>
      <p:sp>
        <p:nvSpPr>
          <p:cNvPr id="25" name="左大括弧 24"/>
          <p:cNvSpPr/>
          <p:nvPr/>
        </p:nvSpPr>
        <p:spPr>
          <a:xfrm>
            <a:off x="1023902" y="3286124"/>
            <a:ext cx="214314" cy="200026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15773415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587" y="404664"/>
            <a:ext cx="10737909" cy="1200329"/>
          </a:xfrm>
        </p:spPr>
        <p:txBody>
          <a:bodyPr/>
          <a:lstStyle/>
          <a:p>
            <a:pPr algn="l"/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疫苗終身有效嗎？以後還要不要補接種？</a:t>
            </a:r>
            <a:b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696" y="1786398"/>
            <a:ext cx="10972800" cy="3946858"/>
          </a:xfrm>
        </p:spPr>
        <p:txBody>
          <a:bodyPr/>
          <a:lstStyle/>
          <a:p>
            <a:pPr algn="just">
              <a:spcBef>
                <a:spcPts val="24"/>
              </a:spcBef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目前研究證實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疫苗至少有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年以上的保護力。隨著</a:t>
            </a:r>
            <a:r>
              <a:rPr 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疫苗被使用的時間增加，未來是否需要再補接種疫苗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，仍需後續更長期追蹤研究才能知道。</a:t>
            </a:r>
          </a:p>
          <a:p>
            <a:pPr>
              <a:spcBef>
                <a:spcPts val="24"/>
              </a:spcBef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80576" y="6381328"/>
            <a:ext cx="721453" cy="312392"/>
          </a:xfrm>
        </p:spPr>
        <p:txBody>
          <a:bodyPr/>
          <a:lstStyle/>
          <a:p>
            <a:fld id="{B3C023C3-A7F2-4DF2-ADBC-7A2842456A94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疫苗接種注意事項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504649" flipH="1">
            <a:off x="7288517" y="1325899"/>
            <a:ext cx="2913411" cy="341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393782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9588" y="428604"/>
            <a:ext cx="10757903" cy="646331"/>
          </a:xfrm>
        </p:spPr>
        <p:txBody>
          <a:bodyPr/>
          <a:lstStyle/>
          <a:p>
            <a:pPr algn="l"/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什麼情況下不建議接種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禁忌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過敏</a:t>
            </a:r>
            <a:endParaRPr lang="en-US" altLang="zh-TW" sz="3200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任何疫苗有過敏史的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患者。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酵母菌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過敏。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製造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過程無雞蛋，</a:t>
            </a:r>
            <a:r>
              <a:rPr lang="zh-TW" altLang="en-US" sz="28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雞蛋過敏可</a:t>
            </a:r>
            <a:r>
              <a:rPr lang="zh-TW" altLang="en-US" sz="2800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打。</a:t>
            </a:r>
            <a:endParaRPr lang="en-US" altLang="zh-TW" sz="28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接種第一劑時過敏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者。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不建議施打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831986" cy="3951288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已懷孕或計畫懷孕者</a:t>
            </a:r>
            <a:endParaRPr lang="en-US" altLang="zh-TW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接種當天有發燒或感染症狀、或正在服藥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接種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前應告知醫生以進行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評估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罹患中度或重度急性疾病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者。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有特殊疾病史者或正服用免疫抑制劑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等，如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凝血功能異常、免疫功能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異常。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疫苗接種從第一劑到最後一劑應使用相同疫苗，不建議交替接種不同價數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疫苗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80DFB-9EB7-49D7-B68E-86EA257A60E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43728573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接種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疫苗可能產生的不良反應有哪些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內容版面配置區 4" descr="副作用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9654" y="1285860"/>
            <a:ext cx="10144196" cy="5429288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xmlns="" id="{4750ACE5-AC10-4C0C-9012-562BF79CB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766445"/>
            <a:ext cx="1600876" cy="646331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18D7CF-6A91-4DD1-87B3-7C6DC492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4" y="2060848"/>
            <a:ext cx="6062464" cy="936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疫苗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人類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乳突病毒與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子宮頸癌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876080">
            <a:off x="7136827" y="1681729"/>
            <a:ext cx="3699940" cy="4335818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xmlns="" id="{7218D7CF-6A91-4DD1-87B3-7C6DC4923F16}"/>
              </a:ext>
            </a:extLst>
          </p:cNvPr>
          <p:cNvSpPr txBox="1">
            <a:spLocks/>
          </p:cNvSpPr>
          <p:nvPr/>
        </p:nvSpPr>
        <p:spPr bwMode="auto">
          <a:xfrm>
            <a:off x="1631504" y="2996952"/>
            <a:ext cx="606246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xmlns="" id="{7218D7CF-6A91-4DD1-87B3-7C6DC4923F16}"/>
              </a:ext>
            </a:extLst>
          </p:cNvPr>
          <p:cNvSpPr txBox="1">
            <a:spLocks/>
          </p:cNvSpPr>
          <p:nvPr/>
        </p:nvSpPr>
        <p:spPr bwMode="auto">
          <a:xfrm>
            <a:off x="1631504" y="3933056"/>
            <a:ext cx="60624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疫苗接種注意事項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7218D7CF-6A91-4DD1-87B3-7C6DC4923F16}"/>
              </a:ext>
            </a:extLst>
          </p:cNvPr>
          <p:cNvSpPr txBox="1">
            <a:spLocks/>
          </p:cNvSpPr>
          <p:nvPr/>
        </p:nvSpPr>
        <p:spPr bwMode="auto">
          <a:xfrm>
            <a:off x="1631504" y="4869160"/>
            <a:ext cx="6062464" cy="96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3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8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B6D73"/>
              </a:buClr>
              <a:buSzPct val="80000"/>
              <a:buFont typeface="Wingdings" panose="05000000000000000000" pitchFamily="2" charset="2"/>
              <a:buChar char="l"/>
              <a:defRPr kumimoji="1" sz="20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子宮頸癌防治小叮嚀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288105"/>
      </p:ext>
    </p:extLst>
  </p:cSld>
  <p:clrMapOvr>
    <a:masterClrMapping/>
  </p:clrMapOvr>
  <p:transition spd="slow" advClick="0"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 nodePh="1">
                                  <p:stCondLst>
                                    <p:cond delay="4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接種疫苗後若發生副作用怎麼辦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" name="內容版面配置區 4" descr="副作用通知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36" y="1071546"/>
            <a:ext cx="11072890" cy="5000660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239272" y="3429000"/>
            <a:ext cx="228601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0800-222-543</a:t>
            </a:r>
            <a:endParaRPr lang="zh-TW" altLang="en-US" sz="2800" b="1" dirty="0"/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80576" y="6381328"/>
            <a:ext cx="721453" cy="312392"/>
          </a:xfrm>
        </p:spPr>
        <p:txBody>
          <a:bodyPr/>
          <a:lstStyle/>
          <a:p>
            <a:fld id="{B3C023C3-A7F2-4DF2-ADBC-7A2842456A94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子宮頸癌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防治</a:t>
            </a:r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叮嚀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126932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52F1A4B-B0FF-4AD4-8870-244870AA5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87" y="478413"/>
            <a:ext cx="10737909" cy="646331"/>
          </a:xfrm>
        </p:spPr>
        <p:txBody>
          <a:bodyPr/>
          <a:lstStyle/>
          <a:p>
            <a:pPr algn="l"/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公費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疫苗接種，是否強制接種？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84F4794F-E6DA-45F3-BE02-54B8BF8F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6" y="1639341"/>
            <a:ext cx="10972800" cy="4525963"/>
          </a:xfrm>
        </p:spPr>
        <p:txBody>
          <a:bodyPr/>
          <a:lstStyle/>
          <a:p>
            <a:pPr lvl="0">
              <a:spcBef>
                <a:spcPts val="24"/>
              </a:spcBef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公費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疫苗接種採知情同意、不強迫的原則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0">
              <a:spcBef>
                <a:spcPts val="24"/>
              </a:spcBef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接種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人員會在家長及學生了解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疫苗並簽署同意書後，方予以接種。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06700314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6476E32-FE02-4022-B174-5DCB0925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02" y="428604"/>
            <a:ext cx="10737909" cy="646331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疫苗接種後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還需要定期做子宮頸抹片檢查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26E57C2-EAFB-4F87-BCE8-2E03AF582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86" y="1733075"/>
            <a:ext cx="10972800" cy="4525963"/>
          </a:xfrm>
        </p:spPr>
        <p:txBody>
          <a:bodyPr/>
          <a:lstStyle/>
          <a:p>
            <a:pPr>
              <a:spcBef>
                <a:spcPts val="24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24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疫苗並未涵蓋所有病毒型別，目前的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疫苗可以預防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成子宮頸癌，所以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疫苗後，仍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須定期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接受子宮頸抹片篩檢，以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提供最完整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的保護。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5686202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xmlns="" id="{69D1746E-1C5D-4866-BE51-928C8F43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87" y="478413"/>
            <a:ext cx="10737909" cy="646331"/>
          </a:xfrm>
        </p:spPr>
        <p:txBody>
          <a:bodyPr/>
          <a:lstStyle/>
          <a:p>
            <a:pPr algn="l"/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子宮頸癌三</a:t>
            </a:r>
            <a:r>
              <a:rPr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道防線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內容版面配置區 6" descr="3道防線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392" y="1628800"/>
            <a:ext cx="11116210" cy="3429024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72349468-91B2-4254-B43F-B381518D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09981098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08568" y="6381328"/>
            <a:ext cx="721453" cy="312392"/>
          </a:xfrm>
        </p:spPr>
        <p:txBody>
          <a:bodyPr/>
          <a:lstStyle/>
          <a:p>
            <a:fld id="{B3C023C3-A7F2-4DF2-ADBC-7A2842456A94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疫苗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423688">
            <a:off x="454764" y="1455044"/>
            <a:ext cx="2854105" cy="33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4105176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>
                <a:latin typeface="微軟正黑體" pitchFamily="34" charset="-120"/>
                <a:ea typeface="微軟正黑體" pitchFamily="34" charset="-120"/>
              </a:rPr>
              <a:t>宣導影片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9" name="HPV疫苗接種影片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6778" y="1071546"/>
            <a:ext cx="9929882" cy="4929222"/>
          </a:xfrm>
          <a:prstGeom prst="rect">
            <a:avLst/>
          </a:prstGeom>
        </p:spPr>
      </p:pic>
    </p:spTree>
  </p:cSld>
  <p:clrMapOvr>
    <a:masterClrMapping/>
  </p:clrMapOvr>
  <p:transition spd="slow" advClick="0" advTm="3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EC6C3FB-5407-4487-9EBD-3AE86AAB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87" y="478413"/>
            <a:ext cx="10737909" cy="646331"/>
          </a:xfrm>
        </p:spPr>
        <p:txBody>
          <a:bodyPr/>
          <a:lstStyle/>
          <a:p>
            <a:pPr algn="l"/>
            <a:r>
              <a:rPr dirty="0" smtClean="0">
                <a:latin typeface="微軟正黑體" pitchFamily="34" charset="-120"/>
                <a:ea typeface="微軟正黑體" pitchFamily="34" charset="-120"/>
              </a:rPr>
              <a:t>為什麼接種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疫苗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88A3FAA-3764-41E1-9819-C80D0642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696" y="1354351"/>
            <a:ext cx="10972800" cy="788766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預防子宮頸癌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0614494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24"/>
              </a:spcBef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「什麼是子宮頸癌？」</a:t>
            </a:r>
            <a:b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子宮頸是連接子宮及陰道的地方，子宮頸癌即是指這裡產生的癌變。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「子宮頸癌的嚴重性？」</a:t>
            </a:r>
            <a:b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子宮頸癌是女性癌症發生率第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位及死亡率第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位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，每年約有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1,500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名新診斷為子宮頸癌的個案，並導致約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650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名女性死亡。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「為什麼會得子宮頸癌？」</a:t>
            </a:r>
            <a:b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絕大部分子宮頸癌是經由性行為感染人類乳突病毒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(HPV)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所致，女性終其一生約有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成的機會感染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「感染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一定會變成癌症嗎？」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  <a:buNone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     女性感染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後多會自行痊癒，但有約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成婦女無法清除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，這些持續感染者，就有可能發生子宮頸癌前病變，甚至子宮頸癌。</a:t>
            </a:r>
            <a:endParaRPr lang="zh-TW" altLang="en-US" sz="1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dirty="0" smtClean="0">
                <a:latin typeface="微軟正黑體" pitchFamily="34" charset="-120"/>
                <a:ea typeface="微軟正黑體" pitchFamily="34" charset="-120"/>
              </a:rPr>
              <a:t>什麼是子宮頸癌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8" name="內容版面配置區 7" descr="子宮頸癌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928670"/>
            <a:ext cx="5715040" cy="5786454"/>
          </a:xfrm>
        </p:spPr>
      </p:pic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altLang="en-US" dirty="0" smtClean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dirty="0" smtClean="0">
                <a:latin typeface="微軟正黑體" pitchFamily="34" charset="-120"/>
                <a:ea typeface="微軟正黑體" pitchFamily="34" charset="-120"/>
              </a:rPr>
              <a:t>疫苗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1696" y="1354350"/>
            <a:ext cx="11183658" cy="4525963"/>
          </a:xfrm>
        </p:spPr>
        <p:txBody>
          <a:bodyPr/>
          <a:lstStyle/>
          <a:p>
            <a:pPr algn="just"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活化疫苗 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24"/>
              </a:spcBef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可預防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病毒感染，進而預防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成的子宮頸癌，但因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型別眾多，疫苗無法涵蓋所有型別，因此不是接種完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疫苗就能百分百防護，未來仍需採取安全性行為及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歲後定期接受子宮頸抹片檢查，才能有效防治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子宮頸癌。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24"/>
              </a:spcBef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疫苗對於沒有過性行為或未受到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感染者最有效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，因此現行國中女生為政府補助對象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11279203" y="6381328"/>
            <a:ext cx="721453" cy="312392"/>
          </a:xfrm>
        </p:spPr>
        <p:txBody>
          <a:bodyPr/>
          <a:lstStyle/>
          <a:p>
            <a:fld id="{B3C023C3-A7F2-4DF2-ADBC-7A2842456A94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altLang="en-US" dirty="0" smtClean="0">
                <a:latin typeface="微軟正黑體" pitchFamily="34" charset="-120"/>
                <a:ea typeface="微軟正黑體" pitchFamily="34" charset="-120"/>
              </a:rPr>
              <a:t>認識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人類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乳突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病毒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68" y="531912"/>
            <a:ext cx="2880320" cy="19416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6" y="3356992"/>
            <a:ext cx="2118177" cy="16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74725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2.5E-6 0.07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4.16667E-6 -0.071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8BAF68D-C6E0-4AB9-B08B-18C68A57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87" y="467961"/>
            <a:ext cx="10737909" cy="584775"/>
          </a:xfrm>
        </p:spPr>
        <p:txBody>
          <a:bodyPr/>
          <a:lstStyle/>
          <a:p>
            <a:pPr algn="l"/>
            <a:r>
              <a:rPr altLang="en-US" sz="3200" dirty="0" smtClean="0">
                <a:latin typeface="微軟正黑體" pitchFamily="34" charset="-120"/>
                <a:ea typeface="微軟正黑體" pitchFamily="34" charset="-120"/>
              </a:rPr>
              <a:t>什麼是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人類</a:t>
            </a:r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乳突病毒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簡稱</a:t>
            </a:r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)?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17E24EE-176E-4633-8501-F998A52C4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000" indent="-342000" algn="just">
              <a:spcBef>
                <a:spcPts val="24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一種病毒，高達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一百多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型，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男性及女性都可能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感染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。依照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致癌的風險高低，分為高危險型與低危險型，第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型是最常見的高危險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成子宮頸癌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是由第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所引起的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342000" indent="-342000" algn="just">
              <a:spcBef>
                <a:spcPts val="24"/>
              </a:spcBef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也會造成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肛門癌、陰莖癌、</a:t>
            </a:r>
            <a:r>
              <a:rPr lang="zh-TW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其他生殖器病變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 扁桃腺、舌咽及舌頭等部位癌症。</a:t>
            </a:r>
          </a:p>
          <a:p>
            <a:pPr marL="342000" indent="-342000" algn="just">
              <a:spcBef>
                <a:spcPts val="24"/>
              </a:spcBef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感染低危險型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HPV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致癌機率相對小，但可能會引起生殖器疣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俗稱菜花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023C3-A7F2-4DF2-ADBC-7A2842456A94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5952730"/>
      </p:ext>
    </p:extLst>
  </p:cSld>
  <p:clrMapOvr>
    <a:masterClrMapping/>
  </p:clrMapOvr>
  <p:transition spd="slow" advClick="0" advTm="3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V規劃10612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</TotalTime>
  <Words>725</Words>
  <Application>Microsoft Office PowerPoint</Application>
  <PresentationFormat>自訂</PresentationFormat>
  <Paragraphs>117</Paragraphs>
  <Slides>24</Slides>
  <Notes>7</Notes>
  <HiddenSlides>0</HiddenSlides>
  <MMClips>2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HPV規劃1061211</vt:lpstr>
      <vt:lpstr>HPV疫苗 校園衛教宣導</vt:lpstr>
      <vt:lpstr>綱要</vt:lpstr>
      <vt:lpstr>投影片 3</vt:lpstr>
      <vt:lpstr>宣導影片</vt:lpstr>
      <vt:lpstr>為什麼接種HPV疫苗?</vt:lpstr>
      <vt:lpstr>什麼是子宮頸癌?</vt:lpstr>
      <vt:lpstr>什麼是HPV疫苗?</vt:lpstr>
      <vt:lpstr>投影片 8</vt:lpstr>
      <vt:lpstr>什麼是人類乳突病毒(簡稱HPV)?</vt:lpstr>
      <vt:lpstr>HPV的傳染途徑?</vt:lpstr>
      <vt:lpstr>有性行為女性一生中感染HPV的機率有多少?</vt:lpstr>
      <vt:lpstr>感染HPV會有什麼症狀?</vt:lpstr>
      <vt:lpstr>感染HPV能夠治療嗎?</vt:lpstr>
      <vt:lpstr>公費HPV疫苗施打對象</vt:lpstr>
      <vt:lpstr>公費HPV疫苗要接種幾劑?</vt:lpstr>
      <vt:lpstr>HPV疫苗終身有效嗎？以後還要不要補接種？ </vt:lpstr>
      <vt:lpstr>投影片 17</vt:lpstr>
      <vt:lpstr>什麼情況下不建議接種HPV疫苗?</vt:lpstr>
      <vt:lpstr>接種HPV疫苗可能產生的不良反應有哪些?</vt:lpstr>
      <vt:lpstr>接種疫苗後若發生副作用怎麼辦?</vt:lpstr>
      <vt:lpstr>投影片 21</vt:lpstr>
      <vt:lpstr>公費HPV疫苗接種，是否強制接種？</vt:lpstr>
      <vt:lpstr>接受HPV疫苗接種後，未來30歲是否還需要定期做子宮頸抹片檢查?</vt:lpstr>
      <vt:lpstr>預防子宮頸癌三道防線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HPV疫苗專家會議</dc:title>
  <dc:creator>Erica</dc:creator>
  <cp:lastModifiedBy>孫珮禎</cp:lastModifiedBy>
  <cp:revision>602</cp:revision>
  <cp:lastPrinted>2018-06-05T02:56:18Z</cp:lastPrinted>
  <dcterms:created xsi:type="dcterms:W3CDTF">2018-02-02T05:52:53Z</dcterms:created>
  <dcterms:modified xsi:type="dcterms:W3CDTF">2021-01-26T08:45:22Z</dcterms:modified>
</cp:coreProperties>
</file>