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92" r:id="rId1"/>
    <p:sldMasterId id="2147483693" r:id="rId2"/>
  </p:sldMasterIdLst>
  <p:notesMasterIdLst>
    <p:notesMasterId r:id="rId63"/>
  </p:notesMasterIdLst>
  <p:sldIdLst>
    <p:sldId id="1228" r:id="rId3"/>
    <p:sldId id="257" r:id="rId4"/>
    <p:sldId id="258" r:id="rId5"/>
    <p:sldId id="259" r:id="rId6"/>
    <p:sldId id="264" r:id="rId7"/>
    <p:sldId id="299" r:id="rId8"/>
    <p:sldId id="301" r:id="rId9"/>
    <p:sldId id="302" r:id="rId10"/>
    <p:sldId id="304" r:id="rId11"/>
    <p:sldId id="260" r:id="rId12"/>
    <p:sldId id="261" r:id="rId13"/>
    <p:sldId id="262" r:id="rId14"/>
    <p:sldId id="263" r:id="rId15"/>
    <p:sldId id="1616" r:id="rId16"/>
    <p:sldId id="267" r:id="rId17"/>
    <p:sldId id="306" r:id="rId18"/>
    <p:sldId id="308" r:id="rId19"/>
    <p:sldId id="307" r:id="rId20"/>
    <p:sldId id="1561" r:id="rId21"/>
    <p:sldId id="1569" r:id="rId22"/>
    <p:sldId id="1570" r:id="rId23"/>
    <p:sldId id="1571" r:id="rId24"/>
    <p:sldId id="1573" r:id="rId25"/>
    <p:sldId id="1564" r:id="rId26"/>
    <p:sldId id="1574" r:id="rId27"/>
    <p:sldId id="1572" r:id="rId28"/>
    <p:sldId id="268" r:id="rId29"/>
    <p:sldId id="269" r:id="rId30"/>
    <p:sldId id="270" r:id="rId31"/>
    <p:sldId id="1567" r:id="rId32"/>
    <p:sldId id="334" r:id="rId33"/>
    <p:sldId id="1617" r:id="rId34"/>
    <p:sldId id="335" r:id="rId35"/>
    <p:sldId id="1487" r:id="rId36"/>
    <p:sldId id="346" r:id="rId37"/>
    <p:sldId id="305" r:id="rId38"/>
    <p:sldId id="347" r:id="rId39"/>
    <p:sldId id="1621" r:id="rId40"/>
    <p:sldId id="1623" r:id="rId41"/>
    <p:sldId id="1624" r:id="rId42"/>
    <p:sldId id="1625" r:id="rId43"/>
    <p:sldId id="1626" r:id="rId44"/>
    <p:sldId id="1627" r:id="rId45"/>
    <p:sldId id="1628" r:id="rId46"/>
    <p:sldId id="1629" r:id="rId47"/>
    <p:sldId id="1630" r:id="rId48"/>
    <p:sldId id="1631" r:id="rId49"/>
    <p:sldId id="1632" r:id="rId50"/>
    <p:sldId id="1633" r:id="rId51"/>
    <p:sldId id="1618" r:id="rId52"/>
    <p:sldId id="286" r:id="rId53"/>
    <p:sldId id="287" r:id="rId54"/>
    <p:sldId id="296" r:id="rId55"/>
    <p:sldId id="288" r:id="rId56"/>
    <p:sldId id="290" r:id="rId57"/>
    <p:sldId id="291" r:id="rId58"/>
    <p:sldId id="1619" r:id="rId59"/>
    <p:sldId id="293" r:id="rId60"/>
    <p:sldId id="294" r:id="rId61"/>
    <p:sldId id="295" r:id="rId62"/>
  </p:sldIdLst>
  <p:sldSz cx="12190413" cy="6859588"/>
  <p:notesSz cx="6807200" cy="9939338"/>
  <p:embeddedFontLst>
    <p:embeddedFont>
      <p:font typeface="Microsoft Yahei" panose="020B0503020204020204" pitchFamily="34" charset="-122"/>
      <p:regular r:id="rId64"/>
      <p:bold r:id="rId65"/>
    </p:embeddedFont>
    <p:embeddedFont>
      <p:font typeface="源泉圓體 B" panose="02020500000000000000" charset="-120"/>
      <p:bold r:id="rId66"/>
    </p:embeddedFont>
    <p:embeddedFont>
      <p:font typeface="微軟正黑體" panose="020B0604030504040204" pitchFamily="34" charset="-120"/>
      <p:regular r:id="rId67"/>
      <p:bold r:id="rId68"/>
    </p:embeddedFont>
    <p:embeddedFont>
      <p:font typeface="DFKai-SB" panose="03000509000000000000" pitchFamily="65" charset="-120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Arial Black" panose="020B0A04020102020204" pitchFamily="34" charset="0"/>
      <p:bold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pos="2880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FF3300"/>
    <a:srgbClr val="FF3399"/>
    <a:srgbClr val="CC0099"/>
    <a:srgbClr val="FF0000"/>
    <a:srgbClr val="FFFF00"/>
    <a:srgbClr val="FF6600"/>
    <a:srgbClr val="F7964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870480-4BCD-4774-AB0C-503F46AC4871}">
  <a:tblStyle styleId="{76870480-4BCD-4774-AB0C-503F46AC48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060D20B-13AA-4F9B-BAB9-9B0614DBF76D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77536" autoAdjust="0"/>
  </p:normalViewPr>
  <p:slideViewPr>
    <p:cSldViewPr snapToGrid="0">
      <p:cViewPr>
        <p:scale>
          <a:sx n="92" d="100"/>
          <a:sy n="92" d="100"/>
        </p:scale>
        <p:origin x="-48" y="1000"/>
      </p:cViewPr>
      <p:guideLst>
        <p:guide orient="horz" pos="2160"/>
        <p:guide orient="horz" pos="2161"/>
        <p:guide pos="28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80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BBD80A-207F-4394-A0F8-7BEF0ADB4FC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D2E17AD-A42E-4778-A986-F66188188436}">
      <dgm:prSet phldrT="[文字]" custT="1"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 anchor="t"/>
        <a:lstStyle/>
        <a:p>
          <a:r>
            <a:rPr lang="zh-TW" altLang="en-US" sz="4000" b="1" dirty="0" smtClean="0">
              <a:solidFill>
                <a:schemeClr val="accent4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綜合型高中</a:t>
          </a:r>
          <a:endParaRPr lang="zh-TW" altLang="en-US" sz="4000" b="1" dirty="0">
            <a:solidFill>
              <a:schemeClr val="accent4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EF926BA7-24BF-4F2F-8DA2-2E7FE393B3A0}" type="parTrans" cxnId="{A2EFED39-9CD3-459D-A638-0E6448789358}">
      <dgm:prSet/>
      <dgm:spPr/>
      <dgm:t>
        <a:bodyPr/>
        <a:lstStyle/>
        <a:p>
          <a:endParaRPr lang="zh-TW" altLang="en-US" sz="4000" b="1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9194DD88-09D8-483E-8206-3C9CA5BF038F}" type="sibTrans" cxnId="{A2EFED39-9CD3-459D-A638-0E6448789358}">
      <dgm:prSet/>
      <dgm:spPr/>
      <dgm:t>
        <a:bodyPr/>
        <a:lstStyle/>
        <a:p>
          <a:endParaRPr lang="zh-TW" altLang="en-US" sz="4000" b="1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AD467C69-B880-410E-AD0A-7A7FD9AEFED6}">
      <dgm:prSet phldrT="[文字]" custT="1"/>
      <dgm:spPr>
        <a:solidFill>
          <a:schemeClr val="tx2">
            <a:lumMod val="40000"/>
            <a:lumOff val="60000"/>
            <a:alpha val="50000"/>
          </a:schemeClr>
        </a:solidFill>
      </dgm:spPr>
      <dgm:t>
        <a:bodyPr/>
        <a:lstStyle/>
        <a:p>
          <a:pPr algn="ctr">
            <a:lnSpc>
              <a:spcPct val="70000"/>
            </a:lnSpc>
            <a:spcAft>
              <a:spcPts val="0"/>
            </a:spcAft>
          </a:pPr>
          <a:r>
            <a:rPr lang="zh-TW" altLang="en-US" sz="4000" b="1" dirty="0" smtClean="0">
              <a:solidFill>
                <a:schemeClr val="accent1">
                  <a:lumMod val="7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技術型高中</a:t>
          </a:r>
          <a:endParaRPr lang="en-US" altLang="zh-TW" sz="4000" b="1" dirty="0" smtClean="0">
            <a:solidFill>
              <a:schemeClr val="accent1">
                <a:lumMod val="75000"/>
              </a:schemeClr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C0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專業及實習科目</a:t>
          </a:r>
          <a:endParaRPr lang="zh-TW" altLang="en-US" sz="2400" b="1" dirty="0">
            <a:solidFill>
              <a:srgbClr val="C00000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BC119F5D-5BC8-46EF-B30A-5266D0B1EA38}" type="parTrans" cxnId="{59B2C784-5B78-42AE-B621-F54A2EED8BF1}">
      <dgm:prSet/>
      <dgm:spPr/>
      <dgm:t>
        <a:bodyPr/>
        <a:lstStyle/>
        <a:p>
          <a:endParaRPr lang="zh-TW" altLang="en-US" sz="4000" b="1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4B9DE613-AD37-4CC9-98C4-2B689B7A16A1}" type="sibTrans" cxnId="{59B2C784-5B78-42AE-B621-F54A2EED8BF1}">
      <dgm:prSet/>
      <dgm:spPr/>
      <dgm:t>
        <a:bodyPr/>
        <a:lstStyle/>
        <a:p>
          <a:endParaRPr lang="zh-TW" altLang="en-US" sz="4000" b="1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29C6A0CD-34B5-43F4-9A60-A2842555D391}">
      <dgm:prSet phldrT="[文字]" custT="1"/>
      <dgm:spPr>
        <a:solidFill>
          <a:schemeClr val="bg1">
            <a:lumMod val="85000"/>
            <a:alpha val="50000"/>
          </a:schemeClr>
        </a:solidFill>
      </dgm:spPr>
      <dgm:t>
        <a:bodyPr/>
        <a:lstStyle/>
        <a:p>
          <a:pPr algn="ctr">
            <a:lnSpc>
              <a:spcPct val="70000"/>
            </a:lnSpc>
            <a:spcAft>
              <a:spcPts val="0"/>
            </a:spcAft>
          </a:pPr>
          <a:r>
            <a: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普通型高中</a:t>
          </a:r>
          <a:endParaRPr lang="en-US" altLang="zh-TW" sz="4000" b="1" dirty="0" smtClean="0">
            <a:solidFill>
              <a:schemeClr val="accent6">
                <a:lumMod val="75000"/>
              </a:schemeClr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algn="r">
            <a:lnSpc>
              <a:spcPct val="90000"/>
            </a:lnSpc>
            <a:spcAft>
              <a:spcPct val="35000"/>
            </a:spcAft>
          </a:pPr>
          <a:r>
            <a:rPr lang="zh-TW" altLang="en-US" sz="2400" b="1" dirty="0" smtClean="0">
              <a:solidFill>
                <a:srgbClr val="C0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基礎學科</a:t>
          </a:r>
          <a:endParaRPr lang="zh-TW" altLang="en-US" sz="2400" b="1" dirty="0">
            <a:solidFill>
              <a:srgbClr val="C00000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2732312E-F750-4411-BA34-2728791191D3}" type="parTrans" cxnId="{6BE4115E-4A30-4B95-BFF1-DE12D9B0D906}">
      <dgm:prSet/>
      <dgm:spPr/>
      <dgm:t>
        <a:bodyPr/>
        <a:lstStyle/>
        <a:p>
          <a:endParaRPr lang="zh-TW" altLang="en-US" sz="4000" b="1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BD4551D1-ABD5-494C-B311-2ECB45D04801}" type="sibTrans" cxnId="{6BE4115E-4A30-4B95-BFF1-DE12D9B0D906}">
      <dgm:prSet/>
      <dgm:spPr/>
      <dgm:t>
        <a:bodyPr/>
        <a:lstStyle/>
        <a:p>
          <a:endParaRPr lang="zh-TW" altLang="en-US" sz="4000" b="1">
            <a:latin typeface="源泉圓體 B" panose="020B0800000000000000" pitchFamily="34" charset="-120"/>
            <a:ea typeface="源泉圓體 B" panose="020B0800000000000000" pitchFamily="34" charset="-120"/>
          </a:endParaRPr>
        </a:p>
      </dgm:t>
    </dgm:pt>
    <dgm:pt modelId="{6C66A6B3-C914-414F-9A9D-292CFF626A1C}" type="pres">
      <dgm:prSet presAssocID="{E4BBD80A-207F-4394-A0F8-7BEF0ADB4FC5}" presName="compositeShape" presStyleCnt="0">
        <dgm:presLayoutVars>
          <dgm:chMax val="7"/>
          <dgm:dir/>
          <dgm:resizeHandles val="exact"/>
        </dgm:presLayoutVars>
      </dgm:prSet>
      <dgm:spPr/>
    </dgm:pt>
    <dgm:pt modelId="{D369E477-EBD5-48EB-B1A4-05F407417E49}" type="pres">
      <dgm:prSet presAssocID="{4D2E17AD-A42E-4778-A986-F66188188436}" presName="circ1" presStyleLbl="vennNode1" presStyleIdx="0" presStyleCnt="3" custScaleX="194072" custScaleY="166667" custLinFactNeighborX="4352" custLinFactNeighborY="-3776"/>
      <dgm:spPr/>
      <dgm:t>
        <a:bodyPr/>
        <a:lstStyle/>
        <a:p>
          <a:endParaRPr lang="zh-TW" altLang="en-US"/>
        </a:p>
      </dgm:t>
    </dgm:pt>
    <dgm:pt modelId="{AF410732-D8B4-49CD-9D8D-C392B34E7108}" type="pres">
      <dgm:prSet presAssocID="{4D2E17AD-A42E-4778-A986-F6618818843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7610B4-979A-4982-AD6B-27E6797ADFFF}" type="pres">
      <dgm:prSet presAssocID="{AD467C69-B880-410E-AD0A-7A7FD9AEFED6}" presName="circ2" presStyleLbl="vennNode1" presStyleIdx="1" presStyleCnt="3" custScaleY="76282" custLinFactNeighborX="1584" custLinFactNeighborY="-47763"/>
      <dgm:spPr/>
      <dgm:t>
        <a:bodyPr/>
        <a:lstStyle/>
        <a:p>
          <a:endParaRPr lang="zh-TW" altLang="en-US"/>
        </a:p>
      </dgm:t>
    </dgm:pt>
    <dgm:pt modelId="{0D12A88F-62B5-45E2-8F29-348BAA71F974}" type="pres">
      <dgm:prSet presAssocID="{AD467C69-B880-410E-AD0A-7A7FD9AEFED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95A141-1C79-49AC-9200-2ECB062FE7FA}" type="pres">
      <dgm:prSet presAssocID="{29C6A0CD-34B5-43F4-9A60-A2842555D391}" presName="circ3" presStyleLbl="vennNode1" presStyleIdx="2" presStyleCnt="3" custScaleY="76318" custLinFactNeighborX="903" custLinFactNeighborY="-46644"/>
      <dgm:spPr/>
      <dgm:t>
        <a:bodyPr/>
        <a:lstStyle/>
        <a:p>
          <a:endParaRPr lang="zh-TW" altLang="en-US"/>
        </a:p>
      </dgm:t>
    </dgm:pt>
    <dgm:pt modelId="{7C3E5281-6ADD-429D-BE1C-C8E03A9708C4}" type="pres">
      <dgm:prSet presAssocID="{29C6A0CD-34B5-43F4-9A60-A2842555D39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9B2C784-5B78-42AE-B621-F54A2EED8BF1}" srcId="{E4BBD80A-207F-4394-A0F8-7BEF0ADB4FC5}" destId="{AD467C69-B880-410E-AD0A-7A7FD9AEFED6}" srcOrd="1" destOrd="0" parTransId="{BC119F5D-5BC8-46EF-B30A-5266D0B1EA38}" sibTransId="{4B9DE613-AD37-4CC9-98C4-2B689B7A16A1}"/>
    <dgm:cxn modelId="{09FB8296-608F-4CB3-BAD4-4CD78C253218}" type="presOf" srcId="{E4BBD80A-207F-4394-A0F8-7BEF0ADB4FC5}" destId="{6C66A6B3-C914-414F-9A9D-292CFF626A1C}" srcOrd="0" destOrd="0" presId="urn:microsoft.com/office/officeart/2005/8/layout/venn1"/>
    <dgm:cxn modelId="{94924819-6673-4FED-9E54-5955875FB0A7}" type="presOf" srcId="{29C6A0CD-34B5-43F4-9A60-A2842555D391}" destId="{7C3E5281-6ADD-429D-BE1C-C8E03A9708C4}" srcOrd="1" destOrd="0" presId="urn:microsoft.com/office/officeart/2005/8/layout/venn1"/>
    <dgm:cxn modelId="{B3707E3F-A44B-4943-B8E4-667F643505A5}" type="presOf" srcId="{AD467C69-B880-410E-AD0A-7A7FD9AEFED6}" destId="{0D12A88F-62B5-45E2-8F29-348BAA71F974}" srcOrd="1" destOrd="0" presId="urn:microsoft.com/office/officeart/2005/8/layout/venn1"/>
    <dgm:cxn modelId="{D274D6A1-187D-4CA9-9479-ED9D71C93D1C}" type="presOf" srcId="{AD467C69-B880-410E-AD0A-7A7FD9AEFED6}" destId="{DA7610B4-979A-4982-AD6B-27E6797ADFFF}" srcOrd="0" destOrd="0" presId="urn:microsoft.com/office/officeart/2005/8/layout/venn1"/>
    <dgm:cxn modelId="{2D1AFB2B-C028-47A3-AF9B-D36F44AA5953}" type="presOf" srcId="{29C6A0CD-34B5-43F4-9A60-A2842555D391}" destId="{A895A141-1C79-49AC-9200-2ECB062FE7FA}" srcOrd="0" destOrd="0" presId="urn:microsoft.com/office/officeart/2005/8/layout/venn1"/>
    <dgm:cxn modelId="{6BE4115E-4A30-4B95-BFF1-DE12D9B0D906}" srcId="{E4BBD80A-207F-4394-A0F8-7BEF0ADB4FC5}" destId="{29C6A0CD-34B5-43F4-9A60-A2842555D391}" srcOrd="2" destOrd="0" parTransId="{2732312E-F750-4411-BA34-2728791191D3}" sibTransId="{BD4551D1-ABD5-494C-B311-2ECB45D04801}"/>
    <dgm:cxn modelId="{A2EFED39-9CD3-459D-A638-0E6448789358}" srcId="{E4BBD80A-207F-4394-A0F8-7BEF0ADB4FC5}" destId="{4D2E17AD-A42E-4778-A986-F66188188436}" srcOrd="0" destOrd="0" parTransId="{EF926BA7-24BF-4F2F-8DA2-2E7FE393B3A0}" sibTransId="{9194DD88-09D8-483E-8206-3C9CA5BF038F}"/>
    <dgm:cxn modelId="{CA1C6983-6AA5-4751-BCE4-739B144D00D8}" type="presOf" srcId="{4D2E17AD-A42E-4778-A986-F66188188436}" destId="{D369E477-EBD5-48EB-B1A4-05F407417E49}" srcOrd="0" destOrd="0" presId="urn:microsoft.com/office/officeart/2005/8/layout/venn1"/>
    <dgm:cxn modelId="{98CBA378-EAD4-412A-85EB-A63353AD9578}" type="presOf" srcId="{4D2E17AD-A42E-4778-A986-F66188188436}" destId="{AF410732-D8B4-49CD-9D8D-C392B34E7108}" srcOrd="1" destOrd="0" presId="urn:microsoft.com/office/officeart/2005/8/layout/venn1"/>
    <dgm:cxn modelId="{555B993A-0F34-4EFB-800B-A116B70DF402}" type="presParOf" srcId="{6C66A6B3-C914-414F-9A9D-292CFF626A1C}" destId="{D369E477-EBD5-48EB-B1A4-05F407417E49}" srcOrd="0" destOrd="0" presId="urn:microsoft.com/office/officeart/2005/8/layout/venn1"/>
    <dgm:cxn modelId="{E47D8490-5B79-4DA1-817C-DE2E3482372A}" type="presParOf" srcId="{6C66A6B3-C914-414F-9A9D-292CFF626A1C}" destId="{AF410732-D8B4-49CD-9D8D-C392B34E7108}" srcOrd="1" destOrd="0" presId="urn:microsoft.com/office/officeart/2005/8/layout/venn1"/>
    <dgm:cxn modelId="{B2A5BA6A-CEDD-41FF-B6CB-ACC9146953E5}" type="presParOf" srcId="{6C66A6B3-C914-414F-9A9D-292CFF626A1C}" destId="{DA7610B4-979A-4982-AD6B-27E6797ADFFF}" srcOrd="2" destOrd="0" presId="urn:microsoft.com/office/officeart/2005/8/layout/venn1"/>
    <dgm:cxn modelId="{89960606-977A-48F7-9754-8DE18F88B4DE}" type="presParOf" srcId="{6C66A6B3-C914-414F-9A9D-292CFF626A1C}" destId="{0D12A88F-62B5-45E2-8F29-348BAA71F974}" srcOrd="3" destOrd="0" presId="urn:microsoft.com/office/officeart/2005/8/layout/venn1"/>
    <dgm:cxn modelId="{CE332761-9618-47A7-B83C-09D6EEDEF7D2}" type="presParOf" srcId="{6C66A6B3-C914-414F-9A9D-292CFF626A1C}" destId="{A895A141-1C79-49AC-9200-2ECB062FE7FA}" srcOrd="4" destOrd="0" presId="urn:microsoft.com/office/officeart/2005/8/layout/venn1"/>
    <dgm:cxn modelId="{339011E5-2752-4EB1-BB2E-32D0FEEA31BC}" type="presParOf" srcId="{6C66A6B3-C914-414F-9A9D-292CFF626A1C}" destId="{7C3E5281-6ADD-429D-BE1C-C8E03A9708C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9E477-EBD5-48EB-B1A4-05F407417E49}">
      <dsp:nvSpPr>
        <dsp:cNvPr id="0" name=""/>
        <dsp:cNvSpPr/>
      </dsp:nvSpPr>
      <dsp:spPr>
        <a:xfrm>
          <a:off x="602861" y="-170324"/>
          <a:ext cx="5590344" cy="4800929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chemeClr val="accent4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綜合型高中</a:t>
          </a:r>
          <a:endParaRPr lang="zh-TW" altLang="en-US" sz="4000" b="1" kern="1200" dirty="0">
            <a:solidFill>
              <a:schemeClr val="accent4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</dsp:txBody>
      <dsp:txXfrm>
        <a:off x="1348240" y="669837"/>
        <a:ext cx="4099585" cy="2160418"/>
      </dsp:txXfrm>
    </dsp:sp>
    <dsp:sp modelId="{DA7610B4-979A-4982-AD6B-27E6797ADFFF}">
      <dsp:nvSpPr>
        <dsp:cNvPr id="0" name=""/>
        <dsp:cNvSpPr/>
      </dsp:nvSpPr>
      <dsp:spPr>
        <a:xfrm>
          <a:off x="2917423" y="1555975"/>
          <a:ext cx="2880551" cy="2197342"/>
        </a:xfrm>
        <a:prstGeom prst="ellipse">
          <a:avLst/>
        </a:prstGeom>
        <a:solidFill>
          <a:schemeClr val="tx2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4000" b="1" kern="1200" dirty="0" smtClean="0">
              <a:solidFill>
                <a:schemeClr val="accent1">
                  <a:lumMod val="7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技術型高中</a:t>
          </a:r>
          <a:endParaRPr lang="en-US" altLang="zh-TW" sz="4000" b="1" kern="1200" dirty="0" smtClean="0">
            <a:solidFill>
              <a:schemeClr val="accent1">
                <a:lumMod val="75000"/>
              </a:schemeClr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0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專業及實習科目</a:t>
          </a:r>
          <a:endParaRPr lang="zh-TW" altLang="en-US" sz="2400" b="1" kern="1200" dirty="0">
            <a:solidFill>
              <a:srgbClr val="C00000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</dsp:txBody>
      <dsp:txXfrm>
        <a:off x="3798391" y="2123622"/>
        <a:ext cx="1728331" cy="1208538"/>
      </dsp:txXfrm>
    </dsp:sp>
    <dsp:sp modelId="{A895A141-1C79-49AC-9200-2ECB062FE7FA}">
      <dsp:nvSpPr>
        <dsp:cNvPr id="0" name=""/>
        <dsp:cNvSpPr/>
      </dsp:nvSpPr>
      <dsp:spPr>
        <a:xfrm>
          <a:off x="819008" y="1587690"/>
          <a:ext cx="2880551" cy="2198379"/>
        </a:xfrm>
        <a:prstGeom prst="ellipse">
          <a:avLst/>
        </a:prstGeom>
        <a:solidFill>
          <a:schemeClr val="bg1">
            <a:lumMod val="8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4000" b="1" kern="1200" dirty="0" smtClean="0">
              <a:solidFill>
                <a:schemeClr val="accent6">
                  <a:lumMod val="7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普通型高中</a:t>
          </a:r>
          <a:endParaRPr lang="en-US" altLang="zh-TW" sz="4000" b="1" kern="1200" dirty="0" smtClean="0">
            <a:solidFill>
              <a:schemeClr val="accent6">
                <a:lumMod val="75000"/>
              </a:schemeClr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C00000"/>
              </a:solidFill>
              <a:latin typeface="源泉圓體 B" panose="020B0800000000000000" pitchFamily="34" charset="-120"/>
              <a:ea typeface="源泉圓體 B" panose="020B0800000000000000" pitchFamily="34" charset="-120"/>
            </a:rPr>
            <a:t>基礎學科</a:t>
          </a:r>
          <a:endParaRPr lang="zh-TW" altLang="en-US" sz="2400" b="1" kern="1200" dirty="0">
            <a:solidFill>
              <a:srgbClr val="C00000"/>
            </a:solidFill>
            <a:latin typeface="源泉圓體 B" panose="020B0800000000000000" pitchFamily="34" charset="-120"/>
            <a:ea typeface="源泉圓體 B" panose="020B0800000000000000" pitchFamily="34" charset="-120"/>
          </a:endParaRPr>
        </a:p>
      </dsp:txBody>
      <dsp:txXfrm>
        <a:off x="1090260" y="2155605"/>
        <a:ext cx="1728331" cy="1209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6038" y="0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2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2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0881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7787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5" name="Google Shape;375;p7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 dirty="0"/>
              <a:t>普高與技高升學管道的對照，大致相同。</a:t>
            </a:r>
            <a:endParaRPr dirty="0"/>
          </a:p>
        </p:txBody>
      </p:sp>
      <p:sp>
        <p:nvSpPr>
          <p:cNvPr id="376" name="Google Shape;376;p7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900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3" name="Google Shape;413;p9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 dirty="0"/>
              <a:t>繁星推薦在校成績要25%以上才有較好選擇。</a:t>
            </a:r>
            <a:br>
              <a:rPr lang="zh-TW" dirty="0"/>
            </a:br>
            <a:r>
              <a:rPr lang="zh-TW" dirty="0"/>
              <a:t>目前高中學生多數以申請方式，因此學測X+學習歷程檔案P1就至為重要。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 dirty="0"/>
              <a:t>申請是最大比例，但教育部公版不特別呈現此議題，數字每年浮動很難精確，加上可能被誤導，</a:t>
            </a:r>
            <a:br>
              <a:rPr lang="zh-TW" dirty="0"/>
            </a:br>
            <a:r>
              <a:rPr lang="zh-TW" dirty="0"/>
              <a:t>大概說</a:t>
            </a:r>
            <a:r>
              <a:rPr lang="zh-TW" dirty="0">
                <a:solidFill>
                  <a:srgbClr val="FF0000"/>
                </a:solidFill>
              </a:rPr>
              <a:t>50%</a:t>
            </a:r>
            <a:r>
              <a:rPr lang="zh-TW" dirty="0"/>
              <a:t>即可(甄選則為45%)。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 dirty="0"/>
              <a:t>此外提醒繁星就算不太用到學習歷程，但學習歷程是要幫助學生具備未來公民能力，</a:t>
            </a:r>
            <a:br>
              <a:rPr lang="zh-TW" dirty="0"/>
            </a:br>
            <a:r>
              <a:rPr lang="zh-TW" dirty="0"/>
              <a:t>也是進大學立即就會使用的，例如蒐集分析資料的學思力、與他人溝通合作的協調力、有規劃進度的執行力……，</a:t>
            </a:r>
            <a:br>
              <a:rPr lang="zh-TW" dirty="0"/>
            </a:br>
            <a:r>
              <a:rPr lang="zh-TW" dirty="0"/>
              <a:t>不是功利取向，不考就不用在意的心態，學生有這樣的心態，是為人父母更要注意的。</a:t>
            </a:r>
            <a:endParaRPr dirty="0"/>
          </a:p>
        </p:txBody>
      </p:sp>
      <p:sp>
        <p:nvSpPr>
          <p:cNvPr id="414" name="Google Shape;414;p9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814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2" name="Google Shape;422;p10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技高的甄選入學也要看學習歷程。</a:t>
            </a:r>
            <a:endParaRPr/>
          </a:p>
        </p:txBody>
      </p:sp>
      <p:sp>
        <p:nvSpPr>
          <p:cNvPr id="423" name="Google Shape;423;p10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686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f16f6632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f16f6632c1_0_0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000" cy="4472100"/>
          </a:xfrm>
          <a:prstGeom prst="rect">
            <a:avLst/>
          </a:prstGeom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f16f6632c1_0_0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600" cy="498600"/>
          </a:xfrm>
          <a:prstGeom prst="rect">
            <a:avLst/>
          </a:prstGeom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536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1" name="Google Shape;331;p4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latin typeface="DFKai-SB"/>
                <a:ea typeface="DFKai-SB"/>
                <a:cs typeface="DFKai-SB"/>
                <a:sym typeface="DFKai-SB"/>
              </a:rPr>
              <a:t>建議還是從考招連動開始，課程案例放學習歷程那段作為補充及佐證。</a:t>
            </a:r>
            <a:endParaRPr/>
          </a:p>
        </p:txBody>
      </p:sp>
      <p:sp>
        <p:nvSpPr>
          <p:cNvPr id="332" name="Google Shape;332;p4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010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f1e2bd087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f1e2bd087f_0_2:notes"/>
          <p:cNvSpPr txBox="1">
            <a:spLocks noGrp="1"/>
          </p:cNvSpPr>
          <p:nvPr>
            <p:ph type="body" idx="1"/>
          </p:nvPr>
        </p:nvSpPr>
        <p:spPr>
          <a:xfrm>
            <a:off x="680720" y="4721179"/>
            <a:ext cx="5445900" cy="4472700"/>
          </a:xfrm>
          <a:prstGeom prst="rect">
            <a:avLst/>
          </a:prstGeom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750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dirty="0"/>
              <a:t>探究與實作：歷史學探究</a:t>
            </a:r>
            <a:endParaRPr lang="en-US" altLang="zh-TW" dirty="0"/>
          </a:p>
          <a:p>
            <a:r>
              <a:rPr lang="zh-TW" altLang="en-US" dirty="0"/>
              <a:t>探究與實作：地理與人文社會科學研究</a:t>
            </a:r>
            <a:endParaRPr lang="en-US" altLang="zh-TW" dirty="0"/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dirty="0"/>
              <a:t>探究與實作：公共議題與社會研究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487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753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909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答案</a:t>
            </a:r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216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9" name="Google Shape;289;p2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272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滿分參考答案：往停車場移動。停車場遊客提 供大量食物，故環境負載力較高。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3207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740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答案</a:t>
            </a:r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623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919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答案</a:t>
            </a:r>
            <a:r>
              <a:rPr lang="en-US" altLang="zh-TW" dirty="0"/>
              <a:t>ADE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587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f1e2bd087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f1e2bd087f_0_21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000" cy="4472100"/>
          </a:xfrm>
          <a:prstGeom prst="rect">
            <a:avLst/>
          </a:prstGeom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gf1e2bd087f_0_21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600" cy="498600"/>
          </a:xfrm>
          <a:prstGeom prst="rect">
            <a:avLst/>
          </a:prstGeom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3247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f1e2bd087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f1e2bd087f_0_11:notes"/>
          <p:cNvSpPr txBox="1">
            <a:spLocks noGrp="1"/>
          </p:cNvSpPr>
          <p:nvPr>
            <p:ph type="body" idx="1"/>
          </p:nvPr>
        </p:nvSpPr>
        <p:spPr>
          <a:xfrm>
            <a:off x="680720" y="4721179"/>
            <a:ext cx="5445900" cy="4472700"/>
          </a:xfrm>
          <a:prstGeom prst="rect">
            <a:avLst/>
          </a:prstGeom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303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f1e2bd087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f1e2bd087f_0_31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000" cy="4472100"/>
          </a:xfrm>
          <a:prstGeom prst="rect">
            <a:avLst/>
          </a:prstGeom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zh-TW" altLang="en-US" dirty="0"/>
              <a:t>學校課程有了更多選擇之後，幫助學生適性學習以外，</a:t>
            </a:r>
            <a:endParaRPr lang="en-US" altLang="zh-TW"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zh-TW" altLang="en-US" dirty="0"/>
              <a:t>還要讓學生嘗試整理自己的學習紀錄，從中更有規劃地成長，因此學習歷程不是為了考試升學，而在檢視調整自己每學期的學習成果。</a:t>
            </a:r>
            <a:endParaRPr dirty="0"/>
          </a:p>
        </p:txBody>
      </p:sp>
      <p:sp>
        <p:nvSpPr>
          <p:cNvPr id="583" name="Google Shape;583;gf1e2bd087f_0_31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600" cy="498600"/>
          </a:xfrm>
          <a:prstGeom prst="rect">
            <a:avLst/>
          </a:prstGeom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78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88" name="Google Shape;588;p13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提交中央資料庫後就無法更改，提供學生充裕時間整理「前學年」資料，</a:t>
            </a:r>
            <a:br>
              <a:rPr lang="zh-TW" dirty="0"/>
            </a:br>
            <a:r>
              <a:rPr lang="zh-TW" dirty="0"/>
              <a:t>強調學生不會像以前急就章趕備審資料，</a:t>
            </a:r>
            <a:br>
              <a:rPr lang="zh-TW" dirty="0"/>
            </a:br>
            <a:r>
              <a:rPr lang="zh-TW" dirty="0"/>
              <a:t>且在三年課程中隨時檢視學習成果及分析自己的興趣能力。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109</a:t>
            </a:r>
            <a:r>
              <a:rPr lang="zh-TW" altLang="en-US" dirty="0"/>
              <a:t>學年度起調整容量上限，</a:t>
            </a:r>
            <a:r>
              <a:rPr lang="zh-TW" dirty="0"/>
              <a:t/>
            </a:r>
            <a:br>
              <a:rPr lang="zh-TW" dirty="0"/>
            </a:br>
            <a:r>
              <a:rPr lang="zh-TW" altLang="en-US" dirty="0"/>
              <a:t>「課程學習成果」上傳</a:t>
            </a:r>
            <a:r>
              <a:rPr lang="zh-TW" dirty="0"/>
              <a:t>檔案</a:t>
            </a:r>
            <a:r>
              <a:rPr lang="zh-TW" altLang="en-US" dirty="0"/>
              <a:t>：文字圖片檔每件</a:t>
            </a:r>
            <a:r>
              <a:rPr lang="en-US" altLang="zh-TW" dirty="0"/>
              <a:t>4</a:t>
            </a:r>
            <a:r>
              <a:rPr lang="zh-TW" dirty="0"/>
              <a:t>mb</a:t>
            </a:r>
            <a:r>
              <a:rPr lang="zh-TW" altLang="en-US" dirty="0"/>
              <a:t>，影音檔每件</a:t>
            </a:r>
            <a:r>
              <a:rPr lang="en-US" altLang="zh-TW" dirty="0"/>
              <a:t>10mb</a:t>
            </a:r>
            <a:r>
              <a:rPr lang="zh-TW" altLang="en-US" dirty="0"/>
              <a:t>，簡述每件</a:t>
            </a:r>
            <a:r>
              <a:rPr lang="en-US" altLang="zh-TW" dirty="0"/>
              <a:t>100</a:t>
            </a:r>
            <a:r>
              <a:rPr lang="zh-TW" altLang="en-US" dirty="0"/>
              <a:t>字</a:t>
            </a:r>
            <a:r>
              <a:rPr lang="zh-TW" dirty="0"/>
              <a:t>。</a:t>
            </a:r>
            <a:br>
              <a:rPr lang="zh-TW" dirty="0"/>
            </a:br>
            <a:r>
              <a:rPr lang="zh-TW" dirty="0"/>
              <a:t>「多元表現」</a:t>
            </a:r>
            <a:r>
              <a:rPr lang="zh-TW" altLang="en-US" dirty="0"/>
              <a:t>上傳</a:t>
            </a:r>
            <a:r>
              <a:rPr lang="zh-TW" altLang="zh-TW" dirty="0"/>
              <a:t>檔案</a:t>
            </a:r>
            <a:r>
              <a:rPr lang="zh-TW" altLang="en-US" dirty="0"/>
              <a:t>：文字圖片檔每件</a:t>
            </a:r>
            <a:r>
              <a:rPr lang="en-US" altLang="zh-TW" dirty="0"/>
              <a:t>4</a:t>
            </a:r>
            <a:r>
              <a:rPr lang="zh-TW" altLang="zh-TW" dirty="0"/>
              <a:t>mb</a:t>
            </a:r>
            <a:r>
              <a:rPr lang="zh-TW" altLang="en-US" dirty="0"/>
              <a:t>，影音檔每件</a:t>
            </a:r>
            <a:r>
              <a:rPr lang="en-US" altLang="zh-TW" dirty="0"/>
              <a:t>10mb</a:t>
            </a:r>
            <a:r>
              <a:rPr lang="zh-TW" altLang="en-US" dirty="0"/>
              <a:t>，簡述每件</a:t>
            </a:r>
            <a:r>
              <a:rPr lang="en-US" altLang="zh-TW" dirty="0"/>
              <a:t>100</a:t>
            </a:r>
            <a:r>
              <a:rPr lang="zh-TW" altLang="en-US" dirty="0"/>
              <a:t>字。可另傳連結網址。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9130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51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zh-TW" altLang="en-US" dirty="0"/>
              <a:t>說明此表的數量及時間，再從課程學習成果舉各校實例說明，</a:t>
            </a:r>
            <a:endParaRPr lang="en-US" altLang="zh-TW" dirty="0"/>
          </a:p>
          <a:p>
            <a:pPr eaLnBrk="1" hangingPunct="1">
              <a:defRPr/>
            </a:pPr>
            <a:r>
              <a:rPr lang="zh-TW" altLang="en-US" dirty="0"/>
              <a:t>強化課程跟檔案的關聯。</a:t>
            </a:r>
          </a:p>
        </p:txBody>
      </p:sp>
      <p:sp>
        <p:nvSpPr>
          <p:cNvPr id="40963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77067-FE97-4A6D-89E6-7FF7F4BF69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新細明體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68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3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這裡是為了強化小中高課程的關聯。</a:t>
            </a:r>
            <a:br>
              <a:rPr lang="zh-TW" dirty="0"/>
            </a:br>
            <a:r>
              <a:rPr lang="zh-TW" dirty="0"/>
              <a:t>國中小的統整探究，是為了到高中職以上更為進階的「探究」、「專題」、「實作」。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zh-TW" dirty="0"/>
              <a:t>普高：自然探究與實作(必修)、社會領域探究與實作(加深加廣選修)。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zh-TW" dirty="0"/>
              <a:t>技綜高：專題實作及實習科目課程。</a:t>
            </a:r>
            <a:br>
              <a:rPr lang="zh-TW" dirty="0"/>
            </a:br>
            <a:r>
              <a:rPr lang="zh-TW" dirty="0"/>
              <a:t/>
            </a:r>
            <a:br>
              <a:rPr lang="zh-TW" dirty="0"/>
            </a:br>
            <a:r>
              <a:rPr lang="zh-TW" dirty="0"/>
              <a:t>國小國中引導練習之後，在高中開始以「自主學習」為主軸，應用在普技綜課程的學習模式，才不至於覺得陌生或負擔，同時也是大學的必要技能。</a:t>
            </a:r>
            <a:endParaRPr dirty="0"/>
          </a:p>
        </p:txBody>
      </p:sp>
      <p:sp>
        <p:nvSpPr>
          <p:cNvPr id="297" name="Google Shape;297;p3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129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09" name="Google Shape;609;p25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多元表現的舉例說明，以及參採內容。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26407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19875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zh-TW" altLang="en-US" dirty="0"/>
              <a:t>等到學生高三，就從已提交的各項檔案，勾選給要申請的大學校系，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教育部中央資料庫再轉至大學端的流程。</a:t>
            </a:r>
          </a:p>
        </p:txBody>
      </p:sp>
      <p:sp>
        <p:nvSpPr>
          <p:cNvPr id="40963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177067-FE97-4A6D-89E6-7FF7F4BF69C1}" type="slidenum">
              <a:rPr lang="zh-TW" altLang="en-US" smtClean="0">
                <a:ea typeface="新細明體" charset="-120"/>
              </a:rPr>
              <a:pPr/>
              <a:t>33</a:t>
            </a:fld>
            <a:endParaRPr lang="en-US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9731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09" name="Google Shape;609;p25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0789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f6a3a2f601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f6a3a2f601_0_276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000" cy="4472100"/>
          </a:xfrm>
          <a:prstGeom prst="rect">
            <a:avLst/>
          </a:prstGeom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gf6a3a2f601_0_276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600" cy="498600"/>
          </a:xfrm>
          <a:prstGeom prst="rect">
            <a:avLst/>
          </a:prstGeom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3192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09" name="Google Shape;609;p25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48814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f1e2bd087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f1e2bd087f_0_73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000" cy="4472100"/>
          </a:xfrm>
          <a:prstGeom prst="rect">
            <a:avLst/>
          </a:prstGeom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dirty="0"/>
              <a:t>高中老師都能仔細引導學生，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dirty="0"/>
              <a:t>除了輔導室、導師、任課教師以外，另有課程諮詢教師可供詢問。</a:t>
            </a: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1" name="Google Shape;691;gf1e2bd087f_0_73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600" cy="498600"/>
          </a:xfrm>
          <a:prstGeom prst="rect">
            <a:avLst/>
          </a:prstGeom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740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1" name="Google Shape;331;p4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latin typeface="DFKai-SB"/>
                <a:ea typeface="DFKai-SB"/>
                <a:cs typeface="DFKai-SB"/>
                <a:sym typeface="DFKai-SB"/>
              </a:rPr>
              <a:t>建議還是從考招連動開始，課程案例放學習歷程那段作為補充及佐證。</a:t>
            </a:r>
            <a:endParaRPr/>
          </a:p>
        </p:txBody>
      </p:sp>
      <p:sp>
        <p:nvSpPr>
          <p:cNvPr id="332" name="Google Shape;332;p4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4669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7" name="Google Shape;757;p29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9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50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042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30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依最新查詢結果為準。</a:t>
            </a:r>
            <a:endParaRPr lang="en-US" altLang="zh-TW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自然探究與實作有608學系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社會領域探究活動有529學系</a:t>
            </a:r>
            <a:br>
              <a:rPr lang="zh-TW" dirty="0">
                <a:latin typeface="Calibri"/>
                <a:ea typeface="Calibri"/>
                <a:cs typeface="Calibri"/>
                <a:sym typeface="Calibri"/>
              </a:rPr>
            </a:b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自主學習計畫有1709學系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30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51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019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30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請依最新查詢結果為準。</a:t>
            </a:r>
            <a:r>
              <a:rPr lang="en-US" altLang="zh-TW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altLang="zh-TW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altLang="zh-TW" dirty="0"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年</a:t>
            </a: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自然探究與實作有608學系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latin typeface="Calibri"/>
                <a:ea typeface="Calibri"/>
                <a:cs typeface="Calibri"/>
                <a:sym typeface="Calibri"/>
              </a:rPr>
              <a:t>112</a:t>
            </a: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年自然探究與實作有</a:t>
            </a:r>
            <a:r>
              <a:rPr lang="en-US" altLang="zh-TW" dirty="0">
                <a:latin typeface="Calibri"/>
                <a:ea typeface="Calibri"/>
                <a:cs typeface="Calibri"/>
                <a:sym typeface="Calibri"/>
              </a:rPr>
              <a:t>657</a:t>
            </a: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學系</a:t>
            </a:r>
            <a:endParaRPr lang="en-US" altLang="zh-TW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社會領域探究活動有529學系</a:t>
            </a: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，</a:t>
            </a:r>
            <a:r>
              <a:rPr lang="en-US" altLang="zh-TW" dirty="0">
                <a:latin typeface="Calibri"/>
                <a:ea typeface="Calibri"/>
                <a:cs typeface="Calibri"/>
                <a:sym typeface="Calibri"/>
              </a:rPr>
              <a:t>112</a:t>
            </a: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年</a:t>
            </a:r>
            <a:r>
              <a:rPr lang="en-US" altLang="zh-TW" dirty="0">
                <a:latin typeface="Calibri"/>
                <a:ea typeface="Calibri"/>
                <a:cs typeface="Calibri"/>
                <a:sym typeface="Calibri"/>
              </a:rPr>
              <a:t>568</a:t>
            </a: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學系</a:t>
            </a: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zh-TW" dirty="0">
                <a:latin typeface="Calibri"/>
                <a:ea typeface="Calibri"/>
                <a:cs typeface="Calibri"/>
                <a:sym typeface="Calibri"/>
              </a:rPr>
            </a:br>
            <a:r>
              <a:rPr lang="zh-TW" dirty="0">
                <a:latin typeface="Calibri"/>
                <a:ea typeface="Calibri"/>
                <a:cs typeface="Calibri"/>
                <a:sym typeface="Calibri"/>
              </a:rPr>
              <a:t>自主學習計畫有1709學系</a:t>
            </a: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，增加為</a:t>
            </a:r>
            <a:r>
              <a:rPr lang="en-US" altLang="zh-TW" dirty="0">
                <a:latin typeface="Calibri"/>
                <a:ea typeface="Calibri"/>
                <a:cs typeface="Calibri"/>
                <a:sym typeface="Calibri"/>
              </a:rPr>
              <a:t>1800</a:t>
            </a: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學系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30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52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95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1" name="Google Shape;331;p4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latin typeface="DFKai-SB"/>
                <a:ea typeface="DFKai-SB"/>
                <a:cs typeface="DFKai-SB"/>
                <a:sym typeface="DFKai-SB"/>
              </a:rPr>
              <a:t>建議還是從考招連動開始，課程案例放學習歷程那段作為補充及佐證。</a:t>
            </a:r>
            <a:endParaRPr/>
          </a:p>
        </p:txBody>
      </p:sp>
      <p:sp>
        <p:nvSpPr>
          <p:cNvPr id="332" name="Google Shape;332;p4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5342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5" name="Google Shape;775;p31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6" name="Google Shape;776;p31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2426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Google Shape;791;p32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技專介面</a:t>
            </a:r>
            <a:endParaRPr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zh-TW"/>
              <a:t>https://www.techadmi.edu.tw/111new/apply/</a:t>
            </a:r>
            <a:endParaRPr/>
          </a:p>
        </p:txBody>
      </p:sp>
      <p:sp>
        <p:nvSpPr>
          <p:cNvPr id="792" name="Google Shape;792;p32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3240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p33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3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127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1" name="Google Shape;331;p4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latin typeface="DFKai-SB"/>
                <a:ea typeface="DFKai-SB"/>
                <a:cs typeface="DFKai-SB"/>
                <a:sym typeface="DFKai-SB"/>
              </a:rPr>
              <a:t>建議還是從考招連動開始，課程案例放學習歷程那段作為補充及佐證。</a:t>
            </a:r>
            <a:endParaRPr/>
          </a:p>
        </p:txBody>
      </p:sp>
      <p:sp>
        <p:nvSpPr>
          <p:cNvPr id="332" name="Google Shape;332;p4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4167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3" name="Google Shape;853;p35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200"/>
              <a:buFont typeface="Microsoft JhengHei"/>
              <a:buNone/>
            </a:pPr>
            <a:r>
              <a:rPr lang="zh-TW" sz="1200" b="1" dirty="0">
                <a:solidFill>
                  <a:srgbClr val="E36C0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上述叮嚀跟國中小版本一樣，但高中版建議加上對北極星的描述，</a:t>
            </a:r>
            <a:br>
              <a:rPr lang="zh-TW" sz="1200" b="1" dirty="0">
                <a:solidFill>
                  <a:srgbClr val="E36C0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 b="1" dirty="0">
                <a:solidFill>
                  <a:srgbClr val="E36C0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以呼應本次論壇主題，</a:t>
            </a:r>
            <a:endParaRPr sz="1200" b="1" dirty="0">
              <a:solidFill>
                <a:srgbClr val="E36C0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ts val="1200"/>
              <a:buFont typeface="Microsoft JhengHei"/>
              <a:buNone/>
            </a:pPr>
            <a:r>
              <a:rPr lang="zh-TW" sz="1200" b="1" dirty="0">
                <a:solidFill>
                  <a:srgbClr val="E36C0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北極星是黑夜中的方向指引，父母在童年時期扮演太陽角色給予光明及溫暖，</a:t>
            </a:r>
            <a:br>
              <a:rPr lang="zh-TW" sz="1200" b="1" dirty="0">
                <a:solidFill>
                  <a:srgbClr val="E36C0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 b="1" dirty="0">
                <a:solidFill>
                  <a:srgbClr val="E36C0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但孩子到了青少年之後有其世界及同儕，父母該轉變為孩子需要或想徵詢意見的角色，</a:t>
            </a:r>
            <a:br>
              <a:rPr lang="zh-TW" sz="1200" b="1" dirty="0">
                <a:solidFill>
                  <a:srgbClr val="E36C0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 b="1" dirty="0">
                <a:solidFill>
                  <a:srgbClr val="E36C0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不僅是指引，也是一直在位置永恆陪伴。</a:t>
            </a:r>
            <a:endParaRPr sz="1200" b="1" dirty="0">
              <a:solidFill>
                <a:srgbClr val="E36C0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4" name="Google Shape;854;p35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4985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36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>
              <a:solidFill>
                <a:srgbClr val="E36C0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3" name="Google Shape;863;p36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7862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p37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000" cy="4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37:notes"/>
          <p:cNvSpPr txBox="1">
            <a:spLocks noGrp="1"/>
          </p:cNvSpPr>
          <p:nvPr>
            <p:ph type="sldNum" idx="12"/>
          </p:nvPr>
        </p:nvSpPr>
        <p:spPr>
          <a:xfrm>
            <a:off x="3856038" y="9439275"/>
            <a:ext cx="2949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894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5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 dirty="0"/>
              <a:t>此為時間軸，招生入學(普高申請、技高甄選)在5、6月，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 dirty="0"/>
              <a:t>強調高三下學期的學習比以前完整，較不易有多數學生因為錄取大學而有請假打工或上課看影片的情況。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4563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有哪些大學？這些大學有哪些學系？學群？</a:t>
            </a:r>
            <a:endParaRPr lang="en-US" altLang="zh-TW" dirty="0"/>
          </a:p>
          <a:p>
            <a:r>
              <a:rPr lang="en-US" altLang="zh-TW" dirty="0"/>
              <a:t>https://collego.edu.tw/Highschool/CollegeList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673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52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784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78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灰白">
  <p:cSld name="灰白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0" y="3151699"/>
            <a:ext cx="12190413" cy="556189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紅">
  <p:cSld name="空紅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25"/>
          <p:cNvGrpSpPr/>
          <p:nvPr/>
        </p:nvGrpSpPr>
        <p:grpSpPr>
          <a:xfrm>
            <a:off x="-13696" y="-166731"/>
            <a:ext cx="12224866" cy="4068209"/>
            <a:chOff x="-10274" y="-166693"/>
            <a:chExt cx="9169843" cy="4067267"/>
          </a:xfrm>
        </p:grpSpPr>
        <p:sp>
          <p:nvSpPr>
            <p:cNvPr id="143" name="Google Shape;143;p25"/>
            <p:cNvSpPr/>
            <p:nvPr/>
          </p:nvSpPr>
          <p:spPr>
            <a:xfrm>
              <a:off x="-10274" y="3362090"/>
              <a:ext cx="9169843" cy="53848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4" name="Google Shape;144;p25"/>
            <p:cNvSpPr/>
            <p:nvPr/>
          </p:nvSpPr>
          <p:spPr>
            <a:xfrm rot="10800000" flipH="1">
              <a:off x="-10272" y="310584"/>
              <a:ext cx="9154272" cy="538484"/>
            </a:xfrm>
            <a:prstGeom prst="roundRect">
              <a:avLst>
                <a:gd name="adj" fmla="val 0"/>
              </a:avLst>
            </a:prstGeom>
            <a:solidFill>
              <a:srgbClr val="E91E63"/>
            </a:solidFill>
            <a:ln>
              <a:noFill/>
            </a:ln>
            <a:effectLst>
              <a:outerShdw blurRad="76200" dist="50800" dir="5400000" algn="t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5" name="Google Shape;145;p25"/>
            <p:cNvSpPr/>
            <p:nvPr/>
          </p:nvSpPr>
          <p:spPr>
            <a:xfrm>
              <a:off x="-10273" y="-166693"/>
              <a:ext cx="9154273" cy="538484"/>
            </a:xfrm>
            <a:prstGeom prst="roundRect">
              <a:avLst>
                <a:gd name="adj" fmla="val 0"/>
              </a:avLst>
            </a:prstGeom>
            <a:solidFill>
              <a:srgbClr val="C218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6" name="Google Shape;146;p25"/>
            <p:cNvSpPr/>
            <p:nvPr/>
          </p:nvSpPr>
          <p:spPr>
            <a:xfrm rot="10800000" flipH="1">
              <a:off x="-10274" y="55785"/>
              <a:ext cx="361090" cy="538484"/>
            </a:xfrm>
            <a:custGeom>
              <a:avLst/>
              <a:gdLst/>
              <a:ahLst/>
              <a:cxnLst/>
              <a:rect l="l" t="t" r="r" b="b"/>
              <a:pathLst>
                <a:path w="361090" h="200250" extrusionOk="0">
                  <a:moveTo>
                    <a:pt x="0" y="200250"/>
                  </a:moveTo>
                  <a:cubicBezTo>
                    <a:pt x="371" y="133500"/>
                    <a:pt x="743" y="66750"/>
                    <a:pt x="1114" y="0"/>
                  </a:cubicBezTo>
                  <a:lnTo>
                    <a:pt x="361090" y="200250"/>
                  </a:lnTo>
                  <a:lnTo>
                    <a:pt x="0" y="200250"/>
                  </a:lnTo>
                  <a:close/>
                </a:path>
              </a:pathLst>
            </a:custGeom>
            <a:solidFill>
              <a:srgbClr val="C218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47" name="Google Shape;147;p25"/>
          <p:cNvSpPr txBox="1">
            <a:spLocks noGrp="1"/>
          </p:cNvSpPr>
          <p:nvPr>
            <p:ph type="sldNum" idx="12"/>
          </p:nvPr>
        </p:nvSpPr>
        <p:spPr>
          <a:xfrm>
            <a:off x="9263146" y="-80033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8BBD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8BBD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8BBD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8BBD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8BBD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8BBD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8BBD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8BBD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8BBD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8" name="Google Shape;148;p25"/>
          <p:cNvSpPr txBox="1"/>
          <p:nvPr/>
        </p:nvSpPr>
        <p:spPr>
          <a:xfrm>
            <a:off x="-48676" y="9642"/>
            <a:ext cx="437834" cy="371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solidFill>
                  <a:srgbClr val="FCE4E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壹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黃">
  <p:cSld name="空黃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26"/>
          <p:cNvGrpSpPr/>
          <p:nvPr/>
        </p:nvGrpSpPr>
        <p:grpSpPr>
          <a:xfrm>
            <a:off x="-13696" y="-166731"/>
            <a:ext cx="12224866" cy="4068209"/>
            <a:chOff x="-10274" y="-166693"/>
            <a:chExt cx="9169843" cy="4067267"/>
          </a:xfrm>
        </p:grpSpPr>
        <p:sp>
          <p:nvSpPr>
            <p:cNvPr id="151" name="Google Shape;151;p26"/>
            <p:cNvSpPr/>
            <p:nvPr/>
          </p:nvSpPr>
          <p:spPr>
            <a:xfrm>
              <a:off x="-10274" y="3362090"/>
              <a:ext cx="9169843" cy="53848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2" name="Google Shape;152;p26"/>
            <p:cNvSpPr/>
            <p:nvPr/>
          </p:nvSpPr>
          <p:spPr>
            <a:xfrm rot="10800000" flipH="1">
              <a:off x="-10272" y="310584"/>
              <a:ext cx="9154272" cy="538484"/>
            </a:xfrm>
            <a:prstGeom prst="roundRect">
              <a:avLst>
                <a:gd name="adj" fmla="val 0"/>
              </a:avLst>
            </a:prstGeom>
            <a:solidFill>
              <a:srgbClr val="FF9800"/>
            </a:solidFill>
            <a:ln>
              <a:noFill/>
            </a:ln>
            <a:effectLst>
              <a:outerShdw blurRad="76200" dist="50800" dir="5400000" algn="t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-10273" y="-166693"/>
              <a:ext cx="9154273" cy="538484"/>
            </a:xfrm>
            <a:prstGeom prst="roundRect">
              <a:avLst>
                <a:gd name="adj" fmla="val 0"/>
              </a:avLst>
            </a:prstGeom>
            <a:solidFill>
              <a:srgbClr val="EF6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4" name="Google Shape;154;p26"/>
            <p:cNvSpPr/>
            <p:nvPr/>
          </p:nvSpPr>
          <p:spPr>
            <a:xfrm rot="10800000" flipH="1">
              <a:off x="-10274" y="55785"/>
              <a:ext cx="361090" cy="538484"/>
            </a:xfrm>
            <a:custGeom>
              <a:avLst/>
              <a:gdLst/>
              <a:ahLst/>
              <a:cxnLst/>
              <a:rect l="l" t="t" r="r" b="b"/>
              <a:pathLst>
                <a:path w="361090" h="200250" extrusionOk="0">
                  <a:moveTo>
                    <a:pt x="0" y="200250"/>
                  </a:moveTo>
                  <a:cubicBezTo>
                    <a:pt x="371" y="133500"/>
                    <a:pt x="743" y="66750"/>
                    <a:pt x="1114" y="0"/>
                  </a:cubicBezTo>
                  <a:lnTo>
                    <a:pt x="361090" y="200250"/>
                  </a:lnTo>
                  <a:lnTo>
                    <a:pt x="0" y="200250"/>
                  </a:lnTo>
                  <a:close/>
                </a:path>
              </a:pathLst>
            </a:custGeom>
            <a:solidFill>
              <a:srgbClr val="EF6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55" name="Google Shape;155;p26"/>
          <p:cNvSpPr txBox="1">
            <a:spLocks noGrp="1"/>
          </p:cNvSpPr>
          <p:nvPr>
            <p:ph type="sldNum" idx="12"/>
          </p:nvPr>
        </p:nvSpPr>
        <p:spPr>
          <a:xfrm>
            <a:off x="9263146" y="-80033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E0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E0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E0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E0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E0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E0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E0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E0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E0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6" name="Google Shape;156;p26"/>
          <p:cNvSpPr txBox="1"/>
          <p:nvPr/>
        </p:nvSpPr>
        <p:spPr>
          <a:xfrm>
            <a:off x="-48676" y="9642"/>
            <a:ext cx="437834" cy="371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貳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綠">
  <p:cSld name="空綠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27"/>
          <p:cNvGrpSpPr/>
          <p:nvPr/>
        </p:nvGrpSpPr>
        <p:grpSpPr>
          <a:xfrm>
            <a:off x="-13696" y="-166731"/>
            <a:ext cx="12224866" cy="4068209"/>
            <a:chOff x="-10274" y="-166693"/>
            <a:chExt cx="9169843" cy="4067267"/>
          </a:xfrm>
        </p:grpSpPr>
        <p:sp>
          <p:nvSpPr>
            <p:cNvPr id="159" name="Google Shape;159;p27"/>
            <p:cNvSpPr/>
            <p:nvPr/>
          </p:nvSpPr>
          <p:spPr>
            <a:xfrm>
              <a:off x="-10274" y="3362090"/>
              <a:ext cx="9169843" cy="53848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 rot="10800000" flipH="1">
              <a:off x="-10272" y="310584"/>
              <a:ext cx="9154272" cy="538484"/>
            </a:xfrm>
            <a:prstGeom prst="roundRect">
              <a:avLst>
                <a:gd name="adj" fmla="val 0"/>
              </a:avLst>
            </a:prstGeom>
            <a:solidFill>
              <a:srgbClr val="4CAF50"/>
            </a:solidFill>
            <a:ln>
              <a:noFill/>
            </a:ln>
            <a:effectLst>
              <a:outerShdw blurRad="76200" dist="50800" dir="5400000" algn="t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-10273" y="-166693"/>
              <a:ext cx="9154273" cy="538484"/>
            </a:xfrm>
            <a:prstGeom prst="roundRect">
              <a:avLst>
                <a:gd name="adj" fmla="val 0"/>
              </a:avLst>
            </a:prstGeom>
            <a:solidFill>
              <a:srgbClr val="388E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 rot="10800000" flipH="1">
              <a:off x="-10274" y="55785"/>
              <a:ext cx="361090" cy="538484"/>
            </a:xfrm>
            <a:custGeom>
              <a:avLst/>
              <a:gdLst/>
              <a:ahLst/>
              <a:cxnLst/>
              <a:rect l="l" t="t" r="r" b="b"/>
              <a:pathLst>
                <a:path w="361090" h="200250" extrusionOk="0">
                  <a:moveTo>
                    <a:pt x="0" y="200250"/>
                  </a:moveTo>
                  <a:cubicBezTo>
                    <a:pt x="371" y="133500"/>
                    <a:pt x="743" y="66750"/>
                    <a:pt x="1114" y="0"/>
                  </a:cubicBezTo>
                  <a:lnTo>
                    <a:pt x="361090" y="200250"/>
                  </a:lnTo>
                  <a:lnTo>
                    <a:pt x="0" y="200250"/>
                  </a:lnTo>
                  <a:close/>
                </a:path>
              </a:pathLst>
            </a:custGeom>
            <a:solidFill>
              <a:srgbClr val="388E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63" name="Google Shape;163;p27"/>
          <p:cNvSpPr txBox="1">
            <a:spLocks noGrp="1"/>
          </p:cNvSpPr>
          <p:nvPr>
            <p:ph type="sldNum" idx="12"/>
          </p:nvPr>
        </p:nvSpPr>
        <p:spPr>
          <a:xfrm>
            <a:off x="9263146" y="-80033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C8E6C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C8E6C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C8E6C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C8E6C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C8E6C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C8E6C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C8E6C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C8E6C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C8E6C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4" name="Google Shape;164;p27"/>
          <p:cNvSpPr txBox="1"/>
          <p:nvPr/>
        </p:nvSpPr>
        <p:spPr>
          <a:xfrm>
            <a:off x="-48676" y="9642"/>
            <a:ext cx="437834" cy="371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solidFill>
                  <a:srgbClr val="E8F5E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參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藍">
  <p:cSld name="空藍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28"/>
          <p:cNvGrpSpPr/>
          <p:nvPr/>
        </p:nvGrpSpPr>
        <p:grpSpPr>
          <a:xfrm>
            <a:off x="-13696" y="-166731"/>
            <a:ext cx="12224866" cy="4068209"/>
            <a:chOff x="-10274" y="-166693"/>
            <a:chExt cx="9169843" cy="4067267"/>
          </a:xfrm>
        </p:grpSpPr>
        <p:sp>
          <p:nvSpPr>
            <p:cNvPr id="167" name="Google Shape;167;p28"/>
            <p:cNvSpPr/>
            <p:nvPr/>
          </p:nvSpPr>
          <p:spPr>
            <a:xfrm>
              <a:off x="-10274" y="3362090"/>
              <a:ext cx="9169843" cy="53848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8" name="Google Shape;168;p28"/>
            <p:cNvSpPr/>
            <p:nvPr/>
          </p:nvSpPr>
          <p:spPr>
            <a:xfrm rot="10800000" flipH="1">
              <a:off x="-10272" y="310584"/>
              <a:ext cx="9154272" cy="538484"/>
            </a:xfrm>
            <a:prstGeom prst="roundRect">
              <a:avLst>
                <a:gd name="adj" fmla="val 0"/>
              </a:avLst>
            </a:prstGeom>
            <a:solidFill>
              <a:srgbClr val="2196F3"/>
            </a:solidFill>
            <a:ln>
              <a:noFill/>
            </a:ln>
            <a:effectLst>
              <a:outerShdw blurRad="76200" dist="50800" dir="5400000" algn="t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-10273" y="-166693"/>
              <a:ext cx="9154273" cy="538484"/>
            </a:xfrm>
            <a:prstGeom prst="roundRect">
              <a:avLst>
                <a:gd name="adj" fmla="val 0"/>
              </a:avLst>
            </a:prstGeom>
            <a:solidFill>
              <a:srgbClr val="197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0" name="Google Shape;170;p28"/>
            <p:cNvSpPr/>
            <p:nvPr/>
          </p:nvSpPr>
          <p:spPr>
            <a:xfrm rot="10800000" flipH="1">
              <a:off x="-10274" y="55785"/>
              <a:ext cx="361090" cy="538484"/>
            </a:xfrm>
            <a:custGeom>
              <a:avLst/>
              <a:gdLst/>
              <a:ahLst/>
              <a:cxnLst/>
              <a:rect l="l" t="t" r="r" b="b"/>
              <a:pathLst>
                <a:path w="361090" h="200250" extrusionOk="0">
                  <a:moveTo>
                    <a:pt x="0" y="200250"/>
                  </a:moveTo>
                  <a:cubicBezTo>
                    <a:pt x="371" y="133500"/>
                    <a:pt x="743" y="66750"/>
                    <a:pt x="1114" y="0"/>
                  </a:cubicBezTo>
                  <a:lnTo>
                    <a:pt x="361090" y="200250"/>
                  </a:lnTo>
                  <a:lnTo>
                    <a:pt x="0" y="200250"/>
                  </a:lnTo>
                  <a:close/>
                </a:path>
              </a:pathLst>
            </a:custGeom>
            <a:solidFill>
              <a:srgbClr val="197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71" name="Google Shape;171;p28"/>
          <p:cNvSpPr txBox="1">
            <a:spLocks noGrp="1"/>
          </p:cNvSpPr>
          <p:nvPr>
            <p:ph type="sldNum" idx="12"/>
          </p:nvPr>
        </p:nvSpPr>
        <p:spPr>
          <a:xfrm>
            <a:off x="9263146" y="-80033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BBDEF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BBDEF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BBDEF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BBDEF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BBDEF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BBDEF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BBDEF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BBDEF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BBDEF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2" name="Google Shape;172;p28"/>
          <p:cNvSpPr txBox="1"/>
          <p:nvPr/>
        </p:nvSpPr>
        <p:spPr>
          <a:xfrm>
            <a:off x="-48676" y="9642"/>
            <a:ext cx="437834" cy="371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solidFill>
                  <a:srgbClr val="E3F2F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肆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: 圖案 3">
            <a:extLst>
              <a:ext uri="{FF2B5EF4-FFF2-40B4-BE49-F238E27FC236}">
                <a16:creationId xmlns="" xmlns:a16="http://schemas.microsoft.com/office/drawing/2014/main" id="{C89D5B87-D179-6FE6-A7FD-C68381C20288}"/>
              </a:ext>
            </a:extLst>
          </p:cNvPr>
          <p:cNvSpPr/>
          <p:nvPr userDrawn="1"/>
        </p:nvSpPr>
        <p:spPr>
          <a:xfrm>
            <a:off x="-8878" y="-8878"/>
            <a:ext cx="923278" cy="630315"/>
          </a:xfrm>
          <a:custGeom>
            <a:avLst/>
            <a:gdLst>
              <a:gd name="connsiteX0" fmla="*/ 0 w 923278"/>
              <a:gd name="connsiteY0" fmla="*/ 0 h 630315"/>
              <a:gd name="connsiteX1" fmla="*/ 8878 w 923278"/>
              <a:gd name="connsiteY1" fmla="*/ 630315 h 630315"/>
              <a:gd name="connsiteX2" fmla="*/ 559293 w 923278"/>
              <a:gd name="connsiteY2" fmla="*/ 630315 h 630315"/>
              <a:gd name="connsiteX3" fmla="*/ 568171 w 923278"/>
              <a:gd name="connsiteY3" fmla="*/ 204186 h 630315"/>
              <a:gd name="connsiteX4" fmla="*/ 923278 w 923278"/>
              <a:gd name="connsiteY4" fmla="*/ 0 h 630315"/>
              <a:gd name="connsiteX5" fmla="*/ 0 w 923278"/>
              <a:gd name="connsiteY5" fmla="*/ 0 h 63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278" h="630315">
                <a:moveTo>
                  <a:pt x="0" y="0"/>
                </a:moveTo>
                <a:lnTo>
                  <a:pt x="8878" y="630315"/>
                </a:lnTo>
                <a:lnTo>
                  <a:pt x="559293" y="630315"/>
                </a:lnTo>
                <a:lnTo>
                  <a:pt x="568171" y="204186"/>
                </a:lnTo>
                <a:lnTo>
                  <a:pt x="92327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B9A2F954-DE92-890A-6429-31B4AD3BAFB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0" y="6494378"/>
            <a:ext cx="2844430" cy="36521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DD4C8A40-7DA9-0510-4D9B-5B41DECF3A6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11019" y="6494378"/>
            <a:ext cx="479394" cy="365210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 preserve="1">
  <p:cSld name="2_标题幻灯片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: 圖案 3">
            <a:extLst>
              <a:ext uri="{FF2B5EF4-FFF2-40B4-BE49-F238E27FC236}">
                <a16:creationId xmlns="" xmlns:a16="http://schemas.microsoft.com/office/drawing/2014/main" id="{C89D5B87-D179-6FE6-A7FD-C68381C20288}"/>
              </a:ext>
            </a:extLst>
          </p:cNvPr>
          <p:cNvSpPr/>
          <p:nvPr userDrawn="1"/>
        </p:nvSpPr>
        <p:spPr>
          <a:xfrm>
            <a:off x="-8878" y="-8878"/>
            <a:ext cx="923278" cy="630315"/>
          </a:xfrm>
          <a:custGeom>
            <a:avLst/>
            <a:gdLst>
              <a:gd name="connsiteX0" fmla="*/ 0 w 923278"/>
              <a:gd name="connsiteY0" fmla="*/ 0 h 630315"/>
              <a:gd name="connsiteX1" fmla="*/ 8878 w 923278"/>
              <a:gd name="connsiteY1" fmla="*/ 630315 h 630315"/>
              <a:gd name="connsiteX2" fmla="*/ 559293 w 923278"/>
              <a:gd name="connsiteY2" fmla="*/ 630315 h 630315"/>
              <a:gd name="connsiteX3" fmla="*/ 568171 w 923278"/>
              <a:gd name="connsiteY3" fmla="*/ 204186 h 630315"/>
              <a:gd name="connsiteX4" fmla="*/ 923278 w 923278"/>
              <a:gd name="connsiteY4" fmla="*/ 0 h 630315"/>
              <a:gd name="connsiteX5" fmla="*/ 0 w 923278"/>
              <a:gd name="connsiteY5" fmla="*/ 0 h 63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278" h="630315">
                <a:moveTo>
                  <a:pt x="0" y="0"/>
                </a:moveTo>
                <a:lnTo>
                  <a:pt x="8878" y="630315"/>
                </a:lnTo>
                <a:lnTo>
                  <a:pt x="559293" y="630315"/>
                </a:lnTo>
                <a:lnTo>
                  <a:pt x="568171" y="204186"/>
                </a:lnTo>
                <a:lnTo>
                  <a:pt x="9232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B9A2F954-DE92-890A-6429-31B4AD3BAFB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0" y="6494378"/>
            <a:ext cx="2844430" cy="36521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DD4C8A40-7DA9-0510-4D9B-5B41DECF3A6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11019" y="6494378"/>
            <a:ext cx="479394" cy="365210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9483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 preserve="1">
  <p:cSld name="2_标题幻灯片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: 圖案 3">
            <a:extLst>
              <a:ext uri="{FF2B5EF4-FFF2-40B4-BE49-F238E27FC236}">
                <a16:creationId xmlns="" xmlns:a16="http://schemas.microsoft.com/office/drawing/2014/main" id="{C89D5B87-D179-6FE6-A7FD-C68381C20288}"/>
              </a:ext>
            </a:extLst>
          </p:cNvPr>
          <p:cNvSpPr/>
          <p:nvPr userDrawn="1"/>
        </p:nvSpPr>
        <p:spPr>
          <a:xfrm>
            <a:off x="-8878" y="-8878"/>
            <a:ext cx="923278" cy="630315"/>
          </a:xfrm>
          <a:custGeom>
            <a:avLst/>
            <a:gdLst>
              <a:gd name="connsiteX0" fmla="*/ 0 w 923278"/>
              <a:gd name="connsiteY0" fmla="*/ 0 h 630315"/>
              <a:gd name="connsiteX1" fmla="*/ 8878 w 923278"/>
              <a:gd name="connsiteY1" fmla="*/ 630315 h 630315"/>
              <a:gd name="connsiteX2" fmla="*/ 559293 w 923278"/>
              <a:gd name="connsiteY2" fmla="*/ 630315 h 630315"/>
              <a:gd name="connsiteX3" fmla="*/ 568171 w 923278"/>
              <a:gd name="connsiteY3" fmla="*/ 204186 h 630315"/>
              <a:gd name="connsiteX4" fmla="*/ 923278 w 923278"/>
              <a:gd name="connsiteY4" fmla="*/ 0 h 630315"/>
              <a:gd name="connsiteX5" fmla="*/ 0 w 923278"/>
              <a:gd name="connsiteY5" fmla="*/ 0 h 63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278" h="630315">
                <a:moveTo>
                  <a:pt x="0" y="0"/>
                </a:moveTo>
                <a:lnTo>
                  <a:pt x="8878" y="630315"/>
                </a:lnTo>
                <a:lnTo>
                  <a:pt x="559293" y="630315"/>
                </a:lnTo>
                <a:lnTo>
                  <a:pt x="568171" y="204186"/>
                </a:lnTo>
                <a:lnTo>
                  <a:pt x="923278" y="0"/>
                </a:lnTo>
                <a:lnTo>
                  <a:pt x="0" y="0"/>
                </a:ln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B9A2F954-DE92-890A-6429-31B4AD3BAFB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0" y="6494378"/>
            <a:ext cx="2844430" cy="36521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DD4C8A40-7DA9-0510-4D9B-5B41DECF3A6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11019" y="6494378"/>
            <a:ext cx="479394" cy="365210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0398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 preserve="1">
  <p:cSld name="2_标题幻灯片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: 圖案 3">
            <a:extLst>
              <a:ext uri="{FF2B5EF4-FFF2-40B4-BE49-F238E27FC236}">
                <a16:creationId xmlns="" xmlns:a16="http://schemas.microsoft.com/office/drawing/2014/main" id="{C89D5B87-D179-6FE6-A7FD-C68381C20288}"/>
              </a:ext>
            </a:extLst>
          </p:cNvPr>
          <p:cNvSpPr/>
          <p:nvPr userDrawn="1"/>
        </p:nvSpPr>
        <p:spPr>
          <a:xfrm>
            <a:off x="-8878" y="-8878"/>
            <a:ext cx="923278" cy="630315"/>
          </a:xfrm>
          <a:custGeom>
            <a:avLst/>
            <a:gdLst>
              <a:gd name="connsiteX0" fmla="*/ 0 w 923278"/>
              <a:gd name="connsiteY0" fmla="*/ 0 h 630315"/>
              <a:gd name="connsiteX1" fmla="*/ 8878 w 923278"/>
              <a:gd name="connsiteY1" fmla="*/ 630315 h 630315"/>
              <a:gd name="connsiteX2" fmla="*/ 559293 w 923278"/>
              <a:gd name="connsiteY2" fmla="*/ 630315 h 630315"/>
              <a:gd name="connsiteX3" fmla="*/ 568171 w 923278"/>
              <a:gd name="connsiteY3" fmla="*/ 204186 h 630315"/>
              <a:gd name="connsiteX4" fmla="*/ 923278 w 923278"/>
              <a:gd name="connsiteY4" fmla="*/ 0 h 630315"/>
              <a:gd name="connsiteX5" fmla="*/ 0 w 923278"/>
              <a:gd name="connsiteY5" fmla="*/ 0 h 63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278" h="630315">
                <a:moveTo>
                  <a:pt x="0" y="0"/>
                </a:moveTo>
                <a:lnTo>
                  <a:pt x="8878" y="630315"/>
                </a:lnTo>
                <a:lnTo>
                  <a:pt x="559293" y="630315"/>
                </a:lnTo>
                <a:lnTo>
                  <a:pt x="568171" y="204186"/>
                </a:lnTo>
                <a:lnTo>
                  <a:pt x="92327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B9A2F954-DE92-890A-6429-31B4AD3BAFB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0" y="6494378"/>
            <a:ext cx="2844430" cy="36521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DD4C8A40-7DA9-0510-4D9B-5B41DECF3A6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11019" y="6494378"/>
            <a:ext cx="479394" cy="365210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747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CD25F12F-E0B3-705F-9150-97B85C73A0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6062FE19-8DAD-5D11-21D7-C5698DE6750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1AD082BD-49F7-EC6C-0A75-0E7C2C4C51D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33613" y="6357822"/>
            <a:ext cx="2844430" cy="36521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7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lvl="1" indent="-438150" algn="l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lvl="2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>
  <p:cSld name="標題投影片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lvl="0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ctr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80"/>
              </a:spcBef>
              <a:spcAft>
                <a:spcPts val="0"/>
              </a:spcAft>
              <a:buClr>
                <a:srgbClr val="888888"/>
              </a:buClr>
              <a:buSzPts val="29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lvl="1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2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2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body" idx="1"/>
          </p:nvPr>
        </p:nvSpPr>
        <p:spPr>
          <a:xfrm>
            <a:off x="609521" y="1600571"/>
            <a:ext cx="5384099" cy="452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438150" algn="l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1pPr>
            <a:lvl2pPr marL="914400" lvl="1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  <a:defRPr sz="29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2"/>
          </p:nvPr>
        </p:nvSpPr>
        <p:spPr>
          <a:xfrm>
            <a:off x="6196793" y="1600571"/>
            <a:ext cx="5384099" cy="452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438150" algn="l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1pPr>
            <a:lvl2pPr marL="914400" lvl="1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  <a:defRPr sz="29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b" anchorCtr="0">
            <a:no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 b="1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9pPr>
          </a:lstStyle>
          <a:p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body" idx="2"/>
          </p:nvPr>
        </p:nvSpPr>
        <p:spPr>
          <a:xfrm>
            <a:off x="609521" y="2175379"/>
            <a:ext cx="5386216" cy="395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body" idx="3"/>
          </p:nvPr>
        </p:nvSpPr>
        <p:spPr>
          <a:xfrm>
            <a:off x="6192561" y="1535469"/>
            <a:ext cx="5388332" cy="63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b" anchorCtr="0">
            <a:no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 b="1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4"/>
          </p:nvPr>
        </p:nvSpPr>
        <p:spPr>
          <a:xfrm>
            <a:off x="6192561" y="2175379"/>
            <a:ext cx="5388332" cy="395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6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紫">
  <p:cSld name="空紫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7"/>
          <p:cNvGrpSpPr/>
          <p:nvPr/>
        </p:nvGrpSpPr>
        <p:grpSpPr>
          <a:xfrm>
            <a:off x="-13696" y="-166731"/>
            <a:ext cx="12224866" cy="4068209"/>
            <a:chOff x="-10274" y="-166693"/>
            <a:chExt cx="9169843" cy="4067267"/>
          </a:xfrm>
        </p:grpSpPr>
        <p:sp>
          <p:nvSpPr>
            <p:cNvPr id="219" name="Google Shape;219;p37"/>
            <p:cNvSpPr/>
            <p:nvPr/>
          </p:nvSpPr>
          <p:spPr>
            <a:xfrm>
              <a:off x="-10274" y="3362090"/>
              <a:ext cx="9169843" cy="53848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20" name="Google Shape;220;p37"/>
            <p:cNvSpPr/>
            <p:nvPr/>
          </p:nvSpPr>
          <p:spPr>
            <a:xfrm rot="10800000" flipH="1">
              <a:off x="-10272" y="310584"/>
              <a:ext cx="9154272" cy="538484"/>
            </a:xfrm>
            <a:prstGeom prst="roundRect">
              <a:avLst>
                <a:gd name="adj" fmla="val 0"/>
              </a:avLst>
            </a:prstGeom>
            <a:solidFill>
              <a:srgbClr val="9C27B0"/>
            </a:solidFill>
            <a:ln>
              <a:noFill/>
            </a:ln>
            <a:effectLst>
              <a:outerShdw blurRad="76200" dist="50800" dir="5400000" algn="t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21" name="Google Shape;221;p37"/>
            <p:cNvSpPr/>
            <p:nvPr/>
          </p:nvSpPr>
          <p:spPr>
            <a:xfrm>
              <a:off x="-10273" y="-166693"/>
              <a:ext cx="9154273" cy="538484"/>
            </a:xfrm>
            <a:prstGeom prst="roundRect">
              <a:avLst>
                <a:gd name="adj" fmla="val 0"/>
              </a:avLst>
            </a:prstGeom>
            <a:solidFill>
              <a:srgbClr val="7B1F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22" name="Google Shape;222;p37"/>
            <p:cNvSpPr/>
            <p:nvPr/>
          </p:nvSpPr>
          <p:spPr>
            <a:xfrm rot="10800000" flipH="1">
              <a:off x="-10274" y="55785"/>
              <a:ext cx="361090" cy="538484"/>
            </a:xfrm>
            <a:custGeom>
              <a:avLst/>
              <a:gdLst/>
              <a:ahLst/>
              <a:cxnLst/>
              <a:rect l="l" t="t" r="r" b="b"/>
              <a:pathLst>
                <a:path w="361090" h="200250" extrusionOk="0">
                  <a:moveTo>
                    <a:pt x="0" y="200250"/>
                  </a:moveTo>
                  <a:cubicBezTo>
                    <a:pt x="371" y="133500"/>
                    <a:pt x="743" y="66750"/>
                    <a:pt x="1114" y="0"/>
                  </a:cubicBezTo>
                  <a:lnTo>
                    <a:pt x="361090" y="200250"/>
                  </a:lnTo>
                  <a:lnTo>
                    <a:pt x="0" y="200250"/>
                  </a:lnTo>
                  <a:close/>
                </a:path>
              </a:pathLst>
            </a:custGeom>
            <a:solidFill>
              <a:srgbClr val="7B1F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23" name="Google Shape;223;p37"/>
          <p:cNvSpPr txBox="1">
            <a:spLocks noGrp="1"/>
          </p:cNvSpPr>
          <p:nvPr>
            <p:ph type="sldNum" idx="12"/>
          </p:nvPr>
        </p:nvSpPr>
        <p:spPr>
          <a:xfrm>
            <a:off x="9263146" y="-80033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1BEE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1BEE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1BEE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1BEE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1BEE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1BEE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1BEE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1BEE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1BEE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4" name="Google Shape;224;p37"/>
          <p:cNvSpPr txBox="1"/>
          <p:nvPr/>
        </p:nvSpPr>
        <p:spPr>
          <a:xfrm>
            <a:off x="-48676" y="9642"/>
            <a:ext cx="437834" cy="371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solidFill>
                  <a:srgbClr val="F3E5F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伍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body" idx="1"/>
          </p:nvPr>
        </p:nvSpPr>
        <p:spPr>
          <a:xfrm>
            <a:off x="4766113" y="273114"/>
            <a:ext cx="6814779" cy="5854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8150" algn="l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  <a:defRPr sz="3300"/>
            </a:lvl2pPr>
            <a:lvl3pPr marL="1371600" lvl="2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2"/>
          </p:nvPr>
        </p:nvSpPr>
        <p:spPr>
          <a:xfrm>
            <a:off x="609521" y="1435433"/>
            <a:ext cx="4010562" cy="4692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29" name="Google Shape;229;p38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9"/>
          <p:cNvSpPr>
            <a:spLocks noGrp="1"/>
          </p:cNvSpPr>
          <p:nvPr>
            <p:ph type="pic" idx="2"/>
          </p:nvPr>
        </p:nvSpPr>
        <p:spPr>
          <a:xfrm>
            <a:off x="2389406" y="612917"/>
            <a:ext cx="7314248" cy="4115753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39"/>
          <p:cNvSpPr txBox="1">
            <a:spLocks noGrp="1"/>
          </p:cNvSpPr>
          <p:nvPr>
            <p:ph type="body" idx="1"/>
          </p:nvPr>
        </p:nvSpPr>
        <p:spPr>
          <a:xfrm>
            <a:off x="2389406" y="5368581"/>
            <a:ext cx="7314248" cy="805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4_标题幻灯片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9"/>
          <a:stretch/>
        </p:blipFill>
        <p:spPr>
          <a:xfrm>
            <a:off x="-656689" y="-173545"/>
            <a:ext cx="13366808" cy="72313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/>
          <p:nvPr/>
        </p:nvSpPr>
        <p:spPr>
          <a:xfrm>
            <a:off x="3" y="290356"/>
            <a:ext cx="1526384" cy="435530"/>
          </a:xfrm>
          <a:custGeom>
            <a:avLst/>
            <a:gdLst/>
            <a:ahLst/>
            <a:cxnLst/>
            <a:rect l="l" t="t" r="r" b="b"/>
            <a:pathLst>
              <a:path w="1364343" h="435429" extrusionOk="0">
                <a:moveTo>
                  <a:pt x="0" y="0"/>
                </a:moveTo>
                <a:lnTo>
                  <a:pt x="1364343" y="0"/>
                </a:lnTo>
                <a:lnTo>
                  <a:pt x="1190171" y="435429"/>
                </a:lnTo>
                <a:lnTo>
                  <a:pt x="0" y="435429"/>
                </a:lnTo>
                <a:lnTo>
                  <a:pt x="0" y="0"/>
                </a:lnTo>
                <a:close/>
              </a:path>
            </a:pathLst>
          </a:custGeom>
          <a:solidFill>
            <a:srgbClr val="222830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1404825" y="291943"/>
            <a:ext cx="447276" cy="433941"/>
          </a:xfrm>
          <a:prstGeom prst="parallelogram">
            <a:avLst>
              <a:gd name="adj" fmla="val 40109"/>
            </a:avLst>
          </a:prstGeom>
          <a:solidFill>
            <a:srgbClr val="58595B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10440745" y="6358732"/>
            <a:ext cx="3860297" cy="217765"/>
          </a:xfrm>
          <a:prstGeom prst="parallelogram">
            <a:avLst>
              <a:gd name="adj" fmla="val 25000"/>
            </a:avLst>
          </a:prstGeom>
          <a:solidFill>
            <a:srgbClr val="222830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11296979" y="6133964"/>
            <a:ext cx="2826287" cy="159435"/>
          </a:xfrm>
          <a:prstGeom prst="parallelogram">
            <a:avLst>
              <a:gd name="adj" fmla="val 25000"/>
            </a:avLst>
          </a:prstGeom>
          <a:solidFill>
            <a:srgbClr val="58595B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7635" y="114327"/>
            <a:ext cx="1030329" cy="965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0"/>
          <p:cNvSpPr txBox="1">
            <a:spLocks noGrp="1"/>
          </p:cNvSpPr>
          <p:nvPr>
            <p:ph type="body" idx="1"/>
          </p:nvPr>
        </p:nvSpPr>
        <p:spPr>
          <a:xfrm rot="5400000">
            <a:off x="3831701" y="-1621610"/>
            <a:ext cx="4527011" cy="1097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40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0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>
            <a:spLocks noGrp="1"/>
          </p:cNvSpPr>
          <p:nvPr>
            <p:ph type="title"/>
          </p:nvPr>
        </p:nvSpPr>
        <p:spPr>
          <a:xfrm rot="5400000">
            <a:off x="7283031" y="1829721"/>
            <a:ext cx="5852880" cy="274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1"/>
          <p:cNvSpPr txBox="1">
            <a:spLocks noGrp="1"/>
          </p:cNvSpPr>
          <p:nvPr>
            <p:ph type="body" idx="1"/>
          </p:nvPr>
        </p:nvSpPr>
        <p:spPr>
          <a:xfrm rot="5400000">
            <a:off x="1695758" y="-811536"/>
            <a:ext cx="5852880" cy="802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41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1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1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圖表或組織圖" type="dgm">
  <p:cSld name="DIAGRAM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3"/>
          <p:cNvSpPr txBox="1"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3"/>
          <p:cNvSpPr>
            <a:spLocks noGrp="1"/>
          </p:cNvSpPr>
          <p:nvPr>
            <p:ph type="dgm" idx="2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R="0" lvl="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33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R="0" lvl="2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R="0" lvl="4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R="0" lvl="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43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3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_AND_BODY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/>
          <p:nvPr/>
        </p:nvSpPr>
        <p:spPr>
          <a:xfrm rot="5400000">
            <a:off x="1177846" y="1382970"/>
            <a:ext cx="477978" cy="77027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24986"/>
            <a:ext cx="4410720" cy="343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6556" y="0"/>
            <a:ext cx="3213844" cy="453753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4"/>
          <p:cNvSpPr txBox="1">
            <a:spLocks noGrp="1"/>
          </p:cNvSpPr>
          <p:nvPr>
            <p:ph type="title"/>
          </p:nvPr>
        </p:nvSpPr>
        <p:spPr>
          <a:xfrm>
            <a:off x="1385285" y="1041072"/>
            <a:ext cx="9420000" cy="864900"/>
          </a:xfrm>
          <a:prstGeom prst="rect">
            <a:avLst/>
          </a:prstGeom>
        </p:spPr>
        <p:txBody>
          <a:bodyPr spcFirstLastPara="1" wrap="square" lIns="108850" tIns="54425" rIns="108850" bIns="54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4"/>
          <p:cNvSpPr txBox="1">
            <a:spLocks noGrp="1"/>
          </p:cNvSpPr>
          <p:nvPr>
            <p:ph type="body" idx="1"/>
          </p:nvPr>
        </p:nvSpPr>
        <p:spPr>
          <a:xfrm>
            <a:off x="1385285" y="2310764"/>
            <a:ext cx="9420000" cy="3225600"/>
          </a:xfrm>
          <a:prstGeom prst="rect">
            <a:avLst/>
          </a:prstGeom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469900" rtl="0">
              <a:spcBef>
                <a:spcPts val="760"/>
              </a:spcBef>
              <a:spcAft>
                <a:spcPts val="0"/>
              </a:spcAft>
              <a:buSzPts val="3800"/>
              <a:buChar char="•"/>
              <a:defRPr/>
            </a:lvl1pPr>
            <a:lvl2pPr marL="914400" lvl="1" indent="-438150" rtl="0">
              <a:spcBef>
                <a:spcPts val="660"/>
              </a:spcBef>
              <a:spcAft>
                <a:spcPts val="0"/>
              </a:spcAft>
              <a:buSzPts val="3300"/>
              <a:buChar char="–"/>
              <a:defRPr/>
            </a:lvl2pPr>
            <a:lvl3pPr marL="1371600" lvl="2" indent="-412750" rtl="0">
              <a:spcBef>
                <a:spcPts val="580"/>
              </a:spcBef>
              <a:spcAft>
                <a:spcPts val="0"/>
              </a:spcAft>
              <a:buSzPts val="2900"/>
              <a:buChar char="•"/>
              <a:defRPr/>
            </a:lvl3pPr>
            <a:lvl4pPr marL="1828800" lvl="3" indent="-381000" rtl="0"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4pPr>
            <a:lvl5pPr marL="2286000" lvl="4" indent="-381000" rtl="0">
              <a:spcBef>
                <a:spcPts val="480"/>
              </a:spcBef>
              <a:spcAft>
                <a:spcPts val="0"/>
              </a:spcAft>
              <a:buSzPts val="2400"/>
              <a:buChar char="»"/>
              <a:defRPr/>
            </a:lvl5pPr>
            <a:lvl6pPr marL="2743200" lvl="5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44"/>
          <p:cNvSpPr txBox="1">
            <a:spLocks noGrp="1"/>
          </p:cNvSpPr>
          <p:nvPr>
            <p:ph type="sldNum" idx="12"/>
          </p:nvPr>
        </p:nvSpPr>
        <p:spPr>
          <a:xfrm>
            <a:off x="11305961" y="6334589"/>
            <a:ext cx="731400" cy="525000"/>
          </a:xfrm>
          <a:prstGeom prst="rect">
            <a:avLst/>
          </a:prstGeom>
        </p:spPr>
        <p:txBody>
          <a:bodyPr spcFirstLastPara="1" wrap="square" lIns="108850" tIns="54425" rIns="108850" bIns="54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5"/>
          <p:cNvSpPr txBox="1">
            <a:spLocks noGrp="1"/>
          </p:cNvSpPr>
          <p:nvPr>
            <p:ph type="ctrTitle"/>
          </p:nvPr>
        </p:nvSpPr>
        <p:spPr>
          <a:xfrm>
            <a:off x="1035831" y="462881"/>
            <a:ext cx="8339400" cy="5408400"/>
          </a:xfrm>
          <a:prstGeom prst="rect">
            <a:avLst/>
          </a:prstGeom>
        </p:spPr>
        <p:txBody>
          <a:bodyPr spcFirstLastPara="1" wrap="square" lIns="108850" tIns="54425" rIns="108850" bIns="54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500"/>
              <a:buNone/>
              <a:defRPr sz="7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500"/>
              <a:buNone/>
              <a:defRPr sz="75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500"/>
              <a:buNone/>
              <a:defRPr sz="75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500"/>
              <a:buNone/>
              <a:defRPr sz="75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500"/>
              <a:buNone/>
              <a:defRPr sz="75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500"/>
              <a:buNone/>
              <a:defRPr sz="75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500"/>
              <a:buNone/>
              <a:defRPr sz="75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500"/>
              <a:buNone/>
              <a:defRPr sz="75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500"/>
              <a:buNone/>
              <a:defRPr sz="7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9"/>
          <a:stretch/>
        </p:blipFill>
        <p:spPr>
          <a:xfrm>
            <a:off x="-656689" y="-173545"/>
            <a:ext cx="13366808" cy="7231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/>
          <p:nvPr/>
        </p:nvSpPr>
        <p:spPr>
          <a:xfrm>
            <a:off x="3" y="290356"/>
            <a:ext cx="1364165" cy="435530"/>
          </a:xfrm>
          <a:custGeom>
            <a:avLst/>
            <a:gdLst/>
            <a:ahLst/>
            <a:cxnLst/>
            <a:rect l="l" t="t" r="r" b="b"/>
            <a:pathLst>
              <a:path w="1364343" h="435429" extrusionOk="0">
                <a:moveTo>
                  <a:pt x="0" y="0"/>
                </a:moveTo>
                <a:lnTo>
                  <a:pt x="1364343" y="0"/>
                </a:lnTo>
                <a:lnTo>
                  <a:pt x="1190171" y="435429"/>
                </a:lnTo>
                <a:lnTo>
                  <a:pt x="0" y="435429"/>
                </a:lnTo>
                <a:lnTo>
                  <a:pt x="0" y="0"/>
                </a:lnTo>
                <a:close/>
              </a:path>
            </a:pathLst>
          </a:custGeom>
          <a:solidFill>
            <a:srgbClr val="222830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1242117" y="291943"/>
            <a:ext cx="447276" cy="433941"/>
          </a:xfrm>
          <a:prstGeom prst="parallelogram">
            <a:avLst>
              <a:gd name="adj" fmla="val 40109"/>
            </a:avLst>
          </a:prstGeom>
          <a:solidFill>
            <a:srgbClr val="58595B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68721" y="323408"/>
            <a:ext cx="1040563" cy="35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icrosoft Yahei"/>
              <a:buNone/>
            </a:pPr>
            <a:r>
              <a:rPr lang="zh-TW" sz="16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项目简介</a:t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10440745" y="6358732"/>
            <a:ext cx="3860297" cy="217765"/>
          </a:xfrm>
          <a:prstGeom prst="parallelogram">
            <a:avLst>
              <a:gd name="adj" fmla="val 25000"/>
            </a:avLst>
          </a:prstGeom>
          <a:solidFill>
            <a:srgbClr val="222830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11296979" y="6133964"/>
            <a:ext cx="2826287" cy="159435"/>
          </a:xfrm>
          <a:prstGeom prst="parallelogram">
            <a:avLst>
              <a:gd name="adj" fmla="val 25000"/>
            </a:avLst>
          </a:prstGeom>
          <a:solidFill>
            <a:srgbClr val="58595B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9"/>
          <a:stretch/>
        </p:blipFill>
        <p:spPr>
          <a:xfrm>
            <a:off x="-656689" y="-173545"/>
            <a:ext cx="13366808" cy="7231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/>
          <p:nvPr/>
        </p:nvSpPr>
        <p:spPr>
          <a:xfrm>
            <a:off x="3" y="290356"/>
            <a:ext cx="1364165" cy="435530"/>
          </a:xfrm>
          <a:custGeom>
            <a:avLst/>
            <a:gdLst/>
            <a:ahLst/>
            <a:cxnLst/>
            <a:rect l="l" t="t" r="r" b="b"/>
            <a:pathLst>
              <a:path w="1364343" h="435429" extrusionOk="0">
                <a:moveTo>
                  <a:pt x="0" y="0"/>
                </a:moveTo>
                <a:lnTo>
                  <a:pt x="1364343" y="0"/>
                </a:lnTo>
                <a:lnTo>
                  <a:pt x="1190171" y="435429"/>
                </a:lnTo>
                <a:lnTo>
                  <a:pt x="0" y="435429"/>
                </a:lnTo>
                <a:lnTo>
                  <a:pt x="0" y="0"/>
                </a:lnTo>
                <a:close/>
              </a:path>
            </a:pathLst>
          </a:custGeom>
          <a:solidFill>
            <a:srgbClr val="222830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8"/>
          <p:cNvSpPr/>
          <p:nvPr/>
        </p:nvSpPr>
        <p:spPr>
          <a:xfrm>
            <a:off x="1242117" y="291943"/>
            <a:ext cx="447276" cy="433941"/>
          </a:xfrm>
          <a:prstGeom prst="parallelogram">
            <a:avLst>
              <a:gd name="adj" fmla="val 40109"/>
            </a:avLst>
          </a:prstGeom>
          <a:solidFill>
            <a:srgbClr val="58595B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68721" y="323408"/>
            <a:ext cx="1040563" cy="35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icrosoft Yahei"/>
              <a:buNone/>
            </a:pPr>
            <a:r>
              <a:rPr lang="zh-TW" sz="16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产品运营</a:t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10440745" y="6358732"/>
            <a:ext cx="3860297" cy="217765"/>
          </a:xfrm>
          <a:prstGeom prst="parallelogram">
            <a:avLst>
              <a:gd name="adj" fmla="val 25000"/>
            </a:avLst>
          </a:prstGeom>
          <a:solidFill>
            <a:srgbClr val="222830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11296979" y="6133964"/>
            <a:ext cx="2826287" cy="159435"/>
          </a:xfrm>
          <a:prstGeom prst="parallelogram">
            <a:avLst>
              <a:gd name="adj" fmla="val 25000"/>
            </a:avLst>
          </a:prstGeom>
          <a:solidFill>
            <a:srgbClr val="58595B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标题幻灯片">
  <p:cSld name="3_标题幻灯片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9"/>
          <a:stretch/>
        </p:blipFill>
        <p:spPr>
          <a:xfrm>
            <a:off x="-656689" y="-173545"/>
            <a:ext cx="13366808" cy="7231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/>
          <p:nvPr/>
        </p:nvSpPr>
        <p:spPr>
          <a:xfrm>
            <a:off x="3" y="290356"/>
            <a:ext cx="1364165" cy="435530"/>
          </a:xfrm>
          <a:custGeom>
            <a:avLst/>
            <a:gdLst/>
            <a:ahLst/>
            <a:cxnLst/>
            <a:rect l="l" t="t" r="r" b="b"/>
            <a:pathLst>
              <a:path w="1364343" h="435429" extrusionOk="0">
                <a:moveTo>
                  <a:pt x="0" y="0"/>
                </a:moveTo>
                <a:lnTo>
                  <a:pt x="1364343" y="0"/>
                </a:lnTo>
                <a:lnTo>
                  <a:pt x="1190171" y="435429"/>
                </a:lnTo>
                <a:lnTo>
                  <a:pt x="0" y="435429"/>
                </a:lnTo>
                <a:lnTo>
                  <a:pt x="0" y="0"/>
                </a:lnTo>
                <a:close/>
              </a:path>
            </a:pathLst>
          </a:custGeom>
          <a:solidFill>
            <a:srgbClr val="222830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1242117" y="291943"/>
            <a:ext cx="447276" cy="433941"/>
          </a:xfrm>
          <a:prstGeom prst="parallelogram">
            <a:avLst>
              <a:gd name="adj" fmla="val 40109"/>
            </a:avLst>
          </a:prstGeom>
          <a:solidFill>
            <a:srgbClr val="58595B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68721" y="323408"/>
            <a:ext cx="1040563" cy="35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icrosoft Yahei"/>
              <a:buNone/>
            </a:pPr>
            <a:r>
              <a:rPr lang="zh-TW" sz="16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风险管理</a:t>
            </a:r>
            <a:endParaRPr/>
          </a:p>
        </p:txBody>
      </p:sp>
      <p:sp>
        <p:nvSpPr>
          <p:cNvPr id="117" name="Google Shape;117;p19"/>
          <p:cNvSpPr/>
          <p:nvPr/>
        </p:nvSpPr>
        <p:spPr>
          <a:xfrm>
            <a:off x="10440745" y="6358732"/>
            <a:ext cx="3860297" cy="217765"/>
          </a:xfrm>
          <a:prstGeom prst="parallelogram">
            <a:avLst>
              <a:gd name="adj" fmla="val 25000"/>
            </a:avLst>
          </a:prstGeom>
          <a:solidFill>
            <a:srgbClr val="222830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11296979" y="6133964"/>
            <a:ext cx="2826287" cy="159435"/>
          </a:xfrm>
          <a:prstGeom prst="parallelogram">
            <a:avLst>
              <a:gd name="adj" fmla="val 25000"/>
            </a:avLst>
          </a:prstGeom>
          <a:solidFill>
            <a:srgbClr val="58595B"/>
          </a:solidFill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自定义版式">
  <p:cSld name="9_自定义版式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>
            <a:spLocks noGrp="1"/>
          </p:cNvSpPr>
          <p:nvPr>
            <p:ph type="pic" idx="2"/>
          </p:nvPr>
        </p:nvSpPr>
        <p:spPr>
          <a:xfrm>
            <a:off x="1889787" y="2433270"/>
            <a:ext cx="1585200" cy="1569293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0"/>
          <p:cNvSpPr>
            <a:spLocks noGrp="1"/>
          </p:cNvSpPr>
          <p:nvPr>
            <p:ph type="pic" idx="3"/>
          </p:nvPr>
        </p:nvSpPr>
        <p:spPr>
          <a:xfrm>
            <a:off x="5321873" y="2433270"/>
            <a:ext cx="1585200" cy="1569293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0"/>
          <p:cNvSpPr>
            <a:spLocks noGrp="1"/>
          </p:cNvSpPr>
          <p:nvPr>
            <p:ph type="pic" idx="4"/>
          </p:nvPr>
        </p:nvSpPr>
        <p:spPr>
          <a:xfrm>
            <a:off x="8742415" y="2433270"/>
            <a:ext cx="1585200" cy="156929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>
            <a:spLocks noGrp="1"/>
          </p:cNvSpPr>
          <p:nvPr>
            <p:ph type="pic" idx="2"/>
          </p:nvPr>
        </p:nvSpPr>
        <p:spPr>
          <a:xfrm>
            <a:off x="1552824" y="1268707"/>
            <a:ext cx="3889324" cy="38907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320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/>
        </p:nvSpPr>
        <p:spPr>
          <a:xfrm>
            <a:off x="4317438" y="2972489"/>
            <a:ext cx="3555537" cy="23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Microsoft Yahei"/>
              <a:buNone/>
            </a:pPr>
            <a:r>
              <a:rPr lang="zh-TW" sz="3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Microsoft Yahei"/>
              <a:buNone/>
            </a:pPr>
            <a:r>
              <a:rPr lang="zh-TW" sz="500" b="0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ibaotu.com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94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>
            <a:lvl1pPr marL="457200" marR="0" lvl="0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43815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33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41275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dt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ft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ldNum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940" r:id="rId7"/>
    <p:sldLayoutId id="2147483941" r:id="rId8"/>
    <p:sldLayoutId id="2147483942" r:id="rId9"/>
    <p:sldLayoutId id="2147483690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867E55C-5DA7-417A-921B-F3843211B3BD}" type="slidenum">
              <a:rPr kumimoji="1" lang="zh-TW" altLang="en-US" kern="1200" smtClean="0"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0</a:t>
            </a:fld>
            <a:endParaRPr kumimoji="1" lang="zh-TW" altLang="en-US" kern="1200"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latin typeface="源泉圓體 B" panose="020B0800000000000000" pitchFamily="34" charset="-120"/>
                <a:ea typeface="源泉圓體 B" panose="020B0800000000000000" pitchFamily="34" charset="-120"/>
              </a:rPr>
              <a:t>9</a:t>
            </a:fld>
            <a:endParaRPr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35" name="書卷 (垂直) 34"/>
          <p:cNvSpPr/>
          <p:nvPr/>
        </p:nvSpPr>
        <p:spPr>
          <a:xfrm>
            <a:off x="431789" y="2487215"/>
            <a:ext cx="1990456" cy="3400604"/>
          </a:xfrm>
          <a:prstGeom prst="verticalScroll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accent5">
                    <a:lumMod val="7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主要多元</a:t>
            </a:r>
            <a:endParaRPr lang="en-US" altLang="zh-TW" sz="4800" b="1" dirty="0">
              <a:solidFill>
                <a:schemeClr val="accent5">
                  <a:lumMod val="7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algn="ctr"/>
            <a:r>
              <a:rPr lang="zh-TW" altLang="en-US" sz="4800" b="1" dirty="0">
                <a:solidFill>
                  <a:schemeClr val="accent5">
                    <a:lumMod val="7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入學</a:t>
            </a:r>
            <a:endParaRPr lang="en-US" altLang="zh-TW" sz="4800" b="1" dirty="0">
              <a:solidFill>
                <a:schemeClr val="accent5">
                  <a:lumMod val="7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algn="ctr"/>
            <a:r>
              <a:rPr lang="zh-TW" altLang="en-US" sz="4800" b="1" dirty="0">
                <a:solidFill>
                  <a:schemeClr val="accent5">
                    <a:lumMod val="7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管道</a:t>
            </a:r>
            <a:endParaRPr lang="en-US" altLang="zh-TW" sz="4800" b="1" dirty="0">
              <a:solidFill>
                <a:schemeClr val="accent5">
                  <a:lumMod val="7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" name="Google Shape;435;p54">
            <a:extLst>
              <a:ext uri="{FF2B5EF4-FFF2-40B4-BE49-F238E27FC236}">
                <a16:creationId xmlns="" xmlns:a16="http://schemas.microsoft.com/office/drawing/2014/main" id="{3458A93D-F047-E86A-FADC-ECD8639E0289}"/>
              </a:ext>
            </a:extLst>
          </p:cNvPr>
          <p:cNvSpPr/>
          <p:nvPr/>
        </p:nvSpPr>
        <p:spPr>
          <a:xfrm>
            <a:off x="1169500" y="72773"/>
            <a:ext cx="9814500" cy="70147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108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課綱的考招連動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招生管道對照</a:t>
            </a:r>
            <a:endParaRPr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grpSp>
        <p:nvGrpSpPr>
          <p:cNvPr id="36" name="Google Shape;380;p51">
            <a:extLst>
              <a:ext uri="{FF2B5EF4-FFF2-40B4-BE49-F238E27FC236}">
                <a16:creationId xmlns="" xmlns:a16="http://schemas.microsoft.com/office/drawing/2014/main" id="{65A1AA57-936F-4C16-9226-69B2856BFA89}"/>
              </a:ext>
            </a:extLst>
          </p:cNvPr>
          <p:cNvGrpSpPr/>
          <p:nvPr/>
        </p:nvGrpSpPr>
        <p:grpSpPr>
          <a:xfrm>
            <a:off x="2609630" y="1091910"/>
            <a:ext cx="8238244" cy="4961383"/>
            <a:chOff x="1054778" y="74240"/>
            <a:chExt cx="6951571" cy="4961383"/>
          </a:xfrm>
        </p:grpSpPr>
        <p:sp>
          <p:nvSpPr>
            <p:cNvPr id="37" name="Google Shape;381;p51">
              <a:extLst>
                <a:ext uri="{FF2B5EF4-FFF2-40B4-BE49-F238E27FC236}">
                  <a16:creationId xmlns="" xmlns:a16="http://schemas.microsoft.com/office/drawing/2014/main" id="{AAACC6B0-451D-4F83-B5F2-5AC697EFF7E1}"/>
                </a:ext>
              </a:extLst>
            </p:cNvPr>
            <p:cNvSpPr/>
            <p:nvPr/>
          </p:nvSpPr>
          <p:spPr>
            <a:xfrm>
              <a:off x="1786342" y="1474105"/>
              <a:ext cx="2073302" cy="828975"/>
            </a:xfrm>
            <a:prstGeom prst="rect">
              <a:avLst/>
            </a:prstGeom>
            <a:solidFill>
              <a:srgbClr val="E7CFCF">
                <a:alpha val="89803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38" name="Google Shape;382;p51">
              <a:extLst>
                <a:ext uri="{FF2B5EF4-FFF2-40B4-BE49-F238E27FC236}">
                  <a16:creationId xmlns="" xmlns:a16="http://schemas.microsoft.com/office/drawing/2014/main" id="{BD0C06C9-E022-465B-AEB5-CBAF5E06A375}"/>
                </a:ext>
              </a:extLst>
            </p:cNvPr>
            <p:cNvSpPr txBox="1"/>
            <p:nvPr/>
          </p:nvSpPr>
          <p:spPr>
            <a:xfrm>
              <a:off x="2118071" y="1474105"/>
              <a:ext cx="1741574" cy="82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特殊選才</a:t>
              </a: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39" name="Google Shape;383;p51">
              <a:extLst>
                <a:ext uri="{FF2B5EF4-FFF2-40B4-BE49-F238E27FC236}">
                  <a16:creationId xmlns="" xmlns:a16="http://schemas.microsoft.com/office/drawing/2014/main" id="{73CFB9CD-947D-481D-9FB7-B6ACE7073EFA}"/>
                </a:ext>
              </a:extLst>
            </p:cNvPr>
            <p:cNvSpPr/>
            <p:nvPr/>
          </p:nvSpPr>
          <p:spPr>
            <a:xfrm>
              <a:off x="1786342" y="2303080"/>
              <a:ext cx="2073302" cy="828975"/>
            </a:xfrm>
            <a:prstGeom prst="rect">
              <a:avLst/>
            </a:prstGeom>
            <a:solidFill>
              <a:srgbClr val="DDE5D0">
                <a:alpha val="89803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40" name="Google Shape;384;p51">
              <a:extLst>
                <a:ext uri="{FF2B5EF4-FFF2-40B4-BE49-F238E27FC236}">
                  <a16:creationId xmlns="" xmlns:a16="http://schemas.microsoft.com/office/drawing/2014/main" id="{129FE499-E91F-4589-B11F-C7AAF7A7A429}"/>
                </a:ext>
              </a:extLst>
            </p:cNvPr>
            <p:cNvSpPr txBox="1"/>
            <p:nvPr/>
          </p:nvSpPr>
          <p:spPr>
            <a:xfrm>
              <a:off x="2118071" y="2303080"/>
              <a:ext cx="1741574" cy="82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繁星推薦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41" name="Google Shape;385;p51">
              <a:extLst>
                <a:ext uri="{FF2B5EF4-FFF2-40B4-BE49-F238E27FC236}">
                  <a16:creationId xmlns="" xmlns:a16="http://schemas.microsoft.com/office/drawing/2014/main" id="{BFFA170C-87FF-4693-88E8-3F7815414B29}"/>
                </a:ext>
              </a:extLst>
            </p:cNvPr>
            <p:cNvSpPr/>
            <p:nvPr/>
          </p:nvSpPr>
          <p:spPr>
            <a:xfrm>
              <a:off x="1786342" y="3132055"/>
              <a:ext cx="2073302" cy="828975"/>
            </a:xfrm>
            <a:prstGeom prst="rect">
              <a:avLst/>
            </a:prstGeom>
            <a:solidFill>
              <a:srgbClr val="CCC0D9">
                <a:alpha val="89803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42" name="Google Shape;386;p51">
              <a:extLst>
                <a:ext uri="{FF2B5EF4-FFF2-40B4-BE49-F238E27FC236}">
                  <a16:creationId xmlns="" xmlns:a16="http://schemas.microsoft.com/office/drawing/2014/main" id="{9026E20D-B0E9-4BE5-A89C-8D9783AE60F5}"/>
                </a:ext>
              </a:extLst>
            </p:cNvPr>
            <p:cNvSpPr txBox="1"/>
            <p:nvPr/>
          </p:nvSpPr>
          <p:spPr>
            <a:xfrm>
              <a:off x="2118071" y="3132055"/>
              <a:ext cx="1741574" cy="82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申請</a:t>
              </a:r>
              <a:r>
                <a:rPr lang="zh-TW" altLang="en-US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入學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43" name="Google Shape;387;p51">
              <a:extLst>
                <a:ext uri="{FF2B5EF4-FFF2-40B4-BE49-F238E27FC236}">
                  <a16:creationId xmlns="" xmlns:a16="http://schemas.microsoft.com/office/drawing/2014/main" id="{A0543444-FCFC-4644-BD52-CB7486F38309}"/>
                </a:ext>
              </a:extLst>
            </p:cNvPr>
            <p:cNvSpPr/>
            <p:nvPr/>
          </p:nvSpPr>
          <p:spPr>
            <a:xfrm>
              <a:off x="1786342" y="3961031"/>
              <a:ext cx="2073302" cy="828975"/>
            </a:xfrm>
            <a:prstGeom prst="rect">
              <a:avLst/>
            </a:prstGeom>
            <a:solidFill>
              <a:srgbClr val="CDE1E8">
                <a:alpha val="89803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44" name="Google Shape;388;p51">
              <a:extLst>
                <a:ext uri="{FF2B5EF4-FFF2-40B4-BE49-F238E27FC236}">
                  <a16:creationId xmlns="" xmlns:a16="http://schemas.microsoft.com/office/drawing/2014/main" id="{45DE6AFC-0F07-4953-8B9E-1A7644A773D9}"/>
                </a:ext>
              </a:extLst>
            </p:cNvPr>
            <p:cNvSpPr txBox="1"/>
            <p:nvPr/>
          </p:nvSpPr>
          <p:spPr>
            <a:xfrm>
              <a:off x="2118071" y="3961031"/>
              <a:ext cx="1741574" cy="82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分發</a:t>
              </a:r>
              <a:r>
                <a:rPr lang="zh-TW" altLang="en-US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入學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45" name="Google Shape;389;p51">
              <a:extLst>
                <a:ext uri="{FF2B5EF4-FFF2-40B4-BE49-F238E27FC236}">
                  <a16:creationId xmlns="" xmlns:a16="http://schemas.microsoft.com/office/drawing/2014/main" id="{953D29BA-CC4C-4007-B065-6A8BFFB240B5}"/>
                </a:ext>
              </a:extLst>
            </p:cNvPr>
            <p:cNvSpPr/>
            <p:nvPr/>
          </p:nvSpPr>
          <p:spPr>
            <a:xfrm>
              <a:off x="1054778" y="74240"/>
              <a:ext cx="1670062" cy="1326808"/>
            </a:xfrm>
            <a:prstGeom prst="ellipse">
              <a:avLst/>
            </a:prstGeom>
            <a:solidFill>
              <a:srgbClr val="BF504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46" name="Google Shape;390;p51">
              <a:extLst>
                <a:ext uri="{FF2B5EF4-FFF2-40B4-BE49-F238E27FC236}">
                  <a16:creationId xmlns="" xmlns:a16="http://schemas.microsoft.com/office/drawing/2014/main" id="{43C3567B-D2F1-471C-BAAA-894FC3D47FCE}"/>
                </a:ext>
              </a:extLst>
            </p:cNvPr>
            <p:cNvSpPr txBox="1"/>
            <p:nvPr/>
          </p:nvSpPr>
          <p:spPr>
            <a:xfrm>
              <a:off x="1308461" y="323797"/>
              <a:ext cx="1180912" cy="827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None/>
              </a:pPr>
              <a:r>
                <a:rPr lang="zh-TW" sz="3600" b="1" dirty="0">
                  <a:solidFill>
                    <a:schemeClr val="lt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大學</a:t>
              </a:r>
              <a:endParaRPr sz="3600"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47" name="Google Shape;391;p51">
              <a:extLst>
                <a:ext uri="{FF2B5EF4-FFF2-40B4-BE49-F238E27FC236}">
                  <a16:creationId xmlns="" xmlns:a16="http://schemas.microsoft.com/office/drawing/2014/main" id="{3A3CDBB6-9161-415C-90BC-5365359D1255}"/>
                </a:ext>
              </a:extLst>
            </p:cNvPr>
            <p:cNvSpPr/>
            <p:nvPr/>
          </p:nvSpPr>
          <p:spPr>
            <a:xfrm>
              <a:off x="6029699" y="424888"/>
              <a:ext cx="1976650" cy="747317"/>
            </a:xfrm>
            <a:prstGeom prst="rect">
              <a:avLst/>
            </a:prstGeom>
            <a:solidFill>
              <a:srgbClr val="FBDCCE">
                <a:alpha val="89803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48" name="Google Shape;392;p51">
              <a:extLst>
                <a:ext uri="{FF2B5EF4-FFF2-40B4-BE49-F238E27FC236}">
                  <a16:creationId xmlns="" xmlns:a16="http://schemas.microsoft.com/office/drawing/2014/main" id="{80E1EB5F-A38D-4083-BA88-E232A94C48CC}"/>
                </a:ext>
              </a:extLst>
            </p:cNvPr>
            <p:cNvSpPr txBox="1"/>
            <p:nvPr/>
          </p:nvSpPr>
          <p:spPr>
            <a:xfrm>
              <a:off x="6345963" y="424888"/>
              <a:ext cx="1660386" cy="747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特殊選才</a:t>
              </a: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49" name="Google Shape;393;p51">
              <a:extLst>
                <a:ext uri="{FF2B5EF4-FFF2-40B4-BE49-F238E27FC236}">
                  <a16:creationId xmlns="" xmlns:a16="http://schemas.microsoft.com/office/drawing/2014/main" id="{6683658C-1D26-444C-A912-0CC9097E1744}"/>
                </a:ext>
              </a:extLst>
            </p:cNvPr>
            <p:cNvSpPr/>
            <p:nvPr/>
          </p:nvSpPr>
          <p:spPr>
            <a:xfrm>
              <a:off x="6029699" y="1172206"/>
              <a:ext cx="1976650" cy="855398"/>
            </a:xfrm>
            <a:prstGeom prst="rect">
              <a:avLst/>
            </a:prstGeom>
            <a:solidFill>
              <a:srgbClr val="E7CFCF">
                <a:alpha val="89803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50" name="Google Shape;394;p51">
              <a:extLst>
                <a:ext uri="{FF2B5EF4-FFF2-40B4-BE49-F238E27FC236}">
                  <a16:creationId xmlns="" xmlns:a16="http://schemas.microsoft.com/office/drawing/2014/main" id="{B8FB66E6-24FC-42D1-B299-EA87E269C28B}"/>
                </a:ext>
              </a:extLst>
            </p:cNvPr>
            <p:cNvSpPr txBox="1"/>
            <p:nvPr/>
          </p:nvSpPr>
          <p:spPr>
            <a:xfrm>
              <a:off x="6345963" y="1172206"/>
              <a:ext cx="1660386" cy="855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技優甄審/保送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51" name="Google Shape;395;p51">
              <a:extLst>
                <a:ext uri="{FF2B5EF4-FFF2-40B4-BE49-F238E27FC236}">
                  <a16:creationId xmlns="" xmlns:a16="http://schemas.microsoft.com/office/drawing/2014/main" id="{767BAA63-274F-4F33-8DCF-A2E6BF9D6DEF}"/>
                </a:ext>
              </a:extLst>
            </p:cNvPr>
            <p:cNvSpPr/>
            <p:nvPr/>
          </p:nvSpPr>
          <p:spPr>
            <a:xfrm>
              <a:off x="6029699" y="2027604"/>
              <a:ext cx="1976650" cy="766067"/>
            </a:xfrm>
            <a:prstGeom prst="rect">
              <a:avLst/>
            </a:prstGeom>
            <a:solidFill>
              <a:srgbClr val="DDE5D0">
                <a:alpha val="89803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52" name="Google Shape;396;p51">
              <a:extLst>
                <a:ext uri="{FF2B5EF4-FFF2-40B4-BE49-F238E27FC236}">
                  <a16:creationId xmlns="" xmlns:a16="http://schemas.microsoft.com/office/drawing/2014/main" id="{6F4744E6-015F-4552-90A6-2BF7AE9BA7CC}"/>
                </a:ext>
              </a:extLst>
            </p:cNvPr>
            <p:cNvSpPr txBox="1"/>
            <p:nvPr/>
          </p:nvSpPr>
          <p:spPr>
            <a:xfrm>
              <a:off x="6259161" y="2055871"/>
              <a:ext cx="1660386" cy="766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科技</a:t>
              </a:r>
              <a:r>
                <a:rPr lang="zh-TW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繁星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53" name="Google Shape;397;p51">
              <a:extLst>
                <a:ext uri="{FF2B5EF4-FFF2-40B4-BE49-F238E27FC236}">
                  <a16:creationId xmlns="" xmlns:a16="http://schemas.microsoft.com/office/drawing/2014/main" id="{FBDCF0C5-D30D-4E5F-9596-870754F480CC}"/>
                </a:ext>
              </a:extLst>
            </p:cNvPr>
            <p:cNvSpPr/>
            <p:nvPr/>
          </p:nvSpPr>
          <p:spPr>
            <a:xfrm>
              <a:off x="6029699" y="2793671"/>
              <a:ext cx="1976650" cy="747317"/>
            </a:xfrm>
            <a:prstGeom prst="rect">
              <a:avLst/>
            </a:prstGeom>
            <a:solidFill>
              <a:srgbClr val="E5DFE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54" name="Google Shape;398;p51">
              <a:extLst>
                <a:ext uri="{FF2B5EF4-FFF2-40B4-BE49-F238E27FC236}">
                  <a16:creationId xmlns="" xmlns:a16="http://schemas.microsoft.com/office/drawing/2014/main" id="{505CC05B-BA59-4548-93FB-37C3224B807C}"/>
                </a:ext>
              </a:extLst>
            </p:cNvPr>
            <p:cNvSpPr txBox="1"/>
            <p:nvPr/>
          </p:nvSpPr>
          <p:spPr>
            <a:xfrm>
              <a:off x="6217810" y="2793671"/>
              <a:ext cx="1660386" cy="747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四技</a:t>
              </a:r>
              <a:r>
                <a:rPr lang="zh-TW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申請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55" name="Google Shape;399;p51">
              <a:extLst>
                <a:ext uri="{FF2B5EF4-FFF2-40B4-BE49-F238E27FC236}">
                  <a16:creationId xmlns="" xmlns:a16="http://schemas.microsoft.com/office/drawing/2014/main" id="{CEE6B47B-E0E4-4FCB-ADC7-9246C5EB446B}"/>
                </a:ext>
              </a:extLst>
            </p:cNvPr>
            <p:cNvSpPr/>
            <p:nvPr/>
          </p:nvSpPr>
          <p:spPr>
            <a:xfrm>
              <a:off x="6029699" y="3540989"/>
              <a:ext cx="1976650" cy="747317"/>
            </a:xfrm>
            <a:prstGeom prst="rect">
              <a:avLst/>
            </a:prstGeom>
            <a:solidFill>
              <a:srgbClr val="CCC0D9">
                <a:alpha val="89803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56" name="Google Shape;400;p51">
              <a:extLst>
                <a:ext uri="{FF2B5EF4-FFF2-40B4-BE49-F238E27FC236}">
                  <a16:creationId xmlns="" xmlns:a16="http://schemas.microsoft.com/office/drawing/2014/main" id="{886FE606-52E0-40C2-965D-5C03597CB4AE}"/>
                </a:ext>
              </a:extLst>
            </p:cNvPr>
            <p:cNvSpPr txBox="1"/>
            <p:nvPr/>
          </p:nvSpPr>
          <p:spPr>
            <a:xfrm>
              <a:off x="6187831" y="3540989"/>
              <a:ext cx="1660386" cy="747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甄選入學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57" name="Google Shape;401;p51">
              <a:extLst>
                <a:ext uri="{FF2B5EF4-FFF2-40B4-BE49-F238E27FC236}">
                  <a16:creationId xmlns="" xmlns:a16="http://schemas.microsoft.com/office/drawing/2014/main" id="{CB780F35-F70D-4B63-9B7E-FC12D9453EF6}"/>
                </a:ext>
              </a:extLst>
            </p:cNvPr>
            <p:cNvSpPr/>
            <p:nvPr/>
          </p:nvSpPr>
          <p:spPr>
            <a:xfrm>
              <a:off x="6029699" y="4288306"/>
              <a:ext cx="1976650" cy="747317"/>
            </a:xfrm>
            <a:prstGeom prst="rect">
              <a:avLst/>
            </a:prstGeom>
            <a:solidFill>
              <a:srgbClr val="DAEEF3">
                <a:alpha val="89803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58" name="Google Shape;402;p51">
              <a:extLst>
                <a:ext uri="{FF2B5EF4-FFF2-40B4-BE49-F238E27FC236}">
                  <a16:creationId xmlns="" xmlns:a16="http://schemas.microsoft.com/office/drawing/2014/main" id="{2724017F-D6F8-4FC5-A9BA-AE3275C493F7}"/>
                </a:ext>
              </a:extLst>
            </p:cNvPr>
            <p:cNvSpPr txBox="1"/>
            <p:nvPr/>
          </p:nvSpPr>
          <p:spPr>
            <a:xfrm>
              <a:off x="6266897" y="4288306"/>
              <a:ext cx="1660386" cy="747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登記分發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59" name="Google Shape;403;p51">
              <a:extLst>
                <a:ext uri="{FF2B5EF4-FFF2-40B4-BE49-F238E27FC236}">
                  <a16:creationId xmlns="" xmlns:a16="http://schemas.microsoft.com/office/drawing/2014/main" id="{57625B5B-B3C9-4441-8C71-9D4049BB7CC8}"/>
                </a:ext>
              </a:extLst>
            </p:cNvPr>
            <p:cNvSpPr/>
            <p:nvPr/>
          </p:nvSpPr>
          <p:spPr>
            <a:xfrm>
              <a:off x="4050864" y="74240"/>
              <a:ext cx="1990287" cy="1395305"/>
            </a:xfrm>
            <a:prstGeom prst="ellipse">
              <a:avLst/>
            </a:prstGeom>
            <a:solidFill>
              <a:srgbClr val="76923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sp>
          <p:nvSpPr>
            <p:cNvPr id="60" name="Google Shape;404;p51">
              <a:extLst>
                <a:ext uri="{FF2B5EF4-FFF2-40B4-BE49-F238E27FC236}">
                  <a16:creationId xmlns="" xmlns:a16="http://schemas.microsoft.com/office/drawing/2014/main" id="{DC69FC60-97EE-4B80-B006-C49BC445E8B5}"/>
                </a:ext>
              </a:extLst>
            </p:cNvPr>
            <p:cNvSpPr txBox="1"/>
            <p:nvPr/>
          </p:nvSpPr>
          <p:spPr>
            <a:xfrm>
              <a:off x="4177127" y="74240"/>
              <a:ext cx="1752787" cy="1395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b="1" dirty="0">
                  <a:solidFill>
                    <a:schemeClr val="lt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技專</a:t>
              </a:r>
              <a:r>
                <a:rPr lang="zh-TW" altLang="en-US" sz="3600" b="1" dirty="0">
                  <a:solidFill>
                    <a:schemeClr val="lt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    </a:t>
              </a:r>
              <a:r>
                <a:rPr lang="en-US" altLang="zh-TW" sz="3600" b="1" dirty="0">
                  <a:solidFill>
                    <a:schemeClr val="lt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/>
              </a:r>
              <a:br>
                <a:rPr lang="en-US" altLang="zh-TW" sz="3600" b="1" dirty="0">
                  <a:solidFill>
                    <a:schemeClr val="lt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</a:br>
              <a:r>
                <a:rPr lang="zh-TW" sz="3600" b="1" dirty="0">
                  <a:solidFill>
                    <a:schemeClr val="lt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Calibri"/>
                  <a:sym typeface="Calibri"/>
                </a:rPr>
                <a:t>校院</a:t>
              </a:r>
              <a:endParaRPr sz="3600"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</p:grpSp>
      <p:sp>
        <p:nvSpPr>
          <p:cNvPr id="61" name="Google Shape;405;p51">
            <a:extLst>
              <a:ext uri="{FF2B5EF4-FFF2-40B4-BE49-F238E27FC236}">
                <a16:creationId xmlns="" xmlns:a16="http://schemas.microsoft.com/office/drawing/2014/main" id="{6BC0D041-692B-4CED-83F7-0234D239FCFF}"/>
              </a:ext>
            </a:extLst>
          </p:cNvPr>
          <p:cNvSpPr/>
          <p:nvPr/>
        </p:nvSpPr>
        <p:spPr>
          <a:xfrm>
            <a:off x="3476600" y="3287678"/>
            <a:ext cx="2471831" cy="2474234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Arial"/>
            </a:endParaRPr>
          </a:p>
        </p:txBody>
      </p:sp>
      <p:sp>
        <p:nvSpPr>
          <p:cNvPr id="62" name="Google Shape;406;p51">
            <a:extLst>
              <a:ext uri="{FF2B5EF4-FFF2-40B4-BE49-F238E27FC236}">
                <a16:creationId xmlns="" xmlns:a16="http://schemas.microsoft.com/office/drawing/2014/main" id="{18D3C313-22AE-4695-9909-8C45763927F2}"/>
              </a:ext>
            </a:extLst>
          </p:cNvPr>
          <p:cNvSpPr/>
          <p:nvPr/>
        </p:nvSpPr>
        <p:spPr>
          <a:xfrm>
            <a:off x="8505364" y="3056778"/>
            <a:ext cx="2342509" cy="300375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Arial"/>
            </a:endParaRPr>
          </a:p>
        </p:txBody>
      </p:sp>
      <p:cxnSp>
        <p:nvCxnSpPr>
          <p:cNvPr id="63" name="Google Shape;407;p51">
            <a:extLst>
              <a:ext uri="{FF2B5EF4-FFF2-40B4-BE49-F238E27FC236}">
                <a16:creationId xmlns="" xmlns:a16="http://schemas.microsoft.com/office/drawing/2014/main" id="{A9E8DA67-1950-47E0-A18F-9BA7E4863EE1}"/>
              </a:ext>
            </a:extLst>
          </p:cNvPr>
          <p:cNvCxnSpPr/>
          <p:nvPr/>
        </p:nvCxnSpPr>
        <p:spPr>
          <a:xfrm rot="10800000" flipH="1">
            <a:off x="6160264" y="3464565"/>
            <a:ext cx="2041482" cy="216074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64" name="Google Shape;408;p51">
            <a:extLst>
              <a:ext uri="{FF2B5EF4-FFF2-40B4-BE49-F238E27FC236}">
                <a16:creationId xmlns="" xmlns:a16="http://schemas.microsoft.com/office/drawing/2014/main" id="{ADFF1417-813F-443F-940A-2CD27FBF5DED}"/>
              </a:ext>
            </a:extLst>
          </p:cNvPr>
          <p:cNvCxnSpPr/>
          <p:nvPr/>
        </p:nvCxnSpPr>
        <p:spPr>
          <a:xfrm>
            <a:off x="6077752" y="5408347"/>
            <a:ext cx="2041482" cy="28809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65" name="Google Shape;409;p51">
            <a:extLst>
              <a:ext uri="{FF2B5EF4-FFF2-40B4-BE49-F238E27FC236}">
                <a16:creationId xmlns="" xmlns:a16="http://schemas.microsoft.com/office/drawing/2014/main" id="{2F1FDF71-4F45-4700-AF29-88FFA6D89773}"/>
              </a:ext>
            </a:extLst>
          </p:cNvPr>
          <p:cNvCxnSpPr>
            <a:cxnSpLocks/>
          </p:cNvCxnSpPr>
          <p:nvPr/>
        </p:nvCxnSpPr>
        <p:spPr>
          <a:xfrm>
            <a:off x="6058675" y="4625991"/>
            <a:ext cx="2131617" cy="365895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66" name="Google Shape;410;p51">
            <a:extLst>
              <a:ext uri="{FF2B5EF4-FFF2-40B4-BE49-F238E27FC236}">
                <a16:creationId xmlns="" xmlns:a16="http://schemas.microsoft.com/office/drawing/2014/main" id="{0C999E0B-7D6F-47AD-AB5D-4737D9C4C188}"/>
              </a:ext>
            </a:extLst>
          </p:cNvPr>
          <p:cNvCxnSpPr/>
          <p:nvPr/>
        </p:nvCxnSpPr>
        <p:spPr>
          <a:xfrm flipV="1">
            <a:off x="6058675" y="4161598"/>
            <a:ext cx="2143071" cy="318997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latin typeface="源泉圓體 B" panose="020B0800000000000000" pitchFamily="34" charset="-120"/>
                <a:ea typeface="源泉圓體 B" panose="020B0800000000000000" pitchFamily="34" charset="-120"/>
              </a:rPr>
              <a:t>10</a:t>
            </a:fld>
            <a:endParaRPr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graphicFrame>
        <p:nvGraphicFramePr>
          <p:cNvPr id="419" name="Google Shape;419;p52"/>
          <p:cNvGraphicFramePr/>
          <p:nvPr>
            <p:extLst>
              <p:ext uri="{D42A27DB-BD31-4B8C-83A1-F6EECF244321}">
                <p14:modId xmlns:p14="http://schemas.microsoft.com/office/powerpoint/2010/main" val="2179484853"/>
              </p:ext>
            </p:extLst>
          </p:nvPr>
        </p:nvGraphicFramePr>
        <p:xfrm>
          <a:off x="431315" y="949569"/>
          <a:ext cx="11382250" cy="5325084"/>
        </p:xfrm>
        <a:graphic>
          <a:graphicData uri="http://schemas.openxmlformats.org/drawingml/2006/table">
            <a:tbl>
              <a:tblPr>
                <a:noFill/>
                <a:tableStyleId>{76870480-4BCD-4774-AB0C-503F46AC4871}</a:tableStyleId>
              </a:tblPr>
              <a:tblGrid>
                <a:gridCol w="2135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98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52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878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655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97016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入學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管道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AF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考試及學習資料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A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4032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學</a:t>
                      </a:r>
                      <a:r>
                        <a:rPr lang="zh-TW" altLang="en-US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測</a:t>
                      </a:r>
                      <a:r>
                        <a:rPr lang="en-US" alt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(</a:t>
                      </a: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X</a:t>
                      </a:r>
                      <a:r>
                        <a:rPr lang="en-US" alt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)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學習歷程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檔案(P1)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分科測驗(Y)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術科/英聽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FA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78012">
                <a:tc>
                  <a:txBody>
                    <a:bodyPr/>
                    <a:lstStyle/>
                    <a:p>
                      <a:pPr marL="15875" marR="0" lvl="0" indent="-1587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zh-TW" sz="3600" b="1" u="none" strike="noStrike" cap="none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繁星推薦</a:t>
                      </a:r>
                      <a:endParaRPr sz="3600" b="1" u="none" strike="noStrike" cap="none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參採</a:t>
                      </a:r>
                      <a:endParaRPr sz="2800" b="1" u="none" strike="noStrike" cap="none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至多5採4</a:t>
                      </a:r>
                      <a:endParaRPr sz="2800" b="1" u="none" strike="noStrike" cap="none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參採</a:t>
                      </a:r>
                      <a:endParaRPr sz="2800" b="1" u="none" strike="noStrike" cap="non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在校成績</a:t>
                      </a:r>
                      <a:endParaRPr sz="2800" b="1" u="none" strike="noStrike" cap="non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------</a:t>
                      </a:r>
                      <a:endParaRPr sz="2800" b="1" u="none" strike="noStrike" cap="non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部分校系</a:t>
                      </a:r>
                      <a:endParaRPr sz="2800" b="1" u="none" strike="noStrike" cap="non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採計</a:t>
                      </a:r>
                      <a:endParaRPr sz="2800" b="1" u="none" strike="noStrike" cap="non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/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檢定</a:t>
                      </a:r>
                      <a:endParaRPr sz="2800" b="1" u="none" strike="noStrike" cap="non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780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zh-TW" sz="36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申請</a:t>
                      </a:r>
                      <a:r>
                        <a:rPr lang="zh-TW" altLang="en-US" sz="36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入學</a:t>
                      </a:r>
                      <a:endParaRPr sz="36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參採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(至多5採4)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參採</a:t>
                      </a:r>
                      <a:endParaRPr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------</a:t>
                      </a:r>
                      <a:endParaRPr sz="2800" b="1" u="none" strike="noStrike" cap="non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780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zh-TW" sz="36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分發</a:t>
                      </a:r>
                      <a:r>
                        <a:rPr lang="zh-TW" altLang="en-US" sz="36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入學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參採或檢定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(至多5採4)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------</a:t>
                      </a:r>
                      <a:endParaRPr sz="2800" b="1" u="none" strike="noStrike" cap="none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參採</a:t>
                      </a:r>
                      <a:r>
                        <a:rPr lang="en-US" altLang="zh-TW" sz="2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/</a:t>
                      </a:r>
                      <a:r>
                        <a:rPr lang="zh-TW" sz="2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至少7採1</a:t>
                      </a:r>
                      <a:endParaRPr lang="en-US" altLang="zh-TW" sz="2800" b="1" u="none" strike="noStrike" cap="none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altLang="zh-TW" sz="1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(114</a:t>
                      </a:r>
                      <a:r>
                        <a:rPr lang="zh-TW" altLang="en-US" sz="1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學年增加</a:t>
                      </a:r>
                      <a:r>
                        <a:rPr lang="en-US" altLang="zh-TW" sz="1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/>
                      </a:r>
                      <a:br>
                        <a:rPr lang="en-US" altLang="zh-TW" sz="1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</a:br>
                      <a:r>
                        <a:rPr lang="zh-TW" altLang="en-US" sz="1800" b="1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數學乙</a:t>
                      </a:r>
                      <a:r>
                        <a:rPr lang="zh-TW" altLang="en-US" sz="1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可參採</a:t>
                      </a:r>
                      <a:r>
                        <a:rPr lang="en-US" altLang="zh-TW" sz="1800" b="1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Calibri"/>
                        </a:rPr>
                        <a:t>)</a:t>
                      </a:r>
                      <a:endParaRPr sz="1800" b="1" u="none" strike="noStrike" cap="none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Google Shape;435;p54">
            <a:extLst>
              <a:ext uri="{FF2B5EF4-FFF2-40B4-BE49-F238E27FC236}">
                <a16:creationId xmlns="" xmlns:a16="http://schemas.microsoft.com/office/drawing/2014/main" id="{3E230135-EEE3-3E93-91BE-6781D24BCF65}"/>
              </a:ext>
            </a:extLst>
          </p:cNvPr>
          <p:cNvSpPr/>
          <p:nvPr/>
        </p:nvSpPr>
        <p:spPr>
          <a:xfrm>
            <a:off x="1169500" y="72773"/>
            <a:ext cx="9814500" cy="70147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108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課綱</a:t>
            </a: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大學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入學</a:t>
            </a: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招生參採</a:t>
            </a:r>
            <a:endParaRPr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  <p:graphicFrame>
        <p:nvGraphicFramePr>
          <p:cNvPr id="428" name="Google Shape;428;p53"/>
          <p:cNvGraphicFramePr/>
          <p:nvPr>
            <p:extLst>
              <p:ext uri="{D42A27DB-BD31-4B8C-83A1-F6EECF244321}">
                <p14:modId xmlns:p14="http://schemas.microsoft.com/office/powerpoint/2010/main" val="3985528182"/>
              </p:ext>
            </p:extLst>
          </p:nvPr>
        </p:nvGraphicFramePr>
        <p:xfrm>
          <a:off x="394876" y="926124"/>
          <a:ext cx="11517225" cy="5157856"/>
        </p:xfrm>
        <a:graphic>
          <a:graphicData uri="http://schemas.openxmlformats.org/drawingml/2006/table">
            <a:tbl>
              <a:tblPr>
                <a:noFill/>
                <a:tableStyleId>{76870480-4BCD-4774-AB0C-503F46AC4871}</a:tableStyleId>
              </a:tblPr>
              <a:tblGrid>
                <a:gridCol w="26879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119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948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82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442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0551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入學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管道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AF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考試及學習資料</a:t>
                      </a:r>
                      <a:endParaRPr sz="2800" b="1" u="none" strike="noStrike" cap="none">
                        <a:solidFill>
                          <a:schemeClr val="dk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A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0551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統測</a:t>
                      </a:r>
                      <a:endParaRPr sz="2800" b="1" u="none" strike="noStrike" cap="none" dirty="0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學習歷程檔案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學測</a:t>
                      </a:r>
                      <a:endParaRPr sz="2800" b="1" u="none" strike="noStrike" cap="none">
                        <a:solidFill>
                          <a:schemeClr val="dk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其他</a:t>
                      </a:r>
                      <a:endParaRPr sz="2800" b="1" u="none" strike="noStrike" cap="none">
                        <a:solidFill>
                          <a:schemeClr val="dk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FA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99323">
                <a:tc>
                  <a:txBody>
                    <a:bodyPr/>
                    <a:lstStyle/>
                    <a:p>
                      <a:pPr marL="15875" marR="0" lvl="0" indent="-1587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zh-TW" sz="3600" b="1" u="none" strike="noStrike" cap="none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科技繁星</a:t>
                      </a:r>
                      <a:endParaRPr sz="3600" b="1" u="none" strike="noStrike" cap="none">
                        <a:solidFill>
                          <a:schemeClr val="dk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------</a:t>
                      </a:r>
                      <a:endParaRPr sz="2800" b="1" u="none" strike="noStrike" cap="none" dirty="0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參採</a:t>
                      </a:r>
                      <a:endParaRPr sz="2800" b="1" u="none" strike="noStrike" cap="none" dirty="0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u="none" strike="noStrike" cap="none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在校成績</a:t>
                      </a:r>
                      <a:endParaRPr sz="3600" b="1" u="none" strike="noStrike" cap="none" dirty="0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------</a:t>
                      </a:r>
                      <a:endParaRPr sz="2800" b="1" u="none" strike="noStrike" cap="none"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尚有特殊選才</a:t>
                      </a:r>
                      <a:r>
                        <a:rPr lang="zh-TW" sz="2800" b="1" u="none" strike="noStrike" cap="none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Microsoft JhengHei"/>
                          <a:sym typeface="Microsoft JhengHei"/>
                        </a:rPr>
                        <a:t>、</a:t>
                      </a:r>
                      <a:r>
                        <a:rPr lang="zh-TW" sz="2800" b="1" u="none" strike="noStrike" cap="none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技優甄審</a:t>
                      </a:r>
                      <a:r>
                        <a:rPr lang="zh-TW" sz="2800" b="1" u="none" strike="noStrike" cap="none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PMingLiU"/>
                          <a:sym typeface="PMingLiU"/>
                        </a:rPr>
                        <a:t>及技優</a:t>
                      </a:r>
                      <a:r>
                        <a:rPr lang="zh-TW" sz="2800" b="1" u="none" strike="noStrike" cap="none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保送等管道</a:t>
                      </a:r>
                      <a:r>
                        <a:rPr lang="zh-TW" altLang="en-US" sz="2800" b="1" u="none" strike="noStrike" cap="none" dirty="0"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。</a:t>
                      </a:r>
                      <a:endParaRPr sz="2800" b="1" u="none" strike="noStrike" cap="none" dirty="0"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0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zh-TW" sz="3600" b="1" u="none" strike="noStrike" cap="none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甄選入學</a:t>
                      </a:r>
                      <a:endParaRPr sz="3600" b="1" u="none" strike="noStrike" cap="none">
                        <a:solidFill>
                          <a:schemeClr val="dk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4400" b="1" u="none" strike="noStrike" cap="none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參採</a:t>
                      </a:r>
                      <a:endParaRPr sz="24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4400" b="1" u="none" strike="noStrike" cap="none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參採</a:t>
                      </a:r>
                      <a:endParaRPr sz="24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------</a:t>
                      </a:r>
                      <a:endParaRPr sz="2800" b="1" u="none" strike="noStrike" cap="none" dirty="0"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0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zh-TW" sz="3600" b="1" u="none" strike="noStrike" cap="none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登記分發</a:t>
                      </a:r>
                      <a:endParaRPr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4400" b="1" u="none" strike="noStrike" cap="none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參採</a:t>
                      </a:r>
                      <a:endParaRPr sz="2400" dirty="0"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------</a:t>
                      </a:r>
                      <a:endParaRPr sz="2800" b="1" u="none" strike="noStrike" cap="none"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------</a:t>
                      </a:r>
                      <a:endParaRPr sz="2800" b="1" u="none" strike="noStrike" cap="none" dirty="0"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355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zh-TW" altLang="en-US" sz="3600" b="1" u="none" strike="noStrike" cap="none" dirty="0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四技</a:t>
                      </a:r>
                      <a:r>
                        <a:rPr lang="zh-TW" sz="3600" b="1" u="none" strike="noStrike" cap="none" dirty="0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申請</a:t>
                      </a:r>
                      <a:endParaRPr sz="3600" b="1" u="none" strike="noStrike" cap="none" dirty="0">
                        <a:solidFill>
                          <a:schemeClr val="dk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(</a:t>
                      </a:r>
                      <a:r>
                        <a:rPr lang="zh-TW" altLang="en-US" sz="2800" b="1" u="none" strike="noStrike" cap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普通科</a:t>
                      </a:r>
                      <a:r>
                        <a:rPr lang="en-US" altLang="zh-TW" sz="2800" b="1" u="none" strike="noStrike" cap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/</a:t>
                      </a:r>
                      <a:r>
                        <a:rPr lang="zh-TW" altLang="en-US" sz="2800" b="1" u="none" strike="noStrike" cap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綜高</a:t>
                      </a:r>
                      <a:r>
                        <a:rPr lang="zh-TW" sz="2800" b="1" u="none" strike="noStrike" cap="none" dirty="0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)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 b="1" u="none" strike="noStrike" cap="none">
                          <a:solidFill>
                            <a:schemeClr val="dk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------</a:t>
                      </a:r>
                      <a:endParaRPr sz="2800" b="1" u="none" strike="noStrike" cap="none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zh-TW" sz="4400" b="1" u="none" strike="noStrike" cap="none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參採</a:t>
                      </a:r>
                      <a:endParaRPr sz="2400" dirty="0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4400" b="1" u="none" strike="noStrike" cap="none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Calibri"/>
                          <a:sym typeface="Calibri"/>
                        </a:rPr>
                        <a:t>參採</a:t>
                      </a:r>
                      <a:endParaRPr sz="4400" b="1" u="none" strike="noStrike" cap="none" dirty="0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Google Shape;435;p54">
            <a:extLst>
              <a:ext uri="{FF2B5EF4-FFF2-40B4-BE49-F238E27FC236}">
                <a16:creationId xmlns="" xmlns:a16="http://schemas.microsoft.com/office/drawing/2014/main" id="{31E5E8A2-5F13-E599-AFED-8CC943110A4F}"/>
              </a:ext>
            </a:extLst>
          </p:cNvPr>
          <p:cNvSpPr/>
          <p:nvPr/>
        </p:nvSpPr>
        <p:spPr>
          <a:xfrm>
            <a:off x="993654" y="74133"/>
            <a:ext cx="9814500" cy="70147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3600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600" b="1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</a:t>
            </a:r>
            <a:r>
              <a:rPr lang="zh-TW" altLang="en-US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技專校院</a:t>
            </a:r>
            <a:r>
              <a:rPr lang="zh-TW" altLang="en-US" sz="3600" b="1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入學</a:t>
            </a:r>
            <a:r>
              <a:rPr lang="zh-TW" altLang="en-US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招生參採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4"/>
          <p:cNvSpPr/>
          <p:nvPr/>
        </p:nvSpPr>
        <p:spPr>
          <a:xfrm>
            <a:off x="1187950" y="1185788"/>
            <a:ext cx="9814500" cy="1609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學測(X)五科</a:t>
            </a:r>
            <a:r>
              <a:rPr lang="zh-TW" altLang="en-US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～</a:t>
            </a:r>
            <a:r>
              <a:rPr lang="zh-TW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最多採計四科</a:t>
            </a:r>
            <a:endParaRPr sz="48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36" name="Google Shape;436;p54"/>
          <p:cNvSpPr/>
          <p:nvPr/>
        </p:nvSpPr>
        <p:spPr>
          <a:xfrm>
            <a:off x="2744500" y="3429794"/>
            <a:ext cx="6701400" cy="982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對學生的意義</a:t>
            </a:r>
            <a:r>
              <a:rPr lang="zh-TW" altLang="en-US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？</a:t>
            </a:r>
            <a:r>
              <a:rPr lang="zh-TW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影響</a:t>
            </a:r>
            <a:r>
              <a:rPr lang="zh-TW" altLang="en-US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？</a:t>
            </a:r>
            <a:endParaRPr sz="48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37" name="Google Shape;437;p54"/>
          <p:cNvSpPr/>
          <p:nvPr/>
        </p:nvSpPr>
        <p:spPr>
          <a:xfrm>
            <a:off x="2362000" y="5046500"/>
            <a:ext cx="7466400" cy="982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latin typeface="源泉圓體 B" panose="020B0800000000000000" pitchFamily="34" charset="-120"/>
                <a:ea typeface="源泉圓體 B" panose="020B0800000000000000" pitchFamily="34" charset="-120"/>
              </a:rPr>
              <a:t>更能適性揚才、多元發展</a:t>
            </a:r>
            <a:endParaRPr sz="4800" b="1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" name="Google Shape;435;p54">
            <a:extLst>
              <a:ext uri="{FF2B5EF4-FFF2-40B4-BE49-F238E27FC236}">
                <a16:creationId xmlns="" xmlns:a16="http://schemas.microsoft.com/office/drawing/2014/main" id="{68491A2B-984F-A25A-2A1C-203FB5A73F0F}"/>
              </a:ext>
            </a:extLst>
          </p:cNvPr>
          <p:cNvSpPr/>
          <p:nvPr/>
        </p:nvSpPr>
        <p:spPr>
          <a:xfrm>
            <a:off x="993654" y="74133"/>
            <a:ext cx="9814500" cy="70147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大專校院考招 </a:t>
            </a:r>
            <a:r>
              <a:rPr lang="en-US" altLang="zh-TW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VS</a:t>
            </a:r>
            <a:r>
              <a:rPr lang="zh-TW" altLang="en-US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學生學習？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63C55D4C-3FEA-2C06-927C-7230763C34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0"/>
          <p:cNvGrpSpPr/>
          <p:nvPr/>
        </p:nvGrpSpPr>
        <p:grpSpPr>
          <a:xfrm>
            <a:off x="8913530" y="4810057"/>
            <a:ext cx="1639986" cy="1470631"/>
            <a:chOff x="5824492" y="2889991"/>
            <a:chExt cx="2797651" cy="3553942"/>
          </a:xfrm>
        </p:grpSpPr>
        <p:grpSp>
          <p:nvGrpSpPr>
            <p:cNvPr id="343" name="Google Shape;343;p50"/>
            <p:cNvGrpSpPr/>
            <p:nvPr/>
          </p:nvGrpSpPr>
          <p:grpSpPr>
            <a:xfrm>
              <a:off x="5824492" y="2889991"/>
              <a:ext cx="2627381" cy="1366905"/>
              <a:chOff x="5771788" y="3066021"/>
              <a:chExt cx="514470" cy="238264"/>
            </a:xfrm>
          </p:grpSpPr>
          <p:grpSp>
            <p:nvGrpSpPr>
              <p:cNvPr id="344" name="Google Shape;344;p50"/>
              <p:cNvGrpSpPr/>
              <p:nvPr/>
            </p:nvGrpSpPr>
            <p:grpSpPr>
              <a:xfrm>
                <a:off x="5771788" y="3066021"/>
                <a:ext cx="514470" cy="238264"/>
                <a:chOff x="1475656" y="3054155"/>
                <a:chExt cx="6248400" cy="2893784"/>
              </a:xfrm>
            </p:grpSpPr>
            <p:sp>
              <p:nvSpPr>
                <p:cNvPr id="345" name="Google Shape;345;p50"/>
                <p:cNvSpPr/>
                <p:nvPr/>
              </p:nvSpPr>
              <p:spPr>
                <a:xfrm>
                  <a:off x="1475656" y="3192391"/>
                  <a:ext cx="6248400" cy="2755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8400" h="3577728" extrusionOk="0">
                      <a:moveTo>
                        <a:pt x="203200" y="0"/>
                      </a:moveTo>
                      <a:lnTo>
                        <a:pt x="0" y="304800"/>
                      </a:lnTo>
                      <a:cubicBezTo>
                        <a:pt x="4233" y="1248833"/>
                        <a:pt x="8467" y="2205567"/>
                        <a:pt x="12700" y="3149600"/>
                      </a:cubicBezTo>
                      <a:lnTo>
                        <a:pt x="2857500" y="3479800"/>
                      </a:lnTo>
                      <a:cubicBezTo>
                        <a:pt x="3078996" y="3582764"/>
                        <a:pt x="3151537" y="3635357"/>
                        <a:pt x="3467100" y="3479800"/>
                      </a:cubicBezTo>
                      <a:lnTo>
                        <a:pt x="6223000" y="3251200"/>
                      </a:lnTo>
                      <a:lnTo>
                        <a:pt x="6248400" y="368300"/>
                      </a:lnTo>
                      <a:lnTo>
                        <a:pt x="5996122" y="9902"/>
                      </a:lnTo>
                      <a:lnTo>
                        <a:pt x="3186839" y="264978"/>
                      </a:lnTo>
                      <a:cubicBezTo>
                        <a:pt x="2972589" y="268206"/>
                        <a:pt x="1595967" y="266700"/>
                        <a:pt x="787400" y="177800"/>
                      </a:cubicBez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46" name="Google Shape;346;p50"/>
                <p:cNvSpPr/>
                <p:nvPr/>
              </p:nvSpPr>
              <p:spPr>
                <a:xfrm flipH="1">
                  <a:off x="4639630" y="3054155"/>
                  <a:ext cx="2832100" cy="27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100" h="3302000" extrusionOk="0">
                      <a:moveTo>
                        <a:pt x="2819400" y="3302000"/>
                      </a:moveTo>
                      <a:cubicBezTo>
                        <a:pt x="2823633" y="2290233"/>
                        <a:pt x="2827867" y="1278467"/>
                        <a:pt x="2832100" y="266700"/>
                      </a:cubicBezTo>
                      <a:lnTo>
                        <a:pt x="0" y="0"/>
                      </a:lnTo>
                      <a:cubicBezTo>
                        <a:pt x="4233" y="1003300"/>
                        <a:pt x="8467" y="2006600"/>
                        <a:pt x="12700" y="3009900"/>
                      </a:cubicBezTo>
                      <a:lnTo>
                        <a:pt x="2819400" y="33020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47" name="Google Shape;347;p50"/>
                <p:cNvSpPr/>
                <p:nvPr/>
              </p:nvSpPr>
              <p:spPr>
                <a:xfrm>
                  <a:off x="1706208" y="3060504"/>
                  <a:ext cx="2857501" cy="27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00" h="3314700" extrusionOk="0">
                      <a:moveTo>
                        <a:pt x="2857500" y="3314700"/>
                      </a:moveTo>
                      <a:lnTo>
                        <a:pt x="2832100" y="266700"/>
                      </a:lnTo>
                      <a:lnTo>
                        <a:pt x="0" y="0"/>
                      </a:lnTo>
                      <a:cubicBezTo>
                        <a:pt x="4233" y="1003300"/>
                        <a:pt x="8467" y="2006600"/>
                        <a:pt x="12700" y="3009900"/>
                      </a:cubicBezTo>
                      <a:lnTo>
                        <a:pt x="2857500" y="33147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48" name="Google Shape;348;p50"/>
              <p:cNvGrpSpPr/>
              <p:nvPr/>
            </p:nvGrpSpPr>
            <p:grpSpPr>
              <a:xfrm>
                <a:off x="5818453" y="3108663"/>
                <a:ext cx="186782" cy="165520"/>
                <a:chOff x="5818453" y="3108663"/>
                <a:chExt cx="186782" cy="165520"/>
              </a:xfrm>
            </p:grpSpPr>
            <p:sp>
              <p:nvSpPr>
                <p:cNvPr id="349" name="Google Shape;349;p50"/>
                <p:cNvSpPr/>
                <p:nvPr/>
              </p:nvSpPr>
              <p:spPr>
                <a:xfrm rot="5832160">
                  <a:off x="5900305" y="3039028"/>
                  <a:ext cx="22833" cy="18513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0" name="Google Shape;350;p50"/>
                <p:cNvSpPr/>
                <p:nvPr/>
              </p:nvSpPr>
              <p:spPr>
                <a:xfrm rot="5832160">
                  <a:off x="5900304" y="3094976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1" name="Google Shape;351;p50"/>
                <p:cNvSpPr/>
                <p:nvPr/>
              </p:nvSpPr>
              <p:spPr>
                <a:xfrm rot="5832160">
                  <a:off x="5900551" y="3158684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52" name="Google Shape;352;p50"/>
              <p:cNvGrpSpPr/>
              <p:nvPr/>
            </p:nvGrpSpPr>
            <p:grpSpPr>
              <a:xfrm flipH="1">
                <a:off x="6049986" y="3105269"/>
                <a:ext cx="186782" cy="165520"/>
                <a:chOff x="5818453" y="3108663"/>
                <a:chExt cx="186782" cy="165520"/>
              </a:xfrm>
            </p:grpSpPr>
            <p:sp>
              <p:nvSpPr>
                <p:cNvPr id="353" name="Google Shape;353;p50"/>
                <p:cNvSpPr/>
                <p:nvPr/>
              </p:nvSpPr>
              <p:spPr>
                <a:xfrm rot="5832160">
                  <a:off x="5900305" y="3039028"/>
                  <a:ext cx="22833" cy="18513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4" name="Google Shape;354;p50"/>
                <p:cNvSpPr/>
                <p:nvPr/>
              </p:nvSpPr>
              <p:spPr>
                <a:xfrm rot="5832160">
                  <a:off x="5900304" y="3094976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5" name="Google Shape;355;p50"/>
                <p:cNvSpPr/>
                <p:nvPr/>
              </p:nvSpPr>
              <p:spPr>
                <a:xfrm rot="5832160">
                  <a:off x="5900551" y="3158684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</p:grpSp>
        <p:grpSp>
          <p:nvGrpSpPr>
            <p:cNvPr id="356" name="Google Shape;356;p50"/>
            <p:cNvGrpSpPr/>
            <p:nvPr/>
          </p:nvGrpSpPr>
          <p:grpSpPr>
            <a:xfrm flipH="1">
              <a:off x="6728630" y="3424736"/>
              <a:ext cx="1893512" cy="3019198"/>
              <a:chOff x="7412720" y="1195157"/>
              <a:chExt cx="1893512" cy="3019198"/>
            </a:xfrm>
          </p:grpSpPr>
          <p:grpSp>
            <p:nvGrpSpPr>
              <p:cNvPr id="357" name="Google Shape;357;p50"/>
              <p:cNvGrpSpPr/>
              <p:nvPr/>
            </p:nvGrpSpPr>
            <p:grpSpPr>
              <a:xfrm rot="-1978401">
                <a:off x="7925585" y="1258830"/>
                <a:ext cx="867783" cy="2141499"/>
                <a:chOff x="-642136" y="1222676"/>
                <a:chExt cx="2705430" cy="6676410"/>
              </a:xfrm>
            </p:grpSpPr>
            <p:sp>
              <p:nvSpPr>
                <p:cNvPr id="358" name="Google Shape;358;p50"/>
                <p:cNvSpPr/>
                <p:nvPr/>
              </p:nvSpPr>
              <p:spPr>
                <a:xfrm>
                  <a:off x="-171535" y="1222676"/>
                  <a:ext cx="2038340" cy="5706231"/>
                </a:xfrm>
                <a:prstGeom prst="donut">
                  <a:avLst>
                    <a:gd name="adj" fmla="val 13317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9" name="Google Shape;359;p50"/>
                <p:cNvSpPr/>
                <p:nvPr/>
              </p:nvSpPr>
              <p:spPr>
                <a:xfrm>
                  <a:off x="685674" y="3723415"/>
                  <a:ext cx="360043" cy="41756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0" name="Google Shape;360;p50"/>
                <p:cNvSpPr/>
                <p:nvPr/>
              </p:nvSpPr>
              <p:spPr>
                <a:xfrm>
                  <a:off x="88821" y="1235962"/>
                  <a:ext cx="1578498" cy="5706228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1" name="Google Shape;361;p50"/>
                <p:cNvSpPr/>
                <p:nvPr/>
              </p:nvSpPr>
              <p:spPr>
                <a:xfrm rot="2115078">
                  <a:off x="525404" y="1791404"/>
                  <a:ext cx="161774" cy="409718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2" name="Google Shape;362;p50"/>
                <p:cNvSpPr/>
                <p:nvPr/>
              </p:nvSpPr>
              <p:spPr>
                <a:xfrm rot="2115078" flipH="1">
                  <a:off x="733979" y="2010005"/>
                  <a:ext cx="161774" cy="409718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3" name="Google Shape;363;p50"/>
                <p:cNvSpPr/>
                <p:nvPr/>
              </p:nvSpPr>
              <p:spPr>
                <a:xfrm flipH="1">
                  <a:off x="971601" y="3768911"/>
                  <a:ext cx="71112" cy="4057938"/>
                </a:xfrm>
                <a:prstGeom prst="roundRect">
                  <a:avLst>
                    <a:gd name="adj" fmla="val 9769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64" name="Google Shape;364;p50"/>
              <p:cNvGrpSpPr/>
              <p:nvPr/>
            </p:nvGrpSpPr>
            <p:grpSpPr>
              <a:xfrm flipH="1">
                <a:off x="7970598" y="1890732"/>
                <a:ext cx="885531" cy="2323623"/>
                <a:chOff x="9048075" y="605784"/>
                <a:chExt cx="2570773" cy="6745678"/>
              </a:xfrm>
            </p:grpSpPr>
            <p:sp>
              <p:nvSpPr>
                <p:cNvPr id="365" name="Google Shape;365;p50"/>
                <p:cNvSpPr/>
                <p:nvPr/>
              </p:nvSpPr>
              <p:spPr>
                <a:xfrm>
                  <a:off x="10485225" y="605784"/>
                  <a:ext cx="639440" cy="5313543"/>
                </a:xfrm>
                <a:prstGeom prst="flowChartConnector">
                  <a:avLst/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6" name="Google Shape;366;p50"/>
                <p:cNvSpPr/>
                <p:nvPr/>
              </p:nvSpPr>
              <p:spPr>
                <a:xfrm>
                  <a:off x="10405016" y="2313401"/>
                  <a:ext cx="767469" cy="385176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7" name="Google Shape;367;p50"/>
                <p:cNvSpPr/>
                <p:nvPr/>
              </p:nvSpPr>
              <p:spPr>
                <a:xfrm>
                  <a:off x="10837952" y="3463150"/>
                  <a:ext cx="334528" cy="388831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8" name="Google Shape;368;p50"/>
                <p:cNvSpPr/>
                <p:nvPr/>
              </p:nvSpPr>
              <p:spPr>
                <a:xfrm>
                  <a:off x="10420378" y="3463143"/>
                  <a:ext cx="334533" cy="388831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9" name="Google Shape;369;p50"/>
                <p:cNvSpPr/>
                <p:nvPr/>
              </p:nvSpPr>
              <p:spPr>
                <a:xfrm rot="-250286">
                  <a:off x="11053598" y="2451539"/>
                  <a:ext cx="428385" cy="377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131" h="1970089" extrusionOk="0">
                      <a:moveTo>
                        <a:pt x="13411" y="268653"/>
                      </a:moveTo>
                      <a:cubicBezTo>
                        <a:pt x="-22501" y="114320"/>
                        <a:pt x="18227" y="22330"/>
                        <a:pt x="82039" y="14710"/>
                      </a:cubicBezTo>
                      <a:cubicBezTo>
                        <a:pt x="196815" y="-41778"/>
                        <a:pt x="322143" y="76382"/>
                        <a:pt x="360978" y="166445"/>
                      </a:cubicBezTo>
                      <a:cubicBezTo>
                        <a:pt x="754170" y="1092468"/>
                        <a:pt x="598722" y="1728672"/>
                        <a:pt x="587495" y="1823332"/>
                      </a:cubicBezTo>
                      <a:cubicBezTo>
                        <a:pt x="562781" y="1920456"/>
                        <a:pt x="513148" y="1970089"/>
                        <a:pt x="430146" y="1970089"/>
                      </a:cubicBezTo>
                      <a:lnTo>
                        <a:pt x="430146" y="1970089"/>
                      </a:lnTo>
                      <a:cubicBezTo>
                        <a:pt x="347144" y="1970089"/>
                        <a:pt x="279858" y="1902803"/>
                        <a:pt x="279858" y="1819801"/>
                      </a:cubicBezTo>
                      <a:cubicBezTo>
                        <a:pt x="257227" y="1431720"/>
                        <a:pt x="435482" y="979386"/>
                        <a:pt x="13411" y="268653"/>
                      </a:cubicBez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70" name="Google Shape;370;p50"/>
                <p:cNvSpPr/>
                <p:nvPr/>
              </p:nvSpPr>
              <p:spPr>
                <a:xfrm rot="9161763">
                  <a:off x="9890871" y="1445042"/>
                  <a:ext cx="428385" cy="377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131" h="1970089" extrusionOk="0">
                      <a:moveTo>
                        <a:pt x="13411" y="268653"/>
                      </a:moveTo>
                      <a:cubicBezTo>
                        <a:pt x="-22501" y="114320"/>
                        <a:pt x="18227" y="22330"/>
                        <a:pt x="82039" y="14710"/>
                      </a:cubicBezTo>
                      <a:cubicBezTo>
                        <a:pt x="196815" y="-41778"/>
                        <a:pt x="322143" y="76382"/>
                        <a:pt x="360978" y="166445"/>
                      </a:cubicBezTo>
                      <a:cubicBezTo>
                        <a:pt x="754170" y="1092468"/>
                        <a:pt x="598722" y="1728672"/>
                        <a:pt x="587495" y="1823332"/>
                      </a:cubicBezTo>
                      <a:cubicBezTo>
                        <a:pt x="562781" y="1920456"/>
                        <a:pt x="513148" y="1970089"/>
                        <a:pt x="430146" y="1970089"/>
                      </a:cubicBezTo>
                      <a:lnTo>
                        <a:pt x="430146" y="1970089"/>
                      </a:lnTo>
                      <a:cubicBezTo>
                        <a:pt x="347144" y="1970089"/>
                        <a:pt x="279858" y="1902803"/>
                        <a:pt x="279858" y="1819801"/>
                      </a:cubicBezTo>
                      <a:cubicBezTo>
                        <a:pt x="257227" y="1431720"/>
                        <a:pt x="435482" y="979386"/>
                        <a:pt x="13411" y="268653"/>
                      </a:cubicBez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</p:grpSp>
      </p:grpSp>
      <p:pic>
        <p:nvPicPr>
          <p:cNvPr id="371" name="Google Shape;37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359" y="2817794"/>
            <a:ext cx="1378478" cy="1224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9803"/>
              </a:srgbClr>
            </a:outerShdw>
          </a:effectLst>
        </p:spPr>
      </p:pic>
      <p:sp>
        <p:nvSpPr>
          <p:cNvPr id="2" name="矩形: 圓角 1">
            <a:extLst>
              <a:ext uri="{FF2B5EF4-FFF2-40B4-BE49-F238E27FC236}">
                <a16:creationId xmlns="" xmlns:a16="http://schemas.microsoft.com/office/drawing/2014/main" id="{13D402E9-C47A-DC3B-7BB9-3C6FE40D496D}"/>
              </a:ext>
            </a:extLst>
          </p:cNvPr>
          <p:cNvSpPr/>
          <p:nvPr/>
        </p:nvSpPr>
        <p:spPr>
          <a:xfrm>
            <a:off x="0" y="117231"/>
            <a:ext cx="12190413" cy="580835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十二年國民基本教育課程綱要</a:t>
            </a:r>
            <a:r>
              <a:rPr lang="en-US" altLang="zh-TW" sz="3200" b="1" dirty="0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-</a:t>
            </a:r>
            <a:r>
              <a:rPr lang="zh-TW" altLang="en-US" sz="3200" b="1" dirty="0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漫步高中職於大學間</a:t>
            </a:r>
          </a:p>
        </p:txBody>
      </p:sp>
      <p:sp>
        <p:nvSpPr>
          <p:cNvPr id="4" name="圖說文字: 向右箭號 3">
            <a:extLst>
              <a:ext uri="{FF2B5EF4-FFF2-40B4-BE49-F238E27FC236}">
                <a16:creationId xmlns="" xmlns:a16="http://schemas.microsoft.com/office/drawing/2014/main" id="{38D6DBA2-FAAA-CD67-E369-238EDB2D2E09}"/>
              </a:ext>
            </a:extLst>
          </p:cNvPr>
          <p:cNvSpPr/>
          <p:nvPr/>
        </p:nvSpPr>
        <p:spPr>
          <a:xfrm flipH="1">
            <a:off x="1726182" y="2649244"/>
            <a:ext cx="8996722" cy="1630310"/>
          </a:xfrm>
          <a:prstGeom prst="rightArrowCallout">
            <a:avLst>
              <a:gd name="adj1" fmla="val 30753"/>
              <a:gd name="adj2" fmla="val 29314"/>
              <a:gd name="adj3" fmla="val 25000"/>
              <a:gd name="adj4" fmla="val 35676"/>
            </a:avLst>
          </a:prstGeom>
          <a:solidFill>
            <a:srgbClr val="F79646">
              <a:alpha val="47843"/>
            </a:srgb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資料項目</a:t>
            </a:r>
            <a:r>
              <a:rPr lang="en-US" altLang="zh-TW" sz="44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/>
            </a:r>
            <a:br>
              <a:rPr lang="en-US" altLang="zh-TW" sz="44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</a:br>
            <a:r>
              <a:rPr lang="zh-TW" altLang="en-US" sz="44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與參採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3C3CBAE5-57C8-8371-6FCD-E7F72F69BB83}"/>
              </a:ext>
            </a:extLst>
          </p:cNvPr>
          <p:cNvSpPr txBox="1"/>
          <p:nvPr/>
        </p:nvSpPr>
        <p:spPr>
          <a:xfrm>
            <a:off x="1791138" y="1783986"/>
            <a:ext cx="5784398" cy="345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目錄</a:t>
            </a:r>
            <a:endParaRPr lang="zh-TW" altLang="en-US" sz="3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壹、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課綱的考招連動</a:t>
            </a:r>
            <a:endParaRPr lang="en-US" altLang="zh-TW" sz="32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貳、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課綱的學習歷程檔案</a:t>
            </a:r>
            <a:endParaRPr lang="zh-TW" altLang="en-US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參、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課綱的學習準備方向</a:t>
            </a:r>
            <a:endParaRPr lang="zh-TW" altLang="en-US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肆、給家長的小叮嚀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858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latin typeface="源泉圓體 B" panose="020B0800000000000000" pitchFamily="34" charset="-120"/>
                <a:ea typeface="源泉圓體 B" panose="020B0800000000000000" pitchFamily="34" charset="-120"/>
              </a:rPr>
              <a:t>14</a:t>
            </a:fld>
            <a:endParaRPr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55" name="Google Shape;555;p58"/>
          <p:cNvSpPr/>
          <p:nvPr/>
        </p:nvSpPr>
        <p:spPr>
          <a:xfrm>
            <a:off x="984739" y="50204"/>
            <a:ext cx="9566030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108</a:t>
            </a:r>
            <a:r>
              <a:rPr 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課綱的課程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結構（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1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）</a:t>
            </a:r>
            <a:endParaRPr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56" name="Google Shape;556;p58"/>
          <p:cNvSpPr/>
          <p:nvPr/>
        </p:nvSpPr>
        <p:spPr>
          <a:xfrm>
            <a:off x="8725054" y="4014995"/>
            <a:ext cx="2210100" cy="1984200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71450" dist="57150" dir="39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彈性學習</a:t>
            </a:r>
            <a:endParaRPr sz="4000" b="1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59" name="Google Shape;559;p58"/>
          <p:cNvSpPr/>
          <p:nvPr/>
        </p:nvSpPr>
        <p:spPr>
          <a:xfrm>
            <a:off x="640802" y="2026685"/>
            <a:ext cx="2124549" cy="1984200"/>
          </a:xfrm>
          <a:prstGeom prst="ellipse">
            <a:avLst/>
          </a:prstGeom>
          <a:gradFill flip="none" rotWithShape="1">
            <a:gsLst>
              <a:gs pos="57000">
                <a:srgbClr val="55426D"/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校訂必修</a:t>
            </a:r>
            <a:endParaRPr sz="4000" b="1" dirty="0">
              <a:solidFill>
                <a:schemeClr val="bg1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3044536" y="977532"/>
            <a:ext cx="5680518" cy="528933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40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校</a:t>
            </a:r>
            <a:endParaRPr lang="en-US" altLang="zh-TW" sz="4000" b="1" dirty="0">
              <a:solidFill>
                <a:srgbClr val="38761D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40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訂</a:t>
            </a:r>
            <a:endParaRPr lang="en-US" altLang="zh-TW" sz="4000" b="1" dirty="0">
              <a:solidFill>
                <a:srgbClr val="38761D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40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選</a:t>
            </a:r>
            <a:endParaRPr lang="en-US" altLang="zh-TW" sz="4000" b="1" dirty="0">
              <a:solidFill>
                <a:srgbClr val="38761D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altLang="en-US" sz="40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修</a:t>
            </a:r>
          </a:p>
        </p:txBody>
      </p:sp>
      <p:sp>
        <p:nvSpPr>
          <p:cNvPr id="557" name="Google Shape;557;p58"/>
          <p:cNvSpPr/>
          <p:nvPr/>
        </p:nvSpPr>
        <p:spPr>
          <a:xfrm>
            <a:off x="5343048" y="1280313"/>
            <a:ext cx="1422343" cy="1367100"/>
          </a:xfrm>
          <a:prstGeom prst="ellipse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  <a:effectLst>
            <a:outerShdw blurRad="171450" dist="57150" dir="39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加深加廣</a:t>
            </a:r>
            <a:endParaRPr sz="28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58" name="Google Shape;558;p58"/>
          <p:cNvSpPr/>
          <p:nvPr/>
        </p:nvSpPr>
        <p:spPr>
          <a:xfrm>
            <a:off x="6930389" y="2647895"/>
            <a:ext cx="1422343" cy="1367100"/>
          </a:xfrm>
          <a:prstGeom prst="ellipse">
            <a:avLst/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71450" dist="57150" dir="39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多元選修</a:t>
            </a:r>
            <a:endParaRPr sz="2800" b="1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9" name="Google Shape;557;p58"/>
          <p:cNvSpPr/>
          <p:nvPr/>
        </p:nvSpPr>
        <p:spPr>
          <a:xfrm>
            <a:off x="4610714" y="2950194"/>
            <a:ext cx="1422343" cy="147066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71450" dist="57150" dir="39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同群跨科</a:t>
            </a:r>
            <a:endParaRPr sz="28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0" name="Google Shape;557;p58"/>
          <p:cNvSpPr/>
          <p:nvPr/>
        </p:nvSpPr>
        <p:spPr>
          <a:xfrm>
            <a:off x="5985931" y="4403947"/>
            <a:ext cx="1422343" cy="128141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71450" dist="57150" dir="39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專精核心</a:t>
            </a:r>
            <a:endParaRPr sz="2800" b="1" dirty="0">
              <a:solidFill>
                <a:schemeClr val="bg1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70AE7DB0-8CDA-2FAC-15D6-FC48E658C5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15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1145381" y="939774"/>
            <a:ext cx="9899650" cy="5167950"/>
          </a:xfrm>
        </p:spPr>
        <p:txBody>
          <a:bodyPr/>
          <a:lstStyle/>
          <a:p>
            <a:pPr marL="571500" indent="-571500" algn="just" hangingPunct="0"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自然科學探究與實作</a:t>
            </a:r>
            <a:r>
              <a:rPr lang="en-US" altLang="zh-TW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必修</a:t>
            </a:r>
            <a:r>
              <a:rPr lang="en-US" altLang="zh-TW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：發現問題、規劃與研究、論證與建模、表達與分享。</a:t>
            </a:r>
            <a:endParaRPr lang="en-US" altLang="zh-TW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0" indent="0" algn="just" hangingPunct="0">
              <a:buNone/>
            </a:pPr>
            <a:r>
              <a:rPr lang="zh-TW" altLang="en-US" sz="11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－－－－－－－－</a:t>
            </a:r>
            <a:endParaRPr lang="en-US" altLang="zh-TW" sz="11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71500" indent="-571500" algn="just" hangingPunct="0"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社會領域探究與實作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：發現問題、蒐集文獻、選擇適當研究方法、深度分析或行動方案。</a:t>
            </a:r>
            <a:endParaRPr lang="en-US" altLang="zh-TW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0" indent="0" algn="just" hangingPunct="0">
              <a:buNone/>
            </a:pPr>
            <a:r>
              <a:rPr lang="zh-TW" altLang="en-US" sz="11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－－－－－－－－－</a:t>
            </a:r>
            <a:endParaRPr lang="en-US" altLang="zh-TW" sz="11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71500" indent="-571500" algn="just" hangingPunct="0"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校訂必修或自主學習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：如何訂目標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/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主題、找資料、執行規劃省思的能力。</a:t>
            </a:r>
          </a:p>
        </p:txBody>
      </p:sp>
      <p:sp>
        <p:nvSpPr>
          <p:cNvPr id="5" name="Google Shape;555;p58">
            <a:extLst>
              <a:ext uri="{FF2B5EF4-FFF2-40B4-BE49-F238E27FC236}">
                <a16:creationId xmlns="" xmlns:a16="http://schemas.microsoft.com/office/drawing/2014/main" id="{FC6B21BC-9AE7-E503-075D-069B0531A0C5}"/>
              </a:ext>
            </a:extLst>
          </p:cNvPr>
          <p:cNvSpPr/>
          <p:nvPr/>
        </p:nvSpPr>
        <p:spPr>
          <a:xfrm>
            <a:off x="984739" y="50204"/>
            <a:ext cx="9566030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108</a:t>
            </a:r>
            <a:r>
              <a:rPr 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課綱的課程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結構（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2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）</a:t>
            </a:r>
            <a:endParaRPr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5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A050D5F6-32D5-E371-EAD2-864AF91A98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16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722312" y="911225"/>
            <a:ext cx="10745788" cy="5037138"/>
          </a:xfrm>
        </p:spPr>
        <p:txBody>
          <a:bodyPr/>
          <a:lstStyle/>
          <a:p>
            <a:pPr marL="571500" indent="-571500" algn="just" hangingPunct="0">
              <a:buFont typeface="Wingdings" panose="05000000000000000000" pitchFamily="2" charset="2"/>
              <a:buChar char="u"/>
            </a:pPr>
            <a:r>
              <a:rPr lang="zh-TW" altLang="en-US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自然科學探究與實作</a:t>
            </a:r>
            <a:r>
              <a:rPr lang="zh-TW" altLang="en-US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：</a:t>
            </a:r>
            <a:r>
              <a:rPr lang="zh-TW" altLang="en-US" b="1" dirty="0">
                <a:latin typeface="源泉圓體 B" panose="02020500000000000000" charset="-120"/>
                <a:ea typeface="源泉圓體 B" panose="02020500000000000000" charset="-120"/>
              </a:rPr>
              <a:t>浮沈子、紙飛機、濾紙色層分析、</a:t>
            </a:r>
            <a:r>
              <a:rPr lang="zh-TW" altLang="en-US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酸鹼</a:t>
            </a:r>
            <a:r>
              <a:rPr lang="zh-TW" altLang="en-US" b="1" dirty="0">
                <a:latin typeface="源泉圓體 B" panose="02020500000000000000" charset="-120"/>
                <a:ea typeface="源泉圓體 B" panose="02020500000000000000" charset="-120"/>
              </a:rPr>
              <a:t>指示劑、光合色素的分離</a:t>
            </a:r>
            <a:r>
              <a:rPr lang="en-US" altLang="zh-TW" b="1" dirty="0">
                <a:latin typeface="源泉圓體 B" panose="02020500000000000000" charset="-120"/>
                <a:ea typeface="源泉圓體 B" panose="02020500000000000000" charset="-120"/>
              </a:rPr>
              <a:t>……</a:t>
            </a:r>
          </a:p>
          <a:p>
            <a:pPr marL="0" indent="0" algn="just" hangingPunct="0">
              <a:buNone/>
            </a:pPr>
            <a:r>
              <a:rPr lang="zh-TW" altLang="en-US" sz="11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－－－－－－－－</a:t>
            </a:r>
            <a:endParaRPr lang="en-US" altLang="zh-TW" sz="11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71500" indent="-571500" algn="just" hangingPunct="0"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社會領域探究與實作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：公民參與、在地產業、族群移動、史實的不同詮釋、地理資訊系統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(GIS)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、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SDGs</a:t>
            </a:r>
            <a:r>
              <a:rPr lang="zh-TW" altLang="en-US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、更深入的地方學</a:t>
            </a:r>
            <a:r>
              <a:rPr lang="en-US" altLang="zh-TW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…… </a:t>
            </a:r>
          </a:p>
          <a:p>
            <a:pPr marL="0" indent="0" algn="just" hangingPunct="0">
              <a:buNone/>
            </a:pPr>
            <a:r>
              <a:rPr lang="zh-TW" altLang="en-US" sz="11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－－－－－－－－</a:t>
            </a:r>
            <a:endParaRPr lang="en-US" altLang="zh-TW" sz="11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571500" indent="-571500" algn="just" hangingPunct="0">
              <a:buFont typeface="Wingdings" panose="05000000000000000000" pitchFamily="2" charset="2"/>
              <a:buChar char="u"/>
            </a:pPr>
            <a:r>
              <a:rPr lang="zh-TW" altLang="en-US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自主學習</a:t>
            </a:r>
            <a:r>
              <a:rPr lang="zh-TW" altLang="en-US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：室內平面設計、製作</a:t>
            </a:r>
            <a:r>
              <a:rPr lang="en-US" altLang="zh-TW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line</a:t>
            </a:r>
            <a:r>
              <a:rPr lang="zh-TW" altLang="en-US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圖貼、桌遊程式化、學韓文、學技藝</a:t>
            </a:r>
            <a:r>
              <a:rPr lang="en-US" altLang="zh-TW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……</a:t>
            </a:r>
          </a:p>
        </p:txBody>
      </p:sp>
      <p:sp>
        <p:nvSpPr>
          <p:cNvPr id="5" name="Google Shape;555;p58">
            <a:extLst>
              <a:ext uri="{FF2B5EF4-FFF2-40B4-BE49-F238E27FC236}">
                <a16:creationId xmlns="" xmlns:a16="http://schemas.microsoft.com/office/drawing/2014/main" id="{550E2E6F-9BA4-9232-D620-BA1DFF59324E}"/>
              </a:ext>
            </a:extLst>
          </p:cNvPr>
          <p:cNvSpPr/>
          <p:nvPr/>
        </p:nvSpPr>
        <p:spPr>
          <a:xfrm>
            <a:off x="984739" y="50204"/>
            <a:ext cx="9566030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108</a:t>
            </a:r>
            <a:r>
              <a:rPr lang="zh-TW" altLang="en-US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課綱學生的學習主題</a:t>
            </a:r>
          </a:p>
        </p:txBody>
      </p:sp>
    </p:spTree>
    <p:extLst>
      <p:ext uri="{BB962C8B-B14F-4D97-AF65-F5344CB8AC3E}">
        <p14:creationId xmlns:p14="http://schemas.microsoft.com/office/powerpoint/2010/main" val="40155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05C162D-8E68-1302-202F-2AB06A788A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17</a:t>
            </a:fld>
            <a:endParaRPr lang="zh-TW" altLang="en-US"/>
          </a:p>
        </p:txBody>
      </p:sp>
      <p:sp>
        <p:nvSpPr>
          <p:cNvPr id="3" name="Google Shape;555;p58">
            <a:extLst>
              <a:ext uri="{FF2B5EF4-FFF2-40B4-BE49-F238E27FC236}">
                <a16:creationId xmlns="" xmlns:a16="http://schemas.microsoft.com/office/drawing/2014/main" id="{A5C34842-C934-ECB1-4A4A-C1C9547F5DCE}"/>
              </a:ext>
            </a:extLst>
          </p:cNvPr>
          <p:cNvSpPr/>
          <p:nvPr/>
        </p:nvSpPr>
        <p:spPr>
          <a:xfrm>
            <a:off x="984739" y="50204"/>
            <a:ext cx="9566030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108</a:t>
            </a:r>
            <a:r>
              <a:rPr lang="zh-TW" altLang="zh-TW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課綱</a:t>
            </a:r>
            <a:r>
              <a:rPr lang="zh-TW" altLang="en-US" sz="48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對應的素養命題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63BEA0E0-4D88-4B6F-8416-28B1ADE37C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4" t="-158" r="13951" b="-472"/>
          <a:stretch/>
        </p:blipFill>
        <p:spPr>
          <a:xfrm>
            <a:off x="3298785" y="1064871"/>
            <a:ext cx="4988687" cy="4872942"/>
          </a:xfrm>
          <a:prstGeom prst="ellipse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5" name="圖形 4" descr="問號">
            <a:extLst>
              <a:ext uri="{FF2B5EF4-FFF2-40B4-BE49-F238E27FC236}">
                <a16:creationId xmlns="" xmlns:a16="http://schemas.microsoft.com/office/drawing/2014/main" id="{D221C2F4-23BA-4992-BC1A-67B640E78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1754" y="2475342"/>
            <a:ext cx="205200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E9D175D3-25B0-62DF-8D56-58CC7E8F2B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18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961231" y="761713"/>
            <a:ext cx="10267950" cy="2411413"/>
          </a:xfrm>
          <a:solidFill>
            <a:srgbClr val="FEF7ED">
              <a:alpha val="60000"/>
            </a:srgbClr>
          </a:solidFill>
          <a:ln w="28575">
            <a:solidFill>
              <a:schemeClr val="tx1"/>
            </a:solidFill>
            <a:prstDash val="dash"/>
          </a:ln>
        </p:spPr>
        <p:txBody>
          <a:bodyPr/>
          <a:lstStyle/>
          <a:p>
            <a:pPr marL="0" indent="0" algn="just">
              <a:buNone/>
            </a:pP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某校歷史課程進行「歷史考察」學習時，要求同學事先蒐集族譜、臺灣總督府旅券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護照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、同鄉會名簿等史料，並進入內政部網站閱讀人口和戶口調查資料。該「歷史考察」的主題最可能是：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EA4A2EF-F503-4A72-88DB-9BC175E01229}"/>
              </a:ext>
            </a:extLst>
          </p:cNvPr>
          <p:cNvSpPr/>
          <p:nvPr/>
        </p:nvSpPr>
        <p:spPr>
          <a:xfrm>
            <a:off x="1055016" y="3477091"/>
            <a:ext cx="582643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760"/>
              </a:spcBef>
              <a:buSzPts val="3800"/>
            </a:pPr>
            <a:r>
              <a:rPr lang="en-US" altLang="zh-TW" sz="3600" b="1" dirty="0">
                <a:solidFill>
                  <a:schemeClr val="dk1"/>
                </a:solidFill>
                <a:latin typeface="源泉圓體 B" panose="02020500000000000000" charset="-120"/>
                <a:ea typeface="源泉圓體 B" panose="02020500000000000000" charset="-120"/>
                <a:cs typeface="Microsoft JhengHei"/>
                <a:sym typeface="Microsoft JhengHei"/>
              </a:rPr>
              <a:t>(A)</a:t>
            </a:r>
            <a:r>
              <a:rPr lang="zh-TW" altLang="en-US" sz="3600" b="1" dirty="0">
                <a:solidFill>
                  <a:schemeClr val="dk1"/>
                </a:solidFill>
                <a:latin typeface="源泉圓體 B" panose="02020500000000000000" charset="-120"/>
                <a:ea typeface="源泉圓體 B" panose="02020500000000000000" charset="-120"/>
                <a:cs typeface="Microsoft JhengHei"/>
                <a:sym typeface="Microsoft JhengHei"/>
              </a:rPr>
              <a:t>人群的移動與交流   </a:t>
            </a:r>
            <a:endParaRPr lang="en-US" altLang="zh-TW" sz="3600" b="1" dirty="0">
              <a:solidFill>
                <a:schemeClr val="dk1"/>
              </a:solidFill>
              <a:latin typeface="源泉圓體 B" panose="02020500000000000000" charset="-120"/>
              <a:ea typeface="源泉圓體 B" panose="02020500000000000000" charset="-120"/>
              <a:cs typeface="Microsoft JhengHei"/>
              <a:sym typeface="Microsoft JhengHei"/>
            </a:endParaRPr>
          </a:p>
          <a:p>
            <a:pPr lvl="0">
              <a:spcBef>
                <a:spcPts val="760"/>
              </a:spcBef>
              <a:buSzPts val="3800"/>
            </a:pP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(B)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國家的建立與形塑 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  <a:sym typeface="Microsoft JhengHei"/>
            </a:endParaRPr>
          </a:p>
          <a:p>
            <a:pPr lvl="0">
              <a:spcBef>
                <a:spcPts val="760"/>
              </a:spcBef>
              <a:buSzPts val="3800"/>
            </a:pP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(C)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文化的類型與變遷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  <a:sym typeface="Microsoft JhengHei"/>
            </a:endParaRPr>
          </a:p>
          <a:p>
            <a:pPr lvl="0">
              <a:spcBef>
                <a:spcPts val="760"/>
              </a:spcBef>
              <a:buSzPts val="3800"/>
            </a:pP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(D)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宗教的起源與傳播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881149" y="5754791"/>
            <a:ext cx="307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學測社會科第</a:t>
            </a:r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="" xmlns:a16="http://schemas.microsoft.com/office/drawing/2014/main" id="{DA269024-A202-E51E-7163-9B6C52D9DBAB}"/>
              </a:ext>
            </a:extLst>
          </p:cNvPr>
          <p:cNvSpPr/>
          <p:nvPr/>
        </p:nvSpPr>
        <p:spPr>
          <a:xfrm>
            <a:off x="1013191" y="3488814"/>
            <a:ext cx="4736184" cy="5775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Google Shape;555;p58">
            <a:extLst>
              <a:ext uri="{FF2B5EF4-FFF2-40B4-BE49-F238E27FC236}">
                <a16:creationId xmlns="" xmlns:a16="http://schemas.microsoft.com/office/drawing/2014/main" id="{BA5D3652-C3BC-DEAA-56BD-2898A22B7CC3}"/>
              </a:ext>
            </a:extLst>
          </p:cNvPr>
          <p:cNvSpPr/>
          <p:nvPr/>
        </p:nvSpPr>
        <p:spPr>
          <a:xfrm>
            <a:off x="844061" y="0"/>
            <a:ext cx="1195754" cy="64476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Q</a:t>
            </a:r>
            <a:r>
              <a:rPr lang="zh-TW" altLang="en-US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1 </a:t>
            </a:r>
            <a:endParaRPr lang="zh-TW" altLang="en-US" sz="36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22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7C504A6B-31D1-4AD5-B57E-A559B53DA630}"/>
              </a:ext>
            </a:extLst>
          </p:cNvPr>
          <p:cNvSpPr/>
          <p:nvPr/>
        </p:nvSpPr>
        <p:spPr>
          <a:xfrm>
            <a:off x="3092593" y="4473575"/>
            <a:ext cx="497288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分享者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：王人傑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單位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：國立新豐高中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職稱： 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進修部主任</a:t>
            </a:r>
            <a:endPara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92" name="Google Shape;292;p48"/>
          <p:cNvSpPr/>
          <p:nvPr/>
        </p:nvSpPr>
        <p:spPr>
          <a:xfrm>
            <a:off x="1128001" y="222738"/>
            <a:ext cx="9934410" cy="183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300" b="1" i="0" u="none" strike="noStrike" cap="none" dirty="0">
                <a:solidFill>
                  <a:srgbClr val="1E88E5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十二年國民基本教育課程綱要</a:t>
            </a:r>
            <a:endParaRPr sz="4300" b="1" i="0" u="none" strike="noStrike" cap="none" dirty="0">
              <a:solidFill>
                <a:srgbClr val="1E88E5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lvl="0" algn="ctr"/>
            <a:r>
              <a:rPr lang="zh-TW" altLang="en-US" sz="4300" b="1" dirty="0">
                <a:solidFill>
                  <a:schemeClr val="accent5">
                    <a:lumMod val="75000"/>
                  </a:schemeClr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未來藍圖～考招連動與升學進路</a:t>
            </a:r>
            <a:endParaRPr sz="4300" b="1" i="0" u="none" strike="noStrike" cap="none" dirty="0">
              <a:solidFill>
                <a:schemeClr val="accent5">
                  <a:lumMod val="75000"/>
                </a:schemeClr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223E135A-2FA2-7586-EC2C-C06E90BAA060}"/>
              </a:ext>
            </a:extLst>
          </p:cNvPr>
          <p:cNvGrpSpPr/>
          <p:nvPr/>
        </p:nvGrpSpPr>
        <p:grpSpPr>
          <a:xfrm>
            <a:off x="2601809" y="1989794"/>
            <a:ext cx="6986794" cy="1440000"/>
            <a:chOff x="1277975" y="2400039"/>
            <a:chExt cx="6986794" cy="1440000"/>
          </a:xfrm>
        </p:grpSpPr>
        <p:pic>
          <p:nvPicPr>
            <p:cNvPr id="291" name="Google Shape;291;p48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77975" y="2400039"/>
              <a:ext cx="2049081" cy="14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48"/>
            <p:cNvSpPr/>
            <p:nvPr/>
          </p:nvSpPr>
          <p:spPr>
            <a:xfrm>
              <a:off x="3291886" y="2618807"/>
              <a:ext cx="4972883" cy="1221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850" tIns="54425" rIns="108850" bIns="544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i="0" u="none" strike="noStrike" cap="none" dirty="0">
                  <a:solidFill>
                    <a:srgbClr val="1E88E5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Microsoft JhengHei"/>
                  <a:sym typeface="Microsoft JhengHei"/>
                </a:rPr>
                <a:t>臺南市政府教育局</a:t>
              </a:r>
              <a:endParaRPr sz="3200" b="1" i="0" u="none" strike="noStrike" cap="none" dirty="0">
                <a:solidFill>
                  <a:srgbClr val="1E88E5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200" b="1" i="0" u="none" strike="noStrike" cap="none" dirty="0">
                  <a:solidFill>
                    <a:srgbClr val="1E88E5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Microsoft JhengHei"/>
                  <a:sym typeface="Microsoft JhengHei"/>
                </a:rPr>
                <a:t>新課綱創思教學研發中心</a:t>
              </a:r>
              <a:endParaRPr sz="3200"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</p:grpSp>
      <p:sp>
        <p:nvSpPr>
          <p:cNvPr id="4" name="橢圓 3">
            <a:extLst>
              <a:ext uri="{FF2B5EF4-FFF2-40B4-BE49-F238E27FC236}">
                <a16:creationId xmlns="" xmlns:a16="http://schemas.microsoft.com/office/drawing/2014/main" id="{6BDBF024-3B23-46C2-1EC8-21DACD20475B}"/>
              </a:ext>
            </a:extLst>
          </p:cNvPr>
          <p:cNvSpPr/>
          <p:nvPr/>
        </p:nvSpPr>
        <p:spPr>
          <a:xfrm>
            <a:off x="7980755" y="3452111"/>
            <a:ext cx="2555631" cy="270137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講師玉照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578" y="3452111"/>
            <a:ext cx="2792104" cy="27921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256BB47F-B53C-00A8-03B4-2FF904250A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19</a:t>
            </a:fld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7A214C98-FE5D-4620-94EB-3A85E193D2D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08186" y="702000"/>
            <a:ext cx="9420225" cy="5534678"/>
          </a:xfrm>
        </p:spPr>
        <p:txBody>
          <a:bodyPr>
            <a:noAutofit/>
          </a:bodyPr>
          <a:lstStyle/>
          <a:p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臺灣某處緊鄰聚落的淺山（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22.63</a:t>
            </a:r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˚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N</a:t>
            </a:r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，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120.31</a:t>
            </a:r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˚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E</a:t>
            </a:r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）海拔約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300m</a:t>
            </a:r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，有許多臺灣獼猴棲息於此，當遊客沿登山步道健行時，常發生猴子搶奪遊客食物的問題。</a:t>
            </a:r>
            <a:endParaRPr lang="en-US" altLang="zh-TW" sz="3600" b="1" dirty="0">
              <a:latin typeface="源泉圓體 B" panose="02020500000000000000" charset="-120"/>
              <a:ea typeface="源泉圓體 B" panose="02020500000000000000" charset="-120"/>
            </a:endParaRPr>
          </a:p>
          <a:p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圖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8</a:t>
            </a:r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是某校老師在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2017</a:t>
            </a:r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年與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2018</a:t>
            </a:r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年，帶領學生進行調查後繪製的獼猴族群分布圖</a:t>
            </a:r>
            <a:r>
              <a:rPr lang="zh-TW" altLang="zh-TW" sz="3600" b="1" dirty="0" smtClean="0">
                <a:latin typeface="源泉圓體 B" panose="02020500000000000000" charset="-120"/>
                <a:ea typeface="源泉圓體 B" panose="02020500000000000000" charset="-120"/>
              </a:rPr>
              <a:t>。</a:t>
            </a:r>
            <a:endParaRPr lang="zh-TW" altLang="en-US" sz="3600" b="1" dirty="0">
              <a:latin typeface="源泉圓體 B" panose="02020500000000000000" charset="-120"/>
              <a:ea typeface="源泉圓體 B" panose="02020500000000000000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696330" y="5916708"/>
            <a:ext cx="392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學測社會科第</a:t>
            </a:r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51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555;p58">
            <a:extLst>
              <a:ext uri="{FF2B5EF4-FFF2-40B4-BE49-F238E27FC236}">
                <a16:creationId xmlns="" xmlns:a16="http://schemas.microsoft.com/office/drawing/2014/main" id="{77AC63AC-5216-B2B8-23DE-B57FA5077250}"/>
              </a:ext>
            </a:extLst>
          </p:cNvPr>
          <p:cNvSpPr/>
          <p:nvPr/>
        </p:nvSpPr>
        <p:spPr>
          <a:xfrm>
            <a:off x="844061" y="0"/>
            <a:ext cx="1195754" cy="64476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Q</a:t>
            </a:r>
            <a:r>
              <a:rPr lang="zh-TW" altLang="en-US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2 </a:t>
            </a:r>
            <a:endParaRPr lang="zh-TW" altLang="en-US" sz="36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7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="" xmlns:a16="http://schemas.microsoft.com/office/drawing/2014/main" id="{58A60796-962B-4DDD-A223-0EED5A8D0B1A}"/>
              </a:ext>
            </a:extLst>
          </p:cNvPr>
          <p:cNvGrpSpPr/>
          <p:nvPr/>
        </p:nvGrpSpPr>
        <p:grpSpPr>
          <a:xfrm>
            <a:off x="1530677" y="132145"/>
            <a:ext cx="6584623" cy="4713347"/>
            <a:chOff x="204826" y="-138394"/>
            <a:chExt cx="3476500" cy="3072226"/>
          </a:xfrm>
        </p:grpSpPr>
        <p:grpSp>
          <p:nvGrpSpPr>
            <p:cNvPr id="5" name="群組 4">
              <a:extLst>
                <a:ext uri="{FF2B5EF4-FFF2-40B4-BE49-F238E27FC236}">
                  <a16:creationId xmlns="" xmlns:a16="http://schemas.microsoft.com/office/drawing/2014/main" id="{B6404747-DB57-4F21-9083-3D8EC53D1E3D}"/>
                </a:ext>
              </a:extLst>
            </p:cNvPr>
            <p:cNvGrpSpPr/>
            <p:nvPr/>
          </p:nvGrpSpPr>
          <p:grpSpPr>
            <a:xfrm>
              <a:off x="204826" y="-138394"/>
              <a:ext cx="3476500" cy="3072226"/>
              <a:chOff x="204826" y="-138394"/>
              <a:chExt cx="3476500" cy="3072226"/>
            </a:xfrm>
          </p:grpSpPr>
          <p:sp>
            <p:nvSpPr>
              <p:cNvPr id="7" name="文字方塊 2">
                <a:extLst>
                  <a:ext uri="{FF2B5EF4-FFF2-40B4-BE49-F238E27FC236}">
                    <a16:creationId xmlns="" xmlns:a16="http://schemas.microsoft.com/office/drawing/2014/main" id="{59D14599-43AE-4C30-9449-CBBC9834E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1773" y="2756695"/>
                <a:ext cx="422607" cy="177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ts val="2000"/>
                  </a:lnSpc>
                  <a:spcAft>
                    <a:spcPts val="0"/>
                  </a:spcAft>
                </a:pPr>
                <a:r>
                  <a:rPr lang="zh-TW" sz="2000" spc="50" dirty="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圖</a:t>
                </a:r>
                <a:r>
                  <a:rPr lang="en-US" sz="2000" spc="50" dirty="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8</a:t>
                </a:r>
                <a:endParaRPr lang="zh-TW" sz="2400" dirty="0">
                  <a:effectLst/>
                  <a:latin typeface="Times New Roman" panose="02020603050405020304" pitchFamily="18" charset="0"/>
                  <a:ea typeface="華康細明體"/>
                </a:endParaRPr>
              </a:p>
            </p:txBody>
          </p:sp>
          <p:grpSp>
            <p:nvGrpSpPr>
              <p:cNvPr id="8" name="群組 7">
                <a:extLst>
                  <a:ext uri="{FF2B5EF4-FFF2-40B4-BE49-F238E27FC236}">
                    <a16:creationId xmlns="" xmlns:a16="http://schemas.microsoft.com/office/drawing/2014/main" id="{9E7F5325-1532-494E-88DD-5B46467ECE6F}"/>
                  </a:ext>
                </a:extLst>
              </p:cNvPr>
              <p:cNvGrpSpPr/>
              <p:nvPr/>
            </p:nvGrpSpPr>
            <p:grpSpPr>
              <a:xfrm>
                <a:off x="204826" y="-138394"/>
                <a:ext cx="3476500" cy="2818729"/>
                <a:chOff x="0" y="-138394"/>
                <a:chExt cx="3476500" cy="2818729"/>
              </a:xfrm>
            </p:grpSpPr>
            <p:pic>
              <p:nvPicPr>
                <p:cNvPr id="9" name="圖片 8">
                  <a:extLst>
                    <a:ext uri="{FF2B5EF4-FFF2-40B4-BE49-F238E27FC236}">
                      <a16:creationId xmlns="" xmlns:a16="http://schemas.microsoft.com/office/drawing/2014/main" id="{A2192ED6-6E5E-4D8A-850D-116794ADA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2" t="8457" r="3586" b="9764"/>
                <a:stretch/>
              </p:blipFill>
              <p:spPr bwMode="auto">
                <a:xfrm>
                  <a:off x="0" y="-138394"/>
                  <a:ext cx="3476500" cy="2818729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grpSp>
              <p:nvGrpSpPr>
                <p:cNvPr id="10" name="群組 9">
                  <a:extLst>
                    <a:ext uri="{FF2B5EF4-FFF2-40B4-BE49-F238E27FC236}">
                      <a16:creationId xmlns="" xmlns:a16="http://schemas.microsoft.com/office/drawing/2014/main" id="{9C2734AA-A53E-4CD0-8950-0534F0F359CE}"/>
                    </a:ext>
                  </a:extLst>
                </p:cNvPr>
                <p:cNvGrpSpPr/>
                <p:nvPr/>
              </p:nvGrpSpPr>
              <p:grpSpPr>
                <a:xfrm>
                  <a:off x="1963279" y="1569493"/>
                  <a:ext cx="1353127" cy="983604"/>
                  <a:chOff x="18473" y="-6824"/>
                  <a:chExt cx="1353127" cy="983604"/>
                </a:xfrm>
              </p:grpSpPr>
              <p:grpSp>
                <p:nvGrpSpPr>
                  <p:cNvPr id="14" name="群組 13">
                    <a:extLst>
                      <a:ext uri="{FF2B5EF4-FFF2-40B4-BE49-F238E27FC236}">
                        <a16:creationId xmlns="" xmlns:a16="http://schemas.microsoft.com/office/drawing/2014/main" id="{B449F232-A492-4C08-B53C-D74F7CADD4EE}"/>
                      </a:ext>
                    </a:extLst>
                  </p:cNvPr>
                  <p:cNvGrpSpPr/>
                  <p:nvPr/>
                </p:nvGrpSpPr>
                <p:grpSpPr>
                  <a:xfrm>
                    <a:off x="18473" y="-6824"/>
                    <a:ext cx="1353127" cy="983604"/>
                    <a:chOff x="18473" y="-6824"/>
                    <a:chExt cx="1353127" cy="983604"/>
                  </a:xfrm>
                </p:grpSpPr>
                <p:sp>
                  <p:nvSpPr>
                    <p:cNvPr id="16" name="文字方塊 146">
                      <a:extLst>
                        <a:ext uri="{FF2B5EF4-FFF2-40B4-BE49-F238E27FC236}">
                          <a16:creationId xmlns="" xmlns:a16="http://schemas.microsoft.com/office/drawing/2014/main" id="{B767DA87-5E8A-42A2-AE79-9A794E2E1E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473" y="10861"/>
                      <a:ext cx="1205803" cy="959617"/>
                    </a:xfrm>
                    <a:prstGeom prst="rect">
                      <a:avLst/>
                    </a:prstGeom>
                    <a:noFill/>
                    <a:ln w="9525">
                      <a:solidFill>
                        <a:prstClr val="black"/>
                      </a:solidFill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華康細明體"/>
                        </a:rPr>
                        <a:t> 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17" name="文字方塊 147">
                      <a:extLst>
                        <a:ext uri="{FF2B5EF4-FFF2-40B4-BE49-F238E27FC236}">
                          <a16:creationId xmlns="" xmlns:a16="http://schemas.microsoft.com/office/drawing/2014/main" id="{9E043B20-91A5-4D84-9769-FA84DC57D3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271" y="-6824"/>
                      <a:ext cx="366765" cy="22608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0" tIns="0" rIns="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圖例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18" name="文字方塊 148">
                      <a:extLst>
                        <a:ext uri="{FF2B5EF4-FFF2-40B4-BE49-F238E27FC236}">
                          <a16:creationId xmlns="" xmlns:a16="http://schemas.microsoft.com/office/drawing/2014/main" id="{854F6094-74F5-4037-8D97-FFAE920A36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877" y="179565"/>
                      <a:ext cx="366765" cy="22608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0" tIns="0" rIns="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公路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19" name="文字方塊 149">
                      <a:extLst>
                        <a:ext uri="{FF2B5EF4-FFF2-40B4-BE49-F238E27FC236}">
                          <a16:creationId xmlns="" xmlns:a16="http://schemas.microsoft.com/office/drawing/2014/main" id="{7DB507F6-5834-48C0-AA16-49FB869184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2852" y="366783"/>
                      <a:ext cx="643095" cy="291362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0" tIns="0" rIns="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登山步道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20" name="文字方塊 150">
                      <a:extLst>
                        <a:ext uri="{FF2B5EF4-FFF2-40B4-BE49-F238E27FC236}">
                          <a16:creationId xmlns="" xmlns:a16="http://schemas.microsoft.com/office/drawing/2014/main" id="{94EDBEE2-330A-4E78-A96F-C5C1217331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2901" y="579349"/>
                      <a:ext cx="768699" cy="22608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0" tIns="0" rIns="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華康細明體"/>
                        </a:rPr>
                        <a:t>2017</a:t>
                      </a:r>
                      <a:r>
                        <a:rPr lang="zh-TW" sz="100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調查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21" name="文字方塊 151">
                      <a:extLst>
                        <a:ext uri="{FF2B5EF4-FFF2-40B4-BE49-F238E27FC236}">
                          <a16:creationId xmlns="" xmlns:a16="http://schemas.microsoft.com/office/drawing/2014/main" id="{7C188419-A7A4-4B36-BC80-93D1E79F2D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877" y="750692"/>
                      <a:ext cx="768699" cy="22608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0" tIns="0" rIns="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華康細明體"/>
                        </a:rPr>
                        <a:t>2018</a:t>
                      </a:r>
                      <a:r>
                        <a:rPr lang="zh-TW" sz="100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調查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22" name="橢圓 21">
                      <a:extLst>
                        <a:ext uri="{FF2B5EF4-FFF2-40B4-BE49-F238E27FC236}">
                          <a16:creationId xmlns="" xmlns:a16="http://schemas.microsoft.com/office/drawing/2014/main" id="{2ED00058-A35B-49C2-AD27-5DF8FA7E9E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475" y="834014"/>
                      <a:ext cx="72000" cy="72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cxnSp>
                  <p:nvCxnSpPr>
                    <p:cNvPr id="23" name="直線接點 22">
                      <a:extLst>
                        <a:ext uri="{FF2B5EF4-FFF2-40B4-BE49-F238E27FC236}">
                          <a16:creationId xmlns="" xmlns:a16="http://schemas.microsoft.com/office/drawing/2014/main" id="{EF8705E7-BC95-4993-BC90-82D94DE4BE7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05991" y="512466"/>
                      <a:ext cx="252000" cy="0"/>
                    </a:xfrm>
                    <a:prstGeom prst="line">
                      <a:avLst/>
                    </a:prstGeom>
                    <a:ln w="9525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線接點 23">
                      <a:extLst>
                        <a:ext uri="{FF2B5EF4-FFF2-40B4-BE49-F238E27FC236}">
                          <a16:creationId xmlns="" xmlns:a16="http://schemas.microsoft.com/office/drawing/2014/main" id="{0F58F19F-9B2F-41BF-8245-F497A2F669C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00967" y="336620"/>
                      <a:ext cx="251460" cy="0"/>
                    </a:xfrm>
                    <a:prstGeom prst="line">
                      <a:avLst/>
                    </a:prstGeom>
                    <a:ln w="28575" cap="rnd">
                      <a:solidFill>
                        <a:schemeClr val="bg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" name="橢圓 14">
                    <a:extLst>
                      <a:ext uri="{FF2B5EF4-FFF2-40B4-BE49-F238E27FC236}">
                        <a16:creationId xmlns="" xmlns:a16="http://schemas.microsoft.com/office/drawing/2014/main" id="{62D9A802-67B6-4251-AFB0-A8B597D20CB0}"/>
                      </a:ext>
                    </a:extLst>
                  </p:cNvPr>
                  <p:cNvSpPr/>
                  <p:nvPr/>
                </p:nvSpPr>
                <p:spPr>
                  <a:xfrm>
                    <a:off x="300251" y="655093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1" name="文字方塊 156">
                  <a:extLst>
                    <a:ext uri="{FF2B5EF4-FFF2-40B4-BE49-F238E27FC236}">
                      <a16:creationId xmlns="" xmlns:a16="http://schemas.microsoft.com/office/drawing/2014/main" id="{3A2F77FD-A8FF-42AC-A6DC-A3856D27CA12}"/>
                    </a:ext>
                  </a:extLst>
                </p:cNvPr>
                <p:cNvSpPr txBox="1"/>
                <p:nvPr/>
              </p:nvSpPr>
              <p:spPr>
                <a:xfrm rot="3448092">
                  <a:off x="2903299" y="202618"/>
                  <a:ext cx="366765" cy="226088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zh-TW" sz="1200">
                      <a:effectLst/>
                      <a:latin typeface="Times New Roman" panose="02020603050405020304" pitchFamily="18" charset="0"/>
                      <a:ea typeface="微軟正黑體" panose="020B0604030504040204" pitchFamily="34" charset="-120"/>
                    </a:rPr>
                    <a:t>稜線</a:t>
                  </a:r>
                  <a:endParaRPr lang="zh-TW" sz="1200">
                    <a:effectLst/>
                    <a:latin typeface="Times New Roman" panose="02020603050405020304" pitchFamily="18" charset="0"/>
                    <a:ea typeface="華康細明體"/>
                  </a:endParaRPr>
                </a:p>
              </p:txBody>
            </p:sp>
            <p:sp>
              <p:nvSpPr>
                <p:cNvPr id="12" name="文字方塊 157">
                  <a:extLst>
                    <a:ext uri="{FF2B5EF4-FFF2-40B4-BE49-F238E27FC236}">
                      <a16:creationId xmlns="" xmlns:a16="http://schemas.microsoft.com/office/drawing/2014/main" id="{ED8D2D6E-4AE1-401B-963A-D13932666BCE}"/>
                    </a:ext>
                  </a:extLst>
                </p:cNvPr>
                <p:cNvSpPr txBox="1"/>
                <p:nvPr/>
              </p:nvSpPr>
              <p:spPr>
                <a:xfrm>
                  <a:off x="1862674" y="295275"/>
                  <a:ext cx="366765" cy="31977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zh-TW" sz="1200">
                      <a:effectLst/>
                      <a:latin typeface="Times New Roman" panose="02020603050405020304" pitchFamily="18" charset="0"/>
                      <a:ea typeface="微軟正黑體" panose="020B0604030504040204" pitchFamily="34" charset="-120"/>
                    </a:rPr>
                    <a:t>林地</a:t>
                  </a:r>
                  <a:endParaRPr lang="zh-TW" sz="1200">
                    <a:effectLst/>
                    <a:latin typeface="Times New Roman" panose="02020603050405020304" pitchFamily="18" charset="0"/>
                    <a:ea typeface="華康細明體"/>
                  </a:endParaRPr>
                </a:p>
              </p:txBody>
            </p:sp>
            <p:sp>
              <p:nvSpPr>
                <p:cNvPr id="13" name="文字方塊 158">
                  <a:extLst>
                    <a:ext uri="{FF2B5EF4-FFF2-40B4-BE49-F238E27FC236}">
                      <a16:creationId xmlns="" xmlns:a16="http://schemas.microsoft.com/office/drawing/2014/main" id="{BD653937-944E-4BA3-B115-475CF966C1BF}"/>
                    </a:ext>
                  </a:extLst>
                </p:cNvPr>
                <p:cNvSpPr txBox="1"/>
                <p:nvPr/>
              </p:nvSpPr>
              <p:spPr>
                <a:xfrm>
                  <a:off x="491254" y="825690"/>
                  <a:ext cx="366765" cy="2982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zh-TW" sz="1200">
                      <a:effectLst/>
                      <a:latin typeface="Times New Roman" panose="02020603050405020304" pitchFamily="18" charset="0"/>
                      <a:ea typeface="微軟正黑體" panose="020B0604030504040204" pitchFamily="34" charset="-120"/>
                    </a:rPr>
                    <a:t>建地</a:t>
                  </a:r>
                  <a:endParaRPr lang="zh-TW" sz="1200">
                    <a:effectLst/>
                    <a:latin typeface="Times New Roman" panose="02020603050405020304" pitchFamily="18" charset="0"/>
                    <a:ea typeface="華康細明體"/>
                  </a:endParaRPr>
                </a:p>
              </p:txBody>
            </p:sp>
          </p:grpSp>
        </p:grpSp>
        <p:sp>
          <p:nvSpPr>
            <p:cNvPr id="6" name="文字方塊 135">
              <a:extLst>
                <a:ext uri="{FF2B5EF4-FFF2-40B4-BE49-F238E27FC236}">
                  <a16:creationId xmlns="" xmlns:a16="http://schemas.microsoft.com/office/drawing/2014/main" id="{3D5F3927-B53F-4654-ADA2-4BD1A836DD5C}"/>
                </a:ext>
              </a:extLst>
            </p:cNvPr>
            <p:cNvSpPr txBox="1"/>
            <p:nvPr/>
          </p:nvSpPr>
          <p:spPr>
            <a:xfrm rot="2829534">
              <a:off x="777875" y="2016125"/>
              <a:ext cx="449839" cy="14898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0" tIns="72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zh-TW" sz="1200" spc="-50">
                  <a:effectLst/>
                  <a:latin typeface="Times New Roman" panose="02020603050405020304" pitchFamily="18" charset="0"/>
                  <a:ea typeface="微軟正黑體" panose="020B0604030504040204" pitchFamily="34" charset="-120"/>
                </a:rPr>
                <a:t>停車場</a:t>
              </a:r>
              <a:endParaRPr lang="zh-TW" sz="1200">
                <a:effectLst/>
                <a:latin typeface="Times New Roman" panose="02020603050405020304" pitchFamily="18" charset="0"/>
                <a:ea typeface="華康細明體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6B575C2F-822E-ED44-F656-11B772ABD3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20</a:t>
            </a:fld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381991" y="5016972"/>
            <a:ext cx="9382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師生們發現，這兩年該區沒有劇烈的地形、氣候等自然條件變動，但猴群卻出現移動的趨勢。請問：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196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885046D3-91D7-E610-2EA7-8FBEF39EDC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21</a:t>
            </a:fld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B1D2DF5D-3013-47C2-BFB8-9EB5B685D03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12422" y="526255"/>
            <a:ext cx="10434638" cy="5408492"/>
          </a:xfrm>
        </p:spPr>
        <p:txBody>
          <a:bodyPr>
            <a:normAutofit/>
          </a:bodyPr>
          <a:lstStyle/>
          <a:p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該地獼猴的棲地，最可能屬於下列哪種生態環境？</a:t>
            </a:r>
          </a:p>
          <a:p>
            <a:pPr marL="0" indent="0">
              <a:buNone/>
            </a:pPr>
            <a:r>
              <a:rPr lang="zh-TW" altLang="en-US" sz="3600" dirty="0"/>
              <a:t>    </a:t>
            </a:r>
            <a:r>
              <a:rPr lang="en-US" altLang="zh-TW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(A)</a:t>
            </a:r>
            <a:r>
              <a:rPr lang="zh-TW" altLang="zh-TW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火山邊坡坡地上密布的灌木叢與箭竹林</a:t>
            </a: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    </a:t>
            </a:r>
            <a:r>
              <a:rPr lang="en-US" altLang="zh-TW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(B)</a:t>
            </a:r>
            <a:r>
              <a:rPr lang="zh-TW" altLang="zh-TW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廣大沙丘群上遍布的防風林與保安林木</a:t>
            </a: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    </a:t>
            </a:r>
            <a:r>
              <a:rPr lang="en-US" altLang="zh-TW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(C)</a:t>
            </a:r>
            <a:r>
              <a:rPr lang="zh-TW" altLang="zh-TW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高位河階地上長滿茂密果實的針葉林木</a:t>
            </a: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    </a:t>
            </a:r>
            <a:r>
              <a:rPr lang="en-US" altLang="zh-TW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(D)</a:t>
            </a:r>
            <a:r>
              <a:rPr lang="zh-TW" altLang="zh-TW" sz="3600" b="1" dirty="0">
                <a:solidFill>
                  <a:schemeClr val="tx1"/>
                </a:solidFill>
                <a:latin typeface="源泉圓體 B" panose="02020500000000000000" charset="-120"/>
                <a:ea typeface="源泉圓體 B" panose="02020500000000000000" charset="-120"/>
              </a:rPr>
              <a:t>海岸隆起珊瑚礁山丘上蓊鬱的闊葉林木</a:t>
            </a:r>
            <a:endParaRPr lang="en-US" altLang="zh-TW" sz="3600" b="1" dirty="0">
              <a:solidFill>
                <a:schemeClr val="tx1"/>
              </a:solidFill>
              <a:latin typeface="源泉圓體 B" panose="02020500000000000000" charset="-120"/>
              <a:ea typeface="源泉圓體 B" panose="02020500000000000000" charset="-120"/>
            </a:endParaRPr>
          </a:p>
          <a:p>
            <a:endParaRPr lang="en-US" altLang="zh-TW" dirty="0"/>
          </a:p>
          <a:p>
            <a:endParaRPr lang="zh-TW" altLang="zh-TW" sz="3200" dirty="0"/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826580" y="4944233"/>
            <a:ext cx="10546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從環境負載力的角度，在答題卷的表格中以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40</a:t>
            </a:r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字內寫出猴群移動的趨勢及可能原因。（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3</a:t>
            </a:r>
            <a:r>
              <a:rPr lang="zh-TW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分）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58A60796-962B-4DDD-A223-0EED5A8D0B1A}"/>
              </a:ext>
            </a:extLst>
          </p:cNvPr>
          <p:cNvGrpSpPr/>
          <p:nvPr/>
        </p:nvGrpSpPr>
        <p:grpSpPr>
          <a:xfrm>
            <a:off x="1487839" y="124256"/>
            <a:ext cx="6584623" cy="4713347"/>
            <a:chOff x="204826" y="-138394"/>
            <a:chExt cx="3476500" cy="3072226"/>
          </a:xfrm>
        </p:grpSpPr>
        <p:grpSp>
          <p:nvGrpSpPr>
            <p:cNvPr id="6" name="群組 5">
              <a:extLst>
                <a:ext uri="{FF2B5EF4-FFF2-40B4-BE49-F238E27FC236}">
                  <a16:creationId xmlns="" xmlns:a16="http://schemas.microsoft.com/office/drawing/2014/main" id="{B6404747-DB57-4F21-9083-3D8EC53D1E3D}"/>
                </a:ext>
              </a:extLst>
            </p:cNvPr>
            <p:cNvGrpSpPr/>
            <p:nvPr/>
          </p:nvGrpSpPr>
          <p:grpSpPr>
            <a:xfrm>
              <a:off x="204826" y="-138394"/>
              <a:ext cx="3476500" cy="3072226"/>
              <a:chOff x="204826" y="-138394"/>
              <a:chExt cx="3476500" cy="3072226"/>
            </a:xfrm>
          </p:grpSpPr>
          <p:sp>
            <p:nvSpPr>
              <p:cNvPr id="8" name="文字方塊 2">
                <a:extLst>
                  <a:ext uri="{FF2B5EF4-FFF2-40B4-BE49-F238E27FC236}">
                    <a16:creationId xmlns="" xmlns:a16="http://schemas.microsoft.com/office/drawing/2014/main" id="{59D14599-43AE-4C30-9449-CBBC9834E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1773" y="2756695"/>
                <a:ext cx="422607" cy="177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ts val="2000"/>
                  </a:lnSpc>
                  <a:spcAft>
                    <a:spcPts val="0"/>
                  </a:spcAft>
                </a:pPr>
                <a:r>
                  <a:rPr lang="zh-TW" sz="2000" spc="50" dirty="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圖</a:t>
                </a:r>
                <a:r>
                  <a:rPr lang="en-US" sz="2000" spc="50" dirty="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8</a:t>
                </a:r>
                <a:endParaRPr lang="zh-TW" sz="2400" dirty="0">
                  <a:effectLst/>
                  <a:latin typeface="Times New Roman" panose="02020603050405020304" pitchFamily="18" charset="0"/>
                  <a:ea typeface="華康細明體"/>
                </a:endParaRPr>
              </a:p>
            </p:txBody>
          </p:sp>
          <p:grpSp>
            <p:nvGrpSpPr>
              <p:cNvPr id="9" name="群組 8">
                <a:extLst>
                  <a:ext uri="{FF2B5EF4-FFF2-40B4-BE49-F238E27FC236}">
                    <a16:creationId xmlns="" xmlns:a16="http://schemas.microsoft.com/office/drawing/2014/main" id="{9E7F5325-1532-494E-88DD-5B46467ECE6F}"/>
                  </a:ext>
                </a:extLst>
              </p:cNvPr>
              <p:cNvGrpSpPr/>
              <p:nvPr/>
            </p:nvGrpSpPr>
            <p:grpSpPr>
              <a:xfrm>
                <a:off x="204826" y="-138394"/>
                <a:ext cx="3476500" cy="2818729"/>
                <a:chOff x="0" y="-138394"/>
                <a:chExt cx="3476500" cy="2818729"/>
              </a:xfrm>
            </p:grpSpPr>
            <p:pic>
              <p:nvPicPr>
                <p:cNvPr id="10" name="圖片 9">
                  <a:extLst>
                    <a:ext uri="{FF2B5EF4-FFF2-40B4-BE49-F238E27FC236}">
                      <a16:creationId xmlns="" xmlns:a16="http://schemas.microsoft.com/office/drawing/2014/main" id="{A2192ED6-6E5E-4D8A-850D-116794ADA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2" t="8457" r="3586" b="9764"/>
                <a:stretch/>
              </p:blipFill>
              <p:spPr bwMode="auto">
                <a:xfrm>
                  <a:off x="0" y="-138394"/>
                  <a:ext cx="3476500" cy="2818729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grpSp>
              <p:nvGrpSpPr>
                <p:cNvPr id="11" name="群組 10">
                  <a:extLst>
                    <a:ext uri="{FF2B5EF4-FFF2-40B4-BE49-F238E27FC236}">
                      <a16:creationId xmlns="" xmlns:a16="http://schemas.microsoft.com/office/drawing/2014/main" id="{9C2734AA-A53E-4CD0-8950-0534F0F359CE}"/>
                    </a:ext>
                  </a:extLst>
                </p:cNvPr>
                <p:cNvGrpSpPr/>
                <p:nvPr/>
              </p:nvGrpSpPr>
              <p:grpSpPr>
                <a:xfrm>
                  <a:off x="1963279" y="1569493"/>
                  <a:ext cx="1353127" cy="983604"/>
                  <a:chOff x="18473" y="-6824"/>
                  <a:chExt cx="1353127" cy="983604"/>
                </a:xfrm>
              </p:grpSpPr>
              <p:grpSp>
                <p:nvGrpSpPr>
                  <p:cNvPr id="15" name="群組 14">
                    <a:extLst>
                      <a:ext uri="{FF2B5EF4-FFF2-40B4-BE49-F238E27FC236}">
                        <a16:creationId xmlns="" xmlns:a16="http://schemas.microsoft.com/office/drawing/2014/main" id="{B449F232-A492-4C08-B53C-D74F7CADD4EE}"/>
                      </a:ext>
                    </a:extLst>
                  </p:cNvPr>
                  <p:cNvGrpSpPr/>
                  <p:nvPr/>
                </p:nvGrpSpPr>
                <p:grpSpPr>
                  <a:xfrm>
                    <a:off x="18473" y="-6824"/>
                    <a:ext cx="1353127" cy="983604"/>
                    <a:chOff x="18473" y="-6824"/>
                    <a:chExt cx="1353127" cy="983604"/>
                  </a:xfrm>
                </p:grpSpPr>
                <p:sp>
                  <p:nvSpPr>
                    <p:cNvPr id="17" name="文字方塊 146">
                      <a:extLst>
                        <a:ext uri="{FF2B5EF4-FFF2-40B4-BE49-F238E27FC236}">
                          <a16:creationId xmlns="" xmlns:a16="http://schemas.microsoft.com/office/drawing/2014/main" id="{B767DA87-5E8A-42A2-AE79-9A794E2E1E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473" y="10861"/>
                      <a:ext cx="1205803" cy="959617"/>
                    </a:xfrm>
                    <a:prstGeom prst="rect">
                      <a:avLst/>
                    </a:prstGeom>
                    <a:noFill/>
                    <a:ln w="9525">
                      <a:solidFill>
                        <a:prstClr val="black"/>
                      </a:solidFill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華康細明體"/>
                        </a:rPr>
                        <a:t> 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18" name="文字方塊 147">
                      <a:extLst>
                        <a:ext uri="{FF2B5EF4-FFF2-40B4-BE49-F238E27FC236}">
                          <a16:creationId xmlns="" xmlns:a16="http://schemas.microsoft.com/office/drawing/2014/main" id="{9E043B20-91A5-4D84-9769-FA84DC57D3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271" y="-6824"/>
                      <a:ext cx="366765" cy="22608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0" tIns="0" rIns="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圖例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19" name="文字方塊 148">
                      <a:extLst>
                        <a:ext uri="{FF2B5EF4-FFF2-40B4-BE49-F238E27FC236}">
                          <a16:creationId xmlns="" xmlns:a16="http://schemas.microsoft.com/office/drawing/2014/main" id="{854F6094-74F5-4037-8D97-FFAE920A36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877" y="179565"/>
                      <a:ext cx="366765" cy="22608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0" tIns="0" rIns="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公路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20" name="文字方塊 149">
                      <a:extLst>
                        <a:ext uri="{FF2B5EF4-FFF2-40B4-BE49-F238E27FC236}">
                          <a16:creationId xmlns="" xmlns:a16="http://schemas.microsoft.com/office/drawing/2014/main" id="{7DB507F6-5834-48C0-AA16-49FB869184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2852" y="366783"/>
                      <a:ext cx="643095" cy="291362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0" tIns="0" rIns="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登山步道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21" name="文字方塊 150">
                      <a:extLst>
                        <a:ext uri="{FF2B5EF4-FFF2-40B4-BE49-F238E27FC236}">
                          <a16:creationId xmlns="" xmlns:a16="http://schemas.microsoft.com/office/drawing/2014/main" id="{94EDBEE2-330A-4E78-A96F-C5C1217331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2901" y="579349"/>
                      <a:ext cx="768699" cy="22608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0" tIns="0" rIns="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華康細明體"/>
                        </a:rPr>
                        <a:t>2017</a:t>
                      </a:r>
                      <a:r>
                        <a:rPr lang="zh-TW" sz="100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調查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22" name="文字方塊 151">
                      <a:extLst>
                        <a:ext uri="{FF2B5EF4-FFF2-40B4-BE49-F238E27FC236}">
                          <a16:creationId xmlns="" xmlns:a16="http://schemas.microsoft.com/office/drawing/2014/main" id="{7C188419-A7A4-4B36-BC80-93D1E79F2D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877" y="750692"/>
                      <a:ext cx="768699" cy="22608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0" tIns="0" rIns="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華康細明體"/>
                        </a:rPr>
                        <a:t>2018</a:t>
                      </a:r>
                      <a:r>
                        <a:rPr lang="zh-TW" sz="100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調查</a:t>
                      </a:r>
                      <a:endParaRPr lang="zh-TW" sz="1200">
                        <a:effectLst/>
                        <a:latin typeface="Times New Roman" panose="02020603050405020304" pitchFamily="18" charset="0"/>
                        <a:ea typeface="華康細明體"/>
                      </a:endParaRPr>
                    </a:p>
                  </p:txBody>
                </p:sp>
                <p:sp>
                  <p:nvSpPr>
                    <p:cNvPr id="23" name="橢圓 21">
                      <a:extLst>
                        <a:ext uri="{FF2B5EF4-FFF2-40B4-BE49-F238E27FC236}">
                          <a16:creationId xmlns="" xmlns:a16="http://schemas.microsoft.com/office/drawing/2014/main" id="{2ED00058-A35B-49C2-AD27-5DF8FA7E9E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475" y="834014"/>
                      <a:ext cx="72000" cy="72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cxnSp>
                  <p:nvCxnSpPr>
                    <p:cNvPr id="24" name="直線接點 23">
                      <a:extLst>
                        <a:ext uri="{FF2B5EF4-FFF2-40B4-BE49-F238E27FC236}">
                          <a16:creationId xmlns="" xmlns:a16="http://schemas.microsoft.com/office/drawing/2014/main" id="{EF8705E7-BC95-4993-BC90-82D94DE4BE7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05991" y="512466"/>
                      <a:ext cx="252000" cy="0"/>
                    </a:xfrm>
                    <a:prstGeom prst="line">
                      <a:avLst/>
                    </a:prstGeom>
                    <a:ln w="9525" cap="rnd">
                      <a:solidFill>
                        <a:schemeClr val="tx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直線接點 24">
                      <a:extLst>
                        <a:ext uri="{FF2B5EF4-FFF2-40B4-BE49-F238E27FC236}">
                          <a16:creationId xmlns="" xmlns:a16="http://schemas.microsoft.com/office/drawing/2014/main" id="{0F58F19F-9B2F-41BF-8245-F497A2F669C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00967" y="336620"/>
                      <a:ext cx="251460" cy="0"/>
                    </a:xfrm>
                    <a:prstGeom prst="line">
                      <a:avLst/>
                    </a:prstGeom>
                    <a:ln w="28575" cap="rnd">
                      <a:solidFill>
                        <a:schemeClr val="bg1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橢圓 14">
                    <a:extLst>
                      <a:ext uri="{FF2B5EF4-FFF2-40B4-BE49-F238E27FC236}">
                        <a16:creationId xmlns="" xmlns:a16="http://schemas.microsoft.com/office/drawing/2014/main" id="{62D9A802-67B6-4251-AFB0-A8B597D20CB0}"/>
                      </a:ext>
                    </a:extLst>
                  </p:cNvPr>
                  <p:cNvSpPr/>
                  <p:nvPr/>
                </p:nvSpPr>
                <p:spPr>
                  <a:xfrm>
                    <a:off x="300251" y="655093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2" name="文字方塊 156">
                  <a:extLst>
                    <a:ext uri="{FF2B5EF4-FFF2-40B4-BE49-F238E27FC236}">
                      <a16:creationId xmlns="" xmlns:a16="http://schemas.microsoft.com/office/drawing/2014/main" id="{3A2F77FD-A8FF-42AC-A6DC-A3856D27CA12}"/>
                    </a:ext>
                  </a:extLst>
                </p:cNvPr>
                <p:cNvSpPr txBox="1"/>
                <p:nvPr/>
              </p:nvSpPr>
              <p:spPr>
                <a:xfrm rot="3448092">
                  <a:off x="2903299" y="202618"/>
                  <a:ext cx="366765" cy="226088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zh-TW" sz="1200">
                      <a:effectLst/>
                      <a:latin typeface="Times New Roman" panose="02020603050405020304" pitchFamily="18" charset="0"/>
                      <a:ea typeface="微軟正黑體" panose="020B0604030504040204" pitchFamily="34" charset="-120"/>
                    </a:rPr>
                    <a:t>稜線</a:t>
                  </a:r>
                  <a:endParaRPr lang="zh-TW" sz="1200">
                    <a:effectLst/>
                    <a:latin typeface="Times New Roman" panose="02020603050405020304" pitchFamily="18" charset="0"/>
                    <a:ea typeface="華康細明體"/>
                  </a:endParaRPr>
                </a:p>
              </p:txBody>
            </p:sp>
            <p:sp>
              <p:nvSpPr>
                <p:cNvPr id="13" name="文字方塊 157">
                  <a:extLst>
                    <a:ext uri="{FF2B5EF4-FFF2-40B4-BE49-F238E27FC236}">
                      <a16:creationId xmlns="" xmlns:a16="http://schemas.microsoft.com/office/drawing/2014/main" id="{ED8D2D6E-4AE1-401B-963A-D13932666BCE}"/>
                    </a:ext>
                  </a:extLst>
                </p:cNvPr>
                <p:cNvSpPr txBox="1"/>
                <p:nvPr/>
              </p:nvSpPr>
              <p:spPr>
                <a:xfrm>
                  <a:off x="1862674" y="295275"/>
                  <a:ext cx="366765" cy="31977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zh-TW" sz="1200">
                      <a:effectLst/>
                      <a:latin typeface="Times New Roman" panose="02020603050405020304" pitchFamily="18" charset="0"/>
                      <a:ea typeface="微軟正黑體" panose="020B0604030504040204" pitchFamily="34" charset="-120"/>
                    </a:rPr>
                    <a:t>林地</a:t>
                  </a:r>
                  <a:endParaRPr lang="zh-TW" sz="1200">
                    <a:effectLst/>
                    <a:latin typeface="Times New Roman" panose="02020603050405020304" pitchFamily="18" charset="0"/>
                    <a:ea typeface="華康細明體"/>
                  </a:endParaRPr>
                </a:p>
              </p:txBody>
            </p:sp>
            <p:sp>
              <p:nvSpPr>
                <p:cNvPr id="14" name="文字方塊 158">
                  <a:extLst>
                    <a:ext uri="{FF2B5EF4-FFF2-40B4-BE49-F238E27FC236}">
                      <a16:creationId xmlns="" xmlns:a16="http://schemas.microsoft.com/office/drawing/2014/main" id="{BD653937-944E-4BA3-B115-475CF966C1BF}"/>
                    </a:ext>
                  </a:extLst>
                </p:cNvPr>
                <p:cNvSpPr txBox="1"/>
                <p:nvPr/>
              </p:nvSpPr>
              <p:spPr>
                <a:xfrm>
                  <a:off x="491254" y="825690"/>
                  <a:ext cx="366765" cy="2982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zh-TW" sz="1200">
                      <a:effectLst/>
                      <a:latin typeface="Times New Roman" panose="02020603050405020304" pitchFamily="18" charset="0"/>
                      <a:ea typeface="微軟正黑體" panose="020B0604030504040204" pitchFamily="34" charset="-120"/>
                    </a:rPr>
                    <a:t>建地</a:t>
                  </a:r>
                  <a:endParaRPr lang="zh-TW" sz="1200">
                    <a:effectLst/>
                    <a:latin typeface="Times New Roman" panose="02020603050405020304" pitchFamily="18" charset="0"/>
                    <a:ea typeface="華康細明體"/>
                  </a:endParaRPr>
                </a:p>
              </p:txBody>
            </p:sp>
          </p:grpSp>
        </p:grpSp>
        <p:sp>
          <p:nvSpPr>
            <p:cNvPr id="7" name="文字方塊 135">
              <a:extLst>
                <a:ext uri="{FF2B5EF4-FFF2-40B4-BE49-F238E27FC236}">
                  <a16:creationId xmlns="" xmlns:a16="http://schemas.microsoft.com/office/drawing/2014/main" id="{3D5F3927-B53F-4654-ADA2-4BD1A836DD5C}"/>
                </a:ext>
              </a:extLst>
            </p:cNvPr>
            <p:cNvSpPr txBox="1"/>
            <p:nvPr/>
          </p:nvSpPr>
          <p:spPr>
            <a:xfrm rot="2829534">
              <a:off x="777875" y="2016125"/>
              <a:ext cx="449839" cy="14898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0" tIns="72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zh-TW" sz="1200" spc="-50">
                  <a:effectLst/>
                  <a:latin typeface="Times New Roman" panose="02020603050405020304" pitchFamily="18" charset="0"/>
                  <a:ea typeface="微軟正黑體" panose="020B0604030504040204" pitchFamily="34" charset="-120"/>
                </a:rPr>
                <a:t>停車場</a:t>
              </a:r>
              <a:endParaRPr lang="zh-TW" sz="1200">
                <a:effectLst/>
                <a:latin typeface="Times New Roman" panose="02020603050405020304" pitchFamily="18" charset="0"/>
                <a:ea typeface="華康細明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4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E813306A-4679-FDC7-DBE8-10274010EF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22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4294967295"/>
          </p:nvPr>
        </p:nvSpPr>
        <p:spPr>
          <a:xfrm>
            <a:off x="844061" y="616986"/>
            <a:ext cx="10971213" cy="5845175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b="1" dirty="0">
                <a:latin typeface="源泉圓體 B" panose="02020500000000000000" charset="-120"/>
                <a:ea typeface="源泉圓體 B" panose="02020500000000000000" charset="-120"/>
              </a:rPr>
              <a:t>某校歷史課進行「歐洲與非、美兩洲的交流」探究學習時，以一幅歐洲 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17 </a:t>
            </a:r>
            <a:r>
              <a:rPr lang="zh-TW" altLang="en-US" sz="3600" b="1" dirty="0">
                <a:latin typeface="源泉圓體 B" panose="02020500000000000000" charset="-120"/>
                <a:ea typeface="源泉圓體 B" panose="02020500000000000000" charset="-120"/>
              </a:rPr>
              <a:t>世紀流傳的蔗糖生產過程圖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(</a:t>
            </a:r>
            <a:r>
              <a:rPr lang="zh-TW" altLang="en-US" sz="3600" b="1" dirty="0">
                <a:latin typeface="源泉圓體 B" panose="02020500000000000000" charset="-120"/>
                <a:ea typeface="源泉圓體 B" panose="02020500000000000000" charset="-120"/>
              </a:rPr>
              <a:t>下圖</a:t>
            </a:r>
            <a:r>
              <a:rPr lang="en-US" altLang="zh-TW" sz="3600" b="1" dirty="0">
                <a:latin typeface="源泉圓體 B" panose="02020500000000000000" charset="-120"/>
                <a:ea typeface="源泉圓體 B" panose="02020500000000000000" charset="-120"/>
              </a:rPr>
              <a:t>)</a:t>
            </a:r>
            <a:r>
              <a:rPr lang="zh-TW" altLang="en-US" sz="3600" b="1" dirty="0">
                <a:latin typeface="源泉圓體 B" panose="02020500000000000000" charset="-120"/>
                <a:ea typeface="源泉圓體 B" panose="02020500000000000000" charset="-120"/>
              </a:rPr>
              <a:t>，說明當時蔗糖逐漸取代蜂蜜，成為歐洲人最重要的甜味來源。圖中糖廠最可能在何地區？</a:t>
            </a:r>
            <a:endParaRPr lang="en-US" altLang="zh-TW" sz="3600" b="1" dirty="0">
              <a:latin typeface="源泉圓體 B" panose="02020500000000000000" charset="-120"/>
              <a:ea typeface="源泉圓體 B" panose="02020500000000000000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(A)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 北非的阿爾及利亞</a:t>
            </a:r>
            <a:endParaRPr lang="en-US" altLang="zh-TW" sz="3200" b="1" dirty="0">
              <a:latin typeface="源泉圓體 B" panose="02020500000000000000" charset="-120"/>
              <a:ea typeface="源泉圓體 B" panose="02020500000000000000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(B)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 中美洲西印度群島</a:t>
            </a:r>
            <a:endParaRPr lang="en-US" altLang="zh-TW" sz="3200" b="1" dirty="0">
              <a:latin typeface="源泉圓體 B" panose="02020500000000000000" charset="-120"/>
              <a:ea typeface="源泉圓體 B" panose="02020500000000000000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(C)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 北美洲的紐芬蘭島</a:t>
            </a:r>
            <a:endParaRPr lang="en-US" altLang="zh-TW" sz="3200" b="1" dirty="0">
              <a:latin typeface="源泉圓體 B" panose="02020500000000000000" charset="-120"/>
              <a:ea typeface="源泉圓體 B" panose="02020500000000000000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(D)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 中部非洲剛果盆地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9" t="19509" r="20120" b="20269"/>
          <a:stretch/>
        </p:blipFill>
        <p:spPr bwMode="auto">
          <a:xfrm>
            <a:off x="6101862" y="2914896"/>
            <a:ext cx="5536600" cy="343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09521" y="5780937"/>
            <a:ext cx="337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學測社會科第</a:t>
            </a:r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555;p58">
            <a:extLst>
              <a:ext uri="{FF2B5EF4-FFF2-40B4-BE49-F238E27FC236}">
                <a16:creationId xmlns="" xmlns:a16="http://schemas.microsoft.com/office/drawing/2014/main" id="{6CFB6933-3AFC-CFF3-B6C9-C84CF2C58333}"/>
              </a:ext>
            </a:extLst>
          </p:cNvPr>
          <p:cNvSpPr/>
          <p:nvPr/>
        </p:nvSpPr>
        <p:spPr>
          <a:xfrm>
            <a:off x="844061" y="0"/>
            <a:ext cx="1195754" cy="64476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Q</a:t>
            </a:r>
            <a:r>
              <a:rPr lang="zh-TW" altLang="en-US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3 </a:t>
            </a:r>
            <a:endParaRPr lang="zh-TW" altLang="en-US" sz="36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7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DC314A8-7805-49C5-ADE8-81F4016316AB}"/>
              </a:ext>
            </a:extLst>
          </p:cNvPr>
          <p:cNvSpPr/>
          <p:nvPr/>
        </p:nvSpPr>
        <p:spPr>
          <a:xfrm>
            <a:off x="1083324" y="3741918"/>
            <a:ext cx="84027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ts val="3800"/>
            </a:pP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(A)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臺東市都市機能結構變遷 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  <a:sym typeface="Microsoft JhengHei"/>
            </a:endParaRPr>
          </a:p>
          <a:p>
            <a:pPr lvl="0" algn="just">
              <a:buSzPts val="3800"/>
            </a:pP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(B)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臺東市都市住宅用地擴張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  <a:sym typeface="Microsoft JhengHei"/>
            </a:endParaRPr>
          </a:p>
          <a:p>
            <a:pPr lvl="0" algn="just">
              <a:buSzPts val="3800"/>
            </a:pP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(C)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臺東市土地競租曲線消長</a:t>
            </a:r>
            <a:endParaRPr lang="en-US" altLang="zh-TW" sz="3600" dirty="0">
              <a:latin typeface="源泉圓體 B" panose="020B0800000000000000" pitchFamily="34" charset="-120"/>
              <a:ea typeface="源泉圓體 B" panose="020B0800000000000000" pitchFamily="34" charset="-120"/>
              <a:sym typeface="Microsoft JhengHei"/>
            </a:endParaRPr>
          </a:p>
          <a:p>
            <a:pPr lvl="0" algn="just">
              <a:buSzPts val="3800"/>
            </a:pP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(D)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臺東地區都市成長的歷程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DE323C0D-DBE7-4574-B2E3-D2A88D9D8FB7}"/>
              </a:ext>
            </a:extLst>
          </p:cNvPr>
          <p:cNvSpPr/>
          <p:nvPr/>
        </p:nvSpPr>
        <p:spPr>
          <a:xfrm>
            <a:off x="1083324" y="707511"/>
            <a:ext cx="10023764" cy="2971665"/>
          </a:xfrm>
          <a:prstGeom prst="rect">
            <a:avLst/>
          </a:prstGeom>
          <a:solidFill>
            <a:srgbClr val="FEF7ED">
              <a:alpha val="60000"/>
            </a:srgbClr>
          </a:solidFill>
          <a:ln w="28575">
            <a:solidFill>
              <a:schemeClr val="tx1"/>
            </a:solidFill>
            <a:prstDash val="dash"/>
          </a:ln>
        </p:spPr>
        <p:txBody>
          <a:bodyPr spcFirstLastPara="1" wrap="square" lIns="108850" tIns="54425" rIns="108850" bIns="54425" anchor="t" anchorCtr="0">
            <a:noAutofit/>
          </a:bodyPr>
          <a:lstStyle/>
          <a:p>
            <a:pPr algn="just">
              <a:spcBef>
                <a:spcPts val="760"/>
              </a:spcBef>
              <a:buClr>
                <a:schemeClr val="dk1"/>
              </a:buClr>
              <a:buSzPts val="3800"/>
            </a:pPr>
            <a:r>
              <a:rPr lang="zh-TW" altLang="en-US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某小組在進行地理問題探究學習時，蒐集到 </a:t>
            </a:r>
            <a:r>
              <a:rPr lang="en-US" altLang="zh-TW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1960</a:t>
            </a:r>
            <a:r>
              <a:rPr lang="zh-TW" altLang="en-US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、</a:t>
            </a:r>
            <a:r>
              <a:rPr lang="en-US" altLang="zh-TW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1980</a:t>
            </a:r>
            <a:r>
              <a:rPr lang="zh-TW" altLang="en-US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、</a:t>
            </a:r>
            <a:r>
              <a:rPr lang="en-US" altLang="zh-TW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2000</a:t>
            </a:r>
            <a:r>
              <a:rPr lang="zh-TW" altLang="en-US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和</a:t>
            </a:r>
            <a:r>
              <a:rPr lang="en-US" altLang="zh-TW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2020</a:t>
            </a:r>
            <a:r>
              <a:rPr lang="zh-TW" altLang="en-US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等</a:t>
            </a:r>
            <a:r>
              <a:rPr lang="en-US" altLang="zh-TW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4</a:t>
            </a:r>
            <a:r>
              <a:rPr lang="zh-TW" altLang="en-US" sz="3600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年臺東地區工商 消費電話簿，電話簿載有各行業營業場所的地址 和電話號碼。該學習小組探究的主題最可能是下 列何者？</a:t>
            </a:r>
            <a:endParaRPr lang="en-US" altLang="zh-TW" sz="3600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Microsoft JhengHei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859699" y="5763149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學測社會科第</a:t>
            </a:r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21B84A29-0524-FF6C-BB64-B2E8782E2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23</a:t>
            </a:fld>
            <a:endParaRPr lang="zh-TW" altLang="en-US"/>
          </a:p>
        </p:txBody>
      </p:sp>
      <p:sp>
        <p:nvSpPr>
          <p:cNvPr id="6" name="Google Shape;555;p58">
            <a:extLst>
              <a:ext uri="{FF2B5EF4-FFF2-40B4-BE49-F238E27FC236}">
                <a16:creationId xmlns="" xmlns:a16="http://schemas.microsoft.com/office/drawing/2014/main" id="{E0635BA6-CA05-CF8B-70C0-DC46E5F91C3D}"/>
              </a:ext>
            </a:extLst>
          </p:cNvPr>
          <p:cNvSpPr/>
          <p:nvPr/>
        </p:nvSpPr>
        <p:spPr>
          <a:xfrm>
            <a:off x="844061" y="0"/>
            <a:ext cx="1195754" cy="64476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Q</a:t>
            </a:r>
            <a:r>
              <a:rPr lang="zh-TW" altLang="en-US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4 c</a:t>
            </a:r>
            <a:endParaRPr lang="zh-TW" altLang="en-US" sz="36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747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0DE605A6-051B-92F6-593F-03D0865820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24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4294967295"/>
          </p:nvPr>
        </p:nvSpPr>
        <p:spPr>
          <a:xfrm>
            <a:off x="739806" y="509835"/>
            <a:ext cx="10971213" cy="58547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閱讀下文，最適合填入</a:t>
            </a:r>
            <a:r>
              <a:rPr lang="zh-TW" altLang="en-US" sz="3200" b="1" dirty="0">
                <a:latin typeface="+mn-ea"/>
                <a:ea typeface="+mn-ea"/>
              </a:rPr>
              <a:t>□□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內的詞依序是：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甲、當你工作時，你是一管蘆笛，通過笛心，將時光的</a:t>
            </a:r>
            <a:r>
              <a:rPr lang="zh-TW" altLang="en-US" sz="3200" b="1" dirty="0">
                <a:latin typeface="+mn-ea"/>
                <a:ea typeface="+mn-ea"/>
              </a:rPr>
              <a:t>□□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演奏成樂音。（紀伯倫</a:t>
            </a: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《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先知</a:t>
            </a: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》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）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乙、山坡上偶爾有幾隻黑白相間的花牛和綿羊，在從容</a:t>
            </a:r>
            <a:r>
              <a:rPr lang="zh-TW" altLang="en-US" sz="3200" b="1" dirty="0">
                <a:latin typeface="+mn-ea"/>
                <a:ea typeface="+mn-ea"/>
              </a:rPr>
              <a:t>□□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草野的空曠。（余光中</a:t>
            </a: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〈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風吹西班牙</a:t>
            </a: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〉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）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丙、植物的緘默總包含千言萬語，但又可以將世間無盡喧囂，</a:t>
            </a:r>
            <a:r>
              <a:rPr lang="zh-TW" altLang="en-US" sz="3200" b="1" dirty="0">
                <a:latin typeface="+mn-ea"/>
                <a:ea typeface="+mn-ea"/>
              </a:rPr>
              <a:t>□□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為深沉的靜謐。（徐國能</a:t>
            </a: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〈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蒲葵</a:t>
            </a: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〉</a:t>
            </a:r>
            <a:r>
              <a:rPr lang="zh-TW" altLang="en-US" sz="3200" b="1" dirty="0">
                <a:latin typeface="源泉圓體 B" panose="02020500000000000000" charset="-120"/>
                <a:ea typeface="源泉圓體 B" panose="02020500000000000000" charset="-120"/>
              </a:rPr>
              <a:t>）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(A)</a:t>
            </a:r>
            <a:r>
              <a:rPr lang="zh-TW" altLang="en-US" sz="2800" b="1" dirty="0">
                <a:latin typeface="源泉圓體 B" panose="02020500000000000000" charset="-120"/>
                <a:ea typeface="源泉圓體 B" panose="02020500000000000000" charset="-120"/>
              </a:rPr>
              <a:t>歌唱／呼吸／幻化		</a:t>
            </a:r>
            <a:r>
              <a:rPr lang="en-US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(B)</a:t>
            </a:r>
            <a:r>
              <a:rPr lang="zh-TW" altLang="en-US" sz="2800" b="1" dirty="0">
                <a:latin typeface="源泉圓體 B" panose="02020500000000000000" charset="-120"/>
                <a:ea typeface="源泉圓體 B" panose="02020500000000000000" charset="-120"/>
              </a:rPr>
              <a:t>歌唱／咀嚼／收攏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(C)</a:t>
            </a:r>
            <a:r>
              <a:rPr lang="zh-TW" altLang="en-US" sz="2800" b="1" dirty="0">
                <a:latin typeface="源泉圓體 B" panose="02020500000000000000" charset="-120"/>
                <a:ea typeface="源泉圓體 B" panose="02020500000000000000" charset="-120"/>
              </a:rPr>
              <a:t>呢喃／咀嚼／收攏		</a:t>
            </a:r>
            <a:r>
              <a:rPr lang="en-US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(D)</a:t>
            </a:r>
            <a:r>
              <a:rPr lang="zh-TW" altLang="en-US" sz="2800" b="1" dirty="0">
                <a:latin typeface="源泉圓體 B" panose="02020500000000000000" charset="-120"/>
                <a:ea typeface="源泉圓體 B" panose="02020500000000000000" charset="-120"/>
              </a:rPr>
              <a:t>呢喃／呼吸／幻化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739806" y="5595858"/>
            <a:ext cx="3572389" cy="5597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0">
              <a:buClrTx/>
            </a:pPr>
            <a:endParaRPr lang="zh-TW" altLang="en-US" sz="1900" kern="1200">
              <a:solidFill>
                <a:srgbClr val="FFFF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640948" y="5924789"/>
            <a:ext cx="307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學測國文科第</a:t>
            </a:r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555;p58">
            <a:extLst>
              <a:ext uri="{FF2B5EF4-FFF2-40B4-BE49-F238E27FC236}">
                <a16:creationId xmlns="" xmlns:a16="http://schemas.microsoft.com/office/drawing/2014/main" id="{F1498C33-92C6-E585-9B7D-6B7A9A397751}"/>
              </a:ext>
            </a:extLst>
          </p:cNvPr>
          <p:cNvSpPr/>
          <p:nvPr/>
        </p:nvSpPr>
        <p:spPr>
          <a:xfrm>
            <a:off x="844061" y="0"/>
            <a:ext cx="1195754" cy="64476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Q</a:t>
            </a:r>
            <a:r>
              <a:rPr lang="zh-TW" altLang="en-US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5 </a:t>
            </a:r>
            <a:endParaRPr lang="zh-TW" altLang="en-US" sz="36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95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789516E1-C998-7FE6-0CBE-43E854C2B1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25</a:t>
            </a:fld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3347A421-FABA-4626-ABBD-931F877C349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4394" y="536819"/>
            <a:ext cx="11096625" cy="4494213"/>
          </a:xfrm>
        </p:spPr>
        <p:txBody>
          <a:bodyPr/>
          <a:lstStyle/>
          <a:p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COVID-19</a:t>
            </a:r>
            <a:r>
              <a:rPr lang="zh-TW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疫情於</a:t>
            </a: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2019</a:t>
            </a:r>
            <a:r>
              <a:rPr lang="zh-TW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年底爆發後，為防止疫情擴散，在初步辨認是否感染病毒時，會先以額溫槍測量額頭溫度；若有確診情形，則會將較嚴重的患者隔離於負壓病房以便診療，並避免病毒隨空氣外洩。關於上述的防疫措施，下列敘述哪些正確？（應選</a:t>
            </a:r>
            <a:r>
              <a:rPr lang="en-US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3</a:t>
            </a:r>
            <a:r>
              <a:rPr lang="zh-TW" altLang="zh-TW" sz="3200" b="1" dirty="0">
                <a:latin typeface="源泉圓體 B" panose="02020500000000000000" charset="-120"/>
                <a:ea typeface="源泉圓體 B" panose="02020500000000000000" charset="-120"/>
              </a:rPr>
              <a:t>項）</a:t>
            </a:r>
            <a:endParaRPr lang="en-US" altLang="zh-TW" sz="3200" b="1" dirty="0">
              <a:latin typeface="源泉圓體 B" panose="02020500000000000000" charset="-120"/>
              <a:ea typeface="源泉圓體 B" panose="02020500000000000000" charset="-120"/>
            </a:endParaRPr>
          </a:p>
          <a:p>
            <a:endParaRPr lang="zh-TW" altLang="zh-TW" sz="2400" b="1" dirty="0">
              <a:latin typeface="源泉圓體 B" panose="02020500000000000000" charset="-120"/>
              <a:ea typeface="源泉圓體 B" panose="02020500000000000000" charset="-120"/>
            </a:endParaRPr>
          </a:p>
          <a:p>
            <a:pPr marL="0" indent="0">
              <a:buNone/>
            </a:pPr>
            <a:r>
              <a:rPr lang="en-US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(A)</a:t>
            </a:r>
            <a:r>
              <a:rPr lang="zh-TW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負壓病房內的空氣壓力比病房外為低，故病房內的空氣不易外洩</a:t>
            </a:r>
          </a:p>
          <a:p>
            <a:pPr marL="0" indent="0">
              <a:buNone/>
            </a:pPr>
            <a:r>
              <a:rPr lang="en-US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(B)</a:t>
            </a:r>
            <a:r>
              <a:rPr lang="zh-TW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負壓病房內的空氣壓力比病房外為高，故病房內的空氣不易外洩</a:t>
            </a:r>
          </a:p>
          <a:p>
            <a:pPr marL="0" indent="0">
              <a:buNone/>
            </a:pPr>
            <a:r>
              <a:rPr lang="en-US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(C)</a:t>
            </a:r>
            <a:r>
              <a:rPr lang="zh-TW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健康的人在體溫正常時與周圍環境必處於熱平衡狀態</a:t>
            </a:r>
          </a:p>
          <a:p>
            <a:pPr marL="0" indent="0">
              <a:buNone/>
            </a:pPr>
            <a:r>
              <a:rPr lang="en-US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(D)</a:t>
            </a:r>
            <a:r>
              <a:rPr lang="zh-TW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發燒時利用冰枕可使額頭降溫，主要是靠額頭與冰枕之間的熱傳導</a:t>
            </a:r>
          </a:p>
          <a:p>
            <a:pPr marL="0" indent="0">
              <a:buNone/>
            </a:pPr>
            <a:r>
              <a:rPr lang="en-US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(E)</a:t>
            </a:r>
            <a:r>
              <a:rPr lang="zh-TW" altLang="zh-TW" sz="2800" b="1" dirty="0">
                <a:latin typeface="源泉圓體 B" panose="02020500000000000000" charset="-120"/>
                <a:ea typeface="源泉圓體 B" panose="02020500000000000000" charset="-120"/>
              </a:rPr>
              <a:t>在量測額溫時，額頭到額溫槍之間是以電磁波的方式進行熱傳播</a:t>
            </a:r>
            <a:endParaRPr lang="zh-TW" altLang="en-US" sz="2800" b="1" dirty="0">
              <a:latin typeface="源泉圓體 B" panose="02020500000000000000" charset="-120"/>
              <a:ea typeface="源泉圓體 B" panose="02020500000000000000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80150" y="2900420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學測自然科第</a:t>
            </a:r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endParaRPr lang="en-US" altLang="zh-TW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Google Shape;555;p58">
            <a:extLst>
              <a:ext uri="{FF2B5EF4-FFF2-40B4-BE49-F238E27FC236}">
                <a16:creationId xmlns="" xmlns:a16="http://schemas.microsoft.com/office/drawing/2014/main" id="{B9A3680B-6497-B8BF-C8A0-D60ACCA83BCE}"/>
              </a:ext>
            </a:extLst>
          </p:cNvPr>
          <p:cNvSpPr/>
          <p:nvPr/>
        </p:nvSpPr>
        <p:spPr>
          <a:xfrm>
            <a:off x="844061" y="0"/>
            <a:ext cx="1195754" cy="64476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Q</a:t>
            </a:r>
            <a:r>
              <a:rPr lang="zh-TW" altLang="en-US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 </a:t>
            </a: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6 </a:t>
            </a:r>
            <a:endParaRPr lang="zh-TW" altLang="en-US" sz="36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73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52BC3B7C-9ABB-5480-1D20-44B7E0CB2D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26</a:t>
            </a:fld>
            <a:endParaRPr lang="zh-TW" altLang="en-US"/>
          </a:p>
        </p:txBody>
      </p:sp>
      <p:sp>
        <p:nvSpPr>
          <p:cNvPr id="566" name="Google Shape;566;p59"/>
          <p:cNvSpPr/>
          <p:nvPr/>
        </p:nvSpPr>
        <p:spPr>
          <a:xfrm>
            <a:off x="1421475" y="2117475"/>
            <a:ext cx="1421400" cy="34050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探索性向</a:t>
            </a:r>
            <a:endParaRPr sz="4800" b="1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67" name="Google Shape;567;p59"/>
          <p:cNvSpPr/>
          <p:nvPr/>
        </p:nvSpPr>
        <p:spPr>
          <a:xfrm>
            <a:off x="3742825" y="2117475"/>
            <a:ext cx="1421400" cy="3405000"/>
          </a:xfrm>
          <a:prstGeom prst="roundRect">
            <a:avLst>
              <a:gd name="adj" fmla="val 16667"/>
            </a:avLst>
          </a:prstGeom>
          <a:solidFill>
            <a:srgbClr val="783F0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尊重多元</a:t>
            </a:r>
            <a:endParaRPr sz="4800" b="1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68" name="Google Shape;568;p59"/>
          <p:cNvSpPr/>
          <p:nvPr/>
        </p:nvSpPr>
        <p:spPr>
          <a:xfrm>
            <a:off x="8385525" y="1487625"/>
            <a:ext cx="1421400" cy="4664700"/>
          </a:xfrm>
          <a:prstGeom prst="roundRect">
            <a:avLst>
              <a:gd name="adj" fmla="val 16667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帶得走的能力</a:t>
            </a:r>
            <a:endParaRPr sz="4800" b="1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69" name="Google Shape;569;p59"/>
          <p:cNvSpPr/>
          <p:nvPr/>
        </p:nvSpPr>
        <p:spPr>
          <a:xfrm>
            <a:off x="6064175" y="2117475"/>
            <a:ext cx="1421400" cy="3405000"/>
          </a:xfrm>
          <a:prstGeom prst="roundRect">
            <a:avLst>
              <a:gd name="adj" fmla="val 16667"/>
            </a:avLst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適性揚才</a:t>
            </a:r>
            <a:endParaRPr sz="4800" b="1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3" name="Google Shape;555;p58">
            <a:extLst>
              <a:ext uri="{FF2B5EF4-FFF2-40B4-BE49-F238E27FC236}">
                <a16:creationId xmlns="" xmlns:a16="http://schemas.microsoft.com/office/drawing/2014/main" id="{CC2944F8-888D-CCDC-E903-4040784453C4}"/>
              </a:ext>
            </a:extLst>
          </p:cNvPr>
          <p:cNvSpPr/>
          <p:nvPr/>
        </p:nvSpPr>
        <p:spPr>
          <a:xfrm>
            <a:off x="1055077" y="60894"/>
            <a:ext cx="9566030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108</a:t>
            </a:r>
            <a:r>
              <a:rPr lang="zh-TW" altLang="en-US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課綱有較多</a:t>
            </a:r>
            <a:r>
              <a:rPr lang="zh-TW" altLang="en-US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選修課程</a:t>
            </a:r>
            <a:r>
              <a:rPr lang="zh-TW" altLang="en-US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的目的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" grpId="0" animBg="1"/>
      <p:bldP spid="567" grpId="0" animBg="1"/>
      <p:bldP spid="568" grpId="0" uiExpand="1" build="p" animBg="1"/>
      <p:bldP spid="56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27</a:t>
            </a:fld>
            <a:endParaRPr/>
          </a:p>
        </p:txBody>
      </p:sp>
      <p:sp>
        <p:nvSpPr>
          <p:cNvPr id="576" name="Google Shape;576;p60"/>
          <p:cNvSpPr/>
          <p:nvPr/>
        </p:nvSpPr>
        <p:spPr>
          <a:xfrm>
            <a:off x="1190410" y="2344138"/>
            <a:ext cx="2210100" cy="1984200"/>
          </a:xfrm>
          <a:prstGeom prst="ellipse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71450" dist="57150" dir="39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自主學習</a:t>
            </a:r>
            <a:endParaRPr sz="4000" b="1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77" name="Google Shape;577;p60"/>
          <p:cNvSpPr/>
          <p:nvPr/>
        </p:nvSpPr>
        <p:spPr>
          <a:xfrm>
            <a:off x="9095850" y="3259528"/>
            <a:ext cx="2210100" cy="1984200"/>
          </a:xfrm>
          <a:prstGeom prst="ellipse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  <a:effectLst>
            <a:outerShdw blurRad="171450" dist="57150" dir="39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latin typeface="源泉圓體 B" panose="020B0800000000000000" pitchFamily="34" charset="-120"/>
                <a:ea typeface="源泉圓體 B" panose="020B0800000000000000" pitchFamily="34" charset="-120"/>
              </a:rPr>
              <a:t>學校特色</a:t>
            </a:r>
            <a:endParaRPr sz="4000" b="1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78" name="Google Shape;578;p60"/>
          <p:cNvSpPr/>
          <p:nvPr/>
        </p:nvSpPr>
        <p:spPr>
          <a:xfrm>
            <a:off x="6648315" y="2344160"/>
            <a:ext cx="2210100" cy="1984200"/>
          </a:xfrm>
          <a:prstGeom prst="ellipse">
            <a:avLst/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71450" dist="57150" dir="39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充</a:t>
            </a:r>
            <a:r>
              <a:rPr lang="zh-TW" altLang="en-US" sz="40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廣</a:t>
            </a:r>
            <a:r>
              <a:rPr lang="zh-TW" sz="40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補強</a:t>
            </a:r>
            <a:endParaRPr sz="4000" b="1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79" name="Google Shape;579;p60"/>
          <p:cNvSpPr/>
          <p:nvPr/>
        </p:nvSpPr>
        <p:spPr>
          <a:xfrm>
            <a:off x="3839153" y="3259528"/>
            <a:ext cx="2210100" cy="19842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71450" dist="57150" dir="39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434343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選手培訓</a:t>
            </a:r>
            <a:endParaRPr sz="4000" b="1">
              <a:solidFill>
                <a:srgbClr val="434343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" name="Google Shape;555;p58">
            <a:extLst>
              <a:ext uri="{FF2B5EF4-FFF2-40B4-BE49-F238E27FC236}">
                <a16:creationId xmlns="" xmlns:a16="http://schemas.microsoft.com/office/drawing/2014/main" id="{5488D746-801D-645D-B1DC-4FE604A8B5BE}"/>
              </a:ext>
            </a:extLst>
          </p:cNvPr>
          <p:cNvSpPr/>
          <p:nvPr/>
        </p:nvSpPr>
        <p:spPr>
          <a:xfrm>
            <a:off x="855784" y="84340"/>
            <a:ext cx="10655942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108</a:t>
            </a:r>
            <a:r>
              <a:rPr lang="zh-TW" altLang="en-US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課綱</a:t>
            </a:r>
            <a:r>
              <a:rPr lang="zh-TW" altLang="en-US" sz="48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彈性學習時間</a:t>
            </a:r>
            <a:r>
              <a:rPr lang="en-US" altLang="zh-TW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...</a:t>
            </a:r>
            <a:r>
              <a:rPr lang="zh-TW" altLang="en-US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彈</a:t>
            </a:r>
            <a:r>
              <a:rPr lang="en-US" altLang="zh-TW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zh-TW" altLang="en-US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談</a:t>
            </a:r>
            <a:r>
              <a:rPr lang="en-US" altLang="zh-TW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)</a:t>
            </a:r>
            <a:r>
              <a:rPr lang="zh-TW" altLang="en-US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的是</a:t>
            </a:r>
            <a:r>
              <a:rPr lang="en-US" altLang="zh-TW" sz="32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...</a:t>
            </a:r>
            <a:endParaRPr lang="zh-TW" altLang="en-US" sz="32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99A1C5C1-FDFE-BFB2-BE26-2D106AC93C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28</a:t>
            </a:fld>
            <a:endParaRPr lang="zh-TW" altLang="en-US"/>
          </a:p>
        </p:txBody>
      </p:sp>
      <p:sp>
        <p:nvSpPr>
          <p:cNvPr id="585" name="Google Shape;585;p61"/>
          <p:cNvSpPr txBox="1">
            <a:spLocks noGrp="1"/>
          </p:cNvSpPr>
          <p:nvPr>
            <p:ph type="body" idx="4294967295"/>
          </p:nvPr>
        </p:nvSpPr>
        <p:spPr>
          <a:xfrm>
            <a:off x="1266092" y="1816894"/>
            <a:ext cx="9420225" cy="3225800"/>
          </a:xfrm>
          <a:prstGeom prst="rect">
            <a:avLst/>
          </a:prstGeom>
        </p:spPr>
        <p:txBody>
          <a:bodyPr spcFirstLastPara="1" wrap="square" lIns="108850" tIns="54425" rIns="108850" bIns="54425" anchor="t" anchorCtr="0">
            <a:noAutofit/>
          </a:bodyPr>
          <a:lstStyle/>
          <a:p>
            <a:pPr marL="0" lvl="0" indent="0" algn="ctr" rtl="0">
              <a:spcBef>
                <a:spcPts val="760"/>
              </a:spcBef>
              <a:spcAft>
                <a:spcPts val="0"/>
              </a:spcAft>
              <a:buNone/>
            </a:pPr>
            <a:r>
              <a:rPr lang="zh-TW" sz="60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開設多元課程之後</a:t>
            </a:r>
            <a:r>
              <a:rPr lang="zh-TW" altLang="en-US" sz="60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～</a:t>
            </a:r>
            <a:endParaRPr sz="60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0" lvl="0" indent="0" algn="ctr" rtl="0">
              <a:spcBef>
                <a:spcPts val="760"/>
              </a:spcBef>
              <a:spcAft>
                <a:spcPts val="0"/>
              </a:spcAft>
              <a:buNone/>
            </a:pPr>
            <a:endParaRPr sz="60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0" lvl="0" indent="0" algn="ctr" rtl="0">
              <a:spcBef>
                <a:spcPts val="760"/>
              </a:spcBef>
              <a:spcAft>
                <a:spcPts val="0"/>
              </a:spcAft>
              <a:buNone/>
            </a:pPr>
            <a:r>
              <a:rPr lang="zh-TW" sz="60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學習歷程檔案</a:t>
            </a:r>
            <a:r>
              <a:rPr lang="zh-TW" altLang="en-US" sz="6000" b="1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？</a:t>
            </a:r>
            <a:endParaRPr lang="en-US" altLang="zh-TW" sz="60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49"/>
          <p:cNvGrpSpPr/>
          <p:nvPr/>
        </p:nvGrpSpPr>
        <p:grpSpPr>
          <a:xfrm>
            <a:off x="1005850" y="3656716"/>
            <a:ext cx="9855596" cy="2799260"/>
            <a:chOff x="1167561" y="2972600"/>
            <a:chExt cx="9856879" cy="2798612"/>
          </a:xfrm>
        </p:grpSpPr>
        <p:sp>
          <p:nvSpPr>
            <p:cNvPr id="300" name="Google Shape;300;p49"/>
            <p:cNvSpPr/>
            <p:nvPr/>
          </p:nvSpPr>
          <p:spPr>
            <a:xfrm>
              <a:off x="8282403" y="2972600"/>
              <a:ext cx="2742037" cy="215866"/>
            </a:xfrm>
            <a:custGeom>
              <a:avLst/>
              <a:gdLst/>
              <a:ahLst/>
              <a:cxnLst/>
              <a:rect l="l" t="t" r="r" b="b"/>
              <a:pathLst>
                <a:path w="2401677" h="278404" extrusionOk="0">
                  <a:moveTo>
                    <a:pt x="0" y="278404"/>
                  </a:moveTo>
                  <a:lnTo>
                    <a:pt x="309930" y="0"/>
                  </a:lnTo>
                  <a:lnTo>
                    <a:pt x="2401677" y="2982"/>
                  </a:lnTo>
                  <a:lnTo>
                    <a:pt x="2075230" y="273050"/>
                  </a:lnTo>
                  <a:lnTo>
                    <a:pt x="0" y="278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ECECEC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sp>
          <p:nvSpPr>
            <p:cNvPr id="301" name="Google Shape;301;p49"/>
            <p:cNvSpPr/>
            <p:nvPr/>
          </p:nvSpPr>
          <p:spPr>
            <a:xfrm>
              <a:off x="5908532" y="3834534"/>
              <a:ext cx="2742037" cy="215867"/>
            </a:xfrm>
            <a:custGeom>
              <a:avLst/>
              <a:gdLst/>
              <a:ahLst/>
              <a:cxnLst/>
              <a:rect l="l" t="t" r="r" b="b"/>
              <a:pathLst>
                <a:path w="2401677" h="278404" extrusionOk="0">
                  <a:moveTo>
                    <a:pt x="0" y="278404"/>
                  </a:moveTo>
                  <a:lnTo>
                    <a:pt x="309930" y="0"/>
                  </a:lnTo>
                  <a:lnTo>
                    <a:pt x="2401677" y="2982"/>
                  </a:lnTo>
                  <a:lnTo>
                    <a:pt x="2075230" y="273050"/>
                  </a:lnTo>
                  <a:lnTo>
                    <a:pt x="0" y="278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ECECEC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sp>
          <p:nvSpPr>
            <p:cNvPr id="302" name="Google Shape;302;p49"/>
            <p:cNvSpPr/>
            <p:nvPr/>
          </p:nvSpPr>
          <p:spPr>
            <a:xfrm>
              <a:off x="1167561" y="5558407"/>
              <a:ext cx="2712675" cy="212805"/>
            </a:xfrm>
            <a:custGeom>
              <a:avLst/>
              <a:gdLst/>
              <a:ahLst/>
              <a:cxnLst/>
              <a:rect l="l" t="t" r="r" b="b"/>
              <a:pathLst>
                <a:path w="2376277" h="275422" extrusionOk="0">
                  <a:moveTo>
                    <a:pt x="0" y="0"/>
                  </a:moveTo>
                  <a:lnTo>
                    <a:pt x="2376277" y="0"/>
                  </a:lnTo>
                  <a:lnTo>
                    <a:pt x="2076450" y="273127"/>
                  </a:lnTo>
                  <a:lnTo>
                    <a:pt x="0" y="275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algn="ctr" rotWithShape="0">
                <a:srgbClr val="ECECEC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sp>
          <p:nvSpPr>
            <p:cNvPr id="303" name="Google Shape;303;p49"/>
            <p:cNvSpPr/>
            <p:nvPr/>
          </p:nvSpPr>
          <p:spPr>
            <a:xfrm>
              <a:off x="3532401" y="4696472"/>
              <a:ext cx="2742037" cy="215866"/>
            </a:xfrm>
            <a:custGeom>
              <a:avLst/>
              <a:gdLst/>
              <a:ahLst/>
              <a:cxnLst/>
              <a:rect l="l" t="t" r="r" b="b"/>
              <a:pathLst>
                <a:path w="2401677" h="278404" extrusionOk="0">
                  <a:moveTo>
                    <a:pt x="0" y="278404"/>
                  </a:moveTo>
                  <a:lnTo>
                    <a:pt x="309930" y="0"/>
                  </a:lnTo>
                  <a:lnTo>
                    <a:pt x="2401677" y="2982"/>
                  </a:lnTo>
                  <a:lnTo>
                    <a:pt x="2075230" y="273050"/>
                  </a:lnTo>
                  <a:lnTo>
                    <a:pt x="0" y="278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ECECEC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sp>
          <p:nvSpPr>
            <p:cNvPr id="304" name="Google Shape;304;p49"/>
            <p:cNvSpPr/>
            <p:nvPr/>
          </p:nvSpPr>
          <p:spPr>
            <a:xfrm rot="5400000" flipH="1">
              <a:off x="3169675" y="5047098"/>
              <a:ext cx="1077802" cy="370423"/>
            </a:xfrm>
            <a:custGeom>
              <a:avLst/>
              <a:gdLst/>
              <a:ahLst/>
              <a:cxnLst/>
              <a:rect l="l" t="t" r="r" b="b"/>
              <a:pathLst>
                <a:path w="1393096" h="325226" extrusionOk="0">
                  <a:moveTo>
                    <a:pt x="0" y="317655"/>
                  </a:moveTo>
                  <a:lnTo>
                    <a:pt x="282614" y="0"/>
                  </a:lnTo>
                  <a:lnTo>
                    <a:pt x="1393096" y="3"/>
                  </a:lnTo>
                  <a:lnTo>
                    <a:pt x="1126244" y="325226"/>
                  </a:lnTo>
                  <a:lnTo>
                    <a:pt x="0" y="317655"/>
                  </a:lnTo>
                  <a:close/>
                </a:path>
              </a:pathLst>
            </a:custGeom>
            <a:solidFill>
              <a:srgbClr val="93B3D7"/>
            </a:solidFill>
            <a:ln>
              <a:noFill/>
            </a:ln>
            <a:effectLst>
              <a:outerShdw blurRad="63500" sx="102000" sy="102000" algn="ctr" rotWithShape="0">
                <a:srgbClr val="ECECEC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sp>
          <p:nvSpPr>
            <p:cNvPr id="305" name="Google Shape;305;p49"/>
            <p:cNvSpPr/>
            <p:nvPr/>
          </p:nvSpPr>
          <p:spPr>
            <a:xfrm rot="5400000" flipH="1">
              <a:off x="5549194" y="4184032"/>
              <a:ext cx="1077802" cy="372683"/>
            </a:xfrm>
            <a:custGeom>
              <a:avLst/>
              <a:gdLst/>
              <a:ahLst/>
              <a:cxnLst/>
              <a:rect l="l" t="t" r="r" b="b"/>
              <a:pathLst>
                <a:path w="1393096" h="325226" extrusionOk="0">
                  <a:moveTo>
                    <a:pt x="0" y="317655"/>
                  </a:moveTo>
                  <a:lnTo>
                    <a:pt x="282614" y="0"/>
                  </a:lnTo>
                  <a:lnTo>
                    <a:pt x="1393096" y="3"/>
                  </a:lnTo>
                  <a:lnTo>
                    <a:pt x="1126244" y="325226"/>
                  </a:lnTo>
                  <a:lnTo>
                    <a:pt x="0" y="317655"/>
                  </a:lnTo>
                  <a:close/>
                </a:path>
              </a:pathLst>
            </a:custGeom>
            <a:solidFill>
              <a:srgbClr val="93B3D7"/>
            </a:solidFill>
            <a:ln>
              <a:noFill/>
            </a:ln>
            <a:effectLst>
              <a:outerShdw blurRad="63500" sx="102000" sy="102000" algn="ctr" rotWithShape="0">
                <a:srgbClr val="ECECEC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sp>
          <p:nvSpPr>
            <p:cNvPr id="306" name="Google Shape;306;p49"/>
            <p:cNvSpPr/>
            <p:nvPr/>
          </p:nvSpPr>
          <p:spPr>
            <a:xfrm rot="5400000" flipH="1">
              <a:off x="7928712" y="3326289"/>
              <a:ext cx="1077802" cy="370423"/>
            </a:xfrm>
            <a:custGeom>
              <a:avLst/>
              <a:gdLst/>
              <a:ahLst/>
              <a:cxnLst/>
              <a:rect l="l" t="t" r="r" b="b"/>
              <a:pathLst>
                <a:path w="1393096" h="325226" extrusionOk="0">
                  <a:moveTo>
                    <a:pt x="0" y="317655"/>
                  </a:moveTo>
                  <a:lnTo>
                    <a:pt x="282614" y="0"/>
                  </a:lnTo>
                  <a:lnTo>
                    <a:pt x="1393096" y="3"/>
                  </a:lnTo>
                  <a:lnTo>
                    <a:pt x="1126244" y="325226"/>
                  </a:lnTo>
                  <a:lnTo>
                    <a:pt x="0" y="317655"/>
                  </a:lnTo>
                  <a:close/>
                </a:path>
              </a:pathLst>
            </a:custGeom>
            <a:solidFill>
              <a:srgbClr val="93B3D7"/>
            </a:solidFill>
            <a:ln>
              <a:noFill/>
            </a:ln>
            <a:effectLst>
              <a:outerShdw blurRad="63500" sx="102000" sy="102000" algn="ctr" rotWithShape="0">
                <a:srgbClr val="ECECEC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</p:grpSp>
      <p:grpSp>
        <p:nvGrpSpPr>
          <p:cNvPr id="311" name="Google Shape;311;p49"/>
          <p:cNvGrpSpPr/>
          <p:nvPr/>
        </p:nvGrpSpPr>
        <p:grpSpPr>
          <a:xfrm>
            <a:off x="3989718" y="4824604"/>
            <a:ext cx="5784304" cy="1524942"/>
            <a:chOff x="5606431" y="4669593"/>
            <a:chExt cx="5301506" cy="1256187"/>
          </a:xfrm>
        </p:grpSpPr>
        <p:sp>
          <p:nvSpPr>
            <p:cNvPr id="312" name="Google Shape;312;p49"/>
            <p:cNvSpPr/>
            <p:nvPr/>
          </p:nvSpPr>
          <p:spPr>
            <a:xfrm>
              <a:off x="5606431" y="5009254"/>
              <a:ext cx="5301506" cy="916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700" b="0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arial"/>
                  <a:sym typeface="arial"/>
                </a:rPr>
                <a:t>Project Based Learning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700" b="0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arial"/>
                  <a:sym typeface="arial"/>
                </a:rPr>
                <a:t>以學生為主體，能運用各科學習策略</a:t>
              </a:r>
              <a:endParaRPr sz="1700" b="0" i="0" u="none" strike="noStrike" cap="none" dirty="0">
                <a:solidFill>
                  <a:srgbClr val="3F3F3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700" b="0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arial"/>
                  <a:sym typeface="arial"/>
                </a:rPr>
                <a:t>達到批判思考，合作互助的精神</a:t>
              </a:r>
              <a:endParaRPr sz="1700" b="0" i="0" u="none" strike="noStrike" cap="none" dirty="0">
                <a:solidFill>
                  <a:srgbClr val="3F3F3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endParaRPr>
            </a:p>
          </p:txBody>
        </p:sp>
        <p:sp>
          <p:nvSpPr>
            <p:cNvPr id="313" name="Google Shape;313;p49"/>
            <p:cNvSpPr/>
            <p:nvPr/>
          </p:nvSpPr>
          <p:spPr>
            <a:xfrm>
              <a:off x="7614206" y="4669593"/>
              <a:ext cx="3293730" cy="380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統整性探究課程</a:t>
              </a:r>
              <a:endParaRPr sz="2400" b="1" i="0" u="none" strike="noStrike" cap="none" dirty="0">
                <a:solidFill>
                  <a:srgbClr val="3F3F3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="" xmlns:a16="http://schemas.microsoft.com/office/drawing/2014/main" id="{26E2EB9A-E69F-C8C2-365A-B8C8B4E9CAE1}"/>
              </a:ext>
            </a:extLst>
          </p:cNvPr>
          <p:cNvGrpSpPr/>
          <p:nvPr/>
        </p:nvGrpSpPr>
        <p:grpSpPr>
          <a:xfrm>
            <a:off x="2850988" y="2784045"/>
            <a:ext cx="2433723" cy="2598050"/>
            <a:chOff x="2850988" y="2784045"/>
            <a:chExt cx="2433723" cy="2598050"/>
          </a:xfrm>
        </p:grpSpPr>
        <p:sp>
          <p:nvSpPr>
            <p:cNvPr id="308" name="Google Shape;308;p49"/>
            <p:cNvSpPr txBox="1"/>
            <p:nvPr/>
          </p:nvSpPr>
          <p:spPr>
            <a:xfrm>
              <a:off x="3298782" y="4143253"/>
              <a:ext cx="1684755" cy="424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4425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6092"/>
                </a:buClr>
                <a:buSzPts val="2900"/>
                <a:buFont typeface="Arial"/>
                <a:buNone/>
              </a:pPr>
              <a:r>
                <a:rPr lang="zh-TW" sz="2900" b="1" i="0" u="none" strike="noStrike" cap="none" dirty="0">
                  <a:solidFill>
                    <a:srgbClr val="366092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Microsoft JhengHei"/>
                  <a:sym typeface="Microsoft JhengHei"/>
                </a:rPr>
                <a:t>國中</a:t>
              </a:r>
              <a:endParaRPr sz="2900" b="1" i="0" u="none" strike="noStrike" cap="none" dirty="0">
                <a:solidFill>
                  <a:srgbClr val="366092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09" name="Google Shape;309;p49"/>
            <p:cNvSpPr txBox="1"/>
            <p:nvPr/>
          </p:nvSpPr>
          <p:spPr>
            <a:xfrm>
              <a:off x="2850988" y="4452582"/>
              <a:ext cx="2433723" cy="929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0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彈性學習-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0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統整性探究課程</a:t>
              </a:r>
              <a:endParaRPr sz="2400" b="0" i="0" u="none" strike="noStrike" cap="none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pic>
          <p:nvPicPr>
            <p:cNvPr id="315" name="Google Shape;315;p49" descr="一張含有 畫畫 的圖片&#10;&#10;自動產生的描述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48200" y="2784045"/>
              <a:ext cx="844894" cy="13523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020A65C9-E95B-01FD-9ACF-3FB666210960}"/>
              </a:ext>
            </a:extLst>
          </p:cNvPr>
          <p:cNvGrpSpPr/>
          <p:nvPr/>
        </p:nvGrpSpPr>
        <p:grpSpPr>
          <a:xfrm>
            <a:off x="4748621" y="845419"/>
            <a:ext cx="3936362" cy="3683591"/>
            <a:chOff x="4748621" y="845419"/>
            <a:chExt cx="3936362" cy="3683591"/>
          </a:xfrm>
        </p:grpSpPr>
        <p:pic>
          <p:nvPicPr>
            <p:cNvPr id="316" name="Google Shape;316;p49" descr="一張含有 布偶, 畫畫 的圖片&#10;&#10;自動產生的描述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82242" y="845419"/>
              <a:ext cx="960408" cy="1327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49"/>
            <p:cNvSpPr txBox="1"/>
            <p:nvPr/>
          </p:nvSpPr>
          <p:spPr>
            <a:xfrm>
              <a:off x="5927124" y="2051278"/>
              <a:ext cx="1684755" cy="424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4425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6092"/>
                </a:buClr>
                <a:buSzPts val="2900"/>
                <a:buFont typeface="Arial"/>
                <a:buNone/>
              </a:pPr>
              <a:r>
                <a:rPr lang="zh-TW" sz="2900" b="1" i="0" u="none" strike="noStrike" cap="none" dirty="0">
                  <a:solidFill>
                    <a:srgbClr val="366092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Microsoft JhengHei"/>
                  <a:sym typeface="Microsoft JhengHei"/>
                </a:rPr>
                <a:t>高中職</a:t>
              </a:r>
              <a:endParaRPr sz="2900" b="1" i="0" u="none" strike="noStrike" cap="none" dirty="0">
                <a:solidFill>
                  <a:srgbClr val="366092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18" name="Google Shape;318;p49"/>
            <p:cNvSpPr txBox="1"/>
            <p:nvPr/>
          </p:nvSpPr>
          <p:spPr>
            <a:xfrm>
              <a:off x="4748621" y="2654099"/>
              <a:ext cx="3936362" cy="18749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b="1" i="0" u="none" strike="noStrike" cap="none" dirty="0">
                  <a:solidFill>
                    <a:srgbClr val="FF0000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自主學習</a:t>
              </a:r>
              <a:r>
                <a:rPr lang="zh-TW" sz="3300" b="1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--</a:t>
              </a:r>
              <a:endParaRPr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300" b="1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探究與實作課程</a:t>
              </a:r>
              <a:endParaRPr sz="3300" b="1" i="0" u="none" strike="noStrike" cap="none" dirty="0">
                <a:solidFill>
                  <a:srgbClr val="3F3F3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300" b="1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專題實作課程</a:t>
              </a:r>
              <a:endParaRPr sz="3300" b="1" i="0" u="none" strike="noStrike" cap="none" dirty="0">
                <a:solidFill>
                  <a:srgbClr val="3F3F3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300" b="1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校訂課程</a:t>
              </a:r>
              <a:endParaRPr sz="3300" b="1" i="0" u="none" strike="noStrike" cap="none" dirty="0">
                <a:solidFill>
                  <a:srgbClr val="3F3F3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6BCCD716-9415-A445-DBCD-E03272F5AE80}"/>
              </a:ext>
            </a:extLst>
          </p:cNvPr>
          <p:cNvGrpSpPr/>
          <p:nvPr/>
        </p:nvGrpSpPr>
        <p:grpSpPr>
          <a:xfrm>
            <a:off x="167115" y="3661887"/>
            <a:ext cx="2563062" cy="2546723"/>
            <a:chOff x="167115" y="3661887"/>
            <a:chExt cx="2563062" cy="2546723"/>
          </a:xfrm>
        </p:grpSpPr>
        <p:pic>
          <p:nvPicPr>
            <p:cNvPr id="314" name="Google Shape;31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56936" y="3661887"/>
              <a:ext cx="835371" cy="130308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群組 5">
              <a:extLst>
                <a:ext uri="{FF2B5EF4-FFF2-40B4-BE49-F238E27FC236}">
                  <a16:creationId xmlns="" xmlns:a16="http://schemas.microsoft.com/office/drawing/2014/main" id="{86440DE3-B39A-A5FC-A2D7-D5EB30DBC5E5}"/>
                </a:ext>
              </a:extLst>
            </p:cNvPr>
            <p:cNvGrpSpPr/>
            <p:nvPr/>
          </p:nvGrpSpPr>
          <p:grpSpPr>
            <a:xfrm>
              <a:off x="167115" y="4964972"/>
              <a:ext cx="2563062" cy="1243638"/>
              <a:chOff x="167115" y="4964972"/>
              <a:chExt cx="2563062" cy="1243638"/>
            </a:xfrm>
          </p:grpSpPr>
          <p:sp>
            <p:nvSpPr>
              <p:cNvPr id="307" name="Google Shape;307;p49"/>
              <p:cNvSpPr txBox="1"/>
              <p:nvPr/>
            </p:nvSpPr>
            <p:spPr>
              <a:xfrm>
                <a:off x="675636" y="4964972"/>
                <a:ext cx="1684755" cy="424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4425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66092"/>
                  </a:buClr>
                  <a:buSzPts val="2900"/>
                  <a:buFont typeface="Arial"/>
                  <a:buNone/>
                </a:pPr>
                <a:r>
                  <a:rPr lang="zh-TW" sz="2900" b="1" i="0" u="none" strike="noStrike" cap="none" dirty="0">
                    <a:solidFill>
                      <a:srgbClr val="366092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rPr>
                  <a:t>國小</a:t>
                </a:r>
                <a:endParaRPr sz="2900" b="1" i="0" u="none" strike="noStrike" cap="none" dirty="0">
                  <a:solidFill>
                    <a:srgbClr val="366092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19" name="Google Shape;319;p49"/>
              <p:cNvSpPr txBox="1"/>
              <p:nvPr/>
            </p:nvSpPr>
            <p:spPr>
              <a:xfrm>
                <a:off x="167115" y="5279097"/>
                <a:ext cx="2563062" cy="929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b" anchorCtr="0">
                <a:noAutofit/>
              </a:bodyPr>
              <a:lstStyle/>
              <a:p>
                <a:pPr marL="0" marR="0" lvl="0" indent="0" algn="ctr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b="0" i="0" u="none" strike="noStrike" cap="none" dirty="0">
                    <a:solidFill>
                      <a:srgbClr val="3F3F3F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sym typeface="Arial"/>
                  </a:rPr>
                  <a:t>彈性學習-</a:t>
                </a:r>
                <a:endParaRPr dirty="0">
                  <a:latin typeface="源泉圓體 B" panose="020B0800000000000000" pitchFamily="34" charset="-120"/>
                  <a:ea typeface="源泉圓體 B" panose="020B0800000000000000" pitchFamily="34" charset="-120"/>
                </a:endParaRPr>
              </a:p>
              <a:p>
                <a:pPr marL="0" marR="0" lvl="0" indent="0" algn="ctr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b="0" i="0" u="none" strike="noStrike" cap="none" dirty="0">
                    <a:solidFill>
                      <a:srgbClr val="3F3F3F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sym typeface="Arial"/>
                  </a:rPr>
                  <a:t>統整性探究課程</a:t>
                </a:r>
                <a:endParaRPr sz="2400" b="0" i="0" u="none" strike="noStrike" cap="none" dirty="0">
                  <a:solidFill>
                    <a:schemeClr val="dk1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endParaRPr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B5EF1C50-D66C-6326-1E22-6548D72CCEED}"/>
              </a:ext>
            </a:extLst>
          </p:cNvPr>
          <p:cNvGrpSpPr/>
          <p:nvPr/>
        </p:nvGrpSpPr>
        <p:grpSpPr>
          <a:xfrm>
            <a:off x="8732402" y="986604"/>
            <a:ext cx="1973830" cy="2597009"/>
            <a:chOff x="8732402" y="986604"/>
            <a:chExt cx="1973830" cy="2597009"/>
          </a:xfrm>
        </p:grpSpPr>
        <p:sp>
          <p:nvSpPr>
            <p:cNvPr id="310" name="Google Shape;310;p49"/>
            <p:cNvSpPr txBox="1"/>
            <p:nvPr/>
          </p:nvSpPr>
          <p:spPr>
            <a:xfrm>
              <a:off x="8732402" y="2654099"/>
              <a:ext cx="1973830" cy="929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0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適性開展</a:t>
              </a:r>
              <a:endParaRPr sz="2400" b="0" i="0" u="none" strike="noStrike" cap="none" dirty="0">
                <a:solidFill>
                  <a:srgbClr val="3F3F3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0" i="0" u="none" strike="noStrike" cap="none" dirty="0">
                  <a:solidFill>
                    <a:srgbClr val="3F3F3F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sym typeface="Arial"/>
                </a:rPr>
                <a:t>生活運用</a:t>
              </a:r>
              <a:endParaRPr sz="2400" b="0" i="0" u="none" strike="noStrike" cap="none" dirty="0">
                <a:solidFill>
                  <a:srgbClr val="3F3F3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pic>
          <p:nvPicPr>
            <p:cNvPr id="325" name="Google Shape;325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80000" y="986604"/>
              <a:ext cx="788044" cy="1368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49"/>
            <p:cNvSpPr txBox="1"/>
            <p:nvPr/>
          </p:nvSpPr>
          <p:spPr>
            <a:xfrm>
              <a:off x="8876939" y="2339049"/>
              <a:ext cx="1684755" cy="424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4425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66092"/>
                </a:buClr>
                <a:buSzPts val="2900"/>
                <a:buFont typeface="Arial"/>
                <a:buNone/>
              </a:pPr>
              <a:r>
                <a:rPr lang="zh-TW" sz="2900" b="1" u="none" dirty="0">
                  <a:solidFill>
                    <a:srgbClr val="366092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Microsoft JhengHei"/>
                  <a:sym typeface="Microsoft JhengHei"/>
                </a:rPr>
                <a:t>大專院校</a:t>
              </a:r>
              <a:endParaRPr sz="2900" b="1" u="none" dirty="0">
                <a:solidFill>
                  <a:srgbClr val="366092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endParaRPr>
            </a:p>
          </p:txBody>
        </p:sp>
      </p:grpSp>
      <p:sp>
        <p:nvSpPr>
          <p:cNvPr id="327" name="Google Shape;327;p49"/>
          <p:cNvSpPr txBox="1"/>
          <p:nvPr/>
        </p:nvSpPr>
        <p:spPr>
          <a:xfrm>
            <a:off x="5589407" y="4824964"/>
            <a:ext cx="2631581" cy="52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Arial Black"/>
                <a:sym typeface="Arial Black"/>
              </a:rPr>
              <a:t>G1-12</a:t>
            </a:r>
            <a:endParaRPr sz="2700" b="1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Arial Black"/>
              <a:sym typeface="Arial Black"/>
            </a:endParaRPr>
          </a:p>
        </p:txBody>
      </p:sp>
      <p:sp>
        <p:nvSpPr>
          <p:cNvPr id="328" name="Google Shape;328;p49"/>
          <p:cNvSpPr txBox="1"/>
          <p:nvPr/>
        </p:nvSpPr>
        <p:spPr>
          <a:xfrm>
            <a:off x="8487884" y="3917337"/>
            <a:ext cx="2631581" cy="52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Arial Black"/>
                <a:sym typeface="Arial Black"/>
              </a:rPr>
              <a:t>12+4</a:t>
            </a:r>
            <a:endParaRPr sz="2700" b="1" dirty="0">
              <a:solidFill>
                <a:srgbClr val="FF0000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Arial Black"/>
              <a:sym typeface="Arial Black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AD39913C-CB26-769E-AD2F-460E462CFCCE}"/>
              </a:ext>
            </a:extLst>
          </p:cNvPr>
          <p:cNvGrpSpPr/>
          <p:nvPr/>
        </p:nvGrpSpPr>
        <p:grpSpPr>
          <a:xfrm>
            <a:off x="787388" y="120580"/>
            <a:ext cx="9807069" cy="616197"/>
            <a:chOff x="787388" y="120580"/>
            <a:chExt cx="9807069" cy="616197"/>
          </a:xfrm>
        </p:grpSpPr>
        <p:sp>
          <p:nvSpPr>
            <p:cNvPr id="321" name="Google Shape;321;p49"/>
            <p:cNvSpPr/>
            <p:nvPr/>
          </p:nvSpPr>
          <p:spPr>
            <a:xfrm>
              <a:off x="787388" y="120580"/>
              <a:ext cx="9807069" cy="616197"/>
            </a:xfrm>
            <a:prstGeom prst="roundRect">
              <a:avLst>
                <a:gd name="adj" fmla="val 50000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zh-TW" altLang="en-US" sz="3800" b="1" i="0" u="none" strike="noStrike" cap="none" dirty="0">
                  <a:solidFill>
                    <a:srgbClr val="002060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Microsoft JhengHei"/>
                  <a:sym typeface="Microsoft JhengHei"/>
                </a:rPr>
                <a:t>解決問題力                </a:t>
              </a:r>
              <a:r>
                <a:rPr lang="zh-TW" altLang="zh-TW" sz="3800" b="1" i="0" u="none" strike="noStrike" cap="none" dirty="0">
                  <a:solidFill>
                    <a:srgbClr val="002060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  <a:cs typeface="Arial Black"/>
                  <a:sym typeface="Arial Black"/>
                </a:rPr>
                <a:t>Problem-solving</a:t>
              </a:r>
              <a:endParaRPr sz="3800" b="1" i="0" u="none" strike="noStrike" cap="none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Arial Black"/>
                <a:sym typeface="Arial Black"/>
              </a:endParaRPr>
            </a:p>
          </p:txBody>
        </p:sp>
        <p:cxnSp>
          <p:nvCxnSpPr>
            <p:cNvPr id="3" name="直線接點 2">
              <a:extLst>
                <a:ext uri="{FF2B5EF4-FFF2-40B4-BE49-F238E27FC236}">
                  <a16:creationId xmlns="" xmlns:a16="http://schemas.microsoft.com/office/drawing/2014/main" id="{BCC071A0-45FA-2467-7809-404CA53ED9BD}"/>
                </a:ext>
              </a:extLst>
            </p:cNvPr>
            <p:cNvCxnSpPr>
              <a:cxnSpLocks/>
            </p:cNvCxnSpPr>
            <p:nvPr/>
          </p:nvCxnSpPr>
          <p:spPr>
            <a:xfrm>
              <a:off x="4707961" y="120580"/>
              <a:ext cx="0" cy="616195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B4F0BEF-24C1-1EE9-2FF5-65CD7AA64A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</a:t>
            </a:fld>
            <a:endParaRPr lang="zh-TW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938" y="1001428"/>
            <a:ext cx="10387273" cy="5418256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2"/>
          <p:cNvSpPr/>
          <p:nvPr/>
        </p:nvSpPr>
        <p:spPr>
          <a:xfrm>
            <a:off x="4785472" y="786340"/>
            <a:ext cx="3182175" cy="61774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850" tIns="54425" rIns="108850" bIns="54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學習歷程資料庫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6" name="Google Shape;604;p63"/>
          <p:cNvSpPr/>
          <p:nvPr/>
        </p:nvSpPr>
        <p:spPr>
          <a:xfrm>
            <a:off x="519110" y="1404084"/>
            <a:ext cx="3182175" cy="2792778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C0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700CE38D-7CF1-600B-8A99-24D0D090AE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29</a:t>
            </a:fld>
            <a:endParaRPr lang="zh-TW" altLang="en-US"/>
          </a:p>
        </p:txBody>
      </p:sp>
      <p:sp>
        <p:nvSpPr>
          <p:cNvPr id="3" name="Google Shape;555;p58">
            <a:extLst>
              <a:ext uri="{FF2B5EF4-FFF2-40B4-BE49-F238E27FC236}">
                <a16:creationId xmlns="" xmlns:a16="http://schemas.microsoft.com/office/drawing/2014/main" id="{AF00A515-E186-ADC8-4C48-FAC9D384B498}"/>
              </a:ext>
            </a:extLst>
          </p:cNvPr>
          <p:cNvSpPr/>
          <p:nvPr/>
        </p:nvSpPr>
        <p:spPr>
          <a:xfrm>
            <a:off x="855784" y="84340"/>
            <a:ext cx="10655942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altLang="zh-TW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課綱的學習歷程檔案</a:t>
            </a:r>
            <a:endParaRPr lang="zh-TW" altLang="en-US" sz="48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" y="903156"/>
            <a:ext cx="11383107" cy="5354344"/>
          </a:xfrm>
          <a:prstGeom prst="rect">
            <a:avLst/>
          </a:prstGeom>
        </p:spPr>
      </p:pic>
      <p:sp>
        <p:nvSpPr>
          <p:cNvPr id="6" name="Google Shape;606;p63"/>
          <p:cNvSpPr/>
          <p:nvPr/>
        </p:nvSpPr>
        <p:spPr>
          <a:xfrm>
            <a:off x="2309446" y="3728431"/>
            <a:ext cx="2187631" cy="31763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0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606;p63"/>
          <p:cNvSpPr/>
          <p:nvPr/>
        </p:nvSpPr>
        <p:spPr>
          <a:xfrm>
            <a:off x="8370611" y="3728431"/>
            <a:ext cx="3409495" cy="77594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0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606;p63"/>
          <p:cNvSpPr/>
          <p:nvPr/>
        </p:nvSpPr>
        <p:spPr>
          <a:xfrm>
            <a:off x="8464062" y="5180489"/>
            <a:ext cx="3246958" cy="77594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0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E252A03B-9091-5578-F15C-7EFB139052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30</a:t>
            </a:fld>
            <a:endParaRPr lang="zh-TW" altLang="en-US"/>
          </a:p>
        </p:txBody>
      </p:sp>
      <p:sp>
        <p:nvSpPr>
          <p:cNvPr id="4" name="Google Shape;555;p58">
            <a:extLst>
              <a:ext uri="{FF2B5EF4-FFF2-40B4-BE49-F238E27FC236}">
                <a16:creationId xmlns="" xmlns:a16="http://schemas.microsoft.com/office/drawing/2014/main" id="{3FF88E07-780C-9E6A-11F7-9AE4EA8069D8}"/>
              </a:ext>
            </a:extLst>
          </p:cNvPr>
          <p:cNvSpPr/>
          <p:nvPr/>
        </p:nvSpPr>
        <p:spPr>
          <a:xfrm>
            <a:off x="855784" y="84340"/>
            <a:ext cx="10655942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學習歷程檔案資料項目</a:t>
            </a:r>
          </a:p>
        </p:txBody>
      </p:sp>
    </p:spTree>
    <p:extLst>
      <p:ext uri="{BB962C8B-B14F-4D97-AF65-F5344CB8AC3E}">
        <p14:creationId xmlns:p14="http://schemas.microsoft.com/office/powerpoint/2010/main" val="74680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08EE229C-676D-999E-7092-7238039595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31</a:t>
            </a:fld>
            <a:endParaRPr lang="zh-TW" altLang="en-US"/>
          </a:p>
        </p:txBody>
      </p:sp>
      <p:sp>
        <p:nvSpPr>
          <p:cNvPr id="3" name="Google Shape;555;p58">
            <a:extLst>
              <a:ext uri="{FF2B5EF4-FFF2-40B4-BE49-F238E27FC236}">
                <a16:creationId xmlns="" xmlns:a16="http://schemas.microsoft.com/office/drawing/2014/main" id="{56428BB0-CC93-E4DF-AF55-2FB19B7AADD4}"/>
              </a:ext>
            </a:extLst>
          </p:cNvPr>
          <p:cNvSpPr/>
          <p:nvPr/>
        </p:nvSpPr>
        <p:spPr>
          <a:xfrm>
            <a:off x="855784" y="84340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  <a:sym typeface="Arial"/>
              </a:rPr>
              <a:t>學習歷程檔案與</a:t>
            </a:r>
            <a:r>
              <a:rPr kumimoji="0" lang="zh-TW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  <a:sym typeface="Arial"/>
              </a:rPr>
              <a:t>大學入學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  <a:sym typeface="Arial"/>
              </a:rPr>
              <a:t>參採相關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F81692E7-846E-1237-26E6-29EE5A37E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283433"/>
              </p:ext>
            </p:extLst>
          </p:nvPr>
        </p:nvGraphicFramePr>
        <p:xfrm>
          <a:off x="541867" y="885783"/>
          <a:ext cx="10583333" cy="5791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052604">
                  <a:extLst>
                    <a:ext uri="{9D8B030D-6E8A-4147-A177-3AD203B41FA5}">
                      <a16:colId xmlns="" xmlns:a16="http://schemas.microsoft.com/office/drawing/2014/main" val="2504438513"/>
                    </a:ext>
                  </a:extLst>
                </a:gridCol>
                <a:gridCol w="4530729">
                  <a:extLst>
                    <a:ext uri="{9D8B030D-6E8A-4147-A177-3AD203B41FA5}">
                      <a16:colId xmlns="" xmlns:a16="http://schemas.microsoft.com/office/drawing/2014/main" val="2811850768"/>
                    </a:ext>
                  </a:extLst>
                </a:gridCol>
              </a:tblGrid>
              <a:tr h="29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過往</a:t>
                      </a:r>
                      <a:r>
                        <a:rPr lang="en-US" altLang="zh-TW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項，大學自由挑選，不限項目數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申請入學參採內容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64136877"/>
                  </a:ext>
                </a:extLst>
              </a:tr>
              <a:tr h="29800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個人資料表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基本資料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3593327805"/>
                  </a:ext>
                </a:extLst>
              </a:tr>
              <a:tr h="29800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職在校成績證明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修課記錄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8623208"/>
                  </a:ext>
                </a:extLst>
              </a:tr>
              <a:tr h="298000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成果作品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小論文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短文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課程學習成果（至多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803610398"/>
                  </a:ext>
                </a:extLst>
              </a:tr>
              <a:tr h="298000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競賽成果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特殊表現證明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社團參與證明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學生幹部證明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大學入學考試中心高中英語聽力測驗證明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英語能力檢定證明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證照證明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社會服務證明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數理能力檢定證明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學習心得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多元表現（至多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560557973"/>
                  </a:ext>
                </a:extLst>
              </a:tr>
              <a:tr h="298000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自傳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學生自述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讀書計畫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含申請動機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學習歷程自述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445592824"/>
                  </a:ext>
                </a:extLst>
              </a:tr>
              <a:tr h="298000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學習檔案</a:t>
                      </a:r>
                      <a:endParaRPr lang="en-US" altLang="zh-TW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17.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（校系自行輸入限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字）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616050015"/>
                  </a:ext>
                </a:extLst>
              </a:tr>
            </a:tbl>
          </a:graphicData>
        </a:graphic>
      </p:graphicFrame>
      <p:grpSp>
        <p:nvGrpSpPr>
          <p:cNvPr id="4" name="群組 3">
            <a:extLst>
              <a:ext uri="{FF2B5EF4-FFF2-40B4-BE49-F238E27FC236}">
                <a16:creationId xmlns="" xmlns:a16="http://schemas.microsoft.com/office/drawing/2014/main" id="{19AB97D1-75CA-40FD-A8BF-373226D803B4}"/>
              </a:ext>
            </a:extLst>
          </p:cNvPr>
          <p:cNvGrpSpPr/>
          <p:nvPr/>
        </p:nvGrpSpPr>
        <p:grpSpPr>
          <a:xfrm>
            <a:off x="5833533" y="1365535"/>
            <a:ext cx="1473128" cy="5056064"/>
            <a:chOff x="5003078" y="1386800"/>
            <a:chExt cx="1473128" cy="5056064"/>
          </a:xfrm>
        </p:grpSpPr>
        <p:sp>
          <p:nvSpPr>
            <p:cNvPr id="6" name="箭號: 左-右雙向 5">
              <a:extLst>
                <a:ext uri="{FF2B5EF4-FFF2-40B4-BE49-F238E27FC236}">
                  <a16:creationId xmlns="" xmlns:a16="http://schemas.microsoft.com/office/drawing/2014/main" id="{E53B22BB-E7AF-2722-82A5-6224B2F38DCC}"/>
                </a:ext>
              </a:extLst>
            </p:cNvPr>
            <p:cNvSpPr/>
            <p:nvPr/>
          </p:nvSpPr>
          <p:spPr>
            <a:xfrm>
              <a:off x="5052645" y="1386800"/>
              <a:ext cx="1324709" cy="656493"/>
            </a:xfrm>
            <a:prstGeom prst="left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對應</a:t>
              </a:r>
            </a:p>
          </p:txBody>
        </p:sp>
        <p:sp>
          <p:nvSpPr>
            <p:cNvPr id="7" name="箭號: 左-右雙向 6">
              <a:extLst>
                <a:ext uri="{FF2B5EF4-FFF2-40B4-BE49-F238E27FC236}">
                  <a16:creationId xmlns="" xmlns:a16="http://schemas.microsoft.com/office/drawing/2014/main" id="{FADDF1D3-D440-ED33-6738-62CE7EE7F57E}"/>
                </a:ext>
              </a:extLst>
            </p:cNvPr>
            <p:cNvSpPr/>
            <p:nvPr/>
          </p:nvSpPr>
          <p:spPr>
            <a:xfrm>
              <a:off x="5052645" y="2231548"/>
              <a:ext cx="1324709" cy="656493"/>
            </a:xfrm>
            <a:prstGeom prst="left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對應</a:t>
              </a:r>
            </a:p>
          </p:txBody>
        </p:sp>
        <p:sp>
          <p:nvSpPr>
            <p:cNvPr id="8" name="箭號: 左-右雙向 7">
              <a:extLst>
                <a:ext uri="{FF2B5EF4-FFF2-40B4-BE49-F238E27FC236}">
                  <a16:creationId xmlns="" xmlns:a16="http://schemas.microsoft.com/office/drawing/2014/main" id="{D5160063-2D46-CBD5-FBA2-D0C7CB55B23E}"/>
                </a:ext>
              </a:extLst>
            </p:cNvPr>
            <p:cNvSpPr/>
            <p:nvPr/>
          </p:nvSpPr>
          <p:spPr>
            <a:xfrm>
              <a:off x="5151497" y="3797772"/>
              <a:ext cx="1324709" cy="656493"/>
            </a:xfrm>
            <a:prstGeom prst="left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對應</a:t>
              </a:r>
            </a:p>
          </p:txBody>
        </p:sp>
        <p:sp>
          <p:nvSpPr>
            <p:cNvPr id="9" name="箭號: 左-右雙向 8">
              <a:extLst>
                <a:ext uri="{FF2B5EF4-FFF2-40B4-BE49-F238E27FC236}">
                  <a16:creationId xmlns="" xmlns:a16="http://schemas.microsoft.com/office/drawing/2014/main" id="{CBF6D9A8-99B6-9227-A615-4FE383CF67B2}"/>
                </a:ext>
              </a:extLst>
            </p:cNvPr>
            <p:cNvSpPr/>
            <p:nvPr/>
          </p:nvSpPr>
          <p:spPr>
            <a:xfrm>
              <a:off x="5003078" y="5786371"/>
              <a:ext cx="1324709" cy="656493"/>
            </a:xfrm>
            <a:prstGeom prst="left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對應</a:t>
              </a:r>
            </a:p>
          </p:txBody>
        </p:sp>
      </p:grpSp>
      <p:sp>
        <p:nvSpPr>
          <p:cNvPr id="10" name="矩形: 圓角 9">
            <a:extLst>
              <a:ext uri="{FF2B5EF4-FFF2-40B4-BE49-F238E27FC236}">
                <a16:creationId xmlns="" xmlns:a16="http://schemas.microsoft.com/office/drawing/2014/main" id="{79F92519-5DA4-C8B1-ACCF-40504CDF6E27}"/>
              </a:ext>
            </a:extLst>
          </p:cNvPr>
          <p:cNvSpPr/>
          <p:nvPr/>
        </p:nvSpPr>
        <p:spPr>
          <a:xfrm>
            <a:off x="7306661" y="2231548"/>
            <a:ext cx="3680323" cy="247591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="" xmlns:a16="http://schemas.microsoft.com/office/drawing/2014/main" id="{F1839A29-5729-4845-8E65-CC93BB5D4E3B}"/>
              </a:ext>
            </a:extLst>
          </p:cNvPr>
          <p:cNvSpPr/>
          <p:nvPr/>
        </p:nvSpPr>
        <p:spPr>
          <a:xfrm>
            <a:off x="1239982" y="885783"/>
            <a:ext cx="4643118" cy="40269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99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855756"/>
              </p:ext>
            </p:extLst>
          </p:nvPr>
        </p:nvGraphicFramePr>
        <p:xfrm>
          <a:off x="239697" y="1862929"/>
          <a:ext cx="11711019" cy="4740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141">
                  <a:extLst>
                    <a:ext uri="{9D8B030D-6E8A-4147-A177-3AD203B41FA5}">
                      <a16:colId xmlns="" xmlns:a16="http://schemas.microsoft.com/office/drawing/2014/main" val="2885116454"/>
                    </a:ext>
                  </a:extLst>
                </a:gridCol>
                <a:gridCol w="3314735">
                  <a:extLst>
                    <a:ext uri="{9D8B030D-6E8A-4147-A177-3AD203B41FA5}">
                      <a16:colId xmlns="" xmlns:a16="http://schemas.microsoft.com/office/drawing/2014/main" val="2705746731"/>
                    </a:ext>
                  </a:extLst>
                </a:gridCol>
                <a:gridCol w="1965156">
                  <a:extLst>
                    <a:ext uri="{9D8B030D-6E8A-4147-A177-3AD203B41FA5}">
                      <a16:colId xmlns="" xmlns:a16="http://schemas.microsoft.com/office/drawing/2014/main" val="2109215005"/>
                    </a:ext>
                  </a:extLst>
                </a:gridCol>
                <a:gridCol w="2306994">
                  <a:extLst>
                    <a:ext uri="{9D8B030D-6E8A-4147-A177-3AD203B41FA5}">
                      <a16:colId xmlns="" xmlns:a16="http://schemas.microsoft.com/office/drawing/2014/main" val="464075383"/>
                    </a:ext>
                  </a:extLst>
                </a:gridCol>
                <a:gridCol w="2394993">
                  <a:extLst>
                    <a:ext uri="{9D8B030D-6E8A-4147-A177-3AD203B41FA5}">
                      <a16:colId xmlns="" xmlns:a16="http://schemas.microsoft.com/office/drawing/2014/main" val="1668267621"/>
                    </a:ext>
                  </a:extLst>
                </a:gridCol>
              </a:tblGrid>
              <a:tr h="62596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備審資料來源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學習歷程中央資料庫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報名平台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0" dirty="0">
                          <a:solidFill>
                            <a:srgbClr val="0070C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聯合會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5580617"/>
                  </a:ext>
                </a:extLst>
              </a:tr>
              <a:tr h="62596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endParaRPr lang="zh-TW" altLang="en-US" sz="14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課程學習成果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altLang="zh-TW" sz="1800" b="0" dirty="0">
                          <a:solidFill>
                            <a:srgbClr val="C0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(</a:t>
                      </a:r>
                      <a:r>
                        <a:rPr lang="zh-TW" altLang="en-US" sz="1800" b="0" dirty="0">
                          <a:solidFill>
                            <a:srgbClr val="C0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三年內最多上傳</a:t>
                      </a:r>
                      <a:r>
                        <a:rPr lang="en-US" altLang="zh-TW" sz="1800" b="0" dirty="0">
                          <a:solidFill>
                            <a:srgbClr val="C0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18</a:t>
                      </a:r>
                      <a:r>
                        <a:rPr lang="zh-TW" altLang="en-US" sz="1800" b="0" dirty="0">
                          <a:solidFill>
                            <a:srgbClr val="C0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件</a:t>
                      </a:r>
                      <a:r>
                        <a:rPr lang="en-US" altLang="zh-TW" sz="1800" b="0" dirty="0">
                          <a:solidFill>
                            <a:srgbClr val="C0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)</a:t>
                      </a:r>
                      <a:endParaRPr lang="zh-TW" altLang="en-US" sz="1800" b="0" dirty="0">
                        <a:solidFill>
                          <a:srgbClr val="C0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基本資料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修課紀錄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多元表現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altLang="zh-TW" sz="1800" b="0" dirty="0">
                          <a:solidFill>
                            <a:srgbClr val="C0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(</a:t>
                      </a:r>
                      <a:r>
                        <a:rPr lang="zh-TW" altLang="en-US" sz="1800" b="0" dirty="0">
                          <a:solidFill>
                            <a:srgbClr val="C0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三年內最多上傳</a:t>
                      </a:r>
                      <a:r>
                        <a:rPr lang="en-US" altLang="zh-TW" sz="1800" b="0" dirty="0">
                          <a:solidFill>
                            <a:srgbClr val="C0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30</a:t>
                      </a:r>
                      <a:r>
                        <a:rPr lang="zh-TW" altLang="en-US" sz="1800" b="0" dirty="0">
                          <a:solidFill>
                            <a:srgbClr val="C0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件</a:t>
                      </a:r>
                      <a:r>
                        <a:rPr lang="en-US" altLang="zh-TW" sz="1800" b="0" dirty="0">
                          <a:solidFill>
                            <a:srgbClr val="C0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)</a:t>
                      </a:r>
                      <a:endParaRPr lang="zh-TW" altLang="en-US" sz="1800" b="0" dirty="0">
                        <a:solidFill>
                          <a:srgbClr val="C0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學習歷程自述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其他資料</a:t>
                      </a:r>
                    </a:p>
                  </a:txBody>
                  <a:tcPr marR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3952774"/>
                  </a:ext>
                </a:extLst>
              </a:tr>
              <a:tr h="22082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甄選入學</a:t>
                      </a:r>
                      <a:endParaRPr lang="en-US" altLang="zh-TW" sz="20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/>
                      <a:endParaRPr lang="en-US" altLang="zh-TW" sz="20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/>
                      <a:r>
                        <a:rPr lang="zh-TW" altLang="en-US" sz="2000" b="0" dirty="0">
                          <a:solidFill>
                            <a:srgbClr val="00206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技優甄審入學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600"/>
                        </a:spcBef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具學分數之</a:t>
                      </a:r>
                      <a:r>
                        <a:rPr lang="zh-TW" altLang="en-US" sz="1800" b="0" dirty="0">
                          <a:solidFill>
                            <a:srgbClr val="0000FF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專題實作及實習科目學習成果</a:t>
                      </a:r>
                      <a:endParaRPr lang="en-US" altLang="zh-TW" sz="1800" b="0" dirty="0">
                        <a:solidFill>
                          <a:srgbClr val="0000FF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marL="177800" indent="-88900" algn="just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招生校系</a:t>
                      </a:r>
                      <a:r>
                        <a:rPr lang="zh-TW" altLang="en-US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至多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可採計</a:t>
                      </a:r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3</a:t>
                      </a:r>
                      <a:r>
                        <a:rPr lang="zh-TW" altLang="en-US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件</a:t>
                      </a:r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*</a:t>
                      </a:r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+mn-cs"/>
                        </a:rPr>
                        <a:t>至少</a:t>
                      </a:r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+mn-cs"/>
                        </a:rPr>
                        <a:t>件</a:t>
                      </a:r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 marL="285750" indent="-285750" algn="just">
                        <a:spcBef>
                          <a:spcPts val="600"/>
                        </a:spcBef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具學分數之</a:t>
                      </a:r>
                      <a:r>
                        <a:rPr lang="zh-TW" altLang="en-US" sz="1800" b="0" dirty="0">
                          <a:solidFill>
                            <a:srgbClr val="0000FF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其他課程學習成果</a:t>
                      </a:r>
                      <a:endParaRPr lang="en-US" altLang="zh-TW" sz="1800" b="0" dirty="0">
                        <a:solidFill>
                          <a:srgbClr val="0000FF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marL="177800" indent="-88900" algn="just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招生校系</a:t>
                      </a:r>
                      <a:r>
                        <a:rPr lang="zh-TW" altLang="en-US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至多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可採計</a:t>
                      </a:r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3</a:t>
                      </a:r>
                      <a:r>
                        <a:rPr lang="zh-TW" altLang="en-US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件</a:t>
                      </a:r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*</a:t>
                      </a:r>
                      <a:endParaRPr lang="zh-TW" altLang="en-US" sz="1800" b="0" dirty="0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基本資料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just"/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學生學籍資料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(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含校級、班級及社團幹部經歷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)</a:t>
                      </a:r>
                    </a:p>
                    <a:p>
                      <a:pPr algn="just">
                        <a:spcBef>
                          <a:spcPts val="1800"/>
                        </a:spcBef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修課紀錄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just"/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每學期修課之科目、學分數及成績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zh-TW" altLang="en-US" sz="1800" b="0" dirty="0">
                          <a:solidFill>
                            <a:srgbClr val="0000FF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彈性學習時間、團體活動時間及其他表現</a:t>
                      </a:r>
                      <a:endParaRPr lang="en-US" altLang="zh-TW" sz="1800" b="0" dirty="0">
                        <a:solidFill>
                          <a:srgbClr val="0000FF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just"/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just"/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招生校系</a:t>
                      </a:r>
                      <a:r>
                        <a:rPr lang="zh-TW" altLang="en-US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至多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可採計</a:t>
                      </a:r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10</a:t>
                      </a:r>
                      <a:r>
                        <a:rPr lang="zh-TW" altLang="en-US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件</a:t>
                      </a:r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*</a:t>
                      </a:r>
                      <a:endParaRPr lang="zh-TW" altLang="en-US" sz="1800" b="0" dirty="0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學習歷程自述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just"/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依升學志願科系撰寫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marL="177800" indent="-177800" algn="just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學習歷程反思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marL="177800" indent="-177800" algn="just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就讀動機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marL="177800" indent="-177800" algn="just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未來學習計畫與生涯規劃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其他資料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marL="88900" marR="0" indent="-88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各校系需求之補充資料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marL="88900" marR="0" indent="-88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其他有利審查資料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marL="72000" marR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2340824"/>
                  </a:ext>
                </a:extLst>
              </a:tr>
              <a:tr h="10208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四技申請入學</a:t>
                      </a:r>
                      <a:endParaRPr lang="en-US" altLang="zh-TW" sz="20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algn="ctr"/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(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普通科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/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綜高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)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600"/>
                        </a:spcBef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具學分數之課程實作、作品或書面報告</a:t>
                      </a:r>
                      <a:r>
                        <a:rPr lang="zh-TW" altLang="en-US" sz="1800" b="0" dirty="0">
                          <a:solidFill>
                            <a:srgbClr val="0000FF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 </a:t>
                      </a:r>
                      <a:endParaRPr lang="en-US" altLang="zh-TW" sz="1800" b="0" dirty="0">
                        <a:solidFill>
                          <a:srgbClr val="0000FF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  <a:p>
                      <a:pPr marL="177800" indent="-88900" algn="just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招生校系</a:t>
                      </a:r>
                      <a:r>
                        <a:rPr lang="zh-TW" altLang="en-US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至多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可採</a:t>
                      </a: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計</a:t>
                      </a:r>
                      <a:r>
                        <a:rPr lang="en-US" altLang="zh-TW" sz="1800" b="0" dirty="0" smtClean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3</a:t>
                      </a:r>
                      <a:r>
                        <a:rPr lang="zh-TW" altLang="en-US" sz="1800" b="0" dirty="0" smtClean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件</a:t>
                      </a:r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latin typeface="源泉圓體 B" panose="020B0800000000000000" pitchFamily="34" charset="-120"/>
                          <a:ea typeface="源泉圓體 B" panose="020B0800000000000000" pitchFamily="34" charset="-120"/>
                        </a:rPr>
                        <a:t>*</a:t>
                      </a:r>
                      <a:endParaRPr lang="zh-TW" altLang="en-US" sz="1800" b="0" dirty="0">
                        <a:solidFill>
                          <a:srgbClr val="FF0000"/>
                        </a:solidFill>
                        <a:latin typeface="源泉圓體 B" panose="020B0800000000000000" pitchFamily="34" charset="-120"/>
                        <a:ea typeface="源泉圓體 B" panose="020B0800000000000000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2712820"/>
                  </a:ext>
                </a:extLst>
              </a:tr>
            </a:tbl>
          </a:graphicData>
        </a:graphic>
      </p:graphicFrame>
      <p:sp>
        <p:nvSpPr>
          <p:cNvPr id="9" name="Google Shape;624;p65"/>
          <p:cNvSpPr/>
          <p:nvPr/>
        </p:nvSpPr>
        <p:spPr>
          <a:xfrm>
            <a:off x="339969" y="3708855"/>
            <a:ext cx="1579804" cy="1482953"/>
          </a:xfrm>
          <a:prstGeom prst="roundRect">
            <a:avLst>
              <a:gd name="adj" fmla="val 16667"/>
            </a:avLst>
          </a:prstGeom>
          <a:noFill/>
          <a:ln w="38100" cap="rnd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25;p65"/>
          <p:cNvSpPr/>
          <p:nvPr/>
        </p:nvSpPr>
        <p:spPr>
          <a:xfrm>
            <a:off x="239697" y="5687360"/>
            <a:ext cx="1680076" cy="779646"/>
          </a:xfrm>
          <a:prstGeom prst="roundRect">
            <a:avLst>
              <a:gd name="adj" fmla="val 16667"/>
            </a:avLst>
          </a:prstGeom>
          <a:noFill/>
          <a:ln w="38100" cap="rnd" cmpd="sng">
            <a:solidFill>
              <a:srgbClr val="4A86E8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626;p65"/>
          <p:cNvSpPr/>
          <p:nvPr/>
        </p:nvSpPr>
        <p:spPr>
          <a:xfrm>
            <a:off x="2039621" y="5191807"/>
            <a:ext cx="3183334" cy="365725"/>
          </a:xfrm>
          <a:prstGeom prst="roundRect">
            <a:avLst>
              <a:gd name="adj" fmla="val 16667"/>
            </a:avLst>
          </a:prstGeom>
          <a:noFill/>
          <a:ln w="38100" cap="rnd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627;p65"/>
          <p:cNvSpPr/>
          <p:nvPr/>
        </p:nvSpPr>
        <p:spPr>
          <a:xfrm>
            <a:off x="2039621" y="3908431"/>
            <a:ext cx="3183334" cy="661807"/>
          </a:xfrm>
          <a:prstGeom prst="roundRect">
            <a:avLst>
              <a:gd name="adj" fmla="val 16667"/>
            </a:avLst>
          </a:prstGeom>
          <a:noFill/>
          <a:ln w="38100" cap="rnd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628;p65"/>
          <p:cNvSpPr/>
          <p:nvPr/>
        </p:nvSpPr>
        <p:spPr>
          <a:xfrm>
            <a:off x="2181052" y="6204920"/>
            <a:ext cx="2900471" cy="351082"/>
          </a:xfrm>
          <a:prstGeom prst="roundRect">
            <a:avLst>
              <a:gd name="adj" fmla="val 16667"/>
            </a:avLst>
          </a:prstGeom>
          <a:noFill/>
          <a:ln w="38100" cap="rnd" cmpd="sng">
            <a:solidFill>
              <a:srgbClr val="4A86E8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629;p65"/>
          <p:cNvSpPr/>
          <p:nvPr/>
        </p:nvSpPr>
        <p:spPr>
          <a:xfrm>
            <a:off x="7259916" y="5093971"/>
            <a:ext cx="2281187" cy="594253"/>
          </a:xfrm>
          <a:prstGeom prst="roundRect">
            <a:avLst>
              <a:gd name="adj" fmla="val 16667"/>
            </a:avLst>
          </a:prstGeom>
          <a:noFill/>
          <a:ln w="38100" cap="rnd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0904" y="859509"/>
            <a:ext cx="98402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備審資料參採學生學習歷程的「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課程學習成果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」及「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多元表現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」件數上限如下表。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招生校系可自訂上傳件數，惟仍需遵守件數上限規定。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學生可上傳不同內容給不同報考校系。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03BCB875-FF60-2628-9AA9-2F8798152A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32</a:t>
            </a:fld>
            <a:endParaRPr lang="zh-TW" altLang="en-US"/>
          </a:p>
        </p:txBody>
      </p:sp>
      <p:sp>
        <p:nvSpPr>
          <p:cNvPr id="4" name="Google Shape;555;p58">
            <a:extLst>
              <a:ext uri="{FF2B5EF4-FFF2-40B4-BE49-F238E27FC236}">
                <a16:creationId xmlns="" xmlns:a16="http://schemas.microsoft.com/office/drawing/2014/main" id="{9326CED5-4F95-F8F4-5167-2B80F1ADCA9D}"/>
              </a:ext>
            </a:extLst>
          </p:cNvPr>
          <p:cNvSpPr/>
          <p:nvPr/>
        </p:nvSpPr>
        <p:spPr>
          <a:xfrm>
            <a:off x="899962" y="82911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  <a:sym typeface="Arial"/>
              </a:rPr>
              <a:t>學習歷程檔案與</a:t>
            </a:r>
            <a:r>
              <a:rPr kumimoji="0" lang="zh-TW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  <a:sym typeface="Arial"/>
              </a:rPr>
              <a:t>科大入學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  <a:sym typeface="Arial"/>
              </a:rPr>
              <a:t>參採相關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752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598CAF7-0B11-4355-B351-D1350E429BEE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7" name="Google Shape;555;p58">
            <a:extLst>
              <a:ext uri="{FF2B5EF4-FFF2-40B4-BE49-F238E27FC236}">
                <a16:creationId xmlns="" xmlns:a16="http://schemas.microsoft.com/office/drawing/2014/main" id="{55883A2D-0119-F0D2-8E59-3A10FCA83B53}"/>
              </a:ext>
            </a:extLst>
          </p:cNvPr>
          <p:cNvSpPr/>
          <p:nvPr/>
        </p:nvSpPr>
        <p:spPr>
          <a:xfrm>
            <a:off x="899962" y="82911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  <a:sym typeface="Arial"/>
              </a:rPr>
              <a:t>學習歷程檔案與</a:t>
            </a:r>
            <a:r>
              <a:rPr kumimoji="0" lang="zh-TW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  <a:sym typeface="Arial"/>
              </a:rPr>
              <a:t>入學平台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  <a:sym typeface="Arial"/>
              </a:rPr>
              <a:t>介接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0C25C206-4A86-6945-C21F-4E10B2AE2702}"/>
              </a:ext>
            </a:extLst>
          </p:cNvPr>
          <p:cNvGrpSpPr/>
          <p:nvPr/>
        </p:nvGrpSpPr>
        <p:grpSpPr>
          <a:xfrm>
            <a:off x="525911" y="986431"/>
            <a:ext cx="11024184" cy="5227190"/>
            <a:chOff x="850356" y="973017"/>
            <a:chExt cx="11024184" cy="522719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xmlns="" id="{AC8AEA23-1932-4228-B212-8849223BE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0356" y="973017"/>
              <a:ext cx="11024184" cy="52271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29719897-16D4-5587-F423-5123E70BE3C4}"/>
                </a:ext>
              </a:extLst>
            </p:cNvPr>
            <p:cNvSpPr txBox="1"/>
            <p:nvPr/>
          </p:nvSpPr>
          <p:spPr>
            <a:xfrm>
              <a:off x="3175473" y="4771290"/>
              <a:ext cx="3403817" cy="528350"/>
            </a:xfrm>
            <a:prstGeom prst="rect">
              <a:avLst/>
            </a:prstGeom>
            <a:gradFill flip="none" rotWithShape="1">
              <a:gsLst>
                <a:gs pos="0">
                  <a:srgbClr val="FF5050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180000" indent="-180000">
                <a:lnSpc>
                  <a:spcPts val="1700"/>
                </a:lnSpc>
                <a:buFont typeface="Wingdings" panose="05000000000000000000" pitchFamily="2" charset="2"/>
                <a:buChar char="l"/>
              </a:pPr>
              <a:r>
                <a:rPr lang="zh-TW" altLang="en-US" sz="13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課程學習成果：</a:t>
              </a:r>
              <a:r>
                <a:rPr lang="zh-TW" altLang="en-US" sz="13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大學</a:t>
              </a:r>
              <a:r>
                <a:rPr lang="zh-TW" altLang="en-US" sz="13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至</a:t>
              </a:r>
              <a:r>
                <a:rPr lang="zh-TW" altLang="en-US" sz="13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</a:t>
              </a:r>
              <a:r>
                <a:rPr lang="en-US" altLang="zh-TW" sz="13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13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件</a:t>
              </a:r>
              <a:r>
                <a:rPr lang="zh-TW" altLang="en-US" sz="13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、技專</a:t>
              </a:r>
              <a:r>
                <a:rPr lang="en-US" altLang="zh-TW" sz="13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1-6</a:t>
              </a:r>
              <a:r>
                <a:rPr lang="zh-TW" altLang="en-US" sz="13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件</a:t>
              </a:r>
              <a:endParaRPr lang="en-US" altLang="zh-TW" sz="13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80000" indent="-180000">
                <a:lnSpc>
                  <a:spcPts val="1700"/>
                </a:lnSpc>
                <a:buFont typeface="Wingdings" panose="05000000000000000000" pitchFamily="2" charset="2"/>
                <a:buChar char="l"/>
              </a:pPr>
              <a:r>
                <a:rPr lang="zh-TW" altLang="en-US" sz="13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多元表現</a:t>
              </a:r>
              <a:r>
                <a:rPr lang="zh-TW" altLang="en-US" sz="13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  <a:r>
                <a:rPr lang="zh-TW" altLang="en-US" sz="13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至多</a:t>
              </a:r>
              <a:r>
                <a:rPr lang="en-US" altLang="zh-TW" sz="13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13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88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58;p69"/>
          <p:cNvSpPr txBox="1">
            <a:spLocks/>
          </p:cNvSpPr>
          <p:nvPr/>
        </p:nvSpPr>
        <p:spPr>
          <a:xfrm>
            <a:off x="0" y="1831699"/>
            <a:ext cx="12190500" cy="2629941"/>
          </a:xfrm>
          <a:prstGeom prst="rect">
            <a:avLst/>
          </a:prstGeom>
          <a:solidFill>
            <a:srgbClr val="B4A7D6">
              <a:alpha val="60790"/>
            </a:srgbClr>
          </a:solidFill>
        </p:spPr>
        <p:txBody>
          <a:bodyPr spcFirstLastPara="1" wrap="square" lIns="108850" tIns="54425" rIns="108850" bIns="54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zh-TW" altLang="en-US" sz="6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申請入學審查資料時～</a:t>
            </a:r>
            <a:r>
              <a:rPr kumimoji="0" lang="zh-TW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/>
            </a:r>
            <a:br>
              <a:rPr kumimoji="0" lang="zh-TW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</a:br>
            <a:r>
              <a:rPr kumimoji="0" lang="zh-TW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大學看重的是？</a:t>
            </a:r>
          </a:p>
        </p:txBody>
      </p:sp>
      <p:pic>
        <p:nvPicPr>
          <p:cNvPr id="1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1" y="3257169"/>
            <a:ext cx="2330507" cy="324951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60DE481C-8BF7-83EA-445E-423DC72586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4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9034A8F7-E34D-01D0-0A89-43FF06F407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35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B0398D0A-E7A2-4C2B-B61B-49BF38381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9"/>
          <a:stretch/>
        </p:blipFill>
        <p:spPr>
          <a:xfrm>
            <a:off x="812800" y="931333"/>
            <a:ext cx="10041466" cy="5292588"/>
          </a:xfrm>
          <a:prstGeom prst="rect">
            <a:avLst/>
          </a:prstGeom>
        </p:spPr>
      </p:pic>
      <p:sp>
        <p:nvSpPr>
          <p:cNvPr id="7" name="Google Shape;555;p58">
            <a:extLst>
              <a:ext uri="{FF2B5EF4-FFF2-40B4-BE49-F238E27FC236}">
                <a16:creationId xmlns="" xmlns:a16="http://schemas.microsoft.com/office/drawing/2014/main" id="{873B03AB-9977-462F-A470-70CBE0EC4B98}"/>
              </a:ext>
            </a:extLst>
          </p:cNvPr>
          <p:cNvSpPr/>
          <p:nvPr/>
        </p:nvSpPr>
        <p:spPr>
          <a:xfrm>
            <a:off x="1136344" y="108623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申請入學</a:t>
            </a:r>
            <a:r>
              <a:rPr lang="zh-TW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審查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資料</a:t>
            </a:r>
            <a:r>
              <a:rPr lang="zh-TW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時~</a:t>
            </a:r>
            <a:r>
              <a:rPr lang="zh-TW" altLang="zh-TW" sz="3600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大學</a:t>
            </a:r>
            <a:r>
              <a:rPr lang="zh-TW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看重的是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…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（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1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）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5" name="矩形圖說文字 4"/>
          <p:cNvSpPr/>
          <p:nvPr/>
        </p:nvSpPr>
        <p:spPr>
          <a:xfrm>
            <a:off x="11054068" y="1296125"/>
            <a:ext cx="856877" cy="2649342"/>
          </a:xfrm>
          <a:prstGeom prst="wedgeRectCallout">
            <a:avLst>
              <a:gd name="adj1" fmla="val -544234"/>
              <a:gd name="adj2" fmla="val -678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各校審查資料準備指引</a:t>
            </a:r>
          </a:p>
        </p:txBody>
      </p:sp>
    </p:spTree>
    <p:extLst>
      <p:ext uri="{BB962C8B-B14F-4D97-AF65-F5344CB8AC3E}">
        <p14:creationId xmlns:p14="http://schemas.microsoft.com/office/powerpoint/2010/main" val="9522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85;p72"/>
          <p:cNvSpPr txBox="1">
            <a:spLocks/>
          </p:cNvSpPr>
          <p:nvPr/>
        </p:nvSpPr>
        <p:spPr>
          <a:xfrm>
            <a:off x="1077277" y="1041071"/>
            <a:ext cx="9420000" cy="864900"/>
          </a:xfrm>
          <a:prstGeom prst="rect">
            <a:avLst/>
          </a:prstGeom>
        </p:spPr>
        <p:txBody>
          <a:bodyPr spcFirstLastPara="1" wrap="square" lIns="108850" tIns="54425" rIns="108850" bIns="54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以大學教授的觀點？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96" y="1517312"/>
            <a:ext cx="3585917" cy="482007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077277" y="2505850"/>
            <a:ext cx="3778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Why you</a:t>
            </a:r>
            <a:r>
              <a:rPr kumimoji="0" lang="zh-TW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？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77277" y="4029059"/>
            <a:ext cx="75713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Ｑ：除了成績外，</a:t>
            </a:r>
            <a:endParaRPr kumimoji="0" lang="en-US" altLang="zh-TW" sz="48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　　我可以如何進一步說明</a:t>
            </a:r>
            <a:endParaRPr kumimoji="0" lang="en-US" altLang="zh-TW" sz="48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源泉圓體 B" panose="020B0800000000000000" pitchFamily="34" charset="-120"/>
                <a:ea typeface="源泉圓體 B" panose="020B0800000000000000" pitchFamily="34" charset="-120"/>
                <a:cs typeface="Arial"/>
                <a:sym typeface="Arial"/>
              </a:rPr>
              <a:t>         自己的特色？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00D8D67F-2C89-CC8F-A2F8-9B07385CDF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36</a:t>
            </a:fld>
            <a:endParaRPr lang="zh-TW" altLang="en-US"/>
          </a:p>
        </p:txBody>
      </p:sp>
      <p:sp>
        <p:nvSpPr>
          <p:cNvPr id="8" name="Google Shape;555;p58">
            <a:extLst>
              <a:ext uri="{FF2B5EF4-FFF2-40B4-BE49-F238E27FC236}">
                <a16:creationId xmlns="" xmlns:a16="http://schemas.microsoft.com/office/drawing/2014/main" id="{5425E6F4-28C5-4408-B813-2FEB0E02FB1F}"/>
              </a:ext>
            </a:extLst>
          </p:cNvPr>
          <p:cNvSpPr/>
          <p:nvPr/>
        </p:nvSpPr>
        <p:spPr>
          <a:xfrm>
            <a:off x="1136344" y="108623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申請入學</a:t>
            </a:r>
            <a:r>
              <a:rPr lang="zh-TW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審查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資料</a:t>
            </a:r>
            <a:r>
              <a:rPr lang="zh-TW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時~</a:t>
            </a:r>
            <a:r>
              <a:rPr lang="zh-TW" altLang="zh-TW" sz="3600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大學</a:t>
            </a:r>
            <a:r>
              <a:rPr lang="zh-TW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看重的是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…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（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2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）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9006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3"/>
          <p:cNvSpPr/>
          <p:nvPr/>
        </p:nvSpPr>
        <p:spPr>
          <a:xfrm>
            <a:off x="3376528" y="5554482"/>
            <a:ext cx="5437357" cy="699768"/>
          </a:xfrm>
          <a:prstGeom prst="roundRect">
            <a:avLst>
              <a:gd name="adj" fmla="val 16667"/>
            </a:avLst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展現你的獨特性</a:t>
            </a:r>
            <a:endParaRPr sz="3600" b="1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24B8A0DA-32AC-EF86-1F92-22B661BE45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37</a:t>
            </a:fld>
            <a:endParaRPr lang="zh-TW" altLang="en-US"/>
          </a:p>
        </p:txBody>
      </p:sp>
      <p:sp>
        <p:nvSpPr>
          <p:cNvPr id="8" name="Google Shape;555;p58">
            <a:extLst>
              <a:ext uri="{FF2B5EF4-FFF2-40B4-BE49-F238E27FC236}">
                <a16:creationId xmlns="" xmlns:a16="http://schemas.microsoft.com/office/drawing/2014/main" id="{5E3A13CC-61B7-4317-B794-2A81D1417A4F}"/>
              </a:ext>
            </a:extLst>
          </p:cNvPr>
          <p:cNvSpPr/>
          <p:nvPr/>
        </p:nvSpPr>
        <p:spPr>
          <a:xfrm>
            <a:off x="1136344" y="108623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3300"/>
              </a:gs>
              <a:gs pos="100000">
                <a:srgbClr val="FF6600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申請入學</a:t>
            </a:r>
            <a:r>
              <a:rPr lang="zh-TW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審查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資料</a:t>
            </a:r>
            <a:r>
              <a:rPr lang="zh-TW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時~</a:t>
            </a:r>
            <a:r>
              <a:rPr lang="zh-TW" altLang="zh-TW" sz="3600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大學</a:t>
            </a:r>
            <a:r>
              <a:rPr lang="zh-TW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看重的是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…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（</a:t>
            </a:r>
            <a:r>
              <a:rPr lang="en-US" altLang="zh-TW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3</a:t>
            </a:r>
            <a:r>
              <a:rPr lang="zh-TW" altLang="en-US" sz="3600" dirty="0">
                <a:latin typeface="源泉圓體 B" panose="020B0800000000000000" pitchFamily="34" charset="-120"/>
                <a:ea typeface="源泉圓體 B" panose="020B0800000000000000" pitchFamily="34" charset="-120"/>
              </a:rPr>
              <a:t>）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CBD3DA66-4FA1-39D1-AD42-42D0D0DDDB8A}"/>
              </a:ext>
            </a:extLst>
          </p:cNvPr>
          <p:cNvGrpSpPr/>
          <p:nvPr/>
        </p:nvGrpSpPr>
        <p:grpSpPr>
          <a:xfrm>
            <a:off x="5122931" y="2106126"/>
            <a:ext cx="4002506" cy="3686236"/>
            <a:chOff x="5573947" y="2399928"/>
            <a:chExt cx="3410085" cy="3410085"/>
          </a:xfrm>
        </p:grpSpPr>
        <p:sp>
          <p:nvSpPr>
            <p:cNvPr id="5" name="手繪多邊形: 圖案 4">
              <a:extLst>
                <a:ext uri="{FF2B5EF4-FFF2-40B4-BE49-F238E27FC236}">
                  <a16:creationId xmlns="" xmlns:a16="http://schemas.microsoft.com/office/drawing/2014/main" id="{A7F47BEE-0083-569F-27A3-C2155E681925}"/>
                </a:ext>
              </a:extLst>
            </p:cNvPr>
            <p:cNvSpPr/>
            <p:nvPr/>
          </p:nvSpPr>
          <p:spPr>
            <a:xfrm>
              <a:off x="5771615" y="2806056"/>
              <a:ext cx="2664129" cy="2664129"/>
            </a:xfrm>
            <a:custGeom>
              <a:avLst/>
              <a:gdLst>
                <a:gd name="connsiteX0" fmla="*/ 1891010 w 2664129"/>
                <a:gd name="connsiteY0" fmla="*/ 424765 h 2664129"/>
                <a:gd name="connsiteX1" fmla="*/ 2098237 w 2664129"/>
                <a:gd name="connsiteY1" fmla="*/ 250871 h 2664129"/>
                <a:gd name="connsiteX2" fmla="*/ 2263787 w 2664129"/>
                <a:gd name="connsiteY2" fmla="*/ 389785 h 2664129"/>
                <a:gd name="connsiteX3" fmla="*/ 2128521 w 2664129"/>
                <a:gd name="connsiteY3" fmla="*/ 624060 h 2664129"/>
                <a:gd name="connsiteX4" fmla="*/ 2343443 w 2664129"/>
                <a:gd name="connsiteY4" fmla="*/ 996316 h 2664129"/>
                <a:gd name="connsiteX5" fmla="*/ 2613964 w 2664129"/>
                <a:gd name="connsiteY5" fmla="*/ 996309 h 2664129"/>
                <a:gd name="connsiteX6" fmla="*/ 2651492 w 2664129"/>
                <a:gd name="connsiteY6" fmla="*/ 1209136 h 2664129"/>
                <a:gd name="connsiteX7" fmla="*/ 2397282 w 2664129"/>
                <a:gd name="connsiteY7" fmla="*/ 1301653 h 2664129"/>
                <a:gd name="connsiteX8" fmla="*/ 2322640 w 2664129"/>
                <a:gd name="connsiteY8" fmla="*/ 1724967 h 2664129"/>
                <a:gd name="connsiteX9" fmla="*/ 2529876 w 2664129"/>
                <a:gd name="connsiteY9" fmla="*/ 1898850 h 2664129"/>
                <a:gd name="connsiteX10" fmla="*/ 2421821 w 2664129"/>
                <a:gd name="connsiteY10" fmla="*/ 2086007 h 2664129"/>
                <a:gd name="connsiteX11" fmla="*/ 2167616 w 2664129"/>
                <a:gd name="connsiteY11" fmla="*/ 1993477 h 2664129"/>
                <a:gd name="connsiteX12" fmla="*/ 1838336 w 2664129"/>
                <a:gd name="connsiteY12" fmla="*/ 2269776 h 2664129"/>
                <a:gd name="connsiteX13" fmla="*/ 1885319 w 2664129"/>
                <a:gd name="connsiteY13" fmla="*/ 2536186 h 2664129"/>
                <a:gd name="connsiteX14" fmla="*/ 1682241 w 2664129"/>
                <a:gd name="connsiteY14" fmla="*/ 2610100 h 2664129"/>
                <a:gd name="connsiteX15" fmla="*/ 1546987 w 2664129"/>
                <a:gd name="connsiteY15" fmla="*/ 2375818 h 2664129"/>
                <a:gd name="connsiteX16" fmla="*/ 1117142 w 2664129"/>
                <a:gd name="connsiteY16" fmla="*/ 2375818 h 2664129"/>
                <a:gd name="connsiteX17" fmla="*/ 981888 w 2664129"/>
                <a:gd name="connsiteY17" fmla="*/ 2610100 h 2664129"/>
                <a:gd name="connsiteX18" fmla="*/ 778810 w 2664129"/>
                <a:gd name="connsiteY18" fmla="*/ 2536186 h 2664129"/>
                <a:gd name="connsiteX19" fmla="*/ 825793 w 2664129"/>
                <a:gd name="connsiteY19" fmla="*/ 2269776 h 2664129"/>
                <a:gd name="connsiteX20" fmla="*/ 496513 w 2664129"/>
                <a:gd name="connsiteY20" fmla="*/ 1993477 h 2664129"/>
                <a:gd name="connsiteX21" fmla="*/ 242308 w 2664129"/>
                <a:gd name="connsiteY21" fmla="*/ 2086007 h 2664129"/>
                <a:gd name="connsiteX22" fmla="*/ 134253 w 2664129"/>
                <a:gd name="connsiteY22" fmla="*/ 1898850 h 2664129"/>
                <a:gd name="connsiteX23" fmla="*/ 341489 w 2664129"/>
                <a:gd name="connsiteY23" fmla="*/ 1724968 h 2664129"/>
                <a:gd name="connsiteX24" fmla="*/ 266847 w 2664129"/>
                <a:gd name="connsiteY24" fmla="*/ 1301654 h 2664129"/>
                <a:gd name="connsiteX25" fmla="*/ 12637 w 2664129"/>
                <a:gd name="connsiteY25" fmla="*/ 1209136 h 2664129"/>
                <a:gd name="connsiteX26" fmla="*/ 50165 w 2664129"/>
                <a:gd name="connsiteY26" fmla="*/ 996309 h 2664129"/>
                <a:gd name="connsiteX27" fmla="*/ 320686 w 2664129"/>
                <a:gd name="connsiteY27" fmla="*/ 996316 h 2664129"/>
                <a:gd name="connsiteX28" fmla="*/ 535608 w 2664129"/>
                <a:gd name="connsiteY28" fmla="*/ 624060 h 2664129"/>
                <a:gd name="connsiteX29" fmla="*/ 400342 w 2664129"/>
                <a:gd name="connsiteY29" fmla="*/ 389785 h 2664129"/>
                <a:gd name="connsiteX30" fmla="*/ 565892 w 2664129"/>
                <a:gd name="connsiteY30" fmla="*/ 250871 h 2664129"/>
                <a:gd name="connsiteX31" fmla="*/ 773119 w 2664129"/>
                <a:gd name="connsiteY31" fmla="*/ 424765 h 2664129"/>
                <a:gd name="connsiteX32" fmla="*/ 1177041 w 2664129"/>
                <a:gd name="connsiteY32" fmla="*/ 277749 h 2664129"/>
                <a:gd name="connsiteX33" fmla="*/ 1224009 w 2664129"/>
                <a:gd name="connsiteY33" fmla="*/ 11336 h 2664129"/>
                <a:gd name="connsiteX34" fmla="*/ 1440120 w 2664129"/>
                <a:gd name="connsiteY34" fmla="*/ 11336 h 2664129"/>
                <a:gd name="connsiteX35" fmla="*/ 1487088 w 2664129"/>
                <a:gd name="connsiteY35" fmla="*/ 277749 h 2664129"/>
                <a:gd name="connsiteX36" fmla="*/ 1891010 w 2664129"/>
                <a:gd name="connsiteY36" fmla="*/ 424764 h 2664129"/>
                <a:gd name="connsiteX37" fmla="*/ 1891010 w 2664129"/>
                <a:gd name="connsiteY37" fmla="*/ 424765 h 266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664129" h="2664129">
                  <a:moveTo>
                    <a:pt x="1891010" y="424765"/>
                  </a:moveTo>
                  <a:lnTo>
                    <a:pt x="2098237" y="250871"/>
                  </a:lnTo>
                  <a:lnTo>
                    <a:pt x="2263787" y="389785"/>
                  </a:lnTo>
                  <a:lnTo>
                    <a:pt x="2128521" y="624060"/>
                  </a:lnTo>
                  <a:cubicBezTo>
                    <a:pt x="2224704" y="732259"/>
                    <a:pt x="2297832" y="858920"/>
                    <a:pt x="2343443" y="996316"/>
                  </a:cubicBezTo>
                  <a:lnTo>
                    <a:pt x="2613964" y="996309"/>
                  </a:lnTo>
                  <a:lnTo>
                    <a:pt x="2651492" y="1209136"/>
                  </a:lnTo>
                  <a:lnTo>
                    <a:pt x="2397282" y="1301653"/>
                  </a:lnTo>
                  <a:cubicBezTo>
                    <a:pt x="2401413" y="1446363"/>
                    <a:pt x="2376016" y="1590397"/>
                    <a:pt x="2322640" y="1724967"/>
                  </a:cubicBezTo>
                  <a:lnTo>
                    <a:pt x="2529876" y="1898850"/>
                  </a:lnTo>
                  <a:lnTo>
                    <a:pt x="2421821" y="2086007"/>
                  </a:lnTo>
                  <a:lnTo>
                    <a:pt x="2167616" y="1993477"/>
                  </a:lnTo>
                  <a:cubicBezTo>
                    <a:pt x="2077763" y="2106987"/>
                    <a:pt x="1965724" y="2200999"/>
                    <a:pt x="1838336" y="2269776"/>
                  </a:cubicBezTo>
                  <a:lnTo>
                    <a:pt x="1885319" y="2536186"/>
                  </a:lnTo>
                  <a:lnTo>
                    <a:pt x="1682241" y="2610100"/>
                  </a:lnTo>
                  <a:lnTo>
                    <a:pt x="1546987" y="2375818"/>
                  </a:lnTo>
                  <a:cubicBezTo>
                    <a:pt x="1405193" y="2405015"/>
                    <a:pt x="1258936" y="2405015"/>
                    <a:pt x="1117142" y="2375818"/>
                  </a:cubicBezTo>
                  <a:lnTo>
                    <a:pt x="981888" y="2610100"/>
                  </a:lnTo>
                  <a:lnTo>
                    <a:pt x="778810" y="2536186"/>
                  </a:lnTo>
                  <a:lnTo>
                    <a:pt x="825793" y="2269776"/>
                  </a:lnTo>
                  <a:cubicBezTo>
                    <a:pt x="698405" y="2200999"/>
                    <a:pt x="586366" y="2106987"/>
                    <a:pt x="496513" y="1993477"/>
                  </a:cubicBezTo>
                  <a:lnTo>
                    <a:pt x="242308" y="2086007"/>
                  </a:lnTo>
                  <a:lnTo>
                    <a:pt x="134253" y="1898850"/>
                  </a:lnTo>
                  <a:lnTo>
                    <a:pt x="341489" y="1724968"/>
                  </a:lnTo>
                  <a:cubicBezTo>
                    <a:pt x="288113" y="1590398"/>
                    <a:pt x="262716" y="1446364"/>
                    <a:pt x="266847" y="1301654"/>
                  </a:cubicBezTo>
                  <a:lnTo>
                    <a:pt x="12637" y="1209136"/>
                  </a:lnTo>
                  <a:lnTo>
                    <a:pt x="50165" y="996309"/>
                  </a:lnTo>
                  <a:lnTo>
                    <a:pt x="320686" y="996316"/>
                  </a:lnTo>
                  <a:cubicBezTo>
                    <a:pt x="366298" y="858920"/>
                    <a:pt x="439426" y="732258"/>
                    <a:pt x="535608" y="624060"/>
                  </a:cubicBezTo>
                  <a:lnTo>
                    <a:pt x="400342" y="389785"/>
                  </a:lnTo>
                  <a:lnTo>
                    <a:pt x="565892" y="250871"/>
                  </a:lnTo>
                  <a:lnTo>
                    <a:pt x="773119" y="424765"/>
                  </a:lnTo>
                  <a:cubicBezTo>
                    <a:pt x="896376" y="348832"/>
                    <a:pt x="1033812" y="298809"/>
                    <a:pt x="1177041" y="277749"/>
                  </a:cubicBezTo>
                  <a:lnTo>
                    <a:pt x="1224009" y="11336"/>
                  </a:lnTo>
                  <a:lnTo>
                    <a:pt x="1440120" y="11336"/>
                  </a:lnTo>
                  <a:lnTo>
                    <a:pt x="1487088" y="277749"/>
                  </a:lnTo>
                  <a:cubicBezTo>
                    <a:pt x="1630317" y="298809"/>
                    <a:pt x="1767753" y="348832"/>
                    <a:pt x="1891010" y="424764"/>
                  </a:cubicBezTo>
                  <a:lnTo>
                    <a:pt x="1891010" y="424765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3548" tIns="652000" rIns="563548" bIns="698592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你還</a:t>
              </a:r>
              <a:r>
                <a:rPr lang="en-US" altLang="zh-TW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可以</a:t>
              </a:r>
              <a:r>
                <a:rPr lang="en-US" altLang="zh-TW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做什麼</a:t>
              </a:r>
            </a:p>
          </p:txBody>
        </p:sp>
        <p:sp>
          <p:nvSpPr>
            <p:cNvPr id="9" name="箭號: 圓形 8">
              <a:extLst>
                <a:ext uri="{FF2B5EF4-FFF2-40B4-BE49-F238E27FC236}">
                  <a16:creationId xmlns="" xmlns:a16="http://schemas.microsoft.com/office/drawing/2014/main" id="{EEA16CC6-15B2-658E-DD87-6E01EC9715B8}"/>
                </a:ext>
              </a:extLst>
            </p:cNvPr>
            <p:cNvSpPr/>
            <p:nvPr/>
          </p:nvSpPr>
          <p:spPr>
            <a:xfrm>
              <a:off x="5573947" y="2399928"/>
              <a:ext cx="3410085" cy="3410085"/>
            </a:xfrm>
            <a:prstGeom prst="circularArrow">
              <a:avLst>
                <a:gd name="adj1" fmla="val 4687"/>
                <a:gd name="adj2" fmla="val 299029"/>
                <a:gd name="adj3" fmla="val 2529761"/>
                <a:gd name="adj4" fmla="val 15832295"/>
                <a:gd name="adj5" fmla="val 5469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="" xmlns:a16="http://schemas.microsoft.com/office/drawing/2014/main" id="{AECABED8-171F-BD64-9DE9-5B96C3D60551}"/>
              </a:ext>
            </a:extLst>
          </p:cNvPr>
          <p:cNvGrpSpPr/>
          <p:nvPr/>
        </p:nvGrpSpPr>
        <p:grpSpPr>
          <a:xfrm>
            <a:off x="2011418" y="2031220"/>
            <a:ext cx="3410085" cy="3410085"/>
            <a:chOff x="2771512" y="2190978"/>
            <a:chExt cx="2477640" cy="2477640"/>
          </a:xfrm>
        </p:grpSpPr>
        <p:sp>
          <p:nvSpPr>
            <p:cNvPr id="6" name="手繪多邊形: 圖案 5">
              <a:extLst>
                <a:ext uri="{FF2B5EF4-FFF2-40B4-BE49-F238E27FC236}">
                  <a16:creationId xmlns="" xmlns:a16="http://schemas.microsoft.com/office/drawing/2014/main" id="{E511968A-E7A8-7FAD-0949-30001DAEDED4}"/>
                </a:ext>
              </a:extLst>
            </p:cNvPr>
            <p:cNvSpPr/>
            <p:nvPr/>
          </p:nvSpPr>
          <p:spPr>
            <a:xfrm>
              <a:off x="3097183" y="2550205"/>
              <a:ext cx="1937548" cy="1937548"/>
            </a:xfrm>
            <a:custGeom>
              <a:avLst/>
              <a:gdLst>
                <a:gd name="connsiteX0" fmla="*/ 1449764 w 1937548"/>
                <a:gd name="connsiteY0" fmla="*/ 490732 h 1937548"/>
                <a:gd name="connsiteX1" fmla="*/ 1735618 w 1937548"/>
                <a:gd name="connsiteY1" fmla="*/ 404581 h 1937548"/>
                <a:gd name="connsiteX2" fmla="*/ 1840802 w 1937548"/>
                <a:gd name="connsiteY2" fmla="*/ 586764 h 1937548"/>
                <a:gd name="connsiteX3" fmla="*/ 1623266 w 1937548"/>
                <a:gd name="connsiteY3" fmla="*/ 791245 h 1937548"/>
                <a:gd name="connsiteX4" fmla="*/ 1623266 w 1937548"/>
                <a:gd name="connsiteY4" fmla="*/ 1146303 h 1937548"/>
                <a:gd name="connsiteX5" fmla="*/ 1840802 w 1937548"/>
                <a:gd name="connsiteY5" fmla="*/ 1350784 h 1937548"/>
                <a:gd name="connsiteX6" fmla="*/ 1735618 w 1937548"/>
                <a:gd name="connsiteY6" fmla="*/ 1532967 h 1937548"/>
                <a:gd name="connsiteX7" fmla="*/ 1449764 w 1937548"/>
                <a:gd name="connsiteY7" fmla="*/ 1446816 h 1937548"/>
                <a:gd name="connsiteX8" fmla="*/ 1142275 w 1937548"/>
                <a:gd name="connsiteY8" fmla="*/ 1624345 h 1937548"/>
                <a:gd name="connsiteX9" fmla="*/ 1073958 w 1937548"/>
                <a:gd name="connsiteY9" fmla="*/ 1914977 h 1937548"/>
                <a:gd name="connsiteX10" fmla="*/ 863590 w 1937548"/>
                <a:gd name="connsiteY10" fmla="*/ 1914977 h 1937548"/>
                <a:gd name="connsiteX11" fmla="*/ 795272 w 1937548"/>
                <a:gd name="connsiteY11" fmla="*/ 1624345 h 1937548"/>
                <a:gd name="connsiteX12" fmla="*/ 487783 w 1937548"/>
                <a:gd name="connsiteY12" fmla="*/ 1446816 h 1937548"/>
                <a:gd name="connsiteX13" fmla="*/ 201930 w 1937548"/>
                <a:gd name="connsiteY13" fmla="*/ 1532967 h 1937548"/>
                <a:gd name="connsiteX14" fmla="*/ 96746 w 1937548"/>
                <a:gd name="connsiteY14" fmla="*/ 1350784 h 1937548"/>
                <a:gd name="connsiteX15" fmla="*/ 314282 w 1937548"/>
                <a:gd name="connsiteY15" fmla="*/ 1146303 h 1937548"/>
                <a:gd name="connsiteX16" fmla="*/ 314282 w 1937548"/>
                <a:gd name="connsiteY16" fmla="*/ 791245 h 1937548"/>
                <a:gd name="connsiteX17" fmla="*/ 96746 w 1937548"/>
                <a:gd name="connsiteY17" fmla="*/ 586764 h 1937548"/>
                <a:gd name="connsiteX18" fmla="*/ 201930 w 1937548"/>
                <a:gd name="connsiteY18" fmla="*/ 404581 h 1937548"/>
                <a:gd name="connsiteX19" fmla="*/ 487784 w 1937548"/>
                <a:gd name="connsiteY19" fmla="*/ 490732 h 1937548"/>
                <a:gd name="connsiteX20" fmla="*/ 795273 w 1937548"/>
                <a:gd name="connsiteY20" fmla="*/ 313203 h 1937548"/>
                <a:gd name="connsiteX21" fmla="*/ 863590 w 1937548"/>
                <a:gd name="connsiteY21" fmla="*/ 22571 h 1937548"/>
                <a:gd name="connsiteX22" fmla="*/ 1073958 w 1937548"/>
                <a:gd name="connsiteY22" fmla="*/ 22571 h 1937548"/>
                <a:gd name="connsiteX23" fmla="*/ 1142276 w 1937548"/>
                <a:gd name="connsiteY23" fmla="*/ 313203 h 1937548"/>
                <a:gd name="connsiteX24" fmla="*/ 1449765 w 1937548"/>
                <a:gd name="connsiteY24" fmla="*/ 490732 h 1937548"/>
                <a:gd name="connsiteX25" fmla="*/ 1449764 w 1937548"/>
                <a:gd name="connsiteY25" fmla="*/ 490732 h 193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37548" h="1937548">
                  <a:moveTo>
                    <a:pt x="1449764" y="490732"/>
                  </a:moveTo>
                  <a:lnTo>
                    <a:pt x="1735618" y="404581"/>
                  </a:lnTo>
                  <a:lnTo>
                    <a:pt x="1840802" y="586764"/>
                  </a:lnTo>
                  <a:lnTo>
                    <a:pt x="1623266" y="791245"/>
                  </a:lnTo>
                  <a:cubicBezTo>
                    <a:pt x="1654799" y="907497"/>
                    <a:pt x="1654799" y="1030051"/>
                    <a:pt x="1623266" y="1146303"/>
                  </a:cubicBezTo>
                  <a:lnTo>
                    <a:pt x="1840802" y="1350784"/>
                  </a:lnTo>
                  <a:lnTo>
                    <a:pt x="1735618" y="1532967"/>
                  </a:lnTo>
                  <a:lnTo>
                    <a:pt x="1449764" y="1446816"/>
                  </a:lnTo>
                  <a:cubicBezTo>
                    <a:pt x="1364853" y="1532251"/>
                    <a:pt x="1258719" y="1593527"/>
                    <a:pt x="1142275" y="1624345"/>
                  </a:cubicBezTo>
                  <a:lnTo>
                    <a:pt x="1073958" y="1914977"/>
                  </a:lnTo>
                  <a:lnTo>
                    <a:pt x="863590" y="1914977"/>
                  </a:lnTo>
                  <a:lnTo>
                    <a:pt x="795272" y="1624345"/>
                  </a:lnTo>
                  <a:cubicBezTo>
                    <a:pt x="678828" y="1593527"/>
                    <a:pt x="572694" y="1532251"/>
                    <a:pt x="487783" y="1446816"/>
                  </a:cubicBezTo>
                  <a:lnTo>
                    <a:pt x="201930" y="1532967"/>
                  </a:lnTo>
                  <a:lnTo>
                    <a:pt x="96746" y="1350784"/>
                  </a:lnTo>
                  <a:lnTo>
                    <a:pt x="314282" y="1146303"/>
                  </a:lnTo>
                  <a:cubicBezTo>
                    <a:pt x="282749" y="1030051"/>
                    <a:pt x="282749" y="907497"/>
                    <a:pt x="314282" y="791245"/>
                  </a:cubicBezTo>
                  <a:lnTo>
                    <a:pt x="96746" y="586764"/>
                  </a:lnTo>
                  <a:lnTo>
                    <a:pt x="201930" y="404581"/>
                  </a:lnTo>
                  <a:lnTo>
                    <a:pt x="487784" y="490732"/>
                  </a:lnTo>
                  <a:cubicBezTo>
                    <a:pt x="572695" y="405297"/>
                    <a:pt x="678829" y="344021"/>
                    <a:pt x="795273" y="313203"/>
                  </a:cubicBezTo>
                  <a:lnTo>
                    <a:pt x="863590" y="22571"/>
                  </a:lnTo>
                  <a:lnTo>
                    <a:pt x="1073958" y="22571"/>
                  </a:lnTo>
                  <a:lnTo>
                    <a:pt x="1142276" y="313203"/>
                  </a:lnTo>
                  <a:cubicBezTo>
                    <a:pt x="1258720" y="344021"/>
                    <a:pt x="1364854" y="405297"/>
                    <a:pt x="1449765" y="490732"/>
                  </a:cubicBezTo>
                  <a:lnTo>
                    <a:pt x="1449764" y="490732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2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5724" tIns="518672" rIns="515724" bIns="518672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你學了什麼</a:t>
              </a:r>
            </a:p>
          </p:txBody>
        </p:sp>
        <p:sp>
          <p:nvSpPr>
            <p:cNvPr id="10" name="圖案 9">
              <a:extLst>
                <a:ext uri="{FF2B5EF4-FFF2-40B4-BE49-F238E27FC236}">
                  <a16:creationId xmlns="" xmlns:a16="http://schemas.microsoft.com/office/drawing/2014/main" id="{3D19102C-6BD5-3B7B-BD4B-5601DCFB6517}"/>
                </a:ext>
              </a:extLst>
            </p:cNvPr>
            <p:cNvSpPr/>
            <p:nvPr/>
          </p:nvSpPr>
          <p:spPr>
            <a:xfrm>
              <a:off x="2771512" y="2190978"/>
              <a:ext cx="2477640" cy="2477640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 sz="2800"/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="" xmlns:a16="http://schemas.microsoft.com/office/drawing/2014/main" id="{BE40A4D1-971B-715D-6B1C-1891FF7F1F2F}"/>
              </a:ext>
            </a:extLst>
          </p:cNvPr>
          <p:cNvGrpSpPr/>
          <p:nvPr/>
        </p:nvGrpSpPr>
        <p:grpSpPr>
          <a:xfrm>
            <a:off x="3500744" y="625487"/>
            <a:ext cx="3251283" cy="3147310"/>
            <a:chOff x="4037469" y="483181"/>
            <a:chExt cx="2741622" cy="2693532"/>
          </a:xfrm>
        </p:grpSpPr>
        <p:sp>
          <p:nvSpPr>
            <p:cNvPr id="7" name="手繪多邊形: 圖案 6">
              <a:extLst>
                <a:ext uri="{FF2B5EF4-FFF2-40B4-BE49-F238E27FC236}">
                  <a16:creationId xmlns="" xmlns:a16="http://schemas.microsoft.com/office/drawing/2014/main" id="{03899122-812C-BD4F-9D32-F744675A8A1C}"/>
                </a:ext>
              </a:extLst>
            </p:cNvPr>
            <p:cNvSpPr/>
            <p:nvPr/>
          </p:nvSpPr>
          <p:spPr>
            <a:xfrm>
              <a:off x="4289838" y="483181"/>
              <a:ext cx="2489253" cy="2526381"/>
            </a:xfrm>
            <a:custGeom>
              <a:avLst/>
              <a:gdLst>
                <a:gd name="connsiteX0" fmla="*/ 1461049 w 1952629"/>
                <a:gd name="connsiteY0" fmla="*/ 496759 h 1967590"/>
                <a:gd name="connsiteX1" fmla="*/ 1749533 w 1952629"/>
                <a:gd name="connsiteY1" fmla="*/ 411292 h 1967590"/>
                <a:gd name="connsiteX2" fmla="*/ 1856096 w 1952629"/>
                <a:gd name="connsiteY2" fmla="*/ 597886 h 1967590"/>
                <a:gd name="connsiteX3" fmla="*/ 1635901 w 1952629"/>
                <a:gd name="connsiteY3" fmla="*/ 802926 h 1967590"/>
                <a:gd name="connsiteX4" fmla="*/ 1635901 w 1952629"/>
                <a:gd name="connsiteY4" fmla="*/ 1164664 h 1967590"/>
                <a:gd name="connsiteX5" fmla="*/ 1856096 w 1952629"/>
                <a:gd name="connsiteY5" fmla="*/ 1369704 h 1967590"/>
                <a:gd name="connsiteX6" fmla="*/ 1749533 w 1952629"/>
                <a:gd name="connsiteY6" fmla="*/ 1556298 h 1967590"/>
                <a:gd name="connsiteX7" fmla="*/ 1461049 w 1952629"/>
                <a:gd name="connsiteY7" fmla="*/ 1470831 h 1967590"/>
                <a:gd name="connsiteX8" fmla="*/ 1151167 w 1952629"/>
                <a:gd name="connsiteY8" fmla="*/ 1651700 h 1967590"/>
                <a:gd name="connsiteX9" fmla="*/ 1082317 w 1952629"/>
                <a:gd name="connsiteY9" fmla="*/ 1944595 h 1967590"/>
                <a:gd name="connsiteX10" fmla="*/ 870312 w 1952629"/>
                <a:gd name="connsiteY10" fmla="*/ 1944595 h 1967590"/>
                <a:gd name="connsiteX11" fmla="*/ 801462 w 1952629"/>
                <a:gd name="connsiteY11" fmla="*/ 1651700 h 1967590"/>
                <a:gd name="connsiteX12" fmla="*/ 491580 w 1952629"/>
                <a:gd name="connsiteY12" fmla="*/ 1470831 h 1967590"/>
                <a:gd name="connsiteX13" fmla="*/ 203096 w 1952629"/>
                <a:gd name="connsiteY13" fmla="*/ 1556298 h 1967590"/>
                <a:gd name="connsiteX14" fmla="*/ 96533 w 1952629"/>
                <a:gd name="connsiteY14" fmla="*/ 1369704 h 1967590"/>
                <a:gd name="connsiteX15" fmla="*/ 316728 w 1952629"/>
                <a:gd name="connsiteY15" fmla="*/ 1164664 h 1967590"/>
                <a:gd name="connsiteX16" fmla="*/ 316728 w 1952629"/>
                <a:gd name="connsiteY16" fmla="*/ 802926 h 1967590"/>
                <a:gd name="connsiteX17" fmla="*/ 96533 w 1952629"/>
                <a:gd name="connsiteY17" fmla="*/ 597886 h 1967590"/>
                <a:gd name="connsiteX18" fmla="*/ 203096 w 1952629"/>
                <a:gd name="connsiteY18" fmla="*/ 411292 h 1967590"/>
                <a:gd name="connsiteX19" fmla="*/ 491580 w 1952629"/>
                <a:gd name="connsiteY19" fmla="*/ 496759 h 1967590"/>
                <a:gd name="connsiteX20" fmla="*/ 801462 w 1952629"/>
                <a:gd name="connsiteY20" fmla="*/ 315890 h 1967590"/>
                <a:gd name="connsiteX21" fmla="*/ 870312 w 1952629"/>
                <a:gd name="connsiteY21" fmla="*/ 22995 h 1967590"/>
                <a:gd name="connsiteX22" fmla="*/ 1082317 w 1952629"/>
                <a:gd name="connsiteY22" fmla="*/ 22995 h 1967590"/>
                <a:gd name="connsiteX23" fmla="*/ 1151167 w 1952629"/>
                <a:gd name="connsiteY23" fmla="*/ 315890 h 1967590"/>
                <a:gd name="connsiteX24" fmla="*/ 1461049 w 1952629"/>
                <a:gd name="connsiteY24" fmla="*/ 496759 h 196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52629" h="1967590">
                  <a:moveTo>
                    <a:pt x="1255238" y="496462"/>
                  </a:moveTo>
                  <a:lnTo>
                    <a:pt x="1464358" y="367886"/>
                  </a:lnTo>
                  <a:lnTo>
                    <a:pt x="1587634" y="492729"/>
                  </a:lnTo>
                  <a:lnTo>
                    <a:pt x="1457513" y="701307"/>
                  </a:lnTo>
                  <a:cubicBezTo>
                    <a:pt x="1507523" y="788141"/>
                    <a:pt x="1533866" y="886773"/>
                    <a:pt x="1533833" y="987060"/>
                  </a:cubicBezTo>
                  <a:lnTo>
                    <a:pt x="1750475" y="1102423"/>
                  </a:lnTo>
                  <a:lnTo>
                    <a:pt x="1705935" y="1272377"/>
                  </a:lnTo>
                  <a:lnTo>
                    <a:pt x="1460751" y="1265925"/>
                  </a:lnTo>
                  <a:cubicBezTo>
                    <a:pt x="1411736" y="1352796"/>
                    <a:pt x="1340687" y="1424752"/>
                    <a:pt x="1254910" y="1474393"/>
                  </a:cubicBezTo>
                  <a:lnTo>
                    <a:pt x="1262494" y="1720336"/>
                  </a:lnTo>
                  <a:lnTo>
                    <a:pt x="1095561" y="1765211"/>
                  </a:lnTo>
                  <a:lnTo>
                    <a:pt x="979552" y="1548413"/>
                  </a:lnTo>
                  <a:cubicBezTo>
                    <a:pt x="880527" y="1548449"/>
                    <a:pt x="783135" y="1521773"/>
                    <a:pt x="697391" y="1471128"/>
                  </a:cubicBezTo>
                  <a:lnTo>
                    <a:pt x="488271" y="1599704"/>
                  </a:lnTo>
                  <a:lnTo>
                    <a:pt x="364995" y="1474861"/>
                  </a:lnTo>
                  <a:lnTo>
                    <a:pt x="495116" y="1266283"/>
                  </a:lnTo>
                  <a:cubicBezTo>
                    <a:pt x="445106" y="1179449"/>
                    <a:pt x="418763" y="1080817"/>
                    <a:pt x="418796" y="980530"/>
                  </a:cubicBezTo>
                  <a:lnTo>
                    <a:pt x="202154" y="865167"/>
                  </a:lnTo>
                  <a:lnTo>
                    <a:pt x="246694" y="695213"/>
                  </a:lnTo>
                  <a:lnTo>
                    <a:pt x="491878" y="701665"/>
                  </a:lnTo>
                  <a:cubicBezTo>
                    <a:pt x="540893" y="614794"/>
                    <a:pt x="611942" y="542838"/>
                    <a:pt x="697719" y="493197"/>
                  </a:cubicBezTo>
                  <a:lnTo>
                    <a:pt x="690135" y="247254"/>
                  </a:lnTo>
                  <a:lnTo>
                    <a:pt x="857068" y="202379"/>
                  </a:lnTo>
                  <a:lnTo>
                    <a:pt x="973077" y="419177"/>
                  </a:lnTo>
                  <a:cubicBezTo>
                    <a:pt x="1072102" y="419141"/>
                    <a:pt x="1169494" y="445817"/>
                    <a:pt x="1255238" y="496462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2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679" tIns="679544" rIns="676680" bIns="679546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你做了什麼</a:t>
              </a:r>
            </a:p>
          </p:txBody>
        </p:sp>
        <p:sp>
          <p:nvSpPr>
            <p:cNvPr id="11" name="箭號: 圓形 10">
              <a:extLst>
                <a:ext uri="{FF2B5EF4-FFF2-40B4-BE49-F238E27FC236}">
                  <a16:creationId xmlns="" xmlns:a16="http://schemas.microsoft.com/office/drawing/2014/main" id="{F3FE9A8F-CC2E-F576-F6FF-F689CD8665A7}"/>
                </a:ext>
              </a:extLst>
            </p:cNvPr>
            <p:cNvSpPr/>
            <p:nvPr/>
          </p:nvSpPr>
          <p:spPr>
            <a:xfrm rot="1028804">
              <a:off x="4037469" y="505319"/>
              <a:ext cx="2671394" cy="2671394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10508221"/>
                <a:gd name="adj5" fmla="val 6981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39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38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7"/>
          <a:stretch/>
        </p:blipFill>
        <p:spPr>
          <a:xfrm>
            <a:off x="223642" y="2092871"/>
            <a:ext cx="6024282" cy="4083562"/>
          </a:xfrm>
          <a:prstGeom prst="rect">
            <a:avLst/>
          </a:prstGeom>
        </p:spPr>
      </p:pic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881629066"/>
              </p:ext>
            </p:extLst>
          </p:nvPr>
        </p:nvGraphicFramePr>
        <p:xfrm>
          <a:off x="5645069" y="1654977"/>
          <a:ext cx="6545344" cy="495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書卷 (水平) 4"/>
          <p:cNvSpPr/>
          <p:nvPr/>
        </p:nvSpPr>
        <p:spPr>
          <a:xfrm>
            <a:off x="223643" y="484789"/>
            <a:ext cx="6996964" cy="148195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高中學習歷程</a:t>
            </a:r>
            <a:r>
              <a:rPr lang="en-US" altLang="zh-TW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以新豐高中為例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5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69E477-EBD5-48EB-B1A4-05F407417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D369E477-EBD5-48EB-B1A4-05F407417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7610B4-979A-4982-AD6B-27E6797AD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DA7610B4-979A-4982-AD6B-27E6797ADF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95A141-1C79-49AC-9200-2ECB062FE7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A895A141-1C79-49AC-9200-2ECB062FE7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0"/>
          <p:cNvGrpSpPr/>
          <p:nvPr/>
        </p:nvGrpSpPr>
        <p:grpSpPr>
          <a:xfrm>
            <a:off x="8913530" y="4810057"/>
            <a:ext cx="1639986" cy="1470631"/>
            <a:chOff x="5824492" y="2889991"/>
            <a:chExt cx="2797651" cy="3553942"/>
          </a:xfrm>
        </p:grpSpPr>
        <p:grpSp>
          <p:nvGrpSpPr>
            <p:cNvPr id="343" name="Google Shape;343;p50"/>
            <p:cNvGrpSpPr/>
            <p:nvPr/>
          </p:nvGrpSpPr>
          <p:grpSpPr>
            <a:xfrm>
              <a:off x="5824492" y="2889991"/>
              <a:ext cx="2627381" cy="1366905"/>
              <a:chOff x="5771788" y="3066021"/>
              <a:chExt cx="514470" cy="238264"/>
            </a:xfrm>
          </p:grpSpPr>
          <p:grpSp>
            <p:nvGrpSpPr>
              <p:cNvPr id="344" name="Google Shape;344;p50"/>
              <p:cNvGrpSpPr/>
              <p:nvPr/>
            </p:nvGrpSpPr>
            <p:grpSpPr>
              <a:xfrm>
                <a:off x="5771788" y="3066021"/>
                <a:ext cx="514470" cy="238264"/>
                <a:chOff x="1475656" y="3054155"/>
                <a:chExt cx="6248400" cy="2893784"/>
              </a:xfrm>
            </p:grpSpPr>
            <p:sp>
              <p:nvSpPr>
                <p:cNvPr id="345" name="Google Shape;345;p50"/>
                <p:cNvSpPr/>
                <p:nvPr/>
              </p:nvSpPr>
              <p:spPr>
                <a:xfrm>
                  <a:off x="1475656" y="3192391"/>
                  <a:ext cx="6248400" cy="2755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8400" h="3577728" extrusionOk="0">
                      <a:moveTo>
                        <a:pt x="203200" y="0"/>
                      </a:moveTo>
                      <a:lnTo>
                        <a:pt x="0" y="304800"/>
                      </a:lnTo>
                      <a:cubicBezTo>
                        <a:pt x="4233" y="1248833"/>
                        <a:pt x="8467" y="2205567"/>
                        <a:pt x="12700" y="3149600"/>
                      </a:cubicBezTo>
                      <a:lnTo>
                        <a:pt x="2857500" y="3479800"/>
                      </a:lnTo>
                      <a:cubicBezTo>
                        <a:pt x="3078996" y="3582764"/>
                        <a:pt x="3151537" y="3635357"/>
                        <a:pt x="3467100" y="3479800"/>
                      </a:cubicBezTo>
                      <a:lnTo>
                        <a:pt x="6223000" y="3251200"/>
                      </a:lnTo>
                      <a:lnTo>
                        <a:pt x="6248400" y="368300"/>
                      </a:lnTo>
                      <a:lnTo>
                        <a:pt x="5996122" y="9902"/>
                      </a:lnTo>
                      <a:lnTo>
                        <a:pt x="3186839" y="264978"/>
                      </a:lnTo>
                      <a:cubicBezTo>
                        <a:pt x="2972589" y="268206"/>
                        <a:pt x="1595967" y="266700"/>
                        <a:pt x="787400" y="177800"/>
                      </a:cubicBez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46" name="Google Shape;346;p50"/>
                <p:cNvSpPr/>
                <p:nvPr/>
              </p:nvSpPr>
              <p:spPr>
                <a:xfrm flipH="1">
                  <a:off x="4639630" y="3054155"/>
                  <a:ext cx="2832100" cy="27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100" h="3302000" extrusionOk="0">
                      <a:moveTo>
                        <a:pt x="2819400" y="3302000"/>
                      </a:moveTo>
                      <a:cubicBezTo>
                        <a:pt x="2823633" y="2290233"/>
                        <a:pt x="2827867" y="1278467"/>
                        <a:pt x="2832100" y="266700"/>
                      </a:cubicBezTo>
                      <a:lnTo>
                        <a:pt x="0" y="0"/>
                      </a:lnTo>
                      <a:cubicBezTo>
                        <a:pt x="4233" y="1003300"/>
                        <a:pt x="8467" y="2006600"/>
                        <a:pt x="12700" y="3009900"/>
                      </a:cubicBezTo>
                      <a:lnTo>
                        <a:pt x="2819400" y="33020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47" name="Google Shape;347;p50"/>
                <p:cNvSpPr/>
                <p:nvPr/>
              </p:nvSpPr>
              <p:spPr>
                <a:xfrm>
                  <a:off x="1706208" y="3060504"/>
                  <a:ext cx="2857501" cy="27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00" h="3314700" extrusionOk="0">
                      <a:moveTo>
                        <a:pt x="2857500" y="3314700"/>
                      </a:moveTo>
                      <a:lnTo>
                        <a:pt x="2832100" y="266700"/>
                      </a:lnTo>
                      <a:lnTo>
                        <a:pt x="0" y="0"/>
                      </a:lnTo>
                      <a:cubicBezTo>
                        <a:pt x="4233" y="1003300"/>
                        <a:pt x="8467" y="2006600"/>
                        <a:pt x="12700" y="3009900"/>
                      </a:cubicBezTo>
                      <a:lnTo>
                        <a:pt x="2857500" y="33147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48" name="Google Shape;348;p50"/>
              <p:cNvGrpSpPr/>
              <p:nvPr/>
            </p:nvGrpSpPr>
            <p:grpSpPr>
              <a:xfrm>
                <a:off x="5818453" y="3108663"/>
                <a:ext cx="186782" cy="165520"/>
                <a:chOff x="5818453" y="3108663"/>
                <a:chExt cx="186782" cy="165520"/>
              </a:xfrm>
            </p:grpSpPr>
            <p:sp>
              <p:nvSpPr>
                <p:cNvPr id="349" name="Google Shape;349;p50"/>
                <p:cNvSpPr/>
                <p:nvPr/>
              </p:nvSpPr>
              <p:spPr>
                <a:xfrm rot="5832160">
                  <a:off x="5900305" y="3039028"/>
                  <a:ext cx="22833" cy="18513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0" name="Google Shape;350;p50"/>
                <p:cNvSpPr/>
                <p:nvPr/>
              </p:nvSpPr>
              <p:spPr>
                <a:xfrm rot="5832160">
                  <a:off x="5900304" y="3094976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1" name="Google Shape;351;p50"/>
                <p:cNvSpPr/>
                <p:nvPr/>
              </p:nvSpPr>
              <p:spPr>
                <a:xfrm rot="5832160">
                  <a:off x="5900551" y="3158684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52" name="Google Shape;352;p50"/>
              <p:cNvGrpSpPr/>
              <p:nvPr/>
            </p:nvGrpSpPr>
            <p:grpSpPr>
              <a:xfrm flipH="1">
                <a:off x="6049986" y="3105269"/>
                <a:ext cx="186782" cy="165520"/>
                <a:chOff x="5818453" y="3108663"/>
                <a:chExt cx="186782" cy="165520"/>
              </a:xfrm>
            </p:grpSpPr>
            <p:sp>
              <p:nvSpPr>
                <p:cNvPr id="353" name="Google Shape;353;p50"/>
                <p:cNvSpPr/>
                <p:nvPr/>
              </p:nvSpPr>
              <p:spPr>
                <a:xfrm rot="5832160">
                  <a:off x="5900305" y="3039028"/>
                  <a:ext cx="22833" cy="18513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4" name="Google Shape;354;p50"/>
                <p:cNvSpPr/>
                <p:nvPr/>
              </p:nvSpPr>
              <p:spPr>
                <a:xfrm rot="5832160">
                  <a:off x="5900304" y="3094976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5" name="Google Shape;355;p50"/>
                <p:cNvSpPr/>
                <p:nvPr/>
              </p:nvSpPr>
              <p:spPr>
                <a:xfrm rot="5832160">
                  <a:off x="5900551" y="3158684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</p:grpSp>
        <p:grpSp>
          <p:nvGrpSpPr>
            <p:cNvPr id="356" name="Google Shape;356;p50"/>
            <p:cNvGrpSpPr/>
            <p:nvPr/>
          </p:nvGrpSpPr>
          <p:grpSpPr>
            <a:xfrm flipH="1">
              <a:off x="6728630" y="3424736"/>
              <a:ext cx="1893512" cy="3019198"/>
              <a:chOff x="7412720" y="1195157"/>
              <a:chExt cx="1893512" cy="3019198"/>
            </a:xfrm>
          </p:grpSpPr>
          <p:grpSp>
            <p:nvGrpSpPr>
              <p:cNvPr id="357" name="Google Shape;357;p50"/>
              <p:cNvGrpSpPr/>
              <p:nvPr/>
            </p:nvGrpSpPr>
            <p:grpSpPr>
              <a:xfrm rot="-1978401">
                <a:off x="7925585" y="1258830"/>
                <a:ext cx="867783" cy="2141499"/>
                <a:chOff x="-642136" y="1222676"/>
                <a:chExt cx="2705430" cy="6676410"/>
              </a:xfrm>
            </p:grpSpPr>
            <p:sp>
              <p:nvSpPr>
                <p:cNvPr id="358" name="Google Shape;358;p50"/>
                <p:cNvSpPr/>
                <p:nvPr/>
              </p:nvSpPr>
              <p:spPr>
                <a:xfrm>
                  <a:off x="-171535" y="1222676"/>
                  <a:ext cx="2038340" cy="5706231"/>
                </a:xfrm>
                <a:prstGeom prst="donut">
                  <a:avLst>
                    <a:gd name="adj" fmla="val 13317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9" name="Google Shape;359;p50"/>
                <p:cNvSpPr/>
                <p:nvPr/>
              </p:nvSpPr>
              <p:spPr>
                <a:xfrm>
                  <a:off x="685674" y="3723415"/>
                  <a:ext cx="360043" cy="41756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0" name="Google Shape;360;p50"/>
                <p:cNvSpPr/>
                <p:nvPr/>
              </p:nvSpPr>
              <p:spPr>
                <a:xfrm>
                  <a:off x="88821" y="1235962"/>
                  <a:ext cx="1578498" cy="5706228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1" name="Google Shape;361;p50"/>
                <p:cNvSpPr/>
                <p:nvPr/>
              </p:nvSpPr>
              <p:spPr>
                <a:xfrm rot="2115078">
                  <a:off x="525404" y="1791404"/>
                  <a:ext cx="161774" cy="409718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2" name="Google Shape;362;p50"/>
                <p:cNvSpPr/>
                <p:nvPr/>
              </p:nvSpPr>
              <p:spPr>
                <a:xfrm rot="2115078" flipH="1">
                  <a:off x="733979" y="2010005"/>
                  <a:ext cx="161774" cy="409718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3" name="Google Shape;363;p50"/>
                <p:cNvSpPr/>
                <p:nvPr/>
              </p:nvSpPr>
              <p:spPr>
                <a:xfrm flipH="1">
                  <a:off x="971601" y="3768911"/>
                  <a:ext cx="71112" cy="4057938"/>
                </a:xfrm>
                <a:prstGeom prst="roundRect">
                  <a:avLst>
                    <a:gd name="adj" fmla="val 9769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64" name="Google Shape;364;p50"/>
              <p:cNvGrpSpPr/>
              <p:nvPr/>
            </p:nvGrpSpPr>
            <p:grpSpPr>
              <a:xfrm flipH="1">
                <a:off x="7970598" y="1890732"/>
                <a:ext cx="885531" cy="2323623"/>
                <a:chOff x="9048075" y="605784"/>
                <a:chExt cx="2570773" cy="6745678"/>
              </a:xfrm>
            </p:grpSpPr>
            <p:sp>
              <p:nvSpPr>
                <p:cNvPr id="365" name="Google Shape;365;p50"/>
                <p:cNvSpPr/>
                <p:nvPr/>
              </p:nvSpPr>
              <p:spPr>
                <a:xfrm>
                  <a:off x="10485225" y="605784"/>
                  <a:ext cx="639440" cy="5313543"/>
                </a:xfrm>
                <a:prstGeom prst="flowChartConnector">
                  <a:avLst/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6" name="Google Shape;366;p50"/>
                <p:cNvSpPr/>
                <p:nvPr/>
              </p:nvSpPr>
              <p:spPr>
                <a:xfrm>
                  <a:off x="10405016" y="2313401"/>
                  <a:ext cx="767469" cy="385176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7" name="Google Shape;367;p50"/>
                <p:cNvSpPr/>
                <p:nvPr/>
              </p:nvSpPr>
              <p:spPr>
                <a:xfrm>
                  <a:off x="10837952" y="3463150"/>
                  <a:ext cx="334528" cy="388831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8" name="Google Shape;368;p50"/>
                <p:cNvSpPr/>
                <p:nvPr/>
              </p:nvSpPr>
              <p:spPr>
                <a:xfrm>
                  <a:off x="10420378" y="3463143"/>
                  <a:ext cx="334533" cy="388831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9" name="Google Shape;369;p50"/>
                <p:cNvSpPr/>
                <p:nvPr/>
              </p:nvSpPr>
              <p:spPr>
                <a:xfrm rot="-250286">
                  <a:off x="11053598" y="2451539"/>
                  <a:ext cx="428385" cy="377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131" h="1970089" extrusionOk="0">
                      <a:moveTo>
                        <a:pt x="13411" y="268653"/>
                      </a:moveTo>
                      <a:cubicBezTo>
                        <a:pt x="-22501" y="114320"/>
                        <a:pt x="18227" y="22330"/>
                        <a:pt x="82039" y="14710"/>
                      </a:cubicBezTo>
                      <a:cubicBezTo>
                        <a:pt x="196815" y="-41778"/>
                        <a:pt x="322143" y="76382"/>
                        <a:pt x="360978" y="166445"/>
                      </a:cubicBezTo>
                      <a:cubicBezTo>
                        <a:pt x="754170" y="1092468"/>
                        <a:pt x="598722" y="1728672"/>
                        <a:pt x="587495" y="1823332"/>
                      </a:cubicBezTo>
                      <a:cubicBezTo>
                        <a:pt x="562781" y="1920456"/>
                        <a:pt x="513148" y="1970089"/>
                        <a:pt x="430146" y="1970089"/>
                      </a:cubicBezTo>
                      <a:lnTo>
                        <a:pt x="430146" y="1970089"/>
                      </a:lnTo>
                      <a:cubicBezTo>
                        <a:pt x="347144" y="1970089"/>
                        <a:pt x="279858" y="1902803"/>
                        <a:pt x="279858" y="1819801"/>
                      </a:cubicBezTo>
                      <a:cubicBezTo>
                        <a:pt x="257227" y="1431720"/>
                        <a:pt x="435482" y="979386"/>
                        <a:pt x="13411" y="268653"/>
                      </a:cubicBez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70" name="Google Shape;370;p50"/>
                <p:cNvSpPr/>
                <p:nvPr/>
              </p:nvSpPr>
              <p:spPr>
                <a:xfrm rot="9161763">
                  <a:off x="9890871" y="1445042"/>
                  <a:ext cx="428385" cy="377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131" h="1970089" extrusionOk="0">
                      <a:moveTo>
                        <a:pt x="13411" y="268653"/>
                      </a:moveTo>
                      <a:cubicBezTo>
                        <a:pt x="-22501" y="114320"/>
                        <a:pt x="18227" y="22330"/>
                        <a:pt x="82039" y="14710"/>
                      </a:cubicBezTo>
                      <a:cubicBezTo>
                        <a:pt x="196815" y="-41778"/>
                        <a:pt x="322143" y="76382"/>
                        <a:pt x="360978" y="166445"/>
                      </a:cubicBezTo>
                      <a:cubicBezTo>
                        <a:pt x="754170" y="1092468"/>
                        <a:pt x="598722" y="1728672"/>
                        <a:pt x="587495" y="1823332"/>
                      </a:cubicBezTo>
                      <a:cubicBezTo>
                        <a:pt x="562781" y="1920456"/>
                        <a:pt x="513148" y="1970089"/>
                        <a:pt x="430146" y="1970089"/>
                      </a:cubicBezTo>
                      <a:lnTo>
                        <a:pt x="430146" y="1970089"/>
                      </a:lnTo>
                      <a:cubicBezTo>
                        <a:pt x="347144" y="1970089"/>
                        <a:pt x="279858" y="1902803"/>
                        <a:pt x="279858" y="1819801"/>
                      </a:cubicBezTo>
                      <a:cubicBezTo>
                        <a:pt x="257227" y="1431720"/>
                        <a:pt x="435482" y="979386"/>
                        <a:pt x="13411" y="268653"/>
                      </a:cubicBez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</p:grpSp>
      </p:grpSp>
      <p:pic>
        <p:nvPicPr>
          <p:cNvPr id="371" name="Google Shape;37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704" y="2090070"/>
            <a:ext cx="1378478" cy="1224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9803"/>
              </a:srgbClr>
            </a:outerShdw>
          </a:effectLst>
        </p:spPr>
      </p:pic>
      <p:sp>
        <p:nvSpPr>
          <p:cNvPr id="2" name="矩形: 圓角 1">
            <a:extLst>
              <a:ext uri="{FF2B5EF4-FFF2-40B4-BE49-F238E27FC236}">
                <a16:creationId xmlns="" xmlns:a16="http://schemas.microsoft.com/office/drawing/2014/main" id="{13D402E9-C47A-DC3B-7BB9-3C6FE40D496D}"/>
              </a:ext>
            </a:extLst>
          </p:cNvPr>
          <p:cNvSpPr/>
          <p:nvPr/>
        </p:nvSpPr>
        <p:spPr>
          <a:xfrm>
            <a:off x="-1" y="80063"/>
            <a:ext cx="12190413" cy="12240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十二年國民基本教育課程</a:t>
            </a:r>
            <a:r>
              <a:rPr lang="zh-TW" altLang="en-US" sz="32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綱要</a:t>
            </a:r>
            <a:r>
              <a:rPr lang="en-US" altLang="zh-TW" sz="32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/>
            </a:r>
            <a:br>
              <a:rPr lang="en-US" altLang="zh-TW" sz="32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</a:br>
            <a:r>
              <a:rPr lang="zh-TW" altLang="en-US" sz="4000" b="1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未來藍圖～考招連動與升學進路</a:t>
            </a:r>
            <a:endParaRPr lang="zh-TW" altLang="en-US" sz="3200" b="1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4" name="圖說文字: 向右箭號 3">
            <a:extLst>
              <a:ext uri="{FF2B5EF4-FFF2-40B4-BE49-F238E27FC236}">
                <a16:creationId xmlns="" xmlns:a16="http://schemas.microsoft.com/office/drawing/2014/main" id="{38D6DBA2-FAAA-CD67-E369-238EDB2D2E09}"/>
              </a:ext>
            </a:extLst>
          </p:cNvPr>
          <p:cNvSpPr/>
          <p:nvPr/>
        </p:nvSpPr>
        <p:spPr>
          <a:xfrm flipH="1">
            <a:off x="1726182" y="1886915"/>
            <a:ext cx="8996722" cy="1630310"/>
          </a:xfrm>
          <a:prstGeom prst="rightArrowCallout">
            <a:avLst>
              <a:gd name="adj1" fmla="val 30753"/>
              <a:gd name="adj2" fmla="val 29314"/>
              <a:gd name="adj3" fmla="val 25000"/>
              <a:gd name="adj4" fmla="val 35676"/>
            </a:avLst>
          </a:prstGeom>
          <a:solidFill>
            <a:srgbClr val="009900">
              <a:alpha val="18824"/>
            </a:srgb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考試招生</a:t>
            </a:r>
          </a:p>
          <a:p>
            <a:pPr marL="0" marR="0" lvl="0" indent="0" algn="ctr" rtl="0">
              <a:spcBef>
                <a:spcPts val="714"/>
              </a:spcBef>
              <a:spcAft>
                <a:spcPts val="0"/>
              </a:spcAft>
              <a:buNone/>
            </a:pPr>
            <a:r>
              <a:rPr lang="zh-TW" altLang="en-US" sz="44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時程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3C3CBAE5-57C8-8371-6FCD-E7F72F69BB83}"/>
              </a:ext>
            </a:extLst>
          </p:cNvPr>
          <p:cNvSpPr txBox="1"/>
          <p:nvPr/>
        </p:nvSpPr>
        <p:spPr>
          <a:xfrm>
            <a:off x="1791138" y="1783986"/>
            <a:ext cx="5784398" cy="345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目錄</a:t>
            </a:r>
            <a:endParaRPr lang="zh-TW" altLang="en-US" sz="3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壹、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課綱的考招連動</a:t>
            </a:r>
            <a:endParaRPr lang="en-US" altLang="zh-TW" sz="32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貳、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課綱的學習歷程檔案</a:t>
            </a:r>
            <a:endParaRPr lang="zh-TW" altLang="en-US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參、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課綱的學習準備方向</a:t>
            </a:r>
            <a:endParaRPr lang="zh-TW" altLang="en-US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肆、給家長的小叮嚀</a:t>
            </a:r>
            <a:endParaRPr lang="zh-TW" alt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39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80" y="1249455"/>
            <a:ext cx="9819651" cy="50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2"/>
          <p:cNvSpPr txBox="1">
            <a:spLocks/>
          </p:cNvSpPr>
          <p:nvPr/>
        </p:nvSpPr>
        <p:spPr bwMode="auto">
          <a:xfrm>
            <a:off x="590903" y="271121"/>
            <a:ext cx="11168195" cy="9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國立新豐高中</a:t>
            </a:r>
            <a:r>
              <a:rPr kumimoji="0" lang="en-US" altLang="zh-TW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-</a:t>
            </a:r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給你適應力，以備競爭力</a:t>
            </a:r>
            <a:endParaRPr kumimoji="0" lang="en-US" altLang="zh-TW" sz="4300" b="1" dirty="0" smtClean="0">
              <a:latin typeface="源泉圓體 B" panose="020B0800000000000000" pitchFamily="34" charset="-120"/>
              <a:ea typeface="源泉圓體 B" panose="020B0800000000000000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40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385285" y="1041072"/>
            <a:ext cx="9420000" cy="864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 smtClean="0"/>
              <a:t>校訂必修生活</a:t>
            </a:r>
            <a:r>
              <a:rPr lang="zh-TW" altLang="en-US" sz="3200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科技</a:t>
            </a:r>
            <a:r>
              <a:rPr lang="en-US" altLang="zh-TW" sz="3200" dirty="0" smtClean="0"/>
              <a:t>—</a:t>
            </a:r>
            <a:r>
              <a:rPr lang="zh-TW" altLang="en-US" sz="3200" dirty="0" smtClean="0"/>
              <a:t>樂高機器人與雷射切割實作</a:t>
            </a:r>
            <a:endParaRPr lang="zh-TW" alt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3" y="1779767"/>
            <a:ext cx="5621866" cy="421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19" y="1905972"/>
            <a:ext cx="5285315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2"/>
          <p:cNvSpPr txBox="1">
            <a:spLocks/>
          </p:cNvSpPr>
          <p:nvPr/>
        </p:nvSpPr>
        <p:spPr bwMode="auto">
          <a:xfrm>
            <a:off x="590904" y="73694"/>
            <a:ext cx="11168195" cy="9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國立新豐高中</a:t>
            </a:r>
            <a:r>
              <a:rPr kumimoji="0" lang="en-US" altLang="zh-TW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-</a:t>
            </a:r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給你適應力，以備競爭力</a:t>
            </a:r>
            <a:endParaRPr kumimoji="0" lang="en-US" altLang="zh-TW" sz="4300" b="1" dirty="0" smtClean="0">
              <a:latin typeface="源泉圓體 B" panose="020B0800000000000000" pitchFamily="34" charset="-120"/>
              <a:ea typeface="源泉圓體 B" panose="020B0800000000000000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5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41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385285" y="1041072"/>
            <a:ext cx="9420000" cy="864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smtClean="0"/>
              <a:t>多元選修</a:t>
            </a:r>
            <a:r>
              <a:rPr lang="zh-TW" altLang="en-US" sz="320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國際教育</a:t>
            </a:r>
            <a:r>
              <a:rPr lang="en-US" altLang="zh-TW" sz="3200" smtClean="0"/>
              <a:t>—</a:t>
            </a:r>
            <a:r>
              <a:rPr lang="zh-TW" altLang="en-US" sz="3200" smtClean="0"/>
              <a:t>東南亞美食越南果凍花製作</a:t>
            </a:r>
            <a:endParaRPr lang="zh-TW" altLang="en-US" sz="3200" dirty="0"/>
          </a:p>
        </p:txBody>
      </p:sp>
      <p:pic>
        <p:nvPicPr>
          <p:cNvPr id="4" name="Picture 2" descr="D:\110-1教務處\國際教育2.0\LINE_ALBUM_20211005實作3D藝術果凍花_21102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44" y="1698914"/>
            <a:ext cx="3509244" cy="468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110-1教務處\國際教育2.0\LINE_ALBUM_20211005實作3D藝術果凍花_21102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791" y="1698914"/>
            <a:ext cx="3467763" cy="462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2"/>
          <p:cNvSpPr txBox="1">
            <a:spLocks/>
          </p:cNvSpPr>
          <p:nvPr/>
        </p:nvSpPr>
        <p:spPr bwMode="auto">
          <a:xfrm>
            <a:off x="590904" y="73694"/>
            <a:ext cx="11168195" cy="9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國立新豐高中</a:t>
            </a:r>
            <a:r>
              <a:rPr kumimoji="0" lang="en-US" altLang="zh-TW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-</a:t>
            </a:r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給你適應力，以備競爭力</a:t>
            </a:r>
            <a:endParaRPr kumimoji="0" lang="en-US" altLang="zh-TW" sz="4300" b="1" dirty="0" smtClean="0">
              <a:latin typeface="源泉圓體 B" panose="020B0800000000000000" pitchFamily="34" charset="-120"/>
              <a:ea typeface="源泉圓體 B" panose="020B0800000000000000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42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385285" y="1041072"/>
            <a:ext cx="9420000" cy="864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smtClean="0"/>
              <a:t>多元選修</a:t>
            </a:r>
            <a:r>
              <a:rPr lang="zh-TW" altLang="en-US" sz="360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職業試探</a:t>
            </a:r>
            <a:r>
              <a:rPr lang="en-US" altLang="zh-TW" sz="3600" smtClean="0"/>
              <a:t>—</a:t>
            </a:r>
            <a:r>
              <a:rPr lang="zh-TW" altLang="en-US" sz="3600" smtClean="0"/>
              <a:t>技大護理系、醫技系體驗</a:t>
            </a:r>
            <a:endParaRPr lang="zh-TW" altLang="en-US" sz="3600" dirty="0"/>
          </a:p>
        </p:txBody>
      </p:sp>
      <p:pic>
        <p:nvPicPr>
          <p:cNvPr id="4" name="Picture 2" descr="D:\109-1教務處\課程與教學\職業試探\1231華醫照片\6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972"/>
            <a:ext cx="5842798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109-1教務處\課程與教學\職業試探\1231華醫照片\61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81" y="1905972"/>
            <a:ext cx="5844118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2"/>
          <p:cNvSpPr txBox="1">
            <a:spLocks/>
          </p:cNvSpPr>
          <p:nvPr/>
        </p:nvSpPr>
        <p:spPr bwMode="auto">
          <a:xfrm>
            <a:off x="590904" y="73694"/>
            <a:ext cx="11168195" cy="9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國立新豐高中</a:t>
            </a:r>
            <a:r>
              <a:rPr kumimoji="0" lang="en-US" altLang="zh-TW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-</a:t>
            </a:r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給你適應力，以備競爭力</a:t>
            </a:r>
            <a:endParaRPr kumimoji="0" lang="en-US" altLang="zh-TW" sz="4300" b="1" dirty="0" smtClean="0">
              <a:latin typeface="源泉圓體 B" panose="020B0800000000000000" pitchFamily="34" charset="-120"/>
              <a:ea typeface="源泉圓體 B" panose="020B0800000000000000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43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23" y="2183995"/>
            <a:ext cx="1122997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2"/>
          <p:cNvSpPr txBox="1">
            <a:spLocks/>
          </p:cNvSpPr>
          <p:nvPr/>
        </p:nvSpPr>
        <p:spPr bwMode="auto">
          <a:xfrm>
            <a:off x="771656" y="488364"/>
            <a:ext cx="11168195" cy="9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國立新豐高中</a:t>
            </a:r>
            <a:r>
              <a:rPr kumimoji="0" lang="en-US" altLang="zh-TW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-</a:t>
            </a:r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給你適應力，以備競爭力</a:t>
            </a:r>
            <a:endParaRPr kumimoji="0" lang="en-US" altLang="zh-TW" sz="4300" b="1" dirty="0" smtClean="0">
              <a:latin typeface="源泉圓體 B" panose="020B0800000000000000" pitchFamily="34" charset="-120"/>
              <a:ea typeface="源泉圓體 B" panose="020B0800000000000000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7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44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385285" y="1041072"/>
            <a:ext cx="9420000" cy="864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000" smtClean="0"/>
              <a:t>彈性學習在地特色遊學</a:t>
            </a:r>
            <a:r>
              <a:rPr lang="en-US" altLang="zh-TW" sz="4000" smtClean="0"/>
              <a:t>-</a:t>
            </a:r>
            <a:r>
              <a:rPr lang="zh-TW" altLang="en-US" sz="4000" smtClean="0"/>
              <a:t>走入</a:t>
            </a:r>
            <a:r>
              <a:rPr lang="zh-TW" altLang="en-US" sz="400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社區體驗</a:t>
            </a:r>
            <a:endParaRPr lang="zh-TW" altLang="en-US" sz="40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2" descr="D:\108-2教務處\108-2前導\0414新光社區溪流體驗\0414新光照片\IMAG3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6" y="1905972"/>
            <a:ext cx="5844117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108-1教務處\彈性學習參訪\彈性學習照片\1122長安製麵廠\1081122長安製麵廠參訪與體驗_191202_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03" y="1905972"/>
            <a:ext cx="5935133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2"/>
          <p:cNvSpPr txBox="1">
            <a:spLocks/>
          </p:cNvSpPr>
          <p:nvPr/>
        </p:nvSpPr>
        <p:spPr bwMode="auto">
          <a:xfrm>
            <a:off x="590904" y="73694"/>
            <a:ext cx="11168195" cy="9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國立新豐高中</a:t>
            </a:r>
            <a:r>
              <a:rPr kumimoji="0" lang="en-US" altLang="zh-TW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-</a:t>
            </a:r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給你適應力，以備競爭力</a:t>
            </a:r>
            <a:endParaRPr kumimoji="0" lang="en-US" altLang="zh-TW" sz="4300" b="1" dirty="0" smtClean="0">
              <a:latin typeface="源泉圓體 B" panose="020B0800000000000000" pitchFamily="34" charset="-120"/>
              <a:ea typeface="源泉圓體 B" panose="020B0800000000000000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3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45</a:t>
            </a:fld>
            <a:endParaRPr lang="zh-TW" altLang="en-US"/>
          </a:p>
        </p:txBody>
      </p:sp>
      <p:pic>
        <p:nvPicPr>
          <p:cNvPr id="3" name="Picture 2" descr="Z:\01秘書室\107\1070608便利超商參訪\53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4" y="1533188"/>
            <a:ext cx="4392487" cy="32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Z:\01秘書室\107\1070608便利超商參訪\53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73" y="2702370"/>
            <a:ext cx="4392488" cy="329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414595" y="15061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altLang="zh-TW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algn="ctr"/>
            <a:r>
              <a:rPr lang="en-US" altLang="zh-TW" sz="4000" b="1" dirty="0" smtClean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7-11</a:t>
            </a:r>
            <a:r>
              <a:rPr lang="zh-TW" altLang="en-US" sz="4000" b="1" dirty="0" smtClean="0">
                <a:latin typeface="源泉圓體 B" panose="020B0800000000000000" pitchFamily="34" charset="-120"/>
                <a:ea typeface="源泉圓體 B" panose="020B0800000000000000" pitchFamily="34" charset="-120"/>
              </a:rPr>
              <a:t>參訪</a:t>
            </a:r>
            <a:r>
              <a:rPr lang="en-US" altLang="zh-TW" sz="4000" b="1" dirty="0" smtClean="0">
                <a:latin typeface="源泉圓體 B" panose="020B0800000000000000" pitchFamily="34" charset="-120"/>
                <a:ea typeface="源泉圓體 B" panose="020B0800000000000000" pitchFamily="34" charset="-120"/>
              </a:rPr>
              <a:t>-</a:t>
            </a:r>
            <a:r>
              <a:rPr lang="zh-TW" altLang="en-US" sz="4000" b="1" dirty="0" smtClean="0">
                <a:latin typeface="源泉圓體 B" panose="020B0800000000000000" pitchFamily="34" charset="-120"/>
                <a:ea typeface="源泉圓體 B" panose="020B0800000000000000" pitchFamily="34" charset="-120"/>
              </a:rPr>
              <a:t>商管行銷</a:t>
            </a:r>
            <a:endParaRPr lang="en-US" altLang="zh-TW" sz="4000" b="1" dirty="0" smtClean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6" name="標題 2"/>
          <p:cNvSpPr txBox="1">
            <a:spLocks/>
          </p:cNvSpPr>
          <p:nvPr/>
        </p:nvSpPr>
        <p:spPr bwMode="auto">
          <a:xfrm>
            <a:off x="590904" y="328875"/>
            <a:ext cx="11168195" cy="9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國立新豐高中</a:t>
            </a:r>
            <a:r>
              <a:rPr kumimoji="0" lang="en-US" altLang="zh-TW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-</a:t>
            </a:r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給你適應力，以備競爭力</a:t>
            </a:r>
            <a:endParaRPr kumimoji="0" lang="en-US" altLang="zh-TW" sz="4300" b="1" dirty="0" smtClean="0">
              <a:latin typeface="源泉圓體 B" panose="020B0800000000000000" pitchFamily="34" charset="-120"/>
              <a:ea typeface="源泉圓體 B" panose="020B0800000000000000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8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46</a:t>
            </a:fld>
            <a:endParaRPr lang="zh-TW" altLang="en-US"/>
          </a:p>
        </p:txBody>
      </p:sp>
      <p:pic>
        <p:nvPicPr>
          <p:cNvPr id="3" name="Picture 3" descr="C:\Users\user\Desktop\1081227富強鑫公司參訪_200605_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4" y="1424882"/>
            <a:ext cx="4421185" cy="331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1081227富強鑫公司參訪_200605_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92" y="3404345"/>
            <a:ext cx="3837184" cy="2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264522" y="1424733"/>
            <a:ext cx="53586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富強鑫企業</a:t>
            </a:r>
            <a:r>
              <a:rPr lang="zh-TW" altLang="en-US" sz="4000" b="1" dirty="0" smtClean="0">
                <a:latin typeface="源泉圓體 B" panose="020B0800000000000000" pitchFamily="34" charset="-120"/>
                <a:ea typeface="源泉圓體 B" panose="020B0800000000000000" pitchFamily="34" charset="-120"/>
              </a:rPr>
              <a:t>參訪，認識精密工業在臺灣的定位及所需專業。</a:t>
            </a:r>
            <a:endParaRPr lang="zh-TW" altLang="en-US" sz="40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6" name="標題 2"/>
          <p:cNvSpPr txBox="1">
            <a:spLocks/>
          </p:cNvSpPr>
          <p:nvPr/>
        </p:nvSpPr>
        <p:spPr bwMode="auto">
          <a:xfrm>
            <a:off x="590904" y="415563"/>
            <a:ext cx="11168195" cy="9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國立新豐高中</a:t>
            </a:r>
            <a:r>
              <a:rPr kumimoji="0" lang="en-US" altLang="zh-TW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-</a:t>
            </a:r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給你適應力，以備競爭力</a:t>
            </a:r>
            <a:endParaRPr kumimoji="0" lang="en-US" altLang="zh-TW" sz="4300" b="1" dirty="0" smtClean="0">
              <a:latin typeface="源泉圓體 B" panose="020B0800000000000000" pitchFamily="34" charset="-120"/>
              <a:ea typeface="源泉圓體 B" panose="020B0800000000000000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4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47</a:t>
            </a:fld>
            <a:endParaRPr lang="zh-TW" altLang="en-US"/>
          </a:p>
        </p:txBody>
      </p:sp>
      <p:pic>
        <p:nvPicPr>
          <p:cNvPr id="3" name="Picture 2" descr="Z:\02教務處\108\1080606火劍參訪硏習\IMG_9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4" y="1559859"/>
            <a:ext cx="6388705" cy="425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145234" y="2717802"/>
            <a:ext cx="4235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成大</a:t>
            </a:r>
            <a:r>
              <a:rPr lang="zh-TW" altLang="en-US" sz="40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航太</a:t>
            </a:r>
            <a:r>
              <a:rPr lang="zh-TW" altLang="en-US" sz="4000" b="1" dirty="0" smtClean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所</a:t>
            </a:r>
            <a:r>
              <a:rPr lang="zh-TW" altLang="en-US" sz="4000" b="1" dirty="0" smtClean="0">
                <a:latin typeface="源泉圓體 B" panose="020B0800000000000000" pitchFamily="34" charset="-120"/>
                <a:ea typeface="源泉圓體 B" panose="020B0800000000000000" pitchFamily="34" charset="-120"/>
              </a:rPr>
              <a:t>辦理營隊並提供教學資源。</a:t>
            </a:r>
            <a:endParaRPr lang="zh-TW" altLang="en-US" sz="4000" b="1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" name="標題 2"/>
          <p:cNvSpPr txBox="1">
            <a:spLocks/>
          </p:cNvSpPr>
          <p:nvPr/>
        </p:nvSpPr>
        <p:spPr bwMode="auto">
          <a:xfrm>
            <a:off x="590904" y="254447"/>
            <a:ext cx="11168195" cy="9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國立新豐高中</a:t>
            </a:r>
            <a:r>
              <a:rPr kumimoji="0" lang="en-US" altLang="zh-TW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-</a:t>
            </a:r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給你適應力，以備競爭力</a:t>
            </a:r>
            <a:endParaRPr kumimoji="0" lang="en-US" altLang="zh-TW" sz="4300" b="1" dirty="0" smtClean="0">
              <a:latin typeface="源泉圓體 B" panose="020B0800000000000000" pitchFamily="34" charset="-120"/>
              <a:ea typeface="源泉圓體 B" panose="020B0800000000000000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48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90" y="3065318"/>
            <a:ext cx="4061540" cy="307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69" y="1143835"/>
            <a:ext cx="3286166" cy="51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2"/>
          <p:cNvSpPr txBox="1">
            <a:spLocks/>
          </p:cNvSpPr>
          <p:nvPr/>
        </p:nvSpPr>
        <p:spPr bwMode="auto">
          <a:xfrm>
            <a:off x="761469" y="191582"/>
            <a:ext cx="11168195" cy="96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國立新豐高中</a:t>
            </a:r>
            <a:r>
              <a:rPr kumimoji="0" lang="en-US" altLang="zh-TW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-</a:t>
            </a:r>
            <a:r>
              <a:rPr kumimoji="0" lang="zh-TW" altLang="en-US" sz="4300" b="1" dirty="0" smtClean="0">
                <a:latin typeface="源泉圓體 B" panose="020B0800000000000000" pitchFamily="34" charset="-120"/>
                <a:ea typeface="源泉圓體 B" panose="020B0800000000000000" pitchFamily="34" charset="-120"/>
                <a:cs typeface="Times New Roman" pitchFamily="18" charset="0"/>
              </a:rPr>
              <a:t>給你適應力，以備競爭力</a:t>
            </a:r>
            <a:endParaRPr kumimoji="0" lang="en-US" altLang="zh-TW" sz="4300" b="1" dirty="0" smtClean="0">
              <a:latin typeface="源泉圓體 B" panose="020B0800000000000000" pitchFamily="34" charset="-120"/>
              <a:ea typeface="源泉圓體 B" panose="020B0800000000000000" pitchFamily="34" charset="-12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60770" y="1179757"/>
            <a:ext cx="4664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學生學習成果</a:t>
            </a:r>
            <a:r>
              <a:rPr lang="zh-TW" altLang="en-US" sz="4000" dirty="0" smtClean="0">
                <a:latin typeface="源泉圓體 B" panose="020B0800000000000000" pitchFamily="34" charset="-120"/>
                <a:ea typeface="源泉圓體 B" panose="020B0800000000000000" pitchFamily="34" charset="-120"/>
              </a:rPr>
              <a:t>展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示</a:t>
            </a:r>
            <a:r>
              <a:rPr lang="zh-TW" altLang="en-US" sz="4000" dirty="0" smtClean="0">
                <a:latin typeface="源泉圓體 B" panose="020B0800000000000000" pitchFamily="34" charset="-120"/>
                <a:ea typeface="源泉圓體 B" panose="020B0800000000000000" pitchFamily="34" charset="-120"/>
              </a:rPr>
              <a:t>。</a:t>
            </a:r>
            <a:endParaRPr lang="zh-TW" altLang="en-US" sz="40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89" y="2241384"/>
            <a:ext cx="4285124" cy="32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latin typeface="源泉圓體 B" panose="020B0800000000000000" pitchFamily="34" charset="-120"/>
                <a:ea typeface="源泉圓體 B" panose="020B0800000000000000" pitchFamily="34" charset="-120"/>
              </a:rPr>
              <a:t>4</a:t>
            </a:fld>
            <a:endParaRPr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43" name="Google Shape;443;p55"/>
          <p:cNvSpPr txBox="1"/>
          <p:nvPr/>
        </p:nvSpPr>
        <p:spPr>
          <a:xfrm>
            <a:off x="2771892" y="246886"/>
            <a:ext cx="6391459" cy="76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741B47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大專校院招生入學時間軸</a:t>
            </a:r>
            <a:endParaRPr sz="4000" b="1">
              <a:solidFill>
                <a:srgbClr val="741B47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cxnSp>
        <p:nvCxnSpPr>
          <p:cNvPr id="444" name="Google Shape;444;p55"/>
          <p:cNvCxnSpPr/>
          <p:nvPr/>
        </p:nvCxnSpPr>
        <p:spPr>
          <a:xfrm>
            <a:off x="-6399" y="3464519"/>
            <a:ext cx="12203211" cy="0"/>
          </a:xfrm>
          <a:prstGeom prst="straightConnector1">
            <a:avLst/>
          </a:prstGeom>
          <a:noFill/>
          <a:ln w="38100" cap="flat" cmpd="sng">
            <a:solidFill>
              <a:srgbClr val="617A86"/>
            </a:solidFill>
            <a:prstDash val="sysDash"/>
            <a:round/>
            <a:headEnd type="none" w="sm" len="sm"/>
            <a:tailEnd type="none" w="sm" len="sm"/>
          </a:ln>
        </p:spPr>
      </p:cxnSp>
      <p:grpSp>
        <p:nvGrpSpPr>
          <p:cNvPr id="2" name="群組 1"/>
          <p:cNvGrpSpPr/>
          <p:nvPr/>
        </p:nvGrpSpPr>
        <p:grpSpPr>
          <a:xfrm>
            <a:off x="4083576" y="3255957"/>
            <a:ext cx="558727" cy="1447674"/>
            <a:chOff x="4123884" y="2076961"/>
            <a:chExt cx="558727" cy="1447674"/>
          </a:xfrm>
        </p:grpSpPr>
        <p:sp>
          <p:nvSpPr>
            <p:cNvPr id="450" name="Google Shape;450;p55"/>
            <p:cNvSpPr/>
            <p:nvPr/>
          </p:nvSpPr>
          <p:spPr>
            <a:xfrm>
              <a:off x="4123884" y="2076961"/>
              <a:ext cx="558727" cy="559329"/>
            </a:xfrm>
            <a:prstGeom prst="donut">
              <a:avLst>
                <a:gd name="adj" fmla="val 24108"/>
              </a:avLst>
            </a:prstGeom>
            <a:solidFill>
              <a:srgbClr val="BBCD00">
                <a:alpha val="86666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cxnSp>
          <p:nvCxnSpPr>
            <p:cNvPr id="451" name="Google Shape;451;p55"/>
            <p:cNvCxnSpPr/>
            <p:nvPr/>
          </p:nvCxnSpPr>
          <p:spPr>
            <a:xfrm>
              <a:off x="4403236" y="2355835"/>
              <a:ext cx="0" cy="1168800"/>
            </a:xfrm>
            <a:prstGeom prst="straightConnector1">
              <a:avLst/>
            </a:prstGeom>
            <a:noFill/>
            <a:ln w="19050" cap="flat" cmpd="sng">
              <a:solidFill>
                <a:srgbClr val="617A86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452" name="Google Shape;452;p55"/>
          <p:cNvSpPr txBox="1"/>
          <p:nvPr/>
        </p:nvSpPr>
        <p:spPr>
          <a:xfrm>
            <a:off x="3269933" y="4821976"/>
            <a:ext cx="22251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0000F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rPr>
              <a:t>繁星推薦</a:t>
            </a:r>
            <a:endParaRPr lang="en-US" altLang="zh-TW" sz="3200" b="1" dirty="0">
              <a:solidFill>
                <a:srgbClr val="0000FF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科技繁星</a:t>
            </a:r>
            <a:endParaRPr sz="3200" b="1" dirty="0">
              <a:solidFill>
                <a:srgbClr val="38761D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Arial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785680" y="2343647"/>
            <a:ext cx="558727" cy="1458622"/>
            <a:chOff x="6539058" y="2250709"/>
            <a:chExt cx="558727" cy="1458622"/>
          </a:xfrm>
        </p:grpSpPr>
        <p:sp>
          <p:nvSpPr>
            <p:cNvPr id="454" name="Google Shape;454;p55"/>
            <p:cNvSpPr/>
            <p:nvPr/>
          </p:nvSpPr>
          <p:spPr>
            <a:xfrm>
              <a:off x="6539058" y="3150002"/>
              <a:ext cx="558727" cy="559329"/>
            </a:xfrm>
            <a:prstGeom prst="donut">
              <a:avLst>
                <a:gd name="adj" fmla="val 24108"/>
              </a:avLst>
            </a:prstGeom>
            <a:solidFill>
              <a:srgbClr val="65BB48">
                <a:alpha val="86666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cxnSp>
          <p:nvCxnSpPr>
            <p:cNvPr id="455" name="Google Shape;455;p55"/>
            <p:cNvCxnSpPr/>
            <p:nvPr/>
          </p:nvCxnSpPr>
          <p:spPr>
            <a:xfrm rot="10800000">
              <a:off x="6818621" y="2250709"/>
              <a:ext cx="0" cy="1168672"/>
            </a:xfrm>
            <a:prstGeom prst="straightConnector1">
              <a:avLst/>
            </a:prstGeom>
            <a:noFill/>
            <a:ln w="19050" cap="flat" cmpd="sng">
              <a:solidFill>
                <a:srgbClr val="617A86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456" name="Google Shape;456;p55"/>
          <p:cNvSpPr txBox="1"/>
          <p:nvPr/>
        </p:nvSpPr>
        <p:spPr>
          <a:xfrm>
            <a:off x="5189684" y="1723185"/>
            <a:ext cx="25395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0000F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rPr>
              <a:t>申請入學</a:t>
            </a:r>
            <a:endParaRPr sz="3200" b="1" dirty="0">
              <a:solidFill>
                <a:srgbClr val="0000FF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Arial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9638426" y="3255957"/>
            <a:ext cx="558727" cy="1439357"/>
            <a:chOff x="8604624" y="3194446"/>
            <a:chExt cx="558727" cy="1439357"/>
          </a:xfrm>
          <a:solidFill>
            <a:srgbClr val="00B050"/>
          </a:solidFill>
        </p:grpSpPr>
        <p:sp>
          <p:nvSpPr>
            <p:cNvPr id="458" name="Google Shape;458;p55"/>
            <p:cNvSpPr/>
            <p:nvPr/>
          </p:nvSpPr>
          <p:spPr>
            <a:xfrm>
              <a:off x="8604624" y="3194446"/>
              <a:ext cx="558727" cy="559329"/>
            </a:xfrm>
            <a:prstGeom prst="donut">
              <a:avLst>
                <a:gd name="adj" fmla="val 24108"/>
              </a:avLst>
            </a:prstGeom>
            <a:grpFill/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cxnSp>
          <p:nvCxnSpPr>
            <p:cNvPr id="459" name="Google Shape;459;p55"/>
            <p:cNvCxnSpPr/>
            <p:nvPr/>
          </p:nvCxnSpPr>
          <p:spPr>
            <a:xfrm>
              <a:off x="8883988" y="3465132"/>
              <a:ext cx="0" cy="1168671"/>
            </a:xfrm>
            <a:prstGeom prst="straightConnector1">
              <a:avLst/>
            </a:prstGeom>
            <a:grpFill/>
            <a:ln w="19050" cap="flat" cmpd="sng">
              <a:solidFill>
                <a:srgbClr val="617A86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460" name="Google Shape;460;p55"/>
          <p:cNvSpPr txBox="1"/>
          <p:nvPr/>
        </p:nvSpPr>
        <p:spPr>
          <a:xfrm>
            <a:off x="8717797" y="4790485"/>
            <a:ext cx="2225050" cy="55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0000F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rPr>
              <a:t>分發入學</a:t>
            </a:r>
            <a:endParaRPr lang="en-US" altLang="zh-TW" sz="3200" b="1" dirty="0">
              <a:solidFill>
                <a:srgbClr val="0000FF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登記分發</a:t>
            </a:r>
            <a:endParaRPr sz="3200" b="1" dirty="0">
              <a:solidFill>
                <a:srgbClr val="38761D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Arial"/>
            </a:endParaRPr>
          </a:p>
        </p:txBody>
      </p:sp>
      <p:sp>
        <p:nvSpPr>
          <p:cNvPr id="462" name="Google Shape;462;p55"/>
          <p:cNvSpPr txBox="1"/>
          <p:nvPr/>
        </p:nvSpPr>
        <p:spPr>
          <a:xfrm>
            <a:off x="3683520" y="5893882"/>
            <a:ext cx="135881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4C113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(3</a:t>
            </a:r>
            <a:r>
              <a:rPr lang="zh-TW" altLang="en-US" sz="2400" b="1">
                <a:solidFill>
                  <a:srgbClr val="4C113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－</a:t>
            </a:r>
            <a:r>
              <a:rPr lang="en-US" altLang="zh-TW" sz="2400" b="1" dirty="0">
                <a:solidFill>
                  <a:srgbClr val="4C113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4</a:t>
            </a:r>
            <a:r>
              <a:rPr lang="zh-TW" sz="2400" b="1" dirty="0">
                <a:solidFill>
                  <a:srgbClr val="4C113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月)</a:t>
            </a:r>
            <a:endParaRPr sz="2400" b="1" dirty="0">
              <a:solidFill>
                <a:srgbClr val="4C113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63" name="Google Shape;463;p55"/>
          <p:cNvSpPr txBox="1"/>
          <p:nvPr/>
        </p:nvSpPr>
        <p:spPr>
          <a:xfrm>
            <a:off x="6471359" y="1281604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4C113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(5</a:t>
            </a:r>
            <a:r>
              <a:rPr lang="zh-TW" altLang="en-US" sz="2400" b="1" dirty="0">
                <a:solidFill>
                  <a:srgbClr val="4C113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－</a:t>
            </a:r>
            <a:r>
              <a:rPr lang="zh-TW" sz="2400" b="1" dirty="0">
                <a:solidFill>
                  <a:srgbClr val="4C113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6月)</a:t>
            </a:r>
            <a:endParaRPr sz="2400" b="1" dirty="0">
              <a:solidFill>
                <a:srgbClr val="4C1130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64" name="Google Shape;464;p55"/>
          <p:cNvSpPr txBox="1"/>
          <p:nvPr/>
        </p:nvSpPr>
        <p:spPr>
          <a:xfrm>
            <a:off x="9158472" y="5893882"/>
            <a:ext cx="134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(7</a:t>
            </a:r>
            <a:r>
              <a:rPr lang="zh-TW" altLang="en-US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－</a:t>
            </a:r>
            <a:r>
              <a:rPr 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8月)</a:t>
            </a:r>
            <a:endParaRPr sz="2400" b="1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65" name="Google Shape;465;p55"/>
          <p:cNvSpPr txBox="1"/>
          <p:nvPr/>
        </p:nvSpPr>
        <p:spPr>
          <a:xfrm>
            <a:off x="6920789" y="1709433"/>
            <a:ext cx="25809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00" tIns="145100" rIns="145100" bIns="145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rPr>
              <a:t>/</a:t>
            </a:r>
            <a:r>
              <a:rPr lang="zh-TW" sz="32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rPr>
              <a:t>甄選入學</a:t>
            </a:r>
            <a:endParaRPr sz="3200" b="1" dirty="0">
              <a:solidFill>
                <a:srgbClr val="38761D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Arial"/>
            </a:endParaRPr>
          </a:p>
        </p:txBody>
      </p:sp>
      <p:grpSp>
        <p:nvGrpSpPr>
          <p:cNvPr id="466" name="Google Shape;466;p55"/>
          <p:cNvGrpSpPr/>
          <p:nvPr/>
        </p:nvGrpSpPr>
        <p:grpSpPr>
          <a:xfrm>
            <a:off x="1392889" y="3232719"/>
            <a:ext cx="2225100" cy="1494151"/>
            <a:chOff x="910630" y="1684530"/>
            <a:chExt cx="2225100" cy="1494151"/>
          </a:xfrm>
        </p:grpSpPr>
        <p:sp>
          <p:nvSpPr>
            <p:cNvPr id="467" name="Google Shape;467;p55"/>
            <p:cNvSpPr/>
            <p:nvPr/>
          </p:nvSpPr>
          <p:spPr>
            <a:xfrm>
              <a:off x="1743891" y="1684530"/>
              <a:ext cx="558600" cy="559200"/>
            </a:xfrm>
            <a:prstGeom prst="donut">
              <a:avLst>
                <a:gd name="adj" fmla="val 24108"/>
              </a:avLst>
            </a:prstGeom>
            <a:solidFill>
              <a:srgbClr val="F8BB00">
                <a:alpha val="8667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cxnSp>
          <p:nvCxnSpPr>
            <p:cNvPr id="468" name="Google Shape;468;p55"/>
            <p:cNvCxnSpPr/>
            <p:nvPr/>
          </p:nvCxnSpPr>
          <p:spPr>
            <a:xfrm rot="10800000">
              <a:off x="2023180" y="2009881"/>
              <a:ext cx="0" cy="1168800"/>
            </a:xfrm>
            <a:prstGeom prst="straightConnector1">
              <a:avLst/>
            </a:prstGeom>
            <a:noFill/>
            <a:ln w="19050" cap="flat" cmpd="sng">
              <a:solidFill>
                <a:srgbClr val="617A86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69" name="Google Shape;469;p55"/>
            <p:cNvSpPr txBox="1"/>
            <p:nvPr/>
          </p:nvSpPr>
          <p:spPr>
            <a:xfrm>
              <a:off x="910630" y="1686944"/>
              <a:ext cx="2225100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7F7F7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</p:grpSp>
      <p:sp>
        <p:nvSpPr>
          <p:cNvPr id="470" name="Google Shape;470;p55"/>
          <p:cNvSpPr txBox="1"/>
          <p:nvPr/>
        </p:nvSpPr>
        <p:spPr>
          <a:xfrm>
            <a:off x="1392888" y="4821976"/>
            <a:ext cx="22251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0000FF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學測</a:t>
            </a:r>
            <a:endParaRPr sz="3200" b="1" dirty="0">
              <a:solidFill>
                <a:srgbClr val="0000FF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(1</a:t>
            </a:r>
            <a:r>
              <a:rPr lang="zh-TW" altLang="en-US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－</a:t>
            </a:r>
            <a:r>
              <a:rPr lang="en-US" alt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2</a:t>
            </a:r>
            <a:r>
              <a:rPr 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月)</a:t>
            </a:r>
            <a:endParaRPr sz="2400" b="1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8" name="圓角化對角線角落矩形 7"/>
          <p:cNvSpPr/>
          <p:nvPr/>
        </p:nvSpPr>
        <p:spPr>
          <a:xfrm>
            <a:off x="322940" y="1333019"/>
            <a:ext cx="1918953" cy="2179297"/>
          </a:xfrm>
          <a:prstGeom prst="downArrowCallout">
            <a:avLst>
              <a:gd name="adj1" fmla="val 26206"/>
              <a:gd name="adj2" fmla="val 25000"/>
              <a:gd name="adj3" fmla="val 16555"/>
              <a:gd name="adj4" fmla="val 7709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特殊選才另依招生學校公告</a:t>
            </a:r>
          </a:p>
        </p:txBody>
      </p:sp>
      <p:grpSp>
        <p:nvGrpSpPr>
          <p:cNvPr id="38" name="Google Shape;466;p55"/>
          <p:cNvGrpSpPr/>
          <p:nvPr/>
        </p:nvGrpSpPr>
        <p:grpSpPr>
          <a:xfrm>
            <a:off x="5079498" y="3214462"/>
            <a:ext cx="2225100" cy="1494151"/>
            <a:chOff x="910630" y="1684530"/>
            <a:chExt cx="2225100" cy="1494151"/>
          </a:xfrm>
        </p:grpSpPr>
        <p:sp>
          <p:nvSpPr>
            <p:cNvPr id="39" name="Google Shape;467;p55"/>
            <p:cNvSpPr/>
            <p:nvPr/>
          </p:nvSpPr>
          <p:spPr>
            <a:xfrm>
              <a:off x="1743891" y="1684530"/>
              <a:ext cx="558600" cy="559200"/>
            </a:xfrm>
            <a:prstGeom prst="donut">
              <a:avLst>
                <a:gd name="adj" fmla="val 24108"/>
              </a:avLst>
            </a:prstGeom>
            <a:solidFill>
              <a:srgbClr val="F8BB00">
                <a:alpha val="8667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cxnSp>
          <p:nvCxnSpPr>
            <p:cNvPr id="40" name="Google Shape;468;p55"/>
            <p:cNvCxnSpPr/>
            <p:nvPr/>
          </p:nvCxnSpPr>
          <p:spPr>
            <a:xfrm rot="10800000">
              <a:off x="2023180" y="2009881"/>
              <a:ext cx="0" cy="1168800"/>
            </a:xfrm>
            <a:prstGeom prst="straightConnector1">
              <a:avLst/>
            </a:prstGeom>
            <a:noFill/>
            <a:ln w="19050" cap="flat" cmpd="sng">
              <a:solidFill>
                <a:srgbClr val="617A86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1" name="Google Shape;469;p55"/>
            <p:cNvSpPr txBox="1"/>
            <p:nvPr/>
          </p:nvSpPr>
          <p:spPr>
            <a:xfrm>
              <a:off x="910630" y="1686944"/>
              <a:ext cx="2225100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7F7F7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</p:grpSp>
      <p:sp>
        <p:nvSpPr>
          <p:cNvPr id="42" name="Google Shape;470;p55"/>
          <p:cNvSpPr txBox="1"/>
          <p:nvPr/>
        </p:nvSpPr>
        <p:spPr>
          <a:xfrm>
            <a:off x="5079509" y="4822040"/>
            <a:ext cx="22251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統</a:t>
            </a:r>
            <a:r>
              <a:rPr lang="zh-TW" sz="32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測</a:t>
            </a:r>
            <a:endParaRPr sz="3200" b="1" dirty="0">
              <a:solidFill>
                <a:srgbClr val="38761D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en-US" alt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5</a:t>
            </a:r>
            <a:r>
              <a:rPr 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月)</a:t>
            </a:r>
            <a:endParaRPr sz="2400" b="1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grpSp>
        <p:nvGrpSpPr>
          <p:cNvPr id="43" name="Google Shape;466;p55"/>
          <p:cNvGrpSpPr/>
          <p:nvPr/>
        </p:nvGrpSpPr>
        <p:grpSpPr>
          <a:xfrm>
            <a:off x="7116602" y="3222306"/>
            <a:ext cx="2225100" cy="1494151"/>
            <a:chOff x="910630" y="1684530"/>
            <a:chExt cx="2225100" cy="1494151"/>
          </a:xfrm>
        </p:grpSpPr>
        <p:sp>
          <p:nvSpPr>
            <p:cNvPr id="44" name="Google Shape;467;p55"/>
            <p:cNvSpPr/>
            <p:nvPr/>
          </p:nvSpPr>
          <p:spPr>
            <a:xfrm>
              <a:off x="1743891" y="1684530"/>
              <a:ext cx="558600" cy="559200"/>
            </a:xfrm>
            <a:prstGeom prst="donut">
              <a:avLst>
                <a:gd name="adj" fmla="val 24108"/>
              </a:avLst>
            </a:prstGeom>
            <a:solidFill>
              <a:srgbClr val="F8BB00">
                <a:alpha val="8667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  <p:cxnSp>
          <p:nvCxnSpPr>
            <p:cNvPr id="45" name="Google Shape;468;p55"/>
            <p:cNvCxnSpPr/>
            <p:nvPr/>
          </p:nvCxnSpPr>
          <p:spPr>
            <a:xfrm rot="10800000">
              <a:off x="2023180" y="2009881"/>
              <a:ext cx="0" cy="1168800"/>
            </a:xfrm>
            <a:prstGeom prst="straightConnector1">
              <a:avLst/>
            </a:prstGeom>
            <a:noFill/>
            <a:ln w="19050" cap="flat" cmpd="sng">
              <a:solidFill>
                <a:srgbClr val="617A86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6" name="Google Shape;469;p55"/>
            <p:cNvSpPr txBox="1"/>
            <p:nvPr/>
          </p:nvSpPr>
          <p:spPr>
            <a:xfrm>
              <a:off x="910630" y="1686944"/>
              <a:ext cx="2225100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7F7F7F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endParaRPr>
            </a:p>
          </p:txBody>
        </p:sp>
      </p:grpSp>
      <p:sp>
        <p:nvSpPr>
          <p:cNvPr id="47" name="Google Shape;470;p55"/>
          <p:cNvSpPr txBox="1"/>
          <p:nvPr/>
        </p:nvSpPr>
        <p:spPr>
          <a:xfrm>
            <a:off x="7116601" y="4822040"/>
            <a:ext cx="22251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dirty="0">
                <a:solidFill>
                  <a:srgbClr val="0000FF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分科</a:t>
            </a:r>
            <a:endParaRPr lang="en-US" altLang="zh-TW" sz="3200" b="1" dirty="0">
              <a:solidFill>
                <a:srgbClr val="0000FF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0000FF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測</a:t>
            </a:r>
            <a:r>
              <a:rPr lang="zh-TW" altLang="en-US" sz="3200" b="1" dirty="0">
                <a:solidFill>
                  <a:srgbClr val="0000FF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驗</a:t>
            </a:r>
            <a:endParaRPr sz="3200" b="1" dirty="0">
              <a:solidFill>
                <a:srgbClr val="0000FF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(</a:t>
            </a:r>
            <a:r>
              <a:rPr lang="en-US" alt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7</a:t>
            </a:r>
            <a:r>
              <a:rPr lang="zh-TW" sz="24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月)</a:t>
            </a:r>
            <a:endParaRPr sz="2400" b="1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9054734" y="522004"/>
            <a:ext cx="2894876" cy="1199775"/>
          </a:xfrm>
          <a:prstGeom prst="wedgeRoundRectCallout">
            <a:avLst>
              <a:gd name="adj1" fmla="val -72166"/>
              <a:gd name="adj2" fmla="val 5184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38761D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往後延～高三學習更完整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0"/>
          <p:cNvGrpSpPr/>
          <p:nvPr/>
        </p:nvGrpSpPr>
        <p:grpSpPr>
          <a:xfrm>
            <a:off x="8328629" y="1133959"/>
            <a:ext cx="1639986" cy="1470631"/>
            <a:chOff x="5824492" y="2889991"/>
            <a:chExt cx="2797651" cy="3553942"/>
          </a:xfrm>
        </p:grpSpPr>
        <p:grpSp>
          <p:nvGrpSpPr>
            <p:cNvPr id="343" name="Google Shape;343;p50"/>
            <p:cNvGrpSpPr/>
            <p:nvPr/>
          </p:nvGrpSpPr>
          <p:grpSpPr>
            <a:xfrm>
              <a:off x="5824492" y="2889991"/>
              <a:ext cx="2627381" cy="1366905"/>
              <a:chOff x="5771788" y="3066021"/>
              <a:chExt cx="514470" cy="238264"/>
            </a:xfrm>
          </p:grpSpPr>
          <p:grpSp>
            <p:nvGrpSpPr>
              <p:cNvPr id="344" name="Google Shape;344;p50"/>
              <p:cNvGrpSpPr/>
              <p:nvPr/>
            </p:nvGrpSpPr>
            <p:grpSpPr>
              <a:xfrm>
                <a:off x="5771788" y="3066021"/>
                <a:ext cx="514470" cy="238264"/>
                <a:chOff x="1475656" y="3054155"/>
                <a:chExt cx="6248400" cy="2893784"/>
              </a:xfrm>
            </p:grpSpPr>
            <p:sp>
              <p:nvSpPr>
                <p:cNvPr id="345" name="Google Shape;345;p50"/>
                <p:cNvSpPr/>
                <p:nvPr/>
              </p:nvSpPr>
              <p:spPr>
                <a:xfrm>
                  <a:off x="1475656" y="3192391"/>
                  <a:ext cx="6248400" cy="2755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8400" h="3577728" extrusionOk="0">
                      <a:moveTo>
                        <a:pt x="203200" y="0"/>
                      </a:moveTo>
                      <a:lnTo>
                        <a:pt x="0" y="304800"/>
                      </a:lnTo>
                      <a:cubicBezTo>
                        <a:pt x="4233" y="1248833"/>
                        <a:pt x="8467" y="2205567"/>
                        <a:pt x="12700" y="3149600"/>
                      </a:cubicBezTo>
                      <a:lnTo>
                        <a:pt x="2857500" y="3479800"/>
                      </a:lnTo>
                      <a:cubicBezTo>
                        <a:pt x="3078996" y="3582764"/>
                        <a:pt x="3151537" y="3635357"/>
                        <a:pt x="3467100" y="3479800"/>
                      </a:cubicBezTo>
                      <a:lnTo>
                        <a:pt x="6223000" y="3251200"/>
                      </a:lnTo>
                      <a:lnTo>
                        <a:pt x="6248400" y="368300"/>
                      </a:lnTo>
                      <a:lnTo>
                        <a:pt x="5996122" y="9902"/>
                      </a:lnTo>
                      <a:lnTo>
                        <a:pt x="3186839" y="264978"/>
                      </a:lnTo>
                      <a:cubicBezTo>
                        <a:pt x="2972589" y="268206"/>
                        <a:pt x="1595967" y="266700"/>
                        <a:pt x="787400" y="177800"/>
                      </a:cubicBez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46" name="Google Shape;346;p50"/>
                <p:cNvSpPr/>
                <p:nvPr/>
              </p:nvSpPr>
              <p:spPr>
                <a:xfrm flipH="1">
                  <a:off x="4639630" y="3054155"/>
                  <a:ext cx="2832100" cy="27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100" h="3302000" extrusionOk="0">
                      <a:moveTo>
                        <a:pt x="2819400" y="3302000"/>
                      </a:moveTo>
                      <a:cubicBezTo>
                        <a:pt x="2823633" y="2290233"/>
                        <a:pt x="2827867" y="1278467"/>
                        <a:pt x="2832100" y="266700"/>
                      </a:cubicBezTo>
                      <a:lnTo>
                        <a:pt x="0" y="0"/>
                      </a:lnTo>
                      <a:cubicBezTo>
                        <a:pt x="4233" y="1003300"/>
                        <a:pt x="8467" y="2006600"/>
                        <a:pt x="12700" y="3009900"/>
                      </a:cubicBezTo>
                      <a:lnTo>
                        <a:pt x="2819400" y="33020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47" name="Google Shape;347;p50"/>
                <p:cNvSpPr/>
                <p:nvPr/>
              </p:nvSpPr>
              <p:spPr>
                <a:xfrm>
                  <a:off x="1706208" y="3060504"/>
                  <a:ext cx="2857501" cy="27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00" h="3314700" extrusionOk="0">
                      <a:moveTo>
                        <a:pt x="2857500" y="3314700"/>
                      </a:moveTo>
                      <a:lnTo>
                        <a:pt x="2832100" y="266700"/>
                      </a:lnTo>
                      <a:lnTo>
                        <a:pt x="0" y="0"/>
                      </a:lnTo>
                      <a:cubicBezTo>
                        <a:pt x="4233" y="1003300"/>
                        <a:pt x="8467" y="2006600"/>
                        <a:pt x="12700" y="3009900"/>
                      </a:cubicBezTo>
                      <a:lnTo>
                        <a:pt x="2857500" y="33147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48" name="Google Shape;348;p50"/>
              <p:cNvGrpSpPr/>
              <p:nvPr/>
            </p:nvGrpSpPr>
            <p:grpSpPr>
              <a:xfrm>
                <a:off x="5818453" y="3108663"/>
                <a:ext cx="186782" cy="165520"/>
                <a:chOff x="5818453" y="3108663"/>
                <a:chExt cx="186782" cy="165520"/>
              </a:xfrm>
            </p:grpSpPr>
            <p:sp>
              <p:nvSpPr>
                <p:cNvPr id="349" name="Google Shape;349;p50"/>
                <p:cNvSpPr/>
                <p:nvPr/>
              </p:nvSpPr>
              <p:spPr>
                <a:xfrm rot="5832160">
                  <a:off x="5900305" y="3039028"/>
                  <a:ext cx="22833" cy="18513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0" name="Google Shape;350;p50"/>
                <p:cNvSpPr/>
                <p:nvPr/>
              </p:nvSpPr>
              <p:spPr>
                <a:xfrm rot="5832160">
                  <a:off x="5900304" y="3094976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1" name="Google Shape;351;p50"/>
                <p:cNvSpPr/>
                <p:nvPr/>
              </p:nvSpPr>
              <p:spPr>
                <a:xfrm rot="5832160">
                  <a:off x="5900551" y="3158684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52" name="Google Shape;352;p50"/>
              <p:cNvGrpSpPr/>
              <p:nvPr/>
            </p:nvGrpSpPr>
            <p:grpSpPr>
              <a:xfrm flipH="1">
                <a:off x="6049986" y="3105269"/>
                <a:ext cx="186782" cy="165520"/>
                <a:chOff x="5818453" y="3108663"/>
                <a:chExt cx="186782" cy="165520"/>
              </a:xfrm>
            </p:grpSpPr>
            <p:sp>
              <p:nvSpPr>
                <p:cNvPr id="353" name="Google Shape;353;p50"/>
                <p:cNvSpPr/>
                <p:nvPr/>
              </p:nvSpPr>
              <p:spPr>
                <a:xfrm rot="5832160">
                  <a:off x="5900305" y="3039028"/>
                  <a:ext cx="22833" cy="18513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4" name="Google Shape;354;p50"/>
                <p:cNvSpPr/>
                <p:nvPr/>
              </p:nvSpPr>
              <p:spPr>
                <a:xfrm rot="5832160">
                  <a:off x="5900304" y="3094976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5" name="Google Shape;355;p50"/>
                <p:cNvSpPr/>
                <p:nvPr/>
              </p:nvSpPr>
              <p:spPr>
                <a:xfrm rot="5832160">
                  <a:off x="5900551" y="3158684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</p:grpSp>
        <p:grpSp>
          <p:nvGrpSpPr>
            <p:cNvPr id="356" name="Google Shape;356;p50"/>
            <p:cNvGrpSpPr/>
            <p:nvPr/>
          </p:nvGrpSpPr>
          <p:grpSpPr>
            <a:xfrm flipH="1">
              <a:off x="6728630" y="3424736"/>
              <a:ext cx="1893512" cy="3019198"/>
              <a:chOff x="7412720" y="1195157"/>
              <a:chExt cx="1893512" cy="3019198"/>
            </a:xfrm>
          </p:grpSpPr>
          <p:grpSp>
            <p:nvGrpSpPr>
              <p:cNvPr id="357" name="Google Shape;357;p50"/>
              <p:cNvGrpSpPr/>
              <p:nvPr/>
            </p:nvGrpSpPr>
            <p:grpSpPr>
              <a:xfrm rot="-1978401">
                <a:off x="7925585" y="1258830"/>
                <a:ext cx="867783" cy="2141499"/>
                <a:chOff x="-642136" y="1222676"/>
                <a:chExt cx="2705430" cy="6676410"/>
              </a:xfrm>
            </p:grpSpPr>
            <p:sp>
              <p:nvSpPr>
                <p:cNvPr id="358" name="Google Shape;358;p50"/>
                <p:cNvSpPr/>
                <p:nvPr/>
              </p:nvSpPr>
              <p:spPr>
                <a:xfrm>
                  <a:off x="-171535" y="1222676"/>
                  <a:ext cx="2038340" cy="5706231"/>
                </a:xfrm>
                <a:prstGeom prst="donut">
                  <a:avLst>
                    <a:gd name="adj" fmla="val 13317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9" name="Google Shape;359;p50"/>
                <p:cNvSpPr/>
                <p:nvPr/>
              </p:nvSpPr>
              <p:spPr>
                <a:xfrm>
                  <a:off x="685674" y="3723415"/>
                  <a:ext cx="360043" cy="41756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0" name="Google Shape;360;p50"/>
                <p:cNvSpPr/>
                <p:nvPr/>
              </p:nvSpPr>
              <p:spPr>
                <a:xfrm>
                  <a:off x="88821" y="1235962"/>
                  <a:ext cx="1578498" cy="5706228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1" name="Google Shape;361;p50"/>
                <p:cNvSpPr/>
                <p:nvPr/>
              </p:nvSpPr>
              <p:spPr>
                <a:xfrm rot="2115078">
                  <a:off x="525404" y="1791404"/>
                  <a:ext cx="161774" cy="409718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2" name="Google Shape;362;p50"/>
                <p:cNvSpPr/>
                <p:nvPr/>
              </p:nvSpPr>
              <p:spPr>
                <a:xfrm rot="2115078" flipH="1">
                  <a:off x="733979" y="2010005"/>
                  <a:ext cx="161774" cy="409718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3" name="Google Shape;363;p50"/>
                <p:cNvSpPr/>
                <p:nvPr/>
              </p:nvSpPr>
              <p:spPr>
                <a:xfrm flipH="1">
                  <a:off x="971601" y="3768911"/>
                  <a:ext cx="71112" cy="4057938"/>
                </a:xfrm>
                <a:prstGeom prst="roundRect">
                  <a:avLst>
                    <a:gd name="adj" fmla="val 9769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64" name="Google Shape;364;p50"/>
              <p:cNvGrpSpPr/>
              <p:nvPr/>
            </p:nvGrpSpPr>
            <p:grpSpPr>
              <a:xfrm flipH="1">
                <a:off x="7970598" y="1890732"/>
                <a:ext cx="885531" cy="2323623"/>
                <a:chOff x="9048075" y="605784"/>
                <a:chExt cx="2570773" cy="6745678"/>
              </a:xfrm>
            </p:grpSpPr>
            <p:sp>
              <p:nvSpPr>
                <p:cNvPr id="365" name="Google Shape;365;p50"/>
                <p:cNvSpPr/>
                <p:nvPr/>
              </p:nvSpPr>
              <p:spPr>
                <a:xfrm>
                  <a:off x="10485225" y="605784"/>
                  <a:ext cx="639440" cy="5313543"/>
                </a:xfrm>
                <a:prstGeom prst="flowChartConnector">
                  <a:avLst/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6" name="Google Shape;366;p50"/>
                <p:cNvSpPr/>
                <p:nvPr/>
              </p:nvSpPr>
              <p:spPr>
                <a:xfrm>
                  <a:off x="10405016" y="2313401"/>
                  <a:ext cx="767469" cy="385176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7" name="Google Shape;367;p50"/>
                <p:cNvSpPr/>
                <p:nvPr/>
              </p:nvSpPr>
              <p:spPr>
                <a:xfrm>
                  <a:off x="10837952" y="3463150"/>
                  <a:ext cx="334528" cy="388831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8" name="Google Shape;368;p50"/>
                <p:cNvSpPr/>
                <p:nvPr/>
              </p:nvSpPr>
              <p:spPr>
                <a:xfrm>
                  <a:off x="10420378" y="3463143"/>
                  <a:ext cx="334533" cy="388831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9" name="Google Shape;369;p50"/>
                <p:cNvSpPr/>
                <p:nvPr/>
              </p:nvSpPr>
              <p:spPr>
                <a:xfrm rot="-250286">
                  <a:off x="11053598" y="2451539"/>
                  <a:ext cx="428385" cy="377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131" h="1970089" extrusionOk="0">
                      <a:moveTo>
                        <a:pt x="13411" y="268653"/>
                      </a:moveTo>
                      <a:cubicBezTo>
                        <a:pt x="-22501" y="114320"/>
                        <a:pt x="18227" y="22330"/>
                        <a:pt x="82039" y="14710"/>
                      </a:cubicBezTo>
                      <a:cubicBezTo>
                        <a:pt x="196815" y="-41778"/>
                        <a:pt x="322143" y="76382"/>
                        <a:pt x="360978" y="166445"/>
                      </a:cubicBezTo>
                      <a:cubicBezTo>
                        <a:pt x="754170" y="1092468"/>
                        <a:pt x="598722" y="1728672"/>
                        <a:pt x="587495" y="1823332"/>
                      </a:cubicBezTo>
                      <a:cubicBezTo>
                        <a:pt x="562781" y="1920456"/>
                        <a:pt x="513148" y="1970089"/>
                        <a:pt x="430146" y="1970089"/>
                      </a:cubicBezTo>
                      <a:lnTo>
                        <a:pt x="430146" y="1970089"/>
                      </a:lnTo>
                      <a:cubicBezTo>
                        <a:pt x="347144" y="1970089"/>
                        <a:pt x="279858" y="1902803"/>
                        <a:pt x="279858" y="1819801"/>
                      </a:cubicBezTo>
                      <a:cubicBezTo>
                        <a:pt x="257227" y="1431720"/>
                        <a:pt x="435482" y="979386"/>
                        <a:pt x="13411" y="268653"/>
                      </a:cubicBez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70" name="Google Shape;370;p50"/>
                <p:cNvSpPr/>
                <p:nvPr/>
              </p:nvSpPr>
              <p:spPr>
                <a:xfrm rot="9161763">
                  <a:off x="9890871" y="1445042"/>
                  <a:ext cx="428385" cy="377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131" h="1970089" extrusionOk="0">
                      <a:moveTo>
                        <a:pt x="13411" y="268653"/>
                      </a:moveTo>
                      <a:cubicBezTo>
                        <a:pt x="-22501" y="114320"/>
                        <a:pt x="18227" y="22330"/>
                        <a:pt x="82039" y="14710"/>
                      </a:cubicBezTo>
                      <a:cubicBezTo>
                        <a:pt x="196815" y="-41778"/>
                        <a:pt x="322143" y="76382"/>
                        <a:pt x="360978" y="166445"/>
                      </a:cubicBezTo>
                      <a:cubicBezTo>
                        <a:pt x="754170" y="1092468"/>
                        <a:pt x="598722" y="1728672"/>
                        <a:pt x="587495" y="1823332"/>
                      </a:cubicBezTo>
                      <a:cubicBezTo>
                        <a:pt x="562781" y="1920456"/>
                        <a:pt x="513148" y="1970089"/>
                        <a:pt x="430146" y="1970089"/>
                      </a:cubicBezTo>
                      <a:lnTo>
                        <a:pt x="430146" y="1970089"/>
                      </a:lnTo>
                      <a:cubicBezTo>
                        <a:pt x="347144" y="1970089"/>
                        <a:pt x="279858" y="1902803"/>
                        <a:pt x="279858" y="1819801"/>
                      </a:cubicBezTo>
                      <a:cubicBezTo>
                        <a:pt x="257227" y="1431720"/>
                        <a:pt x="435482" y="979386"/>
                        <a:pt x="13411" y="268653"/>
                      </a:cubicBez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</p:grpSp>
      </p:grpSp>
      <p:pic>
        <p:nvPicPr>
          <p:cNvPr id="371" name="Google Shape;37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704" y="3544893"/>
            <a:ext cx="1378478" cy="1224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9803"/>
              </a:srgbClr>
            </a:outerShdw>
          </a:effectLst>
        </p:spPr>
      </p:pic>
      <p:sp>
        <p:nvSpPr>
          <p:cNvPr id="2" name="矩形: 圓角 1">
            <a:extLst>
              <a:ext uri="{FF2B5EF4-FFF2-40B4-BE49-F238E27FC236}">
                <a16:creationId xmlns="" xmlns:a16="http://schemas.microsoft.com/office/drawing/2014/main" id="{13D402E9-C47A-DC3B-7BB9-3C6FE40D496D}"/>
              </a:ext>
            </a:extLst>
          </p:cNvPr>
          <p:cNvSpPr/>
          <p:nvPr/>
        </p:nvSpPr>
        <p:spPr>
          <a:xfrm>
            <a:off x="0" y="117231"/>
            <a:ext cx="12190413" cy="580835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十二年國民基本教育課程綱要</a:t>
            </a:r>
            <a:r>
              <a:rPr lang="en-US" altLang="zh-TW" sz="3200" b="1" dirty="0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-</a:t>
            </a:r>
            <a:r>
              <a:rPr lang="zh-TW" altLang="en-US" sz="3200" b="1" dirty="0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漫步高中職於大學間</a:t>
            </a:r>
          </a:p>
        </p:txBody>
      </p:sp>
      <p:sp>
        <p:nvSpPr>
          <p:cNvPr id="4" name="圖說文字: 向右箭號 3">
            <a:extLst>
              <a:ext uri="{FF2B5EF4-FFF2-40B4-BE49-F238E27FC236}">
                <a16:creationId xmlns="" xmlns:a16="http://schemas.microsoft.com/office/drawing/2014/main" id="{38D6DBA2-FAAA-CD67-E369-238EDB2D2E09}"/>
              </a:ext>
            </a:extLst>
          </p:cNvPr>
          <p:cNvSpPr/>
          <p:nvPr/>
        </p:nvSpPr>
        <p:spPr>
          <a:xfrm flipH="1">
            <a:off x="1756032" y="2641269"/>
            <a:ext cx="8996635" cy="3087493"/>
          </a:xfrm>
          <a:prstGeom prst="rightArrowCallout">
            <a:avLst>
              <a:gd name="adj1" fmla="val 18683"/>
              <a:gd name="adj2" fmla="val 15753"/>
              <a:gd name="adj3" fmla="val 13368"/>
              <a:gd name="adj4" fmla="val 40328"/>
            </a:avLst>
          </a:prstGeom>
          <a:solidFill>
            <a:srgbClr val="7030A0">
              <a:alpha val="18824"/>
            </a:srgb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4400" b="1" dirty="0">
                <a:solidFill>
                  <a:srgbClr val="C2185B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大學招生委員會聯合會</a:t>
            </a:r>
            <a:endParaRPr lang="zh-TW" altLang="en-US" sz="4400" b="1" dirty="0">
              <a:solidFill>
                <a:srgbClr val="E36C09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lvl="0" algn="ctr">
              <a:spcBef>
                <a:spcPts val="1428"/>
              </a:spcBef>
            </a:pPr>
            <a:r>
              <a:rPr lang="zh-TW" altLang="en-US" sz="4400" b="1" dirty="0">
                <a:solidFill>
                  <a:srgbClr val="C2185B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技專校院招生策略委員會</a:t>
            </a:r>
            <a:endParaRPr lang="zh-TW" altLang="en-US" sz="44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3C3CBAE5-57C8-8371-6FCD-E7F72F69BB83}"/>
              </a:ext>
            </a:extLst>
          </p:cNvPr>
          <p:cNvSpPr txBox="1"/>
          <p:nvPr/>
        </p:nvSpPr>
        <p:spPr>
          <a:xfrm>
            <a:off x="1791138" y="1783986"/>
            <a:ext cx="5784398" cy="345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目錄</a:t>
            </a:r>
            <a:endParaRPr lang="zh-TW" altLang="en-US" sz="3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壹、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課綱的考招連動</a:t>
            </a:r>
            <a:endParaRPr lang="en-US" altLang="zh-TW" sz="32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貳、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課綱的學習歷程檔案</a:t>
            </a:r>
            <a:endParaRPr lang="zh-TW" altLang="en-US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參、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課綱的學習準備方向</a:t>
            </a:r>
            <a:endParaRPr lang="zh-TW" altLang="en-US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肆、給家長的小叮嚀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867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50</a:t>
            </a:fld>
            <a:endParaRPr/>
          </a:p>
        </p:txBody>
      </p:sp>
      <p:sp>
        <p:nvSpPr>
          <p:cNvPr id="762" name="Google Shape;762;p77"/>
          <p:cNvSpPr/>
          <p:nvPr/>
        </p:nvSpPr>
        <p:spPr>
          <a:xfrm>
            <a:off x="1225193" y="1629593"/>
            <a:ext cx="10559800" cy="419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大學招生委員會聯合會</a:t>
            </a:r>
            <a:endParaRPr sz="4300" b="1" dirty="0">
              <a:solidFill>
                <a:srgbClr val="E36C09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 </a:t>
            </a:r>
            <a:r>
              <a:rPr lang="en-US" alt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113</a:t>
            </a:r>
            <a:r>
              <a:rPr lang="zh-TW" altLang="en-US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學年度大學申請入學學習準備建議方向</a:t>
            </a:r>
          </a:p>
          <a:p>
            <a:pPr lvl="0"/>
            <a:r>
              <a:rPr lang="zh-TW" altLang="en-US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 暨</a:t>
            </a:r>
            <a:r>
              <a:rPr lang="en-US" alt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114</a:t>
            </a:r>
            <a:r>
              <a:rPr lang="zh-TW" altLang="en-US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、</a:t>
            </a:r>
            <a:r>
              <a:rPr lang="en-US" alt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115</a:t>
            </a:r>
            <a:r>
              <a:rPr lang="zh-TW" altLang="en-US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學年度繁星推薦、申請入學、分發入學招生</a:t>
            </a:r>
            <a:endParaRPr lang="en-US" altLang="zh-TW"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lvl="0"/>
            <a:r>
              <a:rPr lang="zh-TW" altLang="en-US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 管道數學考科參採查詢系統</a:t>
            </a: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 b="1" dirty="0">
              <a:solidFill>
                <a:srgbClr val="E36C09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技專校院招生策略委員會</a:t>
            </a:r>
            <a:endParaRPr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 </a:t>
            </a:r>
            <a:r>
              <a:rPr lang="en-US" alt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114</a:t>
            </a:r>
            <a:r>
              <a:rPr lang="zh-TW" altLang="en-US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學年度四技二專各入學管道學習準備建議方向</a:t>
            </a:r>
          </a:p>
          <a:p>
            <a:pPr lvl="0"/>
            <a:endParaRPr lang="zh-TW" altLang="en-US"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5" name="Google Shape;555;p58">
            <a:extLst>
              <a:ext uri="{FF2B5EF4-FFF2-40B4-BE49-F238E27FC236}">
                <a16:creationId xmlns="" xmlns:a16="http://schemas.microsoft.com/office/drawing/2014/main" id="{27F1B211-5B9F-4E0C-B97A-809AE171CF70}"/>
              </a:ext>
            </a:extLst>
          </p:cNvPr>
          <p:cNvSpPr/>
          <p:nvPr/>
        </p:nvSpPr>
        <p:spPr>
          <a:xfrm>
            <a:off x="1136344" y="101203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CC0099"/>
              </a:gs>
              <a:gs pos="100000">
                <a:srgbClr val="FF339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課綱的學習準備方向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A944FEB-CC02-4DE5-8D0C-341084A02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94" y="886687"/>
            <a:ext cx="11199980" cy="54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68" name="Google Shape;768;p7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51</a:t>
            </a:fld>
            <a:endParaRPr/>
          </a:p>
        </p:txBody>
      </p:sp>
      <p:sp>
        <p:nvSpPr>
          <p:cNvPr id="8" name="矩形 7"/>
          <p:cNvSpPr/>
          <p:nvPr/>
        </p:nvSpPr>
        <p:spPr>
          <a:xfrm>
            <a:off x="2526047" y="2003298"/>
            <a:ext cx="5891812" cy="308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zh-TW" sz="1350" kern="100" dirty="0">
              <a:latin typeface="源泉圓體 B" panose="020B0800000000000000" pitchFamily="34" charset="-120"/>
              <a:ea typeface="源泉圓體 B" panose="020B08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11151" y="2096506"/>
            <a:ext cx="1988492" cy="3497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53998" y="2052765"/>
            <a:ext cx="1743062" cy="3667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45447" y="4071380"/>
            <a:ext cx="3142805" cy="347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2" name="矩形圖說文字 11"/>
          <p:cNvSpPr/>
          <p:nvPr/>
        </p:nvSpPr>
        <p:spPr>
          <a:xfrm>
            <a:off x="2820784" y="3003025"/>
            <a:ext cx="3010615" cy="498257"/>
          </a:xfrm>
          <a:prstGeom prst="wedgeRectCallout">
            <a:avLst>
              <a:gd name="adj1" fmla="val -65696"/>
              <a:gd name="adj2" fmla="val -15944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依學校分類條件查詢</a:t>
            </a:r>
          </a:p>
        </p:txBody>
      </p:sp>
      <p:sp>
        <p:nvSpPr>
          <p:cNvPr id="13" name="矩形圖說文字 12"/>
          <p:cNvSpPr/>
          <p:nvPr/>
        </p:nvSpPr>
        <p:spPr>
          <a:xfrm>
            <a:off x="4587766" y="4809067"/>
            <a:ext cx="4645799" cy="1282513"/>
          </a:xfrm>
          <a:prstGeom prst="wedgeRectCallout">
            <a:avLst>
              <a:gd name="adj1" fmla="val -64298"/>
              <a:gd name="adj2" fmla="val -797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依學習準備建議方向</a:t>
            </a:r>
            <a:r>
              <a:rPr lang="en-US" altLang="zh-TW" sz="32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/>
            </a:r>
            <a:br>
              <a:rPr lang="en-US" altLang="zh-TW" sz="32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</a:br>
            <a:r>
              <a:rPr lang="zh-TW" altLang="en-US" sz="32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內容查詢</a:t>
            </a:r>
          </a:p>
        </p:txBody>
      </p:sp>
      <p:sp>
        <p:nvSpPr>
          <p:cNvPr id="14" name="矩形圖說文字 13"/>
          <p:cNvSpPr/>
          <p:nvPr/>
        </p:nvSpPr>
        <p:spPr>
          <a:xfrm>
            <a:off x="8484200" y="2446207"/>
            <a:ext cx="3010616" cy="498257"/>
          </a:xfrm>
          <a:prstGeom prst="wedgeRectCallout">
            <a:avLst>
              <a:gd name="adj1" fmla="val -70764"/>
              <a:gd name="adj2" fmla="val -487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依學群分類條件查詢</a:t>
            </a:r>
          </a:p>
        </p:txBody>
      </p:sp>
      <p:sp>
        <p:nvSpPr>
          <p:cNvPr id="15" name="矩形 14"/>
          <p:cNvSpPr/>
          <p:nvPr/>
        </p:nvSpPr>
        <p:spPr>
          <a:xfrm>
            <a:off x="2820784" y="1366533"/>
            <a:ext cx="1766982" cy="399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16" name="Google Shape;555;p58">
            <a:extLst>
              <a:ext uri="{FF2B5EF4-FFF2-40B4-BE49-F238E27FC236}">
                <a16:creationId xmlns="" xmlns:a16="http://schemas.microsoft.com/office/drawing/2014/main" id="{08274FCD-EEFD-45CB-A377-74192CB45576}"/>
              </a:ext>
            </a:extLst>
          </p:cNvPr>
          <p:cNvSpPr/>
          <p:nvPr/>
        </p:nvSpPr>
        <p:spPr>
          <a:xfrm>
            <a:off x="1136344" y="101203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CC0099"/>
              </a:gs>
              <a:gs pos="100000">
                <a:srgbClr val="FF339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36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大學招生委員會聯合會</a:t>
            </a: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-</a:t>
            </a:r>
            <a:r>
              <a:rPr lang="zh-TW" altLang="en-US" sz="36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申請入學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52</a:t>
            </a:fld>
            <a:endParaRPr/>
          </a:p>
        </p:txBody>
      </p:sp>
      <p:sp>
        <p:nvSpPr>
          <p:cNvPr id="17" name="矩形 16"/>
          <p:cNvSpPr/>
          <p:nvPr/>
        </p:nvSpPr>
        <p:spPr>
          <a:xfrm>
            <a:off x="2470157" y="1658419"/>
            <a:ext cx="591866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zh-TW" sz="135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63929A0F-AAC2-488F-8985-9AB8C85276D7}"/>
              </a:ext>
            </a:extLst>
          </p:cNvPr>
          <p:cNvGrpSpPr/>
          <p:nvPr/>
        </p:nvGrpSpPr>
        <p:grpSpPr>
          <a:xfrm>
            <a:off x="471096" y="975510"/>
            <a:ext cx="11479620" cy="5584646"/>
            <a:chOff x="471096" y="975510"/>
            <a:chExt cx="11479620" cy="5584646"/>
          </a:xfrm>
        </p:grpSpPr>
        <p:pic>
          <p:nvPicPr>
            <p:cNvPr id="4" name="圖片 3">
              <a:extLst>
                <a:ext uri="{FF2B5EF4-FFF2-40B4-BE49-F238E27FC236}">
                  <a16:creationId xmlns="" xmlns:a16="http://schemas.microsoft.com/office/drawing/2014/main" id="{362AB010-84F6-49CD-BD89-EA2F250B3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096" y="975510"/>
              <a:ext cx="11479620" cy="5584646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613279" y="2423728"/>
              <a:ext cx="1884390" cy="2990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9" name="矩形 18"/>
            <p:cNvSpPr/>
            <p:nvPr/>
          </p:nvSpPr>
          <p:spPr>
            <a:xfrm>
              <a:off x="728197" y="3601818"/>
              <a:ext cx="1601849" cy="3320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20" name="矩形 19"/>
            <p:cNvSpPr/>
            <p:nvPr/>
          </p:nvSpPr>
          <p:spPr>
            <a:xfrm>
              <a:off x="727404" y="4871171"/>
              <a:ext cx="1844716" cy="3299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21" name="矩形圖說文字 20"/>
            <p:cNvSpPr/>
            <p:nvPr/>
          </p:nvSpPr>
          <p:spPr>
            <a:xfrm>
              <a:off x="2754407" y="2409796"/>
              <a:ext cx="2220424" cy="366420"/>
            </a:xfrm>
            <a:prstGeom prst="wedgeRectCallout">
              <a:avLst>
                <a:gd name="adj1" fmla="val -57143"/>
                <a:gd name="adj2" fmla="val 1646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</a:rPr>
                <a:t>選擇查詢學年度</a:t>
              </a:r>
            </a:p>
          </p:txBody>
        </p:sp>
        <p:sp>
          <p:nvSpPr>
            <p:cNvPr id="22" name="矩形圖說文字 21"/>
            <p:cNvSpPr/>
            <p:nvPr/>
          </p:nvSpPr>
          <p:spPr>
            <a:xfrm>
              <a:off x="2572119" y="4092660"/>
              <a:ext cx="2262994" cy="333337"/>
            </a:xfrm>
            <a:prstGeom prst="wedgeRectCallout">
              <a:avLst>
                <a:gd name="adj1" fmla="val -58342"/>
                <a:gd name="adj2" fmla="val 4942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</a:rPr>
                <a:t>依招生管道查詢</a:t>
              </a:r>
            </a:p>
          </p:txBody>
        </p:sp>
        <p:sp>
          <p:nvSpPr>
            <p:cNvPr id="23" name="矩形圖說文字 22"/>
            <p:cNvSpPr/>
            <p:nvPr/>
          </p:nvSpPr>
          <p:spPr>
            <a:xfrm>
              <a:off x="3009099" y="5957103"/>
              <a:ext cx="3201807" cy="466075"/>
            </a:xfrm>
            <a:prstGeom prst="wedgeRectCallout">
              <a:avLst>
                <a:gd name="adj1" fmla="val -64855"/>
                <a:gd name="adj2" fmla="val -22979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</a:rPr>
                <a:t>依學校所在地區條件查詢</a:t>
              </a:r>
            </a:p>
          </p:txBody>
        </p:sp>
        <p:sp>
          <p:nvSpPr>
            <p:cNvPr id="24" name="矩形圖說文字 23"/>
            <p:cNvSpPr/>
            <p:nvPr/>
          </p:nvSpPr>
          <p:spPr>
            <a:xfrm>
              <a:off x="2504131" y="3092867"/>
              <a:ext cx="2513772" cy="466075"/>
            </a:xfrm>
            <a:prstGeom prst="wedgeRectCallout">
              <a:avLst>
                <a:gd name="adj1" fmla="val -56176"/>
                <a:gd name="adj2" fmla="val 9331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</a:rPr>
                <a:t>依學校分類條件查詢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732495" y="4295897"/>
              <a:ext cx="1578225" cy="2451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27" name="矩形圖說文字 26"/>
            <p:cNvSpPr/>
            <p:nvPr/>
          </p:nvSpPr>
          <p:spPr>
            <a:xfrm>
              <a:off x="8388819" y="3159235"/>
              <a:ext cx="2262994" cy="333337"/>
            </a:xfrm>
            <a:prstGeom prst="wedgeRectCallout">
              <a:avLst>
                <a:gd name="adj1" fmla="val -83382"/>
                <a:gd name="adj2" fmla="val 11043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</a:rPr>
                <a:t>依參採方式查詢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7335997" y="1331397"/>
              <a:ext cx="1005886" cy="4269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29" name="矩形 28"/>
            <p:cNvSpPr/>
            <p:nvPr/>
          </p:nvSpPr>
          <p:spPr>
            <a:xfrm>
              <a:off x="4869307" y="1413609"/>
              <a:ext cx="1005886" cy="3447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30" name="矩形 29"/>
            <p:cNvSpPr/>
            <p:nvPr/>
          </p:nvSpPr>
          <p:spPr>
            <a:xfrm>
              <a:off x="3302221" y="1381061"/>
              <a:ext cx="1005886" cy="401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31" name="矩形 30"/>
            <p:cNvSpPr/>
            <p:nvPr/>
          </p:nvSpPr>
          <p:spPr>
            <a:xfrm>
              <a:off x="6026832" y="1407713"/>
              <a:ext cx="1005886" cy="3506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26" name="矩形 25"/>
            <p:cNvSpPr/>
            <p:nvPr/>
          </p:nvSpPr>
          <p:spPr>
            <a:xfrm>
              <a:off x="6210906" y="3665911"/>
              <a:ext cx="1307494" cy="2679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</p:grpSp>
      <p:sp>
        <p:nvSpPr>
          <p:cNvPr id="32" name="Google Shape;555;p58">
            <a:extLst>
              <a:ext uri="{FF2B5EF4-FFF2-40B4-BE49-F238E27FC236}">
                <a16:creationId xmlns="" xmlns:a16="http://schemas.microsoft.com/office/drawing/2014/main" id="{800A4D92-34A2-4AEC-8CA7-A933529B2689}"/>
              </a:ext>
            </a:extLst>
          </p:cNvPr>
          <p:cNvSpPr/>
          <p:nvPr/>
        </p:nvSpPr>
        <p:spPr>
          <a:xfrm>
            <a:off x="1136344" y="101203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CC0099"/>
              </a:gs>
              <a:gs pos="100000">
                <a:srgbClr val="FF339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36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大學招生委員會聯合會</a:t>
            </a:r>
            <a:r>
              <a:rPr lang="en-US" altLang="zh-TW" sz="36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-</a:t>
            </a:r>
            <a:r>
              <a:rPr lang="zh-TW" altLang="en-US" sz="3600" b="1" dirty="0"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參採數學考科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8665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53</a:t>
            </a:fld>
            <a:endParaRPr/>
          </a:p>
        </p:txBody>
      </p:sp>
      <p:sp>
        <p:nvSpPr>
          <p:cNvPr id="779" name="Google Shape;779;p79"/>
          <p:cNvSpPr/>
          <p:nvPr/>
        </p:nvSpPr>
        <p:spPr>
          <a:xfrm>
            <a:off x="7953931" y="5140003"/>
            <a:ext cx="3783427" cy="1008112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務必   上線查詢</a:t>
            </a:r>
            <a:endParaRPr dirty="0"/>
          </a:p>
        </p:txBody>
      </p:sp>
      <p:sp>
        <p:nvSpPr>
          <p:cNvPr id="7" name="Google Shape;555;p58">
            <a:extLst>
              <a:ext uri="{FF2B5EF4-FFF2-40B4-BE49-F238E27FC236}">
                <a16:creationId xmlns="" xmlns:a16="http://schemas.microsoft.com/office/drawing/2014/main" id="{3EE283BA-E8F0-4CB1-80A7-D5ECC4A1DF9D}"/>
              </a:ext>
            </a:extLst>
          </p:cNvPr>
          <p:cNvSpPr/>
          <p:nvPr/>
        </p:nvSpPr>
        <p:spPr>
          <a:xfrm>
            <a:off x="1136344" y="101203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CC0099"/>
              </a:gs>
              <a:gs pos="100000">
                <a:srgbClr val="FF339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學習準備方向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以大學為例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31517287-BD4B-42B4-9E31-1D592FDB4D11}"/>
              </a:ext>
            </a:extLst>
          </p:cNvPr>
          <p:cNvSpPr txBox="1"/>
          <p:nvPr/>
        </p:nvSpPr>
        <p:spPr>
          <a:xfrm>
            <a:off x="5555848" y="295733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0C986BAD-A6A9-4FAA-8CE8-F339B6E49D43}"/>
              </a:ext>
            </a:extLst>
          </p:cNvPr>
          <p:cNvGrpSpPr/>
          <p:nvPr/>
        </p:nvGrpSpPr>
        <p:grpSpPr>
          <a:xfrm>
            <a:off x="345851" y="863410"/>
            <a:ext cx="7362997" cy="5467942"/>
            <a:chOff x="345851" y="863410"/>
            <a:chExt cx="7362997" cy="5467942"/>
          </a:xfrm>
        </p:grpSpPr>
        <p:grpSp>
          <p:nvGrpSpPr>
            <p:cNvPr id="5" name="群組 4">
              <a:extLst>
                <a:ext uri="{FF2B5EF4-FFF2-40B4-BE49-F238E27FC236}">
                  <a16:creationId xmlns="" xmlns:a16="http://schemas.microsoft.com/office/drawing/2014/main" id="{A2EA784D-FF60-4172-9269-16B56FDB25B2}"/>
                </a:ext>
              </a:extLst>
            </p:cNvPr>
            <p:cNvGrpSpPr/>
            <p:nvPr/>
          </p:nvGrpSpPr>
          <p:grpSpPr>
            <a:xfrm>
              <a:off x="345851" y="863410"/>
              <a:ext cx="7362997" cy="5467942"/>
              <a:chOff x="214442" y="886252"/>
              <a:chExt cx="7322549" cy="5544355"/>
            </a:xfrm>
          </p:grpSpPr>
          <p:pic>
            <p:nvPicPr>
              <p:cNvPr id="2" name="圖片 1">
                <a:extLst>
                  <a:ext uri="{FF2B5EF4-FFF2-40B4-BE49-F238E27FC236}">
                    <a16:creationId xmlns="" xmlns:a16="http://schemas.microsoft.com/office/drawing/2014/main" id="{0598EC2E-2F35-47E0-8388-679895509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442" y="886252"/>
                <a:ext cx="7311272" cy="18000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3" name="圖片 2">
                <a:extLst>
                  <a:ext uri="{FF2B5EF4-FFF2-40B4-BE49-F238E27FC236}">
                    <a16:creationId xmlns="" xmlns:a16="http://schemas.microsoft.com/office/drawing/2014/main" id="{742D4540-891F-43BD-983A-7DB17A401D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002"/>
              <a:stretch/>
            </p:blipFill>
            <p:spPr>
              <a:xfrm>
                <a:off x="214442" y="2769559"/>
                <a:ext cx="7311273" cy="18000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4" name="圖片 3">
                <a:extLst>
                  <a:ext uri="{FF2B5EF4-FFF2-40B4-BE49-F238E27FC236}">
                    <a16:creationId xmlns="" xmlns:a16="http://schemas.microsoft.com/office/drawing/2014/main" id="{746A7505-FA69-4CFF-AC55-8F0857FF68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25" r="990"/>
              <a:stretch/>
            </p:blipFill>
            <p:spPr>
              <a:xfrm>
                <a:off x="225719" y="4630607"/>
                <a:ext cx="7311272" cy="18000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sp>
          <p:nvSpPr>
            <p:cNvPr id="8" name="文字方塊 7">
              <a:extLst>
                <a:ext uri="{FF2B5EF4-FFF2-40B4-BE49-F238E27FC236}">
                  <a16:creationId xmlns="" xmlns:a16="http://schemas.microsoft.com/office/drawing/2014/main" id="{B594BCB5-8942-4BA6-AED0-C3B80C78E3D9}"/>
                </a:ext>
              </a:extLst>
            </p:cNvPr>
            <p:cNvSpPr txBox="1"/>
            <p:nvPr/>
          </p:nvSpPr>
          <p:spPr>
            <a:xfrm>
              <a:off x="357190" y="885362"/>
              <a:ext cx="2068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自然探究</a:t>
              </a:r>
              <a:r>
                <a:rPr lang="en-US" altLang="zh-TW" sz="1800" b="1" dirty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-665</a:t>
              </a:r>
              <a:r>
                <a:rPr lang="zh-TW" altLang="en-US" sz="1800" b="1" dirty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系組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="" xmlns:a16="http://schemas.microsoft.com/office/drawing/2014/main" id="{86C0315C-46B7-4842-96F7-0AC78FB31B5F}"/>
                </a:ext>
              </a:extLst>
            </p:cNvPr>
            <p:cNvSpPr txBox="1"/>
            <p:nvPr/>
          </p:nvSpPr>
          <p:spPr>
            <a:xfrm>
              <a:off x="357190" y="2720761"/>
              <a:ext cx="2084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社會探究</a:t>
              </a:r>
              <a:r>
                <a:rPr lang="en-US" altLang="zh-TW" sz="1800" b="1" dirty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-560</a:t>
              </a:r>
              <a:r>
                <a:rPr lang="zh-TW" altLang="en-US" sz="1800" b="1" dirty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系組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="" xmlns:a16="http://schemas.microsoft.com/office/drawing/2014/main" id="{694DE75D-CE8D-434B-A580-BADA4085E8D8}"/>
                </a:ext>
              </a:extLst>
            </p:cNvPr>
            <p:cNvSpPr txBox="1"/>
            <p:nvPr/>
          </p:nvSpPr>
          <p:spPr>
            <a:xfrm>
              <a:off x="345851" y="4578112"/>
              <a:ext cx="2222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自主學習</a:t>
              </a:r>
              <a:r>
                <a:rPr lang="en-US" altLang="zh-TW" sz="1800" b="1" dirty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-1785</a:t>
              </a:r>
              <a:r>
                <a:rPr lang="zh-TW" altLang="en-US" sz="1800" b="1" dirty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系組</a:t>
              </a: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05ED57A5-7014-48C7-B88E-C436E894B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57" y="1682405"/>
            <a:ext cx="3208173" cy="32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8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54</a:t>
            </a:fld>
            <a:endParaRPr/>
          </a:p>
        </p:txBody>
      </p:sp>
      <p:sp>
        <p:nvSpPr>
          <p:cNvPr id="5" name="Google Shape;555;p58">
            <a:extLst>
              <a:ext uri="{FF2B5EF4-FFF2-40B4-BE49-F238E27FC236}">
                <a16:creationId xmlns="" xmlns:a16="http://schemas.microsoft.com/office/drawing/2014/main" id="{BA62C96A-2CF8-4C36-A461-338495A07F5C}"/>
              </a:ext>
            </a:extLst>
          </p:cNvPr>
          <p:cNvSpPr/>
          <p:nvPr/>
        </p:nvSpPr>
        <p:spPr>
          <a:xfrm>
            <a:off x="1136344" y="101203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CC0099"/>
              </a:gs>
              <a:gs pos="100000">
                <a:srgbClr val="FF339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技術型高中</a:t>
            </a:r>
            <a:r>
              <a:rPr lang="zh-TW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學習準備方向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48115415-C46E-44DA-9F4B-26A33D90E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401" y="1061996"/>
            <a:ext cx="9137610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8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55</a:t>
            </a:fld>
            <a:endParaRPr/>
          </a:p>
        </p:txBody>
      </p:sp>
      <p:sp>
        <p:nvSpPr>
          <p:cNvPr id="805" name="Google Shape;805;p82"/>
          <p:cNvSpPr/>
          <p:nvPr/>
        </p:nvSpPr>
        <p:spPr>
          <a:xfrm>
            <a:off x="8385277" y="5132793"/>
            <a:ext cx="3526860" cy="694596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務必上線查詢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7" name="Google Shape;555;p58">
            <a:extLst>
              <a:ext uri="{FF2B5EF4-FFF2-40B4-BE49-F238E27FC236}">
                <a16:creationId xmlns="" xmlns:a16="http://schemas.microsoft.com/office/drawing/2014/main" id="{E2A3ED8F-7EB5-490D-B67E-73237C211A10}"/>
              </a:ext>
            </a:extLst>
          </p:cNvPr>
          <p:cNvSpPr/>
          <p:nvPr/>
        </p:nvSpPr>
        <p:spPr>
          <a:xfrm>
            <a:off x="1136344" y="101203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CC0099"/>
              </a:gs>
              <a:gs pos="100000">
                <a:srgbClr val="FF339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技術型高中</a:t>
            </a:r>
            <a:r>
              <a:rPr lang="zh-TW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學習準備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累積成果成就未來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8B529510-1BA6-49A0-944B-6A8E3F08B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8" y="939064"/>
            <a:ext cx="7705833" cy="52270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2BDA120E-3628-4C3C-AC57-4346858A9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908" y="1261195"/>
            <a:ext cx="3871598" cy="38715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0"/>
          <p:cNvGrpSpPr/>
          <p:nvPr/>
        </p:nvGrpSpPr>
        <p:grpSpPr>
          <a:xfrm>
            <a:off x="8120836" y="4765881"/>
            <a:ext cx="1639986" cy="1470631"/>
            <a:chOff x="5824492" y="2889991"/>
            <a:chExt cx="2797651" cy="3553942"/>
          </a:xfrm>
        </p:grpSpPr>
        <p:grpSp>
          <p:nvGrpSpPr>
            <p:cNvPr id="343" name="Google Shape;343;p50"/>
            <p:cNvGrpSpPr/>
            <p:nvPr/>
          </p:nvGrpSpPr>
          <p:grpSpPr>
            <a:xfrm>
              <a:off x="5824492" y="2889991"/>
              <a:ext cx="2627381" cy="1366905"/>
              <a:chOff x="5771788" y="3066021"/>
              <a:chExt cx="514470" cy="238264"/>
            </a:xfrm>
          </p:grpSpPr>
          <p:grpSp>
            <p:nvGrpSpPr>
              <p:cNvPr id="344" name="Google Shape;344;p50"/>
              <p:cNvGrpSpPr/>
              <p:nvPr/>
            </p:nvGrpSpPr>
            <p:grpSpPr>
              <a:xfrm>
                <a:off x="5771788" y="3066021"/>
                <a:ext cx="514470" cy="238264"/>
                <a:chOff x="1475656" y="3054155"/>
                <a:chExt cx="6248400" cy="2893784"/>
              </a:xfrm>
            </p:grpSpPr>
            <p:sp>
              <p:nvSpPr>
                <p:cNvPr id="345" name="Google Shape;345;p50"/>
                <p:cNvSpPr/>
                <p:nvPr/>
              </p:nvSpPr>
              <p:spPr>
                <a:xfrm>
                  <a:off x="1475656" y="3192391"/>
                  <a:ext cx="6248400" cy="2755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8400" h="3577728" extrusionOk="0">
                      <a:moveTo>
                        <a:pt x="203200" y="0"/>
                      </a:moveTo>
                      <a:lnTo>
                        <a:pt x="0" y="304800"/>
                      </a:lnTo>
                      <a:cubicBezTo>
                        <a:pt x="4233" y="1248833"/>
                        <a:pt x="8467" y="2205567"/>
                        <a:pt x="12700" y="3149600"/>
                      </a:cubicBezTo>
                      <a:lnTo>
                        <a:pt x="2857500" y="3479800"/>
                      </a:lnTo>
                      <a:cubicBezTo>
                        <a:pt x="3078996" y="3582764"/>
                        <a:pt x="3151537" y="3635357"/>
                        <a:pt x="3467100" y="3479800"/>
                      </a:cubicBezTo>
                      <a:lnTo>
                        <a:pt x="6223000" y="3251200"/>
                      </a:lnTo>
                      <a:lnTo>
                        <a:pt x="6248400" y="368300"/>
                      </a:lnTo>
                      <a:lnTo>
                        <a:pt x="5996122" y="9902"/>
                      </a:lnTo>
                      <a:lnTo>
                        <a:pt x="3186839" y="264978"/>
                      </a:lnTo>
                      <a:cubicBezTo>
                        <a:pt x="2972589" y="268206"/>
                        <a:pt x="1595967" y="266700"/>
                        <a:pt x="787400" y="177800"/>
                      </a:cubicBez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46" name="Google Shape;346;p50"/>
                <p:cNvSpPr/>
                <p:nvPr/>
              </p:nvSpPr>
              <p:spPr>
                <a:xfrm flipH="1">
                  <a:off x="4639630" y="3054155"/>
                  <a:ext cx="2832100" cy="27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100" h="3302000" extrusionOk="0">
                      <a:moveTo>
                        <a:pt x="2819400" y="3302000"/>
                      </a:moveTo>
                      <a:cubicBezTo>
                        <a:pt x="2823633" y="2290233"/>
                        <a:pt x="2827867" y="1278467"/>
                        <a:pt x="2832100" y="266700"/>
                      </a:cubicBezTo>
                      <a:lnTo>
                        <a:pt x="0" y="0"/>
                      </a:lnTo>
                      <a:cubicBezTo>
                        <a:pt x="4233" y="1003300"/>
                        <a:pt x="8467" y="2006600"/>
                        <a:pt x="12700" y="3009900"/>
                      </a:cubicBezTo>
                      <a:lnTo>
                        <a:pt x="2819400" y="33020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47" name="Google Shape;347;p50"/>
                <p:cNvSpPr/>
                <p:nvPr/>
              </p:nvSpPr>
              <p:spPr>
                <a:xfrm>
                  <a:off x="1706208" y="3060504"/>
                  <a:ext cx="2857501" cy="27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00" h="3314700" extrusionOk="0">
                      <a:moveTo>
                        <a:pt x="2857500" y="3314700"/>
                      </a:moveTo>
                      <a:lnTo>
                        <a:pt x="2832100" y="266700"/>
                      </a:lnTo>
                      <a:lnTo>
                        <a:pt x="0" y="0"/>
                      </a:lnTo>
                      <a:cubicBezTo>
                        <a:pt x="4233" y="1003300"/>
                        <a:pt x="8467" y="2006600"/>
                        <a:pt x="12700" y="3009900"/>
                      </a:cubicBezTo>
                      <a:lnTo>
                        <a:pt x="2857500" y="33147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48" name="Google Shape;348;p50"/>
              <p:cNvGrpSpPr/>
              <p:nvPr/>
            </p:nvGrpSpPr>
            <p:grpSpPr>
              <a:xfrm>
                <a:off x="5818453" y="3108663"/>
                <a:ext cx="186782" cy="165520"/>
                <a:chOff x="5818453" y="3108663"/>
                <a:chExt cx="186782" cy="165520"/>
              </a:xfrm>
            </p:grpSpPr>
            <p:sp>
              <p:nvSpPr>
                <p:cNvPr id="349" name="Google Shape;349;p50"/>
                <p:cNvSpPr/>
                <p:nvPr/>
              </p:nvSpPr>
              <p:spPr>
                <a:xfrm rot="5832160">
                  <a:off x="5900305" y="3039028"/>
                  <a:ext cx="22833" cy="18513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0" name="Google Shape;350;p50"/>
                <p:cNvSpPr/>
                <p:nvPr/>
              </p:nvSpPr>
              <p:spPr>
                <a:xfrm rot="5832160">
                  <a:off x="5900304" y="3094976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1" name="Google Shape;351;p50"/>
                <p:cNvSpPr/>
                <p:nvPr/>
              </p:nvSpPr>
              <p:spPr>
                <a:xfrm rot="5832160">
                  <a:off x="5900551" y="3158684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52" name="Google Shape;352;p50"/>
              <p:cNvGrpSpPr/>
              <p:nvPr/>
            </p:nvGrpSpPr>
            <p:grpSpPr>
              <a:xfrm flipH="1">
                <a:off x="6049986" y="3105269"/>
                <a:ext cx="186782" cy="165520"/>
                <a:chOff x="5818453" y="3108663"/>
                <a:chExt cx="186782" cy="165520"/>
              </a:xfrm>
            </p:grpSpPr>
            <p:sp>
              <p:nvSpPr>
                <p:cNvPr id="353" name="Google Shape;353;p50"/>
                <p:cNvSpPr/>
                <p:nvPr/>
              </p:nvSpPr>
              <p:spPr>
                <a:xfrm rot="5832160">
                  <a:off x="5900305" y="3039028"/>
                  <a:ext cx="22833" cy="18513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4" name="Google Shape;354;p50"/>
                <p:cNvSpPr/>
                <p:nvPr/>
              </p:nvSpPr>
              <p:spPr>
                <a:xfrm rot="5832160">
                  <a:off x="5900304" y="3094976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5" name="Google Shape;355;p50"/>
                <p:cNvSpPr/>
                <p:nvPr/>
              </p:nvSpPr>
              <p:spPr>
                <a:xfrm rot="5832160">
                  <a:off x="5900551" y="3158684"/>
                  <a:ext cx="22833" cy="18513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</p:grpSp>
        <p:grpSp>
          <p:nvGrpSpPr>
            <p:cNvPr id="356" name="Google Shape;356;p50"/>
            <p:cNvGrpSpPr/>
            <p:nvPr/>
          </p:nvGrpSpPr>
          <p:grpSpPr>
            <a:xfrm flipH="1">
              <a:off x="6728630" y="3424736"/>
              <a:ext cx="1893512" cy="3019198"/>
              <a:chOff x="7412720" y="1195157"/>
              <a:chExt cx="1893512" cy="3019198"/>
            </a:xfrm>
          </p:grpSpPr>
          <p:grpSp>
            <p:nvGrpSpPr>
              <p:cNvPr id="357" name="Google Shape;357;p50"/>
              <p:cNvGrpSpPr/>
              <p:nvPr/>
            </p:nvGrpSpPr>
            <p:grpSpPr>
              <a:xfrm rot="-1978401">
                <a:off x="7925585" y="1258830"/>
                <a:ext cx="867783" cy="2141499"/>
                <a:chOff x="-642136" y="1222676"/>
                <a:chExt cx="2705430" cy="6676410"/>
              </a:xfrm>
            </p:grpSpPr>
            <p:sp>
              <p:nvSpPr>
                <p:cNvPr id="358" name="Google Shape;358;p50"/>
                <p:cNvSpPr/>
                <p:nvPr/>
              </p:nvSpPr>
              <p:spPr>
                <a:xfrm>
                  <a:off x="-171535" y="1222676"/>
                  <a:ext cx="2038340" cy="5706231"/>
                </a:xfrm>
                <a:prstGeom prst="donut">
                  <a:avLst>
                    <a:gd name="adj" fmla="val 13317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59" name="Google Shape;359;p50"/>
                <p:cNvSpPr/>
                <p:nvPr/>
              </p:nvSpPr>
              <p:spPr>
                <a:xfrm>
                  <a:off x="685674" y="3723415"/>
                  <a:ext cx="360043" cy="41756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0" name="Google Shape;360;p50"/>
                <p:cNvSpPr/>
                <p:nvPr/>
              </p:nvSpPr>
              <p:spPr>
                <a:xfrm>
                  <a:off x="88821" y="1235962"/>
                  <a:ext cx="1578498" cy="5706228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1" name="Google Shape;361;p50"/>
                <p:cNvSpPr/>
                <p:nvPr/>
              </p:nvSpPr>
              <p:spPr>
                <a:xfrm rot="2115078">
                  <a:off x="525404" y="1791404"/>
                  <a:ext cx="161774" cy="409718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2" name="Google Shape;362;p50"/>
                <p:cNvSpPr/>
                <p:nvPr/>
              </p:nvSpPr>
              <p:spPr>
                <a:xfrm rot="2115078" flipH="1">
                  <a:off x="733979" y="2010005"/>
                  <a:ext cx="161774" cy="409718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3" name="Google Shape;363;p50"/>
                <p:cNvSpPr/>
                <p:nvPr/>
              </p:nvSpPr>
              <p:spPr>
                <a:xfrm flipH="1">
                  <a:off x="971601" y="3768911"/>
                  <a:ext cx="71112" cy="4057938"/>
                </a:xfrm>
                <a:prstGeom prst="roundRect">
                  <a:avLst>
                    <a:gd name="adj" fmla="val 9769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lt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  <p:grpSp>
            <p:nvGrpSpPr>
              <p:cNvPr id="364" name="Google Shape;364;p50"/>
              <p:cNvGrpSpPr/>
              <p:nvPr/>
            </p:nvGrpSpPr>
            <p:grpSpPr>
              <a:xfrm flipH="1">
                <a:off x="7970598" y="1890732"/>
                <a:ext cx="885531" cy="2323623"/>
                <a:chOff x="9048075" y="605784"/>
                <a:chExt cx="2570773" cy="6745678"/>
              </a:xfrm>
            </p:grpSpPr>
            <p:sp>
              <p:nvSpPr>
                <p:cNvPr id="365" name="Google Shape;365;p50"/>
                <p:cNvSpPr/>
                <p:nvPr/>
              </p:nvSpPr>
              <p:spPr>
                <a:xfrm>
                  <a:off x="10485225" y="605784"/>
                  <a:ext cx="639440" cy="5313543"/>
                </a:xfrm>
                <a:prstGeom prst="flowChartConnector">
                  <a:avLst/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6" name="Google Shape;366;p50"/>
                <p:cNvSpPr/>
                <p:nvPr/>
              </p:nvSpPr>
              <p:spPr>
                <a:xfrm>
                  <a:off x="10405016" y="2313401"/>
                  <a:ext cx="767469" cy="385176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7" name="Google Shape;367;p50"/>
                <p:cNvSpPr/>
                <p:nvPr/>
              </p:nvSpPr>
              <p:spPr>
                <a:xfrm>
                  <a:off x="10837952" y="3463150"/>
                  <a:ext cx="334528" cy="388831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8" name="Google Shape;368;p50"/>
                <p:cNvSpPr/>
                <p:nvPr/>
              </p:nvSpPr>
              <p:spPr>
                <a:xfrm>
                  <a:off x="10420378" y="3463143"/>
                  <a:ext cx="334533" cy="388831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69" name="Google Shape;369;p50"/>
                <p:cNvSpPr/>
                <p:nvPr/>
              </p:nvSpPr>
              <p:spPr>
                <a:xfrm rot="-250286">
                  <a:off x="11053598" y="2451539"/>
                  <a:ext cx="428385" cy="377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131" h="1970089" extrusionOk="0">
                      <a:moveTo>
                        <a:pt x="13411" y="268653"/>
                      </a:moveTo>
                      <a:cubicBezTo>
                        <a:pt x="-22501" y="114320"/>
                        <a:pt x="18227" y="22330"/>
                        <a:pt x="82039" y="14710"/>
                      </a:cubicBezTo>
                      <a:cubicBezTo>
                        <a:pt x="196815" y="-41778"/>
                        <a:pt x="322143" y="76382"/>
                        <a:pt x="360978" y="166445"/>
                      </a:cubicBezTo>
                      <a:cubicBezTo>
                        <a:pt x="754170" y="1092468"/>
                        <a:pt x="598722" y="1728672"/>
                        <a:pt x="587495" y="1823332"/>
                      </a:cubicBezTo>
                      <a:cubicBezTo>
                        <a:pt x="562781" y="1920456"/>
                        <a:pt x="513148" y="1970089"/>
                        <a:pt x="430146" y="1970089"/>
                      </a:cubicBezTo>
                      <a:lnTo>
                        <a:pt x="430146" y="1970089"/>
                      </a:lnTo>
                      <a:cubicBezTo>
                        <a:pt x="347144" y="1970089"/>
                        <a:pt x="279858" y="1902803"/>
                        <a:pt x="279858" y="1819801"/>
                      </a:cubicBezTo>
                      <a:cubicBezTo>
                        <a:pt x="257227" y="1431720"/>
                        <a:pt x="435482" y="979386"/>
                        <a:pt x="13411" y="268653"/>
                      </a:cubicBez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70" name="Google Shape;370;p50"/>
                <p:cNvSpPr/>
                <p:nvPr/>
              </p:nvSpPr>
              <p:spPr>
                <a:xfrm rot="9161763">
                  <a:off x="9890871" y="1445042"/>
                  <a:ext cx="428385" cy="377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131" h="1970089" extrusionOk="0">
                      <a:moveTo>
                        <a:pt x="13411" y="268653"/>
                      </a:moveTo>
                      <a:cubicBezTo>
                        <a:pt x="-22501" y="114320"/>
                        <a:pt x="18227" y="22330"/>
                        <a:pt x="82039" y="14710"/>
                      </a:cubicBezTo>
                      <a:cubicBezTo>
                        <a:pt x="196815" y="-41778"/>
                        <a:pt x="322143" y="76382"/>
                        <a:pt x="360978" y="166445"/>
                      </a:cubicBezTo>
                      <a:cubicBezTo>
                        <a:pt x="754170" y="1092468"/>
                        <a:pt x="598722" y="1728672"/>
                        <a:pt x="587495" y="1823332"/>
                      </a:cubicBezTo>
                      <a:cubicBezTo>
                        <a:pt x="562781" y="1920456"/>
                        <a:pt x="513148" y="1970089"/>
                        <a:pt x="430146" y="1970089"/>
                      </a:cubicBezTo>
                      <a:lnTo>
                        <a:pt x="430146" y="1970089"/>
                      </a:lnTo>
                      <a:cubicBezTo>
                        <a:pt x="347144" y="1970089"/>
                        <a:pt x="279858" y="1902803"/>
                        <a:pt x="279858" y="1819801"/>
                      </a:cubicBezTo>
                      <a:cubicBezTo>
                        <a:pt x="257227" y="1431720"/>
                        <a:pt x="435482" y="979386"/>
                        <a:pt x="13411" y="268653"/>
                      </a:cubicBezTo>
                      <a:close/>
                    </a:path>
                  </a:pathLst>
                </a:custGeom>
                <a:solidFill>
                  <a:srgbClr val="64B5F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900">
                    <a:solidFill>
                      <a:schemeClr val="dk1"/>
                    </a:solidFill>
                    <a:latin typeface="源泉圓體 B" panose="020B0800000000000000" pitchFamily="34" charset="-120"/>
                    <a:ea typeface="源泉圓體 B" panose="020B0800000000000000" pitchFamily="34" charset="-120"/>
                    <a:cs typeface="Microsoft JhengHei"/>
                    <a:sym typeface="Microsoft JhengHei"/>
                  </a:endParaRPr>
                </a:p>
              </p:txBody>
            </p:sp>
          </p:grpSp>
        </p:grpSp>
      </p:grpSp>
      <p:pic>
        <p:nvPicPr>
          <p:cNvPr id="371" name="Google Shape;37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660" y="4304681"/>
            <a:ext cx="1378478" cy="1224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9803"/>
              </a:srgbClr>
            </a:outerShdw>
          </a:effectLst>
        </p:spPr>
      </p:pic>
      <p:sp>
        <p:nvSpPr>
          <p:cNvPr id="2" name="矩形: 圓角 1">
            <a:extLst>
              <a:ext uri="{FF2B5EF4-FFF2-40B4-BE49-F238E27FC236}">
                <a16:creationId xmlns="" xmlns:a16="http://schemas.microsoft.com/office/drawing/2014/main" id="{13D402E9-C47A-DC3B-7BB9-3C6FE40D496D}"/>
              </a:ext>
            </a:extLst>
          </p:cNvPr>
          <p:cNvSpPr/>
          <p:nvPr/>
        </p:nvSpPr>
        <p:spPr>
          <a:xfrm>
            <a:off x="0" y="117231"/>
            <a:ext cx="12190413" cy="580835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十二年國民基本教育課程綱要</a:t>
            </a:r>
            <a:r>
              <a:rPr lang="en-US" altLang="zh-TW" sz="3200" b="1" dirty="0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-</a:t>
            </a:r>
            <a:r>
              <a:rPr lang="zh-TW" altLang="en-US" sz="3200" b="1" dirty="0">
                <a:solidFill>
                  <a:schemeClr val="lt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漫步高中職於大學間</a:t>
            </a:r>
          </a:p>
        </p:txBody>
      </p:sp>
      <p:sp>
        <p:nvSpPr>
          <p:cNvPr id="4" name="箭號: 向左 3">
            <a:extLst>
              <a:ext uri="{FF2B5EF4-FFF2-40B4-BE49-F238E27FC236}">
                <a16:creationId xmlns="" xmlns:a16="http://schemas.microsoft.com/office/drawing/2014/main" id="{38D6DBA2-FAAA-CD67-E369-238EDB2D2E09}"/>
              </a:ext>
            </a:extLst>
          </p:cNvPr>
          <p:cNvSpPr/>
          <p:nvPr/>
        </p:nvSpPr>
        <p:spPr>
          <a:xfrm>
            <a:off x="1579924" y="4248544"/>
            <a:ext cx="5637182" cy="1336273"/>
          </a:xfrm>
          <a:prstGeom prst="leftArrow">
            <a:avLst>
              <a:gd name="adj1" fmla="val 51168"/>
              <a:gd name="adj2" fmla="val 49416"/>
            </a:avLst>
          </a:prstGeom>
          <a:solidFill>
            <a:srgbClr val="0070C0">
              <a:alpha val="18824"/>
            </a:srgb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 altLang="en-US" sz="44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3C3CBAE5-57C8-8371-6FCD-E7F72F69BB83}"/>
              </a:ext>
            </a:extLst>
          </p:cNvPr>
          <p:cNvSpPr txBox="1"/>
          <p:nvPr/>
        </p:nvSpPr>
        <p:spPr>
          <a:xfrm>
            <a:off x="1791138" y="1783986"/>
            <a:ext cx="5784398" cy="345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目錄</a:t>
            </a:r>
            <a:endParaRPr lang="zh-TW" altLang="en-US" sz="3200" dirty="0">
              <a:solidFill>
                <a:schemeClr val="tx1"/>
              </a:solidFill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壹、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課綱的考招連動</a:t>
            </a:r>
            <a:endParaRPr lang="en-US" altLang="zh-TW" sz="32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貳、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課綱的學習歷程檔案</a:t>
            </a:r>
            <a:endParaRPr lang="zh-TW" altLang="en-US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參、</a:t>
            </a:r>
            <a:r>
              <a:rPr lang="en-US" altLang="zh-TW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108</a:t>
            </a: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課綱的學習準備方向</a:t>
            </a:r>
            <a:endParaRPr lang="zh-TW" altLang="en-US" sz="32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肆、給家長的小叮嚀</a:t>
            </a:r>
            <a:endParaRPr lang="zh-TW" altLang="en-US" sz="3200" dirty="0"/>
          </a:p>
        </p:txBody>
      </p:sp>
      <p:pic>
        <p:nvPicPr>
          <p:cNvPr id="35" name="Google Shape;850;p83" descr="https://cdn.pixabay.com/photo/2017/11/23/07/46/babe-2972219_960_720.jpg">
            <a:extLst>
              <a:ext uri="{FF2B5EF4-FFF2-40B4-BE49-F238E27FC236}">
                <a16:creationId xmlns="" xmlns:a16="http://schemas.microsoft.com/office/drawing/2014/main" id="{061DA228-95C7-4C37-B59F-C71899B0E729}"/>
              </a:ext>
            </a:extLst>
          </p:cNvPr>
          <p:cNvPicPr preferRelativeResize="0"/>
          <p:nvPr/>
        </p:nvPicPr>
        <p:blipFill>
          <a:blip r:embed="rId4">
            <a:alphaModFix amt="91000"/>
          </a:blip>
          <a:stretch>
            <a:fillRect/>
          </a:stretch>
        </p:blipFill>
        <p:spPr>
          <a:xfrm>
            <a:off x="7110394" y="1379181"/>
            <a:ext cx="3660871" cy="33867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82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8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latin typeface="源泉圓體 B" panose="020B0800000000000000" pitchFamily="34" charset="-120"/>
                <a:ea typeface="源泉圓體 B" panose="020B0800000000000000" pitchFamily="34" charset="-120"/>
              </a:rPr>
              <a:t>57</a:t>
            </a:fld>
            <a:endParaRPr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858" name="Google Shape;858;p84"/>
          <p:cNvSpPr/>
          <p:nvPr/>
        </p:nvSpPr>
        <p:spPr>
          <a:xfrm>
            <a:off x="815306" y="1100455"/>
            <a:ext cx="10559800" cy="520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學習是一輩子的事  </a:t>
            </a:r>
            <a:endParaRPr sz="4300" b="1" dirty="0">
              <a:solidFill>
                <a:srgbClr val="E36C09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 生命是長期而持續的累積</a:t>
            </a: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 b="1" dirty="0">
              <a:solidFill>
                <a:srgbClr val="E36C09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學會比</a:t>
            </a:r>
            <a:r>
              <a:rPr lang="zh-TW" altLang="en-US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考試</a:t>
            </a:r>
            <a:r>
              <a:rPr lang="zh-TW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重要</a:t>
            </a:r>
            <a:endParaRPr sz="4300" b="1" dirty="0">
              <a:solidFill>
                <a:srgbClr val="E36C09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豐富孩子的學習經驗   </a:t>
            </a: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讓孩子自己建構理解世界的方式</a:t>
            </a: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 b="1" dirty="0">
              <a:solidFill>
                <a:srgbClr val="E36C09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與</a:t>
            </a:r>
            <a:r>
              <a:rPr lang="zh-TW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孩子</a:t>
            </a:r>
            <a:r>
              <a:rPr lang="zh-TW" altLang="en-US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對話的基本策略</a:t>
            </a:r>
            <a:endParaRPr sz="4300" b="1" dirty="0">
              <a:solidFill>
                <a:srgbClr val="E36C09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</a:t>
            </a:r>
            <a:r>
              <a:rPr lang="zh-TW" altLang="en-US" sz="3300" b="1" dirty="0">
                <a:solidFill>
                  <a:srgbClr val="C2185B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先分享自己的心情、</a:t>
            </a:r>
            <a:r>
              <a:rPr lang="en-US" altLang="zh-TW" sz="3300" b="1" dirty="0">
                <a:solidFill>
                  <a:srgbClr val="C2185B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5W</a:t>
            </a:r>
            <a:r>
              <a:rPr lang="zh-TW" altLang="en-US" sz="3300" b="1" dirty="0">
                <a:solidFill>
                  <a:srgbClr val="C2185B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Microsoft JhengHei"/>
              </a:rPr>
              <a:t>提問、一起想辦法</a:t>
            </a:r>
            <a:endParaRPr sz="3300" b="1" dirty="0">
              <a:solidFill>
                <a:srgbClr val="C2185B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Microsoft JhengHei"/>
            </a:endParaRPr>
          </a:p>
        </p:txBody>
      </p:sp>
      <p:pic>
        <p:nvPicPr>
          <p:cNvPr id="859" name="Google Shape;859;p84" descr="https://pixnio.com/free-images/2017/05/18/2017-05-18-10-31-35.jpg"/>
          <p:cNvPicPr preferRelativeResize="0"/>
          <p:nvPr/>
        </p:nvPicPr>
        <p:blipFill>
          <a:blip r:embed="rId3" cstate="print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675" y="1794076"/>
            <a:ext cx="4747200" cy="3816374"/>
          </a:xfrm>
          <a:prstGeom prst="heart">
            <a:avLst/>
          </a:prstGeom>
          <a:noFill/>
          <a:ln>
            <a:noFill/>
          </a:ln>
        </p:spPr>
      </p:pic>
      <p:sp>
        <p:nvSpPr>
          <p:cNvPr id="6" name="Google Shape;555;p58">
            <a:extLst>
              <a:ext uri="{FF2B5EF4-FFF2-40B4-BE49-F238E27FC236}">
                <a16:creationId xmlns="" xmlns:a16="http://schemas.microsoft.com/office/drawing/2014/main" id="{B434D131-6AAD-4F4A-9ADA-C9BCADAE0D36}"/>
              </a:ext>
            </a:extLst>
          </p:cNvPr>
          <p:cNvSpPr/>
          <p:nvPr/>
        </p:nvSpPr>
        <p:spPr>
          <a:xfrm>
            <a:off x="815306" y="61331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0066FF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給家長的小叮嚀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北極星的陪伴與存在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-1</a:t>
            </a:r>
            <a:endParaRPr lang="zh-TW" altLang="en-US" sz="3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latin typeface="源泉圓體 B" panose="020B0800000000000000" pitchFamily="34" charset="-120"/>
                <a:ea typeface="源泉圓體 B" panose="020B0800000000000000" pitchFamily="34" charset="-120"/>
              </a:rPr>
              <a:t>58</a:t>
            </a:fld>
            <a:endParaRPr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867" name="Google Shape;867;p85"/>
          <p:cNvSpPr/>
          <p:nvPr/>
        </p:nvSpPr>
        <p:spPr>
          <a:xfrm>
            <a:off x="981979" y="956007"/>
            <a:ext cx="10559800" cy="50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發現強項，學習選擇</a:t>
            </a:r>
            <a:endParaRPr sz="4300" b="1" dirty="0">
              <a:solidFill>
                <a:srgbClr val="E36C09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每個孩子都不一樣</a:t>
            </a: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尊重孩子的學習選擇</a:t>
            </a: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重視孩子學習過程與方法</a:t>
            </a: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協助孩子多元探索發現自己的優點</a:t>
            </a: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 b="1" dirty="0">
              <a:solidFill>
                <a:srgbClr val="E36C09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300" b="1" dirty="0">
                <a:solidFill>
                  <a:srgbClr val="E36C09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信任陪伴，互動共好</a:t>
            </a:r>
            <a:endParaRPr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課堂風景的改變，教學模式的翻轉，需要您更多的</a:t>
            </a: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   </a:t>
            </a:r>
            <a:r>
              <a:rPr lang="zh-TW" sz="3300" b="1" dirty="0">
                <a:solidFill>
                  <a:srgbClr val="C2185B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信任與支持</a:t>
            </a:r>
            <a:r>
              <a:rPr lang="zh-TW" sz="2900" b="1" dirty="0">
                <a:solidFill>
                  <a:schemeClr val="dk1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cs typeface="Microsoft JhengHei"/>
                <a:sym typeface="Microsoft JhengHei"/>
              </a:rPr>
              <a:t>   </a:t>
            </a:r>
            <a:endParaRPr sz="2900" b="1" dirty="0">
              <a:solidFill>
                <a:schemeClr val="dk1"/>
              </a:solidFill>
              <a:latin typeface="源泉圓體 B" panose="020B0800000000000000" pitchFamily="34" charset="-120"/>
              <a:ea typeface="源泉圓體 B" panose="020B08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5" name="Google Shape;555;p58">
            <a:extLst>
              <a:ext uri="{FF2B5EF4-FFF2-40B4-BE49-F238E27FC236}">
                <a16:creationId xmlns="" xmlns:a16="http://schemas.microsoft.com/office/drawing/2014/main" id="{712EE3D6-D815-4635-842E-099EA7F2CE43}"/>
              </a:ext>
            </a:extLst>
          </p:cNvPr>
          <p:cNvSpPr/>
          <p:nvPr/>
        </p:nvSpPr>
        <p:spPr>
          <a:xfrm>
            <a:off x="815306" y="61331"/>
            <a:ext cx="9917724" cy="702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0066FF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給家長的小叮嚀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北極星的陪伴與存在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-2</a:t>
            </a:r>
            <a:endParaRPr lang="zh-TW" altLang="en-US" sz="3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="" xmlns:a16="http://schemas.microsoft.com/office/drawing/2014/main" id="{C3B64978-CECD-D33B-4F70-B820C1284A8C}"/>
              </a:ext>
            </a:extLst>
          </p:cNvPr>
          <p:cNvGrpSpPr/>
          <p:nvPr/>
        </p:nvGrpSpPr>
        <p:grpSpPr>
          <a:xfrm>
            <a:off x="372519" y="1514198"/>
            <a:ext cx="3803464" cy="4179919"/>
            <a:chOff x="555230" y="1348425"/>
            <a:chExt cx="3803464" cy="4179919"/>
          </a:xfrm>
        </p:grpSpPr>
        <p:sp>
          <p:nvSpPr>
            <p:cNvPr id="2" name="Google Shape;435;p54"/>
            <p:cNvSpPr/>
            <p:nvPr/>
          </p:nvSpPr>
          <p:spPr>
            <a:xfrm>
              <a:off x="555230" y="5026861"/>
              <a:ext cx="3803464" cy="501483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000" b="1" dirty="0">
                  <a:latin typeface="源泉圓體 B" panose="020B0800000000000000" pitchFamily="34" charset="-120"/>
                  <a:ea typeface="源泉圓體 B" panose="020B0800000000000000" pitchFamily="34" charset="-120"/>
                </a:rPr>
                <a:t>大學選才與高中育才輔助系統</a:t>
              </a:r>
              <a:endParaRPr sz="2000" b="1" dirty="0">
                <a:latin typeface="源泉圓體 B" panose="020B0800000000000000" pitchFamily="34" charset="-120"/>
                <a:ea typeface="源泉圓體 B" panose="020B0800000000000000" pitchFamily="34" charset="-120"/>
              </a:endParaRPr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896" y="1348425"/>
              <a:ext cx="3550133" cy="35501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6" name="Google Shape;435;p54">
            <a:extLst>
              <a:ext uri="{FF2B5EF4-FFF2-40B4-BE49-F238E27FC236}">
                <a16:creationId xmlns="" xmlns:a16="http://schemas.microsoft.com/office/drawing/2014/main" id="{ECD15B49-2F52-04D2-11DF-EB33D5747B66}"/>
              </a:ext>
            </a:extLst>
          </p:cNvPr>
          <p:cNvSpPr/>
          <p:nvPr/>
        </p:nvSpPr>
        <p:spPr>
          <a:xfrm>
            <a:off x="1114322" y="95693"/>
            <a:ext cx="9814500" cy="70147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高中學習與大學？學群、學系？？</a:t>
            </a:r>
            <a:endParaRPr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0AFD5B86-48CE-18D1-F983-EA9053A0A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256" y="892875"/>
            <a:ext cx="3520631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A64B1669-2E21-2ED3-EDC0-3BE31A305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783" y="3429794"/>
            <a:ext cx="5928445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投影片編號版面配置區 10">
            <a:extLst>
              <a:ext uri="{FF2B5EF4-FFF2-40B4-BE49-F238E27FC236}">
                <a16:creationId xmlns="" xmlns:a16="http://schemas.microsoft.com/office/drawing/2014/main" id="{BF0EA9B9-820A-C5B5-0600-C682977198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1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2700" y="-398907"/>
            <a:ext cx="12697375" cy="846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2664" y="464924"/>
            <a:ext cx="1030329" cy="724068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86"/>
          <p:cNvSpPr/>
          <p:nvPr/>
        </p:nvSpPr>
        <p:spPr>
          <a:xfrm>
            <a:off x="5113861" y="2392984"/>
            <a:ext cx="7284900" cy="914400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600" dirty="0">
                <a:solidFill>
                  <a:srgbClr val="FFFF00"/>
                </a:solidFill>
                <a:latin typeface="源泉圓體 B" panose="020B0800000000000000" pitchFamily="34" charset="-120"/>
                <a:ea typeface="源泉圓體 B" panose="020B0800000000000000" pitchFamily="34" charset="-120"/>
                <a:sym typeface="Arial"/>
              </a:rPr>
              <a:t>感 謝 聆 聽</a:t>
            </a:r>
            <a:endParaRPr sz="6400" dirty="0">
              <a:solidFill>
                <a:srgbClr val="FFFF00"/>
              </a:solidFill>
              <a:latin typeface="源泉圓體 B" panose="020B0800000000000000" pitchFamily="34" charset="-120"/>
              <a:ea typeface="源泉圓體 B" panose="020B0800000000000000" pitchFamily="34" charset="-120"/>
              <a:sym typeface="Arial"/>
            </a:endParaRPr>
          </a:p>
        </p:txBody>
      </p:sp>
      <p:pic>
        <p:nvPicPr>
          <p:cNvPr id="876" name="Google Shape;876;p86" descr="èºåå¸æ¨åæ°èª²ç¶±å°æ¡è¾¦å¬å®¤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6863" y="3476266"/>
            <a:ext cx="7619008" cy="7145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DDC775A5-AD20-B5B9-8E99-49582A5246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59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="" xmlns:a16="http://schemas.microsoft.com/office/drawing/2014/main" id="{EC3C4599-324B-F9FC-F392-1DF0FBD6E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828801"/>
            <a:ext cx="5351041" cy="4529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7" name="圖片 36">
            <a:extLst>
              <a:ext uri="{FF2B5EF4-FFF2-40B4-BE49-F238E27FC236}">
                <a16:creationId xmlns="" xmlns:a16="http://schemas.microsoft.com/office/drawing/2014/main" id="{045BA364-2A3E-80F3-FACB-D8735258D2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83"/>
          <a:stretch/>
        </p:blipFill>
        <p:spPr>
          <a:xfrm>
            <a:off x="221445" y="897218"/>
            <a:ext cx="5438714" cy="48322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9" name="圖片 38">
            <a:extLst>
              <a:ext uri="{FF2B5EF4-FFF2-40B4-BE49-F238E27FC236}">
                <a16:creationId xmlns="" xmlns:a16="http://schemas.microsoft.com/office/drawing/2014/main" id="{4420DA00-4223-6485-0F65-E164E403F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304" y="3048000"/>
            <a:ext cx="1571478" cy="1696640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0" name="Google Shape;435;p54">
            <a:extLst>
              <a:ext uri="{FF2B5EF4-FFF2-40B4-BE49-F238E27FC236}">
                <a16:creationId xmlns="" xmlns:a16="http://schemas.microsoft.com/office/drawing/2014/main" id="{7F9CFA01-CBBC-48D1-2794-97F604FF9E74}"/>
              </a:ext>
            </a:extLst>
          </p:cNvPr>
          <p:cNvSpPr/>
          <p:nvPr/>
        </p:nvSpPr>
        <p:spPr>
          <a:xfrm>
            <a:off x="1114322" y="95693"/>
            <a:ext cx="9814500" cy="70147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高中學習與大學？學群、學系？？</a:t>
            </a:r>
            <a:endParaRPr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41" name="投影片編號版面配置區 40">
            <a:extLst>
              <a:ext uri="{FF2B5EF4-FFF2-40B4-BE49-F238E27FC236}">
                <a16:creationId xmlns="" xmlns:a16="http://schemas.microsoft.com/office/drawing/2014/main" id="{F5EB7D41-B1AE-47E6-8D36-2F66B23153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07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5;p54">
            <a:extLst>
              <a:ext uri="{FF2B5EF4-FFF2-40B4-BE49-F238E27FC236}">
                <a16:creationId xmlns="" xmlns:a16="http://schemas.microsoft.com/office/drawing/2014/main" id="{FDF93DA8-91A3-5782-22E3-16B104E2454B}"/>
              </a:ext>
            </a:extLst>
          </p:cNvPr>
          <p:cNvSpPr/>
          <p:nvPr/>
        </p:nvSpPr>
        <p:spPr>
          <a:xfrm>
            <a:off x="1114322" y="95693"/>
            <a:ext cx="9814500" cy="70147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技高學習與四技二專？群（類）別？系別？</a:t>
            </a:r>
            <a:endParaRPr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FC860087-5C9B-0BD8-13A7-970A07F0793C}"/>
              </a:ext>
            </a:extLst>
          </p:cNvPr>
          <p:cNvGrpSpPr/>
          <p:nvPr/>
        </p:nvGrpSpPr>
        <p:grpSpPr>
          <a:xfrm>
            <a:off x="483519" y="1770266"/>
            <a:ext cx="2503457" cy="2921007"/>
            <a:chOff x="483519" y="1277897"/>
            <a:chExt cx="2503457" cy="2921007"/>
          </a:xfrm>
        </p:grpSpPr>
        <p:sp>
          <p:nvSpPr>
            <p:cNvPr id="8" name="矩形 7"/>
            <p:cNvSpPr/>
            <p:nvPr/>
          </p:nvSpPr>
          <p:spPr>
            <a:xfrm>
              <a:off x="483519" y="3797897"/>
              <a:ext cx="2492990" cy="40100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1800" dirty="0">
                  <a:solidFill>
                    <a:prstClr val="black"/>
                  </a:solidFill>
                  <a:latin typeface="源泉圓體 B" panose="020B0800000000000000" pitchFamily="34" charset="-120"/>
                  <a:ea typeface="源泉圓體 B" panose="020B0800000000000000" pitchFamily="34" charset="-120"/>
                </a:rPr>
                <a:t>學習準備方向查詢系統</a:t>
              </a:r>
            </a:p>
          </p:txBody>
        </p:sp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2D636D74-826B-F0E6-97B9-1692614D9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519" y="1277897"/>
              <a:ext cx="2503457" cy="2520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B358EE91-2EC7-AA3D-0D1B-6F7014055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654" y="949569"/>
            <a:ext cx="7807168" cy="53296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矩形: 圓角 14">
            <a:extLst>
              <a:ext uri="{FF2B5EF4-FFF2-40B4-BE49-F238E27FC236}">
                <a16:creationId xmlns="" xmlns:a16="http://schemas.microsoft.com/office/drawing/2014/main" id="{6A379044-5E70-AFB5-62FA-9B9BC16AFA78}"/>
              </a:ext>
            </a:extLst>
          </p:cNvPr>
          <p:cNvSpPr/>
          <p:nvPr/>
        </p:nvSpPr>
        <p:spPr>
          <a:xfrm>
            <a:off x="7948246" y="5251938"/>
            <a:ext cx="1160585" cy="4454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="" xmlns:a16="http://schemas.microsoft.com/office/drawing/2014/main" id="{1F042371-BA7C-05A9-5B80-5DC8E3877F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26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35;p54">
            <a:extLst>
              <a:ext uri="{FF2B5EF4-FFF2-40B4-BE49-F238E27FC236}">
                <a16:creationId xmlns="" xmlns:a16="http://schemas.microsoft.com/office/drawing/2014/main" id="{A60187EE-D0E8-1ADC-85BD-DE8561C77232}"/>
              </a:ext>
            </a:extLst>
          </p:cNvPr>
          <p:cNvSpPr/>
          <p:nvPr/>
        </p:nvSpPr>
        <p:spPr>
          <a:xfrm>
            <a:off x="1114322" y="95693"/>
            <a:ext cx="9814500" cy="70147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源泉圓體 B" panose="020B0800000000000000" pitchFamily="34" charset="-120"/>
                <a:ea typeface="源泉圓體 B" panose="020B0800000000000000" pitchFamily="34" charset="-120"/>
              </a:rPr>
              <a:t>技高學習與四技二專？群（類）別？系別？</a:t>
            </a:r>
            <a:endParaRPr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="" xmlns:a16="http://schemas.microsoft.com/office/drawing/2014/main" id="{A563C8B2-30C7-CBC6-F4C4-F7C7E60C9963}"/>
              </a:ext>
            </a:extLst>
          </p:cNvPr>
          <p:cNvGrpSpPr/>
          <p:nvPr/>
        </p:nvGrpSpPr>
        <p:grpSpPr>
          <a:xfrm>
            <a:off x="229634" y="961292"/>
            <a:ext cx="5865572" cy="4733846"/>
            <a:chOff x="310602" y="998739"/>
            <a:chExt cx="5900488" cy="4771292"/>
          </a:xfrm>
        </p:grpSpPr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32119230-20B1-B460-EE47-6F20A9DF1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185" r="5156"/>
            <a:stretch/>
          </p:blipFill>
          <p:spPr>
            <a:xfrm>
              <a:off x="310602" y="998739"/>
              <a:ext cx="5900488" cy="477129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172CDABD-C42D-55C8-3796-CF1097E9F83D}"/>
                </a:ext>
              </a:extLst>
            </p:cNvPr>
            <p:cNvSpPr txBox="1"/>
            <p:nvPr/>
          </p:nvSpPr>
          <p:spPr>
            <a:xfrm>
              <a:off x="2305790" y="5185256"/>
              <a:ext cx="1793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dirty="0">
                  <a:solidFill>
                    <a:srgbClr val="FF0000"/>
                  </a:solidFill>
                </a:rPr>
                <a:t>21</a:t>
              </a:r>
              <a:r>
                <a:rPr lang="zh-TW" altLang="en-US" sz="3200" dirty="0">
                  <a:solidFill>
                    <a:srgbClr val="FF0000"/>
                  </a:solidFill>
                </a:rPr>
                <a:t>群類</a:t>
              </a: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C58EE221-24DF-04BB-25E5-4B06F166A7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34" r="10648"/>
          <a:stretch/>
        </p:blipFill>
        <p:spPr>
          <a:xfrm>
            <a:off x="6168812" y="1406769"/>
            <a:ext cx="5633613" cy="4918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投影片編號版面配置區 16">
            <a:extLst>
              <a:ext uri="{FF2B5EF4-FFF2-40B4-BE49-F238E27FC236}">
                <a16:creationId xmlns="" xmlns:a16="http://schemas.microsoft.com/office/drawing/2014/main" id="{338071F6-1C8B-B06D-E7F3-EF562CE665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8</a:t>
            </a:fld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4592782" y="2337955"/>
            <a:ext cx="1428790" cy="561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116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年刪除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分散至其他群</a:t>
            </a:r>
          </a:p>
        </p:txBody>
      </p:sp>
    </p:spTree>
    <p:extLst>
      <p:ext uri="{BB962C8B-B14F-4D97-AF65-F5344CB8AC3E}">
        <p14:creationId xmlns:p14="http://schemas.microsoft.com/office/powerpoint/2010/main" val="8322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4108</TotalTime>
  <Words>3571</Words>
  <Application>Microsoft Office PowerPoint</Application>
  <PresentationFormat>自訂</PresentationFormat>
  <Paragraphs>573</Paragraphs>
  <Slides>60</Slides>
  <Notes>46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60</vt:i4>
      </vt:variant>
    </vt:vector>
  </HeadingPairs>
  <TitlesOfParts>
    <vt:vector size="73" baseType="lpstr">
      <vt:lpstr>Arial</vt:lpstr>
      <vt:lpstr>新細明體</vt:lpstr>
      <vt:lpstr>Microsoft Yahei</vt:lpstr>
      <vt:lpstr>源泉圓體 B</vt:lpstr>
      <vt:lpstr>Times New Roman</vt:lpstr>
      <vt:lpstr>微軟正黑體</vt:lpstr>
      <vt:lpstr>DFKai-SB</vt:lpstr>
      <vt:lpstr>Calibri</vt:lpstr>
      <vt:lpstr>華康細明體</vt:lpstr>
      <vt:lpstr>Arial Black</vt:lpstr>
      <vt:lpstr>Wingdings</vt:lpstr>
      <vt:lpstr>1_Office Theme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188</cp:revision>
  <cp:lastPrinted>2022-10-28T12:59:08Z</cp:lastPrinted>
  <dcterms:modified xsi:type="dcterms:W3CDTF">2024-11-22T08:55:18Z</dcterms:modified>
</cp:coreProperties>
</file>