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57" r:id="rId9"/>
    <p:sldId id="287" r:id="rId10"/>
    <p:sldId id="279" r:id="rId11"/>
    <p:sldId id="286" r:id="rId12"/>
    <p:sldId id="282" r:id="rId13"/>
    <p:sldId id="290" r:id="rId14"/>
    <p:sldId id="277" r:id="rId15"/>
    <p:sldId id="278" r:id="rId16"/>
    <p:sldId id="259" r:id="rId17"/>
    <p:sldId id="284" r:id="rId18"/>
    <p:sldId id="285" r:id="rId19"/>
    <p:sldId id="261" r:id="rId20"/>
    <p:sldId id="288" r:id="rId21"/>
    <p:sldId id="268" r:id="rId22"/>
    <p:sldId id="262" r:id="rId23"/>
    <p:sldId id="289" r:id="rId24"/>
    <p:sldId id="280" r:id="rId25"/>
    <p:sldId id="281" r:id="rId26"/>
    <p:sldId id="263" r:id="rId27"/>
    <p:sldId id="264" r:id="rId28"/>
    <p:sldId id="265" r:id="rId2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40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10E4E-DD0A-4A1F-9CC2-45D6178448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0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A8AE0-84C8-4A1D-950D-43B44F54A1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761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EB944-D998-45D5-BB7A-D0EEE71850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759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25227-4DEC-44A7-9C95-7420829721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595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3217-9B2A-49C4-91ED-1634AD0F7F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066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5F04B-A060-4574-97EE-BC7CAE4829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921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0D35A-D766-4981-837C-A8AC2D4E20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185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28466-6D7A-4956-BABD-D436AE9A3C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09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C0EB5-D8A0-45B6-876E-07949B6B72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616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5D858-7F02-4469-888C-D5095D296D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740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28397-5EDD-4079-B6B4-61104634B0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413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E71F9003-E4FD-445B-9BF2-0E122C4A53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DSM4and5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23565;&#31435;&#24615;&#21453;&#25239;&#30142;&#24739;ODD&#33287;&#21697;&#34892;&#30142;&#24739;CD.doc" TargetMode="External"/><Relationship Id="rId2" Type="http://schemas.openxmlformats.org/officeDocument/2006/relationships/hyperlink" Target="https://www.youtube.com/watch?v=E4x9WfOsP-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utismpartnership.com.hk/zh/about-autism/what-is-autism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765175"/>
            <a:ext cx="7454900" cy="1444625"/>
          </a:xfrm>
        </p:spPr>
        <p:txBody>
          <a:bodyPr/>
          <a:lstStyle/>
          <a:p>
            <a:pPr eaLnBrk="1" hangingPunct="1"/>
            <a:r>
              <a:rPr lang="zh-TW" altLang="en-US" smtClean="0"/>
              <a:t>教導情緒行為障礙學生的停看聽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19475" y="5516563"/>
            <a:ext cx="5216525" cy="504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mtClean="0"/>
              <a:t>公誠國小 情障巡迴班 李政儒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關於</a:t>
            </a:r>
            <a:r>
              <a:rPr lang="en-US" altLang="zh-TW" dirty="0" smtClean="0"/>
              <a:t>ADHD~</a:t>
            </a:r>
            <a:r>
              <a:rPr lang="zh-TW" altLang="en-US" dirty="0" smtClean="0"/>
              <a:t>從醫學觀點看</a:t>
            </a:r>
            <a:endParaRPr lang="en-US" altLang="zh-TW" dirty="0" smtClean="0"/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>
          <a:xfrm>
            <a:off x="1116013" y="1827213"/>
            <a:ext cx="7567612" cy="4114800"/>
          </a:xfrm>
        </p:spPr>
        <p:txBody>
          <a:bodyPr/>
          <a:lstStyle/>
          <a:p>
            <a:r>
              <a:rPr lang="zh-TW" altLang="en-US" sz="2400" dirty="0" smtClean="0"/>
              <a:t>男女比</a:t>
            </a:r>
            <a:r>
              <a:rPr lang="en-US" altLang="zh-TW" sz="2400" dirty="0" smtClean="0"/>
              <a:t>~4:1</a:t>
            </a:r>
          </a:p>
          <a:p>
            <a:r>
              <a:rPr lang="zh-TW" altLang="en-US" sz="2400" dirty="0" smtClean="0"/>
              <a:t>盛行率</a:t>
            </a:r>
            <a:r>
              <a:rPr lang="en-US" altLang="zh-TW" sz="2400" dirty="0" smtClean="0"/>
              <a:t>~2008</a:t>
            </a:r>
            <a:r>
              <a:rPr lang="zh-TW" altLang="en-US" sz="2400" dirty="0" smtClean="0"/>
              <a:t>的</a:t>
            </a:r>
            <a:r>
              <a:rPr lang="en-US" altLang="zh-TW" sz="2400" dirty="0" smtClean="0"/>
              <a:t>7.5%</a:t>
            </a:r>
            <a:r>
              <a:rPr lang="zh-TW" altLang="en-US" sz="2400" dirty="0" smtClean="0"/>
              <a:t>至</a:t>
            </a:r>
            <a:r>
              <a:rPr lang="en-US" altLang="zh-TW" sz="2400" dirty="0" smtClean="0"/>
              <a:t>2017</a:t>
            </a:r>
            <a:r>
              <a:rPr lang="zh-TW" altLang="en-US" sz="2400" dirty="0" smtClean="0"/>
              <a:t>的</a:t>
            </a:r>
            <a:r>
              <a:rPr lang="en-US" altLang="zh-TW" sz="2400" dirty="0" smtClean="0"/>
              <a:t>10.5%</a:t>
            </a:r>
          </a:p>
          <a:p>
            <a:r>
              <a:rPr lang="zh-TW" altLang="en-US" sz="2400" dirty="0" smtClean="0"/>
              <a:t>持續性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注意力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過動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衝動的持續性</a:t>
            </a:r>
            <a:endParaRPr lang="en-US" altLang="zh-TW" sz="2400" dirty="0" smtClean="0"/>
          </a:p>
          <a:p>
            <a:r>
              <a:rPr lang="zh-TW" altLang="en-US" sz="2400" dirty="0" smtClean="0"/>
              <a:t>未治療的風險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毒品</a:t>
            </a:r>
            <a:r>
              <a:rPr lang="en-US" altLang="zh-TW" sz="2400" dirty="0" smtClean="0"/>
              <a:t>2.5</a:t>
            </a:r>
            <a:r>
              <a:rPr lang="zh-TW" altLang="en-US" sz="2400" dirty="0"/>
              <a:t>倍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暴力犯罪</a:t>
            </a:r>
            <a:r>
              <a:rPr lang="en-US" altLang="zh-TW" sz="2400" dirty="0" smtClean="0"/>
              <a:t>12</a:t>
            </a:r>
            <a:r>
              <a:rPr lang="zh-TW" altLang="en-US" sz="2400" dirty="0"/>
              <a:t>倍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死亡</a:t>
            </a:r>
            <a:r>
              <a:rPr lang="en-US" altLang="zh-TW" sz="2400" dirty="0" smtClean="0"/>
              <a:t>4.3</a:t>
            </a:r>
            <a:r>
              <a:rPr lang="zh-TW" altLang="en-US" sz="2400" dirty="0"/>
              <a:t>倍</a:t>
            </a:r>
            <a:endParaRPr lang="en-US" altLang="zh-TW" sz="2400" dirty="0" smtClean="0"/>
          </a:p>
          <a:p>
            <a:r>
              <a:rPr lang="zh-TW" altLang="en-US" sz="2400" dirty="0" smtClean="0"/>
              <a:t>共病</a:t>
            </a:r>
            <a:r>
              <a:rPr lang="en-US" altLang="zh-TW" sz="2400" dirty="0" smtClean="0"/>
              <a:t>~CD,</a:t>
            </a:r>
            <a:r>
              <a:rPr lang="zh-TW" altLang="en-US" sz="2400" dirty="0" smtClean="0"/>
              <a:t>妥瑞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泛自閉症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憂鬱症</a:t>
            </a:r>
            <a:endParaRPr lang="en-US" altLang="zh-TW" sz="2400" dirty="0" smtClean="0"/>
          </a:p>
          <a:p>
            <a:endParaRPr lang="en-US" altLang="zh-TW" dirty="0" smtClean="0"/>
          </a:p>
          <a:p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關於</a:t>
            </a:r>
            <a:r>
              <a:rPr lang="en-US" altLang="zh-TW" dirty="0" smtClean="0"/>
              <a:t>ADHD~</a:t>
            </a:r>
            <a:r>
              <a:rPr lang="zh-TW" altLang="en-US" dirty="0" smtClean="0"/>
              <a:t>從外顯行為看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626124"/>
          </a:xfrm>
          <a:extLst/>
        </p:spPr>
        <p:txBody>
          <a:bodyPr numCol="2"/>
          <a:lstStyle/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坐不住起來走動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玩弄雙手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不舉手就回答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過度說話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弄壞東西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發出噪音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無法等待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生活習慣不佳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記不住事情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晃神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懶散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不同情境轉換時的調整有困難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講話沒邏輯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威脅別人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受刺激時情緒秒爆炸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無法克制衝動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功課遲交或不訂正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用身體來等待而不是語言或思考時間觀念薄弱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易沮喪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社交技巧低下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讀過的東西常要重新閱讀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不容易開始工作</a:t>
            </a:r>
            <a:endParaRPr lang="en-US" altLang="zh-TW" sz="20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000" dirty="0" smtClean="0"/>
              <a:t>常做白日夢</a:t>
            </a:r>
            <a:endParaRPr lang="en-US" altLang="zh-TW" sz="2000" dirty="0" smtClean="0"/>
          </a:p>
          <a:p>
            <a:pPr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該如何教導情障學生</a:t>
            </a:r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重點在</a:t>
            </a:r>
            <a:r>
              <a:rPr lang="en-US" altLang="zh-TW" sz="2800" dirty="0" smtClean="0"/>
              <a:t>”</a:t>
            </a:r>
            <a:r>
              <a:rPr lang="zh-TW" altLang="en-US" sz="2800" dirty="0" smtClean="0">
                <a:solidFill>
                  <a:srgbClr val="FF0000"/>
                </a:solidFill>
              </a:rPr>
              <a:t>調整</a:t>
            </a:r>
            <a:r>
              <a:rPr lang="en-US" altLang="zh-TW" sz="2800" dirty="0" smtClean="0"/>
              <a:t>”</a:t>
            </a:r>
            <a:r>
              <a:rPr lang="zh-TW" altLang="en-US" sz="2800" dirty="0" smtClean="0"/>
              <a:t>的</a:t>
            </a:r>
            <a:r>
              <a:rPr lang="zh-TW" altLang="en-US" sz="2800" dirty="0" smtClean="0"/>
              <a:t>概念</a:t>
            </a:r>
            <a:r>
              <a:rPr lang="en-US" altLang="zh-TW" sz="2800" dirty="0" smtClean="0"/>
              <a:t>(</a:t>
            </a:r>
            <a:r>
              <a:rPr lang="zh-TW" altLang="en-US" sz="2800" dirty="0"/>
              <a:t>硬體的調整</a:t>
            </a:r>
            <a:r>
              <a:rPr lang="en-US" altLang="zh-TW" sz="2800" dirty="0"/>
              <a:t>/</a:t>
            </a:r>
            <a:r>
              <a:rPr lang="zh-TW" altLang="en-US" sz="2800" dirty="0"/>
              <a:t>軟體的</a:t>
            </a:r>
            <a:r>
              <a:rPr lang="zh-TW" altLang="en-US" sz="2800" dirty="0" smtClean="0"/>
              <a:t>調整</a:t>
            </a:r>
            <a:r>
              <a:rPr lang="en-US" altLang="zh-TW" sz="2800" dirty="0" smtClean="0"/>
              <a:t>)</a:t>
            </a:r>
            <a:endParaRPr lang="en-US" altLang="zh-TW" sz="2800" dirty="0" smtClean="0"/>
          </a:p>
          <a:p>
            <a:r>
              <a:rPr lang="zh-TW" altLang="en-US" sz="2800" dirty="0" smtClean="0"/>
              <a:t>具備生態的概念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zh-TW" altLang="en-US" sz="2800" dirty="0" smtClean="0"/>
              <a:t>別幻想一招</a:t>
            </a:r>
            <a:r>
              <a:rPr lang="zh-TW" altLang="en-US" sz="2800" dirty="0" smtClean="0"/>
              <a:t>斃命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r>
              <a:rPr lang="zh-TW" altLang="en-US" sz="2800" dirty="0" smtClean="0"/>
              <a:t>別奢望立即見效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該如何教導情障學生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硬體的調整</a:t>
            </a:r>
            <a:endParaRPr lang="en-US" altLang="zh-TW" sz="2800" dirty="0" smtClean="0"/>
          </a:p>
          <a:p>
            <a:r>
              <a:rPr lang="zh-TW" altLang="en-US" sz="2800" dirty="0" smtClean="0"/>
              <a:t>軟體的調整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導師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學生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行政人員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家長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7872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002060"/>
                </a:solidFill>
              </a:rPr>
              <a:t>該如何教導情障學生</a:t>
            </a:r>
            <a:r>
              <a:rPr lang="en-US" altLang="zh-TW" smtClean="0">
                <a:solidFill>
                  <a:srgbClr val="002060"/>
                </a:solidFill>
              </a:rPr>
              <a:t>-</a:t>
            </a:r>
            <a:r>
              <a:rPr lang="zh-TW" altLang="en-US" smtClean="0">
                <a:solidFill>
                  <a:srgbClr val="002060"/>
                </a:solidFill>
              </a:rPr>
              <a:t>硬體的調整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400" dirty="0" smtClean="0"/>
              <a:t>座位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最前</a:t>
            </a:r>
            <a:r>
              <a:rPr lang="en-US" altLang="zh-TW" sz="2400" dirty="0" smtClean="0"/>
              <a:t>?</a:t>
            </a:r>
            <a:r>
              <a:rPr lang="zh-TW" altLang="en-US" sz="2400" dirty="0" smtClean="0"/>
              <a:t>獨自</a:t>
            </a:r>
            <a:r>
              <a:rPr lang="en-US" altLang="zh-TW" sz="2400" dirty="0" smtClean="0"/>
              <a:t>?</a:t>
            </a:r>
            <a:r>
              <a:rPr lang="zh-TW" altLang="en-US" sz="2400" dirty="0" smtClean="0"/>
              <a:t>走廊邊</a:t>
            </a:r>
            <a:r>
              <a:rPr lang="en-US" altLang="zh-TW" sz="2400" dirty="0" smtClean="0"/>
              <a:t>?</a:t>
            </a:r>
            <a:r>
              <a:rPr lang="zh-TW" altLang="en-US" sz="2400" dirty="0" smtClean="0"/>
              <a:t>窗戶邊</a:t>
            </a:r>
            <a:r>
              <a:rPr lang="en-US" altLang="zh-TW" sz="2400" dirty="0" smtClean="0"/>
              <a:t>?</a:t>
            </a:r>
            <a:r>
              <a:rPr lang="zh-TW" altLang="en-US" sz="2400" dirty="0" smtClean="0"/>
              <a:t>圍圈圈</a:t>
            </a:r>
            <a:r>
              <a:rPr lang="en-US" altLang="zh-TW" sz="2400" dirty="0" smtClean="0"/>
              <a:t>?</a:t>
            </a:r>
          </a:p>
          <a:p>
            <a:pPr>
              <a:defRPr/>
            </a:pPr>
            <a:r>
              <a:rPr lang="zh-TW" altLang="en-US" sz="2400" dirty="0" smtClean="0"/>
              <a:t>使用電子時鐘</a:t>
            </a:r>
            <a:endParaRPr lang="en-US" altLang="zh-TW" sz="2400" dirty="0" smtClean="0"/>
          </a:p>
          <a:p>
            <a:pPr>
              <a:defRPr/>
            </a:pPr>
            <a:r>
              <a:rPr lang="zh-TW" altLang="en-US" sz="2400" dirty="0" smtClean="0"/>
              <a:t>誰來當鄰居</a:t>
            </a:r>
            <a:endParaRPr lang="en-US" altLang="zh-TW" sz="2400" dirty="0" smtClean="0"/>
          </a:p>
          <a:p>
            <a:pPr>
              <a:defRPr/>
            </a:pPr>
            <a:r>
              <a:rPr lang="zh-TW" altLang="en-US" sz="2400" dirty="0" smtClean="0"/>
              <a:t>教室的</a:t>
            </a:r>
            <a:r>
              <a:rPr lang="zh-TW" altLang="en-US" sz="2400" dirty="0" smtClean="0"/>
              <a:t>佈置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國小</a:t>
            </a:r>
            <a:r>
              <a:rPr lang="en-US" altLang="zh-TW" sz="2400" dirty="0" smtClean="0"/>
              <a:t>/</a:t>
            </a:r>
            <a:r>
              <a:rPr lang="zh-TW" altLang="en-US" sz="2400" dirty="0" smtClean="0"/>
              <a:t>幼兒園</a:t>
            </a:r>
            <a:r>
              <a:rPr lang="en-US" altLang="zh-TW" sz="2400" dirty="0" smtClean="0"/>
              <a:t>)</a:t>
            </a:r>
            <a:endParaRPr lang="en-US" altLang="zh-TW" sz="2400" dirty="0" smtClean="0"/>
          </a:p>
          <a:p>
            <a:pPr>
              <a:defRPr/>
            </a:pPr>
            <a:r>
              <a:rPr lang="zh-TW" altLang="en-US" sz="2400" dirty="0" smtClean="0"/>
              <a:t>冷靜角的規</a:t>
            </a:r>
            <a:r>
              <a:rPr lang="zh-TW" altLang="en-US" sz="2400" dirty="0" smtClean="0"/>
              <a:t>畫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室內</a:t>
            </a:r>
            <a:r>
              <a:rPr lang="en-US" altLang="zh-TW" sz="2400" dirty="0" smtClean="0"/>
              <a:t>?</a:t>
            </a:r>
            <a:r>
              <a:rPr lang="zh-TW" altLang="en-US" sz="2400" dirty="0" smtClean="0"/>
              <a:t>室外</a:t>
            </a:r>
            <a:r>
              <a:rPr lang="en-US" altLang="zh-TW" sz="2400" dirty="0" smtClean="0"/>
              <a:t>?)</a:t>
            </a:r>
            <a:endParaRPr lang="en-US" altLang="zh-TW" sz="2400" dirty="0" smtClean="0"/>
          </a:p>
          <a:p>
            <a:pPr>
              <a:defRPr/>
            </a:pPr>
            <a:r>
              <a:rPr lang="zh-TW" altLang="en-US" sz="2400" dirty="0" smtClean="0"/>
              <a:t>個別輔導的</a:t>
            </a:r>
            <a:r>
              <a:rPr lang="zh-TW" altLang="en-US" sz="2400" dirty="0" smtClean="0"/>
              <a:t>空間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輔導室</a:t>
            </a:r>
            <a:r>
              <a:rPr lang="en-US" altLang="zh-TW" sz="2400" dirty="0" smtClean="0"/>
              <a:t>??</a:t>
            </a:r>
            <a:r>
              <a:rPr lang="zh-TW" altLang="en-US" sz="2400" dirty="0" smtClean="0"/>
              <a:t>大辦公室</a:t>
            </a:r>
            <a:r>
              <a:rPr lang="en-US" altLang="zh-TW" sz="2400" dirty="0" smtClean="0"/>
              <a:t>?</a:t>
            </a:r>
            <a:r>
              <a:rPr lang="en-US" altLang="zh-TW" sz="2400" dirty="0" smtClean="0"/>
              <a:t>)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dirty="0" smtClean="0"/>
              <a:t>   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該如何教導情障學生</a:t>
            </a:r>
            <a:r>
              <a:rPr lang="en-US" altLang="zh-TW" dirty="0" smtClean="0">
                <a:solidFill>
                  <a:srgbClr val="FF0000"/>
                </a:solidFill>
              </a:rPr>
              <a:t>-</a:t>
            </a:r>
            <a:r>
              <a:rPr lang="zh-TW" altLang="en-US" dirty="0" smtClean="0">
                <a:solidFill>
                  <a:srgbClr val="FF0000"/>
                </a:solidFill>
              </a:rPr>
              <a:t>軟體的調整</a:t>
            </a:r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>
          <a:xfrm>
            <a:off x="1115616" y="1844824"/>
            <a:ext cx="7673975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kumimoji="0" lang="zh-TW" altLang="en-US" sz="2400" dirty="0" smtClean="0"/>
              <a:t>班級經營的策略</a:t>
            </a:r>
            <a:r>
              <a:rPr kumimoji="0" lang="en-US" altLang="zh-TW" sz="2400" dirty="0" smtClean="0"/>
              <a:t>~</a:t>
            </a:r>
            <a:r>
              <a:rPr kumimoji="0" lang="zh-TW" altLang="en-US" sz="2400" dirty="0" smtClean="0"/>
              <a:t>關於老師</a:t>
            </a:r>
            <a:endParaRPr kumimoji="0" lang="en-US" altLang="zh-TW" sz="2400" dirty="0" smtClean="0"/>
          </a:p>
          <a:p>
            <a:pPr eaLnBrk="1" hangingPunct="1"/>
            <a:r>
              <a:rPr lang="zh-TW" altLang="en-US" sz="2000" dirty="0" smtClean="0"/>
              <a:t>內自省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情緒體察</a:t>
            </a:r>
            <a:r>
              <a:rPr lang="en-US" altLang="zh-TW" sz="2000" dirty="0" smtClean="0"/>
              <a:t>~</a:t>
            </a:r>
            <a:r>
              <a:rPr lang="zh-TW" altLang="en-US" sz="2000" dirty="0" smtClean="0"/>
              <a:t>冷靜從容</a:t>
            </a:r>
            <a:endParaRPr lang="en-US" altLang="zh-TW" sz="2000" dirty="0" smtClean="0"/>
          </a:p>
          <a:p>
            <a:pPr eaLnBrk="1" hangingPunct="1"/>
            <a:r>
              <a:rPr lang="zh-TW" altLang="en-US" sz="2000" dirty="0" smtClean="0"/>
              <a:t>自我療傷或尋求慰藉</a:t>
            </a:r>
            <a:endParaRPr lang="en-US" altLang="zh-TW" sz="2000" dirty="0" smtClean="0"/>
          </a:p>
          <a:p>
            <a:pPr eaLnBrk="1" hangingPunct="1"/>
            <a:r>
              <a:rPr lang="zh-TW" altLang="en-US" sz="2000" dirty="0" smtClean="0"/>
              <a:t>摸清底細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生態的</a:t>
            </a:r>
            <a:r>
              <a:rPr lang="zh-TW" altLang="en-US" sz="2000" dirty="0" smtClean="0"/>
              <a:t>概念</a:t>
            </a:r>
            <a:endParaRPr lang="en-US" altLang="zh-TW" sz="2000" dirty="0" smtClean="0"/>
          </a:p>
          <a:p>
            <a:pPr eaLnBrk="1" hangingPunct="1"/>
            <a:r>
              <a:rPr lang="zh-TW" altLang="en-US" sz="2000" dirty="0" smtClean="0"/>
              <a:t>團隊合作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科任老師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行政人員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社工師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心理師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巡迴師</a:t>
            </a:r>
          </a:p>
          <a:p>
            <a:pPr eaLnBrk="1" hangingPunct="1"/>
            <a:r>
              <a:rPr lang="zh-TW" altLang="en-US" sz="2000" dirty="0" smtClean="0"/>
              <a:t>檢視資源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環境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人力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物力</a:t>
            </a:r>
            <a:endParaRPr lang="en-US" altLang="zh-TW" sz="2000" dirty="0" smtClean="0"/>
          </a:p>
          <a:p>
            <a:pPr eaLnBrk="1" hangingPunct="1"/>
            <a:r>
              <a:rPr lang="zh-TW" altLang="en-US" sz="2000" dirty="0" smtClean="0"/>
              <a:t>研讀相關資訊</a:t>
            </a:r>
            <a:r>
              <a:rPr lang="en-US" altLang="zh-TW" sz="2000" dirty="0" smtClean="0"/>
              <a:t>-</a:t>
            </a:r>
            <a:r>
              <a:rPr lang="zh-TW" altLang="en-US" sz="2000" dirty="0" smtClean="0"/>
              <a:t>前人經驗的寶貴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0000"/>
                </a:solidFill>
              </a:rPr>
              <a:t>該如何教導情障學生</a:t>
            </a:r>
            <a:r>
              <a:rPr lang="en-US" altLang="zh-TW" smtClean="0">
                <a:solidFill>
                  <a:srgbClr val="FF0000"/>
                </a:solidFill>
              </a:rPr>
              <a:t>-</a:t>
            </a:r>
            <a:r>
              <a:rPr lang="zh-TW" altLang="en-US" smtClean="0">
                <a:solidFill>
                  <a:srgbClr val="FF0000"/>
                </a:solidFill>
              </a:rPr>
              <a:t>軟體的調整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kumimoji="0" lang="zh-TW" altLang="en-US" sz="2400" dirty="0" smtClean="0"/>
              <a:t>班級經營的策略</a:t>
            </a:r>
            <a:r>
              <a:rPr kumimoji="0" lang="en-US" altLang="zh-TW" sz="2400" dirty="0" smtClean="0"/>
              <a:t>~</a:t>
            </a:r>
            <a:r>
              <a:rPr kumimoji="0" lang="zh-TW" altLang="en-US" sz="2400" dirty="0" smtClean="0"/>
              <a:t>關於同學</a:t>
            </a:r>
            <a:endParaRPr lang="en-US" altLang="zh-TW" sz="2400" dirty="0" smtClean="0"/>
          </a:p>
          <a:p>
            <a:pPr eaLnBrk="1" hangingPunct="1">
              <a:defRPr/>
            </a:pPr>
            <a:r>
              <a:rPr lang="zh-TW" altLang="en-US" sz="2000" dirty="0" smtClean="0"/>
              <a:t>不挑釁</a:t>
            </a:r>
          </a:p>
          <a:p>
            <a:pPr eaLnBrk="1" hangingPunct="1">
              <a:defRPr/>
            </a:pPr>
            <a:r>
              <a:rPr lang="zh-TW" altLang="en-US" sz="2000" dirty="0" smtClean="0"/>
              <a:t>不搞合縱連橫</a:t>
            </a:r>
          </a:p>
          <a:p>
            <a:pPr eaLnBrk="1" hangingPunct="1">
              <a:defRPr/>
            </a:pPr>
            <a:r>
              <a:rPr lang="zh-TW" altLang="en-US" sz="2000" dirty="0" smtClean="0"/>
              <a:t>淡定</a:t>
            </a:r>
          </a:p>
          <a:p>
            <a:pPr eaLnBrk="1" hangingPunct="1">
              <a:defRPr/>
            </a:pPr>
            <a:r>
              <a:rPr lang="zh-TW" altLang="en-US" sz="2000" dirty="0" smtClean="0"/>
              <a:t>提醒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協助</a:t>
            </a:r>
          </a:p>
          <a:p>
            <a:pPr eaLnBrk="1" hangingPunct="1">
              <a:defRPr/>
            </a:pPr>
            <a:r>
              <a:rPr lang="zh-TW" altLang="en-US" sz="2000" dirty="0" smtClean="0"/>
              <a:t>察顏觀色</a:t>
            </a:r>
            <a:endParaRPr lang="en-US" altLang="zh-TW" sz="2000" dirty="0" smtClean="0"/>
          </a:p>
          <a:p>
            <a:pPr eaLnBrk="1" hangingPunct="1">
              <a:defRPr/>
            </a:pPr>
            <a:r>
              <a:rPr lang="zh-TW" altLang="en-US" sz="2000" dirty="0" smtClean="0"/>
              <a:t>包容與關懷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zh-TW" altLang="en-US" dirty="0" smtClean="0"/>
          </a:p>
          <a:p>
            <a:pPr eaLnBrk="1" hangingPunct="1">
              <a:defRPr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FF0000"/>
                </a:solidFill>
              </a:rPr>
              <a:t>該如何教導情障學生</a:t>
            </a:r>
            <a:r>
              <a:rPr lang="en-US" altLang="zh-TW" smtClean="0">
                <a:solidFill>
                  <a:srgbClr val="FF0000"/>
                </a:solidFill>
              </a:rPr>
              <a:t>-</a:t>
            </a:r>
            <a:r>
              <a:rPr lang="zh-TW" altLang="en-US" smtClean="0">
                <a:solidFill>
                  <a:srgbClr val="FF0000"/>
                </a:solidFill>
              </a:rPr>
              <a:t>軟體的調整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zh-TW" altLang="en-US" sz="2400" dirty="0" smtClean="0"/>
              <a:t>學校的支持系統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關於行政人員</a:t>
            </a:r>
            <a:endParaRPr lang="en-US" altLang="zh-TW" sz="2400" dirty="0" smtClean="0"/>
          </a:p>
          <a:p>
            <a:pPr>
              <a:defRPr/>
            </a:pPr>
            <a:r>
              <a:rPr lang="zh-TW" altLang="en-US" sz="2000" dirty="0" smtClean="0"/>
              <a:t>危機處理小組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校安通報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護士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替代役</a:t>
            </a:r>
            <a:endParaRPr lang="en-US" altLang="zh-TW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FF0000"/>
                </a:solidFill>
              </a:rPr>
              <a:t>該如何教導情障學生</a:t>
            </a:r>
            <a:r>
              <a:rPr lang="en-US" altLang="zh-TW" smtClean="0">
                <a:solidFill>
                  <a:srgbClr val="FF0000"/>
                </a:solidFill>
              </a:rPr>
              <a:t>-</a:t>
            </a:r>
            <a:r>
              <a:rPr lang="zh-TW" altLang="en-US" smtClean="0">
                <a:solidFill>
                  <a:srgbClr val="FF0000"/>
                </a:solidFill>
              </a:rPr>
              <a:t>軟體的調整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zh-TW" altLang="en-US" sz="2400" dirty="0" smtClean="0"/>
              <a:t>家庭的支持系統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關於家長</a:t>
            </a:r>
            <a:endParaRPr lang="en-US" altLang="zh-TW" sz="2400" dirty="0" smtClean="0"/>
          </a:p>
          <a:p>
            <a:pPr>
              <a:defRPr/>
            </a:pPr>
            <a:r>
              <a:rPr lang="zh-TW" altLang="en-US" sz="2000" dirty="0" smtClean="0"/>
              <a:t>和家長維持良好關係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保持密切連繫</a:t>
            </a:r>
            <a:endParaRPr lang="en-US" altLang="zh-TW" sz="2000" dirty="0" smtClean="0"/>
          </a:p>
          <a:p>
            <a:pPr>
              <a:defRPr/>
            </a:pPr>
            <a:r>
              <a:rPr lang="zh-TW" altLang="en-US" sz="2000" dirty="0" smtClean="0"/>
              <a:t>體諒家長的感受與情緒</a:t>
            </a:r>
            <a:endParaRPr lang="en-US" altLang="zh-TW" sz="2000" dirty="0" smtClean="0"/>
          </a:p>
          <a:p>
            <a:pPr>
              <a:defRPr/>
            </a:pPr>
            <a:endParaRPr lang="zh-TW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B050"/>
                </a:solidFill>
              </a:rPr>
              <a:t>該如何教導情障學生</a:t>
            </a:r>
            <a:r>
              <a:rPr lang="en-US" altLang="zh-TW" dirty="0" smtClean="0">
                <a:solidFill>
                  <a:srgbClr val="00B050"/>
                </a:solidFill>
              </a:rPr>
              <a:t>-</a:t>
            </a:r>
            <a:r>
              <a:rPr lang="zh-TW" altLang="en-US" dirty="0" smtClean="0">
                <a:solidFill>
                  <a:srgbClr val="00B050"/>
                </a:solidFill>
              </a:rPr>
              <a:t>技巧</a:t>
            </a:r>
            <a:endParaRPr lang="zh-TW" alt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827213"/>
            <a:ext cx="7568009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/>
              <a:t>1.</a:t>
            </a:r>
            <a:r>
              <a:rPr lang="zh-TW" altLang="en-US" sz="2400" dirty="0" smtClean="0"/>
              <a:t>降低標準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/>
              <a:t>2.</a:t>
            </a:r>
            <a:r>
              <a:rPr lang="zh-TW" altLang="en-US" sz="2400" dirty="0" smtClean="0"/>
              <a:t>鎖定目標行為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百癈待舉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/>
              <a:t>3.</a:t>
            </a:r>
            <a:r>
              <a:rPr lang="zh-TW" altLang="en-US" sz="2400" dirty="0" smtClean="0"/>
              <a:t>立即的指正不合理</a:t>
            </a:r>
            <a:endParaRPr lang="en-US" altLang="zh-TW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/>
              <a:t>4.</a:t>
            </a:r>
            <a:r>
              <a:rPr lang="zh-TW" altLang="en-US" sz="2400" dirty="0" smtClean="0"/>
              <a:t>明確的即時獎勵與回饋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/>
              <a:t>5.</a:t>
            </a:r>
            <a:r>
              <a:rPr lang="zh-TW" altLang="en-US" sz="2400" dirty="0" smtClean="0"/>
              <a:t>密切的親師溝通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教小孩也要教大人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/>
              <a:t>6.</a:t>
            </a:r>
            <a:r>
              <a:rPr lang="zh-TW" altLang="en-US" sz="2400" dirty="0" smtClean="0"/>
              <a:t>等待反應</a:t>
            </a:r>
            <a:endParaRPr lang="en-US" altLang="zh-TW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/>
              <a:t>7.</a:t>
            </a:r>
            <a:r>
              <a:rPr lang="zh-TW" altLang="en-US" sz="2400" dirty="0" smtClean="0"/>
              <a:t>應用行為分析 </a:t>
            </a:r>
            <a:r>
              <a:rPr lang="en-US" altLang="zh-TW" sz="2400" dirty="0" smtClean="0"/>
              <a:t>(Applied Behavior Analysis)</a:t>
            </a:r>
            <a:r>
              <a:rPr lang="zh-TW" altLang="en-US" sz="2400" dirty="0" smtClean="0"/>
              <a:t>的概念</a:t>
            </a:r>
            <a:endParaRPr lang="en-US" altLang="zh-TW" sz="2400" dirty="0" smtClean="0"/>
          </a:p>
          <a:p>
            <a:pPr eaLnBrk="1" hangingPunct="1">
              <a:buFont typeface="Wingdings" pitchFamily="2" charset="2"/>
              <a:buNone/>
            </a:pPr>
            <a:endParaRPr lang="zh-TW" altLang="en-US" dirty="0" smtClean="0"/>
          </a:p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講題大綱</a:t>
            </a:r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>
          <a:xfrm>
            <a:off x="611188" y="1827213"/>
            <a:ext cx="8072437" cy="4338637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一</a:t>
            </a:r>
            <a:r>
              <a:rPr lang="en-US" altLang="zh-TW" dirty="0" smtClean="0">
                <a:latin typeface="新細明體" pitchFamily="18" charset="-120"/>
              </a:rPr>
              <a:t>、</a:t>
            </a:r>
            <a:r>
              <a:rPr lang="zh-TW" altLang="en-US" dirty="0" smtClean="0"/>
              <a:t>情緒行為障礙</a:t>
            </a:r>
            <a:r>
              <a:rPr lang="en-US" altLang="zh-TW" dirty="0" smtClean="0"/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dirty="0"/>
              <a:t> </a:t>
            </a:r>
            <a:r>
              <a:rPr lang="zh-TW" altLang="en-US" dirty="0" smtClean="0"/>
              <a:t>        特教法</a:t>
            </a:r>
            <a:r>
              <a:rPr lang="en-US" altLang="zh-TW" dirty="0" smtClean="0"/>
              <a:t>/</a:t>
            </a:r>
            <a:r>
              <a:rPr lang="zh-TW" altLang="en-US" dirty="0" smtClean="0"/>
              <a:t>評估流程</a:t>
            </a:r>
            <a:r>
              <a:rPr lang="en-US" altLang="zh-TW" dirty="0" smtClean="0"/>
              <a:t>/</a:t>
            </a:r>
            <a:r>
              <a:rPr lang="zh-TW" altLang="en-US" dirty="0" smtClean="0"/>
              <a:t>診斷工具</a:t>
            </a:r>
            <a:endParaRPr lang="en-US" altLang="zh-TW" dirty="0" smtClean="0"/>
          </a:p>
          <a:p>
            <a:pPr>
              <a:defRPr/>
            </a:pPr>
            <a:endParaRPr lang="en-US" altLang="zh-TW" dirty="0" smtClean="0"/>
          </a:p>
          <a:p>
            <a:pPr>
              <a:defRPr/>
            </a:pPr>
            <a:r>
              <a:rPr lang="zh-TW" altLang="en-US" dirty="0" smtClean="0"/>
              <a:t>二</a:t>
            </a:r>
            <a:r>
              <a:rPr lang="en-US" altLang="zh-TW" dirty="0" smtClean="0">
                <a:latin typeface="新細明體" pitchFamily="18" charset="-120"/>
              </a:rPr>
              <a:t>、</a:t>
            </a:r>
            <a:r>
              <a:rPr lang="zh-TW" altLang="en-US" dirty="0" smtClean="0"/>
              <a:t>情緒</a:t>
            </a:r>
            <a:r>
              <a:rPr lang="zh-TW" altLang="en-US" dirty="0" smtClean="0"/>
              <a:t>障礙的類型</a:t>
            </a:r>
            <a:r>
              <a:rPr lang="en-US" altLang="zh-TW" dirty="0" smtClean="0"/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dirty="0" smtClean="0"/>
              <a:t>         ADD/ADHD/AS/</a:t>
            </a:r>
            <a:r>
              <a:rPr lang="zh-TW" altLang="en-US" dirty="0" smtClean="0"/>
              <a:t>選擇性緘默</a:t>
            </a:r>
            <a:r>
              <a:rPr lang="en-US" altLang="zh-TW" dirty="0" smtClean="0"/>
              <a:t>/</a:t>
            </a:r>
            <a:r>
              <a:rPr lang="zh-TW" altLang="en-US" dirty="0" smtClean="0"/>
              <a:t>強迫症</a:t>
            </a:r>
            <a:r>
              <a:rPr lang="en-US" altLang="zh-TW" dirty="0" smtClean="0"/>
              <a:t>…..</a:t>
            </a:r>
          </a:p>
          <a:p>
            <a:pPr>
              <a:defRPr/>
            </a:pPr>
            <a:endParaRPr lang="en-US" altLang="zh-TW" dirty="0" smtClean="0"/>
          </a:p>
          <a:p>
            <a:pPr>
              <a:defRPr/>
            </a:pPr>
            <a:r>
              <a:rPr lang="zh-TW" altLang="en-US" dirty="0" smtClean="0"/>
              <a:t>三</a:t>
            </a:r>
            <a:r>
              <a:rPr lang="en-US" altLang="zh-TW" dirty="0" smtClean="0">
                <a:latin typeface="新細明體" pitchFamily="18" charset="-120"/>
              </a:rPr>
              <a:t>、</a:t>
            </a:r>
            <a:r>
              <a:rPr lang="zh-TW" altLang="en-US" dirty="0" smtClean="0"/>
              <a:t>接收到該類學生要如何處理</a:t>
            </a:r>
            <a:r>
              <a:rPr lang="en-US" altLang="zh-TW" dirty="0" smtClean="0"/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dirty="0" smtClean="0"/>
              <a:t>         </a:t>
            </a:r>
            <a:r>
              <a:rPr lang="zh-TW" altLang="en-US" dirty="0" smtClean="0"/>
              <a:t>軟</a:t>
            </a:r>
            <a:r>
              <a:rPr lang="en-US" altLang="zh-TW" dirty="0" smtClean="0"/>
              <a:t>,</a:t>
            </a:r>
            <a:r>
              <a:rPr lang="zh-TW" altLang="en-US" dirty="0" smtClean="0"/>
              <a:t>硬體的調整</a:t>
            </a:r>
            <a:r>
              <a:rPr lang="en-US" altLang="zh-TW" dirty="0" smtClean="0"/>
              <a:t>/</a:t>
            </a:r>
            <a:r>
              <a:rPr lang="zh-TW" altLang="en-US" dirty="0" smtClean="0"/>
              <a:t>指導的技巧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B050"/>
                </a:solidFill>
              </a:rPr>
              <a:t>該如何教導情障學生</a:t>
            </a:r>
            <a:r>
              <a:rPr lang="en-US" altLang="zh-TW" dirty="0">
                <a:solidFill>
                  <a:srgbClr val="00B050"/>
                </a:solidFill>
              </a:rPr>
              <a:t>-</a:t>
            </a:r>
            <a:r>
              <a:rPr lang="zh-TW" altLang="en-US" dirty="0">
                <a:solidFill>
                  <a:srgbClr val="00B050"/>
                </a:solidFill>
              </a:rPr>
              <a:t>技巧</a:t>
            </a:r>
            <a:endParaRPr lang="zh-TW" altLang="en-US" dirty="0"/>
          </a:p>
        </p:txBody>
      </p:sp>
      <p:pic>
        <p:nvPicPr>
          <p:cNvPr id="4" name="Picture 2" descr="每日小孩行為圖表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7416824" cy="482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65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000" smtClean="0">
                <a:solidFill>
                  <a:srgbClr val="00B050"/>
                </a:solidFill>
              </a:rPr>
              <a:t>該如何教導情障學生</a:t>
            </a:r>
            <a:r>
              <a:rPr lang="en-US" altLang="zh-TW" sz="4000" smtClean="0">
                <a:solidFill>
                  <a:srgbClr val="00B050"/>
                </a:solidFill>
              </a:rPr>
              <a:t>-</a:t>
            </a:r>
            <a:r>
              <a:rPr lang="zh-TW" altLang="en-US" sz="4000" smtClean="0">
                <a:solidFill>
                  <a:srgbClr val="00B050"/>
                </a:solidFill>
              </a:rPr>
              <a:t>技巧</a:t>
            </a:r>
            <a:endParaRPr lang="zh-TW" altLang="en-US" sz="4000" b="1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低反應差別增強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(differential reinforcement of low rate, DRL):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在特定時間內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不良行為出現比率低於預定時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即給予正增強物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零反應差別增強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(differential reinforcement of zero responding, DRZ):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在特定時間內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不良行為未出現時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即給予正增強物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B050"/>
                </a:solidFill>
              </a:rPr>
              <a:t>該如何教導情障學生</a:t>
            </a:r>
            <a:r>
              <a:rPr lang="en-US" altLang="zh-TW" dirty="0" smtClean="0">
                <a:solidFill>
                  <a:srgbClr val="00B050"/>
                </a:solidFill>
              </a:rPr>
              <a:t>-</a:t>
            </a:r>
            <a:r>
              <a:rPr lang="zh-TW" altLang="en-US" dirty="0" smtClean="0">
                <a:solidFill>
                  <a:srgbClr val="00B050"/>
                </a:solidFill>
              </a:rPr>
              <a:t>技巧</a:t>
            </a:r>
            <a:endParaRPr lang="zh-TW" alt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z="2000" dirty="0" smtClean="0"/>
              <a:t>8.</a:t>
            </a:r>
            <a:r>
              <a:rPr lang="zh-TW" altLang="en-US" sz="2000" dirty="0" smtClean="0"/>
              <a:t>簡短且精要的指示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000" dirty="0" smtClean="0"/>
              <a:t>9.</a:t>
            </a:r>
            <a:r>
              <a:rPr lang="zh-TW" altLang="en-US" sz="2000" dirty="0" smtClean="0"/>
              <a:t>溫柔的堅持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000" dirty="0" smtClean="0"/>
              <a:t>10.</a:t>
            </a:r>
            <a:r>
              <a:rPr lang="zh-TW" altLang="en-US" sz="2000" dirty="0" smtClean="0"/>
              <a:t>學當柯南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000" dirty="0" smtClean="0"/>
              <a:t>11.</a:t>
            </a:r>
            <a:r>
              <a:rPr lang="zh-TW" altLang="en-US" sz="2000" dirty="0" smtClean="0"/>
              <a:t>善用故事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角色扮演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影片並重複練習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000" dirty="0" smtClean="0"/>
              <a:t>12.</a:t>
            </a:r>
            <a:r>
              <a:rPr lang="zh-TW" altLang="en-US" sz="2000" dirty="0" smtClean="0"/>
              <a:t>建立標語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口訣或默契</a:t>
            </a:r>
            <a:endParaRPr lang="en-US" altLang="zh-TW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TW" sz="2000" dirty="0" smtClean="0"/>
              <a:t>13.</a:t>
            </a:r>
            <a:r>
              <a:rPr lang="zh-TW" altLang="en-US" sz="2000" dirty="0" smtClean="0"/>
              <a:t>忽略小報告</a:t>
            </a:r>
            <a:endParaRPr lang="en-US" altLang="zh-TW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TW" sz="2000" dirty="0" smtClean="0"/>
              <a:t>14.</a:t>
            </a:r>
            <a:r>
              <a:rPr lang="zh-TW" altLang="en-US" sz="2000" dirty="0" smtClean="0"/>
              <a:t>培養檢查的習慣</a:t>
            </a:r>
            <a:endParaRPr lang="en-US" altLang="zh-TW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B050"/>
                </a:solidFill>
              </a:rPr>
              <a:t>該如何教導情障學生</a:t>
            </a:r>
            <a:r>
              <a:rPr lang="en-US" altLang="zh-TW" dirty="0">
                <a:solidFill>
                  <a:srgbClr val="00B050"/>
                </a:solidFill>
              </a:rPr>
              <a:t>-</a:t>
            </a:r>
            <a:r>
              <a:rPr lang="zh-TW" altLang="en-US" dirty="0">
                <a:solidFill>
                  <a:srgbClr val="00B050"/>
                </a:solidFill>
              </a:rPr>
              <a:t>技巧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827213"/>
            <a:ext cx="7704856" cy="41148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TW" sz="2000" dirty="0"/>
              <a:t>15.</a:t>
            </a:r>
            <a:r>
              <a:rPr lang="zh-TW" altLang="en-US" sz="2000" dirty="0"/>
              <a:t>動作代指替口語提示</a:t>
            </a:r>
            <a:endParaRPr lang="en-US" altLang="zh-TW" sz="2000" dirty="0"/>
          </a:p>
          <a:p>
            <a:pPr marL="0" indent="0">
              <a:buNone/>
              <a:defRPr/>
            </a:pPr>
            <a:r>
              <a:rPr lang="en-US" altLang="zh-TW" sz="2000" dirty="0" smtClean="0"/>
              <a:t>16.</a:t>
            </a:r>
            <a:r>
              <a:rPr lang="zh-TW" altLang="en-US" sz="2000" dirty="0" smtClean="0"/>
              <a:t>問題</a:t>
            </a:r>
            <a:r>
              <a:rPr lang="zh-TW" altLang="en-US" sz="2000" dirty="0"/>
              <a:t>行為的記錄</a:t>
            </a:r>
            <a:r>
              <a:rPr lang="en-US" altLang="zh-TW" sz="2000" dirty="0"/>
              <a:t>:</a:t>
            </a:r>
          </a:p>
          <a:p>
            <a:pPr marL="0" indent="0" eaLnBrk="1" hangingPunct="1">
              <a:buNone/>
              <a:defRPr/>
            </a:pPr>
            <a:r>
              <a:rPr lang="zh-TW" altLang="en-US" sz="2000" dirty="0" smtClean="0"/>
              <a:t>    人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事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時</a:t>
            </a:r>
            <a:r>
              <a:rPr lang="en-US" altLang="zh-TW" sz="2000" dirty="0" smtClean="0"/>
              <a:t>,</a:t>
            </a:r>
            <a:r>
              <a:rPr lang="zh-TW" altLang="en-US" sz="2000" dirty="0"/>
              <a:t>地</a:t>
            </a:r>
            <a:r>
              <a:rPr lang="en-US" altLang="zh-TW" sz="2000" dirty="0"/>
              <a:t>,</a:t>
            </a:r>
            <a:r>
              <a:rPr lang="zh-TW" altLang="en-US" sz="2000" dirty="0" smtClean="0"/>
              <a:t>物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一</a:t>
            </a:r>
            <a:r>
              <a:rPr lang="zh-TW" altLang="en-US" sz="2000" dirty="0"/>
              <a:t>節課幾次</a:t>
            </a:r>
            <a:r>
              <a:rPr lang="en-US" altLang="zh-TW" sz="2000" dirty="0"/>
              <a:t>,</a:t>
            </a:r>
            <a:r>
              <a:rPr lang="zh-TW" altLang="en-US" sz="2000" dirty="0"/>
              <a:t>一天幾次</a:t>
            </a:r>
            <a:r>
              <a:rPr lang="en-US" altLang="zh-TW" sz="2000" dirty="0"/>
              <a:t>,</a:t>
            </a:r>
            <a:r>
              <a:rPr lang="zh-TW" altLang="en-US" sz="2000" dirty="0"/>
              <a:t>一週幾</a:t>
            </a:r>
            <a:r>
              <a:rPr lang="zh-TW" altLang="en-US" sz="2000" dirty="0" smtClean="0"/>
              <a:t>次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每次</a:t>
            </a:r>
            <a:r>
              <a:rPr lang="zh-TW" altLang="en-US" sz="2000" dirty="0"/>
              <a:t>維持</a:t>
            </a:r>
            <a:r>
              <a:rPr lang="zh-TW" altLang="en-US" sz="2000" dirty="0" smtClean="0"/>
              <a:t>的時間</a:t>
            </a:r>
            <a:endParaRPr lang="en-US" altLang="zh-TW" sz="2000" dirty="0"/>
          </a:p>
          <a:p>
            <a:pPr marL="0" indent="0">
              <a:buNone/>
              <a:defRPr/>
            </a:pPr>
            <a:r>
              <a:rPr lang="en-US" altLang="zh-TW" sz="2000" dirty="0" smtClean="0"/>
              <a:t>17.</a:t>
            </a:r>
            <a:r>
              <a:rPr lang="zh-TW" altLang="en-US" sz="2000" dirty="0" smtClean="0"/>
              <a:t>連絡</a:t>
            </a:r>
            <a:r>
              <a:rPr lang="zh-TW" altLang="en-US" sz="2000" dirty="0"/>
              <a:t>簿的技巧</a:t>
            </a:r>
            <a:endParaRPr lang="en-US" altLang="zh-TW" sz="2000" dirty="0"/>
          </a:p>
          <a:p>
            <a:pPr marL="0" indent="0">
              <a:buNone/>
              <a:defRPr/>
            </a:pPr>
            <a:r>
              <a:rPr lang="en-US" altLang="zh-TW" sz="2000" dirty="0" smtClean="0"/>
              <a:t>18.</a:t>
            </a:r>
            <a:r>
              <a:rPr lang="zh-TW" altLang="en-US" sz="2000" dirty="0" smtClean="0"/>
              <a:t>科技</a:t>
            </a:r>
            <a:r>
              <a:rPr lang="zh-TW" altLang="en-US" sz="2000" dirty="0"/>
              <a:t>的幫忙</a:t>
            </a:r>
            <a:r>
              <a:rPr lang="en-US" altLang="zh-TW" sz="2000" dirty="0"/>
              <a:t>~line</a:t>
            </a:r>
            <a:r>
              <a:rPr lang="zh-TW" altLang="en-US" sz="2000" dirty="0"/>
              <a:t>群組</a:t>
            </a:r>
          </a:p>
          <a:p>
            <a:pPr eaLnBrk="1" hangingPunct="1">
              <a:buNone/>
            </a:pPr>
            <a:r>
              <a:rPr lang="en-US" altLang="zh-TW" sz="2000" dirty="0" smtClean="0"/>
              <a:t>19.</a:t>
            </a:r>
            <a:r>
              <a:rPr lang="zh-TW" altLang="en-US" sz="2000" dirty="0"/>
              <a:t>幫助孩子理解事件</a:t>
            </a:r>
            <a:endParaRPr lang="en-US" altLang="zh-TW" sz="2000" dirty="0"/>
          </a:p>
          <a:p>
            <a:pPr eaLnBrk="1" hangingPunct="1">
              <a:buNone/>
            </a:pPr>
            <a:r>
              <a:rPr lang="en-US" altLang="zh-TW" sz="2000" dirty="0" smtClean="0"/>
              <a:t>20.</a:t>
            </a:r>
            <a:r>
              <a:rPr lang="zh-TW" altLang="en-US" sz="2000" dirty="0"/>
              <a:t>幫助孩子維持或恢復平靜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06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00B050"/>
                </a:solidFill>
              </a:rPr>
              <a:t>該如何教導情障學生</a:t>
            </a:r>
            <a:r>
              <a:rPr lang="en-US" altLang="zh-TW" smtClean="0">
                <a:solidFill>
                  <a:srgbClr val="00B050"/>
                </a:solidFill>
              </a:rPr>
              <a:t>-</a:t>
            </a:r>
            <a:r>
              <a:rPr lang="zh-TW" altLang="en-US" smtClean="0">
                <a:solidFill>
                  <a:srgbClr val="00B050"/>
                </a:solidFill>
              </a:rPr>
              <a:t>技巧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697412"/>
          </a:xfrm>
        </p:spPr>
        <p:txBody>
          <a:bodyPr/>
          <a:lstStyle/>
          <a:p>
            <a:pPr>
              <a:defRPr/>
            </a:pPr>
            <a:r>
              <a:rPr lang="zh-TW" altLang="en-US" sz="2400" dirty="0" smtClean="0"/>
              <a:t>幫助孩子理解事件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/>
              <a:t>   1.</a:t>
            </a:r>
            <a:r>
              <a:rPr lang="zh-TW" altLang="en-US" sz="2400" dirty="0" smtClean="0"/>
              <a:t>先同理孩子的情緒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/>
              <a:t>   2.</a:t>
            </a:r>
            <a:r>
              <a:rPr lang="zh-TW" altLang="en-US" sz="2400" dirty="0" smtClean="0"/>
              <a:t>確定其己冷靜可討論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單獨進行</a:t>
            </a:r>
            <a:r>
              <a:rPr lang="en-US" altLang="zh-TW" sz="2400" dirty="0" smtClean="0"/>
              <a:t>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/>
              <a:t>   3.</a:t>
            </a:r>
            <a:r>
              <a:rPr lang="zh-TW" altLang="en-US" sz="2400" dirty="0" smtClean="0"/>
              <a:t>有組織的詢問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何時何地</a:t>
            </a:r>
            <a:r>
              <a:rPr lang="en-US" altLang="zh-TW" sz="2400" dirty="0" smtClean="0"/>
              <a:t>…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/>
              <a:t>   4.</a:t>
            </a:r>
            <a:r>
              <a:rPr lang="zh-TW" altLang="en-US" sz="2400" dirty="0" smtClean="0"/>
              <a:t>重新組織孩子的描述並確認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5.</a:t>
            </a:r>
            <a:r>
              <a:rPr lang="zh-TW" altLang="en-US" sz="2400" dirty="0" smtClean="0"/>
              <a:t>找出哪個環節可以改變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結果會大不同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/>
              <a:t>   6.</a:t>
            </a:r>
            <a:r>
              <a:rPr lang="zh-TW" altLang="en-US" sz="2400" dirty="0" smtClean="0"/>
              <a:t>不質問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不說教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不讓情緒高漲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/>
              <a:t>   7.</a:t>
            </a:r>
            <a:r>
              <a:rPr lang="zh-TW" altLang="en-US" sz="2400" dirty="0" smtClean="0"/>
              <a:t>轉換視角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/>
              <a:t>   8.</a:t>
            </a:r>
            <a:r>
              <a:rPr lang="zh-TW" altLang="en-US" sz="2400" dirty="0" smtClean="0"/>
              <a:t>學習尊重不同想法</a:t>
            </a:r>
            <a:endParaRPr lang="en-US" altLang="zh-TW" sz="2400" dirty="0" smtClean="0"/>
          </a:p>
          <a:p>
            <a:pPr>
              <a:defRPr/>
            </a:pPr>
            <a:endParaRPr lang="en-US" altLang="zh-TW" dirty="0" smtClean="0"/>
          </a:p>
          <a:p>
            <a:pPr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00B050"/>
                </a:solidFill>
              </a:rPr>
              <a:t>該如何教導情障學生</a:t>
            </a:r>
            <a:r>
              <a:rPr lang="en-US" altLang="zh-TW" smtClean="0">
                <a:solidFill>
                  <a:srgbClr val="00B050"/>
                </a:solidFill>
              </a:rPr>
              <a:t>-</a:t>
            </a:r>
            <a:r>
              <a:rPr lang="zh-TW" altLang="en-US" smtClean="0">
                <a:solidFill>
                  <a:srgbClr val="00B050"/>
                </a:solidFill>
              </a:rPr>
              <a:t>技巧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400" dirty="0" smtClean="0"/>
              <a:t>幫助孩子維持或恢復平靜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/>
              <a:t>   1.</a:t>
            </a:r>
            <a:r>
              <a:rPr lang="zh-TW" altLang="en-US" sz="2400" dirty="0" smtClean="0"/>
              <a:t>事先找好冷靜角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安全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會想去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2.</a:t>
            </a:r>
            <a:r>
              <a:rPr lang="zh-TW" altLang="en-US" sz="2400" dirty="0" smtClean="0"/>
              <a:t>陪伴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3.</a:t>
            </a:r>
            <a:r>
              <a:rPr lang="zh-TW" altLang="en-US" sz="2400" dirty="0" smtClean="0"/>
              <a:t>轉移注意力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4.</a:t>
            </a:r>
            <a:r>
              <a:rPr lang="zh-TW" altLang="en-US" sz="2400" dirty="0" smtClean="0"/>
              <a:t>呼吸練習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5.</a:t>
            </a:r>
            <a:r>
              <a:rPr lang="zh-TW" altLang="en-US" sz="2400" dirty="0" smtClean="0"/>
              <a:t>發洩情緒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 smtClean="0"/>
              <a:t>   6.</a:t>
            </a:r>
            <a:r>
              <a:rPr lang="zh-TW" altLang="en-US" sz="2400" dirty="0" smtClean="0"/>
              <a:t>事先告知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7.</a:t>
            </a:r>
            <a:r>
              <a:rPr lang="zh-TW" altLang="en-US" sz="2400" dirty="0" smtClean="0"/>
              <a:t>解除其困擾</a:t>
            </a:r>
            <a:endParaRPr lang="en-US" altLang="zh-TW" sz="24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altLang="zh-TW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案例分享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冰山美人</a:t>
            </a:r>
          </a:p>
          <a:p>
            <a:pPr eaLnBrk="1" hangingPunct="1"/>
            <a:r>
              <a:rPr lang="zh-TW" altLang="en-US" smtClean="0"/>
              <a:t>緊張的媽媽</a:t>
            </a:r>
          </a:p>
          <a:p>
            <a:pPr eaLnBrk="1" hangingPunct="1"/>
            <a:r>
              <a:rPr lang="zh-TW" altLang="en-US" smtClean="0"/>
              <a:t>女</a:t>
            </a:r>
            <a:r>
              <a:rPr lang="en-US" altLang="zh-TW" smtClean="0"/>
              <a:t>AS??</a:t>
            </a:r>
          </a:p>
          <a:p>
            <a:pPr eaLnBrk="1" hangingPunct="1"/>
            <a:r>
              <a:rPr lang="zh-TW" altLang="en-US" smtClean="0"/>
              <a:t>超級</a:t>
            </a:r>
            <a:r>
              <a:rPr lang="zh-TW" altLang="en-US" smtClean="0">
                <a:latin typeface="Arial" charset="0"/>
              </a:rPr>
              <a:t>”</a:t>
            </a:r>
            <a:r>
              <a:rPr lang="zh-TW" altLang="en-US" smtClean="0"/>
              <a:t>打</a:t>
            </a:r>
            <a:r>
              <a:rPr lang="zh-TW" altLang="en-US" smtClean="0">
                <a:latin typeface="Arial" charset="0"/>
              </a:rPr>
              <a:t>”</a:t>
            </a:r>
            <a:r>
              <a:rPr lang="zh-TW" altLang="en-US" smtClean="0"/>
              <a:t>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總結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2400" dirty="0" smtClean="0"/>
              <a:t>調整</a:t>
            </a:r>
            <a:endParaRPr lang="en-US" altLang="zh-TW" sz="2400" dirty="0" smtClean="0"/>
          </a:p>
          <a:p>
            <a:pPr eaLnBrk="1" hangingPunct="1"/>
            <a:r>
              <a:rPr lang="zh-TW" altLang="en-US" sz="2400" dirty="0" smtClean="0"/>
              <a:t>體察自已的情緒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做好假性生氣</a:t>
            </a:r>
            <a:endParaRPr lang="en-US" altLang="zh-TW" sz="2400" dirty="0" smtClean="0"/>
          </a:p>
          <a:p>
            <a:pPr eaLnBrk="1" hangingPunct="1"/>
            <a:r>
              <a:rPr lang="zh-TW" altLang="en-US" sz="2400" dirty="0" smtClean="0"/>
              <a:t>找出值得獎勵的事</a:t>
            </a:r>
          </a:p>
          <a:p>
            <a:pPr eaLnBrk="1" hangingPunct="1"/>
            <a:r>
              <a:rPr lang="zh-TW" altLang="en-US" sz="2400" dirty="0" smtClean="0"/>
              <a:t>真誠的明確的立即的正向回饋</a:t>
            </a:r>
          </a:p>
          <a:p>
            <a:pPr eaLnBrk="1" hangingPunct="1"/>
            <a:r>
              <a:rPr lang="zh-TW" altLang="en-US" sz="2400" dirty="0" smtClean="0"/>
              <a:t>多向度的檢視</a:t>
            </a:r>
            <a:r>
              <a:rPr lang="en-US" altLang="zh-TW" sz="2400" dirty="0" smtClean="0"/>
              <a:t>~</a:t>
            </a:r>
            <a:r>
              <a:rPr lang="zh-TW" altLang="en-US" sz="2400" dirty="0" smtClean="0"/>
              <a:t>生態課程的概念</a:t>
            </a:r>
          </a:p>
          <a:p>
            <a:pPr eaLnBrk="1" hangingPunct="1"/>
            <a:r>
              <a:rPr lang="zh-TW" altLang="en-US" sz="2400" dirty="0" smtClean="0"/>
              <a:t>照顧自己的身心靈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謝謝大家的聆聽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916113"/>
            <a:ext cx="6443663" cy="400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</a:t>
            </a:r>
            <a:r>
              <a:rPr lang="en-US" altLang="zh-TW" smtClean="0">
                <a:latin typeface="新細明體" pitchFamily="18" charset="-120"/>
              </a:rPr>
              <a:t>、</a:t>
            </a:r>
            <a:r>
              <a:rPr lang="zh-TW" altLang="en-US" smtClean="0"/>
              <a:t>情緒行為障礙</a:t>
            </a: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特教法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評估方式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診斷相關名詞</a:t>
            </a:r>
            <a:endParaRPr lang="en-US" altLang="zh-TW" dirty="0" smtClean="0"/>
          </a:p>
          <a:p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</a:t>
            </a:r>
            <a:r>
              <a:rPr lang="en-US" altLang="zh-TW" smtClean="0">
                <a:latin typeface="新細明體" pitchFamily="18" charset="-120"/>
              </a:rPr>
              <a:t>、</a:t>
            </a:r>
            <a:r>
              <a:rPr lang="zh-TW" altLang="en-US" smtClean="0"/>
              <a:t>情緒行為障礙</a:t>
            </a:r>
            <a:r>
              <a:rPr lang="en-US" altLang="zh-TW" smtClean="0"/>
              <a:t>-</a:t>
            </a:r>
            <a:r>
              <a:rPr lang="zh-TW" altLang="en-US" smtClean="0"/>
              <a:t>特教法</a:t>
            </a: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 </a:t>
            </a:r>
            <a:r>
              <a:rPr lang="zh-TW" altLang="en-US" sz="2400" dirty="0" smtClean="0"/>
              <a:t>本法第三條第八款所稱情緒行為障礙，指</a:t>
            </a:r>
            <a:r>
              <a:rPr lang="zh-TW" altLang="en-US" sz="2400" dirty="0" smtClean="0">
                <a:solidFill>
                  <a:srgbClr val="FF0000"/>
                </a:solidFill>
              </a:rPr>
              <a:t>長期</a:t>
            </a:r>
            <a:r>
              <a:rPr lang="zh-TW" altLang="en-US" sz="2400" dirty="0" smtClean="0"/>
              <a:t>情緒 或</a:t>
            </a:r>
            <a:r>
              <a:rPr lang="zh-TW" altLang="en-US" sz="2400" dirty="0" smtClean="0">
                <a:solidFill>
                  <a:srgbClr val="FF0000"/>
                </a:solidFill>
              </a:rPr>
              <a:t>行為表現顯著異常</a:t>
            </a:r>
            <a:r>
              <a:rPr lang="zh-TW" altLang="en-US" sz="2400" dirty="0" smtClean="0"/>
              <a:t>，</a:t>
            </a:r>
            <a:r>
              <a:rPr lang="zh-TW" altLang="en-US" sz="2400" dirty="0" smtClean="0">
                <a:solidFill>
                  <a:srgbClr val="FF0000"/>
                </a:solidFill>
              </a:rPr>
              <a:t>嚴重影響學校適應</a:t>
            </a:r>
            <a:r>
              <a:rPr lang="zh-TW" altLang="en-US" sz="2400" dirty="0" smtClean="0"/>
              <a:t>者；其障礙非因智能、感官或健康等因素直接造成之結果。前項情緒行為障礙之症狀，包括</a:t>
            </a:r>
            <a:r>
              <a:rPr lang="zh-TW" altLang="en-US" sz="2400" dirty="0" smtClean="0">
                <a:solidFill>
                  <a:srgbClr val="FF0000"/>
                </a:solidFill>
              </a:rPr>
              <a:t>精神性疾患</a:t>
            </a:r>
            <a:r>
              <a:rPr lang="zh-TW" altLang="en-US" sz="2400" dirty="0" smtClean="0"/>
              <a:t>、</a:t>
            </a:r>
            <a:r>
              <a:rPr lang="zh-TW" altLang="en-US" sz="2400" dirty="0" smtClean="0">
                <a:solidFill>
                  <a:srgbClr val="FF0000"/>
                </a:solidFill>
              </a:rPr>
              <a:t>情感性疾患</a:t>
            </a:r>
            <a:r>
              <a:rPr lang="zh-TW" altLang="en-US" sz="2400" dirty="0" smtClean="0"/>
              <a:t>、</a:t>
            </a:r>
            <a:r>
              <a:rPr lang="zh-TW" altLang="en-US" sz="2400" dirty="0" smtClean="0">
                <a:solidFill>
                  <a:srgbClr val="FF0000"/>
                </a:solidFill>
              </a:rPr>
              <a:t>畏懼性疾患</a:t>
            </a:r>
            <a:r>
              <a:rPr lang="zh-TW" altLang="en-US" sz="2400" dirty="0" smtClean="0"/>
              <a:t>、</a:t>
            </a:r>
            <a:r>
              <a:rPr lang="zh-TW" altLang="en-US" sz="2400" dirty="0" smtClean="0">
                <a:solidFill>
                  <a:srgbClr val="FF0000"/>
                </a:solidFill>
              </a:rPr>
              <a:t>焦慮性疾患</a:t>
            </a:r>
            <a:r>
              <a:rPr lang="zh-TW" altLang="en-US" sz="2400" dirty="0" smtClean="0"/>
              <a:t>、</a:t>
            </a:r>
            <a:r>
              <a:rPr lang="zh-TW" altLang="en-US" sz="2400" dirty="0" smtClean="0">
                <a:solidFill>
                  <a:srgbClr val="FF0000"/>
                </a:solidFill>
              </a:rPr>
              <a:t>注意力缺陷過動症</a:t>
            </a:r>
            <a:r>
              <a:rPr lang="zh-TW" altLang="en-US" sz="2400" dirty="0" smtClean="0"/>
              <a:t>、或有</a:t>
            </a:r>
            <a:r>
              <a:rPr lang="zh-TW" altLang="en-US" sz="2400" dirty="0" smtClean="0">
                <a:solidFill>
                  <a:srgbClr val="FF0000"/>
                </a:solidFill>
              </a:rPr>
              <a:t>其他持續性之情緒或行為問題</a:t>
            </a:r>
            <a:r>
              <a:rPr lang="zh-TW" altLang="en-US" sz="2400" dirty="0" smtClean="0"/>
              <a:t>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</a:t>
            </a:r>
            <a:r>
              <a:rPr lang="en-US" altLang="zh-TW" smtClean="0">
                <a:latin typeface="新細明體" pitchFamily="18" charset="-120"/>
              </a:rPr>
              <a:t>、</a:t>
            </a:r>
            <a:r>
              <a:rPr lang="zh-TW" altLang="en-US" smtClean="0"/>
              <a:t>情緒行為障礙</a:t>
            </a:r>
            <a:r>
              <a:rPr lang="en-US" altLang="zh-TW" smtClean="0"/>
              <a:t>-</a:t>
            </a:r>
            <a:r>
              <a:rPr lang="zh-TW" altLang="en-US" smtClean="0"/>
              <a:t>評估方式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1800" b="1" dirty="0" smtClean="0">
                <a:solidFill>
                  <a:srgbClr val="7030A0"/>
                </a:solidFill>
              </a:rPr>
              <a:t>申請方式：</a:t>
            </a:r>
            <a:endParaRPr lang="en-US" altLang="zh-TW" sz="1800" b="1" dirty="0" smtClean="0">
              <a:solidFill>
                <a:srgbClr val="7030A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1800" dirty="0" smtClean="0"/>
              <a:t>       1.</a:t>
            </a:r>
            <a:r>
              <a:rPr lang="zh-TW" altLang="en-US" sz="1800" dirty="0" smtClean="0"/>
              <a:t>學生家長或監護人向學生就讀學校（或學校相關業務人員）提      </a:t>
            </a:r>
            <a:r>
              <a:rPr lang="en-US" altLang="zh-TW" sz="1800" dirty="0" smtClean="0"/>
              <a:t>	</a:t>
            </a:r>
            <a:r>
              <a:rPr lang="zh-TW" altLang="en-US" sz="1800" dirty="0" smtClean="0"/>
              <a:t>出申請。     </a:t>
            </a:r>
            <a:endParaRPr lang="en-US" altLang="zh-TW" sz="18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TW" sz="1800" dirty="0" smtClean="0"/>
              <a:t>       2.</a:t>
            </a:r>
            <a:r>
              <a:rPr lang="zh-TW" altLang="en-US" sz="1800" dirty="0" smtClean="0"/>
              <a:t>導師或特教教師主動提出申請（需取得</a:t>
            </a:r>
            <a:r>
              <a:rPr lang="zh-TW" altLang="en-US" sz="1800" dirty="0" smtClean="0">
                <a:solidFill>
                  <a:srgbClr val="FF0000"/>
                </a:solidFill>
              </a:rPr>
              <a:t>家長同意</a:t>
            </a:r>
            <a:r>
              <a:rPr lang="zh-TW" altLang="en-US" sz="1800" dirty="0" smtClean="0"/>
              <a:t>）</a:t>
            </a:r>
            <a:endParaRPr lang="en-US" altLang="zh-TW" sz="18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altLang="zh-TW" sz="1800" dirty="0" smtClean="0"/>
          </a:p>
          <a:p>
            <a:pPr>
              <a:defRPr/>
            </a:pPr>
            <a:r>
              <a:rPr lang="zh-TW" altLang="en-US" sz="1800" b="1" dirty="0" smtClean="0">
                <a:solidFill>
                  <a:srgbClr val="7030A0"/>
                </a:solidFill>
              </a:rPr>
              <a:t>鑑定流程說明：</a:t>
            </a:r>
            <a:endParaRPr lang="en-US" altLang="zh-TW" sz="1800" b="1" dirty="0" smtClean="0">
              <a:solidFill>
                <a:srgbClr val="7030A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1800" dirty="0"/>
              <a:t> </a:t>
            </a:r>
            <a:r>
              <a:rPr lang="zh-TW" altLang="en-US" sz="1800" dirty="0" smtClean="0"/>
              <a:t>      </a:t>
            </a:r>
            <a:r>
              <a:rPr lang="zh-TW" altLang="en-US" sz="1800" dirty="0" smtClean="0">
                <a:solidFill>
                  <a:srgbClr val="FF0000"/>
                </a:solidFill>
              </a:rPr>
              <a:t>學校轉介前介入</a:t>
            </a:r>
            <a:r>
              <a:rPr lang="en-US" altLang="zh-TW" sz="1800" dirty="0" smtClean="0"/>
              <a:t>~</a:t>
            </a:r>
            <a:r>
              <a:rPr lang="zh-TW" altLang="en-US" sz="1800" dirty="0" smtClean="0"/>
              <a:t>發現</a:t>
            </a:r>
            <a:r>
              <a:rPr lang="zh-TW" altLang="en-US" sz="1800" dirty="0" smtClean="0">
                <a:solidFill>
                  <a:srgbClr val="FF0000"/>
                </a:solidFill>
              </a:rPr>
              <a:t>疑似</a:t>
            </a:r>
            <a:r>
              <a:rPr lang="zh-TW" altLang="en-US" sz="1800" dirty="0" smtClean="0"/>
              <a:t>情緒行為障礙學生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導師處理無效果</a:t>
            </a:r>
            <a:r>
              <a:rPr lang="en-US" altLang="zh-TW" sz="1800" dirty="0" smtClean="0"/>
              <a:t>)&gt;</a:t>
            </a:r>
            <a:r>
              <a:rPr lang="zh-TW" altLang="en-US" sz="1800" dirty="0" smtClean="0"/>
              <a:t>轉介輔導室，由</a:t>
            </a:r>
            <a:r>
              <a:rPr lang="zh-TW" altLang="en-US" sz="1800" dirty="0" smtClean="0">
                <a:solidFill>
                  <a:srgbClr val="FF0000"/>
                </a:solidFill>
              </a:rPr>
              <a:t>輔導人員</a:t>
            </a:r>
            <a:r>
              <a:rPr lang="en-US" altLang="zh-TW" sz="1800" dirty="0" smtClean="0">
                <a:solidFill>
                  <a:srgbClr val="FF0000"/>
                </a:solidFill>
              </a:rPr>
              <a:t>(</a:t>
            </a:r>
            <a:r>
              <a:rPr lang="zh-TW" altLang="en-US" sz="1800" dirty="0" smtClean="0">
                <a:solidFill>
                  <a:srgbClr val="FF0000"/>
                </a:solidFill>
              </a:rPr>
              <a:t>兼任或專任輔導老師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加強輔導 </a:t>
            </a:r>
            <a:r>
              <a:rPr lang="en-US" altLang="zh-TW" sz="1800" dirty="0" smtClean="0"/>
              <a:t>&gt;</a:t>
            </a:r>
            <a:r>
              <a:rPr lang="zh-TW" altLang="en-US" sz="1800" dirty="0" smtClean="0"/>
              <a:t>普通輔導無顯著成效，備齊「臺</a:t>
            </a:r>
            <a:r>
              <a:rPr lang="zh-TW" altLang="en-US" sz="1800" dirty="0" smtClean="0">
                <a:solidFill>
                  <a:srgbClr val="FF0000"/>
                </a:solidFill>
              </a:rPr>
              <a:t>南市情緒行為障礙鑑定申請資料檢核表</a:t>
            </a:r>
            <a:r>
              <a:rPr lang="zh-TW" altLang="en-US" sz="1800" dirty="0" smtClean="0"/>
              <a:t>」所列之相關鑑定資料後，向鑑輔會申請鑑定</a:t>
            </a:r>
            <a:endParaRPr lang="en-US" altLang="zh-TW" sz="18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altLang="zh-TW" sz="1800" dirty="0" smtClean="0"/>
          </a:p>
          <a:p>
            <a:pPr>
              <a:defRPr/>
            </a:pPr>
            <a:r>
              <a:rPr lang="zh-TW" altLang="en-US" sz="1800" b="1" dirty="0" smtClean="0">
                <a:solidFill>
                  <a:srgbClr val="7030A0"/>
                </a:solidFill>
              </a:rPr>
              <a:t>鑑定時程</a:t>
            </a:r>
            <a:r>
              <a:rPr lang="en-US" altLang="zh-TW" sz="1800" b="1" dirty="0" smtClean="0">
                <a:solidFill>
                  <a:srgbClr val="7030A0"/>
                </a:solidFill>
              </a:rPr>
              <a:t>:</a:t>
            </a:r>
            <a:r>
              <a:rPr lang="zh-TW" altLang="en-US" sz="1800" dirty="0" smtClean="0"/>
              <a:t>於每年</a:t>
            </a:r>
            <a:r>
              <a:rPr lang="zh-TW" altLang="en-US" sz="1800" dirty="0" smtClean="0">
                <a:solidFill>
                  <a:srgbClr val="FF0000"/>
                </a:solidFill>
              </a:rPr>
              <a:t>十一月、四月</a:t>
            </a:r>
            <a:r>
              <a:rPr lang="zh-TW" altLang="en-US" sz="1800" dirty="0" smtClean="0"/>
              <a:t>辦理</a:t>
            </a:r>
            <a:endParaRPr lang="zh-TW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</a:t>
            </a:r>
            <a:r>
              <a:rPr lang="en-US" altLang="zh-TW" smtClean="0">
                <a:latin typeface="新細明體" pitchFamily="18" charset="-120"/>
              </a:rPr>
              <a:t>、</a:t>
            </a:r>
            <a:r>
              <a:rPr lang="zh-TW" altLang="en-US" smtClean="0"/>
              <a:t>情緒行為障礙</a:t>
            </a:r>
            <a:r>
              <a:rPr lang="en-US" altLang="zh-TW" smtClean="0"/>
              <a:t>-</a:t>
            </a:r>
            <a:r>
              <a:rPr lang="zh-TW" altLang="en-US" smtClean="0"/>
              <a:t>診斷相關名詞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0113" y="1844675"/>
            <a:ext cx="7920037" cy="41148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ICF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zh-TW" altLang="en-US" sz="2400" dirty="0" smtClean="0"/>
              <a:t>國際</a:t>
            </a:r>
            <a:r>
              <a:rPr lang="zh-TW" altLang="en-US" sz="2400" dirty="0"/>
              <a:t>健康功能與身心障礙分類系統（</a:t>
            </a:r>
            <a:r>
              <a:rPr lang="en-US" altLang="zh-TW" sz="2400" dirty="0"/>
              <a:t>International </a:t>
            </a:r>
            <a:r>
              <a:rPr lang="en-US" altLang="zh-TW" sz="2400" dirty="0" smtClean="0"/>
              <a:t>Classification </a:t>
            </a:r>
            <a:r>
              <a:rPr lang="en-US" altLang="zh-TW" sz="2400" dirty="0"/>
              <a:t>of Functioning, Disability and Health</a:t>
            </a:r>
            <a:r>
              <a:rPr lang="zh-TW" altLang="en-US" sz="2400" dirty="0"/>
              <a:t>）的簡稱，是由聯合國世界衛生組織（</a:t>
            </a:r>
            <a:r>
              <a:rPr lang="en-US" altLang="zh-TW" sz="2400" dirty="0"/>
              <a:t>WHO</a:t>
            </a:r>
            <a:r>
              <a:rPr lang="zh-TW" altLang="en-US" sz="2400" dirty="0"/>
              <a:t>）於</a:t>
            </a:r>
            <a:r>
              <a:rPr lang="en-US" altLang="zh-TW" sz="2400" dirty="0"/>
              <a:t>2001</a:t>
            </a:r>
            <a:r>
              <a:rPr lang="zh-TW" altLang="en-US" sz="2400" dirty="0"/>
              <a:t>年正式</a:t>
            </a:r>
            <a:r>
              <a:rPr lang="zh-TW" altLang="en-US" sz="2400" dirty="0" smtClean="0"/>
              <a:t>發表</a:t>
            </a:r>
            <a:r>
              <a:rPr lang="en-US" altLang="zh-TW" sz="2400" dirty="0" smtClean="0"/>
              <a:t>,ICF</a:t>
            </a:r>
            <a:r>
              <a:rPr lang="zh-TW" altLang="en-US" sz="2400" dirty="0"/>
              <a:t>重新看待「身心障礙」的定義，不再僅將身心障礙侷限於個人的疾病及損傷，同時須納入環境因素與障礙後的影響，使服務提供者更可貼近身心障礙者的</a:t>
            </a:r>
            <a:r>
              <a:rPr lang="zh-TW" altLang="en-US" sz="2400" dirty="0" smtClean="0"/>
              <a:t>需求</a:t>
            </a:r>
          </a:p>
          <a:p>
            <a:pPr>
              <a:defRPr/>
            </a:pPr>
            <a:r>
              <a:rPr lang="en-US" altLang="zh-TW" dirty="0" smtClean="0">
                <a:hlinkClick r:id="rId2" action="ppaction://hlinkfile"/>
              </a:rPr>
              <a:t>DSM-V</a:t>
            </a:r>
            <a:endParaRPr lang="en-US" altLang="zh-TW" dirty="0" smtClean="0"/>
          </a:p>
          <a:p>
            <a:pPr>
              <a:defRPr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</a:t>
            </a:r>
            <a:r>
              <a:rPr lang="en-US" altLang="zh-TW" smtClean="0">
                <a:latin typeface="新細明體" pitchFamily="18" charset="-120"/>
              </a:rPr>
              <a:t>、</a:t>
            </a:r>
            <a:r>
              <a:rPr lang="zh-TW" altLang="en-US" smtClean="0"/>
              <a:t>情緒行為障礙</a:t>
            </a:r>
            <a:r>
              <a:rPr lang="en-US" altLang="zh-TW" smtClean="0"/>
              <a:t>-</a:t>
            </a:r>
            <a:r>
              <a:rPr lang="zh-TW" altLang="en-US" smtClean="0"/>
              <a:t>診斷相關名詞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827213"/>
            <a:ext cx="7848872" cy="4114800"/>
          </a:xfrm>
        </p:spPr>
        <p:txBody>
          <a:bodyPr/>
          <a:lstStyle/>
          <a:p>
            <a:pPr>
              <a:defRPr/>
            </a:pPr>
            <a:r>
              <a:rPr lang="en-US" altLang="zh-TW" sz="2400" dirty="0" smtClean="0"/>
              <a:t>ADD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注意力缺失症</a:t>
            </a:r>
            <a:r>
              <a:rPr lang="en-US" altLang="zh-TW" sz="2000" dirty="0"/>
              <a:t>attention deficit disorder</a:t>
            </a:r>
            <a:r>
              <a:rPr lang="en-US" altLang="zh-TW" sz="2000" dirty="0" smtClean="0"/>
              <a:t>)</a:t>
            </a:r>
          </a:p>
          <a:p>
            <a:pPr>
              <a:defRPr/>
            </a:pPr>
            <a:endParaRPr lang="en-US" altLang="zh-TW" sz="2000" dirty="0" smtClean="0"/>
          </a:p>
          <a:p>
            <a:pPr>
              <a:defRPr/>
            </a:pPr>
            <a:r>
              <a:rPr lang="en-US" altLang="zh-TW" sz="2400" dirty="0" smtClean="0">
                <a:hlinkClick r:id="rId2"/>
              </a:rPr>
              <a:t>ADHD</a:t>
            </a:r>
            <a:r>
              <a:rPr lang="en-US" altLang="zh-TW" sz="2000" dirty="0"/>
              <a:t>(</a:t>
            </a:r>
            <a:r>
              <a:rPr lang="zh-TW" altLang="en-US" sz="2000" dirty="0"/>
              <a:t>注意力</a:t>
            </a:r>
            <a:r>
              <a:rPr lang="zh-TW" altLang="en-US" sz="2000" dirty="0" smtClean="0"/>
              <a:t>不足過動症</a:t>
            </a:r>
            <a:r>
              <a:rPr lang="en-US" altLang="zh-TW" sz="2000" dirty="0"/>
              <a:t>Attention Deficit Hyperactivity </a:t>
            </a:r>
            <a:r>
              <a:rPr lang="en-US" altLang="zh-TW" sz="2000" dirty="0" smtClean="0"/>
              <a:t>                 Disorder)</a:t>
            </a:r>
          </a:p>
          <a:p>
            <a:pPr>
              <a:defRPr/>
            </a:pPr>
            <a:endParaRPr lang="en-US" altLang="zh-TW" sz="2000" dirty="0"/>
          </a:p>
          <a:p>
            <a:pPr>
              <a:defRPr/>
            </a:pPr>
            <a:r>
              <a:rPr lang="en-US" altLang="zh-TW" sz="2400" dirty="0" smtClean="0">
                <a:hlinkClick r:id="rId3" action="ppaction://hlinkfile"/>
              </a:rPr>
              <a:t>CD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品行疾患</a:t>
            </a:r>
            <a:r>
              <a:rPr lang="en-US" altLang="zh-TW" sz="2000" dirty="0"/>
              <a:t>Conduct </a:t>
            </a:r>
            <a:r>
              <a:rPr lang="en-US" altLang="zh-TW" sz="2000" dirty="0" smtClean="0"/>
              <a:t>disorder)</a:t>
            </a:r>
            <a:endParaRPr lang="en-US" altLang="zh-TW" sz="2000" dirty="0"/>
          </a:p>
          <a:p>
            <a:pPr>
              <a:defRPr/>
            </a:pPr>
            <a:endParaRPr lang="en-US" altLang="zh-TW" sz="2400" dirty="0" smtClean="0">
              <a:hlinkClick r:id="rId3" action="ppaction://hlinkfile"/>
            </a:endParaRPr>
          </a:p>
          <a:p>
            <a:pPr>
              <a:defRPr/>
            </a:pPr>
            <a:r>
              <a:rPr lang="en-US" altLang="zh-TW" sz="2400" dirty="0" smtClean="0">
                <a:hlinkClick r:id="rId3" action="ppaction://hlinkfile"/>
              </a:rPr>
              <a:t>ODD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對立性反抗疾患 </a:t>
            </a:r>
            <a:r>
              <a:rPr lang="en-US" altLang="zh-TW" sz="2000" dirty="0" smtClean="0"/>
              <a:t>Oppositional </a:t>
            </a:r>
            <a:r>
              <a:rPr lang="en-US" altLang="zh-TW" sz="2000" dirty="0"/>
              <a:t>Defiant </a:t>
            </a:r>
            <a:r>
              <a:rPr lang="en-US" altLang="zh-TW" sz="2000" dirty="0" smtClean="0"/>
              <a:t>Disorder)</a:t>
            </a:r>
            <a:endParaRPr lang="en-US" altLang="zh-TW" sz="2000" dirty="0"/>
          </a:p>
          <a:p>
            <a:pPr>
              <a:defRPr/>
            </a:pPr>
            <a:endParaRPr lang="en-US" altLang="zh-TW" sz="2400" dirty="0" smtClean="0"/>
          </a:p>
          <a:p>
            <a:pPr>
              <a:defRPr/>
            </a:pPr>
            <a:r>
              <a:rPr lang="en-US" altLang="zh-TW" sz="2400" dirty="0" smtClean="0">
                <a:hlinkClick r:id="rId4"/>
              </a:rPr>
              <a:t>ASD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自閉症類群障礙</a:t>
            </a:r>
            <a:r>
              <a:rPr lang="en-US" altLang="zh-TW" sz="2000" dirty="0"/>
              <a:t>autism spectrum </a:t>
            </a:r>
            <a:r>
              <a:rPr lang="en-US" altLang="zh-TW" sz="2000" dirty="0" smtClean="0"/>
              <a:t>disorder)</a:t>
            </a:r>
            <a:endParaRPr lang="en-US" altLang="zh-TW" sz="2000" dirty="0"/>
          </a:p>
          <a:p>
            <a:pPr>
              <a:defRPr/>
            </a:pPr>
            <a:endParaRPr lang="en-US" altLang="zh-TW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altLang="zh-TW" dirty="0" smtClean="0"/>
          </a:p>
          <a:p>
            <a:pPr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常見各類型情障學生的特徵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z="2500" smtClean="0"/>
              <a:t>   </a:t>
            </a:r>
            <a:r>
              <a:rPr lang="zh-TW" altLang="en-US" sz="2500" smtClean="0"/>
              <a:t>坐不住</a:t>
            </a:r>
            <a:r>
              <a:rPr lang="en-US" altLang="zh-TW" sz="2500" smtClean="0"/>
              <a:t>/</a:t>
            </a:r>
            <a:r>
              <a:rPr lang="zh-TW" altLang="en-US" sz="2500" smtClean="0"/>
              <a:t>眼神不看人</a:t>
            </a:r>
            <a:r>
              <a:rPr lang="en-US" altLang="zh-TW" sz="2500" smtClean="0"/>
              <a:t>/</a:t>
            </a:r>
            <a:r>
              <a:rPr lang="zh-TW" altLang="en-US" sz="2500" smtClean="0"/>
              <a:t>製造噪音</a:t>
            </a:r>
            <a:r>
              <a:rPr lang="en-US" altLang="zh-TW" sz="2500" smtClean="0"/>
              <a:t>/</a:t>
            </a:r>
            <a:r>
              <a:rPr lang="zh-TW" altLang="en-US" sz="2500" smtClean="0"/>
              <a:t>想要的立刻就要</a:t>
            </a:r>
            <a:r>
              <a:rPr lang="en-US" altLang="zh-TW" sz="2500" smtClean="0"/>
              <a:t>/</a:t>
            </a:r>
            <a:r>
              <a:rPr lang="zh-TW" altLang="en-US" sz="2500" smtClean="0"/>
              <a:t>對師長沒大沒小</a:t>
            </a:r>
            <a:r>
              <a:rPr lang="en-US" altLang="zh-TW" sz="2500" smtClean="0"/>
              <a:t>/</a:t>
            </a:r>
            <a:r>
              <a:rPr lang="zh-TW" altLang="en-US" sz="2500" smtClean="0"/>
              <a:t>座位髒亂</a:t>
            </a:r>
            <a:r>
              <a:rPr lang="en-US" altLang="zh-TW" sz="2500" smtClean="0"/>
              <a:t>/</a:t>
            </a:r>
            <a:r>
              <a:rPr lang="zh-TW" altLang="en-US" sz="2500" smtClean="0"/>
              <a:t>忘東忘西</a:t>
            </a:r>
            <a:r>
              <a:rPr lang="en-US" altLang="zh-TW" sz="2500" smtClean="0"/>
              <a:t>/</a:t>
            </a:r>
            <a:r>
              <a:rPr lang="zh-TW" altLang="en-US" sz="2500" smtClean="0"/>
              <a:t>口出惡言</a:t>
            </a:r>
            <a:r>
              <a:rPr lang="en-US" altLang="zh-TW" sz="2500" smtClean="0"/>
              <a:t>/</a:t>
            </a:r>
            <a:r>
              <a:rPr lang="zh-TW" altLang="en-US" sz="2500" smtClean="0"/>
              <a:t>成績很好但脾氣不好</a:t>
            </a:r>
            <a:r>
              <a:rPr lang="en-US" altLang="zh-TW" sz="2500" smtClean="0"/>
              <a:t>/</a:t>
            </a:r>
            <a:r>
              <a:rPr lang="zh-TW" altLang="en-US" sz="2500" smtClean="0"/>
              <a:t>晃神</a:t>
            </a:r>
            <a:r>
              <a:rPr lang="en-US" altLang="zh-TW" sz="2500" smtClean="0"/>
              <a:t>,</a:t>
            </a:r>
            <a:r>
              <a:rPr lang="zh-TW" altLang="en-US" sz="2500" smtClean="0"/>
              <a:t>懶散</a:t>
            </a:r>
            <a:r>
              <a:rPr lang="en-US" altLang="zh-TW" sz="2500" smtClean="0"/>
              <a:t>/</a:t>
            </a:r>
            <a:r>
              <a:rPr lang="zh-TW" altLang="en-US" sz="2500" smtClean="0"/>
              <a:t>爽不退</a:t>
            </a:r>
            <a:r>
              <a:rPr lang="en-US" altLang="zh-TW" sz="2500" smtClean="0"/>
              <a:t>/</a:t>
            </a:r>
            <a:r>
              <a:rPr lang="zh-TW" altLang="en-US" sz="2500" smtClean="0"/>
              <a:t>固執到了極點</a:t>
            </a:r>
            <a:r>
              <a:rPr lang="en-US" altLang="zh-TW" sz="2500" smtClean="0"/>
              <a:t>/</a:t>
            </a:r>
            <a:r>
              <a:rPr lang="zh-TW" altLang="en-US" sz="2500" smtClean="0"/>
              <a:t>講話沒邏輯</a:t>
            </a:r>
            <a:r>
              <a:rPr lang="en-US" altLang="zh-TW" sz="2500" smtClean="0"/>
              <a:t>/</a:t>
            </a:r>
            <a:r>
              <a:rPr lang="zh-TW" altLang="en-US" sz="2500" smtClean="0"/>
              <a:t>威脅別人</a:t>
            </a:r>
            <a:r>
              <a:rPr lang="en-US" altLang="zh-TW" sz="2500" smtClean="0"/>
              <a:t>/</a:t>
            </a:r>
            <a:r>
              <a:rPr lang="zh-TW" altLang="en-US" sz="2500" smtClean="0"/>
              <a:t>受刺激時情緒秒爆炸</a:t>
            </a:r>
            <a:r>
              <a:rPr lang="en-US" altLang="zh-TW" sz="2500" smtClean="0"/>
              <a:t>/</a:t>
            </a:r>
            <a:r>
              <a:rPr lang="zh-TW" altLang="en-US" sz="2500" smtClean="0"/>
              <a:t>一直洗手</a:t>
            </a:r>
            <a:r>
              <a:rPr lang="en-US" altLang="zh-TW" sz="2500" smtClean="0"/>
              <a:t>/</a:t>
            </a:r>
            <a:r>
              <a:rPr lang="zh-TW" altLang="en-US" sz="2500" smtClean="0"/>
              <a:t>上課猛發問</a:t>
            </a:r>
            <a:r>
              <a:rPr lang="en-US" altLang="zh-TW" sz="2500" smtClean="0"/>
              <a:t>/</a:t>
            </a:r>
            <a:r>
              <a:rPr lang="zh-TW" altLang="en-US" sz="2500" smtClean="0"/>
              <a:t>從外太空來的</a:t>
            </a:r>
            <a:r>
              <a:rPr lang="en-US" altLang="zh-TW" sz="2500" smtClean="0"/>
              <a:t>/</a:t>
            </a:r>
            <a:r>
              <a:rPr lang="zh-TW" altLang="en-US" sz="2500" smtClean="0"/>
              <a:t>都是別人害的</a:t>
            </a:r>
            <a:r>
              <a:rPr lang="en-US" altLang="zh-TW" sz="2500" smtClean="0"/>
              <a:t>/</a:t>
            </a:r>
            <a:r>
              <a:rPr lang="zh-TW" altLang="en-US" sz="2500" smtClean="0"/>
              <a:t>字典裡沒有輸這個字</a:t>
            </a:r>
            <a:r>
              <a:rPr lang="en-US" altLang="zh-TW" sz="2500" smtClean="0"/>
              <a:t>/</a:t>
            </a:r>
            <a:r>
              <a:rPr lang="zh-TW" altLang="en-US" sz="2500" smtClean="0"/>
              <a:t>糟踏人</a:t>
            </a:r>
            <a:r>
              <a:rPr lang="en-US" altLang="zh-TW" sz="2500" smtClean="0"/>
              <a:t>/</a:t>
            </a:r>
            <a:r>
              <a:rPr lang="zh-TW" altLang="en-US" sz="2500" smtClean="0"/>
              <a:t>功課老是遲交或不訂正</a:t>
            </a:r>
            <a:r>
              <a:rPr lang="en-US" altLang="zh-TW" sz="2500" smtClean="0"/>
              <a:t>/</a:t>
            </a:r>
            <a:r>
              <a:rPr lang="zh-TW" altLang="en-US" sz="2500" smtClean="0"/>
              <a:t>考卷只有簽名</a:t>
            </a:r>
            <a:r>
              <a:rPr lang="en-US" altLang="zh-TW" sz="2500" smtClean="0"/>
              <a:t>/</a:t>
            </a:r>
            <a:r>
              <a:rPr lang="zh-TW" altLang="en-US" sz="2500" smtClean="0"/>
              <a:t>玩口水</a:t>
            </a:r>
            <a:r>
              <a:rPr lang="en-US" altLang="zh-TW" sz="2500" smtClean="0"/>
              <a:t>/</a:t>
            </a:r>
            <a:r>
              <a:rPr lang="zh-TW" altLang="en-US" sz="2500" smtClean="0"/>
              <a:t>躺地上</a:t>
            </a:r>
            <a:r>
              <a:rPr lang="en-US" altLang="zh-TW" sz="2500" smtClean="0"/>
              <a:t>/</a:t>
            </a:r>
            <a:r>
              <a:rPr lang="zh-TW" altLang="en-US" sz="2500" smtClean="0"/>
              <a:t>亂摸女生</a:t>
            </a:r>
            <a:r>
              <a:rPr lang="en-US" altLang="zh-TW" sz="2500" smtClean="0"/>
              <a:t>/</a:t>
            </a:r>
            <a:r>
              <a:rPr lang="zh-TW" altLang="en-US" sz="2500" smtClean="0"/>
              <a:t>偷東西</a:t>
            </a:r>
            <a:r>
              <a:rPr lang="en-US" altLang="zh-TW" sz="2500" smtClean="0"/>
              <a:t>/</a:t>
            </a:r>
            <a:r>
              <a:rPr lang="zh-TW" altLang="en-US" sz="2500" smtClean="0"/>
              <a:t>跟某人槓上</a:t>
            </a:r>
            <a:r>
              <a:rPr lang="en-US" altLang="zh-TW" sz="2500" smtClean="0"/>
              <a:t>/</a:t>
            </a:r>
            <a:r>
              <a:rPr lang="zh-TW" altLang="en-US" sz="2500" smtClean="0"/>
              <a:t>不能容忍改變</a:t>
            </a:r>
            <a:r>
              <a:rPr lang="en-US" altLang="zh-TW" sz="2500" smtClean="0"/>
              <a:t>/</a:t>
            </a:r>
            <a:r>
              <a:rPr lang="zh-TW" altLang="en-US" sz="2500" smtClean="0"/>
              <a:t>抖動身體無法克制</a:t>
            </a:r>
            <a:r>
              <a:rPr lang="en-US" altLang="zh-TW" sz="2500" smtClean="0"/>
              <a:t>/</a:t>
            </a:r>
            <a:r>
              <a:rPr lang="zh-TW" altLang="en-US" sz="2500" smtClean="0"/>
              <a:t>偷東西</a:t>
            </a:r>
            <a:r>
              <a:rPr lang="en-US" altLang="zh-TW" sz="2500" smtClean="0"/>
              <a:t>/</a:t>
            </a:r>
            <a:r>
              <a:rPr lang="zh-TW" altLang="en-US" sz="2500" smtClean="0"/>
              <a:t>發呆</a:t>
            </a:r>
            <a:r>
              <a:rPr lang="en-US" altLang="zh-TW" sz="2500" smtClean="0"/>
              <a:t>/</a:t>
            </a:r>
            <a:r>
              <a:rPr lang="zh-TW" altLang="en-US" sz="2500" smtClean="0"/>
              <a:t>看到老師像看到</a:t>
            </a:r>
            <a:r>
              <a:rPr lang="en-US" altLang="zh-TW" sz="2500" smtClean="0"/>
              <a:t>../</a:t>
            </a:r>
            <a:r>
              <a:rPr lang="zh-TW" altLang="en-US" sz="2500" smtClean="0"/>
              <a:t>咬指甲改不了</a:t>
            </a:r>
            <a:r>
              <a:rPr lang="en-US" altLang="zh-TW" sz="2500" smtClean="0"/>
              <a:t>/</a:t>
            </a:r>
            <a:r>
              <a:rPr lang="zh-TW" altLang="en-US" sz="2500" smtClean="0"/>
              <a:t>大叫咆哮沒</a:t>
            </a:r>
            <a:r>
              <a:rPr lang="en-US" altLang="zh-TW" sz="2500" smtClean="0"/>
              <a:t>/</a:t>
            </a:r>
            <a:r>
              <a:rPr lang="zh-TW" altLang="en-US" sz="2500" smtClean="0"/>
              <a:t>時間觀念</a:t>
            </a:r>
            <a:r>
              <a:rPr lang="en-US" altLang="zh-TW" sz="2500" smtClean="0"/>
              <a:t>/</a:t>
            </a:r>
            <a:r>
              <a:rPr lang="zh-TW" altLang="en-US" sz="2500" smtClean="0"/>
              <a:t>易沮喪</a:t>
            </a:r>
            <a:r>
              <a:rPr lang="en-US" altLang="zh-TW" sz="2500" smtClean="0"/>
              <a:t>/</a:t>
            </a:r>
            <a:r>
              <a:rPr lang="zh-TW" altLang="en-US" sz="2500" smtClean="0"/>
              <a:t>沒朋友</a:t>
            </a:r>
            <a:r>
              <a:rPr lang="en-US" altLang="zh-TW" sz="2500" smtClean="0"/>
              <a:t>/</a:t>
            </a:r>
            <a:r>
              <a:rPr lang="zh-TW" altLang="en-US" sz="2500" smtClean="0"/>
              <a:t>動手打老師同學</a:t>
            </a:r>
            <a:r>
              <a:rPr lang="en-US" altLang="zh-TW" sz="2500" smtClean="0">
                <a:latin typeface="Arial" charset="0"/>
              </a:rPr>
              <a:t>…</a:t>
            </a:r>
            <a:r>
              <a:rPr lang="en-US" altLang="zh-TW" sz="25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關於</a:t>
            </a:r>
            <a:r>
              <a:rPr lang="en-US" altLang="zh-TW" dirty="0" smtClean="0"/>
              <a:t>ADHD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1640" y="1772816"/>
            <a:ext cx="7313612" cy="4114800"/>
          </a:xfrm>
        </p:spPr>
        <p:txBody>
          <a:bodyPr/>
          <a:lstStyle/>
          <a:p>
            <a:r>
              <a:rPr lang="zh-TW" altLang="en-US" dirty="0" smtClean="0"/>
              <a:t>從醫學觀點看</a:t>
            </a:r>
            <a:endParaRPr lang="en-US" altLang="zh-TW" dirty="0" smtClean="0"/>
          </a:p>
          <a:p>
            <a:r>
              <a:rPr lang="zh-TW" altLang="en-US" dirty="0" smtClean="0"/>
              <a:t>從外顯行為看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494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801</TotalTime>
  <Words>1484</Words>
  <Application>Microsoft Office PowerPoint</Application>
  <PresentationFormat>如螢幕大小 (4:3)</PresentationFormat>
  <Paragraphs>185</Paragraphs>
  <Slides>28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Eclipse</vt:lpstr>
      <vt:lpstr>教導情緒行為障礙學生的停看聽</vt:lpstr>
      <vt:lpstr>講題大綱</vt:lpstr>
      <vt:lpstr>一、情緒行為障礙</vt:lpstr>
      <vt:lpstr>一、情緒行為障礙-特教法</vt:lpstr>
      <vt:lpstr>一、情緒行為障礙-評估方式</vt:lpstr>
      <vt:lpstr>一、情緒行為障礙-診斷相關名詞</vt:lpstr>
      <vt:lpstr>一、情緒行為障礙-診斷相關名詞</vt:lpstr>
      <vt:lpstr>常見各類型情障學生的特徵</vt:lpstr>
      <vt:lpstr>關於ADHD</vt:lpstr>
      <vt:lpstr>關於ADHD~從醫學觀點看</vt:lpstr>
      <vt:lpstr>關於ADHD~從外顯行為看</vt:lpstr>
      <vt:lpstr>該如何教導情障學生</vt:lpstr>
      <vt:lpstr>該如何教導情障學生</vt:lpstr>
      <vt:lpstr>該如何教導情障學生-硬體的調整</vt:lpstr>
      <vt:lpstr>該如何教導情障學生-軟體的調整</vt:lpstr>
      <vt:lpstr>該如何教導情障學生-軟體的調整</vt:lpstr>
      <vt:lpstr>該如何教導情障學生-軟體的調整</vt:lpstr>
      <vt:lpstr>該如何教導情障學生-軟體的調整</vt:lpstr>
      <vt:lpstr>該如何教導情障學生-技巧</vt:lpstr>
      <vt:lpstr>該如何教導情障學生-技巧</vt:lpstr>
      <vt:lpstr>該如何教導情障學生-技巧</vt:lpstr>
      <vt:lpstr>該如何教導情障學生-技巧</vt:lpstr>
      <vt:lpstr>該如何教導情障學生-技巧</vt:lpstr>
      <vt:lpstr>該如何教導情障學生-技巧</vt:lpstr>
      <vt:lpstr>該如何教導情障學生-技巧</vt:lpstr>
      <vt:lpstr>案例分享</vt:lpstr>
      <vt:lpstr>總結</vt:lpstr>
      <vt:lpstr>謝謝大家的聆聽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情緒障礙學生的停看聽</dc:title>
  <dc:creator>user</dc:creator>
  <cp:lastModifiedBy>asus</cp:lastModifiedBy>
  <cp:revision>65</cp:revision>
  <dcterms:created xsi:type="dcterms:W3CDTF">2015-10-23T00:31:26Z</dcterms:created>
  <dcterms:modified xsi:type="dcterms:W3CDTF">2018-05-20T15:51:26Z</dcterms:modified>
</cp:coreProperties>
</file>