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73" r:id="rId9"/>
    <p:sldId id="274" r:id="rId10"/>
    <p:sldId id="270" r:id="rId11"/>
    <p:sldId id="271" r:id="rId12"/>
    <p:sldId id="272" r:id="rId13"/>
    <p:sldId id="266" r:id="rId14"/>
    <p:sldId id="268" r:id="rId15"/>
    <p:sldId id="267" r:id="rId16"/>
    <p:sldId id="262" r:id="rId17"/>
    <p:sldId id="263" r:id="rId18"/>
    <p:sldId id="275" r:id="rId19"/>
    <p:sldId id="264" r:id="rId2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60"/>
  </p:normalViewPr>
  <p:slideViewPr>
    <p:cSldViewPr>
      <p:cViewPr varScale="1">
        <p:scale>
          <a:sx n="63" d="100"/>
          <a:sy n="63" d="100"/>
        </p:scale>
        <p:origin x="126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4A8C82-B6AF-4704-BFEF-5FF13DD9653D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BD2DBBE5-6F59-414F-9E15-C05CA6B5347F}">
      <dgm:prSet phldrT="[文字]" custT="1"/>
      <dgm:spPr/>
      <dgm:t>
        <a:bodyPr/>
        <a:lstStyle/>
        <a:p>
          <a:r>
            <a:rPr lang="en-US" sz="3200" dirty="0" smtClean="0"/>
            <a:t>Do’s</a:t>
          </a:r>
          <a:endParaRPr lang="zh-TW" altLang="en-US" sz="3200" dirty="0"/>
        </a:p>
      </dgm:t>
    </dgm:pt>
    <dgm:pt modelId="{C9F63E56-3D93-4B9E-B3A3-615860D7C967}" type="parTrans" cxnId="{BFE52356-4AA2-4718-A31C-20A27CC5CDCE}">
      <dgm:prSet/>
      <dgm:spPr/>
      <dgm:t>
        <a:bodyPr/>
        <a:lstStyle/>
        <a:p>
          <a:endParaRPr lang="zh-TW" altLang="en-US"/>
        </a:p>
      </dgm:t>
    </dgm:pt>
    <dgm:pt modelId="{BC43E3D0-D7F6-4BB7-8CF8-9EFDD8029D82}" type="sibTrans" cxnId="{BFE52356-4AA2-4718-A31C-20A27CC5CDCE}">
      <dgm:prSet/>
      <dgm:spPr/>
      <dgm:t>
        <a:bodyPr/>
        <a:lstStyle/>
        <a:p>
          <a:endParaRPr lang="zh-TW" altLang="en-US"/>
        </a:p>
      </dgm:t>
    </dgm:pt>
    <dgm:pt modelId="{A366C5D9-EAA1-47BC-9029-DF970C52A325}">
      <dgm:prSet phldrT="[文字]" custT="1"/>
      <dgm:spPr/>
      <dgm:t>
        <a:bodyPr/>
        <a:lstStyle/>
        <a:p>
          <a:pPr algn="ctr"/>
          <a:r>
            <a:rPr lang="zh-TW" sz="3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要</a:t>
          </a:r>
          <a:r>
            <a:rPr lang="zh-TW" sz="2800" dirty="0" smtClean="0">
              <a:latin typeface="標楷體" pitchFamily="65" charset="-120"/>
              <a:ea typeface="標楷體" pitchFamily="65" charset="-120"/>
            </a:rPr>
            <a:t>誇獎</a:t>
          </a:r>
          <a:endParaRPr lang="zh-TW" altLang="en-US" sz="2800" dirty="0">
            <a:latin typeface="標楷體" pitchFamily="65" charset="-120"/>
            <a:ea typeface="標楷體" pitchFamily="65" charset="-120"/>
          </a:endParaRPr>
        </a:p>
      </dgm:t>
    </dgm:pt>
    <dgm:pt modelId="{C9177C2D-63DE-4A65-8F98-9C0B8BCBABF5}" type="parTrans" cxnId="{9B84BCC7-56BD-49E0-8F07-B22F4EB727B1}">
      <dgm:prSet/>
      <dgm:spPr/>
      <dgm:t>
        <a:bodyPr/>
        <a:lstStyle/>
        <a:p>
          <a:endParaRPr lang="zh-TW" altLang="en-US"/>
        </a:p>
      </dgm:t>
    </dgm:pt>
    <dgm:pt modelId="{D8A0243A-F35C-4059-9639-52C8AB6E533A}" type="sibTrans" cxnId="{9B84BCC7-56BD-49E0-8F07-B22F4EB727B1}">
      <dgm:prSet/>
      <dgm:spPr/>
      <dgm:t>
        <a:bodyPr/>
        <a:lstStyle/>
        <a:p>
          <a:endParaRPr lang="zh-TW" altLang="en-US"/>
        </a:p>
      </dgm:t>
    </dgm:pt>
    <dgm:pt modelId="{DB19F035-D1B6-49AA-BA84-4CC1CF3D4DF1}">
      <dgm:prSet phldrT="[文字]" custT="1"/>
      <dgm:spPr/>
      <dgm:t>
        <a:bodyPr/>
        <a:lstStyle/>
        <a:p>
          <a:pPr algn="ctr"/>
          <a:r>
            <a:rPr lang="zh-TW" sz="3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要</a:t>
          </a:r>
          <a:r>
            <a:rPr lang="zh-TW" sz="2800" dirty="0" smtClean="0">
              <a:latin typeface="標楷體" pitchFamily="65" charset="-120"/>
              <a:ea typeface="標楷體" pitchFamily="65" charset="-120"/>
            </a:rPr>
            <a:t>傾聽</a:t>
          </a:r>
          <a:endParaRPr lang="zh-TW" altLang="en-US" sz="2800" dirty="0">
            <a:latin typeface="標楷體" pitchFamily="65" charset="-120"/>
            <a:ea typeface="標楷體" pitchFamily="65" charset="-120"/>
          </a:endParaRPr>
        </a:p>
      </dgm:t>
    </dgm:pt>
    <dgm:pt modelId="{700A5745-2E1D-44C0-B643-60DC317774D4}" type="parTrans" cxnId="{04F7F1E6-D67D-4051-AB6A-10F9FA8B66DF}">
      <dgm:prSet/>
      <dgm:spPr/>
      <dgm:t>
        <a:bodyPr/>
        <a:lstStyle/>
        <a:p>
          <a:endParaRPr lang="zh-TW" altLang="en-US"/>
        </a:p>
      </dgm:t>
    </dgm:pt>
    <dgm:pt modelId="{B7DB8F2B-866E-45F0-8140-C5429F176223}" type="sibTrans" cxnId="{04F7F1E6-D67D-4051-AB6A-10F9FA8B66DF}">
      <dgm:prSet/>
      <dgm:spPr/>
      <dgm:t>
        <a:bodyPr/>
        <a:lstStyle/>
        <a:p>
          <a:endParaRPr lang="zh-TW" altLang="en-US"/>
        </a:p>
      </dgm:t>
    </dgm:pt>
    <dgm:pt modelId="{A12B15E5-86B5-4497-9D46-463A4CD59759}">
      <dgm:prSet phldrT="[文字]" custT="1"/>
      <dgm:spPr/>
      <dgm:t>
        <a:bodyPr/>
        <a:lstStyle/>
        <a:p>
          <a:r>
            <a:rPr lang="en-US" sz="3200" dirty="0" err="1" smtClean="0"/>
            <a:t>Dont’s</a:t>
          </a:r>
          <a:endParaRPr lang="zh-TW" altLang="en-US" sz="3200" dirty="0"/>
        </a:p>
      </dgm:t>
    </dgm:pt>
    <dgm:pt modelId="{83CA395E-017B-43E9-A933-F866C7CF4DE9}" type="parTrans" cxnId="{2E2CECC5-8A23-44E3-A04D-A9E79BC1C9BB}">
      <dgm:prSet/>
      <dgm:spPr/>
      <dgm:t>
        <a:bodyPr/>
        <a:lstStyle/>
        <a:p>
          <a:endParaRPr lang="zh-TW" altLang="en-US"/>
        </a:p>
      </dgm:t>
    </dgm:pt>
    <dgm:pt modelId="{3112DA18-D9D4-426B-8F5B-57651D258E0D}" type="sibTrans" cxnId="{2E2CECC5-8A23-44E3-A04D-A9E79BC1C9BB}">
      <dgm:prSet/>
      <dgm:spPr/>
      <dgm:t>
        <a:bodyPr/>
        <a:lstStyle/>
        <a:p>
          <a:endParaRPr lang="zh-TW" altLang="en-US"/>
        </a:p>
      </dgm:t>
    </dgm:pt>
    <dgm:pt modelId="{3BE0ED40-A9ED-4C89-9305-28248D65DF75}">
      <dgm:prSet phldrT="[文字]" custT="1"/>
      <dgm:spPr/>
      <dgm:t>
        <a:bodyPr/>
        <a:lstStyle/>
        <a:p>
          <a:pPr algn="ctr"/>
          <a:r>
            <a:rPr lang="zh-TW" sz="3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勿</a:t>
          </a:r>
          <a:r>
            <a:rPr lang="zh-TW" sz="2800" dirty="0" smtClean="0">
              <a:latin typeface="標楷體" pitchFamily="65" charset="-120"/>
              <a:ea typeface="標楷體" pitchFamily="65" charset="-120"/>
            </a:rPr>
            <a:t>錯時溝通 </a:t>
          </a:r>
          <a:endParaRPr lang="zh-TW" altLang="en-US" sz="2800" dirty="0">
            <a:latin typeface="標楷體" pitchFamily="65" charset="-120"/>
            <a:ea typeface="標楷體" pitchFamily="65" charset="-120"/>
          </a:endParaRPr>
        </a:p>
      </dgm:t>
    </dgm:pt>
    <dgm:pt modelId="{D1D69ED1-661F-4D7B-A095-F96214981DCF}" type="parTrans" cxnId="{87116ED1-BD40-4CC9-A330-BF351F15EBC9}">
      <dgm:prSet/>
      <dgm:spPr/>
      <dgm:t>
        <a:bodyPr/>
        <a:lstStyle/>
        <a:p>
          <a:endParaRPr lang="zh-TW" altLang="en-US"/>
        </a:p>
      </dgm:t>
    </dgm:pt>
    <dgm:pt modelId="{00607471-D0E8-4CE3-A454-AA9A4956A062}" type="sibTrans" cxnId="{87116ED1-BD40-4CC9-A330-BF351F15EBC9}">
      <dgm:prSet/>
      <dgm:spPr/>
      <dgm:t>
        <a:bodyPr/>
        <a:lstStyle/>
        <a:p>
          <a:endParaRPr lang="zh-TW" altLang="en-US"/>
        </a:p>
      </dgm:t>
    </dgm:pt>
    <dgm:pt modelId="{35366F00-AC1D-47D4-982A-DCDFF692FC27}">
      <dgm:prSet phldrT="[文字]" custT="1"/>
      <dgm:spPr/>
      <dgm:t>
        <a:bodyPr/>
        <a:lstStyle/>
        <a:p>
          <a:pPr algn="ctr"/>
          <a:r>
            <a:rPr lang="zh-TW" sz="3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勿</a:t>
          </a:r>
          <a:r>
            <a:rPr lang="zh-TW" sz="2800" dirty="0" smtClean="0">
              <a:latin typeface="標楷體" pitchFamily="65" charset="-120"/>
              <a:ea typeface="標楷體" pitchFamily="65" charset="-120"/>
            </a:rPr>
            <a:t>急躁行事</a:t>
          </a:r>
          <a:endParaRPr lang="zh-TW" altLang="en-US" sz="2800" dirty="0">
            <a:latin typeface="標楷體" pitchFamily="65" charset="-120"/>
            <a:ea typeface="標楷體" pitchFamily="65" charset="-120"/>
          </a:endParaRPr>
        </a:p>
      </dgm:t>
    </dgm:pt>
    <dgm:pt modelId="{C042C382-B543-4A38-8188-8E7E3D793D78}" type="parTrans" cxnId="{4EC4A457-11C2-4F6D-A0CA-91898E7B6183}">
      <dgm:prSet/>
      <dgm:spPr/>
      <dgm:t>
        <a:bodyPr/>
        <a:lstStyle/>
        <a:p>
          <a:endParaRPr lang="zh-TW" altLang="en-US"/>
        </a:p>
      </dgm:t>
    </dgm:pt>
    <dgm:pt modelId="{AEE8CE5E-CF3C-49E8-9B99-F8BD54F78637}" type="sibTrans" cxnId="{4EC4A457-11C2-4F6D-A0CA-91898E7B6183}">
      <dgm:prSet/>
      <dgm:spPr/>
      <dgm:t>
        <a:bodyPr/>
        <a:lstStyle/>
        <a:p>
          <a:endParaRPr lang="zh-TW" altLang="en-US"/>
        </a:p>
      </dgm:t>
    </dgm:pt>
    <dgm:pt modelId="{8852B048-7C01-41CF-8518-F004DF00254C}">
      <dgm:prSet phldrT="[文字]" custT="1"/>
      <dgm:spPr/>
      <dgm:t>
        <a:bodyPr/>
        <a:lstStyle/>
        <a:p>
          <a:pPr algn="ctr"/>
          <a:r>
            <a:rPr lang="zh-TW" sz="3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要</a:t>
          </a:r>
          <a:r>
            <a:rPr lang="zh-TW" sz="2800" dirty="0" smtClean="0">
              <a:latin typeface="標楷體" pitchFamily="65" charset="-120"/>
              <a:ea typeface="標楷體" pitchFamily="65" charset="-120"/>
            </a:rPr>
            <a:t>觀察</a:t>
          </a:r>
          <a:endParaRPr lang="zh-TW" altLang="en-US" sz="2800" dirty="0">
            <a:latin typeface="標楷體" pitchFamily="65" charset="-120"/>
            <a:ea typeface="標楷體" pitchFamily="65" charset="-120"/>
          </a:endParaRPr>
        </a:p>
      </dgm:t>
    </dgm:pt>
    <dgm:pt modelId="{A33E2174-B589-4DF2-A851-F10B17865889}" type="parTrans" cxnId="{5D661F28-D367-4D85-896D-2C87376B791D}">
      <dgm:prSet/>
      <dgm:spPr/>
      <dgm:t>
        <a:bodyPr/>
        <a:lstStyle/>
        <a:p>
          <a:endParaRPr lang="zh-TW" altLang="en-US"/>
        </a:p>
      </dgm:t>
    </dgm:pt>
    <dgm:pt modelId="{EB0834BC-16CD-44E4-9E46-EA33404E9AB1}" type="sibTrans" cxnId="{5D661F28-D367-4D85-896D-2C87376B791D}">
      <dgm:prSet/>
      <dgm:spPr/>
      <dgm:t>
        <a:bodyPr/>
        <a:lstStyle/>
        <a:p>
          <a:endParaRPr lang="zh-TW" altLang="en-US"/>
        </a:p>
      </dgm:t>
    </dgm:pt>
    <dgm:pt modelId="{2F453BA2-0982-4AAA-9F17-41E7DA081334}">
      <dgm:prSet phldrT="[文字]" custT="1"/>
      <dgm:spPr/>
      <dgm:t>
        <a:bodyPr/>
        <a:lstStyle/>
        <a:p>
          <a:pPr algn="ctr"/>
          <a:r>
            <a:rPr lang="zh-TW" sz="3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要</a:t>
          </a:r>
          <a:r>
            <a:rPr lang="zh-TW" sz="2800" dirty="0" smtClean="0">
              <a:latin typeface="標楷體" pitchFamily="65" charset="-120"/>
              <a:ea typeface="標楷體" pitchFamily="65" charset="-120"/>
            </a:rPr>
            <a:t>信賴</a:t>
          </a:r>
          <a:endParaRPr lang="zh-TW" altLang="en-US" sz="2800" dirty="0">
            <a:latin typeface="標楷體" pitchFamily="65" charset="-120"/>
            <a:ea typeface="標楷體" pitchFamily="65" charset="-120"/>
          </a:endParaRPr>
        </a:p>
      </dgm:t>
    </dgm:pt>
    <dgm:pt modelId="{018707DE-D98B-4C15-B057-D83A098EA554}" type="parTrans" cxnId="{7F88309F-6BEA-414A-82B1-012670A8E13E}">
      <dgm:prSet/>
      <dgm:spPr/>
      <dgm:t>
        <a:bodyPr/>
        <a:lstStyle/>
        <a:p>
          <a:endParaRPr lang="zh-TW" altLang="en-US"/>
        </a:p>
      </dgm:t>
    </dgm:pt>
    <dgm:pt modelId="{9C6FF445-ABD0-45A7-A661-B9283B0FD6CB}" type="sibTrans" cxnId="{7F88309F-6BEA-414A-82B1-012670A8E13E}">
      <dgm:prSet/>
      <dgm:spPr/>
      <dgm:t>
        <a:bodyPr/>
        <a:lstStyle/>
        <a:p>
          <a:endParaRPr lang="zh-TW" altLang="en-US"/>
        </a:p>
      </dgm:t>
    </dgm:pt>
    <dgm:pt modelId="{278D60FC-6EE5-4262-9AFC-BEFF2CCEE093}">
      <dgm:prSet phldrT="[文字]" custT="1"/>
      <dgm:spPr/>
      <dgm:t>
        <a:bodyPr/>
        <a:lstStyle/>
        <a:p>
          <a:pPr algn="ctr"/>
          <a:r>
            <a:rPr lang="zh-TW" sz="3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要</a:t>
          </a:r>
          <a:r>
            <a:rPr lang="zh-TW" sz="2800" dirty="0" smtClean="0">
              <a:latin typeface="標楷體" pitchFamily="65" charset="-120"/>
              <a:ea typeface="標楷體" pitchFamily="65" charset="-120"/>
            </a:rPr>
            <a:t>討論</a:t>
          </a:r>
          <a:endParaRPr lang="zh-TW" altLang="en-US" sz="2800" dirty="0">
            <a:latin typeface="標楷體" pitchFamily="65" charset="-120"/>
            <a:ea typeface="標楷體" pitchFamily="65" charset="-120"/>
          </a:endParaRPr>
        </a:p>
      </dgm:t>
    </dgm:pt>
    <dgm:pt modelId="{EAEB4BBE-11B1-433E-AD6D-BE9F343CED65}" type="parTrans" cxnId="{E6B3D935-AFB6-46A6-98B6-C6A62A2515F7}">
      <dgm:prSet/>
      <dgm:spPr/>
      <dgm:t>
        <a:bodyPr/>
        <a:lstStyle/>
        <a:p>
          <a:endParaRPr lang="zh-TW" altLang="en-US"/>
        </a:p>
      </dgm:t>
    </dgm:pt>
    <dgm:pt modelId="{E20752F5-259C-431F-BD90-4EA65CFE93EB}" type="sibTrans" cxnId="{E6B3D935-AFB6-46A6-98B6-C6A62A2515F7}">
      <dgm:prSet/>
      <dgm:spPr/>
      <dgm:t>
        <a:bodyPr/>
        <a:lstStyle/>
        <a:p>
          <a:endParaRPr lang="zh-TW" altLang="en-US"/>
        </a:p>
      </dgm:t>
    </dgm:pt>
    <dgm:pt modelId="{A487D690-9B62-4772-8F94-2152EBC23297}">
      <dgm:prSet phldrT="[文字]" custT="1"/>
      <dgm:spPr/>
      <dgm:t>
        <a:bodyPr/>
        <a:lstStyle/>
        <a:p>
          <a:pPr algn="ctr"/>
          <a:r>
            <a:rPr lang="zh-TW" sz="3200" b="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要</a:t>
          </a:r>
          <a:r>
            <a:rPr lang="zh-TW" sz="2800" dirty="0" smtClean="0">
              <a:latin typeface="標楷體" pitchFamily="65" charset="-120"/>
              <a:ea typeface="標楷體" pitchFamily="65" charset="-120"/>
            </a:rPr>
            <a:t>合作</a:t>
          </a:r>
          <a:endParaRPr lang="zh-TW" altLang="en-US" sz="2800" dirty="0">
            <a:latin typeface="標楷體" pitchFamily="65" charset="-120"/>
            <a:ea typeface="標楷體" pitchFamily="65" charset="-120"/>
          </a:endParaRPr>
        </a:p>
      </dgm:t>
    </dgm:pt>
    <dgm:pt modelId="{863530C4-1CF7-47E7-9751-4B9853EC7E12}" type="parTrans" cxnId="{017A27FC-A11B-43D5-AF2E-43730CA0A6F3}">
      <dgm:prSet/>
      <dgm:spPr/>
      <dgm:t>
        <a:bodyPr/>
        <a:lstStyle/>
        <a:p>
          <a:endParaRPr lang="zh-TW" altLang="en-US"/>
        </a:p>
      </dgm:t>
    </dgm:pt>
    <dgm:pt modelId="{F9F3ED11-DED8-48B4-BAA2-45108AD721A7}" type="sibTrans" cxnId="{017A27FC-A11B-43D5-AF2E-43730CA0A6F3}">
      <dgm:prSet/>
      <dgm:spPr/>
      <dgm:t>
        <a:bodyPr/>
        <a:lstStyle/>
        <a:p>
          <a:endParaRPr lang="zh-TW" altLang="en-US"/>
        </a:p>
      </dgm:t>
    </dgm:pt>
    <dgm:pt modelId="{ED7D7007-54F4-4ABB-A2E2-FE8B80AD6882}">
      <dgm:prSet phldrT="[文字]" custT="1"/>
      <dgm:spPr/>
      <dgm:t>
        <a:bodyPr/>
        <a:lstStyle/>
        <a:p>
          <a:pPr algn="ctr"/>
          <a:r>
            <a:rPr lang="zh-TW" sz="3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勿</a:t>
          </a:r>
          <a:r>
            <a:rPr lang="zh-TW" sz="2800" dirty="0" smtClean="0">
              <a:latin typeface="標楷體" pitchFamily="65" charset="-120"/>
              <a:ea typeface="標楷體" pitchFamily="65" charset="-120"/>
            </a:rPr>
            <a:t>動輒打罵</a:t>
          </a:r>
          <a:endParaRPr lang="zh-TW" altLang="en-US" sz="2800" dirty="0">
            <a:latin typeface="標楷體" pitchFamily="65" charset="-120"/>
            <a:ea typeface="標楷體" pitchFamily="65" charset="-120"/>
          </a:endParaRPr>
        </a:p>
      </dgm:t>
    </dgm:pt>
    <dgm:pt modelId="{6CFF8949-8389-400C-BAA6-732AD83763BB}" type="parTrans" cxnId="{B7FAE733-A3D2-4D93-B706-ED6C80A3E2C2}">
      <dgm:prSet/>
      <dgm:spPr/>
      <dgm:t>
        <a:bodyPr/>
        <a:lstStyle/>
        <a:p>
          <a:endParaRPr lang="zh-TW" altLang="en-US"/>
        </a:p>
      </dgm:t>
    </dgm:pt>
    <dgm:pt modelId="{C8F16B2D-4E73-4078-806C-DE95A47F1AA2}" type="sibTrans" cxnId="{B7FAE733-A3D2-4D93-B706-ED6C80A3E2C2}">
      <dgm:prSet/>
      <dgm:spPr/>
      <dgm:t>
        <a:bodyPr/>
        <a:lstStyle/>
        <a:p>
          <a:endParaRPr lang="zh-TW" altLang="en-US"/>
        </a:p>
      </dgm:t>
    </dgm:pt>
    <dgm:pt modelId="{E1A61D81-D71D-42B3-ADB9-80FEF3D01DB8}">
      <dgm:prSet phldrT="[文字]" custT="1"/>
      <dgm:spPr/>
      <dgm:t>
        <a:bodyPr/>
        <a:lstStyle/>
        <a:p>
          <a:pPr algn="ctr"/>
          <a:r>
            <a:rPr lang="zh-TW" sz="3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勿</a:t>
          </a:r>
          <a:r>
            <a:rPr lang="zh-TW" sz="2800" dirty="0" smtClean="0">
              <a:latin typeface="標楷體" pitchFamily="65" charset="-120"/>
              <a:ea typeface="標楷體" pitchFamily="65" charset="-120"/>
            </a:rPr>
            <a:t>情緒轉嫁</a:t>
          </a:r>
          <a:endParaRPr lang="zh-TW" altLang="en-US" sz="2800" dirty="0">
            <a:latin typeface="標楷體" pitchFamily="65" charset="-120"/>
            <a:ea typeface="標楷體" pitchFamily="65" charset="-120"/>
          </a:endParaRPr>
        </a:p>
      </dgm:t>
    </dgm:pt>
    <dgm:pt modelId="{01FCC382-E0BF-4913-AC16-5FFCE2289CB5}" type="parTrans" cxnId="{E0A2CC62-FFBB-459F-A4D5-2FFC251910D9}">
      <dgm:prSet/>
      <dgm:spPr/>
      <dgm:t>
        <a:bodyPr/>
        <a:lstStyle/>
        <a:p>
          <a:endParaRPr lang="zh-TW" altLang="en-US"/>
        </a:p>
      </dgm:t>
    </dgm:pt>
    <dgm:pt modelId="{318D192F-CDD6-408F-B300-EF94FB454152}" type="sibTrans" cxnId="{E0A2CC62-FFBB-459F-A4D5-2FFC251910D9}">
      <dgm:prSet/>
      <dgm:spPr/>
      <dgm:t>
        <a:bodyPr/>
        <a:lstStyle/>
        <a:p>
          <a:endParaRPr lang="zh-TW" altLang="en-US"/>
        </a:p>
      </dgm:t>
    </dgm:pt>
    <dgm:pt modelId="{9B62A54F-525F-49A0-B035-8E7FAE2E79C3}">
      <dgm:prSet phldrT="[文字]" custT="1"/>
      <dgm:spPr/>
      <dgm:t>
        <a:bodyPr/>
        <a:lstStyle/>
        <a:p>
          <a:pPr algn="ctr"/>
          <a:r>
            <a:rPr lang="zh-TW" sz="3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勿</a:t>
          </a:r>
          <a:r>
            <a:rPr lang="zh-TW" sz="2800" dirty="0" smtClean="0">
              <a:latin typeface="標楷體" pitchFamily="65" charset="-120"/>
              <a:ea typeface="標楷體" pitchFamily="65" charset="-120"/>
            </a:rPr>
            <a:t>相互指責</a:t>
          </a:r>
          <a:endParaRPr lang="zh-TW" altLang="en-US" sz="2800" dirty="0">
            <a:latin typeface="標楷體" pitchFamily="65" charset="-120"/>
            <a:ea typeface="標楷體" pitchFamily="65" charset="-120"/>
          </a:endParaRPr>
        </a:p>
      </dgm:t>
    </dgm:pt>
    <dgm:pt modelId="{D5A12E7A-F1DE-4AAC-8C82-8C5D65C17FEE}" type="parTrans" cxnId="{EB51D2D4-0AB2-43FF-B563-3FDEA02EFC05}">
      <dgm:prSet/>
      <dgm:spPr/>
      <dgm:t>
        <a:bodyPr/>
        <a:lstStyle/>
        <a:p>
          <a:endParaRPr lang="zh-TW" altLang="en-US"/>
        </a:p>
      </dgm:t>
    </dgm:pt>
    <dgm:pt modelId="{35877F80-457C-4487-924A-A1990053B572}" type="sibTrans" cxnId="{EB51D2D4-0AB2-43FF-B563-3FDEA02EFC05}">
      <dgm:prSet/>
      <dgm:spPr/>
      <dgm:t>
        <a:bodyPr/>
        <a:lstStyle/>
        <a:p>
          <a:endParaRPr lang="zh-TW" altLang="en-US"/>
        </a:p>
      </dgm:t>
    </dgm:pt>
    <dgm:pt modelId="{DFE688D4-2E2C-44D5-AAAE-CEDB4656F042}">
      <dgm:prSet phldrT="[文字]" custT="1"/>
      <dgm:spPr/>
      <dgm:t>
        <a:bodyPr/>
        <a:lstStyle/>
        <a:p>
          <a:pPr algn="ctr"/>
          <a:r>
            <a:rPr lang="zh-TW" sz="3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勿</a:t>
          </a:r>
          <a:r>
            <a:rPr lang="zh-TW" sz="2800" dirty="0" smtClean="0">
              <a:latin typeface="標楷體" pitchFamily="65" charset="-120"/>
              <a:ea typeface="標楷體" pitchFamily="65" charset="-120"/>
            </a:rPr>
            <a:t>批評標籤</a:t>
          </a:r>
          <a:endParaRPr lang="zh-TW" altLang="en-US" sz="2800" dirty="0">
            <a:latin typeface="標楷體" pitchFamily="65" charset="-120"/>
            <a:ea typeface="標楷體" pitchFamily="65" charset="-120"/>
          </a:endParaRPr>
        </a:p>
      </dgm:t>
    </dgm:pt>
    <dgm:pt modelId="{053C52ED-2535-4490-AA2D-D17BDD42309D}" type="parTrans" cxnId="{CBE2EB46-F781-4E09-935D-195D106DDBE4}">
      <dgm:prSet/>
      <dgm:spPr/>
      <dgm:t>
        <a:bodyPr/>
        <a:lstStyle/>
        <a:p>
          <a:endParaRPr lang="zh-TW" altLang="en-US"/>
        </a:p>
      </dgm:t>
    </dgm:pt>
    <dgm:pt modelId="{CCAD353E-6490-4CBE-BFD0-DC8B54E83752}" type="sibTrans" cxnId="{CBE2EB46-F781-4E09-935D-195D106DDBE4}">
      <dgm:prSet/>
      <dgm:spPr/>
      <dgm:t>
        <a:bodyPr/>
        <a:lstStyle/>
        <a:p>
          <a:endParaRPr lang="zh-TW" altLang="en-US"/>
        </a:p>
      </dgm:t>
    </dgm:pt>
    <dgm:pt modelId="{812B824C-A7E0-4C93-9D55-AD757FE4DAA3}" type="pres">
      <dgm:prSet presAssocID="{AE4A8C82-B6AF-4704-BFEF-5FF13DD9653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06EA2C0-7818-4A8B-BDF8-7DB693DA9B63}" type="pres">
      <dgm:prSet presAssocID="{BD2DBBE5-6F59-414F-9E15-C05CA6B5347F}" presName="composite" presStyleCnt="0"/>
      <dgm:spPr/>
    </dgm:pt>
    <dgm:pt modelId="{DFB69303-B78D-42AD-83FC-C60771E7AAC4}" type="pres">
      <dgm:prSet presAssocID="{BD2DBBE5-6F59-414F-9E15-C05CA6B5347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F96A75E-CC51-45E2-9D53-4E5B61FBA8E2}" type="pres">
      <dgm:prSet presAssocID="{BD2DBBE5-6F59-414F-9E15-C05CA6B5347F}" presName="desTx" presStyleLbl="alignAccFollowNode1" presStyleIdx="0" presStyleCnt="2" custLinFactNeighborX="-1605" custLinFactNeighborY="-197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B50FFB3-E740-4D8E-8B1D-8EB635A3AF26}" type="pres">
      <dgm:prSet presAssocID="{BC43E3D0-D7F6-4BB7-8CF8-9EFDD8029D82}" presName="space" presStyleCnt="0"/>
      <dgm:spPr/>
    </dgm:pt>
    <dgm:pt modelId="{7F038B12-3CF8-48E0-B74B-6FD859764508}" type="pres">
      <dgm:prSet presAssocID="{A12B15E5-86B5-4497-9D46-463A4CD59759}" presName="composite" presStyleCnt="0"/>
      <dgm:spPr/>
    </dgm:pt>
    <dgm:pt modelId="{58B19A38-6677-41C8-A681-05DA9A26C484}" type="pres">
      <dgm:prSet presAssocID="{A12B15E5-86B5-4497-9D46-463A4CD59759}" presName="parTx" presStyleLbl="alignNode1" presStyleIdx="1" presStyleCnt="2" custLinFactNeighborX="-1382" custLinFactNeighborY="166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AD05588-96D2-4A39-A2B0-9AA77FB20674}" type="pres">
      <dgm:prSet presAssocID="{A12B15E5-86B5-4497-9D46-463A4CD59759}" presName="desTx" presStyleLbl="alignAccFollowNode1" presStyleIdx="1" presStyleCnt="2" custLinFactNeighborX="-1382" custLinFactNeighborY="-49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E4A1AD7-29A3-4BB7-9118-58976EFE5130}" type="presOf" srcId="{DB19F035-D1B6-49AA-BA84-4CC1CF3D4DF1}" destId="{4F96A75E-CC51-45E2-9D53-4E5B61FBA8E2}" srcOrd="0" destOrd="2" presId="urn:microsoft.com/office/officeart/2005/8/layout/hList1"/>
    <dgm:cxn modelId="{1199D934-C871-41E3-A297-36DC3C4080F9}" type="presOf" srcId="{35366F00-AC1D-47D4-982A-DCDFF692FC27}" destId="{DAD05588-96D2-4A39-A2B0-9AA77FB20674}" srcOrd="0" destOrd="1" presId="urn:microsoft.com/office/officeart/2005/8/layout/hList1"/>
    <dgm:cxn modelId="{E6B3D935-AFB6-46A6-98B6-C6A62A2515F7}" srcId="{BD2DBBE5-6F59-414F-9E15-C05CA6B5347F}" destId="{278D60FC-6EE5-4262-9AFC-BEFF2CCEE093}" srcOrd="3" destOrd="0" parTransId="{EAEB4BBE-11B1-433E-AD6D-BE9F343CED65}" sibTransId="{E20752F5-259C-431F-BD90-4EA65CFE93EB}"/>
    <dgm:cxn modelId="{2E2CECC5-8A23-44E3-A04D-A9E79BC1C9BB}" srcId="{AE4A8C82-B6AF-4704-BFEF-5FF13DD9653D}" destId="{A12B15E5-86B5-4497-9D46-463A4CD59759}" srcOrd="1" destOrd="0" parTransId="{83CA395E-017B-43E9-A933-F866C7CF4DE9}" sibTransId="{3112DA18-D9D4-426B-8F5B-57651D258E0D}"/>
    <dgm:cxn modelId="{5D661F28-D367-4D85-896D-2C87376B791D}" srcId="{BD2DBBE5-6F59-414F-9E15-C05CA6B5347F}" destId="{8852B048-7C01-41CF-8518-F004DF00254C}" srcOrd="4" destOrd="0" parTransId="{A33E2174-B589-4DF2-A851-F10B17865889}" sibTransId="{EB0834BC-16CD-44E4-9E46-EA33404E9AB1}"/>
    <dgm:cxn modelId="{36B77439-AFAF-42B3-A682-F249E6227B23}" type="presOf" srcId="{AE4A8C82-B6AF-4704-BFEF-5FF13DD9653D}" destId="{812B824C-A7E0-4C93-9D55-AD757FE4DAA3}" srcOrd="0" destOrd="0" presId="urn:microsoft.com/office/officeart/2005/8/layout/hList1"/>
    <dgm:cxn modelId="{ADB3ABB3-1EB5-427E-AE69-1F24CEF198F7}" type="presOf" srcId="{BD2DBBE5-6F59-414F-9E15-C05CA6B5347F}" destId="{DFB69303-B78D-42AD-83FC-C60771E7AAC4}" srcOrd="0" destOrd="0" presId="urn:microsoft.com/office/officeart/2005/8/layout/hList1"/>
    <dgm:cxn modelId="{87116ED1-BD40-4CC9-A330-BF351F15EBC9}" srcId="{A12B15E5-86B5-4497-9D46-463A4CD59759}" destId="{3BE0ED40-A9ED-4C89-9305-28248D65DF75}" srcOrd="0" destOrd="0" parTransId="{D1D69ED1-661F-4D7B-A095-F96214981DCF}" sibTransId="{00607471-D0E8-4CE3-A454-AA9A4956A062}"/>
    <dgm:cxn modelId="{153DF9E6-52EF-4EE2-92DD-9CD1051884A2}" type="presOf" srcId="{E1A61D81-D71D-42B3-ADB9-80FEF3D01DB8}" destId="{DAD05588-96D2-4A39-A2B0-9AA77FB20674}" srcOrd="0" destOrd="3" presId="urn:microsoft.com/office/officeart/2005/8/layout/hList1"/>
    <dgm:cxn modelId="{4EC4A457-11C2-4F6D-A0CA-91898E7B6183}" srcId="{A12B15E5-86B5-4497-9D46-463A4CD59759}" destId="{35366F00-AC1D-47D4-982A-DCDFF692FC27}" srcOrd="1" destOrd="0" parTransId="{C042C382-B543-4A38-8188-8E7E3D793D78}" sibTransId="{AEE8CE5E-CF3C-49E8-9B99-F8BD54F78637}"/>
    <dgm:cxn modelId="{BFE52356-4AA2-4718-A31C-20A27CC5CDCE}" srcId="{AE4A8C82-B6AF-4704-BFEF-5FF13DD9653D}" destId="{BD2DBBE5-6F59-414F-9E15-C05CA6B5347F}" srcOrd="0" destOrd="0" parTransId="{C9F63E56-3D93-4B9E-B3A3-615860D7C967}" sibTransId="{BC43E3D0-D7F6-4BB7-8CF8-9EFDD8029D82}"/>
    <dgm:cxn modelId="{7CC4F46A-7353-403B-9577-D8F0ACED731B}" type="presOf" srcId="{3BE0ED40-A9ED-4C89-9305-28248D65DF75}" destId="{DAD05588-96D2-4A39-A2B0-9AA77FB20674}" srcOrd="0" destOrd="0" presId="urn:microsoft.com/office/officeart/2005/8/layout/hList1"/>
    <dgm:cxn modelId="{DF871C79-3F4A-4B93-863F-1229179CC0CF}" type="presOf" srcId="{9B62A54F-525F-49A0-B035-8E7FAE2E79C3}" destId="{DAD05588-96D2-4A39-A2B0-9AA77FB20674}" srcOrd="0" destOrd="4" presId="urn:microsoft.com/office/officeart/2005/8/layout/hList1"/>
    <dgm:cxn modelId="{9B84BCC7-56BD-49E0-8F07-B22F4EB727B1}" srcId="{BD2DBBE5-6F59-414F-9E15-C05CA6B5347F}" destId="{A366C5D9-EAA1-47BC-9029-DF970C52A325}" srcOrd="0" destOrd="0" parTransId="{C9177C2D-63DE-4A65-8F98-9C0B8BCBABF5}" sibTransId="{D8A0243A-F35C-4059-9639-52C8AB6E533A}"/>
    <dgm:cxn modelId="{CBE2EB46-F781-4E09-935D-195D106DDBE4}" srcId="{A12B15E5-86B5-4497-9D46-463A4CD59759}" destId="{DFE688D4-2E2C-44D5-AAAE-CEDB4656F042}" srcOrd="5" destOrd="0" parTransId="{053C52ED-2535-4490-AA2D-D17BDD42309D}" sibTransId="{CCAD353E-6490-4CBE-BFD0-DC8B54E83752}"/>
    <dgm:cxn modelId="{329E33C0-6DD6-47AF-80A5-26965A813156}" type="presOf" srcId="{278D60FC-6EE5-4262-9AFC-BEFF2CCEE093}" destId="{4F96A75E-CC51-45E2-9D53-4E5B61FBA8E2}" srcOrd="0" destOrd="3" presId="urn:microsoft.com/office/officeart/2005/8/layout/hList1"/>
    <dgm:cxn modelId="{B7FAE733-A3D2-4D93-B706-ED6C80A3E2C2}" srcId="{A12B15E5-86B5-4497-9D46-463A4CD59759}" destId="{ED7D7007-54F4-4ABB-A2E2-FE8B80AD6882}" srcOrd="2" destOrd="0" parTransId="{6CFF8949-8389-400C-BAA6-732AD83763BB}" sibTransId="{C8F16B2D-4E73-4078-806C-DE95A47F1AA2}"/>
    <dgm:cxn modelId="{E0A2CC62-FFBB-459F-A4D5-2FFC251910D9}" srcId="{A12B15E5-86B5-4497-9D46-463A4CD59759}" destId="{E1A61D81-D71D-42B3-ADB9-80FEF3D01DB8}" srcOrd="3" destOrd="0" parTransId="{01FCC382-E0BF-4913-AC16-5FFCE2289CB5}" sibTransId="{318D192F-CDD6-408F-B300-EF94FB454152}"/>
    <dgm:cxn modelId="{EB51D2D4-0AB2-43FF-B563-3FDEA02EFC05}" srcId="{A12B15E5-86B5-4497-9D46-463A4CD59759}" destId="{9B62A54F-525F-49A0-B035-8E7FAE2E79C3}" srcOrd="4" destOrd="0" parTransId="{D5A12E7A-F1DE-4AAC-8C82-8C5D65C17FEE}" sibTransId="{35877F80-457C-4487-924A-A1990053B572}"/>
    <dgm:cxn modelId="{8D0BA477-84E2-4218-B20C-E923870DCBB5}" type="presOf" srcId="{A366C5D9-EAA1-47BC-9029-DF970C52A325}" destId="{4F96A75E-CC51-45E2-9D53-4E5B61FBA8E2}" srcOrd="0" destOrd="0" presId="urn:microsoft.com/office/officeart/2005/8/layout/hList1"/>
    <dgm:cxn modelId="{9CEF2375-177A-47A1-A5A8-809B91C94732}" type="presOf" srcId="{A12B15E5-86B5-4497-9D46-463A4CD59759}" destId="{58B19A38-6677-41C8-A681-05DA9A26C484}" srcOrd="0" destOrd="0" presId="urn:microsoft.com/office/officeart/2005/8/layout/hList1"/>
    <dgm:cxn modelId="{55A06E3A-6719-4A6E-A7CF-7053C138DA86}" type="presOf" srcId="{2F453BA2-0982-4AAA-9F17-41E7DA081334}" destId="{4F96A75E-CC51-45E2-9D53-4E5B61FBA8E2}" srcOrd="0" destOrd="1" presId="urn:microsoft.com/office/officeart/2005/8/layout/hList1"/>
    <dgm:cxn modelId="{8E01B890-4708-459B-8066-736BEB03C049}" type="presOf" srcId="{DFE688D4-2E2C-44D5-AAAE-CEDB4656F042}" destId="{DAD05588-96D2-4A39-A2B0-9AA77FB20674}" srcOrd="0" destOrd="5" presId="urn:microsoft.com/office/officeart/2005/8/layout/hList1"/>
    <dgm:cxn modelId="{017A27FC-A11B-43D5-AF2E-43730CA0A6F3}" srcId="{BD2DBBE5-6F59-414F-9E15-C05CA6B5347F}" destId="{A487D690-9B62-4772-8F94-2152EBC23297}" srcOrd="5" destOrd="0" parTransId="{863530C4-1CF7-47E7-9751-4B9853EC7E12}" sibTransId="{F9F3ED11-DED8-48B4-BAA2-45108AD721A7}"/>
    <dgm:cxn modelId="{7F88309F-6BEA-414A-82B1-012670A8E13E}" srcId="{BD2DBBE5-6F59-414F-9E15-C05CA6B5347F}" destId="{2F453BA2-0982-4AAA-9F17-41E7DA081334}" srcOrd="1" destOrd="0" parTransId="{018707DE-D98B-4C15-B057-D83A098EA554}" sibTransId="{9C6FF445-ABD0-45A7-A661-B9283B0FD6CB}"/>
    <dgm:cxn modelId="{DFA94F10-597F-42BF-9E8E-1FEFF3CE83ED}" type="presOf" srcId="{A487D690-9B62-4772-8F94-2152EBC23297}" destId="{4F96A75E-CC51-45E2-9D53-4E5B61FBA8E2}" srcOrd="0" destOrd="5" presId="urn:microsoft.com/office/officeart/2005/8/layout/hList1"/>
    <dgm:cxn modelId="{04F7F1E6-D67D-4051-AB6A-10F9FA8B66DF}" srcId="{BD2DBBE5-6F59-414F-9E15-C05CA6B5347F}" destId="{DB19F035-D1B6-49AA-BA84-4CC1CF3D4DF1}" srcOrd="2" destOrd="0" parTransId="{700A5745-2E1D-44C0-B643-60DC317774D4}" sibTransId="{B7DB8F2B-866E-45F0-8140-C5429F176223}"/>
    <dgm:cxn modelId="{1332D63F-F34B-4B7F-A5C7-035A5F5CF080}" type="presOf" srcId="{ED7D7007-54F4-4ABB-A2E2-FE8B80AD6882}" destId="{DAD05588-96D2-4A39-A2B0-9AA77FB20674}" srcOrd="0" destOrd="2" presId="urn:microsoft.com/office/officeart/2005/8/layout/hList1"/>
    <dgm:cxn modelId="{7D1AD41D-7D19-42D3-B122-142D1FDD4923}" type="presOf" srcId="{8852B048-7C01-41CF-8518-F004DF00254C}" destId="{4F96A75E-CC51-45E2-9D53-4E5B61FBA8E2}" srcOrd="0" destOrd="4" presId="urn:microsoft.com/office/officeart/2005/8/layout/hList1"/>
    <dgm:cxn modelId="{A1FC21B9-D665-42ED-8ED6-F7EBB08953FF}" type="presParOf" srcId="{812B824C-A7E0-4C93-9D55-AD757FE4DAA3}" destId="{506EA2C0-7818-4A8B-BDF8-7DB693DA9B63}" srcOrd="0" destOrd="0" presId="urn:microsoft.com/office/officeart/2005/8/layout/hList1"/>
    <dgm:cxn modelId="{58DF6383-E0E9-4E12-AB11-0207854440CC}" type="presParOf" srcId="{506EA2C0-7818-4A8B-BDF8-7DB693DA9B63}" destId="{DFB69303-B78D-42AD-83FC-C60771E7AAC4}" srcOrd="0" destOrd="0" presId="urn:microsoft.com/office/officeart/2005/8/layout/hList1"/>
    <dgm:cxn modelId="{1545B265-B5E7-4285-9004-1D2CDDF5AC05}" type="presParOf" srcId="{506EA2C0-7818-4A8B-BDF8-7DB693DA9B63}" destId="{4F96A75E-CC51-45E2-9D53-4E5B61FBA8E2}" srcOrd="1" destOrd="0" presId="urn:microsoft.com/office/officeart/2005/8/layout/hList1"/>
    <dgm:cxn modelId="{C61809F7-9599-4B02-B85A-F19758E70944}" type="presParOf" srcId="{812B824C-A7E0-4C93-9D55-AD757FE4DAA3}" destId="{9B50FFB3-E740-4D8E-8B1D-8EB635A3AF26}" srcOrd="1" destOrd="0" presId="urn:microsoft.com/office/officeart/2005/8/layout/hList1"/>
    <dgm:cxn modelId="{32A5A82D-0A65-4150-BA4F-CF2AC95E843E}" type="presParOf" srcId="{812B824C-A7E0-4C93-9D55-AD757FE4DAA3}" destId="{7F038B12-3CF8-48E0-B74B-6FD859764508}" srcOrd="2" destOrd="0" presId="urn:microsoft.com/office/officeart/2005/8/layout/hList1"/>
    <dgm:cxn modelId="{5A86A736-1849-45FC-9818-C24B6FEF8FB9}" type="presParOf" srcId="{7F038B12-3CF8-48E0-B74B-6FD859764508}" destId="{58B19A38-6677-41C8-A681-05DA9A26C484}" srcOrd="0" destOrd="0" presId="urn:microsoft.com/office/officeart/2005/8/layout/hList1"/>
    <dgm:cxn modelId="{76330BD2-A5F0-4D91-BFA9-13F66A1A6C84}" type="presParOf" srcId="{7F038B12-3CF8-48E0-B74B-6FD859764508}" destId="{DAD05588-96D2-4A39-A2B0-9AA77FB2067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B69303-B78D-42AD-83FC-C60771E7AAC4}">
      <dsp:nvSpPr>
        <dsp:cNvPr id="0" name=""/>
        <dsp:cNvSpPr/>
      </dsp:nvSpPr>
      <dsp:spPr>
        <a:xfrm>
          <a:off x="40" y="15141"/>
          <a:ext cx="3845569" cy="8064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Do’s</a:t>
          </a:r>
          <a:endParaRPr lang="zh-TW" altLang="en-US" sz="3200" kern="1200" dirty="0"/>
        </a:p>
      </dsp:txBody>
      <dsp:txXfrm>
        <a:off x="40" y="15141"/>
        <a:ext cx="3845569" cy="806400"/>
      </dsp:txXfrm>
    </dsp:sp>
    <dsp:sp modelId="{4F96A75E-CC51-45E2-9D53-4E5B61FBA8E2}">
      <dsp:nvSpPr>
        <dsp:cNvPr id="0" name=""/>
        <dsp:cNvSpPr/>
      </dsp:nvSpPr>
      <dsp:spPr>
        <a:xfrm>
          <a:off x="0" y="748678"/>
          <a:ext cx="3845569" cy="368928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32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要</a:t>
          </a:r>
          <a:r>
            <a:rPr lang="zh-TW" sz="2800" kern="1200" dirty="0" smtClean="0">
              <a:latin typeface="標楷體" pitchFamily="65" charset="-120"/>
              <a:ea typeface="標楷體" pitchFamily="65" charset="-120"/>
            </a:rPr>
            <a:t>誇獎</a:t>
          </a:r>
          <a:endParaRPr lang="zh-TW" altLang="en-US" sz="2800" kern="1200" dirty="0">
            <a:latin typeface="標楷體" pitchFamily="65" charset="-120"/>
            <a:ea typeface="標楷體" pitchFamily="65" charset="-120"/>
          </a:endParaRPr>
        </a:p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32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要</a:t>
          </a:r>
          <a:r>
            <a:rPr lang="zh-TW" sz="2800" kern="1200" dirty="0" smtClean="0">
              <a:latin typeface="標楷體" pitchFamily="65" charset="-120"/>
              <a:ea typeface="標楷體" pitchFamily="65" charset="-120"/>
            </a:rPr>
            <a:t>信賴</a:t>
          </a:r>
          <a:endParaRPr lang="zh-TW" altLang="en-US" sz="2800" kern="1200" dirty="0">
            <a:latin typeface="標楷體" pitchFamily="65" charset="-120"/>
            <a:ea typeface="標楷體" pitchFamily="65" charset="-120"/>
          </a:endParaRPr>
        </a:p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32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要</a:t>
          </a:r>
          <a:r>
            <a:rPr lang="zh-TW" sz="2800" kern="1200" dirty="0" smtClean="0">
              <a:latin typeface="標楷體" pitchFamily="65" charset="-120"/>
              <a:ea typeface="標楷體" pitchFamily="65" charset="-120"/>
            </a:rPr>
            <a:t>傾聽</a:t>
          </a:r>
          <a:endParaRPr lang="zh-TW" altLang="en-US" sz="2800" kern="1200" dirty="0">
            <a:latin typeface="標楷體" pitchFamily="65" charset="-120"/>
            <a:ea typeface="標楷體" pitchFamily="65" charset="-120"/>
          </a:endParaRPr>
        </a:p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32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要</a:t>
          </a:r>
          <a:r>
            <a:rPr lang="zh-TW" sz="2800" kern="1200" dirty="0" smtClean="0">
              <a:latin typeface="標楷體" pitchFamily="65" charset="-120"/>
              <a:ea typeface="標楷體" pitchFamily="65" charset="-120"/>
            </a:rPr>
            <a:t>討論</a:t>
          </a:r>
          <a:endParaRPr lang="zh-TW" altLang="en-US" sz="2800" kern="1200" dirty="0">
            <a:latin typeface="標楷體" pitchFamily="65" charset="-120"/>
            <a:ea typeface="標楷體" pitchFamily="65" charset="-120"/>
          </a:endParaRPr>
        </a:p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32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要</a:t>
          </a:r>
          <a:r>
            <a:rPr lang="zh-TW" sz="2800" kern="1200" dirty="0" smtClean="0">
              <a:latin typeface="標楷體" pitchFamily="65" charset="-120"/>
              <a:ea typeface="標楷體" pitchFamily="65" charset="-120"/>
            </a:rPr>
            <a:t>觀察</a:t>
          </a:r>
          <a:endParaRPr lang="zh-TW" altLang="en-US" sz="2800" kern="1200" dirty="0">
            <a:latin typeface="標楷體" pitchFamily="65" charset="-120"/>
            <a:ea typeface="標楷體" pitchFamily="65" charset="-120"/>
          </a:endParaRPr>
        </a:p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3200" b="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要</a:t>
          </a:r>
          <a:r>
            <a:rPr lang="zh-TW" sz="2800" kern="1200" dirty="0" smtClean="0">
              <a:latin typeface="標楷體" pitchFamily="65" charset="-120"/>
              <a:ea typeface="標楷體" pitchFamily="65" charset="-120"/>
            </a:rPr>
            <a:t>合作</a:t>
          </a:r>
          <a:endParaRPr lang="zh-TW" altLang="en-US" sz="2800" kern="1200" dirty="0">
            <a:latin typeface="標楷體" pitchFamily="65" charset="-120"/>
            <a:ea typeface="標楷體" pitchFamily="65" charset="-120"/>
          </a:endParaRPr>
        </a:p>
      </dsp:txBody>
      <dsp:txXfrm>
        <a:off x="0" y="748678"/>
        <a:ext cx="3845569" cy="3689280"/>
      </dsp:txXfrm>
    </dsp:sp>
    <dsp:sp modelId="{58B19A38-6677-41C8-A681-05DA9A26C484}">
      <dsp:nvSpPr>
        <dsp:cNvPr id="0" name=""/>
        <dsp:cNvSpPr/>
      </dsp:nvSpPr>
      <dsp:spPr>
        <a:xfrm>
          <a:off x="4330844" y="28600"/>
          <a:ext cx="3845569" cy="806400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Dont’s</a:t>
          </a:r>
          <a:endParaRPr lang="zh-TW" altLang="en-US" sz="3200" kern="1200" dirty="0"/>
        </a:p>
      </dsp:txBody>
      <dsp:txXfrm>
        <a:off x="4330844" y="28600"/>
        <a:ext cx="3845569" cy="806400"/>
      </dsp:txXfrm>
    </dsp:sp>
    <dsp:sp modelId="{DAD05588-96D2-4A39-A2B0-9AA77FB20674}">
      <dsp:nvSpPr>
        <dsp:cNvPr id="0" name=""/>
        <dsp:cNvSpPr/>
      </dsp:nvSpPr>
      <dsp:spPr>
        <a:xfrm>
          <a:off x="4330844" y="803316"/>
          <a:ext cx="3845569" cy="3689280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32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勿</a:t>
          </a:r>
          <a:r>
            <a:rPr lang="zh-TW" sz="2800" kern="1200" dirty="0" smtClean="0">
              <a:latin typeface="標楷體" pitchFamily="65" charset="-120"/>
              <a:ea typeface="標楷體" pitchFamily="65" charset="-120"/>
            </a:rPr>
            <a:t>錯時溝通 </a:t>
          </a:r>
          <a:endParaRPr lang="zh-TW" altLang="en-US" sz="2800" kern="1200" dirty="0">
            <a:latin typeface="標楷體" pitchFamily="65" charset="-120"/>
            <a:ea typeface="標楷體" pitchFamily="65" charset="-120"/>
          </a:endParaRPr>
        </a:p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32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勿</a:t>
          </a:r>
          <a:r>
            <a:rPr lang="zh-TW" sz="2800" kern="1200" dirty="0" smtClean="0">
              <a:latin typeface="標楷體" pitchFamily="65" charset="-120"/>
              <a:ea typeface="標楷體" pitchFamily="65" charset="-120"/>
            </a:rPr>
            <a:t>急躁行事</a:t>
          </a:r>
          <a:endParaRPr lang="zh-TW" altLang="en-US" sz="2800" kern="1200" dirty="0">
            <a:latin typeface="標楷體" pitchFamily="65" charset="-120"/>
            <a:ea typeface="標楷體" pitchFamily="65" charset="-120"/>
          </a:endParaRPr>
        </a:p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32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勿</a:t>
          </a:r>
          <a:r>
            <a:rPr lang="zh-TW" sz="2800" kern="1200" dirty="0" smtClean="0">
              <a:latin typeface="標楷體" pitchFamily="65" charset="-120"/>
              <a:ea typeface="標楷體" pitchFamily="65" charset="-120"/>
            </a:rPr>
            <a:t>動輒打罵</a:t>
          </a:r>
          <a:endParaRPr lang="zh-TW" altLang="en-US" sz="2800" kern="1200" dirty="0">
            <a:latin typeface="標楷體" pitchFamily="65" charset="-120"/>
            <a:ea typeface="標楷體" pitchFamily="65" charset="-120"/>
          </a:endParaRPr>
        </a:p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32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勿</a:t>
          </a:r>
          <a:r>
            <a:rPr lang="zh-TW" sz="2800" kern="1200" dirty="0" smtClean="0">
              <a:latin typeface="標楷體" pitchFamily="65" charset="-120"/>
              <a:ea typeface="標楷體" pitchFamily="65" charset="-120"/>
            </a:rPr>
            <a:t>情緒轉嫁</a:t>
          </a:r>
          <a:endParaRPr lang="zh-TW" altLang="en-US" sz="2800" kern="1200" dirty="0">
            <a:latin typeface="標楷體" pitchFamily="65" charset="-120"/>
            <a:ea typeface="標楷體" pitchFamily="65" charset="-120"/>
          </a:endParaRPr>
        </a:p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32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勿</a:t>
          </a:r>
          <a:r>
            <a:rPr lang="zh-TW" sz="2800" kern="1200" dirty="0" smtClean="0">
              <a:latin typeface="標楷體" pitchFamily="65" charset="-120"/>
              <a:ea typeface="標楷體" pitchFamily="65" charset="-120"/>
            </a:rPr>
            <a:t>相互指責</a:t>
          </a:r>
          <a:endParaRPr lang="zh-TW" altLang="en-US" sz="2800" kern="1200" dirty="0">
            <a:latin typeface="標楷體" pitchFamily="65" charset="-120"/>
            <a:ea typeface="標楷體" pitchFamily="65" charset="-120"/>
          </a:endParaRPr>
        </a:p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32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勿</a:t>
          </a:r>
          <a:r>
            <a:rPr lang="zh-TW" sz="2800" kern="1200" dirty="0" smtClean="0">
              <a:latin typeface="標楷體" pitchFamily="65" charset="-120"/>
              <a:ea typeface="標楷體" pitchFamily="65" charset="-120"/>
            </a:rPr>
            <a:t>批評標籤</a:t>
          </a:r>
          <a:endParaRPr lang="zh-TW" altLang="en-US" sz="2800" kern="1200" dirty="0">
            <a:latin typeface="標楷體" pitchFamily="65" charset="-120"/>
            <a:ea typeface="標楷體" pitchFamily="65" charset="-120"/>
          </a:endParaRPr>
        </a:p>
      </dsp:txBody>
      <dsp:txXfrm>
        <a:off x="4330844" y="803316"/>
        <a:ext cx="3845569" cy="3689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055E7-3877-4D4B-96C3-DD4D3CCE9875}" type="datetimeFigureOut">
              <a:rPr lang="zh-TW" altLang="en-US" smtClean="0"/>
              <a:pPr/>
              <a:t>2024/3/6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505B5B-9B5C-4632-B6C2-521F03E88F9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5764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05B5B-9B5C-4632-B6C2-521F03E88F9F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6448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05B5B-9B5C-4632-B6C2-521F03E88F9F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3945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CC15-7355-4A89-80DB-8E3FF041C333}" type="datetimeFigureOut">
              <a:rPr lang="zh-TW" altLang="en-US" smtClean="0"/>
              <a:pPr/>
              <a:t>2024/3/6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7D89C-1AE3-4684-9DAC-A7F3A2E60F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CC15-7355-4A89-80DB-8E3FF041C333}" type="datetimeFigureOut">
              <a:rPr lang="zh-TW" altLang="en-US" smtClean="0"/>
              <a:pPr/>
              <a:t>2024/3/6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7D89C-1AE3-4684-9DAC-A7F3A2E60F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CC15-7355-4A89-80DB-8E3FF041C333}" type="datetimeFigureOut">
              <a:rPr lang="zh-TW" altLang="en-US" smtClean="0"/>
              <a:pPr/>
              <a:t>2024/3/6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7D89C-1AE3-4684-9DAC-A7F3A2E60F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CC15-7355-4A89-80DB-8E3FF041C333}" type="datetimeFigureOut">
              <a:rPr lang="zh-TW" altLang="en-US" smtClean="0"/>
              <a:pPr/>
              <a:t>2024/3/6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7D89C-1AE3-4684-9DAC-A7F3A2E60F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CC15-7355-4A89-80DB-8E3FF041C333}" type="datetimeFigureOut">
              <a:rPr lang="zh-TW" altLang="en-US" smtClean="0"/>
              <a:pPr/>
              <a:t>2024/3/6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7D89C-1AE3-4684-9DAC-A7F3A2E60F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CC15-7355-4A89-80DB-8E3FF041C333}" type="datetimeFigureOut">
              <a:rPr lang="zh-TW" altLang="en-US" smtClean="0"/>
              <a:pPr/>
              <a:t>2024/3/6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7D89C-1AE3-4684-9DAC-A7F3A2E60F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CC15-7355-4A89-80DB-8E3FF041C333}" type="datetimeFigureOut">
              <a:rPr lang="zh-TW" altLang="en-US" smtClean="0"/>
              <a:pPr/>
              <a:t>2024/3/6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7D89C-1AE3-4684-9DAC-A7F3A2E60F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CC15-7355-4A89-80DB-8E3FF041C333}" type="datetimeFigureOut">
              <a:rPr lang="zh-TW" altLang="en-US" smtClean="0"/>
              <a:pPr/>
              <a:t>2024/3/6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7D89C-1AE3-4684-9DAC-A7F3A2E60F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CC15-7355-4A89-80DB-8E3FF041C333}" type="datetimeFigureOut">
              <a:rPr lang="zh-TW" altLang="en-US" smtClean="0"/>
              <a:pPr/>
              <a:t>2024/3/6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7D89C-1AE3-4684-9DAC-A7F3A2E60F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CC15-7355-4A89-80DB-8E3FF041C333}" type="datetimeFigureOut">
              <a:rPr lang="zh-TW" altLang="en-US" smtClean="0"/>
              <a:pPr/>
              <a:t>2024/3/6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7D89C-1AE3-4684-9DAC-A7F3A2E60F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CC15-7355-4A89-80DB-8E3FF041C333}" type="datetimeFigureOut">
              <a:rPr lang="zh-TW" altLang="en-US" smtClean="0"/>
              <a:pPr/>
              <a:t>2024/3/6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7D89C-1AE3-4684-9DAC-A7F3A2E60F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8CC15-7355-4A89-80DB-8E3FF041C333}" type="datetimeFigureOut">
              <a:rPr lang="zh-TW" altLang="en-US" smtClean="0"/>
              <a:pPr/>
              <a:t>2024/3/6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7D89C-1AE3-4684-9DAC-A7F3A2E60F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sy_20100629215723362043.jpg"/>
          <p:cNvPicPr>
            <a:picLocks noChangeAspect="1"/>
          </p:cNvPicPr>
          <p:nvPr/>
        </p:nvPicPr>
        <p:blipFill>
          <a:blip r:embed="rId2" cstate="print"/>
          <a:srcRect b="5594"/>
          <a:stretch>
            <a:fillRect/>
          </a:stretch>
        </p:blipFill>
        <p:spPr>
          <a:xfrm>
            <a:off x="1286226" y="1412776"/>
            <a:ext cx="6624736" cy="40324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92922" y="188640"/>
            <a:ext cx="7772400" cy="1470025"/>
          </a:xfrm>
        </p:spPr>
        <p:txBody>
          <a:bodyPr>
            <a:noAutofit/>
          </a:bodyPr>
          <a:lstStyle/>
          <a:p>
            <a:r>
              <a:rPr lang="zh-TW" altLang="en-US" sz="4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幸福不迷網，親子共成長</a:t>
            </a:r>
            <a:endParaRPr lang="zh-TW" altLang="en-US" sz="54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10162" y="5445224"/>
            <a:ext cx="7376864" cy="1491952"/>
          </a:xfrm>
        </p:spPr>
        <p:txBody>
          <a:bodyPr>
            <a:normAutofit/>
          </a:bodyPr>
          <a:lstStyle/>
          <a:p>
            <a:r>
              <a:rPr lang="zh-TW" altLang="en-US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成功大學教育研究所 饒夢霞</a:t>
            </a:r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兼任副教授</a:t>
            </a:r>
            <a:endParaRPr lang="en-US" altLang="zh-TW" sz="24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2024/3/9</a:t>
            </a:r>
            <a:endParaRPr lang="en-US" altLang="zh-TW" sz="24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solidFill>
                <a:schemeClr val="tx1"/>
              </a:solidFill>
            </a:endParaRPr>
          </a:p>
          <a:p>
            <a:endParaRPr lang="zh-TW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83042" y="1226091"/>
            <a:ext cx="8183880" cy="4187952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zh-TW" altLang="zh-TW" b="1" dirty="0">
                <a:solidFill>
                  <a:schemeClr val="accent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個人心理層面</a:t>
            </a:r>
          </a:p>
          <a:p>
            <a:pPr lvl="0">
              <a:lnSpc>
                <a:spcPct val="150000"/>
              </a:lnSpc>
            </a:pPr>
            <a:r>
              <a:rPr lang="zh-TW" altLang="zh-TW" sz="2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現實生活的避難所</a:t>
            </a:r>
            <a:r>
              <a:rPr lang="en-US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marL="521208" lvl="2" indent="0">
              <a:lnSpc>
                <a:spcPct val="150000"/>
              </a:lnSpc>
              <a:buNone/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現實生活的困難，導致人們常流連於網路世界，如工作挫折、人際關係、情感寄託等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zh-TW" sz="2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可滿足現實生活中不易獲得的</a:t>
            </a:r>
            <a:r>
              <a:rPr lang="zh-TW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成就感</a:t>
            </a:r>
            <a:endParaRPr lang="en-US" altLang="zh-TW" sz="2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ct val="150000"/>
              </a:lnSpc>
            </a:pPr>
            <a:r>
              <a:rPr lang="zh-TW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其他</a:t>
            </a:r>
            <a:r>
              <a:rPr lang="zh-TW" altLang="zh-TW" sz="2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心理原因</a:t>
            </a:r>
            <a:r>
              <a:rPr lang="en-US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marL="521208" lvl="2" indent="0">
              <a:lnSpc>
                <a:spcPct val="150000"/>
              </a:lnSpc>
              <a:buNone/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躁鬱症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、憂鬱症等精神疾患者，屬於網路沉迷高危險者。</a:t>
            </a: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471231" y="188979"/>
            <a:ext cx="8183880" cy="1051560"/>
          </a:xfrm>
        </p:spPr>
        <p:txBody>
          <a:bodyPr/>
          <a:lstStyle/>
          <a:p>
            <a:pPr lvl="0"/>
            <a:r>
              <a:rPr lang="zh-TW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網路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沉迷的</a:t>
            </a:r>
            <a:r>
              <a:rPr lang="zh-TW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成因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續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zh-TW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403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667" y="260648"/>
            <a:ext cx="8183880" cy="1051560"/>
          </a:xfrm>
        </p:spPr>
        <p:txBody>
          <a:bodyPr>
            <a:normAutofit/>
          </a:bodyPr>
          <a:lstStyle/>
          <a:p>
            <a:pPr lvl="0"/>
            <a:r>
              <a:rPr lang="zh-TW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網路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沉迷的</a:t>
            </a:r>
            <a:r>
              <a:rPr lang="zh-TW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預防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5112568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如何預防孩子的網路沉迷狀況產生呢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學校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與在家庭，分頭進行協助孩子，才能有最大的效益。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zh-TW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兒童聯盟提供家長「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CPR</a:t>
            </a:r>
            <a:r>
              <a:rPr lang="zh-TW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」守則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endParaRPr lang="zh-TW" altLang="zh-TW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spcBef>
                <a:spcPts val="600"/>
              </a:spcBef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C-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陪伴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21208" lvl="2" indent="0">
              <a:spcBef>
                <a:spcPts val="600"/>
              </a:spcBef>
              <a:buNone/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陪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孩子上網，教導正確使用網路的方式，並協助瞭解現實生活與網路世界的差異，提醒孩子留意網路中的陷阱。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spcBef>
                <a:spcPts val="600"/>
              </a:spcBef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P-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多元化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的休閒娛樂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21208" lvl="2" indent="0">
              <a:spcBef>
                <a:spcPts val="600"/>
              </a:spcBef>
              <a:buNone/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提供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孩子多元的休閒娛樂活動，培養孩子不同的興趣，如戶外活動、運動、出遊、學習適當的才藝…等。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768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484784"/>
            <a:ext cx="8303150" cy="4187952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50000"/>
              </a:lnSpc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R-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規則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孩子一同討論、訂定玩網路遊戲的規則</a:t>
            </a:r>
          </a:p>
          <a:p>
            <a:pPr lvl="1">
              <a:lnSpc>
                <a:spcPct val="150000"/>
              </a:lnSpc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時間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共同訂定合理的上網時數和時段、不應佔用讀書和睡眠時間。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地點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電腦放在家中的公共區域，讓玩電腦成為公開活動。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金錢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教育正確金錢觀念，適當管理孩子零用錢。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502667" y="260648"/>
            <a:ext cx="8183880" cy="1051560"/>
          </a:xfrm>
        </p:spPr>
        <p:txBody>
          <a:bodyPr>
            <a:normAutofit/>
          </a:bodyPr>
          <a:lstStyle/>
          <a:p>
            <a:pPr lvl="0"/>
            <a:r>
              <a:rPr lang="zh-TW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網路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沉迷的</a:t>
            </a:r>
            <a:r>
              <a:rPr lang="zh-TW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預防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續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53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正向教養的言語</a:t>
            </a:r>
            <a:endParaRPr lang="zh-TW" altLang="en-US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411760" y="1844824"/>
            <a:ext cx="5112568" cy="2764904"/>
          </a:xfrm>
        </p:spPr>
        <p:txBody>
          <a:bodyPr>
            <a:normAutofit/>
          </a:bodyPr>
          <a:lstStyle/>
          <a:p>
            <a:pPr lvl="0"/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多說</a:t>
            </a:r>
            <a:r>
              <a:rPr lang="zh-TW" altLang="zh-TW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商量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尊重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的話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多說</a:t>
            </a:r>
            <a:r>
              <a:rPr lang="zh-TW" altLang="zh-TW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寬容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體諒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的話</a:t>
            </a:r>
          </a:p>
          <a:p>
            <a:pPr lvl="0"/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zh-TW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關懷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體貼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的話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zh-TW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讚美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鼓勵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的話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4035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zh-TW" altLang="en-US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培養</a:t>
            </a:r>
            <a:r>
              <a:rPr lang="zh-TW" altLang="zh-TW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負責</a:t>
            </a:r>
            <a:r>
              <a:rPr lang="zh-TW" altLang="zh-TW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zh-TW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自信</a:t>
            </a:r>
            <a:r>
              <a:rPr lang="zh-TW" altLang="en-US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zh-TW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孩子</a:t>
            </a:r>
            <a:r>
              <a:rPr lang="zh-TW" altLang="zh-TW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zh-TW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47664" y="1556792"/>
            <a:ext cx="6419056" cy="3196952"/>
          </a:xfrm>
        </p:spPr>
        <p:txBody>
          <a:bodyPr/>
          <a:lstStyle/>
          <a:p>
            <a:pPr lvl="1"/>
            <a:r>
              <a:rPr lang="zh-TW" altLang="zh-TW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zh-TW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否定、不代替孩子做決定</a:t>
            </a:r>
            <a:endParaRPr lang="zh-TW" altLang="zh-TW" sz="20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zh-TW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不過度保護</a:t>
            </a:r>
            <a:endParaRPr lang="zh-TW" altLang="zh-TW" sz="20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zh-TW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接納讚美是第一步</a:t>
            </a:r>
            <a:endParaRPr lang="zh-TW" altLang="zh-TW" sz="20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zh-TW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讓他有成功和失敗的機會</a:t>
            </a:r>
            <a:endParaRPr lang="zh-TW" altLang="zh-TW" sz="20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zh-TW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切忌用比較的方法打擊孩子信心</a:t>
            </a:r>
            <a:endParaRPr lang="zh-TW" altLang="zh-TW" sz="20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4161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同理</a:t>
            </a:r>
            <a:r>
              <a:rPr lang="zh-TW" altLang="zh-TW" dirty="0" smtClean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心</a:t>
            </a:r>
            <a:r>
              <a:rPr lang="en-US" altLang="zh-TW" dirty="0" smtClean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(Empathy)</a:t>
            </a:r>
            <a:endParaRPr lang="zh-TW" altLang="en-US" dirty="0">
              <a:solidFill>
                <a:srgbClr val="C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由一首「偈」看同理心</a:t>
            </a:r>
            <a:endParaRPr lang="zh-TW" altLang="zh-TW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2"/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同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理心的精神：感覺進去！</a:t>
            </a:r>
            <a:endParaRPr lang="zh-TW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2"/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同理心的過程：發覺、選擇、表達、回應</a:t>
            </a:r>
            <a:endParaRPr lang="zh-TW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2"/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同理心是對感覺有所回應！</a:t>
            </a:r>
            <a:endParaRPr lang="zh-TW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敘述＝感覺事件＋</a:t>
            </a:r>
            <a:r>
              <a:rPr lang="zh-TW" altLang="zh-TW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內容</a:t>
            </a:r>
            <a:endParaRPr lang="en-US" altLang="zh-TW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2"/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回饋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：用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一種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孩子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能清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楚知道自己確實已知道、甚至了解的方式來表達</a:t>
            </a:r>
            <a:endParaRPr lang="zh-TW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9885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正向</a:t>
            </a:r>
            <a:r>
              <a:rPr lang="zh-TW" altLang="zh-TW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溝通的</a:t>
            </a:r>
            <a:r>
              <a:rPr lang="zh-TW" altLang="zh-TW" sz="48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「六</a:t>
            </a:r>
            <a:r>
              <a:rPr lang="zh-TW" altLang="zh-TW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要</a:t>
            </a:r>
            <a:r>
              <a:rPr lang="zh-TW" altLang="zh-TW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＆</a:t>
            </a:r>
            <a:r>
              <a:rPr lang="zh-TW" altLang="zh-TW" sz="48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zh-TW" sz="48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六</a:t>
            </a:r>
            <a:r>
              <a:rPr lang="zh-TW" altLang="zh-TW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不要</a:t>
            </a:r>
            <a:r>
              <a:rPr lang="zh-TW" altLang="zh-TW" sz="48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」</a:t>
            </a:r>
            <a:endParaRPr lang="zh-TW" altLang="en-US" b="1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zh-TW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溝通六大要素</a:t>
            </a:r>
            <a:endParaRPr lang="zh-TW" altLang="en-US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5663514"/>
              </p:ext>
            </p:extLst>
          </p:nvPr>
        </p:nvGraphicFramePr>
        <p:xfrm>
          <a:off x="467544" y="1196752"/>
          <a:ext cx="8424936" cy="3779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42493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8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溝通要順暢，減少溝通的障礙，就得每一個溝通要素都能考慮完整，減少問題</a:t>
                      </a:r>
                      <a:r>
                        <a:rPr lang="zh-TW" altLang="zh-TW" sz="28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。親子溝通的六大要素</a:t>
                      </a:r>
                      <a:r>
                        <a:rPr lang="zh-TW" altLang="en-US" sz="28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為</a:t>
                      </a:r>
                      <a:r>
                        <a:rPr lang="zh-TW" altLang="zh-TW" sz="28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：</a:t>
                      </a:r>
                      <a:endParaRPr lang="zh-TW" altLang="zh-TW" sz="2800" b="1" kern="1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200" b="1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誰</a:t>
                      </a:r>
                      <a:r>
                        <a:rPr lang="zh-TW" altLang="zh-TW" sz="2400" b="1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：</a:t>
                      </a:r>
                      <a:r>
                        <a:rPr lang="zh-TW" altLang="en-US" sz="2400" b="1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       </a:t>
                      </a:r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在</a:t>
                      </a:r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親子關係，是誰在表達意見、想法？做</a:t>
                      </a:r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父母</a:t>
                      </a:r>
                      <a:endParaRPr lang="en-US" altLang="zh-TW" sz="2400" kern="12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            </a:t>
                      </a:r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的</a:t>
                      </a:r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，應鼓勵孩子</a:t>
                      </a:r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多表達</a:t>
                      </a:r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他們的意見想法。</a:t>
                      </a:r>
                    </a:p>
                  </a:txBody>
                  <a:tcPr/>
                </a:tc>
              </a:tr>
              <a:tr h="7551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200" b="1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說了什麼</a:t>
                      </a:r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：孩子所說的主要內容為何，他在說的時候</a:t>
                      </a:r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希望</a:t>
                      </a:r>
                      <a:endParaRPr lang="en-US" altLang="zh-TW" sz="2400" kern="1200" dirty="0" smtClean="0">
                        <a:solidFill>
                          <a:schemeClr val="dk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            </a:t>
                      </a:r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表達那些理性</a:t>
                      </a:r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或感性的成分？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200" b="1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對誰說的</a:t>
                      </a:r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：親子溝通中，父母表達的意見或感受主要是</a:t>
                      </a:r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對</a:t>
                      </a:r>
                      <a:endParaRPr lang="en-US" altLang="zh-TW" sz="2400" kern="1200" dirty="0" smtClean="0">
                        <a:solidFill>
                          <a:schemeClr val="dk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            </a:t>
                      </a:r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兒子</a:t>
                      </a:r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的，</a:t>
                      </a:r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或是</a:t>
                      </a:r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對女兒的，還是對雙親的？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zh-TW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溝通六大要素</a:t>
            </a:r>
            <a:r>
              <a:rPr lang="en-US" altLang="zh-TW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續</a:t>
            </a:r>
            <a:r>
              <a:rPr lang="en-US" altLang="zh-TW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672509"/>
              </p:ext>
            </p:extLst>
          </p:nvPr>
        </p:nvGraphicFramePr>
        <p:xfrm>
          <a:off x="467544" y="1196752"/>
          <a:ext cx="8424936" cy="4008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42493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8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溝通要順暢，減少溝通的障礙，就得每一個溝通要素都能考慮完整，減少問題</a:t>
                      </a:r>
                      <a:r>
                        <a:rPr lang="zh-TW" altLang="zh-TW" sz="28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。親子溝通</a:t>
                      </a:r>
                      <a:r>
                        <a:rPr lang="zh-TW" altLang="zh-TW" sz="28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的六大</a:t>
                      </a:r>
                      <a:r>
                        <a:rPr lang="zh-TW" altLang="zh-TW" sz="28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要素</a:t>
                      </a:r>
                      <a:r>
                        <a:rPr lang="zh-TW" altLang="en-US" sz="28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為</a:t>
                      </a:r>
                      <a:r>
                        <a:rPr lang="zh-TW" altLang="zh-TW" sz="28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：</a:t>
                      </a:r>
                      <a:endParaRPr lang="zh-TW" altLang="zh-TW" sz="2800" b="1" kern="1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200" b="1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怎麼傳達的</a:t>
                      </a:r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：</a:t>
                      </a:r>
                      <a:r>
                        <a:rPr lang="en-US" altLang="zh-TW" sz="2400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 </a:t>
                      </a:r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是</a:t>
                      </a:r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透過文字書面表達的或語言當面表達的</a:t>
                      </a:r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？</a:t>
                      </a:r>
                      <a:r>
                        <a:rPr lang="en-US" altLang="zh-TW" sz="2400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                </a:t>
                      </a:r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有</a:t>
                      </a:r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那些表情</a:t>
                      </a:r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、手勢</a:t>
                      </a:r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、肢體動作來配合？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zh-TW" altLang="zh-TW" sz="3200" b="1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有什麼效果</a:t>
                      </a:r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：</a:t>
                      </a:r>
                      <a:r>
                        <a:rPr lang="en-US" altLang="zh-TW" sz="2400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 </a:t>
                      </a:r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溝通</a:t>
                      </a:r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不是在對空氣講話，孩子對父母</a:t>
                      </a:r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講話</a:t>
                      </a:r>
                      <a:endParaRPr lang="en-US" altLang="zh-TW" sz="2400" kern="1200" dirty="0" smtClean="0">
                        <a:solidFill>
                          <a:schemeClr val="dk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>
                        <a:spcBef>
                          <a:spcPts val="1200"/>
                        </a:spcBef>
                      </a:pPr>
                      <a:r>
                        <a:rPr lang="en-US" altLang="zh-TW" sz="2400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    </a:t>
                      </a:r>
                      <a:r>
                        <a:rPr lang="en-US" altLang="zh-TW" sz="2400" kern="1200" baseline="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         </a:t>
                      </a:r>
                      <a:r>
                        <a:rPr lang="zh-TW" altLang="en-US" sz="2400" kern="1200" baseline="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  也</a:t>
                      </a:r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希望</a:t>
                      </a:r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父母</a:t>
                      </a:r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有反應</a:t>
                      </a:r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，達到溝通的目的。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zh-TW" sz="3200" b="1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碰到</a:t>
                      </a:r>
                      <a:r>
                        <a:rPr lang="zh-TW" altLang="en-US" sz="3200" b="1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哪</a:t>
                      </a:r>
                      <a:r>
                        <a:rPr lang="zh-TW" altLang="zh-TW" sz="3200" b="1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些干擾</a:t>
                      </a:r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：親子間的溝通有時會碰到許多干擾和障礙</a:t>
                      </a:r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，</a:t>
                      </a:r>
                      <a:endParaRPr lang="en-US" altLang="zh-TW" sz="2400" kern="1200" dirty="0" smtClean="0">
                        <a:solidFill>
                          <a:schemeClr val="dk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r>
                        <a:rPr lang="en-US" altLang="zh-TW" sz="2400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                 </a:t>
                      </a:r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需要</a:t>
                      </a:r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去化解</a:t>
                      </a:r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才能</a:t>
                      </a:r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增進溝通的效果。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88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sy_201006.jpg"/>
          <p:cNvPicPr>
            <a:picLocks noChangeAspect="1"/>
          </p:cNvPicPr>
          <p:nvPr/>
        </p:nvPicPr>
        <p:blipFill>
          <a:blip r:embed="rId2" cstate="print"/>
          <a:srcRect b="14300"/>
          <a:stretch>
            <a:fillRect/>
          </a:stretch>
        </p:blipFill>
        <p:spPr>
          <a:xfrm>
            <a:off x="4860032" y="1196752"/>
            <a:ext cx="3960440" cy="4608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124744"/>
            <a:ext cx="4608512" cy="29523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TW" altLang="en-US" sz="3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謝謝聆聽 </a:t>
            </a:r>
            <a:r>
              <a:rPr lang="en-US" altLang="zh-TW" sz="3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endParaRPr lang="en-US" altLang="zh-TW" sz="39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algn="ctr">
              <a:buNone/>
            </a:pPr>
            <a:r>
              <a:rPr lang="zh-TW" alt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歡迎提問與分享</a:t>
            </a:r>
            <a:endParaRPr lang="en-US" altLang="zh-TW" sz="3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/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U2562P20T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620688"/>
            <a:ext cx="3888432" cy="5328592"/>
          </a:xfrm>
        </p:spPr>
      </p:pic>
      <p:sp>
        <p:nvSpPr>
          <p:cNvPr id="5" name="內容版面配置區 2"/>
          <p:cNvSpPr txBox="1">
            <a:spLocks/>
          </p:cNvSpPr>
          <p:nvPr/>
        </p:nvSpPr>
        <p:spPr>
          <a:xfrm>
            <a:off x="4283968" y="1268760"/>
            <a:ext cx="439248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zh-TW" altLang="en-US" sz="3200" dirty="0"/>
              <a:t> </a:t>
            </a:r>
            <a:r>
              <a:rPr lang="zh-TW" altLang="en-US" sz="3200" dirty="0" smtClean="0"/>
              <a:t>   </a:t>
            </a:r>
            <a:r>
              <a:rPr kumimoji="0" lang="zh-TW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身為父母的 您們是否常常吵架</a:t>
            </a:r>
            <a:r>
              <a:rPr kumimoji="0" lang="en-US" altLang="zh-TW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TW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zh-TW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為了</a:t>
            </a:r>
            <a:r>
              <a:rPr kumimoji="0" lang="zh-TW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孩子的事情吵架？</a:t>
            </a:r>
            <a:endParaRPr kumimoji="0" lang="en-US" altLang="zh-TW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zh-TW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想　想　看！</a:t>
            </a:r>
            <a:endParaRPr lang="zh-TW" altLang="en-US" b="1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95936" y="1700808"/>
            <a:ext cx="4330824" cy="4525963"/>
          </a:xfrm>
        </p:spPr>
        <p:txBody>
          <a:bodyPr/>
          <a:lstStyle/>
          <a:p>
            <a:endParaRPr lang="en-US" altLang="zh-TW" dirty="0" smtClean="0"/>
          </a:p>
          <a:p>
            <a:pPr>
              <a:buNone/>
            </a:pPr>
            <a:r>
              <a:rPr lang="zh-TW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您是</a:t>
            </a:r>
            <a:endParaRPr lang="en-US" altLang="zh-TW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合格的父母嗎？</a:t>
            </a:r>
            <a:endParaRPr lang="en-US" altLang="zh-TW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  <p:pic>
        <p:nvPicPr>
          <p:cNvPr id="4" name="圖片 3" descr="下載1.jpg"/>
          <p:cNvPicPr>
            <a:picLocks noChangeAspect="1"/>
          </p:cNvPicPr>
          <p:nvPr/>
        </p:nvPicPr>
        <p:blipFill>
          <a:blip r:embed="rId2" cstate="print"/>
          <a:srcRect t="4641" b="4641"/>
          <a:stretch>
            <a:fillRect/>
          </a:stretch>
        </p:blipFill>
        <p:spPr>
          <a:xfrm rot="20835853">
            <a:off x="556311" y="1686976"/>
            <a:ext cx="3566757" cy="3816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心　理　測　驗</a:t>
            </a:r>
            <a:endParaRPr lang="zh-TW" altLang="en-US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父母親的成績單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圖片 3" descr="tooopen_20121009095438925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1556792"/>
            <a:ext cx="3972669" cy="44251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052736"/>
            <a:ext cx="8496944" cy="6264696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zh-TW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各行各業</a:t>
            </a:r>
            <a:r>
              <a:rPr lang="zh-TW" altLang="zh-TW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都有職前訓練或專業學分，惟獨作父母的卻沒人給他們一</a:t>
            </a:r>
            <a:r>
              <a:rPr lang="zh-TW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張執照</a:t>
            </a:r>
            <a:r>
              <a:rPr lang="zh-TW" altLang="zh-TW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你想了解</a:t>
            </a:r>
            <a:r>
              <a:rPr lang="zh-TW" altLang="zh-TW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「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正向教養的</a:t>
            </a:r>
            <a:r>
              <a:rPr lang="zh-TW" altLang="zh-TW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父母」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之</a:t>
            </a:r>
            <a:r>
              <a:rPr lang="zh-TW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條件</a:t>
            </a:r>
            <a:r>
              <a:rPr lang="zh-TW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嗎</a:t>
            </a:r>
            <a:r>
              <a:rPr lang="zh-TW" altLang="zh-TW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？下面這</a:t>
            </a:r>
            <a:r>
              <a:rPr lang="zh-TW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包括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20</a:t>
            </a:r>
            <a:r>
              <a:rPr lang="zh-TW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個</a:t>
            </a:r>
            <a:r>
              <a:rPr lang="zh-TW" altLang="zh-TW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測驗題，</a:t>
            </a:r>
            <a:r>
              <a:rPr lang="zh-TW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請</a:t>
            </a:r>
            <a:r>
              <a:rPr lang="zh-TW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您</a:t>
            </a:r>
            <a:r>
              <a:rPr lang="zh-TW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真實</a:t>
            </a:r>
            <a:r>
              <a:rPr lang="zh-TW" altLang="zh-TW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填答，然後計算總</a:t>
            </a:r>
            <a:r>
              <a:rPr lang="zh-TW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成績</a:t>
            </a: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/>
            </a:r>
            <a:b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</a:b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/>
            </a:r>
            <a:b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</a:br>
            <a:r>
              <a:rPr lang="zh-TW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計分</a:t>
            </a:r>
            <a:r>
              <a:rPr lang="zh-TW" altLang="zh-TW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標準是</a:t>
            </a:r>
            <a:r>
              <a:rPr lang="zh-TW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/>
            </a:r>
            <a:b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</a:br>
            <a:r>
              <a:rPr lang="zh-TW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做</a:t>
            </a:r>
            <a:r>
              <a:rPr lang="zh-TW" altLang="zh-TW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得「非常好」給五分，「很好」給四分，「尚可」給三分，「有待努力」給兩分</a:t>
            </a:r>
            <a:r>
              <a:rPr lang="zh-TW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「</a:t>
            </a:r>
            <a:r>
              <a:rPr lang="zh-TW" altLang="zh-TW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沒做到」給一分</a:t>
            </a:r>
            <a:r>
              <a:rPr lang="zh-TW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endParaRPr lang="zh-TW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	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１、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重身教與言教，作為子女的榜樣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.....................................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</a:p>
          <a:p>
            <a:pPr>
              <a:buNone/>
            </a:pP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	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２、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我接納尊重孩子的意見，並常和他們進行溝通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............. 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</a:p>
          <a:p>
            <a:pPr>
              <a:buNone/>
            </a:pP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	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３、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我給子女適當的獨立與磨練機會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.....................................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</a:p>
          <a:p>
            <a:pPr>
              <a:buNone/>
            </a:pP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	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４、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我是一個很有幽默感的家長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.............................................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</a:p>
          <a:p>
            <a:pPr>
              <a:buNone/>
            </a:pP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	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５、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我對子女的態度溫婉，不嘮叨、不長舌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...................	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......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</a:p>
          <a:p>
            <a:pPr>
              <a:buNone/>
            </a:pP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	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６、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我常參加自我成長的活動，像：閱讀、聽演講及成長團體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等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…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</a:p>
          <a:p>
            <a:pPr>
              <a:buNone/>
            </a:pP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	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７、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我對子女適時的表現權威與關懷的管教態度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...........................…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</a:p>
          <a:p>
            <a:pPr>
              <a:buNone/>
            </a:pP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	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８、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我教導孩子正確的道德觀及凡事負責的態度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...........................…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</a:p>
          <a:p>
            <a:pPr>
              <a:buNone/>
            </a:pP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	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９、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我常和學校老師溝通，以了解子女在校的生活狀況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...............…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</a:p>
          <a:p>
            <a:pPr>
              <a:buNone/>
            </a:pP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	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１０、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我了解子女的各種需要，並對其行為作客觀的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判斷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.............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</a:p>
          <a:p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父　母　的　成　績　單</a:t>
            </a:r>
            <a:endParaRPr lang="zh-TW" altLang="en-US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476672"/>
            <a:ext cx="8507288" cy="5976664"/>
          </a:xfrm>
        </p:spPr>
        <p:txBody>
          <a:bodyPr>
            <a:noAutofit/>
          </a:bodyPr>
          <a:lstStyle/>
          <a:p>
            <a:pPr>
              <a:buNone/>
            </a:pPr>
            <a:endParaRPr lang="zh-TW" altLang="zh-TW" sz="2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１１、我不因為自己是父母，就認為凡事都是自己才對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……………….</a:t>
            </a: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</a:p>
          <a:p>
            <a:pPr>
              <a:buNone/>
            </a:pP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１２、我不重男輕女，也不特別偏愛家中某個孩子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……….………........</a:t>
            </a: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</a:p>
          <a:p>
            <a:pPr>
              <a:buNone/>
            </a:pP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１３、我不溺愛子女，或一昧的只想以金錢取代親情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……….…………</a:t>
            </a: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</a:p>
          <a:p>
            <a:pPr>
              <a:buNone/>
            </a:pP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１４、我不大聲責罵孩子的過錯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……….……………................................</a:t>
            </a: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</a:p>
          <a:p>
            <a:pPr>
              <a:buNone/>
            </a:pP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１５、我不會把工作時不滿的情緒遷怒到子女身上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……….……………</a:t>
            </a: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</a:p>
          <a:p>
            <a:pPr>
              <a:buNone/>
            </a:pP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１６、遵守不抽煙、不打牌、少喝酒與少應酬的原則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………………….</a:t>
            </a: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</a:p>
          <a:p>
            <a:pPr>
              <a:buNone/>
            </a:pP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１７、我讓孩子有學作家事的機會，不會一天到晚只叫他們唸書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…….</a:t>
            </a: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</a:p>
          <a:p>
            <a:pPr>
              <a:buNone/>
            </a:pP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１８、我沒有任何破壞家庭和諧的婚外情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……………………………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…</a:t>
            </a: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</a:p>
          <a:p>
            <a:pPr>
              <a:buNone/>
            </a:pP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１９、我注意服裝儀容，不給人隨便的感覺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…………………………….</a:t>
            </a: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</a:p>
          <a:p>
            <a:pPr>
              <a:buNone/>
            </a:pP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２０、我不翻舊帳說子女的不對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……………………………………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..…..</a:t>
            </a: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endParaRPr lang="en-US" altLang="zh-TW" sz="2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altLang="zh-TW" sz="2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altLang="zh-TW" sz="2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endParaRPr lang="zh-TW" altLang="zh-TW" sz="2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zh-TW" altLang="en-US" sz="2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　　　　　　　　　　　　　　　　　　　</a:t>
            </a:r>
            <a:r>
              <a:rPr lang="zh-TW" altLang="zh-TW" sz="2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總分</a:t>
            </a:r>
            <a:r>
              <a:rPr lang="en-US" altLang="zh-TW" sz="2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___________________</a:t>
            </a:r>
            <a:endParaRPr lang="zh-TW" altLang="zh-TW" sz="2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484784"/>
            <a:ext cx="8424936" cy="4525963"/>
          </a:xfrm>
        </p:spPr>
        <p:txBody>
          <a:bodyPr>
            <a:normAutofit lnSpcReduction="10000"/>
          </a:bodyPr>
          <a:lstStyle/>
          <a:p>
            <a:pPr marL="536575" indent="-536575">
              <a:buFont typeface="Wingdings" pitchFamily="2" charset="2"/>
              <a:buChar char="Ø"/>
            </a:pP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父</a:t>
            </a:r>
            <a:r>
              <a:rPr lang="zh-TW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母所填答的成績叫做「自我知覺」的分數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r>
              <a:rPr lang="zh-TW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此外，父母不妨也請子女作答，然後統計他們給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您</a:t>
            </a:r>
            <a:r>
              <a:rPr lang="zh-TW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的成績，此種「子女知覺」的分數，往往會比父母自我知覺的成績客觀。</a:t>
            </a:r>
            <a:endParaRPr lang="en-US" altLang="zh-TW" sz="30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536575" indent="-536575">
              <a:buFont typeface="Wingdings" pitchFamily="2" charset="2"/>
              <a:buChar char="Ø"/>
            </a:pPr>
            <a:r>
              <a:rPr lang="zh-TW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萬一父母與子女某一題目的分數相去太遠時（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３</a:t>
            </a:r>
            <a:r>
              <a:rPr lang="zh-TW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分以上），親子不妨坐下來面對面溝通尋求原因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30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536575" indent="-536575">
              <a:buFont typeface="Wingdings" pitchFamily="2" charset="2"/>
              <a:buChar char="Ø"/>
            </a:pPr>
            <a:r>
              <a:rPr lang="zh-TW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親職教育是一切教育的根本，因此必須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８０</a:t>
            </a:r>
            <a:r>
              <a:rPr lang="zh-TW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分才算及格，親愛的爸爸、媽媽，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您</a:t>
            </a:r>
            <a:r>
              <a:rPr lang="zh-TW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得到了幾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分</a:t>
            </a:r>
            <a:r>
              <a:rPr lang="zh-TW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呢？</a:t>
            </a:r>
          </a:p>
          <a:p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父　母　的　成　績　單</a:t>
            </a:r>
            <a:endParaRPr lang="zh-TW" altLang="en-US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網路沉迷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成癮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的定義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2060848"/>
            <a:ext cx="8183880" cy="332385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因為網路使用的過度，造成學業、工作、社交、家庭、生理及心理功能上的耗弱與減損的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現象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稱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之為</a:t>
            </a:r>
            <a:r>
              <a:rPr lang="zh-TW" altLang="zh-TW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「網路沉迷失序症</a:t>
            </a:r>
            <a:r>
              <a:rPr lang="zh-TW" altLang="zh-TW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」</a:t>
            </a:r>
            <a:endParaRPr lang="en-US" altLang="zh-TW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Internet Addiction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Disorder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55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pPr lvl="0"/>
            <a:r>
              <a:rPr lang="zh-TW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網路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沉迷的</a:t>
            </a:r>
            <a:r>
              <a:rPr lang="zh-TW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成因</a:t>
            </a:r>
            <a:endParaRPr lang="zh-TW" altLang="zh-TW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628800"/>
            <a:ext cx="8183880" cy="522920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造成網路沉迷的原因分為兩種層面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endParaRPr lang="zh-TW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lvl="0" indent="-514350">
              <a:spcBef>
                <a:spcPts val="600"/>
              </a:spcBef>
              <a:buFont typeface="+mj-lt"/>
              <a:buAutoNum type="arabicPeriod"/>
            </a:pPr>
            <a:r>
              <a:rPr lang="zh-TW" altLang="zh-TW" b="1" dirty="0">
                <a:solidFill>
                  <a:schemeClr val="accent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網路心理層面</a:t>
            </a:r>
          </a:p>
          <a:p>
            <a:pPr>
              <a:spcBef>
                <a:spcPts val="600"/>
              </a:spcBef>
            </a:pPr>
            <a:r>
              <a:rPr lang="zh-TW" altLang="zh-TW" sz="2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網路的匿名</a:t>
            </a:r>
            <a:r>
              <a:rPr lang="en-US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marL="521208" lvl="2" indent="0">
              <a:spcBef>
                <a:spcPts val="600"/>
              </a:spcBef>
              <a:buNone/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網路上可以任意隱藏自己的真實身分，比較敢於表現平常不敢表現的特質。</a:t>
            </a:r>
          </a:p>
          <a:p>
            <a:pPr>
              <a:spcBef>
                <a:spcPts val="600"/>
              </a:spcBef>
            </a:pPr>
            <a:r>
              <a:rPr lang="zh-TW" altLang="zh-TW" sz="2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網路的虛擬性</a:t>
            </a:r>
            <a:r>
              <a:rPr lang="en-US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marL="521208" lvl="2" indent="0">
              <a:spcBef>
                <a:spcPts val="600"/>
              </a:spcBef>
              <a:buNone/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網路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世界可以扮演各種角色，易造成孩子對於真實與虛擬之間的混淆。</a:t>
            </a:r>
          </a:p>
          <a:p>
            <a:pPr>
              <a:spcBef>
                <a:spcPts val="600"/>
              </a:spcBef>
            </a:pPr>
            <a:r>
              <a:rPr lang="zh-TW" altLang="zh-TW" sz="2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網路的方便與跳脫性</a:t>
            </a:r>
            <a:r>
              <a:rPr lang="en-US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marL="521208" lvl="2" indent="0">
              <a:spcBef>
                <a:spcPts val="600"/>
              </a:spcBef>
              <a:buNone/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網路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可提供人們快速簡單的處理事務，增加了人們使用它的意願；而跳脫性，可以自由穿梭在網際之間，資訊可以迅速自由的取得，但也容易模糊當初使用的目的，而迷失在網路世界。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511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1222</Words>
  <Application>Microsoft Office PowerPoint</Application>
  <PresentationFormat>如螢幕大小 (4:3)</PresentationFormat>
  <Paragraphs>133</Paragraphs>
  <Slides>19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6" baseType="lpstr">
      <vt:lpstr>新細明體</vt:lpstr>
      <vt:lpstr>標楷體</vt:lpstr>
      <vt:lpstr>Arial</vt:lpstr>
      <vt:lpstr>Calibri</vt:lpstr>
      <vt:lpstr>Times New Roman</vt:lpstr>
      <vt:lpstr>Wingdings</vt:lpstr>
      <vt:lpstr>Office 佈景主題</vt:lpstr>
      <vt:lpstr>幸福不迷網，親子共成長</vt:lpstr>
      <vt:lpstr>PowerPoint 簡報</vt:lpstr>
      <vt:lpstr>想　想　看！</vt:lpstr>
      <vt:lpstr>心　理　測　驗</vt:lpstr>
      <vt:lpstr>父　母　的　成　績　單</vt:lpstr>
      <vt:lpstr>PowerPoint 簡報</vt:lpstr>
      <vt:lpstr>父　母　的　成　績　單</vt:lpstr>
      <vt:lpstr> 網路沉迷(成癮)的定義</vt:lpstr>
      <vt:lpstr>網路沉迷的成因</vt:lpstr>
      <vt:lpstr>網路沉迷的成因(續)</vt:lpstr>
      <vt:lpstr>網路沉迷的預防</vt:lpstr>
      <vt:lpstr>網路沉迷的預防(續)</vt:lpstr>
      <vt:lpstr>正向教養的言語</vt:lpstr>
      <vt:lpstr>培養負責與自信的孩子 </vt:lpstr>
      <vt:lpstr>同理心(Empathy)</vt:lpstr>
      <vt:lpstr>正向溝通的「六要」＆「六不要」</vt:lpstr>
      <vt:lpstr>溝通六大要素</vt:lpstr>
      <vt:lpstr>溝通六大要素(續)</vt:lpstr>
      <vt:lpstr>PowerPoint 簡報</vt:lpstr>
    </vt:vector>
  </TitlesOfParts>
  <Company>NCKU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親子溝通零距離</dc:title>
  <dc:creator>Rau</dc:creator>
  <cp:lastModifiedBy>Microsoft 帳戶</cp:lastModifiedBy>
  <cp:revision>29</cp:revision>
  <dcterms:created xsi:type="dcterms:W3CDTF">2014-07-17T03:34:48Z</dcterms:created>
  <dcterms:modified xsi:type="dcterms:W3CDTF">2024-03-06T00:08:37Z</dcterms:modified>
</cp:coreProperties>
</file>