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7" r:id="rId6"/>
    <p:sldId id="286" r:id="rId7"/>
    <p:sldId id="263" r:id="rId8"/>
    <p:sldId id="280" r:id="rId9"/>
    <p:sldId id="275" r:id="rId10"/>
    <p:sldId id="277" r:id="rId11"/>
    <p:sldId id="276" r:id="rId12"/>
    <p:sldId id="279" r:id="rId13"/>
    <p:sldId id="287" r:id="rId14"/>
    <p:sldId id="278" r:id="rId15"/>
    <p:sldId id="258" r:id="rId16"/>
    <p:sldId id="274" r:id="rId17"/>
    <p:sldId id="272" r:id="rId18"/>
    <p:sldId id="273" r:id="rId19"/>
    <p:sldId id="282" r:id="rId20"/>
    <p:sldId id="281" r:id="rId21"/>
    <p:sldId id="283" r:id="rId22"/>
    <p:sldId id="284" r:id="rId23"/>
  </p:sldIdLst>
  <p:sldSz cx="12188825" cy="6858000"/>
  <p:notesSz cx="6858000" cy="9144000"/>
  <p:defaultTextStyle>
    <a:defPPr rtl="0">
      <a:defRPr lang="zh-tw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92" autoAdjust="0"/>
  </p:normalViewPr>
  <p:slideViewPr>
    <p:cSldViewPr>
      <p:cViewPr varScale="1">
        <p:scale>
          <a:sx n="83" d="100"/>
          <a:sy n="83" d="100"/>
        </p:scale>
        <p:origin x="686" y="7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69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B8D791-297F-4B05-BEEA-90B224EE99C6}" type="datetime2">
              <a:rPr lang="zh-TW" altLang="en-US" smtClean="0">
                <a:latin typeface="細明體" panose="02020509000000000000" pitchFamily="49" charset="-120"/>
                <a:ea typeface="細明體" panose="02020509000000000000" pitchFamily="49" charset="-120"/>
              </a:rPr>
              <a:t>2025年8月5日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E322BB-75AD-4A1E-9661-2724167329F0}" type="slidenum">
              <a:rPr lang="en-US" altLang="zh-TW" smtClean="0">
                <a:latin typeface="細明體" panose="02020509000000000000" pitchFamily="49" charset="-120"/>
                <a:ea typeface="細明體" panose="02020509000000000000" pitchFamily="49" charset="-120"/>
              </a:rPr>
              <a:t>‹#›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66B0A2D7-EE4D-446C-8769-0F82613CE34F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045B7DE-1198-4F2F-B574-CA8CAE34164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altLang="zh-TW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2831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45B7DE-1198-4F2F-B574-CA8CAE341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3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31082-419A-82BB-4275-324D62FF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>
            <a:extLst>
              <a:ext uri="{FF2B5EF4-FFF2-40B4-BE49-F238E27FC236}">
                <a16:creationId xmlns:a16="http://schemas.microsoft.com/office/drawing/2014/main" id="{E9215B22-9E11-1511-BDAD-C9C114470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>
            <a:extLst>
              <a:ext uri="{FF2B5EF4-FFF2-40B4-BE49-F238E27FC236}">
                <a16:creationId xmlns:a16="http://schemas.microsoft.com/office/drawing/2014/main" id="{91A6F6CF-9359-33AE-0B74-A8628E6EE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C11D136A-A00E-9EB7-A37F-1F8FD9BD0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45B7DE-1198-4F2F-B574-CA8CAE3416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9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462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6E0AA-F348-C9C7-1C5A-7572B7BBC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26D8B6BF-496D-B7F5-A0C6-C9D62A89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8BC6402-E2D2-6CFA-CC23-510A08DAD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2595164-5FCD-DCFB-8559-09FE8AD5D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altLang="zh-TW" smtClean="0"/>
              <a:pPr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1184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504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方形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圓角矩形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10" name="圓角化同側角落矩形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7E089-688A-487C-BD08-C99E5FE91830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D641EB4-77D1-4925-9875-264C8780EB3C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方形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圓角矩形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10" name="圓角化同側角落矩形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grpSp>
        <p:nvGrpSpPr>
          <p:cNvPr id="15" name="底端圖形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手繪多邊形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17" name="矩形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06EC37-F01E-4B5A-BDBE-F6D3AEFEBA96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62EDAF8-4B1B-4C78-9A2F-5A1B78A278BD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方形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圓角矩形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10" name="圓角化同側角落矩形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grpSp>
        <p:nvGrpSpPr>
          <p:cNvPr id="19" name="底端圖形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手繪多邊形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21" name="矩形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AC21319-2BF9-41B9-92AC-BA1939AF8B78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A82EDA0-785E-49B6-AC47-0A09B35941FD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53C97E-C66D-4829-8561-9C2709A5EC4C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19542B-4F00-4974-A059-F126A058DAAA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底端圖形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手繪多邊形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10" name="矩形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1CA920-E564-4F4C-A469-34BD4968F735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3F02C6D-C68D-4504-BB15-CEAA24129BF7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7B36B9-3FF8-4B03-8E95-2EB839A38317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底端圖形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手繪多邊形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18" name="矩形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grpSp>
        <p:nvGrpSpPr>
          <p:cNvPr id="7" name="方形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圓角矩形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sp>
          <p:nvSpPr>
            <p:cNvPr id="10" name="圓角化同側角落矩形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51FB6B95-FD52-409E-A5B9-BE592ADFB3A6}" type="datetime2">
              <a:rPr lang="zh-TW" altLang="en-US" smtClean="0"/>
              <a:pPr/>
              <a:t>2025年8月5日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34C99D79-8A4B-4031-B1E0-AF26F8EDF2B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01924" y="456456"/>
            <a:ext cx="9141619" cy="1676400"/>
          </a:xfrm>
        </p:spPr>
        <p:txBody>
          <a:bodyPr rtlCol="0"/>
          <a:lstStyle/>
          <a:p>
            <a:pPr rtl="0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海佃國小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上放學說明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42E1B7-3917-4507-A8F7-7E260425A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77" y="2132856"/>
            <a:ext cx="8272269" cy="465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69A1-0268-611D-BF7E-E88E88F58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447CC9-53C2-0046-3624-3CBAD9CF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265414"/>
            <a:ext cx="10153128" cy="1829923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5400" b="1" dirty="0">
                <a:latin typeface="+mj-ea"/>
                <a:ea typeface="+mj-ea"/>
              </a:rPr>
              <a:t>春福學學路邊請勿停車，</a:t>
            </a:r>
            <a:br>
              <a:rPr lang="en-US" altLang="zh-TW" sz="5400" b="1" dirty="0">
                <a:latin typeface="+mj-ea"/>
                <a:ea typeface="+mj-ea"/>
              </a:rPr>
            </a:br>
            <a:r>
              <a:rPr lang="zh-TW" altLang="en-US" sz="5400" b="1" dirty="0">
                <a:latin typeface="+mj-ea"/>
                <a:ea typeface="+mj-ea"/>
              </a:rPr>
              <a:t>機車一律停南側門機車格。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6A52604-E019-0E06-0A44-AFD1430385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4" t="30296" r="844" b="4984"/>
          <a:stretch>
            <a:fillRect/>
          </a:stretch>
        </p:blipFill>
        <p:spPr>
          <a:xfrm>
            <a:off x="909836" y="2893596"/>
            <a:ext cx="9941848" cy="373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B3B6B0-9F4C-42A4-8F96-E21B0A0F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latin typeface="+mj-ea"/>
                <a:ea typeface="+mj-ea"/>
              </a:rPr>
              <a:t>南側門</a:t>
            </a:r>
            <a:r>
              <a:rPr lang="zh-TW" altLang="en-US" sz="4000" b="1" dirty="0">
                <a:latin typeface="+mj-ea"/>
                <a:ea typeface="+mj-ea"/>
              </a:rPr>
              <a:t>為</a:t>
            </a:r>
            <a:r>
              <a:rPr lang="zh-TW" altLang="en-US" sz="4000" b="1" dirty="0">
                <a:solidFill>
                  <a:srgbClr val="FF0000"/>
                </a:solidFill>
                <a:latin typeface="+mj-ea"/>
                <a:ea typeface="+mj-ea"/>
              </a:rPr>
              <a:t>機車最佳臨停接送區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DCB058C-BE56-4A21-9219-FE006FF52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700808"/>
            <a:ext cx="3536572" cy="4714366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DC1AC0E-AE0E-4794-8DC1-87D77E2BF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1700808"/>
            <a:ext cx="3720026" cy="47143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E11A14B-D997-4E09-987E-D3442F27F3A1}"/>
              </a:ext>
            </a:extLst>
          </p:cNvPr>
          <p:cNvSpPr txBox="1"/>
          <p:nvPr/>
        </p:nvSpPr>
        <p:spPr>
          <a:xfrm>
            <a:off x="1629916" y="1683652"/>
            <a:ext cx="7896490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因為停車格有限，請家長</a:t>
            </a:r>
            <a:r>
              <a:rPr lang="zh-TW" altLang="en-US" sz="3200" b="1" dirty="0">
                <a:highlight>
                  <a:srgbClr val="FFFF00"/>
                </a:highlight>
              </a:rPr>
              <a:t>不要下車</a:t>
            </a:r>
            <a:r>
              <a:rPr lang="zh-TW" altLang="en-US" b="1" dirty="0">
                <a:solidFill>
                  <a:schemeClr val="bg1"/>
                </a:solidFill>
              </a:rPr>
              <a:t>，</a:t>
            </a:r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請讓小朋友自行下車進入校園。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北側門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4">
            <a:extLst>
              <a:ext uri="{FF2B5EF4-FFF2-40B4-BE49-F238E27FC236}">
                <a16:creationId xmlns:a16="http://schemas.microsoft.com/office/drawing/2014/main" id="{251D67B2-92C1-422B-B2E1-51992EF5C370}"/>
              </a:ext>
            </a:extLst>
          </p:cNvPr>
          <p:cNvSpPr txBox="1">
            <a:spLocks/>
          </p:cNvSpPr>
          <p:nvPr/>
        </p:nvSpPr>
        <p:spPr>
          <a:xfrm>
            <a:off x="189756" y="1556792"/>
            <a:ext cx="5688632" cy="3744416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77500" lnSpcReduction="2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4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sz="4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1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">
              <a:lnSpc>
                <a:spcPct val="170000"/>
              </a:lnSpc>
            </a:pPr>
            <a:r>
              <a:rPr lang="zh-TW" altLang="en-US" sz="41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河堤路邊靠路口處為機車臨停區，可在此靠邊讓學生下車，請注意</a:t>
            </a:r>
            <a:r>
              <a:rPr lang="zh-TW" altLang="en-US" sz="4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不要停在斑馬線上</a:t>
            </a:r>
            <a:r>
              <a:rPr lang="zh-TW" altLang="en-US" sz="41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哦</a:t>
            </a:r>
            <a:r>
              <a:rPr lang="en-US" altLang="zh-TW" sz="41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r>
              <a:rPr lang="zh-TW" altLang="en-US" sz="2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endParaRPr lang="en-US" altLang="zh-TW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9">
            <a:extLst>
              <a:ext uri="{FF2B5EF4-FFF2-40B4-BE49-F238E27FC236}">
                <a16:creationId xmlns:a16="http://schemas.microsoft.com/office/drawing/2014/main" id="{1FBE99AC-F4C9-9A32-747B-E2A1E819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77" y="1844824"/>
            <a:ext cx="595419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E566D46C-C391-AAF0-BA94-6DC62DD2F71C}"/>
              </a:ext>
            </a:extLst>
          </p:cNvPr>
          <p:cNvSpPr/>
          <p:nvPr/>
        </p:nvSpPr>
        <p:spPr>
          <a:xfrm>
            <a:off x="9478788" y="2204864"/>
            <a:ext cx="1080120" cy="24482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600" b="1" dirty="0"/>
              <a:t>機車臨停，讓孩子下車</a:t>
            </a:r>
            <a:endParaRPr lang="en-US" altLang="zh-TW" sz="1600" b="1" dirty="0"/>
          </a:p>
          <a:p>
            <a:pPr algn="ctr"/>
            <a:r>
              <a:rPr lang="zh-TW" altLang="en-US" sz="1600" b="1" dirty="0"/>
              <a:t>後走斑馬線到北側門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CDE2E35-27B3-1B95-738E-2A21B8912850}"/>
              </a:ext>
            </a:extLst>
          </p:cNvPr>
          <p:cNvSpPr txBox="1"/>
          <p:nvPr/>
        </p:nvSpPr>
        <p:spPr>
          <a:xfrm>
            <a:off x="10342884" y="5805264"/>
            <a:ext cx="225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sym typeface="Wingdings 3" panose="05040102010807070707" pitchFamily="18" charset="2"/>
              </a:rPr>
              <a:t></a:t>
            </a:r>
            <a:r>
              <a:rPr lang="zh-TW" altLang="en-US" sz="3600" b="1" dirty="0">
                <a:solidFill>
                  <a:srgbClr val="FF0000"/>
                </a:solidFill>
              </a:rPr>
              <a:t>北側門</a:t>
            </a:r>
          </a:p>
        </p:txBody>
      </p:sp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129694-E2C8-4906-A3CD-A3737E52C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46" y="1628800"/>
            <a:ext cx="9751060" cy="4572000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河堤邊為汽車主要臨停接送區，</a:t>
            </a:r>
            <a:endParaRPr lang="en-US" altLang="zh-TW" b="1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請讓孩子從右側下車比較安全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標題 4">
            <a:extLst>
              <a:ext uri="{FF2B5EF4-FFF2-40B4-BE49-F238E27FC236}">
                <a16:creationId xmlns:a16="http://schemas.microsoft.com/office/drawing/2014/main" id="{EDBACE0D-BBAA-40F8-A508-E3BA6684E6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3892" y="164196"/>
            <a:ext cx="9750425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北側門  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汽車接送請停藍圈處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675719A-193E-4449-9D4F-02A8A1B04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56" y="2908575"/>
            <a:ext cx="5045834" cy="37852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E957B0-68EC-472A-9099-386FE276F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1628800"/>
            <a:ext cx="3799610" cy="5065004"/>
          </a:xfrm>
          <a:prstGeom prst="rect">
            <a:avLst/>
          </a:prstGeom>
        </p:spPr>
      </p:pic>
      <p:sp>
        <p:nvSpPr>
          <p:cNvPr id="2" name="箭號: 向下 1">
            <a:extLst>
              <a:ext uri="{FF2B5EF4-FFF2-40B4-BE49-F238E27FC236}">
                <a16:creationId xmlns:a16="http://schemas.microsoft.com/office/drawing/2014/main" id="{B45B3731-CD5E-90B3-EE86-25ACC8E7539E}"/>
              </a:ext>
            </a:extLst>
          </p:cNvPr>
          <p:cNvSpPr/>
          <p:nvPr/>
        </p:nvSpPr>
        <p:spPr>
          <a:xfrm>
            <a:off x="9316168" y="1848861"/>
            <a:ext cx="1098724" cy="295232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600" b="1" dirty="0">
                <a:solidFill>
                  <a:srgbClr val="FF0000"/>
                </a:solidFill>
              </a:rPr>
              <a:t>汽車</a:t>
            </a:r>
            <a:r>
              <a:rPr lang="zh-TW" altLang="en-US" sz="1600" b="1" dirty="0"/>
              <a:t>臨停，讓孩子下車</a:t>
            </a:r>
            <a:endParaRPr lang="en-US" altLang="zh-TW" sz="1600" b="1" dirty="0"/>
          </a:p>
          <a:p>
            <a:pPr algn="ctr"/>
            <a:r>
              <a:rPr lang="zh-TW" altLang="en-US" sz="1600" b="1" dirty="0"/>
              <a:t>走斑馬線過馬路到北側門。</a:t>
            </a:r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ACA2360D-352C-ACA7-3447-63F86FE14932}"/>
              </a:ext>
            </a:extLst>
          </p:cNvPr>
          <p:cNvSpPr/>
          <p:nvPr/>
        </p:nvSpPr>
        <p:spPr>
          <a:xfrm>
            <a:off x="7669391" y="2611243"/>
            <a:ext cx="1080120" cy="24482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600" b="1" dirty="0"/>
              <a:t>機車臨停，讓孩子下車</a:t>
            </a:r>
            <a:endParaRPr lang="en-US" altLang="zh-TW" sz="1600" b="1" dirty="0"/>
          </a:p>
          <a:p>
            <a:pPr algn="ctr"/>
            <a:r>
              <a:rPr lang="zh-TW" altLang="en-US" sz="1600" b="1" dirty="0"/>
              <a:t>後走斑馬線到北側門</a:t>
            </a:r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7CDEB39B-21AA-63F3-A2A5-B02F2C079821}"/>
              </a:ext>
            </a:extLst>
          </p:cNvPr>
          <p:cNvSpPr/>
          <p:nvPr/>
        </p:nvSpPr>
        <p:spPr>
          <a:xfrm>
            <a:off x="3862164" y="2908574"/>
            <a:ext cx="1602780" cy="23206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600" b="1" dirty="0">
                <a:solidFill>
                  <a:srgbClr val="FF0000"/>
                </a:solidFill>
              </a:rPr>
              <a:t>汽車</a:t>
            </a:r>
            <a:r>
              <a:rPr lang="zh-TW" altLang="en-US" sz="1600" b="1" dirty="0"/>
              <a:t>臨停，讓孩子下車走斑馬線到北側門。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1AC3014-1748-5CA6-A3FE-2AA926A7B50F}"/>
              </a:ext>
            </a:extLst>
          </p:cNvPr>
          <p:cNvSpPr txBox="1"/>
          <p:nvPr/>
        </p:nvSpPr>
        <p:spPr>
          <a:xfrm>
            <a:off x="10330950" y="6272362"/>
            <a:ext cx="166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北側門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68AC4B8-0E58-08A5-2256-C56F6730AE33}"/>
              </a:ext>
            </a:extLst>
          </p:cNvPr>
          <p:cNvSpPr txBox="1"/>
          <p:nvPr/>
        </p:nvSpPr>
        <p:spPr>
          <a:xfrm>
            <a:off x="5086300" y="6272362"/>
            <a:ext cx="166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北側門</a:t>
            </a:r>
          </a:p>
        </p:txBody>
      </p:sp>
    </p:spTree>
    <p:extLst>
      <p:ext uri="{BB962C8B-B14F-4D97-AF65-F5344CB8AC3E}">
        <p14:creationId xmlns:p14="http://schemas.microsoft.com/office/powerpoint/2010/main" val="18472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>
            <a:extLst>
              <a:ext uri="{FF2B5EF4-FFF2-40B4-BE49-F238E27FC236}">
                <a16:creationId xmlns:a16="http://schemas.microsoft.com/office/drawing/2014/main" id="{15054423-4CF1-44A3-87DE-B93C329F3A14}"/>
              </a:ext>
            </a:extLst>
          </p:cNvPr>
          <p:cNvSpPr txBox="1">
            <a:spLocks/>
          </p:cNvSpPr>
          <p:nvPr/>
        </p:nvSpPr>
        <p:spPr>
          <a:xfrm>
            <a:off x="1371283" y="3048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北側門  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4">
            <a:extLst>
              <a:ext uri="{FF2B5EF4-FFF2-40B4-BE49-F238E27FC236}">
                <a16:creationId xmlns:a16="http://schemas.microsoft.com/office/drawing/2014/main" id="{722658C4-91AE-4EB0-88E5-000C4ADC4D0B}"/>
              </a:ext>
            </a:extLst>
          </p:cNvPr>
          <p:cNvSpPr txBox="1">
            <a:spLocks/>
          </p:cNvSpPr>
          <p:nvPr/>
        </p:nvSpPr>
        <p:spPr>
          <a:xfrm>
            <a:off x="179208" y="2403827"/>
            <a:ext cx="4042996" cy="3528392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92500"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5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sz="5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5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5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2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北側門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靠門口的前兩個避車彎</a:t>
            </a:r>
            <a:r>
              <a:rPr lang="zh-TW" altLang="en-US" sz="32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都是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機車臨停處</a:t>
            </a:r>
            <a:r>
              <a:rPr lang="zh-TW" altLang="en-US" sz="32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第三個避車彎之後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才是</a:t>
            </a:r>
            <a:r>
              <a:rPr lang="zh-TW" altLang="en-US" sz="3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汽車臨停區。</a:t>
            </a:r>
            <a:endParaRPr lang="en-US" altLang="zh-TW" sz="3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15" descr="一張含有 戶外, 樹狀, 植物, 天空 的圖片&#10;&#10;自動產生的描述">
            <a:extLst>
              <a:ext uri="{FF2B5EF4-FFF2-40B4-BE49-F238E27FC236}">
                <a16:creationId xmlns:a16="http://schemas.microsoft.com/office/drawing/2014/main" id="{44EEDB98-A746-1BFC-88D6-D3AEC36DB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729559"/>
            <a:ext cx="7586207" cy="568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箭號: 向下 5">
            <a:extLst>
              <a:ext uri="{FF2B5EF4-FFF2-40B4-BE49-F238E27FC236}">
                <a16:creationId xmlns:a16="http://schemas.microsoft.com/office/drawing/2014/main" id="{3F3D4009-4087-D34E-C58B-597E2E5DD56C}"/>
              </a:ext>
            </a:extLst>
          </p:cNvPr>
          <p:cNvSpPr/>
          <p:nvPr/>
        </p:nvSpPr>
        <p:spPr>
          <a:xfrm>
            <a:off x="5978156" y="2838636"/>
            <a:ext cx="792088" cy="17281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機車臨停</a:t>
            </a:r>
            <a:endParaRPr lang="en-US" altLang="zh-TW" sz="1800" dirty="0"/>
          </a:p>
          <a:p>
            <a:pPr algn="ctr"/>
            <a:r>
              <a:rPr lang="zh-TW" altLang="en-US" sz="1800" dirty="0"/>
              <a:t>區</a:t>
            </a:r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7EB2F148-09B8-734D-6FA8-7A2BBF28E6B2}"/>
              </a:ext>
            </a:extLst>
          </p:cNvPr>
          <p:cNvSpPr/>
          <p:nvPr/>
        </p:nvSpPr>
        <p:spPr>
          <a:xfrm>
            <a:off x="7286324" y="994714"/>
            <a:ext cx="1106201" cy="20604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600" b="1" dirty="0"/>
              <a:t>第三個避車灣後</a:t>
            </a:r>
            <a:endParaRPr lang="en-US" altLang="zh-TW" sz="1600" b="1" dirty="0"/>
          </a:p>
          <a:p>
            <a:pPr algn="ctr"/>
            <a:r>
              <a:rPr lang="zh-TW" altLang="en-US" sz="1600" b="1" dirty="0"/>
              <a:t>是汽車臨停區</a:t>
            </a:r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67243EC8-94B6-1542-3244-A3593BF27A29}"/>
              </a:ext>
            </a:extLst>
          </p:cNvPr>
          <p:cNvSpPr/>
          <p:nvPr/>
        </p:nvSpPr>
        <p:spPr>
          <a:xfrm>
            <a:off x="6821097" y="1846194"/>
            <a:ext cx="792088" cy="17281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機車臨停</a:t>
            </a:r>
            <a:endParaRPr lang="en-US" altLang="zh-TW" sz="1800" dirty="0"/>
          </a:p>
          <a:p>
            <a:pPr algn="ctr"/>
            <a:r>
              <a:rPr lang="zh-TW" altLang="en-US" sz="1800" dirty="0"/>
              <a:t>區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5B7B52B-9B7B-A80B-690B-723123F29FE2}"/>
              </a:ext>
            </a:extLst>
          </p:cNvPr>
          <p:cNvSpPr txBox="1"/>
          <p:nvPr/>
        </p:nvSpPr>
        <p:spPr>
          <a:xfrm>
            <a:off x="10342884" y="5805264"/>
            <a:ext cx="166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北側門</a:t>
            </a:r>
          </a:p>
        </p:txBody>
      </p:sp>
      <p:sp>
        <p:nvSpPr>
          <p:cNvPr id="10" name="文字方塊 8">
            <a:extLst>
              <a:ext uri="{FF2B5EF4-FFF2-40B4-BE49-F238E27FC236}">
                <a16:creationId xmlns:a16="http://schemas.microsoft.com/office/drawing/2014/main" id="{B077402D-51CD-8197-F9D8-BF65D9920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581" y="6419214"/>
            <a:ext cx="4957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u="sng" dirty="0">
                <a:solidFill>
                  <a:schemeClr val="tx1"/>
                </a:solidFill>
                <a:latin typeface="Arial" panose="020B0604020202020204" pitchFamily="34" charset="0"/>
              </a:rPr>
              <a:t>三角錐處請優先讓機車先停放</a:t>
            </a:r>
            <a:r>
              <a:rPr lang="en-US" altLang="zh-TW" sz="2400" u="sng" dirty="0">
                <a:solidFill>
                  <a:schemeClr val="tx1"/>
                </a:solidFill>
                <a:latin typeface="Arial" panose="020B0604020202020204" pitchFamily="34" charset="0"/>
              </a:rPr>
              <a:t>!</a:t>
            </a:r>
            <a:endParaRPr lang="zh-TW" altLang="en-US" sz="2400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4F76BE-DFC9-429A-9D43-965925EF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北側門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700944-78EC-4257-A165-72428705B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8" y="1721519"/>
            <a:ext cx="3677864" cy="37957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TW" altLang="en-US" sz="5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注意</a:t>
            </a:r>
            <a:r>
              <a:rPr lang="en-US" altLang="zh-TW" sz="5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</a:t>
            </a:r>
            <a:r>
              <a:rPr lang="zh-TW" altLang="en-US" sz="5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</a:t>
            </a:r>
            <a:endParaRPr lang="en-US" altLang="zh-TW" sz="5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1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北側門</a:t>
            </a:r>
            <a:r>
              <a:rPr lang="zh-TW" altLang="en-US" sz="4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靠門口的前兩個避車彎</a:t>
            </a:r>
            <a:r>
              <a:rPr lang="zh-TW" altLang="en-US" sz="41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都是</a:t>
            </a:r>
            <a:r>
              <a:rPr lang="zh-TW" altLang="en-US" sz="4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機車臨停處</a:t>
            </a:r>
            <a:r>
              <a:rPr lang="zh-TW" altLang="en-US" sz="41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第三個避車彎之後</a:t>
            </a:r>
            <a:r>
              <a:rPr lang="zh-TW" altLang="en-US" sz="4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才是</a:t>
            </a:r>
            <a:r>
              <a:rPr lang="zh-TW" altLang="en-US" sz="4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汽車臨停區。</a:t>
            </a:r>
            <a:endParaRPr lang="en-US" altLang="zh-TW" sz="4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6" name="圖片 16">
            <a:extLst>
              <a:ext uri="{FF2B5EF4-FFF2-40B4-BE49-F238E27FC236}">
                <a16:creationId xmlns:a16="http://schemas.microsoft.com/office/drawing/2014/main" id="{1C0B8D4D-0E12-19A6-25E4-0EA71BBF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654490"/>
            <a:ext cx="7518705" cy="563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箭號: 向下 4">
            <a:extLst>
              <a:ext uri="{FF2B5EF4-FFF2-40B4-BE49-F238E27FC236}">
                <a16:creationId xmlns:a16="http://schemas.microsoft.com/office/drawing/2014/main" id="{787FB8E2-316D-FE0B-BAB7-F997212003B0}"/>
              </a:ext>
            </a:extLst>
          </p:cNvPr>
          <p:cNvSpPr/>
          <p:nvPr/>
        </p:nvSpPr>
        <p:spPr>
          <a:xfrm>
            <a:off x="8235634" y="3789040"/>
            <a:ext cx="792088" cy="17281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機車臨停</a:t>
            </a:r>
            <a:endParaRPr lang="en-US" altLang="zh-TW" sz="1800" dirty="0"/>
          </a:p>
          <a:p>
            <a:pPr algn="ctr"/>
            <a:r>
              <a:rPr lang="zh-TW" altLang="en-US" sz="1800" dirty="0"/>
              <a:t>區</a:t>
            </a:r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A7562AF-FF61-B30F-8305-1F05478FA60A}"/>
              </a:ext>
            </a:extLst>
          </p:cNvPr>
          <p:cNvSpPr/>
          <p:nvPr/>
        </p:nvSpPr>
        <p:spPr>
          <a:xfrm>
            <a:off x="6247603" y="2564904"/>
            <a:ext cx="792088" cy="17281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/>
              <a:t>機車臨停</a:t>
            </a:r>
            <a:endParaRPr lang="en-US" altLang="zh-TW" sz="1800" dirty="0"/>
          </a:p>
          <a:p>
            <a:pPr algn="ctr"/>
            <a:r>
              <a:rPr lang="zh-TW" altLang="en-US" sz="1800" dirty="0"/>
              <a:t>區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BEB1705-BF19-855D-F9F3-025EAC214213}"/>
              </a:ext>
            </a:extLst>
          </p:cNvPr>
          <p:cNvSpPr txBox="1"/>
          <p:nvPr/>
        </p:nvSpPr>
        <p:spPr>
          <a:xfrm>
            <a:off x="6963165" y="2366422"/>
            <a:ext cx="166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北側門</a:t>
            </a: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12B7E34A-ACA8-C0DF-585B-7467D95AE0AC}"/>
              </a:ext>
            </a:extLst>
          </p:cNvPr>
          <p:cNvSpPr/>
          <p:nvPr/>
        </p:nvSpPr>
        <p:spPr>
          <a:xfrm>
            <a:off x="10969943" y="4365104"/>
            <a:ext cx="1209146" cy="23762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600" b="1" dirty="0"/>
              <a:t>第三個避車灣後</a:t>
            </a:r>
            <a:endParaRPr lang="en-US" altLang="zh-TW" sz="1600" b="1" dirty="0"/>
          </a:p>
          <a:p>
            <a:pPr algn="ctr"/>
            <a:r>
              <a:rPr lang="zh-TW" altLang="en-US" sz="1600" b="1" dirty="0"/>
              <a:t>是汽車臨停區</a:t>
            </a:r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8CF2DE15-5ED4-F6F2-21D8-62BBF0FB8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603" y="6365606"/>
            <a:ext cx="4957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u="sng" dirty="0">
                <a:solidFill>
                  <a:schemeClr val="tx1"/>
                </a:solidFill>
                <a:latin typeface="Arial" panose="020B0604020202020204" pitchFamily="34" charset="0"/>
              </a:rPr>
              <a:t>三角錐處請優先讓機車先停放</a:t>
            </a:r>
            <a:r>
              <a:rPr lang="en-US" altLang="zh-TW" sz="2400" u="sng" dirty="0">
                <a:solidFill>
                  <a:schemeClr val="tx1"/>
                </a:solidFill>
                <a:latin typeface="Arial" panose="020B0604020202020204" pitchFamily="34" charset="0"/>
              </a:rPr>
              <a:t>!</a:t>
            </a:r>
            <a:endParaRPr lang="zh-TW" altLang="en-US" sz="2400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9F66D-154F-22B4-1865-1D8FD6AD2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1038FC-D6A7-FAF6-AAD4-26D73452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注意事項說明</a:t>
            </a:r>
            <a:r>
              <a:rPr lang="en-US" altLang="zh-TW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9636533-542A-4BFD-8910-A3829A44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2744790"/>
            <a:ext cx="5400600" cy="411321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4E7644C-1613-A0B5-A312-692661D948F7}"/>
              </a:ext>
            </a:extLst>
          </p:cNvPr>
          <p:cNvSpPr txBox="1"/>
          <p:nvPr/>
        </p:nvSpPr>
        <p:spPr>
          <a:xfrm>
            <a:off x="693812" y="1556792"/>
            <a:ext cx="5400600" cy="120032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1.</a:t>
            </a:r>
            <a:r>
              <a:rPr lang="zh-TW" altLang="en-US" sz="3600" dirty="0">
                <a:solidFill>
                  <a:srgbClr val="FF0000"/>
                </a:solidFill>
              </a:rPr>
              <a:t>孩童請戴上安全帽，       沒戴的糾察隊會登記勸導。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7CDB729-87EE-7526-2DC3-370E86CF8225}"/>
              </a:ext>
            </a:extLst>
          </p:cNvPr>
          <p:cNvSpPr txBox="1"/>
          <p:nvPr/>
        </p:nvSpPr>
        <p:spPr>
          <a:xfrm>
            <a:off x="6454452" y="1544461"/>
            <a:ext cx="54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3600" dirty="0">
                <a:solidFill>
                  <a:srgbClr val="FF0000"/>
                </a:solidFill>
              </a:rPr>
              <a:t>2.</a:t>
            </a:r>
            <a:r>
              <a:rPr lang="zh-TW" altLang="en-US" sz="3600" dirty="0">
                <a:solidFill>
                  <a:srgbClr val="FF0000"/>
                </a:solidFill>
              </a:rPr>
              <a:t>避車彎僅能臨停，不能久停。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有檢舉達人會檢舉</a:t>
            </a:r>
            <a:r>
              <a:rPr lang="en-US" altLang="zh-TW" sz="2800" dirty="0">
                <a:solidFill>
                  <a:srgbClr val="FF0000"/>
                </a:solidFill>
              </a:rPr>
              <a:t>…)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圖片 16">
            <a:extLst>
              <a:ext uri="{FF2B5EF4-FFF2-40B4-BE49-F238E27FC236}">
                <a16:creationId xmlns:a16="http://schemas.microsoft.com/office/drawing/2014/main" id="{96A97B88-6927-4091-07D8-741B79E9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70" y="2924944"/>
            <a:ext cx="5048567" cy="39330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6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59807-99FC-FE23-9BB5-DD497F92A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EDC5F5-3545-B72C-F38C-9856F6E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注意事項說明</a:t>
            </a:r>
            <a:r>
              <a:rPr lang="en-US" altLang="zh-TW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33AB581-8586-3BA7-ACAF-65F5495B6214}"/>
              </a:ext>
            </a:extLst>
          </p:cNvPr>
          <p:cNvSpPr txBox="1"/>
          <p:nvPr/>
        </p:nvSpPr>
        <p:spPr>
          <a:xfrm>
            <a:off x="837828" y="1700808"/>
            <a:ext cx="9751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3600" dirty="0">
                <a:solidFill>
                  <a:srgbClr val="FF0000"/>
                </a:solidFill>
              </a:rPr>
              <a:t>3.</a:t>
            </a:r>
            <a:r>
              <a:rPr lang="zh-TW" altLang="en-US" sz="3600" dirty="0">
                <a:solidFill>
                  <a:srgbClr val="FF0000"/>
                </a:solidFill>
              </a:rPr>
              <a:t>騎車請不要</a:t>
            </a:r>
            <a:r>
              <a:rPr lang="zh-TW" altLang="en-US" sz="3600" b="1" u="sng" dirty="0">
                <a:solidFill>
                  <a:srgbClr val="FF0000"/>
                </a:solidFill>
              </a:rPr>
              <a:t>穿越雙黃線</a:t>
            </a:r>
            <a:r>
              <a:rPr lang="zh-TW" altLang="en-US" sz="3600" dirty="0">
                <a:solidFill>
                  <a:srgbClr val="FF0000"/>
                </a:solidFill>
              </a:rPr>
              <a:t>，以免發生危險</a:t>
            </a:r>
            <a:r>
              <a:rPr lang="en-US" altLang="zh-TW" sz="3600" dirty="0">
                <a:solidFill>
                  <a:srgbClr val="FF0000"/>
                </a:solidFill>
              </a:rPr>
              <a:t>!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0F94E9E-FFB4-F71C-1DEA-49AE012C8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877" y="2492896"/>
            <a:ext cx="7785164" cy="31567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30EF1C3-F01D-BD3C-B673-D5C2C1E7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3" y="2492896"/>
            <a:ext cx="390559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C5742-DAC1-B823-D7FF-273CD518D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A9CB80-4263-C4DC-CEE3-32930924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注意事項說明</a:t>
            </a:r>
            <a:r>
              <a:rPr lang="en-US" altLang="zh-TW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61D87DB-C52E-6005-ED8C-62F695EB679A}"/>
              </a:ext>
            </a:extLst>
          </p:cNvPr>
          <p:cNvSpPr txBox="1"/>
          <p:nvPr/>
        </p:nvSpPr>
        <p:spPr>
          <a:xfrm>
            <a:off x="261764" y="1556792"/>
            <a:ext cx="11665296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TW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請跟</a:t>
            </a:r>
            <a:r>
              <a:rPr lang="zh-TW" altLang="en-US" sz="3200" u="sng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</a:t>
            </a:r>
            <a:r>
              <a:rPr lang="zh-TW" altLang="en-US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3200" u="sng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安親班</a:t>
            </a:r>
            <a:r>
              <a:rPr lang="zh-TW" altLang="en-US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約定好</a:t>
            </a:r>
            <a:r>
              <a:rPr lang="zh-TW" altLang="en-US" sz="3200" u="sng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等候地點</a:t>
            </a:r>
            <a:r>
              <a:rPr lang="zh-TW" altLang="en-US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，北側門超過開放時間門會</a:t>
            </a:r>
            <a:endParaRPr lang="en-US" altLang="zh-TW" sz="3200" dirty="0">
              <a:solidFill>
                <a:srgbClr val="8218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關閉，會請學生改至南大門警衛室等候。請家長盡量準時接送</a:t>
            </a:r>
            <a:r>
              <a:rPr lang="en-US" altLang="zh-TW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學生放學時不可邊走邊吃，不可奔跑追逐，以免發生危險。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TW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書包內請準備輕便雨衣或傘具， 請家長盡量不要送到學校。</a:t>
            </a:r>
            <a:endParaRPr lang="en-US" altLang="zh-TW" sz="3200" dirty="0">
              <a:solidFill>
                <a:srgbClr val="8218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82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放學時人潮眾多，基於安全管理，放學會讓學生路隊優先出校門後，</a:t>
            </a:r>
            <a:endParaRPr lang="en-US" altLang="zh-TW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才會開放讓家長送雨具，敬請見諒喔</a:t>
            </a:r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!)</a:t>
            </a:r>
            <a:endParaRPr lang="zh-TW" altLang="en-US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zh-TW" sz="3200" dirty="0">
              <a:latin typeface="華康宗楷體W7" panose="03000709000000000000" pitchFamily="65" charset="-120"/>
              <a:ea typeface="華康宗楷體W7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04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9AB66-83F6-730F-4AE1-DB7C96FE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17B058-BDC5-92A5-4E62-3B716490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注意事項說明</a:t>
            </a:r>
            <a:r>
              <a:rPr lang="en-US" altLang="zh-TW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B47707F-9CED-7D47-A3DF-59D66DFC1F94}"/>
              </a:ext>
            </a:extLst>
          </p:cNvPr>
          <p:cNvSpPr txBox="1"/>
          <p:nvPr/>
        </p:nvSpPr>
        <p:spPr>
          <a:xfrm>
            <a:off x="248209" y="1427018"/>
            <a:ext cx="119173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Tx/>
              <a:buFontTx/>
              <a:buNone/>
            </a:pP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</a:t>
            </a:r>
            <a:r>
              <a:rPr lang="zh-TW" altLang="en-US" sz="3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交通導護志工</a:t>
            </a:r>
            <a:r>
              <a:rPr lang="zh-TW" altLang="en-US" sz="31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嚴重不足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大家都是因為</a:t>
            </a:r>
            <a:r>
              <a:rPr lang="zh-TW" altLang="en-US" sz="31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愛孩子才來服務的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，有志工</a:t>
            </a:r>
            <a:r>
              <a:rPr lang="zh-TW" altLang="en-US" sz="3100" dirty="0">
                <a:latin typeface="微軟正黑體" panose="020B0604030504040204" pitchFamily="34" charset="-120"/>
              </a:rPr>
              <a:t>甚至</a:t>
            </a:r>
            <a:r>
              <a:rPr lang="zh-TW" altLang="en-US" sz="3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每天來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風雨無阻</a:t>
            </a:r>
            <a:r>
              <a:rPr lang="en-US" altLang="zh-TW" sz="3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zh-TW" altLang="en-US" sz="31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有時候路上很吵，開車的人聽不見，志工的聲音會稍微大聲，</a:t>
            </a:r>
            <a:endParaRPr lang="en-US" altLang="zh-TW" sz="31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zh-TW" altLang="en-US" sz="31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有時候家長不小心違規了，志工會勸導，希望交通更順暢、更安全</a:t>
            </a:r>
            <a:r>
              <a:rPr lang="en-US" altLang="zh-TW" sz="31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zh-TW" altLang="en-US" sz="3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這一切都是</a:t>
            </a:r>
            <a:r>
              <a:rPr lang="zh-TW" altLang="en-US" sz="31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為了學生安全</a:t>
            </a:r>
            <a:r>
              <a:rPr lang="zh-TW" altLang="en-US" sz="31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所以</a:t>
            </a:r>
            <a:r>
              <a:rPr lang="zh-TW" altLang="en-US" sz="31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請不要罵志工</a:t>
            </a:r>
            <a:r>
              <a:rPr lang="zh-TW" altLang="en-US" sz="3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志工會很難過，甚至會想放棄服務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請好好愛護我們的交通導護志工，用愛心體諒、給志工加油打氣，</a:t>
            </a:r>
            <a:endParaRPr lang="en-US" altLang="zh-TW" sz="3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也歡迎您加入交通志工的行列喔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pPr>
              <a:spcBef>
                <a:spcPts val="600"/>
              </a:spcBef>
            </a:pP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讓我們一起用愛守護孩子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海佃國小感謝您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~~~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一個禮拜只要您願意撥出一天一個時段就可以喔</a:t>
            </a:r>
            <a: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!(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請洽生教組長</a:t>
            </a:r>
            <a: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#5113)</a:t>
            </a:r>
          </a:p>
        </p:txBody>
      </p:sp>
    </p:spTree>
    <p:extLst>
      <p:ext uri="{BB962C8B-B14F-4D97-AF65-F5344CB8AC3E}">
        <p14:creationId xmlns:p14="http://schemas.microsoft.com/office/powerpoint/2010/main" val="22364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0FF52744-2D5F-4A5D-8F81-94A970D41D77}"/>
              </a:ext>
            </a:extLst>
          </p:cNvPr>
          <p:cNvSpPr txBox="1">
            <a:spLocks/>
          </p:cNvSpPr>
          <p:nvPr/>
        </p:nvSpPr>
        <p:spPr>
          <a:xfrm>
            <a:off x="1413892" y="164196"/>
            <a:ext cx="9750425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上放學時間 </a:t>
            </a:r>
          </a:p>
        </p:txBody>
      </p:sp>
      <p:pic>
        <p:nvPicPr>
          <p:cNvPr id="6" name="圖片 5" descr="一張含有 文字, 樹狀, 天空, 螢幕擷取畫面 的圖片&#10;&#10;AI 產生的內容可能不正確。">
            <a:extLst>
              <a:ext uri="{FF2B5EF4-FFF2-40B4-BE49-F238E27FC236}">
                <a16:creationId xmlns:a16="http://schemas.microsoft.com/office/drawing/2014/main" id="{C8F1E91F-C287-FE9C-DE69-7A856EA12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24339" r="8823"/>
          <a:stretch>
            <a:fillRect/>
          </a:stretch>
        </p:blipFill>
        <p:spPr>
          <a:xfrm>
            <a:off x="4057841" y="3084056"/>
            <a:ext cx="3833297" cy="2770064"/>
          </a:xfrm>
          <a:prstGeom prst="rect">
            <a:avLst/>
          </a:prstGeom>
        </p:spPr>
      </p:pic>
      <p:pic>
        <p:nvPicPr>
          <p:cNvPr id="10" name="圖片 9" descr="一張含有 文字, 樹狀, 戶外, 天空 的圖片&#10;&#10;AI 產生的內容可能不正確。">
            <a:extLst>
              <a:ext uri="{FF2B5EF4-FFF2-40B4-BE49-F238E27FC236}">
                <a16:creationId xmlns:a16="http://schemas.microsoft.com/office/drawing/2014/main" id="{ED8CA167-85D8-C1E0-551A-1785BBB12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19551"/>
          <a:stretch>
            <a:fillRect/>
          </a:stretch>
        </p:blipFill>
        <p:spPr>
          <a:xfrm>
            <a:off x="8052334" y="3084056"/>
            <a:ext cx="3985245" cy="2770064"/>
          </a:xfrm>
          <a:prstGeom prst="rect">
            <a:avLst/>
          </a:prstGeom>
        </p:spPr>
      </p:pic>
      <p:sp>
        <p:nvSpPr>
          <p:cNvPr id="2" name="副標題 2">
            <a:extLst>
              <a:ext uri="{FF2B5EF4-FFF2-40B4-BE49-F238E27FC236}">
                <a16:creationId xmlns:a16="http://schemas.microsoft.com/office/drawing/2014/main" id="{E56D1DF0-958D-4795-BD4E-E6AF652D2C2E}"/>
              </a:ext>
            </a:extLst>
          </p:cNvPr>
          <p:cNvSpPr txBox="1">
            <a:spLocks/>
          </p:cNvSpPr>
          <p:nvPr/>
        </p:nvSpPr>
        <p:spPr>
          <a:xfrm>
            <a:off x="5110393" y="2445226"/>
            <a:ext cx="1728192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2.</a:t>
            </a:r>
            <a:r>
              <a:rPr lang="zh-TW" altLang="en-US" b="1" dirty="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南側門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8AFE62D6-5E61-4E0E-85B1-1C9F0F29CCE9}"/>
              </a:ext>
            </a:extLst>
          </p:cNvPr>
          <p:cNvSpPr txBox="1">
            <a:spLocks/>
          </p:cNvSpPr>
          <p:nvPr/>
        </p:nvSpPr>
        <p:spPr>
          <a:xfrm>
            <a:off x="9094926" y="2445226"/>
            <a:ext cx="1728192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3.</a:t>
            </a:r>
            <a:r>
              <a:rPr lang="zh-TW" altLang="en-US" b="1" dirty="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北側門</a:t>
            </a:r>
          </a:p>
        </p:txBody>
      </p:sp>
      <p:sp>
        <p:nvSpPr>
          <p:cNvPr id="3" name="副標題 2"/>
          <p:cNvSpPr txBox="1">
            <a:spLocks/>
          </p:cNvSpPr>
          <p:nvPr/>
        </p:nvSpPr>
        <p:spPr>
          <a:xfrm>
            <a:off x="1125860" y="2492896"/>
            <a:ext cx="1728192" cy="504056"/>
          </a:xfrm>
          <a:prstGeom prst="roundRect">
            <a:avLst>
              <a:gd name="adj" fmla="val 3098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121899" tIns="60949" rIns="121899" bIns="60949" rtlCol="0">
            <a:normAutofit fontScale="925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7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7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7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1.</a:t>
            </a:r>
            <a:r>
              <a:rPr lang="zh-TW" altLang="en-US" b="1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南大門</a:t>
            </a:r>
            <a:endParaRPr lang="zh-TW" altLang="en-US" b="1" dirty="0">
              <a:solidFill>
                <a:srgbClr val="00206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6C8E282-F29C-2BD6-BE38-704C0EB58E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11" t="13462" r="11639"/>
          <a:stretch>
            <a:fillRect/>
          </a:stretch>
        </p:blipFill>
        <p:spPr>
          <a:xfrm>
            <a:off x="261764" y="3162105"/>
            <a:ext cx="3600400" cy="269805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7D01A72-5089-B705-4D16-75C3B50751CF}"/>
              </a:ext>
            </a:extLst>
          </p:cNvPr>
          <p:cNvSpPr txBox="1"/>
          <p:nvPr/>
        </p:nvSpPr>
        <p:spPr>
          <a:xfrm>
            <a:off x="621804" y="158472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7:20-7:50</a:t>
            </a:r>
            <a:r>
              <a:rPr lang="zh-TW" altLang="en-US" dirty="0"/>
              <a:t>南大門不開放，可以走旁邊的小側門或南側門。</a:t>
            </a:r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926869DE-D61C-2AC0-3F77-CAFC6063C4BC}"/>
              </a:ext>
            </a:extLst>
          </p:cNvPr>
          <p:cNvSpPr/>
          <p:nvPr/>
        </p:nvSpPr>
        <p:spPr>
          <a:xfrm>
            <a:off x="261764" y="3162105"/>
            <a:ext cx="576064" cy="1419023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002060"/>
                </a:solidFill>
              </a:rPr>
              <a:t>側門開放</a:t>
            </a:r>
          </a:p>
        </p:txBody>
      </p:sp>
    </p:spTree>
    <p:extLst>
      <p:ext uri="{BB962C8B-B14F-4D97-AF65-F5344CB8AC3E}">
        <p14:creationId xmlns:p14="http://schemas.microsoft.com/office/powerpoint/2010/main" val="15448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27A5C-A3CC-4D08-7181-CA6D70EB4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46E2195-D44D-2037-98FB-7B9547306E2C}"/>
              </a:ext>
            </a:extLst>
          </p:cNvPr>
          <p:cNvSpPr txBox="1">
            <a:spLocks/>
          </p:cNvSpPr>
          <p:nvPr/>
        </p:nvSpPr>
        <p:spPr>
          <a:xfrm>
            <a:off x="1413892" y="164196"/>
            <a:ext cx="9750425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上放學時間 </a:t>
            </a:r>
          </a:p>
        </p:txBody>
      </p:sp>
      <p:sp>
        <p:nvSpPr>
          <p:cNvPr id="7" name="標題 4">
            <a:extLst>
              <a:ext uri="{FF2B5EF4-FFF2-40B4-BE49-F238E27FC236}">
                <a16:creationId xmlns:a16="http://schemas.microsoft.com/office/drawing/2014/main" id="{FD30F617-4FD0-2223-A493-C2BDA3D12126}"/>
              </a:ext>
            </a:extLst>
          </p:cNvPr>
          <p:cNvSpPr txBox="1">
            <a:spLocks/>
          </p:cNvSpPr>
          <p:nvPr/>
        </p:nvSpPr>
        <p:spPr>
          <a:xfrm>
            <a:off x="1989956" y="1916832"/>
            <a:ext cx="7344816" cy="3888432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pPr>
              <a:spcBef>
                <a:spcPts val="3000"/>
              </a:spcBef>
            </a:pPr>
            <a:r>
              <a:rPr lang="zh-TW" altLang="en-US" sz="6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早上  </a:t>
            </a:r>
            <a:r>
              <a:rPr lang="en-US" altLang="zh-TW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7:20-7:50</a:t>
            </a:r>
          </a:p>
          <a:p>
            <a:pPr>
              <a:spcBef>
                <a:spcPts val="3000"/>
              </a:spcBef>
            </a:pPr>
            <a:r>
              <a:rPr lang="zh-TW" alt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中午  </a:t>
            </a:r>
            <a:r>
              <a:rPr lang="en-US" altLang="zh-TW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12:30-12:45</a:t>
            </a:r>
          </a:p>
          <a:p>
            <a:pPr>
              <a:spcBef>
                <a:spcPts val="3000"/>
              </a:spcBef>
            </a:pPr>
            <a:r>
              <a:rPr lang="zh-TW" altLang="en-US" sz="6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  </a:t>
            </a:r>
            <a:r>
              <a:rPr lang="en-US" altLang="zh-TW" sz="6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16:00-16:15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ADD341D-BD62-8907-41E8-4D10AE21CB0C}"/>
              </a:ext>
            </a:extLst>
          </p:cNvPr>
          <p:cNvSpPr txBox="1"/>
          <p:nvPr/>
        </p:nvSpPr>
        <p:spPr>
          <a:xfrm>
            <a:off x="4798268" y="692696"/>
            <a:ext cx="424847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這些時段皆有導護老師及交通志工協助孩子安全過路口哦！</a:t>
            </a:r>
            <a:endParaRPr lang="en-US" altLang="zh-TW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7868" y="1423108"/>
            <a:ext cx="4536504" cy="1829923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5400" b="1" dirty="0">
                <a:latin typeface="+mj-ea"/>
                <a:ea typeface="+mj-ea"/>
              </a:rPr>
              <a:t>南大門前廣場</a:t>
            </a:r>
            <a:br>
              <a:rPr lang="en-US" altLang="zh-TW" sz="5400" b="1" dirty="0">
                <a:latin typeface="+mj-ea"/>
                <a:ea typeface="+mj-ea"/>
              </a:rPr>
            </a:br>
            <a:r>
              <a:rPr lang="zh-TW" altLang="en-US" sz="5400" b="1" dirty="0">
                <a:latin typeface="+mj-ea"/>
                <a:ea typeface="+mj-ea"/>
              </a:rPr>
              <a:t>禁止接送臨停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C94550E-E7DC-48D2-AF1D-5151C4E7E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6" y="188640"/>
            <a:ext cx="4752528" cy="6552728"/>
          </a:xfr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8766918D-1417-4BF3-93F5-0F5A7DF6A73E}"/>
              </a:ext>
            </a:extLst>
          </p:cNvPr>
          <p:cNvSpPr txBox="1">
            <a:spLocks/>
          </p:cNvSpPr>
          <p:nvPr/>
        </p:nvSpPr>
        <p:spPr>
          <a:xfrm>
            <a:off x="1197868" y="3604969"/>
            <a:ext cx="4536504" cy="656174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汽機車皆勿進入此區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6D601506-7701-1E00-BE9B-BCF01B555DAB}"/>
              </a:ext>
            </a:extLst>
          </p:cNvPr>
          <p:cNvSpPr/>
          <p:nvPr/>
        </p:nvSpPr>
        <p:spPr>
          <a:xfrm rot="21143280">
            <a:off x="7008568" y="4162384"/>
            <a:ext cx="3528392" cy="99057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45643C0-B150-920F-852F-95F5834B46AF}"/>
              </a:ext>
            </a:extLst>
          </p:cNvPr>
          <p:cNvCxnSpPr/>
          <p:nvPr/>
        </p:nvCxnSpPr>
        <p:spPr>
          <a:xfrm>
            <a:off x="7030514" y="4437112"/>
            <a:ext cx="3556508" cy="36004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AFABC1C5-D5A7-15A7-BA58-BC5DF7B455B6}"/>
              </a:ext>
            </a:extLst>
          </p:cNvPr>
          <p:cNvCxnSpPr/>
          <p:nvPr/>
        </p:nvCxnSpPr>
        <p:spPr>
          <a:xfrm flipH="1">
            <a:off x="7174532" y="3933056"/>
            <a:ext cx="3168352" cy="1368152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199D81-51F2-E696-F9BF-450F76880567}"/>
              </a:ext>
            </a:extLst>
          </p:cNvPr>
          <p:cNvSpPr txBox="1"/>
          <p:nvPr/>
        </p:nvSpPr>
        <p:spPr>
          <a:xfrm rot="21152316">
            <a:off x="7053297" y="4307497"/>
            <a:ext cx="358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廣場禁止接送臨停</a:t>
            </a:r>
          </a:p>
        </p:txBody>
      </p:sp>
    </p:spTree>
    <p:extLst>
      <p:ext uri="{BB962C8B-B14F-4D97-AF65-F5344CB8AC3E}">
        <p14:creationId xmlns:p14="http://schemas.microsoft.com/office/powerpoint/2010/main" val="1822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1124C2-8119-4BC9-8F15-8964EB60F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0" y="1700807"/>
            <a:ext cx="6438353" cy="4829855"/>
          </a:xfr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75ECA99-3006-45D3-AEDC-E017BA8C16C5}"/>
              </a:ext>
            </a:extLst>
          </p:cNvPr>
          <p:cNvSpPr txBox="1">
            <a:spLocks/>
          </p:cNvSpPr>
          <p:nvPr/>
        </p:nvSpPr>
        <p:spPr>
          <a:xfrm>
            <a:off x="1218882" y="188640"/>
            <a:ext cx="10492154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925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4800" b="1" dirty="0">
                <a:latin typeface="+mj-ea"/>
                <a:ea typeface="+mj-ea"/>
              </a:rPr>
              <a:t>行走南大門路口，</a:t>
            </a:r>
            <a:r>
              <a:rPr lang="zh-TW" altLang="en-US" sz="4000" b="1" dirty="0">
                <a:solidFill>
                  <a:srgbClr val="FF0000"/>
                </a:solidFill>
                <a:latin typeface="+mj-ea"/>
                <a:ea typeface="+mj-ea"/>
              </a:rPr>
              <a:t>請教導孩子看</a:t>
            </a:r>
            <a:r>
              <a:rPr lang="zh-TW" altLang="en-US" sz="4000" b="1" u="sng" dirty="0">
                <a:solidFill>
                  <a:srgbClr val="FF0000"/>
                </a:solidFill>
                <a:latin typeface="+mj-ea"/>
                <a:ea typeface="+mj-ea"/>
              </a:rPr>
              <a:t>小綠人</a:t>
            </a:r>
            <a:r>
              <a:rPr lang="zh-TW" altLang="en-US" sz="4000" b="1" dirty="0">
                <a:solidFill>
                  <a:srgbClr val="FF0000"/>
                </a:solidFill>
                <a:latin typeface="+mj-ea"/>
                <a:ea typeface="+mj-ea"/>
              </a:rPr>
              <a:t>再走。         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BBAF961-7868-43A6-A38E-8FC1E9D24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1711269"/>
            <a:ext cx="3343742" cy="2343477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CA0242A-A2C4-4CEA-8D10-F3875867ECC1}"/>
              </a:ext>
            </a:extLst>
          </p:cNvPr>
          <p:cNvSpPr/>
          <p:nvPr/>
        </p:nvSpPr>
        <p:spPr>
          <a:xfrm rot="21101269">
            <a:off x="8045837" y="4236225"/>
            <a:ext cx="3611348" cy="12007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</a:rPr>
              <a:t>剩五秒就不要走了</a:t>
            </a:r>
            <a:r>
              <a:rPr lang="en-US" altLang="zh-TW" sz="2800" b="1" dirty="0">
                <a:solidFill>
                  <a:srgbClr val="FF0000"/>
                </a:solidFill>
              </a:rPr>
              <a:t>!!</a:t>
            </a:r>
          </a:p>
          <a:p>
            <a:pPr algn="ctr"/>
            <a:r>
              <a:rPr lang="en-US" altLang="zh-TW" sz="1800" b="1" dirty="0">
                <a:solidFill>
                  <a:srgbClr val="FF0000"/>
                </a:solidFill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</a:rPr>
              <a:t>避免搶快通行，以致發生危險</a:t>
            </a:r>
            <a:r>
              <a:rPr lang="en-US" altLang="zh-TW" sz="1800" b="1" dirty="0">
                <a:solidFill>
                  <a:srgbClr val="FF0000"/>
                </a:solidFill>
              </a:rPr>
              <a:t>!!)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5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4AECCA-857A-4CE6-A15E-0705B80E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latin typeface="+mj-ea"/>
                <a:ea typeface="+mj-ea"/>
              </a:rPr>
              <a:t>南大門機車接送       </a:t>
            </a:r>
            <a:endParaRPr lang="zh-TW" altLang="en-US" sz="31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AE48192-0B5F-4E56-BBF7-7EE7134C6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9" y="1700808"/>
            <a:ext cx="3592024" cy="4788285"/>
          </a:xfrm>
          <a:prstGeom prst="rect">
            <a:avLst/>
          </a:prstGeom>
          <a:ln w="38100"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F42F1D7-7277-4318-AFC5-2BDD2CE27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1547925"/>
            <a:ext cx="3706712" cy="494116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FBA337F-E8CB-4F1C-BF7C-C5F80E3B06C7}"/>
              </a:ext>
            </a:extLst>
          </p:cNvPr>
          <p:cNvSpPr txBox="1"/>
          <p:nvPr/>
        </p:nvSpPr>
        <p:spPr>
          <a:xfrm>
            <a:off x="1013998" y="1713065"/>
            <a:ext cx="359202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溪東一街可停靠路邊，</a:t>
            </a:r>
            <a:endParaRPr lang="en-US" altLang="zh-TW" b="1" dirty="0">
              <a:solidFill>
                <a:schemeClr val="bg1"/>
              </a:solidFill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機車請勿騎上人行道</a:t>
            </a:r>
            <a:endParaRPr lang="en-US" altLang="zh-TW" b="1" dirty="0">
              <a:solidFill>
                <a:schemeClr val="bg1"/>
              </a:solidFill>
            </a:endParaRPr>
          </a:p>
          <a:p>
            <a:r>
              <a:rPr lang="en-US" altLang="zh-TW" b="1" dirty="0">
                <a:solidFill>
                  <a:schemeClr val="bg1"/>
                </a:solidFill>
              </a:rPr>
              <a:t>(</a:t>
            </a:r>
            <a:r>
              <a:rPr lang="zh-TW" altLang="en-US" b="1" dirty="0">
                <a:solidFill>
                  <a:schemeClr val="bg1"/>
                </a:solidFill>
              </a:rPr>
              <a:t>綠色鋪面</a:t>
            </a:r>
            <a:r>
              <a:rPr lang="en-US" altLang="zh-TW" b="1" dirty="0">
                <a:solidFill>
                  <a:schemeClr val="bg1"/>
                </a:solidFill>
              </a:rPr>
              <a:t>)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BC84C61-152D-4E98-9D95-8ACDEAAC8093}"/>
              </a:ext>
            </a:extLst>
          </p:cNvPr>
          <p:cNvSpPr txBox="1"/>
          <p:nvPr/>
        </p:nvSpPr>
        <p:spPr>
          <a:xfrm>
            <a:off x="7030517" y="1547925"/>
            <a:ext cx="3706712" cy="44627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00" b="1" dirty="0">
                <a:solidFill>
                  <a:schemeClr val="bg1"/>
                </a:solidFill>
              </a:rPr>
              <a:t>安富街</a:t>
            </a:r>
            <a:r>
              <a:rPr lang="en-US" altLang="zh-TW" sz="2300" b="1" dirty="0">
                <a:solidFill>
                  <a:schemeClr val="bg1"/>
                </a:solidFill>
              </a:rPr>
              <a:t>21</a:t>
            </a:r>
            <a:r>
              <a:rPr lang="zh-TW" altLang="en-US" sz="2300" b="1" dirty="0">
                <a:solidFill>
                  <a:schemeClr val="bg1"/>
                </a:solidFill>
              </a:rPr>
              <a:t>巷，統帥轉角可停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76DD81BA-02A7-0EC5-E87F-A9C8B286B55C}"/>
              </a:ext>
            </a:extLst>
          </p:cNvPr>
          <p:cNvCxnSpPr/>
          <p:nvPr/>
        </p:nvCxnSpPr>
        <p:spPr>
          <a:xfrm>
            <a:off x="1218883" y="4221088"/>
            <a:ext cx="41103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6937040-2B2B-EE1C-BD8C-FF7E1092A340}"/>
              </a:ext>
            </a:extLst>
          </p:cNvPr>
          <p:cNvCxnSpPr/>
          <p:nvPr/>
        </p:nvCxnSpPr>
        <p:spPr>
          <a:xfrm>
            <a:off x="1629916" y="4221088"/>
            <a:ext cx="2976107" cy="10801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056156F-695E-76A9-667A-A3A6E9EAC827}"/>
              </a:ext>
            </a:extLst>
          </p:cNvPr>
          <p:cNvCxnSpPr/>
          <p:nvPr/>
        </p:nvCxnSpPr>
        <p:spPr>
          <a:xfrm>
            <a:off x="1218883" y="4221088"/>
            <a:ext cx="2355249" cy="226800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E23C6B8-FF59-754C-4846-1BDB684A2733}"/>
              </a:ext>
            </a:extLst>
          </p:cNvPr>
          <p:cNvSpPr txBox="1"/>
          <p:nvPr/>
        </p:nvSpPr>
        <p:spPr>
          <a:xfrm rot="1211082">
            <a:off x="1940344" y="4972525"/>
            <a:ext cx="235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機車請勿騎上人行道</a:t>
            </a:r>
          </a:p>
        </p:txBody>
      </p:sp>
    </p:spTree>
    <p:extLst>
      <p:ext uri="{BB962C8B-B14F-4D97-AF65-F5344CB8AC3E}">
        <p14:creationId xmlns:p14="http://schemas.microsoft.com/office/powerpoint/2010/main" val="7612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7224D1A-3B84-429C-9ED9-E845AABA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13" y="1473357"/>
            <a:ext cx="4005837" cy="5244373"/>
          </a:xfr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8FA7268-75D2-4604-8D80-9B414F535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+mj-ea"/>
                <a:ea typeface="+mj-ea"/>
              </a:rPr>
              <a:t>機車禁止騎上人行道         </a:t>
            </a:r>
            <a:endParaRPr lang="zh-TW" altLang="en-US" sz="31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98611CD-56A5-4BA8-B281-400045F70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490355"/>
            <a:ext cx="3816424" cy="5244372"/>
          </a:xfrm>
          <a:prstGeom prst="rect">
            <a:avLst/>
          </a:prstGeom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B1B01813-B7A2-E793-60F4-BA04052EDA4B}"/>
              </a:ext>
            </a:extLst>
          </p:cNvPr>
          <p:cNvCxnSpPr>
            <a:cxnSpLocks/>
          </p:cNvCxnSpPr>
          <p:nvPr/>
        </p:nvCxnSpPr>
        <p:spPr>
          <a:xfrm flipH="1">
            <a:off x="1629914" y="4288378"/>
            <a:ext cx="2880322" cy="24250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A95A5F80-D146-8255-6169-20C7D4AC08A1}"/>
              </a:ext>
            </a:extLst>
          </p:cNvPr>
          <p:cNvCxnSpPr>
            <a:cxnSpLocks/>
          </p:cNvCxnSpPr>
          <p:nvPr/>
        </p:nvCxnSpPr>
        <p:spPr>
          <a:xfrm>
            <a:off x="5086300" y="4005064"/>
            <a:ext cx="360040" cy="26871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3949DA4-F70C-8A89-27D6-98338DB91F7E}"/>
              </a:ext>
            </a:extLst>
          </p:cNvPr>
          <p:cNvCxnSpPr/>
          <p:nvPr/>
        </p:nvCxnSpPr>
        <p:spPr>
          <a:xfrm>
            <a:off x="1629916" y="6734727"/>
            <a:ext cx="381642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3807968-FE47-98B3-2E2A-5D9E9B44B22E}"/>
              </a:ext>
            </a:extLst>
          </p:cNvPr>
          <p:cNvSpPr txBox="1"/>
          <p:nvPr/>
        </p:nvSpPr>
        <p:spPr>
          <a:xfrm>
            <a:off x="3466120" y="466398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機車禁止</a:t>
            </a:r>
            <a:endParaRPr lang="en-US" altLang="zh-TW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zh-TW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騎上人行道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6C736131-282E-18FE-F79A-DC30004FC673}"/>
              </a:ext>
            </a:extLst>
          </p:cNvPr>
          <p:cNvCxnSpPr>
            <a:cxnSpLocks/>
          </p:cNvCxnSpPr>
          <p:nvPr/>
        </p:nvCxnSpPr>
        <p:spPr>
          <a:xfrm flipH="1">
            <a:off x="8441325" y="4112541"/>
            <a:ext cx="778782" cy="111665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F73CF225-5140-7F89-2544-E74F91F65049}"/>
              </a:ext>
            </a:extLst>
          </p:cNvPr>
          <p:cNvCxnSpPr>
            <a:cxnSpLocks/>
          </p:cNvCxnSpPr>
          <p:nvPr/>
        </p:nvCxnSpPr>
        <p:spPr>
          <a:xfrm>
            <a:off x="9478788" y="4221088"/>
            <a:ext cx="720080" cy="112753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66D5B99-744E-A97A-88BC-A5C09664796C}"/>
              </a:ext>
            </a:extLst>
          </p:cNvPr>
          <p:cNvSpPr txBox="1"/>
          <p:nvPr/>
        </p:nvSpPr>
        <p:spPr>
          <a:xfrm>
            <a:off x="7618895" y="496236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highlight>
                  <a:srgbClr val="FF0000"/>
                </a:highlight>
              </a:rPr>
              <a:t>機車禁止</a:t>
            </a:r>
            <a:endParaRPr lang="en-US" altLang="zh-TW" sz="1600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zh-TW" altLang="en-US" sz="1600" dirty="0">
                <a:solidFill>
                  <a:schemeClr val="bg1"/>
                </a:solidFill>
                <a:highlight>
                  <a:srgbClr val="FF0000"/>
                </a:highlight>
              </a:rPr>
              <a:t>騎上人行道</a:t>
            </a:r>
          </a:p>
        </p:txBody>
      </p:sp>
    </p:spTree>
    <p:extLst>
      <p:ext uri="{BB962C8B-B14F-4D97-AF65-F5344CB8AC3E}">
        <p14:creationId xmlns:p14="http://schemas.microsoft.com/office/powerpoint/2010/main" val="19435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3FA806EE-DB2A-41AA-BB5D-1BC85BA22920}"/>
              </a:ext>
            </a:extLst>
          </p:cNvPr>
          <p:cNvSpPr txBox="1">
            <a:spLocks/>
          </p:cNvSpPr>
          <p:nvPr/>
        </p:nvSpPr>
        <p:spPr>
          <a:xfrm>
            <a:off x="1125860" y="548680"/>
            <a:ext cx="10765134" cy="1296144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975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r>
              <a:rPr lang="zh-TW" altLang="en-US" sz="4800" b="1" dirty="0">
                <a:latin typeface="+mj-ea"/>
                <a:ea typeface="+mj-ea"/>
              </a:rPr>
              <a:t>南大門汽車接送 </a:t>
            </a:r>
            <a:r>
              <a:rPr lang="zh-TW" altLang="en-US" sz="3100" b="1" dirty="0">
                <a:solidFill>
                  <a:srgbClr val="7030A0"/>
                </a:solidFill>
                <a:latin typeface="+mj-ea"/>
                <a:ea typeface="+mj-ea"/>
              </a:rPr>
              <a:t>請遵守原則：車輛依序往最前方停靠</a:t>
            </a:r>
            <a:endParaRPr lang="en-US" altLang="zh-TW" sz="3100" b="1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3100" b="1" dirty="0">
                <a:solidFill>
                  <a:srgbClr val="7030A0"/>
                </a:solidFill>
                <a:latin typeface="+mj-ea"/>
                <a:ea typeface="+mj-ea"/>
              </a:rPr>
              <a:t>                                                         爭取後面車輛有空間可以停靠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71AE58C-B5CA-4B15-84E8-86D2B137E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89" y="1700808"/>
            <a:ext cx="3598676" cy="479715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7ED1023-DFEA-4181-97B9-BB4E76998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1988840"/>
            <a:ext cx="3382603" cy="4509120"/>
          </a:xfrm>
          <a:prstGeom prst="rect">
            <a:avLst/>
          </a:prstGeom>
        </p:spPr>
      </p:pic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515A0331-C896-AC14-FB34-2BA408AF2600}"/>
              </a:ext>
            </a:extLst>
          </p:cNvPr>
          <p:cNvCxnSpPr>
            <a:cxnSpLocks/>
          </p:cNvCxnSpPr>
          <p:nvPr/>
        </p:nvCxnSpPr>
        <p:spPr>
          <a:xfrm>
            <a:off x="2926060" y="4005064"/>
            <a:ext cx="1224136" cy="20162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98E4C7F-373A-A474-0290-2256C5E89519}"/>
              </a:ext>
            </a:extLst>
          </p:cNvPr>
          <p:cNvCxnSpPr>
            <a:cxnSpLocks/>
          </p:cNvCxnSpPr>
          <p:nvPr/>
        </p:nvCxnSpPr>
        <p:spPr>
          <a:xfrm>
            <a:off x="9694812" y="4243400"/>
            <a:ext cx="432048" cy="15505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6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67BB2CC-4BFB-4E2E-A391-09CF10917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1556792"/>
            <a:ext cx="3789813" cy="5051945"/>
          </a:xfr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1F5C662C-F04D-4B29-A5BB-DB27C1893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+mj-ea"/>
                <a:ea typeface="+mj-ea"/>
              </a:rPr>
              <a:t>汽車</a:t>
            </a:r>
            <a:r>
              <a:rPr lang="zh-TW" altLang="en-US" sz="4800" b="1" u="sng" dirty="0">
                <a:solidFill>
                  <a:srgbClr val="FF0000"/>
                </a:solidFill>
                <a:latin typeface="+mj-ea"/>
                <a:ea typeface="+mj-ea"/>
              </a:rPr>
              <a:t>請不要</a:t>
            </a:r>
            <a:r>
              <a:rPr lang="zh-TW" altLang="en-US" sz="4800" b="1" dirty="0">
                <a:latin typeface="+mj-ea"/>
                <a:ea typeface="+mj-ea"/>
              </a:rPr>
              <a:t>停在艾瑞汀幼兒園路旁</a:t>
            </a:r>
            <a:endParaRPr lang="zh-TW" altLang="en-US" sz="4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2FEE4BF-6924-42F0-8696-5DCBDACC24AC}"/>
              </a:ext>
            </a:extLst>
          </p:cNvPr>
          <p:cNvSpPr txBox="1"/>
          <p:nvPr/>
        </p:nvSpPr>
        <p:spPr>
          <a:xfrm>
            <a:off x="6802005" y="1586926"/>
            <a:ext cx="4909031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這樣會影響艾瑞汀幼兒園</a:t>
            </a:r>
            <a:endParaRPr lang="en-US" altLang="zh-TW" sz="3200" b="1" dirty="0">
              <a:solidFill>
                <a:schemeClr val="bg1"/>
              </a:solidFill>
            </a:endParaRPr>
          </a:p>
          <a:p>
            <a:r>
              <a:rPr lang="zh-TW" altLang="en-US" sz="3200" b="1" dirty="0">
                <a:solidFill>
                  <a:schemeClr val="bg1"/>
                </a:solidFill>
              </a:rPr>
              <a:t>家長車輛的出入，造成交通打結。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CCBBF83-BACF-44D4-8235-F12026920A68}"/>
              </a:ext>
            </a:extLst>
          </p:cNvPr>
          <p:cNvSpPr/>
          <p:nvPr/>
        </p:nvSpPr>
        <p:spPr>
          <a:xfrm rot="21276425">
            <a:off x="2566020" y="4688160"/>
            <a:ext cx="4320480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E61C198-3994-41EB-8209-7884829E6D9B}"/>
              </a:ext>
            </a:extLst>
          </p:cNvPr>
          <p:cNvCxnSpPr>
            <a:cxnSpLocks/>
          </p:cNvCxnSpPr>
          <p:nvPr/>
        </p:nvCxnSpPr>
        <p:spPr>
          <a:xfrm>
            <a:off x="3214092" y="4797152"/>
            <a:ext cx="2880320" cy="28803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6BE5BC8B-8239-41D0-8EB1-E51788A6D152}"/>
              </a:ext>
            </a:extLst>
          </p:cNvPr>
          <p:cNvCxnSpPr>
            <a:cxnSpLocks/>
          </p:cNvCxnSpPr>
          <p:nvPr/>
        </p:nvCxnSpPr>
        <p:spPr>
          <a:xfrm flipH="1">
            <a:off x="2782044" y="4672776"/>
            <a:ext cx="3266971" cy="72135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27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烹飪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1888_TF02787942.potx" id="{22CD337F-1A78-49EE-8779-3C9915389E5A}" vid="{6BB039A8-8FE9-412B-A09C-8A8C6A38B5B6}"/>
    </a:ext>
  </a:extLst>
</a:theme>
</file>

<file path=ppt/theme/theme2.xml><?xml version="1.0" encoding="utf-8"?>
<a:theme xmlns:a="http://schemas.openxmlformats.org/drawingml/2006/main" name="Office 佈景主題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700CCB-20BA-4760-AB9F-AC3B63ED32E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生鮮食品簡報 (寬螢幕)</Template>
  <TotalTime>9203</TotalTime>
  <Words>859</Words>
  <Application>Microsoft Office PowerPoint</Application>
  <PresentationFormat>自訂</PresentationFormat>
  <Paragraphs>106</Paragraphs>
  <Slides>19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細明體</vt:lpstr>
      <vt:lpstr>華康刷刷體W7</vt:lpstr>
      <vt:lpstr>華康宗楷體W7</vt:lpstr>
      <vt:lpstr>華康細黑體</vt:lpstr>
      <vt:lpstr>微軟正黑體</vt:lpstr>
      <vt:lpstr>標楷體</vt:lpstr>
      <vt:lpstr>Arial</vt:lpstr>
      <vt:lpstr>Wingdings 3</vt:lpstr>
      <vt:lpstr>烹飪 16x9</vt:lpstr>
      <vt:lpstr>海佃國小 上放學說明</vt:lpstr>
      <vt:lpstr>PowerPoint 簡報</vt:lpstr>
      <vt:lpstr>PowerPoint 簡報</vt:lpstr>
      <vt:lpstr>南大門前廣場 禁止接送臨停</vt:lpstr>
      <vt:lpstr>PowerPoint 簡報</vt:lpstr>
      <vt:lpstr>南大門機車接送       </vt:lpstr>
      <vt:lpstr>機車禁止騎上人行道         </vt:lpstr>
      <vt:lpstr>PowerPoint 簡報</vt:lpstr>
      <vt:lpstr>汽車請不要停在艾瑞汀幼兒園路旁</vt:lpstr>
      <vt:lpstr>春福學學路邊請勿停車， 機車一律停南側門機車格。</vt:lpstr>
      <vt:lpstr>南側門為機車最佳臨停接送區</vt:lpstr>
      <vt:lpstr>北側門</vt:lpstr>
      <vt:lpstr>北側門  (汽車接送請停藍圈處)</vt:lpstr>
      <vt:lpstr>PowerPoint 簡報</vt:lpstr>
      <vt:lpstr>北側門</vt:lpstr>
      <vt:lpstr>注意事項說明1</vt:lpstr>
      <vt:lpstr>注意事項說明2</vt:lpstr>
      <vt:lpstr>注意事項說明3</vt:lpstr>
      <vt:lpstr>注意事項說明4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user</dc:creator>
  <cp:lastModifiedBy>陳惠美</cp:lastModifiedBy>
  <cp:revision>37</cp:revision>
  <dcterms:created xsi:type="dcterms:W3CDTF">2025-07-25T03:14:18Z</dcterms:created>
  <dcterms:modified xsi:type="dcterms:W3CDTF">2025-08-05T04:28:49Z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