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60" r:id="rId5"/>
    <p:sldId id="262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95E83-693E-43E5-85D3-2A44A03846D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86C34-70F8-41D8-8F2E-00986EAD98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56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013">
              <a:defRPr/>
            </a:pPr>
            <a:fld id="{82458646-95B5-4806-B354-1FA0C47DA5FA}" type="slidenum">
              <a:rPr lang="zh-TW" altLang="en-US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pPr defTabSz="911013">
                <a:defRPr/>
              </a:pPr>
              <a:t>6</a:t>
            </a:fld>
            <a:endParaRPr lang="zh-TW" altLang="en-US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8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99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02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4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32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82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40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2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32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19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3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93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C0BF-4555-4E3A-90F9-1337F7122FA4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A430-FB89-4459-94D2-A2ABE1424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00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工業群優勢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41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五專工業類群</a:t>
            </a:r>
            <a:r>
              <a:rPr lang="zh-TW" altLang="en-US" dirty="0"/>
              <a:t>系與</a:t>
            </a:r>
            <a:r>
              <a:rPr lang="zh-TW" altLang="en-US" dirty="0" smtClean="0"/>
              <a:t>科系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工業類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電機、電子群</a:t>
            </a:r>
            <a:endParaRPr lang="en-US" altLang="zh-TW" dirty="0"/>
          </a:p>
          <a:p>
            <a:pPr lvl="2"/>
            <a:r>
              <a:rPr lang="zh-TW" altLang="en-US" dirty="0" smtClean="0"/>
              <a:t>資訊工程科、電機工程科、智慧自動化工程科、人工智慧暨醫療應用科</a:t>
            </a:r>
            <a:r>
              <a:rPr lang="zh-TW" altLang="en-US" dirty="0"/>
              <a:t>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化工群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化工與材料工程科、製藥工程科等</a:t>
            </a:r>
          </a:p>
          <a:p>
            <a:pPr lvl="1"/>
            <a:r>
              <a:rPr lang="zh-TW" altLang="en-US" dirty="0" smtClean="0"/>
              <a:t>機械群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機械工程科、模具工程科等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動力機械群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車輛工程科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土木、建築群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土木工程科、</a:t>
            </a:r>
            <a:r>
              <a:rPr lang="zh-TW" altLang="en-US" dirty="0"/>
              <a:t>建築</a:t>
            </a:r>
            <a:r>
              <a:rPr lang="zh-TW" altLang="en-US" dirty="0" smtClean="0"/>
              <a:t>科等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330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南區五專 工業類 學校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817603"/>
              </p:ext>
            </p:extLst>
          </p:nvPr>
        </p:nvGraphicFramePr>
        <p:xfrm>
          <a:off x="2629989" y="1825625"/>
          <a:ext cx="6120000" cy="4320000"/>
        </p:xfrm>
        <a:graphic>
          <a:graphicData uri="http://schemas.openxmlformats.org/drawingml/2006/table">
            <a:tbl>
              <a:tblPr/>
              <a:tblGrid>
                <a:gridCol w="1900258">
                  <a:extLst>
                    <a:ext uri="{9D8B030D-6E8A-4147-A177-3AD203B41FA5}">
                      <a16:colId xmlns:a16="http://schemas.microsoft.com/office/drawing/2014/main" val="3981315529"/>
                    </a:ext>
                  </a:extLst>
                </a:gridCol>
                <a:gridCol w="1635548">
                  <a:extLst>
                    <a:ext uri="{9D8B030D-6E8A-4147-A177-3AD203B41FA5}">
                      <a16:colId xmlns:a16="http://schemas.microsoft.com/office/drawing/2014/main" val="2552448153"/>
                    </a:ext>
                  </a:extLst>
                </a:gridCol>
                <a:gridCol w="2584194">
                  <a:extLst>
                    <a:ext uri="{9D8B030D-6E8A-4147-A177-3AD203B41FA5}">
                      <a16:colId xmlns:a16="http://schemas.microsoft.com/office/drawing/2014/main" val="275257959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招生學校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所在縣市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招生科組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3739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國立高雄科技大學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高雄市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三民區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土木工程科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建工校區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7295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國立高雄科技大學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高雄市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三民區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模具工程科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建工校區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649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國立澎湖科技大學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澎湖縣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馬公市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155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南臺科技大學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臺南市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永康區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電機工程科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0598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南臺科技大學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臺南市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永康區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資訊工程科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206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正修科技大學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高雄市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鳥松區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土木工程科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3465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正修科技大學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高雄市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鳥松區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建築科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794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中華醫事科技大學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臺南市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仁德區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製藥工程科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30696"/>
                  </a:ext>
                </a:extLst>
              </a:tr>
            </a:tbl>
          </a:graphicData>
        </a:graphic>
      </p:graphicFrame>
      <p:sp>
        <p:nvSpPr>
          <p:cNvPr id="5" name="AutoShape 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AutoShape 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7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AutoShape 8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AutoShape 9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10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1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1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1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1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1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AutoShape 1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7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中</a:t>
            </a:r>
            <a:r>
              <a:rPr lang="zh-TW" altLang="en-US" dirty="0" smtClean="0"/>
              <a:t>區五專 工業類 學校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098163"/>
              </p:ext>
            </p:extLst>
          </p:nvPr>
        </p:nvGraphicFramePr>
        <p:xfrm>
          <a:off x="2629989" y="1825625"/>
          <a:ext cx="6120000" cy="3312000"/>
        </p:xfrm>
        <a:graphic>
          <a:graphicData uri="http://schemas.openxmlformats.org/drawingml/2006/table">
            <a:tbl>
              <a:tblPr/>
              <a:tblGrid>
                <a:gridCol w="1900258">
                  <a:extLst>
                    <a:ext uri="{9D8B030D-6E8A-4147-A177-3AD203B41FA5}">
                      <a16:colId xmlns:a16="http://schemas.microsoft.com/office/drawing/2014/main" val="3981315529"/>
                    </a:ext>
                  </a:extLst>
                </a:gridCol>
                <a:gridCol w="1635548">
                  <a:extLst>
                    <a:ext uri="{9D8B030D-6E8A-4147-A177-3AD203B41FA5}">
                      <a16:colId xmlns:a16="http://schemas.microsoft.com/office/drawing/2014/main" val="2552448153"/>
                    </a:ext>
                  </a:extLst>
                </a:gridCol>
                <a:gridCol w="2584194">
                  <a:extLst>
                    <a:ext uri="{9D8B030D-6E8A-4147-A177-3AD203B41FA5}">
                      <a16:colId xmlns:a16="http://schemas.microsoft.com/office/drawing/2014/main" val="275257959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招生學校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所在縣市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招生科組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3739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國立虎尾科技大學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雲林縣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虎尾鎮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精密機械工程科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7295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國立虎尾科技大學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雲林縣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虎尾鎮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資訊工程科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649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國立臺中科技大學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臺中市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北區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資訊工程科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155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國立臺中科技大學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臺中市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北區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資訊應用菁英班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0598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南開科技大學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南投縣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草屯鎮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自動化工程科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206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南開科技大學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南投縣 </a:t>
                      </a:r>
                      <a:r>
                        <a:rPr lang="en-US" altLang="zh-TW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4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草屯鎮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電機與資訊技術科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34658"/>
                  </a:ext>
                </a:extLst>
              </a:tr>
            </a:tbl>
          </a:graphicData>
        </a:graphic>
      </p:graphicFrame>
      <p:sp>
        <p:nvSpPr>
          <p:cNvPr id="5" name="AutoShape 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AutoShape 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7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AutoShape 8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AutoShape 9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10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1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1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1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1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1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AutoShape 1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4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北</a:t>
            </a:r>
            <a:r>
              <a:rPr lang="zh-TW" altLang="en-US" dirty="0" smtClean="0"/>
              <a:t>區五專 工業類 學校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598273"/>
              </p:ext>
            </p:extLst>
          </p:nvPr>
        </p:nvGraphicFramePr>
        <p:xfrm>
          <a:off x="2629989" y="1825625"/>
          <a:ext cx="6120000" cy="4814304"/>
        </p:xfrm>
        <a:graphic>
          <a:graphicData uri="http://schemas.openxmlformats.org/drawingml/2006/table">
            <a:tbl>
              <a:tblPr/>
              <a:tblGrid>
                <a:gridCol w="1900258">
                  <a:extLst>
                    <a:ext uri="{9D8B030D-6E8A-4147-A177-3AD203B41FA5}">
                      <a16:colId xmlns:a16="http://schemas.microsoft.com/office/drawing/2014/main" val="3981315529"/>
                    </a:ext>
                  </a:extLst>
                </a:gridCol>
                <a:gridCol w="1635548">
                  <a:extLst>
                    <a:ext uri="{9D8B030D-6E8A-4147-A177-3AD203B41FA5}">
                      <a16:colId xmlns:a16="http://schemas.microsoft.com/office/drawing/2014/main" val="2552448153"/>
                    </a:ext>
                  </a:extLst>
                </a:gridCol>
                <a:gridCol w="2584194">
                  <a:extLst>
                    <a:ext uri="{9D8B030D-6E8A-4147-A177-3AD203B41FA5}">
                      <a16:colId xmlns:a16="http://schemas.microsoft.com/office/drawing/2014/main" val="2752579597"/>
                    </a:ext>
                  </a:extLst>
                </a:gridCol>
              </a:tblGrid>
              <a:tr h="15157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招生學校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所在縣市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招生科組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3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37399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國立臺北科技大學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大安區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智慧自動化工程科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72952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龍華科技大學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龜山區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機械工程科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64901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龍華科技大學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龜山區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化工與材料工程科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15553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龍華科技大學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龜山區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405982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龍華科技大學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龜山區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電子工程科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20620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臺北城市科技大學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北投區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機械工程科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34658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臺北城市科技大學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北投區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79420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臺北城市科技大學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北投區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30696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華夏科技大學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中和區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機械工程科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50358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華夏科技大學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中和區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17191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華夏科技大學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中和區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建築科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108151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宏國德霖科技大學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土城區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土木工程科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88056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宏國德霖科技大學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土城區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機械工程科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33669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宏國德霖科技大學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土城區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29999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宏國德霖科技大學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土城區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建築科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86815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南亞技術學院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中壢區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65120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黎明技術學院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泰山區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電機工程科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887787"/>
                  </a:ext>
                </a:extLst>
              </a:tr>
              <a:tr h="251579"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馬偕醫護管理專科學校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 </a:t>
                      </a:r>
                      <a:r>
                        <a:rPr lang="en-US" altLang="zh-TW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 </a:t>
                      </a:r>
                      <a:r>
                        <a:rPr lang="zh-TW" altLang="en-US" sz="1200" b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三芝區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rgbClr val="33333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人工智慧暨醫療應用科</a:t>
                      </a:r>
                    </a:p>
                  </a:txBody>
                  <a:tcPr marL="33472" marR="33472" marT="16736" marB="16736" anchor="ctr">
                    <a:lnL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A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23354"/>
                  </a:ext>
                </a:extLst>
              </a:tr>
            </a:tbl>
          </a:graphicData>
        </a:graphic>
      </p:graphicFrame>
      <p:sp>
        <p:nvSpPr>
          <p:cNvPr id="5" name="AutoShape 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AutoShape 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7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AutoShape 8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AutoShape 9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AutoShape 10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11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12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13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14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15" descr="https://www.techadmi.edu.tw/tech5/images/come01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AutoShape 16" descr="https://www.techadmi.edu.tw/tech5/images/come13.png"/>
          <p:cNvSpPr>
            <a:spLocks noChangeAspect="1" noChangeArrowheads="1"/>
          </p:cNvSpPr>
          <p:nvPr/>
        </p:nvSpPr>
        <p:spPr bwMode="auto">
          <a:xfrm>
            <a:off x="3122713" y="1825625"/>
            <a:ext cx="3316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19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 txBox="1">
            <a:spLocks/>
          </p:cNvSpPr>
          <p:nvPr/>
        </p:nvSpPr>
        <p:spPr bwMode="auto">
          <a:xfrm>
            <a:off x="2573343" y="399092"/>
            <a:ext cx="73268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912813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382588" indent="-182563" defTabSz="91281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566738" indent="-182563" defTabSz="91281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749300" indent="-182563" defTabSz="91281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931863" indent="-182563" defTabSz="91281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推動緣由與目標</a:t>
            </a:r>
          </a:p>
        </p:txBody>
      </p:sp>
      <p:grpSp>
        <p:nvGrpSpPr>
          <p:cNvPr id="91" name="组合 34"/>
          <p:cNvGrpSpPr/>
          <p:nvPr/>
        </p:nvGrpSpPr>
        <p:grpSpPr>
          <a:xfrm>
            <a:off x="1915678" y="1907752"/>
            <a:ext cx="3972105" cy="1983750"/>
            <a:chOff x="689986" y="859126"/>
            <a:chExt cx="3495364" cy="2422897"/>
          </a:xfrm>
          <a:effectLst>
            <a:outerShdw dist="50800" sx="1000" sy="1000" algn="ctr" rotWithShape="0">
              <a:schemeClr val="bg1"/>
            </a:outerShdw>
          </a:effectLst>
        </p:grpSpPr>
        <p:sp>
          <p:nvSpPr>
            <p:cNvPr id="93" name="圆角矩形 1"/>
            <p:cNvSpPr/>
            <p:nvPr/>
          </p:nvSpPr>
          <p:spPr>
            <a:xfrm>
              <a:off x="696944" y="859126"/>
              <a:ext cx="3488406" cy="2079590"/>
            </a:xfrm>
            <a:custGeom>
              <a:avLst/>
              <a:gdLst/>
              <a:ahLst/>
              <a:cxnLst/>
              <a:rect l="l" t="t" r="r" b="b"/>
              <a:pathLst>
                <a:path w="6264696" h="3360680">
                  <a:moveTo>
                    <a:pt x="1980220" y="0"/>
                  </a:moveTo>
                  <a:cubicBezTo>
                    <a:pt x="2222334" y="0"/>
                    <a:pt x="2437868" y="105672"/>
                    <a:pt x="2573873" y="272057"/>
                  </a:cubicBezTo>
                  <a:cubicBezTo>
                    <a:pt x="2692559" y="198638"/>
                    <a:pt x="2835124" y="156324"/>
                    <a:pt x="2988332" y="156324"/>
                  </a:cubicBezTo>
                  <a:cubicBezTo>
                    <a:pt x="3278644" y="156324"/>
                    <a:pt x="3530741" y="308257"/>
                    <a:pt x="3654451" y="532861"/>
                  </a:cubicBezTo>
                  <a:cubicBezTo>
                    <a:pt x="3790627" y="389267"/>
                    <a:pt x="3990364" y="300340"/>
                    <a:pt x="4212468" y="300340"/>
                  </a:cubicBezTo>
                  <a:cubicBezTo>
                    <a:pt x="4597946" y="300340"/>
                    <a:pt x="4916046" y="568206"/>
                    <a:pt x="4961998" y="914507"/>
                  </a:cubicBezTo>
                  <a:cubicBezTo>
                    <a:pt x="5077596" y="844149"/>
                    <a:pt x="5216097" y="804396"/>
                    <a:pt x="5364596" y="804396"/>
                  </a:cubicBezTo>
                  <a:cubicBezTo>
                    <a:pt x="5782170" y="804396"/>
                    <a:pt x="6120680" y="1118727"/>
                    <a:pt x="6120680" y="1506474"/>
                  </a:cubicBezTo>
                  <a:cubicBezTo>
                    <a:pt x="6120680" y="1536286"/>
                    <a:pt x="6118679" y="1565664"/>
                    <a:pt x="6114122" y="1594407"/>
                  </a:cubicBezTo>
                  <a:cubicBezTo>
                    <a:pt x="6210222" y="1765300"/>
                    <a:pt x="6264696" y="1962562"/>
                    <a:pt x="6264696" y="2172548"/>
                  </a:cubicBezTo>
                  <a:cubicBezTo>
                    <a:pt x="6264696" y="2828735"/>
                    <a:pt x="5732751" y="3360680"/>
                    <a:pt x="5076564" y="3360680"/>
                  </a:cubicBezTo>
                  <a:lnTo>
                    <a:pt x="1188132" y="3360680"/>
                  </a:lnTo>
                  <a:cubicBezTo>
                    <a:pt x="531945" y="3360680"/>
                    <a:pt x="0" y="2828735"/>
                    <a:pt x="0" y="2172548"/>
                  </a:cubicBezTo>
                  <a:cubicBezTo>
                    <a:pt x="0" y="1879734"/>
                    <a:pt x="105925" y="1611659"/>
                    <a:pt x="282046" y="1404976"/>
                  </a:cubicBezTo>
                  <a:cubicBezTo>
                    <a:pt x="194727" y="1291575"/>
                    <a:pt x="144016" y="1152495"/>
                    <a:pt x="144016" y="1002418"/>
                  </a:cubicBezTo>
                  <a:cubicBezTo>
                    <a:pt x="144016" y="614671"/>
                    <a:pt x="482526" y="300340"/>
                    <a:pt x="900100" y="300340"/>
                  </a:cubicBezTo>
                  <a:cubicBezTo>
                    <a:pt x="1045861" y="300340"/>
                    <a:pt x="1181989" y="338640"/>
                    <a:pt x="1296354" y="406898"/>
                  </a:cubicBezTo>
                  <a:cubicBezTo>
                    <a:pt x="1414762" y="166192"/>
                    <a:pt x="1676590" y="0"/>
                    <a:pt x="198022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>
              <a:outerShdw blurRad="279400" algn="ctr" rotWithShape="0">
                <a:prstClr val="black">
                  <a:alpha val="11000"/>
                </a:prstClr>
              </a:outerShdw>
            </a:effectLst>
          </p:spPr>
          <p:txBody>
            <a:bodyPr rtlCol="0" anchor="ctr"/>
            <a:lstStyle/>
            <a:p>
              <a:pPr algn="ctr" defTabSz="121907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kern="0" dirty="0">
                <a:solidFill>
                  <a:sysClr val="window" lastClr="FFFFFF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sp>
          <p:nvSpPr>
            <p:cNvPr id="95" name="TextBox 38"/>
            <p:cNvSpPr txBox="1"/>
            <p:nvPr/>
          </p:nvSpPr>
          <p:spPr>
            <a:xfrm flipH="1">
              <a:off x="1317364" y="1345002"/>
              <a:ext cx="1957831" cy="533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121907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2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itchFamily="34" charset="-122"/>
                </a:rPr>
                <a:t>2030</a:t>
              </a:r>
              <a:r>
                <a:rPr lang="zh-TW" altLang="en-US" sz="2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itchFamily="34" charset="-122"/>
                </a:rPr>
                <a:t>年</a:t>
              </a:r>
              <a:endParaRPr lang="zh-CN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itchFamily="34" charset="-122"/>
              </a:endParaRPr>
            </a:p>
          </p:txBody>
        </p:sp>
        <p:sp>
          <p:nvSpPr>
            <p:cNvPr id="96" name="TextBox 39"/>
            <p:cNvSpPr txBox="1"/>
            <p:nvPr/>
          </p:nvSpPr>
          <p:spPr>
            <a:xfrm>
              <a:off x="689986" y="1891158"/>
              <a:ext cx="3341345" cy="139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  <a:defRPr/>
              </a:pPr>
              <a:r>
                <a:rPr lang="zh-TW" altLang="en-US" sz="24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需求缺口 </a:t>
              </a:r>
              <a:r>
                <a:rPr lang="en-US" altLang="zh-TW" sz="3200" b="1" kern="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8.3</a:t>
              </a:r>
              <a:r>
                <a:rPr lang="zh-TW" altLang="en-US" sz="3200" b="1" kern="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萬人</a:t>
              </a:r>
              <a:endPara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3000"/>
                </a:lnSpc>
                <a:defRPr/>
              </a:pPr>
              <a:r>
                <a:rPr lang="en-US" altLang="zh-TW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含台商回流需求</a:t>
              </a:r>
              <a:r>
                <a:rPr lang="en-US" altLang="zh-TW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 algn="ctr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2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1727281" y="4135221"/>
            <a:ext cx="4291767" cy="158043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1" indent="-285750" algn="just">
              <a:spcBef>
                <a:spcPts val="1800"/>
              </a:spcBef>
              <a:buFont typeface="Wingdings" panose="05000000000000000000" pitchFamily="2" charset="2"/>
              <a:buChar char="n"/>
            </a:pPr>
            <a:endParaRPr lang="zh-TW" altLang="en-US" sz="2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433165" y="2293119"/>
            <a:ext cx="3972105" cy="4375675"/>
            <a:chOff x="5215155" y="1822995"/>
            <a:chExt cx="4227228" cy="4375675"/>
          </a:xfrm>
        </p:grpSpPr>
        <p:sp>
          <p:nvSpPr>
            <p:cNvPr id="37" name="Oval 21"/>
            <p:cNvSpPr>
              <a:spLocks noChangeArrowheads="1"/>
            </p:cNvSpPr>
            <p:nvPr/>
          </p:nvSpPr>
          <p:spPr bwMode="ltGray">
            <a:xfrm>
              <a:off x="5825093" y="2582879"/>
              <a:ext cx="2920782" cy="355107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38" name="Oval 22"/>
            <p:cNvSpPr>
              <a:spLocks noChangeArrowheads="1"/>
            </p:cNvSpPr>
            <p:nvPr/>
          </p:nvSpPr>
          <p:spPr bwMode="gray">
            <a:xfrm>
              <a:off x="6256236" y="3848656"/>
              <a:ext cx="2150531" cy="2287661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black">
            <a:xfrm>
              <a:off x="5623678" y="2138118"/>
              <a:ext cx="3410179" cy="4129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lnSpc>
                  <a:spcPts val="2500"/>
                </a:lnSpc>
                <a:defRPr/>
              </a:pPr>
              <a:r>
                <a:rPr lang="zh-TW" altLang="en-US" u="sng" cap="all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外加招生</a:t>
              </a:r>
              <a:r>
                <a:rPr lang="zh-TW" altLang="en-US" cap="all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</a:t>
              </a:r>
              <a:r>
                <a:rPr lang="zh-TW" altLang="en-US" u="sng" cap="all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跨域培育</a:t>
              </a:r>
              <a:endParaRPr lang="en-US" altLang="zh-TW" u="sng" cap="all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black">
            <a:xfrm>
              <a:off x="6147864" y="4180435"/>
              <a:ext cx="2446636" cy="15850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0" fontAlgn="base" hangingPunct="0">
                <a:lnSpc>
                  <a:spcPts val="2400"/>
                </a:lnSpc>
                <a:spcAft>
                  <a:spcPct val="0"/>
                </a:spcAft>
                <a:defRPr/>
              </a:pPr>
              <a:r>
                <a:rPr lang="zh-TW" altLang="en-US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資通訊</a:t>
              </a:r>
              <a:r>
                <a:rPr lang="zh-TW" altLang="en-US" b="1" cap="all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本科系</a:t>
              </a:r>
              <a:endParaRPr lang="en-US" altLang="zh-TW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  <a:p>
              <a:pPr algn="ctr" eaLnBrk="0" fontAlgn="base" hangingPunct="0">
                <a:lnSpc>
                  <a:spcPts val="2400"/>
                </a:lnSpc>
                <a:spcAft>
                  <a:spcPct val="0"/>
                </a:spcAft>
                <a:defRPr/>
              </a:pPr>
              <a:r>
                <a:rPr lang="en-US" altLang="zh-TW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42,829</a:t>
              </a:r>
              <a:r>
                <a:rPr lang="zh-TW" altLang="en-US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人</a:t>
              </a:r>
              <a:endParaRPr lang="en-US" altLang="zh-TW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en-US" altLang="zh-TW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(</a:t>
              </a:r>
              <a:r>
                <a:rPr lang="zh-TW" altLang="en-US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資訊、通訊、電機、</a:t>
              </a:r>
              <a:endParaRPr lang="en-US" altLang="zh-TW" sz="1400" dirty="0">
                <a:solidFill>
                  <a:srgbClr val="F8F8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zh-TW" altLang="en-US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電子等</a:t>
              </a:r>
              <a:r>
                <a:rPr lang="en-US" altLang="zh-TW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)</a:t>
              </a: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en-US" altLang="zh-TW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(106</a:t>
              </a:r>
              <a:r>
                <a:rPr lang="zh-TW" altLang="en-US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學年畢業人數</a:t>
              </a:r>
              <a:r>
                <a:rPr lang="en-US" altLang="zh-TW" sz="1400" dirty="0">
                  <a:solidFill>
                    <a:srgbClr val="F8F8F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)</a:t>
              </a:r>
              <a:endParaRPr lang="en-US" altLang="zh-CN" sz="1400" dirty="0">
                <a:solidFill>
                  <a:srgbClr val="F8F8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black">
            <a:xfrm>
              <a:off x="5957658" y="2786592"/>
              <a:ext cx="2671241" cy="10541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0" fontAlgn="base" hangingPunct="0">
                <a:lnSpc>
                  <a:spcPts val="2400"/>
                </a:lnSpc>
                <a:spcAft>
                  <a:spcPct val="0"/>
                </a:spcAft>
                <a:defRPr/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泛資通科系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  <a:p>
              <a:pPr algn="ctr" eaLnBrk="0" fontAlgn="base" hangingPunct="0">
                <a:lnSpc>
                  <a:spcPts val="2400"/>
                </a:lnSpc>
                <a:spcAft>
                  <a:spcPct val="0"/>
                </a:spcAft>
                <a:defRPr/>
              </a:pP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50,124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人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  <a:p>
              <a:pPr algn="ctr" eaLnBrk="0" fontAlgn="base" hangingPunct="0">
                <a:lnSpc>
                  <a:spcPts val="2100"/>
                </a:lnSpc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en-US" altLang="zh-TW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(</a:t>
              </a:r>
              <a:r>
                <a:rPr lang="zh-TW" alt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化工、製程、電力、能源等</a:t>
              </a:r>
              <a:r>
                <a:rPr lang="en-US" altLang="zh-TW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Arial" charset="0"/>
                </a:rPr>
                <a:t>)</a:t>
              </a:r>
              <a:endParaRPr lang="en-US" altLang="zh-CN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endParaRPr>
            </a:p>
          </p:txBody>
        </p:sp>
        <p:sp>
          <p:nvSpPr>
            <p:cNvPr id="4" name="橢圓 3"/>
            <p:cNvSpPr/>
            <p:nvPr/>
          </p:nvSpPr>
          <p:spPr>
            <a:xfrm>
              <a:off x="5215155" y="1822995"/>
              <a:ext cx="4227228" cy="437567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1636465" y="628095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上列資料來源：行政院科技會報辦公室</a:t>
            </a:r>
          </a:p>
        </p:txBody>
      </p:sp>
      <p:pic>
        <p:nvPicPr>
          <p:cNvPr id="19" name="Picture 2" descr="D:\陽明工作\教育部智財平台計畫\logo\moe_logo.png">
            <a:extLst>
              <a:ext uri="{FF2B5EF4-FFF2-40B4-BE49-F238E27FC236}">
                <a16:creationId xmlns:a16="http://schemas.microsoft.com/office/drawing/2014/main" id="{EC26A9E2-86E0-684F-8E39-D8EDBEE16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934" y="399472"/>
            <a:ext cx="657956" cy="66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982B80-022D-E64C-AA8A-29366DD9B636}"/>
              </a:ext>
            </a:extLst>
          </p:cNvPr>
          <p:cNvSpPr txBox="1"/>
          <p:nvPr/>
        </p:nvSpPr>
        <p:spPr>
          <a:xfrm>
            <a:off x="1727280" y="4222958"/>
            <a:ext cx="483978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u="sng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需求規格</a:t>
            </a:r>
            <a:endParaRPr lang="en-US" altLang="zh-CN" sz="2400" b="1" u="sng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lvl="1" indent="-342900" algn="just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跨領域能力之資通訊數位人才</a:t>
            </a:r>
            <a:endParaRPr lang="en-US" altLang="zh-TW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經理人及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高階人才</a:t>
            </a:r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7BFD0F4E-E402-AD4A-B8D8-5EB8578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7124" y="6459788"/>
            <a:ext cx="1654513" cy="365125"/>
          </a:xfrm>
        </p:spPr>
        <p:txBody>
          <a:bodyPr/>
          <a:lstStyle/>
          <a:p>
            <a:pPr>
              <a:defRPr/>
            </a:pPr>
            <a:fld id="{CC46D61A-5893-4833-A7AE-7BF9E1D9708B}" type="slidenum">
              <a:rPr lang="zh-TW" altLang="en-US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9595AF87-3DC4-0448-B6F2-7D9F01DCA887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971246" y="1305886"/>
            <a:ext cx="4829242" cy="8463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z="2400" b="1" cap="all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2030</a:t>
            </a:r>
            <a:r>
              <a:rPr lang="zh-TW" altLang="en-US" sz="2400" b="1" cap="all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年累計增加培育約 </a:t>
            </a:r>
            <a:r>
              <a:rPr lang="en-US" altLang="zh-TW" sz="2400" b="1" cap="all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8.3</a:t>
            </a:r>
            <a:r>
              <a:rPr lang="zh-TW" altLang="en-US" sz="2400" b="1" cap="all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萬人</a:t>
            </a:r>
            <a:endParaRPr lang="en-US" altLang="zh-TW" sz="2400" b="1" cap="all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zh-TW" sz="2000" cap="all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2000" cap="all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平均每年增加培育約 </a:t>
            </a:r>
            <a:r>
              <a:rPr lang="en-US" altLang="zh-TW" sz="2000" cap="all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7,500</a:t>
            </a:r>
            <a:r>
              <a:rPr lang="zh-TW" altLang="en-US" sz="2000" cap="all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2000" cap="all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</p:txBody>
      </p:sp>
      <p:cxnSp>
        <p:nvCxnSpPr>
          <p:cNvPr id="22" name="直線接點 24">
            <a:extLst>
              <a:ext uri="{FF2B5EF4-FFF2-40B4-BE49-F238E27FC236}">
                <a16:creationId xmlns:a16="http://schemas.microsoft.com/office/drawing/2014/main" id="{8D40DACD-0AA1-AD41-861D-B818A568CCA0}"/>
              </a:ext>
            </a:extLst>
          </p:cNvPr>
          <p:cNvCxnSpPr/>
          <p:nvPr/>
        </p:nvCxnSpPr>
        <p:spPr>
          <a:xfrm>
            <a:off x="3292312" y="971842"/>
            <a:ext cx="626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7174B53-B44E-3846-9EFB-CF762974B24F}"/>
              </a:ext>
            </a:extLst>
          </p:cNvPr>
          <p:cNvSpPr/>
          <p:nvPr/>
        </p:nvSpPr>
        <p:spPr>
          <a:xfrm>
            <a:off x="5408118" y="1344005"/>
            <a:ext cx="837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highlight>
                  <a:srgbClr val="8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highlight>
                  <a:srgbClr val="8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目標</a:t>
            </a:r>
            <a:r>
              <a:rPr lang="en-US" altLang="zh-CN" sz="2000" b="1" dirty="0">
                <a:solidFill>
                  <a:srgbClr val="76140C"/>
                </a:solidFill>
                <a:highlight>
                  <a:srgbClr val="8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|</a:t>
            </a:r>
            <a:endParaRPr lang="en-US" sz="2000" dirty="0">
              <a:solidFill>
                <a:srgbClr val="76140C"/>
              </a:solidFill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782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ea typeface="標楷體" panose="03000509000000000000" pitchFamily="65" charset="-120"/>
              </a:rPr>
              <a:t>工程相關</a:t>
            </a:r>
            <a:r>
              <a:rPr lang="en-US" altLang="zh-TW" sz="4000" dirty="0"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ea typeface="標楷體" panose="03000509000000000000" pitchFamily="65" charset="-120"/>
              </a:rPr>
              <a:t>科</a:t>
            </a:r>
            <a:r>
              <a:rPr lang="en-US" altLang="zh-TW" sz="4000" dirty="0"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ea typeface="標楷體" panose="03000509000000000000" pitchFamily="65" charset="-120"/>
              </a:rPr>
              <a:t>系「實習」職</a:t>
            </a:r>
            <a:r>
              <a:rPr lang="zh-TW" altLang="en-US" sz="4000" dirty="0">
                <a:ea typeface="標楷體" panose="03000509000000000000" pitchFamily="65" charset="-120"/>
              </a:rPr>
              <a:t>缺與</a:t>
            </a:r>
            <a:r>
              <a:rPr lang="zh-TW" altLang="en-US" sz="4000" dirty="0" smtClean="0">
                <a:ea typeface="標楷體" panose="03000509000000000000" pitchFamily="65" charset="-120"/>
              </a:rPr>
              <a:t>薪資</a:t>
            </a:r>
            <a:r>
              <a:rPr lang="en-US" altLang="zh-TW" sz="4000" dirty="0" smtClean="0"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ea typeface="標楷體" panose="03000509000000000000" pitchFamily="65" charset="-120"/>
              </a:rPr>
            </a:br>
            <a:r>
              <a:rPr lang="en-US" altLang="zh-TW" sz="4000" dirty="0" smtClean="0"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ea typeface="標楷體" panose="03000509000000000000" pitchFamily="65" charset="-120"/>
              </a:rPr>
              <a:t>110</a:t>
            </a:r>
            <a:r>
              <a:rPr lang="zh-TW" altLang="en-US" sz="4000" dirty="0">
                <a:ea typeface="標楷體" panose="03000509000000000000" pitchFamily="65" charset="-120"/>
              </a:rPr>
              <a:t>學年</a:t>
            </a:r>
            <a:r>
              <a:rPr lang="zh-TW" altLang="en-US" sz="4000" dirty="0" smtClean="0">
                <a:ea typeface="標楷體" panose="03000509000000000000" pitchFamily="65" charset="-120"/>
              </a:rPr>
              <a:t>度南科</a:t>
            </a:r>
            <a:r>
              <a:rPr lang="en-US" altLang="zh-TW" sz="4000" dirty="0" smtClean="0">
                <a:ea typeface="標楷體" panose="03000509000000000000" pitchFamily="65" charset="-120"/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台積電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模組副工程師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zh-TW" altLang="en-US" dirty="0" smtClean="0"/>
              <a:t>實習津貼</a:t>
            </a:r>
            <a:r>
              <a:rPr lang="en-US" altLang="zh-TW" dirty="0"/>
              <a:t>NT$</a:t>
            </a:r>
            <a:r>
              <a:rPr lang="en-US" altLang="zh-TW" dirty="0" smtClean="0"/>
              <a:t>36,000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/</a:t>
            </a:r>
            <a:r>
              <a:rPr lang="zh-TW" altLang="en-US" dirty="0" smtClean="0"/>
              <a:t>月起</a:t>
            </a:r>
            <a:endParaRPr lang="en-US" altLang="zh-TW" dirty="0" smtClean="0"/>
          </a:p>
          <a:p>
            <a:r>
              <a:rPr lang="zh-TW" altLang="en-US" dirty="0" smtClean="0"/>
              <a:t>聯華電子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設備實習生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zh-TW" altLang="en-US" dirty="0" smtClean="0"/>
              <a:t>實習津貼</a:t>
            </a:r>
            <a:r>
              <a:rPr lang="en-US" altLang="zh-TW" dirty="0"/>
              <a:t>NT$32,000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/</a:t>
            </a:r>
            <a:r>
              <a:rPr lang="zh-TW" altLang="en-US" dirty="0" smtClean="0"/>
              <a:t>月</a:t>
            </a:r>
            <a:endParaRPr lang="en-US" altLang="zh-TW" dirty="0"/>
          </a:p>
          <a:p>
            <a:r>
              <a:rPr lang="zh-TW" altLang="en-US" dirty="0" smtClean="0"/>
              <a:t>欣興電子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實習職缺：製造部、設備部、製程部、品保部</a:t>
            </a:r>
            <a:endParaRPr lang="en-US" altLang="zh-TW" dirty="0" smtClean="0"/>
          </a:p>
          <a:p>
            <a:pPr lvl="1">
              <a:spcAft>
                <a:spcPts val="600"/>
              </a:spcAft>
            </a:pPr>
            <a:r>
              <a:rPr lang="zh-TW" altLang="en-US" dirty="0" smtClean="0"/>
              <a:t>實習</a:t>
            </a:r>
            <a:r>
              <a:rPr lang="zh-TW" altLang="en-US" dirty="0"/>
              <a:t>津貼</a:t>
            </a:r>
            <a:r>
              <a:rPr lang="en-US" altLang="zh-TW" dirty="0"/>
              <a:t>NT$32,000</a:t>
            </a:r>
            <a:r>
              <a:rPr lang="zh-TW" altLang="en-US" dirty="0"/>
              <a:t>元</a:t>
            </a:r>
            <a:r>
              <a:rPr lang="en-US" altLang="zh-TW" dirty="0"/>
              <a:t>/</a:t>
            </a:r>
            <a:r>
              <a:rPr lang="zh-TW" altLang="en-US" dirty="0" smtClean="0"/>
              <a:t>月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913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ea typeface="標楷體" panose="03000509000000000000" pitchFamily="65" charset="-120"/>
              </a:rPr>
              <a:t>工程相關</a:t>
            </a:r>
            <a:r>
              <a:rPr lang="en-US" altLang="zh-TW" sz="4000" dirty="0" smtClean="0"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ea typeface="標楷體" panose="03000509000000000000" pitchFamily="65" charset="-120"/>
              </a:rPr>
              <a:t>科</a:t>
            </a:r>
            <a:r>
              <a:rPr lang="en-US" altLang="zh-TW" sz="4000" dirty="0"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ea typeface="標楷體" panose="03000509000000000000" pitchFamily="65" charset="-120"/>
              </a:rPr>
              <a:t>系</a:t>
            </a:r>
            <a:r>
              <a:rPr lang="en-US" altLang="zh-TW" sz="4000" dirty="0" smtClean="0"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+mn-lt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+mn-lt"/>
                <a:ea typeface="標楷體" panose="03000509000000000000" pitchFamily="65" charset="-120"/>
              </a:rPr>
              <a:t>實習」職缺與</a:t>
            </a:r>
            <a:r>
              <a:rPr lang="zh-TW" altLang="en-US" sz="4000" dirty="0" smtClean="0">
                <a:latin typeface="+mn-lt"/>
                <a:ea typeface="標楷體" panose="03000509000000000000" pitchFamily="65" charset="-120"/>
              </a:rPr>
              <a:t>薪資</a:t>
            </a:r>
            <a:r>
              <a:rPr lang="en-US" altLang="zh-TW" sz="4000" dirty="0" smtClean="0">
                <a:latin typeface="+mn-lt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+mn-lt"/>
                <a:ea typeface="標楷體" panose="03000509000000000000" pitchFamily="65" charset="-120"/>
              </a:rPr>
            </a:br>
            <a:r>
              <a:rPr lang="en-US" altLang="zh-TW" sz="4000" dirty="0" smtClean="0">
                <a:latin typeface="+mn-lt"/>
                <a:ea typeface="標楷體" panose="03000509000000000000" pitchFamily="65" charset="-120"/>
              </a:rPr>
              <a:t>(110</a:t>
            </a:r>
            <a:r>
              <a:rPr lang="zh-TW" altLang="en-US" sz="4000" dirty="0" smtClean="0">
                <a:latin typeface="+mn-lt"/>
                <a:ea typeface="標楷體" panose="03000509000000000000" pitchFamily="65" charset="-120"/>
              </a:rPr>
              <a:t>學年度</a:t>
            </a:r>
            <a:r>
              <a:rPr lang="zh-TW" altLang="en-US" sz="4000" dirty="0">
                <a:ea typeface="標楷體" panose="03000509000000000000" pitchFamily="65" charset="-120"/>
              </a:rPr>
              <a:t>南科</a:t>
            </a:r>
            <a:r>
              <a:rPr lang="en-US" altLang="zh-TW" sz="4000" dirty="0" smtClean="0">
                <a:latin typeface="+mn-lt"/>
                <a:ea typeface="標楷體" panose="03000509000000000000" pitchFamily="65" charset="-120"/>
              </a:rPr>
              <a:t>)</a:t>
            </a:r>
            <a:endParaRPr lang="zh-TW" altLang="en-US" sz="4000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京元電子</a:t>
            </a:r>
            <a:endParaRPr lang="en-US" altLang="zh-TW" dirty="0"/>
          </a:p>
          <a:p>
            <a:pPr lvl="1"/>
            <a:r>
              <a:rPr lang="zh-TW" altLang="en-US" dirty="0"/>
              <a:t>助理工程師：測試、設備、配件、生管等</a:t>
            </a:r>
          </a:p>
          <a:p>
            <a:pPr lvl="1"/>
            <a:r>
              <a:rPr lang="zh-TW" altLang="en-US" dirty="0"/>
              <a:t>生產助理工程師</a:t>
            </a:r>
            <a:endParaRPr lang="en-US" altLang="zh-TW" dirty="0"/>
          </a:p>
          <a:p>
            <a:pPr lvl="1">
              <a:spcAft>
                <a:spcPts val="600"/>
              </a:spcAft>
            </a:pPr>
            <a:r>
              <a:rPr lang="zh-TW" altLang="en-US" dirty="0"/>
              <a:t>實習津貼</a:t>
            </a:r>
            <a:r>
              <a:rPr lang="en-US" altLang="zh-TW" dirty="0"/>
              <a:t>NT$31,000</a:t>
            </a:r>
            <a:r>
              <a:rPr lang="zh-TW" altLang="en-US" dirty="0"/>
              <a:t>元</a:t>
            </a:r>
            <a:r>
              <a:rPr lang="en-US" altLang="zh-TW" dirty="0"/>
              <a:t>/</a:t>
            </a:r>
            <a:r>
              <a:rPr lang="zh-TW" altLang="en-US" dirty="0"/>
              <a:t>月、免費住宿、返校修課交通</a:t>
            </a:r>
            <a:r>
              <a:rPr lang="zh-TW" altLang="en-US" dirty="0" smtClean="0"/>
              <a:t>津貼</a:t>
            </a:r>
            <a:endParaRPr lang="en-US" altLang="zh-TW" dirty="0" smtClean="0"/>
          </a:p>
          <a:p>
            <a:r>
              <a:rPr lang="zh-TW" altLang="en-US" dirty="0" smtClean="0"/>
              <a:t>啟</a:t>
            </a:r>
            <a:r>
              <a:rPr lang="zh-TW" altLang="en-US" dirty="0"/>
              <a:t>碁科技</a:t>
            </a:r>
            <a:endParaRPr lang="en-US" altLang="zh-TW" dirty="0"/>
          </a:p>
          <a:p>
            <a:pPr lvl="1"/>
            <a:r>
              <a:rPr lang="zh-TW" altLang="en-US" dirty="0"/>
              <a:t>助理工程師：</a:t>
            </a:r>
            <a:r>
              <a:rPr lang="en-US" altLang="zh-TW" dirty="0"/>
              <a:t>SMT</a:t>
            </a:r>
            <a:r>
              <a:rPr lang="zh-TW" altLang="en-US" dirty="0"/>
              <a:t>產品工程、生產、設備，</a:t>
            </a:r>
            <a:r>
              <a:rPr lang="en-US" altLang="zh-TW" dirty="0"/>
              <a:t>ATP</a:t>
            </a:r>
            <a:r>
              <a:rPr lang="zh-TW" altLang="en-US" dirty="0"/>
              <a:t>產品工程，機構工程</a:t>
            </a:r>
            <a:r>
              <a:rPr lang="zh-TW" altLang="en-US" dirty="0" smtClean="0"/>
              <a:t>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自動化</a:t>
            </a:r>
            <a:r>
              <a:rPr lang="zh-TW" altLang="en-US" dirty="0"/>
              <a:t>維護等</a:t>
            </a:r>
            <a:endParaRPr lang="en-US" altLang="zh-TW" dirty="0"/>
          </a:p>
          <a:p>
            <a:pPr lvl="1">
              <a:spcAft>
                <a:spcPts val="600"/>
              </a:spcAft>
            </a:pPr>
            <a:r>
              <a:rPr lang="zh-TW" altLang="en-US" dirty="0"/>
              <a:t>實習津貼</a:t>
            </a:r>
            <a:r>
              <a:rPr lang="en-US" altLang="zh-TW" dirty="0"/>
              <a:t>NT$30,000</a:t>
            </a:r>
            <a:r>
              <a:rPr lang="zh-TW" altLang="en-US" dirty="0"/>
              <a:t>，提供伙食</a:t>
            </a:r>
            <a:r>
              <a:rPr lang="zh-TW" altLang="en-US" dirty="0" smtClean="0"/>
              <a:t>津貼</a:t>
            </a:r>
            <a:endParaRPr lang="en-US" altLang="zh-TW" dirty="0"/>
          </a:p>
          <a:p>
            <a:r>
              <a:rPr lang="zh-TW" altLang="en-US" dirty="0"/>
              <a:t>南茂科技</a:t>
            </a:r>
            <a:endParaRPr lang="en-US" altLang="zh-TW" dirty="0"/>
          </a:p>
          <a:p>
            <a:pPr lvl="1"/>
            <a:r>
              <a:rPr lang="en-US" altLang="zh-TW" dirty="0"/>
              <a:t>ITM</a:t>
            </a:r>
            <a:r>
              <a:rPr lang="zh-TW" altLang="en-US" dirty="0"/>
              <a:t>實習生、</a:t>
            </a:r>
            <a:r>
              <a:rPr lang="en-US" altLang="zh-TW" dirty="0"/>
              <a:t>ITM</a:t>
            </a:r>
            <a:r>
              <a:rPr lang="zh-TW" altLang="en-US" dirty="0"/>
              <a:t>資訊系統實習生、生管實習生、設備實習生</a:t>
            </a:r>
            <a:endParaRPr lang="en-US" altLang="zh-TW" dirty="0"/>
          </a:p>
          <a:p>
            <a:pPr lvl="1"/>
            <a:r>
              <a:rPr lang="zh-TW" altLang="en-US" dirty="0"/>
              <a:t>實習津貼</a:t>
            </a:r>
            <a:r>
              <a:rPr lang="en-US" altLang="zh-TW" dirty="0"/>
              <a:t>NT$30,000</a:t>
            </a:r>
            <a:r>
              <a:rPr lang="zh-TW" altLang="en-US" dirty="0"/>
              <a:t>元</a:t>
            </a:r>
            <a:r>
              <a:rPr lang="en-US" altLang="zh-TW" dirty="0"/>
              <a:t>/</a:t>
            </a:r>
            <a:r>
              <a:rPr lang="zh-TW" altLang="en-US" dirty="0"/>
              <a:t>月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16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702</Words>
  <Application>Microsoft Office PowerPoint</Application>
  <PresentationFormat>寬螢幕</PresentationFormat>
  <Paragraphs>164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1" baseType="lpstr">
      <vt:lpstr>Microsoft YaHei</vt:lpstr>
      <vt:lpstr>Microsoft YaHei</vt:lpstr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Courier New</vt:lpstr>
      <vt:lpstr>Times New Roman</vt:lpstr>
      <vt:lpstr>Wingdings</vt:lpstr>
      <vt:lpstr>Office 佈景主題</vt:lpstr>
      <vt:lpstr>工業群優勢</vt:lpstr>
      <vt:lpstr>五專工業類群系與科系</vt:lpstr>
      <vt:lpstr>南區五專 工業類 學校</vt:lpstr>
      <vt:lpstr>中區五專 工業類 學校</vt:lpstr>
      <vt:lpstr>北區五專 工業類 學校</vt:lpstr>
      <vt:lpstr>PowerPoint 簡報</vt:lpstr>
      <vt:lpstr>工程相關(科)系「實習」職缺與薪資 (110學年度南科)</vt:lpstr>
      <vt:lpstr>工程相關(科)系 「實習」職缺與薪資 (110學年度南科)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鄞宗賢</dc:creator>
  <cp:lastModifiedBy>User</cp:lastModifiedBy>
  <cp:revision>25</cp:revision>
  <dcterms:created xsi:type="dcterms:W3CDTF">2022-02-07T17:15:21Z</dcterms:created>
  <dcterms:modified xsi:type="dcterms:W3CDTF">2022-02-10T07:48:16Z</dcterms:modified>
</cp:coreProperties>
</file>