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963" r:id="rId6"/>
    <p:sldMasterId id="2147488979" r:id="rId7"/>
  </p:sldMasterIdLst>
  <p:notesMasterIdLst>
    <p:notesMasterId r:id="rId101"/>
  </p:notesMasterIdLst>
  <p:handoutMasterIdLst>
    <p:handoutMasterId r:id="rId102"/>
  </p:handoutMasterIdLst>
  <p:sldIdLst>
    <p:sldId id="342" r:id="rId8"/>
    <p:sldId id="791" r:id="rId9"/>
    <p:sldId id="883" r:id="rId10"/>
    <p:sldId id="1114" r:id="rId11"/>
    <p:sldId id="941" r:id="rId12"/>
    <p:sldId id="888" r:id="rId13"/>
    <p:sldId id="889" r:id="rId14"/>
    <p:sldId id="890" r:id="rId15"/>
    <p:sldId id="794" r:id="rId16"/>
    <p:sldId id="712" r:id="rId17"/>
    <p:sldId id="807" r:id="rId18"/>
    <p:sldId id="809" r:id="rId19"/>
    <p:sldId id="928" r:id="rId20"/>
    <p:sldId id="812" r:id="rId21"/>
    <p:sldId id="813" r:id="rId22"/>
    <p:sldId id="814" r:id="rId23"/>
    <p:sldId id="819" r:id="rId24"/>
    <p:sldId id="1033" r:id="rId25"/>
    <p:sldId id="823" r:id="rId26"/>
    <p:sldId id="825" r:id="rId27"/>
    <p:sldId id="826" r:id="rId28"/>
    <p:sldId id="1091" r:id="rId29"/>
    <p:sldId id="1109" r:id="rId30"/>
    <p:sldId id="1090" r:id="rId31"/>
    <p:sldId id="829" r:id="rId32"/>
    <p:sldId id="1036" r:id="rId33"/>
    <p:sldId id="1092" r:id="rId34"/>
    <p:sldId id="800" r:id="rId35"/>
    <p:sldId id="844" r:id="rId36"/>
    <p:sldId id="1097" r:id="rId37"/>
    <p:sldId id="796" r:id="rId38"/>
    <p:sldId id="1110" r:id="rId39"/>
    <p:sldId id="1111" r:id="rId40"/>
    <p:sldId id="1112" r:id="rId41"/>
    <p:sldId id="1113" r:id="rId42"/>
    <p:sldId id="960" r:id="rId43"/>
    <p:sldId id="1039" r:id="rId44"/>
    <p:sldId id="989" r:id="rId45"/>
    <p:sldId id="870" r:id="rId46"/>
    <p:sldId id="956" r:id="rId47"/>
    <p:sldId id="834" r:id="rId48"/>
    <p:sldId id="896" r:id="rId49"/>
    <p:sldId id="838" r:id="rId50"/>
    <p:sldId id="840" r:id="rId51"/>
    <p:sldId id="992" r:id="rId52"/>
    <p:sldId id="993" r:id="rId53"/>
    <p:sldId id="995" r:id="rId54"/>
    <p:sldId id="853" r:id="rId55"/>
    <p:sldId id="358" r:id="rId56"/>
    <p:sldId id="357" r:id="rId57"/>
    <p:sldId id="356" r:id="rId58"/>
    <p:sldId id="279" r:id="rId59"/>
    <p:sldId id="891" r:id="rId60"/>
    <p:sldId id="302" r:id="rId61"/>
    <p:sldId id="1098" r:id="rId62"/>
    <p:sldId id="1078" r:id="rId63"/>
    <p:sldId id="1045" r:id="rId64"/>
    <p:sldId id="1046" r:id="rId65"/>
    <p:sldId id="1047" r:id="rId66"/>
    <p:sldId id="1079" r:id="rId67"/>
    <p:sldId id="1099" r:id="rId68"/>
    <p:sldId id="1049" r:id="rId69"/>
    <p:sldId id="1050" r:id="rId70"/>
    <p:sldId id="1067" r:id="rId71"/>
    <p:sldId id="1054" r:id="rId72"/>
    <p:sldId id="1055" r:id="rId73"/>
    <p:sldId id="1056" r:id="rId74"/>
    <p:sldId id="1057" r:id="rId75"/>
    <p:sldId id="1058" r:id="rId76"/>
    <p:sldId id="1072" r:id="rId77"/>
    <p:sldId id="264" r:id="rId78"/>
    <p:sldId id="1062" r:id="rId79"/>
    <p:sldId id="1100" r:id="rId80"/>
    <p:sldId id="1101" r:id="rId81"/>
    <p:sldId id="1102" r:id="rId82"/>
    <p:sldId id="1103" r:id="rId83"/>
    <p:sldId id="1104" r:id="rId84"/>
    <p:sldId id="1106" r:id="rId85"/>
    <p:sldId id="1105" r:id="rId86"/>
    <p:sldId id="1107" r:id="rId87"/>
    <p:sldId id="1108" r:id="rId88"/>
    <p:sldId id="1064" r:id="rId89"/>
    <p:sldId id="1087" r:id="rId90"/>
    <p:sldId id="859" r:id="rId91"/>
    <p:sldId id="884" r:id="rId92"/>
    <p:sldId id="1089" r:id="rId93"/>
    <p:sldId id="1080" r:id="rId94"/>
    <p:sldId id="1081" r:id="rId95"/>
    <p:sldId id="1082" r:id="rId96"/>
    <p:sldId id="1083" r:id="rId97"/>
    <p:sldId id="864" r:id="rId98"/>
    <p:sldId id="865" r:id="rId99"/>
    <p:sldId id="866" r:id="rId100"/>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E7"/>
    <a:srgbClr val="9999FF"/>
    <a:srgbClr val="3939FF"/>
    <a:srgbClr val="01B3B7"/>
    <a:srgbClr val="F6D9CC"/>
    <a:srgbClr val="FFFFFF"/>
    <a:srgbClr val="E78712"/>
    <a:srgbClr val="FF00FF"/>
    <a:srgbClr val="FCD5B5"/>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80604" autoAdjust="0"/>
  </p:normalViewPr>
  <p:slideViewPr>
    <p:cSldViewPr snapToGrid="0">
      <p:cViewPr varScale="1">
        <p:scale>
          <a:sx n="52" d="100"/>
          <a:sy n="52" d="100"/>
        </p:scale>
        <p:origin x="328"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notesMaster" Target="notesMasters/notesMaster1.xml"/><Relationship Id="rId177"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7f452cd685849a4" providerId="LiveId" clId="{69B7BD89-4896-4304-99A6-C3200ABD9ED1}"/>
    <pc:docChg chg="modSld">
      <pc:chgData name="" userId="67f452cd685849a4" providerId="LiveId" clId="{69B7BD89-4896-4304-99A6-C3200ABD9ED1}" dt="2022-01-04T06:29:46.135" v="5" actId="20577"/>
      <pc:docMkLst>
        <pc:docMk/>
      </pc:docMkLst>
      <pc:sldChg chg="modSp">
        <pc:chgData name="" userId="67f452cd685849a4" providerId="LiveId" clId="{69B7BD89-4896-4304-99A6-C3200ABD9ED1}" dt="2022-01-04T06:27:46.980" v="2" actId="20577"/>
        <pc:sldMkLst>
          <pc:docMk/>
          <pc:sldMk cId="0" sldId="869"/>
        </pc:sldMkLst>
        <pc:graphicFrameChg chg="modGraphic">
          <ac:chgData name="" userId="67f452cd685849a4" providerId="LiveId" clId="{69B7BD89-4896-4304-99A6-C3200ABD9ED1}" dt="2022-01-04T06:27:46.980" v="2" actId="20577"/>
          <ac:graphicFrameMkLst>
            <pc:docMk/>
            <pc:sldMk cId="0" sldId="869"/>
            <ac:graphicFrameMk id="3" creationId="{7CA0AD01-79FA-4BC7-9A1D-B638DAAA2195}"/>
          </ac:graphicFrameMkLst>
        </pc:graphicFrameChg>
      </pc:sldChg>
      <pc:sldChg chg="modSp">
        <pc:chgData name="" userId="67f452cd685849a4" providerId="LiveId" clId="{69B7BD89-4896-4304-99A6-C3200ABD9ED1}" dt="2022-01-04T06:29:25.631" v="4" actId="20577"/>
        <pc:sldMkLst>
          <pc:docMk/>
          <pc:sldMk cId="937270218" sldId="1063"/>
        </pc:sldMkLst>
        <pc:spChg chg="mod">
          <ac:chgData name="" userId="67f452cd685849a4" providerId="LiveId" clId="{69B7BD89-4896-4304-99A6-C3200ABD9ED1}" dt="2022-01-04T06:29:25.631" v="4" actId="20577"/>
          <ac:spMkLst>
            <pc:docMk/>
            <pc:sldMk cId="937270218" sldId="1063"/>
            <ac:spMk id="232450" creationId="{00000000-0000-0000-0000-000000000000}"/>
          </ac:spMkLst>
        </pc:spChg>
      </pc:sldChg>
      <pc:sldChg chg="modSp">
        <pc:chgData name="" userId="67f452cd685849a4" providerId="LiveId" clId="{69B7BD89-4896-4304-99A6-C3200ABD9ED1}" dt="2022-01-04T06:29:12.609" v="3" actId="20577"/>
        <pc:sldMkLst>
          <pc:docMk/>
          <pc:sldMk cId="662836751" sldId="1067"/>
        </pc:sldMkLst>
        <pc:spChg chg="mod">
          <ac:chgData name="" userId="67f452cd685849a4" providerId="LiveId" clId="{69B7BD89-4896-4304-99A6-C3200ABD9ED1}" dt="2022-01-04T06:29:12.609" v="3" actId="20577"/>
          <ac:spMkLst>
            <pc:docMk/>
            <pc:sldMk cId="662836751" sldId="1067"/>
            <ac:spMk id="6" creationId="{F3A096C3-4926-4D40-A545-AB8A7D9F47B7}"/>
          </ac:spMkLst>
        </pc:spChg>
      </pc:sldChg>
      <pc:sldChg chg="modSp">
        <pc:chgData name="" userId="67f452cd685849a4" providerId="LiveId" clId="{69B7BD89-4896-4304-99A6-C3200ABD9ED1}" dt="2022-01-04T06:29:46.135" v="5" actId="20577"/>
        <pc:sldMkLst>
          <pc:docMk/>
          <pc:sldMk cId="804792556" sldId="1088"/>
        </pc:sldMkLst>
        <pc:spChg chg="mod">
          <ac:chgData name="" userId="67f452cd685849a4" providerId="LiveId" clId="{69B7BD89-4896-4304-99A6-C3200ABD9ED1}" dt="2022-01-04T06:29:46.135" v="5" actId="20577"/>
          <ac:spMkLst>
            <pc:docMk/>
            <pc:sldMk cId="804792556" sldId="1088"/>
            <ac:spMk id="7" creationId="{23047880-6290-48FE-907D-1D3E4D0E98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2022/3/7</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255813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2022/3/7</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3859686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22</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63673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24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5967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38</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39</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41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42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44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45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46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47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zh-TW" altLang="en-US" dirty="0">
              <a:solidFill>
                <a:schemeClr val="tx1"/>
              </a:solidFill>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50B955-1B5E-4171-98F9-7D0B10906BCA}"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6040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574342-EA57-41ED-A3B3-D75D4C580EF9}"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893849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3B6548-6396-4DE5-B7F0-B522AF9A1E52}"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09827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7FBA06-6A5C-44AE-95B7-6E0F042B9FBD}"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99529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56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491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59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60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271408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61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538901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62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66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67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70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82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90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7677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11</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12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13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80F037CA-5DDA-496B-86AF-16205399293E}"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02B0020C-59F2-4BD0-9824-5271AB08C230}" type="slidenum">
              <a:rPr lang="zh-TW" altLang="en-US"/>
              <a:pPr>
                <a:defRPr/>
              </a:pPr>
              <a:t>‹#›</a:t>
            </a:fld>
            <a:endParaRPr lang="zh-TW" altLang="en-US"/>
          </a:p>
        </p:txBody>
      </p:sp>
    </p:spTree>
    <p:extLst>
      <p:ext uri="{BB962C8B-B14F-4D97-AF65-F5344CB8AC3E}">
        <p14:creationId xmlns:p14="http://schemas.microsoft.com/office/powerpoint/2010/main" val="1861333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4"/>
          </p:nvPr>
        </p:nvSpPr>
        <p:spPr/>
        <p:txBody>
          <a:bodyPr/>
          <a:lstStyle>
            <a:lvl1pPr>
              <a:defRPr smtClean="0"/>
            </a:lvl1pPr>
          </a:lstStyle>
          <a:p>
            <a:pPr>
              <a:defRPr/>
            </a:pPr>
            <a:fld id="{F6A0731C-0AE6-4842-8DF5-7BB3C072C79F}" type="datetime1">
              <a:rPr lang="zh-TW" altLang="en-US" smtClean="0"/>
              <a:pPr>
                <a:defRPr/>
              </a:pPr>
              <a:t>2022/3/7</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D8E834B3-E7BD-45CB-B146-E12543897D39}" type="slidenum">
              <a:rPr lang="zh-TW" altLang="en-US"/>
              <a:pPr>
                <a:defRPr/>
              </a:pPr>
              <a:t>‹#›</a:t>
            </a:fld>
            <a:endParaRPr lang="zh-TW" altLang="en-US"/>
          </a:p>
        </p:txBody>
      </p:sp>
    </p:spTree>
    <p:extLst>
      <p:ext uri="{BB962C8B-B14F-4D97-AF65-F5344CB8AC3E}">
        <p14:creationId xmlns:p14="http://schemas.microsoft.com/office/powerpoint/2010/main" val="41433676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21C86492-12B3-47F7-88EE-132E9706E34E}" type="datetime1">
              <a:rPr lang="zh-TW" altLang="en-US" smtClean="0"/>
              <a:pPr>
                <a:defRPr/>
              </a:pPr>
              <a:t>2022/3/7</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C50CBFB7-5EC3-4995-967A-4A6347D4235A}" type="slidenum">
              <a:rPr lang="zh-TW" altLang="en-US"/>
              <a:pPr>
                <a:defRPr/>
              </a:pPr>
              <a:t>‹#›</a:t>
            </a:fld>
            <a:endParaRPr lang="zh-TW" altLang="en-US"/>
          </a:p>
        </p:txBody>
      </p:sp>
    </p:spTree>
    <p:extLst>
      <p:ext uri="{BB962C8B-B14F-4D97-AF65-F5344CB8AC3E}">
        <p14:creationId xmlns:p14="http://schemas.microsoft.com/office/powerpoint/2010/main" val="37939421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p:cNvSpPr>
            <a:spLocks noGrp="1"/>
          </p:cNvSpPr>
          <p:nvPr>
            <p:ph type="dt" sz="half" idx="14"/>
          </p:nvPr>
        </p:nvSpPr>
        <p:spPr/>
        <p:txBody>
          <a:bodyPr/>
          <a:lstStyle>
            <a:lvl1pPr>
              <a:defRPr smtClean="0"/>
            </a:lvl1pPr>
          </a:lstStyle>
          <a:p>
            <a:pPr>
              <a:defRPr/>
            </a:pPr>
            <a:fld id="{F8A78F51-85E1-45D2-B4AA-EC76C04A6E17}" type="datetime1">
              <a:rPr lang="zh-TW" altLang="en-US" smtClean="0"/>
              <a:pPr>
                <a:defRPr/>
              </a:pPr>
              <a:t>2022/3/7</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08F20856-4A63-4E02-A486-8E20733952EA}" type="slidenum">
              <a:rPr lang="zh-TW" altLang="en-US"/>
              <a:pPr>
                <a:defRPr/>
              </a:pPr>
              <a:t>‹#›</a:t>
            </a:fld>
            <a:endParaRPr lang="zh-TW" altLang="en-US"/>
          </a:p>
        </p:txBody>
      </p:sp>
    </p:spTree>
    <p:extLst>
      <p:ext uri="{BB962C8B-B14F-4D97-AF65-F5344CB8AC3E}">
        <p14:creationId xmlns:p14="http://schemas.microsoft.com/office/powerpoint/2010/main" val="16150091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p:cNvSpPr>
            <a:spLocks noGrp="1"/>
          </p:cNvSpPr>
          <p:nvPr>
            <p:ph type="dt" sz="half" idx="14"/>
          </p:nvPr>
        </p:nvSpPr>
        <p:spPr/>
        <p:txBody>
          <a:bodyPr/>
          <a:lstStyle>
            <a:lvl1pPr>
              <a:defRPr smtClean="0"/>
            </a:lvl1pPr>
          </a:lstStyle>
          <a:p>
            <a:pPr>
              <a:defRPr/>
            </a:pPr>
            <a:fld id="{E912071E-3985-4499-9017-BADA462B02F5}" type="datetime1">
              <a:rPr lang="zh-TW" altLang="en-US" smtClean="0"/>
              <a:pPr>
                <a:defRPr/>
              </a:pPr>
              <a:t>2022/3/7</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6704214-1B17-4825-A302-A4E960FB0614}" type="slidenum">
              <a:rPr lang="zh-TW" altLang="en-US"/>
              <a:pPr>
                <a:defRPr/>
              </a:pPr>
              <a:t>‹#›</a:t>
            </a:fld>
            <a:endParaRPr lang="zh-TW" altLang="en-US"/>
          </a:p>
        </p:txBody>
      </p:sp>
    </p:spTree>
    <p:extLst>
      <p:ext uri="{BB962C8B-B14F-4D97-AF65-F5344CB8AC3E}">
        <p14:creationId xmlns:p14="http://schemas.microsoft.com/office/powerpoint/2010/main" val="16598914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5501D4F0-1AFE-4A25-B2B4-61CD997C1B03}"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A607036-3257-4484-BC60-DF49DA6A790F}" type="slidenum">
              <a:rPr lang="zh-TW" altLang="en-US"/>
              <a:pPr>
                <a:defRPr/>
              </a:pPr>
              <a:t>‹#›</a:t>
            </a:fld>
            <a:endParaRPr lang="zh-TW" altLang="en-US"/>
          </a:p>
        </p:txBody>
      </p:sp>
    </p:spTree>
    <p:extLst>
      <p:ext uri="{BB962C8B-B14F-4D97-AF65-F5344CB8AC3E}">
        <p14:creationId xmlns:p14="http://schemas.microsoft.com/office/powerpoint/2010/main" val="21396271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B0E6F842-01FE-4119-A383-802854E04C81}"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6ED9A8B-DA62-48D3-9286-FF2948D6EFF4}" type="slidenum">
              <a:rPr lang="zh-TW" altLang="en-US"/>
              <a:pPr>
                <a:defRPr/>
              </a:pPr>
              <a:t>‹#›</a:t>
            </a:fld>
            <a:endParaRPr lang="zh-TW" altLang="en-US"/>
          </a:p>
        </p:txBody>
      </p:sp>
    </p:spTree>
    <p:extLst>
      <p:ext uri="{BB962C8B-B14F-4D97-AF65-F5344CB8AC3E}">
        <p14:creationId xmlns:p14="http://schemas.microsoft.com/office/powerpoint/2010/main" val="77479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2022/3/7</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2022/3/7</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2022/3/7</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2022/3/7</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2022/3/7</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2022/3/7</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2022/3/7</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2022/3/7</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2022/3/7</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2022/3/7</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2022/3/7</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2022/3/7</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2022/3/7</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2022/3/7</a:t>
            </a:fld>
            <a:endParaRPr lang="zh-TW" altLang="en-US"/>
          </a:p>
        </p:txBody>
      </p:sp>
      <p:sp>
        <p:nvSpPr>
          <p:cNvPr id="9" name="Footer Placeholder 7">
            <a:extLst>
              <a:ext uri="{FF2B5EF4-FFF2-40B4-BE49-F238E27FC236}">
                <a16:creationId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2022/3/7</a:t>
            </a:fld>
            <a:endParaRPr lang="zh-TW" altLang="en-US"/>
          </a:p>
        </p:txBody>
      </p:sp>
      <p:sp>
        <p:nvSpPr>
          <p:cNvPr id="5" name="Footer Placeholder 3">
            <a:extLst>
              <a:ext uri="{FF2B5EF4-FFF2-40B4-BE49-F238E27FC236}">
                <a16:creationId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2022/3/7</a:t>
            </a:fld>
            <a:endParaRPr lang="zh-TW" altLang="en-US"/>
          </a:p>
        </p:txBody>
      </p:sp>
      <p:sp>
        <p:nvSpPr>
          <p:cNvPr id="4" name="Footer Placeholder 2">
            <a:extLst>
              <a:ext uri="{FF2B5EF4-FFF2-40B4-BE49-F238E27FC236}">
                <a16:creationId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2022/3/7</a:t>
            </a:fld>
            <a:endParaRPr lang="zh-TW" altLang="en-US"/>
          </a:p>
        </p:txBody>
      </p:sp>
      <p:sp>
        <p:nvSpPr>
          <p:cNvPr id="9" name="Footer Placeholder 4">
            <a:extLst>
              <a:ext uri="{FF2B5EF4-FFF2-40B4-BE49-F238E27FC236}">
                <a16:creationId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2022/3/7</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2022/3/7</a:t>
            </a:fld>
            <a:endParaRPr lang="zh-TW" altLang="en-US"/>
          </a:p>
        </p:txBody>
      </p:sp>
      <p:sp>
        <p:nvSpPr>
          <p:cNvPr id="9" name="Footer Placeholder 5">
            <a:extLst>
              <a:ext uri="{FF2B5EF4-FFF2-40B4-BE49-F238E27FC236}">
                <a16:creationId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2022/3/7</a:t>
            </a:fld>
            <a:endParaRPr lang="zh-TW" altLang="en-US"/>
          </a:p>
        </p:txBody>
      </p:sp>
      <p:sp>
        <p:nvSpPr>
          <p:cNvPr id="6" name="Footer Placeholder 4">
            <a:extLst>
              <a:ext uri="{FF2B5EF4-FFF2-40B4-BE49-F238E27FC236}">
                <a16:creationId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2022/3/7</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TW" altLang="en-US" dirty="0"/>
              <a:t>請在此輸入標題</a:t>
            </a:r>
            <a:endParaRPr lang="zh-CN" altLang="en-US" dirty="0"/>
          </a:p>
        </p:txBody>
      </p:sp>
      <p:sp>
        <p:nvSpPr>
          <p:cNvPr id="13" name="文本占位符 10"/>
          <p:cNvSpPr>
            <a:spLocks noGrp="1"/>
          </p:cNvSpPr>
          <p:nvPr>
            <p:ph type="body" sz="quarter" idx="12"/>
          </p:nvPr>
        </p:nvSpPr>
        <p:spPr>
          <a:xfrm>
            <a:off x="3468529" y="4566939"/>
            <a:ext cx="5254474" cy="29463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3252905908"/>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TW" altLang="en-US" dirty="0"/>
              <a:t>輸入標題</a:t>
            </a:r>
            <a:endParaRPr lang="zh-CN" altLang="en-US" dirty="0"/>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4280727594"/>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lang="zh-TW" altLang="zh-TW" sz="1200" smtClean="0">
                <a:effectLst/>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039119164"/>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451178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1536959"/>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4165767225"/>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45835277"/>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0"/>
          <p:cNvSpPr>
            <a:spLocks noGrp="1"/>
          </p:cNvSpPr>
          <p:nvPr>
            <p:ph type="body" sz="quarter" idx="15" hasCustomPrompt="1"/>
          </p:nvPr>
        </p:nvSpPr>
        <p:spPr>
          <a:xfrm>
            <a:off x="695325" y="140328"/>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4" name="內容版面配置區 3"/>
          <p:cNvSpPr>
            <a:spLocks noGrp="1"/>
          </p:cNvSpPr>
          <p:nvPr>
            <p:ph sz="quarter" idx="16"/>
          </p:nvPr>
        </p:nvSpPr>
        <p:spPr>
          <a:xfrm>
            <a:off x="695325" y="1120877"/>
            <a:ext cx="10617200" cy="4920485"/>
          </a:xfrm>
          <a:prstGeom prst="rect">
            <a:avLst/>
          </a:prstGeom>
        </p:spPr>
        <p:txBody>
          <a:bodyPr/>
          <a:lstStyle>
            <a:lvl1pPr marL="571500" indent="-571500">
              <a:buFont typeface="Arial" panose="020B0604020202020204" pitchFamily="34" charset="0"/>
              <a:buChar char="►"/>
              <a:defRPr/>
            </a:lvl1pPr>
            <a:lvl2pPr marL="990575" indent="-380990">
              <a:buFont typeface="Wingdings" panose="05000000000000000000" pitchFamily="2" charset="2"/>
              <a:buChar char="n"/>
              <a:defRPr/>
            </a:lvl2pPr>
            <a:lvl3pPr marL="1523962" indent="-304792">
              <a:buFont typeface="Wingdings" panose="05000000000000000000" pitchFamily="2" charset="2"/>
              <a:buChar char="l"/>
              <a:defRPr/>
            </a:lvl3pPr>
            <a:lvl4pPr marL="2133547" indent="-304792">
              <a:buFont typeface="Wingdings" panose="05000000000000000000" pitchFamily="2" charset="2"/>
              <a:buChar char="u"/>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流程圖: 換頁接點 8"/>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78107378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34014" y="178654"/>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grpSp>
        <p:nvGrpSpPr>
          <p:cNvPr id="13" name="组合 24"/>
          <p:cNvGrpSpPr/>
          <p:nvPr userDrawn="1"/>
        </p:nvGrpSpPr>
        <p:grpSpPr>
          <a:xfrm>
            <a:off x="634014" y="960714"/>
            <a:ext cx="8417364" cy="136680"/>
            <a:chOff x="566555" y="877035"/>
            <a:chExt cx="2340260" cy="164545"/>
          </a:xfrm>
        </p:grpSpPr>
        <p:sp>
          <p:nvSpPr>
            <p:cNvPr id="14" name="矩形 13"/>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流程圖: 換頁接點 19"/>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3466375873"/>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2942254709"/>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46897442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流程圖: 換頁接點 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3656048246"/>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en-US" altLang="zh-TW" dirty="0"/>
              <a:t>Thank you</a:t>
            </a:r>
            <a:endParaRPr lang="zh-CN" altLang="en-US" dirty="0"/>
          </a:p>
        </p:txBody>
      </p:sp>
      <p:sp>
        <p:nvSpPr>
          <p:cNvPr id="34" name="文本占位符 10"/>
          <p:cNvSpPr>
            <a:spLocks noGrp="1"/>
          </p:cNvSpPr>
          <p:nvPr>
            <p:ph type="body" sz="quarter" idx="12"/>
          </p:nvPr>
        </p:nvSpPr>
        <p:spPr>
          <a:xfrm>
            <a:off x="3468529" y="3431373"/>
            <a:ext cx="5254474" cy="29572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1279128930"/>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2" y="593368"/>
            <a:ext cx="11360799" cy="763599"/>
          </a:xfrm>
          <a:prstGeom prst="rect">
            <a:avLst/>
          </a:prstGeom>
        </p:spPr>
        <p:txBody>
          <a:bodyPr lIns="91425" tIns="91425" rIns="91425" bIns="91425" anchor="t"/>
          <a:lstStyle>
            <a:lvl1pPr lvl="0">
              <a:spcBef>
                <a:spcPts val="0"/>
              </a:spcBef>
              <a:defRPr sz="4000" b="1">
                <a:latin typeface="微軟正黑體" panose="020B0604030504040204" pitchFamily="34" charset="-120"/>
                <a:ea typeface="微軟正黑體" panose="020B0604030504040204" pitchFamily="34" charset="-12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2" y="1536633"/>
            <a:ext cx="11360799" cy="4555200"/>
          </a:xfrm>
          <a:prstGeom prst="rect">
            <a:avLst/>
          </a:prstGeom>
        </p:spPr>
        <p:txBody>
          <a:bodyPr lIns="91425" tIns="91425" rIns="91425" bIns="91425"/>
          <a:lstStyle>
            <a:lvl1pPr lvl="0">
              <a:spcBef>
                <a:spcPts val="0"/>
              </a:spcBef>
              <a:defRPr sz="3200" b="1">
                <a:latin typeface="微軟正黑體" panose="020B0604030504040204" pitchFamily="34" charset="-120"/>
                <a:ea typeface="微軟正黑體" panose="020B0604030504040204" pitchFamily="34" charset="-12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11296651" y="6218239"/>
            <a:ext cx="732367" cy="523875"/>
          </a:xfrm>
          <a:prstGeom prst="rect">
            <a:avLst/>
          </a:prstGeom>
        </p:spPr>
        <p:txBody>
          <a:bodyPr lIns="91425" tIns="91425" rIns="91425" bIns="91425" anchorCtr="0">
            <a:noAutofit/>
          </a:bodyPr>
          <a:lstStyle>
            <a:lvl1pPr>
              <a:defRPr/>
            </a:lvl1pPr>
          </a:lstStyle>
          <a:p>
            <a:pPr>
              <a:defRPr/>
            </a:pPr>
            <a:fld id="{DF9460B3-9ABE-4C9D-A384-F253A5F08D44}" type="slidenum">
              <a:rPr lang="en-US" altLang="zh-TW"/>
              <a:pPr>
                <a:defRPr/>
              </a:pPr>
              <a:t>‹#›</a:t>
            </a:fld>
            <a:endParaRPr lang="zh-TW"/>
          </a:p>
        </p:txBody>
      </p:sp>
      <p:sp>
        <p:nvSpPr>
          <p:cNvPr id="5" name="流程圖: 換頁接點 4"/>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9560449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9"/>
            <a:ext cx="10972800" cy="754095"/>
          </a:xfrm>
        </p:spPr>
        <p:txBody>
          <a:bodyPr>
            <a:normAutofit/>
          </a:bodyPr>
          <a:lstStyle>
            <a:lvl1pPr algn="l">
              <a:defRPr sz="4800" b="1"/>
            </a:lvl1pPr>
          </a:lstStyle>
          <a:p>
            <a:r>
              <a:rPr lang="zh-TW" altLang="en-US" dirty="0"/>
              <a:t>按一下以編輯母片標題樣式</a:t>
            </a:r>
          </a:p>
        </p:txBody>
      </p:sp>
      <p:sp>
        <p:nvSpPr>
          <p:cNvPr id="3" name="內容版面配置區 2"/>
          <p:cNvSpPr>
            <a:spLocks noGrp="1"/>
          </p:cNvSpPr>
          <p:nvPr>
            <p:ph idx="1"/>
          </p:nvPr>
        </p:nvSpPr>
        <p:spPr>
          <a:xfrm>
            <a:off x="609600" y="1124745"/>
            <a:ext cx="10972800" cy="5231607"/>
          </a:xfrm>
        </p:spPr>
        <p:txBody>
          <a:bodyPr>
            <a:normAutofit/>
          </a:bodyPr>
          <a:lstStyle>
            <a:lvl1pPr marL="234945" indent="-234945">
              <a:defRPr sz="3733" b="1"/>
            </a:lvl1pPr>
            <a:lvl2pPr>
              <a:defRPr sz="3200"/>
            </a:lvl2pPr>
            <a:lvl3pPr>
              <a:defRPr sz="2667"/>
            </a:lvl3pPr>
            <a:lvl4pPr>
              <a:defRPr sz="2400"/>
            </a:lvl4pPr>
            <a:lvl5pPr>
              <a:defRPr sz="24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流程圖: 換頁接點 6"/>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75958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2022/3/7</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流程圖: 換頁接點 4"/>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292604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E6D045B-05FF-415F-82D2-04F80285EC05}"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61C506BD-C916-4F87-BDE5-17EE33C4077C}" type="slidenum">
              <a:rPr lang="zh-TW" altLang="en-US"/>
              <a:pPr>
                <a:defRPr/>
              </a:pPr>
              <a:t>‹#›</a:t>
            </a:fld>
            <a:endParaRPr lang="zh-TW" altLang="en-US"/>
          </a:p>
        </p:txBody>
      </p:sp>
    </p:spTree>
    <p:extLst>
      <p:ext uri="{BB962C8B-B14F-4D97-AF65-F5344CB8AC3E}">
        <p14:creationId xmlns:p14="http://schemas.microsoft.com/office/powerpoint/2010/main" val="2549533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smtClean="0"/>
            </a:lvl1pPr>
          </a:lstStyle>
          <a:p>
            <a:pPr>
              <a:defRPr/>
            </a:pPr>
            <a:fld id="{7C8B7A11-1C55-4094-A62B-56586F1859E7}"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B799C0E0-F326-44AD-AB2C-404775AFBFD3}" type="slidenum">
              <a:rPr lang="zh-TW" altLang="en-US"/>
              <a:pPr>
                <a:defRPr/>
              </a:pPr>
              <a:t>‹#›</a:t>
            </a:fld>
            <a:endParaRPr lang="zh-TW" altLang="en-US"/>
          </a:p>
        </p:txBody>
      </p:sp>
    </p:spTree>
    <p:extLst>
      <p:ext uri="{BB962C8B-B14F-4D97-AF65-F5344CB8AC3E}">
        <p14:creationId xmlns:p14="http://schemas.microsoft.com/office/powerpoint/2010/main" val="520513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smtClean="0"/>
            </a:lvl1pPr>
          </a:lstStyle>
          <a:p>
            <a:pPr>
              <a:defRPr/>
            </a:pPr>
            <a:fld id="{D6B238AA-7E3D-4EC7-928E-FFB01FEA73D9}" type="datetime1">
              <a:rPr lang="zh-TW" altLang="en-US" smtClean="0"/>
              <a:pPr>
                <a:defRPr/>
              </a:pPr>
              <a:t>2022/3/7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E12C7C6B-C0FE-4463-8D03-74B74258300F}" type="slidenum">
              <a:rPr lang="zh-TW" altLang="en-US"/>
              <a:pPr>
                <a:defRPr/>
              </a:pPr>
              <a:t>‹#›</a:t>
            </a:fld>
            <a:endParaRPr lang="zh-TW" altLang="en-US"/>
          </a:p>
        </p:txBody>
      </p:sp>
    </p:spTree>
    <p:extLst>
      <p:ext uri="{BB962C8B-B14F-4D97-AF65-F5344CB8AC3E}">
        <p14:creationId xmlns:p14="http://schemas.microsoft.com/office/powerpoint/2010/main" val="704584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p:cNvSpPr>
            <a:spLocks noGrp="1"/>
          </p:cNvSpPr>
          <p:nvPr>
            <p:ph type="dt" sz="half" idx="10"/>
          </p:nvPr>
        </p:nvSpPr>
        <p:spPr/>
        <p:txBody>
          <a:bodyPr/>
          <a:lstStyle>
            <a:lvl1pPr>
              <a:defRPr smtClean="0"/>
            </a:lvl1pPr>
          </a:lstStyle>
          <a:p>
            <a:pPr>
              <a:defRPr/>
            </a:pPr>
            <a:fld id="{3B7AD765-1BE6-43F8-B24F-CC92C65A8BD6}" type="datetime1">
              <a:rPr lang="zh-TW" altLang="en-US" smtClean="0"/>
              <a:pPr>
                <a:defRPr/>
              </a:pPr>
              <a:t>2022/3/7</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36004C5A-527F-4A46-9937-C0A9371DC746}" type="slidenum">
              <a:rPr lang="zh-TW" altLang="en-US"/>
              <a:pPr>
                <a:defRPr/>
              </a:pPr>
              <a:t>‹#›</a:t>
            </a:fld>
            <a:endParaRPr lang="zh-TW" altLang="en-US"/>
          </a:p>
        </p:txBody>
      </p:sp>
    </p:spTree>
    <p:extLst>
      <p:ext uri="{BB962C8B-B14F-4D97-AF65-F5344CB8AC3E}">
        <p14:creationId xmlns:p14="http://schemas.microsoft.com/office/powerpoint/2010/main" val="1455518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p:cNvSpPr>
            <a:spLocks noGrp="1"/>
          </p:cNvSpPr>
          <p:nvPr>
            <p:ph type="dt" sz="half" idx="10"/>
          </p:nvPr>
        </p:nvSpPr>
        <p:spPr/>
        <p:txBody>
          <a:bodyPr/>
          <a:lstStyle>
            <a:lvl1pPr>
              <a:defRPr smtClean="0"/>
            </a:lvl1pPr>
          </a:lstStyle>
          <a:p>
            <a:pPr>
              <a:defRPr/>
            </a:pPr>
            <a:fld id="{CE597F62-F36B-40CC-A99D-D50923426890}" type="datetime1">
              <a:rPr lang="zh-TW" altLang="en-US" smtClean="0"/>
              <a:pPr>
                <a:defRPr/>
              </a:pPr>
              <a:t>2022/3/7</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F702F87A-B285-4870-88A2-A272E34C9A60}" type="slidenum">
              <a:rPr lang="zh-TW" altLang="en-US"/>
              <a:pPr>
                <a:defRPr/>
              </a:pPr>
              <a:t>‹#›</a:t>
            </a:fld>
            <a:endParaRPr lang="zh-TW" altLang="en-US"/>
          </a:p>
        </p:txBody>
      </p:sp>
    </p:spTree>
    <p:extLst>
      <p:ext uri="{BB962C8B-B14F-4D97-AF65-F5344CB8AC3E}">
        <p14:creationId xmlns:p14="http://schemas.microsoft.com/office/powerpoint/2010/main" val="10272563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p:cNvSpPr>
            <a:spLocks noGrp="1"/>
          </p:cNvSpPr>
          <p:nvPr>
            <p:ph type="dt" sz="half" idx="10"/>
          </p:nvPr>
        </p:nvSpPr>
        <p:spPr/>
        <p:txBody>
          <a:bodyPr/>
          <a:lstStyle>
            <a:lvl1pPr>
              <a:defRPr smtClean="0"/>
            </a:lvl1pPr>
          </a:lstStyle>
          <a:p>
            <a:pPr>
              <a:defRPr/>
            </a:pPr>
            <a:fld id="{69D5D53C-8C10-4C62-881A-F5AAA83654F9}" type="datetime1">
              <a:rPr lang="zh-TW" altLang="en-US" smtClean="0"/>
              <a:pPr>
                <a:defRPr/>
              </a:pPr>
              <a:t>2022/3/7</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E3F46E57-7146-481A-A85A-CF1452B2F7C8}" type="slidenum">
              <a:rPr lang="zh-TW" altLang="en-US"/>
              <a:pPr>
                <a:defRPr/>
              </a:pPr>
              <a:t>‹#›</a:t>
            </a:fld>
            <a:endParaRPr lang="zh-TW" altLang="en-US"/>
          </a:p>
        </p:txBody>
      </p:sp>
    </p:spTree>
    <p:extLst>
      <p:ext uri="{BB962C8B-B14F-4D97-AF65-F5344CB8AC3E}">
        <p14:creationId xmlns:p14="http://schemas.microsoft.com/office/powerpoint/2010/main" val="233716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smtClean="0"/>
            </a:lvl1pPr>
          </a:lstStyle>
          <a:p>
            <a:pPr>
              <a:defRPr/>
            </a:pPr>
            <a:fld id="{B3547EBD-90B0-4FD0-9724-958B1FFC299B}" type="datetime1">
              <a:rPr lang="zh-TW" altLang="en-US" smtClean="0"/>
              <a:pPr>
                <a:defRPr/>
              </a:pPr>
              <a:t>2022/3/7</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D20866A7-3E07-4FFC-A76C-95180851DB8C}" type="slidenum">
              <a:rPr lang="zh-TW" altLang="en-US"/>
              <a:pPr>
                <a:defRPr/>
              </a:pPr>
              <a:t>‹#›</a:t>
            </a:fld>
            <a:endParaRPr lang="zh-TW" altLang="en-US"/>
          </a:p>
        </p:txBody>
      </p:sp>
    </p:spTree>
    <p:extLst>
      <p:ext uri="{BB962C8B-B14F-4D97-AF65-F5344CB8AC3E}">
        <p14:creationId xmlns:p14="http://schemas.microsoft.com/office/powerpoint/2010/main" val="3866446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285ADFD-53CC-4B68-8FF8-56BA97EF8B37}" type="datetime1">
              <a:rPr lang="zh-TW" altLang="en-US" smtClean="0"/>
              <a:pPr>
                <a:defRPr/>
              </a:pPr>
              <a:t>2022/3/7</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C056A211-61DE-46B8-8F00-CB02B966D371}" type="slidenum">
              <a:rPr lang="zh-TW" altLang="en-US"/>
              <a:pPr>
                <a:defRPr/>
              </a:pPr>
              <a:t>‹#›</a:t>
            </a:fld>
            <a:endParaRPr lang="zh-TW" altLang="en-US"/>
          </a:p>
        </p:txBody>
      </p:sp>
    </p:spTree>
    <p:extLst>
      <p:ext uri="{BB962C8B-B14F-4D97-AF65-F5344CB8AC3E}">
        <p14:creationId xmlns:p14="http://schemas.microsoft.com/office/powerpoint/2010/main" val="21959628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p:cNvSpPr>
            <a:spLocks noGrp="1"/>
          </p:cNvSpPr>
          <p:nvPr>
            <p:ph type="dt" sz="half" idx="10"/>
          </p:nvPr>
        </p:nvSpPr>
        <p:spPr/>
        <p:txBody>
          <a:bodyPr/>
          <a:lstStyle>
            <a:lvl1pPr>
              <a:defRPr smtClean="0"/>
            </a:lvl1pPr>
          </a:lstStyle>
          <a:p>
            <a:pPr>
              <a:defRPr/>
            </a:pPr>
            <a:fld id="{CEDDF529-CEBB-43A7-B49E-49D466A0233F}" type="datetime1">
              <a:rPr lang="zh-TW" altLang="en-US" smtClean="0"/>
              <a:pPr>
                <a:defRPr/>
              </a:pPr>
              <a:t>2022/3/7</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82F9968-A691-48F5-B98A-803B79D105CB}" type="slidenum">
              <a:rPr lang="zh-TW" altLang="en-US"/>
              <a:pPr>
                <a:defRPr/>
              </a:pPr>
              <a:t>‹#›</a:t>
            </a:fld>
            <a:endParaRPr lang="zh-TW" altLang="en-US"/>
          </a:p>
        </p:txBody>
      </p:sp>
    </p:spTree>
    <p:extLst>
      <p:ext uri="{BB962C8B-B14F-4D97-AF65-F5344CB8AC3E}">
        <p14:creationId xmlns:p14="http://schemas.microsoft.com/office/powerpoint/2010/main" val="63290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theme" Target="../theme/theme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2022/3/7</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2022/3/7</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2022/3/7</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2022/3/7</a:t>
            </a:fld>
            <a:endParaRPr lang="zh-TW" altLang="en-US"/>
          </a:p>
        </p:txBody>
      </p:sp>
      <p:sp>
        <p:nvSpPr>
          <p:cNvPr id="5" name="Footer Placeholder 4">
            <a:extLst>
              <a:ext uri="{FF2B5EF4-FFF2-40B4-BE49-F238E27FC236}">
                <a16:creationId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517522"/>
      </p:ext>
    </p:extLst>
  </p:cSld>
  <p:clrMap bg1="lt1" tx1="dk1" bg2="lt2" tx2="dk2" accent1="accent1" accent2="accent2" accent3="accent3" accent4="accent4" accent5="accent5" accent6="accent6" hlink="hlink" folHlink="folHlink"/>
  <p:sldLayoutIdLst>
    <p:sldLayoutId id="2147488964" r:id="rId1"/>
    <p:sldLayoutId id="2147488965" r:id="rId2"/>
    <p:sldLayoutId id="2147488966" r:id="rId3"/>
    <p:sldLayoutId id="2147488967" r:id="rId4"/>
    <p:sldLayoutId id="2147488968" r:id="rId5"/>
    <p:sldLayoutId id="2147488969" r:id="rId6"/>
    <p:sldLayoutId id="2147488970" r:id="rId7"/>
    <p:sldLayoutId id="2147488971" r:id="rId8"/>
    <p:sldLayoutId id="2147488972" r:id="rId9"/>
    <p:sldLayoutId id="2147488973" r:id="rId10"/>
    <p:sldLayoutId id="2147488974" r:id="rId11"/>
    <p:sldLayoutId id="2147488975" r:id="rId12"/>
    <p:sldLayoutId id="2147488976" r:id="rId13"/>
    <p:sldLayoutId id="2147488977" r:id="rId14"/>
    <p:sldLayoutId id="2147488978" r:id="rId15"/>
  </p:sldLayoutIdLst>
  <p:transition spd="slow">
    <p:push dir="u"/>
  </p:transition>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smtClean="0">
                <a:solidFill>
                  <a:prstClr val="black">
                    <a:tint val="75000"/>
                  </a:prstClr>
                </a:solidFill>
                <a:latin typeface="+mn-lt"/>
                <a:ea typeface="+mn-ea"/>
                <a:cs typeface="+mn-cs"/>
              </a:defRPr>
            </a:lvl1pPr>
          </a:lstStyle>
          <a:p>
            <a:pPr>
              <a:defRPr/>
            </a:pPr>
            <a:fld id="{881FA886-EF97-48A0-8D5B-1F5C5E60AECB}" type="datetime1">
              <a:rPr lang="zh-TW" altLang="en-US" smtClean="0"/>
              <a:pPr>
                <a:defRPr/>
              </a:pPr>
              <a:t>2022/3/7</a:t>
            </a:fld>
            <a:endParaRPr lang="zh-TW" alt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BD2E33D6-547B-495C-84A0-A285FF86A67A}" type="slidenum">
              <a:rPr lang="zh-TW" altLang="en-US"/>
              <a:pPr>
                <a:defRPr/>
              </a:pPr>
              <a:t>‹#›</a:t>
            </a:fld>
            <a:endParaRPr lang="zh-TW" altLang="en-US"/>
          </a:p>
        </p:txBody>
      </p:sp>
    </p:spTree>
    <p:extLst>
      <p:ext uri="{BB962C8B-B14F-4D97-AF65-F5344CB8AC3E}">
        <p14:creationId xmlns:p14="http://schemas.microsoft.com/office/powerpoint/2010/main" val="2262330555"/>
      </p:ext>
    </p:extLst>
  </p:cSld>
  <p:clrMap bg1="lt1" tx1="dk1" bg2="lt2" tx2="dk2" accent1="accent1" accent2="accent2" accent3="accent3" accent4="accent4" accent5="accent5" accent6="accent6" hlink="hlink" folHlink="folHlink"/>
  <p:sldLayoutIdLst>
    <p:sldLayoutId id="2147488980" r:id="rId1"/>
    <p:sldLayoutId id="2147488981" r:id="rId2"/>
    <p:sldLayoutId id="2147488982" r:id="rId3"/>
    <p:sldLayoutId id="2147488983" r:id="rId4"/>
    <p:sldLayoutId id="2147488984" r:id="rId5"/>
    <p:sldLayoutId id="2147488985" r:id="rId6"/>
    <p:sldLayoutId id="2147488986" r:id="rId7"/>
    <p:sldLayoutId id="2147488987" r:id="rId8"/>
    <p:sldLayoutId id="2147488988" r:id="rId9"/>
    <p:sldLayoutId id="2147488989" r:id="rId10"/>
    <p:sldLayoutId id="2147488990" r:id="rId11"/>
    <p:sldLayoutId id="2147488991" r:id="rId12"/>
    <p:sldLayoutId id="2147488992" r:id="rId13"/>
    <p:sldLayoutId id="2147488993" r:id="rId14"/>
    <p:sldLayoutId id="2147488994" r:id="rId15"/>
    <p:sldLayoutId id="2147488995"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92.xml"/><Relationship Id="rId4" Type="http://schemas.openxmlformats.org/officeDocument/2006/relationships/image" Target="../media/image16.tmp"/></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https://www.youtube.com/watch?v=gZf3eijgKi4" TargetMode="External"/><Relationship Id="rId5" Type="http://schemas.openxmlformats.org/officeDocument/2006/relationships/image" Target="../media/image22.jpg"/><Relationship Id="rId10" Type="http://schemas.openxmlformats.org/officeDocument/2006/relationships/hyperlink" Target="https://www.youtube.com/watch?v=XbmDCsGWNWc" TargetMode="External"/><Relationship Id="rId4" Type="http://schemas.openxmlformats.org/officeDocument/2006/relationships/image" Target="../media/image19.png"/><Relationship Id="rId9" Type="http://schemas.openxmlformats.org/officeDocument/2006/relationships/hyperlink" Target="https://www.youtube.com/watch?v=9zGte-V3beI"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9.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3.xml"/><Relationship Id="rId5" Type="http://schemas.openxmlformats.org/officeDocument/2006/relationships/image" Target="../media/image59.gif"/><Relationship Id="rId4" Type="http://schemas.openxmlformats.org/officeDocument/2006/relationships/image" Target="../media/image5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5" name="投影片編號版面配置區 11">
            <a:extLst>
              <a:ext uri="{FF2B5EF4-FFF2-40B4-BE49-F238E27FC236}">
                <a16:creationId xmlns:a16="http://schemas.microsoft.com/office/drawing/2014/main" id="{AE1279B1-8CDA-4E66-ABA2-2BE92ECD998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1722321" y="3159125"/>
            <a:ext cx="7213600" cy="1020763"/>
          </a:xfrm>
        </p:spPr>
        <p:txBody>
          <a:bodyPr/>
          <a:lstStyle/>
          <a:p>
            <a:pPr algn="ct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11">
            <a:extLst>
              <a:ext uri="{FF2B5EF4-FFF2-40B4-BE49-F238E27FC236}">
                <a16:creationId xmlns:a16="http://schemas.microsoft.com/office/drawing/2014/main" id="{94EE5794-8DC5-49C3-AF06-976DC6CE44BA}"/>
              </a:ext>
            </a:extLst>
          </p:cNvPr>
          <p:cNvSpPr>
            <a:spLocks noGrp="1"/>
          </p:cNvSpPr>
          <p:nvPr>
            <p:ph type="sldNum" sz="quarter" idx="12"/>
          </p:nvPr>
        </p:nvSpPr>
        <p:spPr>
          <a:xfrm>
            <a:off x="339308" y="3246437"/>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8" name="文字方塊 5"/>
          <p:cNvSpPr txBox="1">
            <a:spLocks noChangeArrowheads="1"/>
          </p:cNvSpPr>
          <p:nvPr/>
        </p:nvSpPr>
        <p:spPr bwMode="auto">
          <a:xfrm>
            <a:off x="4524834" y="6215717"/>
            <a:ext cx="4622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111</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2</a:t>
            </a:r>
            <a:r>
              <a:rPr lang="zh-TW" altLang="en-US" sz="2800" b="1" dirty="0">
                <a:solidFill>
                  <a:srgbClr val="FF0000"/>
                </a:solidFill>
              </a:rPr>
              <a:t>日至</a:t>
            </a:r>
            <a:r>
              <a:rPr lang="en-US" altLang="zh-TW" sz="2800" b="1" dirty="0">
                <a:solidFill>
                  <a:srgbClr val="FF0000"/>
                </a:solidFill>
              </a:rPr>
              <a:t>111</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6</a:t>
            </a:r>
            <a:r>
              <a:rPr lang="zh-TW" altLang="en-US" sz="2800" b="1" dirty="0">
                <a:solidFill>
                  <a:srgbClr val="FF0000"/>
                </a:solidFill>
              </a:rPr>
              <a:t>日</a:t>
            </a:r>
          </a:p>
        </p:txBody>
      </p:sp>
      <p:sp>
        <p:nvSpPr>
          <p:cNvPr id="7" name="投影片編號版面配置區 11">
            <a:extLst>
              <a:ext uri="{FF2B5EF4-FFF2-40B4-BE49-F238E27FC236}">
                <a16:creationId xmlns:a16="http://schemas.microsoft.com/office/drawing/2014/main" id="{6580ACD5-49D8-4E70-82D7-F208E28BB37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064" name="Visio" r:id="rId4" imgW="4426729" imgH="1541786" progId="">
                  <p:embed/>
                </p:oleObj>
              </mc:Choice>
              <mc:Fallback>
                <p:oleObj name="Visio" r:id="rId4" imgW="4426729" imgH="1541786" progId="">
                  <p:embed/>
                  <p:pic>
                    <p:nvPicPr>
                      <p:cNvPr id="122883"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285073" y="5410996"/>
            <a:ext cx="10347064" cy="707886"/>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學年以上，才有保障名額資格</a:t>
            </a:r>
          </a:p>
        </p:txBody>
      </p:sp>
      <p:sp>
        <p:nvSpPr>
          <p:cNvPr id="6" name="投影片編號版面配置區 11">
            <a:extLst>
              <a:ext uri="{FF2B5EF4-FFF2-40B4-BE49-F238E27FC236}">
                <a16:creationId xmlns:a16="http://schemas.microsoft.com/office/drawing/2014/main" id="{0FD82BA5-139E-42F3-A7A2-C986F77D620B}"/>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2921601110"/>
              </p:ext>
            </p:extLst>
          </p:nvPr>
        </p:nvGraphicFramePr>
        <p:xfrm>
          <a:off x="1877568" y="175846"/>
          <a:ext cx="9814560" cy="6577506"/>
        </p:xfrm>
        <a:graphic>
          <a:graphicData uri="http://schemas.openxmlformats.org/drawingml/2006/table">
            <a:tbl>
              <a:tblPr>
                <a:tableStyleId>{5C22544A-7EE6-4342-B048-85BDC9FD1C3A}</a:tableStyleId>
              </a:tblPr>
              <a:tblGrid>
                <a:gridCol w="780288">
                  <a:extLst>
                    <a:ext uri="{9D8B030D-6E8A-4147-A177-3AD203B41FA5}">
                      <a16:colId xmlns:a16="http://schemas.microsoft.com/office/drawing/2014/main" val="20000"/>
                    </a:ext>
                  </a:extLst>
                </a:gridCol>
                <a:gridCol w="816864">
                  <a:extLst>
                    <a:ext uri="{9D8B030D-6E8A-4147-A177-3AD203B41FA5}">
                      <a16:colId xmlns:a16="http://schemas.microsoft.com/office/drawing/2014/main" val="20001"/>
                    </a:ext>
                  </a:extLst>
                </a:gridCol>
                <a:gridCol w="816864">
                  <a:extLst>
                    <a:ext uri="{9D8B030D-6E8A-4147-A177-3AD203B41FA5}">
                      <a16:colId xmlns:a16="http://schemas.microsoft.com/office/drawing/2014/main" val="20002"/>
                    </a:ext>
                  </a:extLst>
                </a:gridCol>
                <a:gridCol w="477377">
                  <a:extLst>
                    <a:ext uri="{9D8B030D-6E8A-4147-A177-3AD203B41FA5}">
                      <a16:colId xmlns:a16="http://schemas.microsoft.com/office/drawing/2014/main" val="20003"/>
                    </a:ext>
                  </a:extLst>
                </a:gridCol>
                <a:gridCol w="315103">
                  <a:extLst>
                    <a:ext uri="{9D8B030D-6E8A-4147-A177-3AD203B41FA5}">
                      <a16:colId xmlns:a16="http://schemas.microsoft.com/office/drawing/2014/main" val="20004"/>
                    </a:ext>
                  </a:extLst>
                </a:gridCol>
                <a:gridCol w="707172">
                  <a:extLst>
                    <a:ext uri="{9D8B030D-6E8A-4147-A177-3AD203B41FA5}">
                      <a16:colId xmlns:a16="http://schemas.microsoft.com/office/drawing/2014/main" val="20005"/>
                    </a:ext>
                  </a:extLst>
                </a:gridCol>
                <a:gridCol w="97500">
                  <a:extLst>
                    <a:ext uri="{9D8B030D-6E8A-4147-A177-3AD203B41FA5}">
                      <a16:colId xmlns:a16="http://schemas.microsoft.com/office/drawing/2014/main" val="20006"/>
                    </a:ext>
                  </a:extLst>
                </a:gridCol>
                <a:gridCol w="780288">
                  <a:extLst>
                    <a:ext uri="{9D8B030D-6E8A-4147-A177-3AD203B41FA5}">
                      <a16:colId xmlns:a16="http://schemas.microsoft.com/office/drawing/2014/main" val="20007"/>
                    </a:ext>
                  </a:extLst>
                </a:gridCol>
                <a:gridCol w="694944">
                  <a:extLst>
                    <a:ext uri="{9D8B030D-6E8A-4147-A177-3AD203B41FA5}">
                      <a16:colId xmlns:a16="http://schemas.microsoft.com/office/drawing/2014/main" val="20008"/>
                    </a:ext>
                  </a:extLst>
                </a:gridCol>
                <a:gridCol w="390144">
                  <a:extLst>
                    <a:ext uri="{9D8B030D-6E8A-4147-A177-3AD203B41FA5}">
                      <a16:colId xmlns:a16="http://schemas.microsoft.com/office/drawing/2014/main" val="20009"/>
                    </a:ext>
                  </a:extLst>
                </a:gridCol>
                <a:gridCol w="3938016">
                  <a:extLst>
                    <a:ext uri="{9D8B030D-6E8A-4147-A177-3AD203B41FA5}">
                      <a16:colId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200" b="0" kern="0" dirty="0">
                          <a:effectLst/>
                          <a:latin typeface="新細明體" panose="02020500000000000000" pitchFamily="18" charset="-120"/>
                          <a:ea typeface="新細明體" panose="02020500000000000000" pitchFamily="18" charset="-120"/>
                        </a:rPr>
                        <a:t>比序</a:t>
                      </a:r>
                      <a:r>
                        <a:rPr lang="zh-TW" sz="1200" b="0" kern="100" dirty="0">
                          <a:effectLst/>
                          <a:latin typeface="新細明體" panose="02020500000000000000" pitchFamily="18" charset="-120"/>
                          <a:ea typeface="新細明體" panose="02020500000000000000" pitchFamily="18" charset="-120"/>
                        </a:rPr>
                        <a:t>項目</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積分換算</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最高</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分數</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備註</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80948">
                <a:tc>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1.志願序</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志願序</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第1志願序學校 </a:t>
                      </a:r>
                      <a:r>
                        <a:rPr lang="en-US" altLang="zh-TW" sz="1200" b="0" kern="0" dirty="0">
                          <a:solidFill>
                            <a:srgbClr val="FF0000"/>
                          </a:solidFill>
                          <a:effectLst/>
                          <a:latin typeface="新細明體" panose="02020500000000000000" pitchFamily="18" charset="-120"/>
                          <a:ea typeface="新細明體" panose="02020500000000000000" pitchFamily="18" charset="-120"/>
                        </a:rPr>
                        <a:t>12</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第2志願序學校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11</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第3志願序學校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10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ctr">
                        <a:lnSpc>
                          <a:spcPct val="150000"/>
                        </a:lnSpc>
                        <a:spcBef>
                          <a:spcPts val="0"/>
                        </a:spcBef>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第4志願序學校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9</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第5志願序學校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8</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20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1</a:t>
                      </a:r>
                      <a:r>
                        <a:rPr lang="en-US" altLang="zh-TW" sz="1200" b="0" kern="0" dirty="0">
                          <a:solidFill>
                            <a:srgbClr val="FF0000"/>
                          </a:solidFill>
                          <a:effectLst/>
                          <a:latin typeface="新細明體" panose="02020500000000000000" pitchFamily="18" charset="-120"/>
                          <a:ea typeface="新細明體" panose="02020500000000000000" pitchFamily="18" charset="-120"/>
                        </a:rPr>
                        <a:t>2</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2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240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altLang="zh-TW" sz="1200" b="0" u="none" strike="noStrike" kern="100" dirty="0">
                          <a:solidFill>
                            <a:srgbClr val="FF0000"/>
                          </a:solidFill>
                          <a:effectLst/>
                          <a:uFill>
                            <a:solidFill>
                              <a:srgbClr val="000000"/>
                            </a:solidFill>
                          </a:uFill>
                          <a:latin typeface="新細明體" panose="02020500000000000000" pitchFamily="18" charset="-120"/>
                          <a:ea typeface="新細明體" panose="02020500000000000000" pitchFamily="18" charset="-120"/>
                        </a:rPr>
                        <a:t>7</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en-US" altLang="zh-TW" sz="1200" b="0" u="none" strike="noStrike" kern="100" dirty="0">
                        <a:effectLst/>
                        <a:uFill>
                          <a:solidFill>
                            <a:srgbClr val="000000"/>
                          </a:solidFill>
                        </a:uFill>
                        <a:latin typeface="新細明體" panose="02020500000000000000" pitchFamily="18" charset="-120"/>
                        <a:ea typeface="新細明體" panose="02020500000000000000" pitchFamily="18" charset="-120"/>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3427">
                <a:tc rowSpan="8">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2.</a:t>
                      </a:r>
                      <a:endParaRPr lang="en-US" altLang="zh-TW" sz="1200" b="0" kern="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多</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元</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學</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習</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表</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現</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競賽成績</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國際第一名</a:t>
                      </a:r>
                      <a:r>
                        <a:rPr lang="en-US" sz="1200" b="0" kern="100" dirty="0">
                          <a:effectLst/>
                          <a:latin typeface="新細明體" panose="02020500000000000000" pitchFamily="18" charset="-120"/>
                          <a:ea typeface="新細明體" panose="02020500000000000000" pitchFamily="18" charset="-120"/>
                        </a:rPr>
                        <a:t>10</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國際第二名</a:t>
                      </a:r>
                      <a:r>
                        <a:rPr lang="en-US" sz="1200" b="0" kern="100" dirty="0">
                          <a:effectLst/>
                          <a:latin typeface="新細明體" panose="02020500000000000000" pitchFamily="18" charset="-120"/>
                          <a:ea typeface="新細明體" panose="02020500000000000000" pitchFamily="18" charset="-120"/>
                        </a:rPr>
                        <a:t>9</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國際第三名</a:t>
                      </a:r>
                      <a:r>
                        <a:rPr lang="en-US" sz="1200" b="0" kern="100" dirty="0">
                          <a:effectLst/>
                          <a:latin typeface="新細明體" panose="02020500000000000000" pitchFamily="18" charset="-120"/>
                          <a:ea typeface="新細明體" panose="02020500000000000000" pitchFamily="18" charset="-120"/>
                        </a:rPr>
                        <a:t>8</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國際第四至八名</a:t>
                      </a:r>
                      <a:r>
                        <a:rPr lang="en-US" sz="1200" b="0" kern="100" dirty="0">
                          <a:effectLst/>
                          <a:latin typeface="新細明體" panose="02020500000000000000" pitchFamily="18" charset="-120"/>
                          <a:ea typeface="新細明體" panose="02020500000000000000" pitchFamily="18" charset="-120"/>
                        </a:rPr>
                        <a:t>7</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最</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高</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採</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計</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50</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ct val="1500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同一性質或同一項目之競賽，僅擇優計分一次。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全國第一名</a:t>
                      </a:r>
                      <a:r>
                        <a:rPr lang="en-US" sz="1200" b="0" kern="100" dirty="0">
                          <a:effectLst/>
                          <a:latin typeface="新細明體" panose="02020500000000000000" pitchFamily="18" charset="-120"/>
                          <a:ea typeface="新細明體" panose="02020500000000000000" pitchFamily="18" charset="-120"/>
                        </a:rPr>
                        <a:t>7</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全國第二名</a:t>
                      </a:r>
                      <a:r>
                        <a:rPr lang="en-US" sz="1200" b="0" kern="100" dirty="0">
                          <a:effectLst/>
                          <a:latin typeface="新細明體" panose="02020500000000000000" pitchFamily="18" charset="-120"/>
                          <a:ea typeface="新細明體" panose="02020500000000000000" pitchFamily="18" charset="-120"/>
                        </a:rPr>
                        <a:t>6</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全國第三名</a:t>
                      </a:r>
                      <a:r>
                        <a:rPr lang="en-US" sz="1200" b="0" kern="100" dirty="0">
                          <a:effectLst/>
                          <a:latin typeface="新細明體" panose="02020500000000000000" pitchFamily="18" charset="-120"/>
                          <a:ea typeface="新細明體" panose="02020500000000000000" pitchFamily="18" charset="-120"/>
                        </a:rPr>
                        <a:t>5</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全國第四至八名</a:t>
                      </a:r>
                      <a:r>
                        <a:rPr lang="en-US" sz="1200" b="0" kern="10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縣市第一名</a:t>
                      </a:r>
                      <a:r>
                        <a:rPr lang="en-US" sz="1200" b="0" kern="10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縣市第二名</a:t>
                      </a:r>
                      <a:r>
                        <a:rPr lang="en-US" sz="1200" b="0" kern="100" dirty="0">
                          <a:effectLst/>
                          <a:latin typeface="新細明體" panose="02020500000000000000" pitchFamily="18" charset="-120"/>
                          <a:ea typeface="新細明體" panose="02020500000000000000" pitchFamily="18" charset="-120"/>
                        </a:rPr>
                        <a:t>3</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縣市第三名</a:t>
                      </a:r>
                      <a:r>
                        <a:rPr lang="en-US" sz="1200" b="0" kern="100" dirty="0">
                          <a:effectLst/>
                          <a:latin typeface="新細明體" panose="02020500000000000000" pitchFamily="18" charset="-120"/>
                          <a:ea typeface="新細明體" panose="02020500000000000000" pitchFamily="18" charset="-120"/>
                        </a:rPr>
                        <a:t>2</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縣市第四至八名</a:t>
                      </a:r>
                      <a:r>
                        <a:rPr lang="en-US" sz="1200" b="0" kern="100" dirty="0">
                          <a:effectLst/>
                          <a:latin typeface="新細明體" panose="02020500000000000000" pitchFamily="18" charset="-120"/>
                          <a:ea typeface="新細明體" panose="02020500000000000000" pitchFamily="18" charset="-120"/>
                        </a:rPr>
                        <a:t>1</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ct val="1500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2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2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獎勵紀錄</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服務學習</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社團參與</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體適能</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200" b="0" kern="100" dirty="0">
                          <a:effectLst/>
                          <a:latin typeface="新細明體" panose="02020500000000000000" pitchFamily="18" charset="-120"/>
                          <a:ea typeface="新細明體" panose="02020500000000000000" pitchFamily="18" charset="-120"/>
                          <a:cs typeface="Times New Roman"/>
                        </a:rPr>
                        <a:t>語言認證</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06784">
                <a:tc gridSpan="2">
                  <a:txBody>
                    <a:bodyPr/>
                    <a:lstStyle/>
                    <a:p>
                      <a:pPr algn="l">
                        <a:lnSpc>
                          <a:spcPct val="150000"/>
                        </a:lnSpc>
                        <a:spcAft>
                          <a:spcPts val="0"/>
                        </a:spcAft>
                      </a:pPr>
                      <a:r>
                        <a:rPr lang="zh-TW" altLang="en-US" sz="1200" b="0" kern="0" dirty="0">
                          <a:effectLst/>
                          <a:latin typeface="新細明體" panose="02020500000000000000" pitchFamily="18" charset="-120"/>
                          <a:ea typeface="新細明體" panose="02020500000000000000" pitchFamily="18" charset="-120"/>
                        </a:rPr>
                        <a:t>  </a:t>
                      </a:r>
                      <a:r>
                        <a:rPr lang="zh-TW" sz="1200" b="0" kern="0" dirty="0">
                          <a:effectLst/>
                          <a:latin typeface="新細明體" panose="02020500000000000000" pitchFamily="18" charset="-120"/>
                          <a:ea typeface="新細明體" panose="02020500000000000000" pitchFamily="18" charset="-120"/>
                        </a:rPr>
                        <a:t>3.就近入學</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符合</a:t>
                      </a:r>
                      <a:r>
                        <a:rPr lang="en-US" sz="1200" b="0" kern="0" dirty="0">
                          <a:effectLst/>
                          <a:latin typeface="新細明體" panose="02020500000000000000" pitchFamily="18" charset="-120"/>
                          <a:ea typeface="新細明體" panose="02020500000000000000" pitchFamily="18" charset="-120"/>
                        </a:rPr>
                        <a:t>10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不符</a:t>
                      </a:r>
                      <a:r>
                        <a:rPr lang="en-US" sz="1200" b="0" kern="0" dirty="0">
                          <a:effectLst/>
                          <a:latin typeface="新細明體" panose="02020500000000000000" pitchFamily="18" charset="-120"/>
                          <a:ea typeface="新細明體" panose="02020500000000000000" pitchFamily="18" charset="-120"/>
                        </a:rPr>
                        <a:t>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10分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46936">
                <a:tc gridSpan="2">
                  <a:txBody>
                    <a:bodyPr/>
                    <a:lstStyle/>
                    <a:p>
                      <a:pPr algn="just">
                        <a:lnSpc>
                          <a:spcPct val="150000"/>
                        </a:lnSpc>
                        <a:spcAft>
                          <a:spcPts val="0"/>
                        </a:spcAft>
                      </a:pPr>
                      <a:r>
                        <a:rPr lang="zh-TW" altLang="en-US" sz="1200" b="0" kern="0" dirty="0">
                          <a:effectLst/>
                          <a:latin typeface="新細明體" panose="02020500000000000000" pitchFamily="18" charset="-120"/>
                          <a:ea typeface="新細明體" panose="02020500000000000000" pitchFamily="18" charset="-120"/>
                        </a:rPr>
                        <a:t>  </a:t>
                      </a:r>
                      <a:r>
                        <a:rPr lang="zh-TW" sz="1200" b="0" kern="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國中</a:t>
                      </a:r>
                      <a:r>
                        <a:rPr lang="zh-TW" sz="1200" b="0" kern="0" dirty="0">
                          <a:effectLst/>
                          <a:latin typeface="新細明體" panose="02020500000000000000" pitchFamily="18" charset="-120"/>
                          <a:ea typeface="新細明體" panose="02020500000000000000" pitchFamily="18" charset="-120"/>
                        </a:rPr>
                        <a:t>教育會考</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7">
                  <a:txBody>
                    <a:bodyPr/>
                    <a:lstStyle/>
                    <a:p>
                      <a:r>
                        <a:rPr lang="zh-TW" altLang="en-US" sz="1200" b="0" i="0" u="none" strike="noStrike" kern="1200" baseline="0" dirty="0">
                          <a:solidFill>
                            <a:srgbClr val="FF0000"/>
                          </a:solidFill>
                          <a:latin typeface="+mn-lt"/>
                          <a:ea typeface="+mn-ea"/>
                          <a:cs typeface="+mn-cs"/>
                        </a:rPr>
                        <a:t>會考分數五科加上寫作測驗總積分為</a:t>
                      </a:r>
                      <a:r>
                        <a:rPr lang="en-US" altLang="zh-TW" sz="1200" b="0" i="0" u="none" strike="noStrike" kern="1200" baseline="0" dirty="0">
                          <a:solidFill>
                            <a:srgbClr val="FF0000"/>
                          </a:solidFill>
                          <a:latin typeface="+mn-lt"/>
                          <a:ea typeface="+mn-ea"/>
                          <a:cs typeface="+mn-cs"/>
                        </a:rPr>
                        <a:t>36</a:t>
                      </a:r>
                      <a:r>
                        <a:rPr lang="zh-TW" altLang="en-US" sz="1200" b="0" i="0" u="none" strike="noStrike" kern="1200" baseline="0" dirty="0">
                          <a:solidFill>
                            <a:srgbClr val="FF0000"/>
                          </a:solidFill>
                          <a:latin typeface="+mn-lt"/>
                          <a:ea typeface="+mn-ea"/>
                          <a:cs typeface="+mn-cs"/>
                        </a:rPr>
                        <a:t>分，每一科</a:t>
                      </a:r>
                      <a:r>
                        <a:rPr lang="en-US" altLang="zh-TW" sz="1200" b="0" i="0" u="none" strike="noStrike" kern="1200" baseline="0" dirty="0">
                          <a:solidFill>
                            <a:srgbClr val="FF0000"/>
                          </a:solidFill>
                          <a:latin typeface="+mn-lt"/>
                          <a:ea typeface="+mn-ea"/>
                          <a:cs typeface="+mn-cs"/>
                        </a:rPr>
                        <a:t>A++(7</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A+(6</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A(5</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B++(4</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B+(3</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B(2</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C(1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 </a:t>
                      </a:r>
                    </a:p>
                    <a:p>
                      <a:r>
                        <a:rPr lang="zh-TW" altLang="en-US" sz="1200" b="0" i="0" u="none" strike="noStrike" kern="1200" baseline="0" dirty="0">
                          <a:solidFill>
                            <a:srgbClr val="FF0000"/>
                          </a:solidFill>
                          <a:latin typeface="+mn-lt"/>
                          <a:ea typeface="+mn-ea"/>
                          <a:cs typeface="+mn-cs"/>
                        </a:rPr>
                        <a:t>寫作測驗</a:t>
                      </a:r>
                      <a:r>
                        <a:rPr lang="en-US" altLang="zh-TW" sz="1200" b="0" i="0" u="none" strike="noStrike" kern="1200" baseline="0" dirty="0">
                          <a:solidFill>
                            <a:srgbClr val="FF0000"/>
                          </a:solidFill>
                          <a:latin typeface="+mn-lt"/>
                          <a:ea typeface="+mn-ea"/>
                          <a:cs typeface="+mn-cs"/>
                        </a:rPr>
                        <a:t>6</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5</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0.8</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4</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0.6</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3</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0.4</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2</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0.2</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1</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0</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a:t>
                      </a:r>
                      <a:r>
                        <a:rPr lang="zh-TW" altLang="en-US" sz="1200" b="0" i="0" u="none" strike="noStrike" kern="1200" baseline="0" dirty="0">
                          <a:solidFill>
                            <a:srgbClr val="FF0000"/>
                          </a:solidFill>
                          <a:latin typeface="+mn-lt"/>
                          <a:ea typeface="+mn-ea"/>
                          <a:cs typeface="+mn-cs"/>
                        </a:rPr>
                        <a:t>分</a:t>
                      </a:r>
                      <a:r>
                        <a:rPr lang="zh-TW" altLang="en-US" sz="1200" b="0" i="0" u="none" strike="noStrike" kern="1200" baseline="0" dirty="0">
                          <a:solidFill>
                            <a:schemeClr val="dk1"/>
                          </a:solidFill>
                          <a:latin typeface="+mn-lt"/>
                          <a:ea typeface="+mn-ea"/>
                          <a:cs typeface="+mn-cs"/>
                        </a:rPr>
                        <a:t>。</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3</a:t>
                      </a:r>
                      <a:r>
                        <a:rPr lang="en-US" altLang="zh-TW" sz="1200" b="0" kern="0" dirty="0">
                          <a:solidFill>
                            <a:srgbClr val="FF0000"/>
                          </a:solidFill>
                          <a:effectLst/>
                          <a:latin typeface="新細明體" panose="02020500000000000000" pitchFamily="18" charset="-120"/>
                          <a:ea typeface="新細明體" panose="02020500000000000000" pitchFamily="18" charset="-120"/>
                        </a:rPr>
                        <a:t>6</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45416">
                <a:tc gridSpan="9">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參考總分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5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10</a:t>
                      </a:r>
                      <a:r>
                        <a:rPr lang="en-US" altLang="zh-TW" sz="1200" b="0" kern="0" dirty="0">
                          <a:solidFill>
                            <a:srgbClr val="FF0000"/>
                          </a:solidFill>
                          <a:effectLst/>
                          <a:latin typeface="新細明體" panose="02020500000000000000" pitchFamily="18" charset="-120"/>
                          <a:ea typeface="新細明體" panose="02020500000000000000" pitchFamily="18" charset="-120"/>
                        </a:rPr>
                        <a:t>8</a:t>
                      </a:r>
                      <a:endParaRPr lang="zh-TW" sz="1200" b="0" kern="100" dirty="0">
                        <a:solidFill>
                          <a:srgbClr val="FF0000"/>
                        </a:solidFill>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372618" y="1424750"/>
            <a:ext cx="1293813" cy="353943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dirty="0">
                <a:solidFill>
                  <a:schemeClr val="bg1"/>
                </a:solidFill>
                <a:latin typeface="標楷體" panose="03000509000000000000" pitchFamily="65" charset="-120"/>
                <a:ea typeface="標楷體" panose="03000509000000000000" pitchFamily="65" charset="-120"/>
              </a:rPr>
              <a:t>(</a:t>
            </a:r>
            <a:r>
              <a:rPr lang="zh-TW" altLang="en-US" sz="3200" b="1" dirty="0">
                <a:solidFill>
                  <a:schemeClr val="bg1"/>
                </a:solidFill>
                <a:latin typeface="標楷體" panose="03000509000000000000" pitchFamily="65" charset="-120"/>
                <a:ea typeface="標楷體" panose="03000509000000000000" pitchFamily="65" charset="-120"/>
              </a:rPr>
              <a:t>四</a:t>
            </a:r>
            <a:r>
              <a:rPr lang="en-US" altLang="zh-TW" sz="3200" b="1" dirty="0">
                <a:solidFill>
                  <a:schemeClr val="bg1"/>
                </a:solidFill>
                <a:latin typeface="標楷體" panose="03000509000000000000" pitchFamily="65" charset="-120"/>
                <a:ea typeface="標楷體" panose="03000509000000000000" pitchFamily="65" charset="-120"/>
              </a:rPr>
              <a:t>)</a:t>
            </a:r>
          </a:p>
          <a:p>
            <a:pPr algn="ct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免試入學超額比序項</a:t>
            </a:r>
            <a:r>
              <a:rPr lang="zh-TW" altLang="zh-TW" sz="3200" b="1" dirty="0">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dirty="0">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dirty="0">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7759309" y="4106922"/>
            <a:ext cx="4068673"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marL="0" indent="0" algn="ctr" eaLnBrk="1" hangingPunct="1">
              <a:buNone/>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endParaRPr lang="en-US" altLang="zh-TW" sz="2400" kern="0" dirty="0">
              <a:solidFill>
                <a:srgbClr val="FF0000"/>
              </a:solidFill>
              <a:latin typeface="標楷體" panose="03000509000000000000" pitchFamily="65" charset="-120"/>
              <a:ea typeface="標楷體" panose="03000509000000000000" pitchFamily="65" charset="-120"/>
            </a:endParaRPr>
          </a:p>
        </p:txBody>
      </p:sp>
      <p:sp>
        <p:nvSpPr>
          <p:cNvPr id="10" name="投影片編號版面配置區 11">
            <a:extLst>
              <a:ext uri="{FF2B5EF4-FFF2-40B4-BE49-F238E27FC236}">
                <a16:creationId xmlns:a16="http://schemas.microsoft.com/office/drawing/2014/main" id="{2B0347A8-7F14-4003-A85B-948A1B132E6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2078629022"/>
              </p:ext>
            </p:extLst>
          </p:nvPr>
        </p:nvGraphicFramePr>
        <p:xfrm>
          <a:off x="2375371" y="1484786"/>
          <a:ext cx="7329462" cy="4721452"/>
        </p:xfrm>
        <a:graphic>
          <a:graphicData uri="http://schemas.openxmlformats.org/drawingml/2006/table">
            <a:tbl>
              <a:tblPr>
                <a:tableStyleId>{35758FB7-9AC5-4552-8A53-C91805E547FA}</a:tableStyleId>
              </a:tblPr>
              <a:tblGrid>
                <a:gridCol w="1078753">
                  <a:extLst>
                    <a:ext uri="{9D8B030D-6E8A-4147-A177-3AD203B41FA5}">
                      <a16:colId xmlns:a16="http://schemas.microsoft.com/office/drawing/2014/main" val="20000"/>
                    </a:ext>
                  </a:extLst>
                </a:gridCol>
                <a:gridCol w="4129022">
                  <a:extLst>
                    <a:ext uri="{9D8B030D-6E8A-4147-A177-3AD203B41FA5}">
                      <a16:colId xmlns:a16="http://schemas.microsoft.com/office/drawing/2014/main" val="20001"/>
                    </a:ext>
                  </a:extLst>
                </a:gridCol>
                <a:gridCol w="2121687">
                  <a:extLst>
                    <a:ext uri="{9D8B030D-6E8A-4147-A177-3AD203B41FA5}">
                      <a16:colId xmlns:a16="http://schemas.microsoft.com/office/drawing/2014/main"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471775">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108</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524256">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548640">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12</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487680">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47548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zh-TW" altLang="en-US" sz="2400" u="none" strike="noStrike" dirty="0">
                          <a:effectLst/>
                        </a:rPr>
                        <a:t>國中教育會考總積分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en-US" altLang="zh-TW" sz="2400" u="none" strike="noStrike" dirty="0">
                          <a:effectLst/>
                        </a:rPr>
                        <a:t>36</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73787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6</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五</a:t>
            </a:r>
            <a:r>
              <a:rPr kumimoji="0" lang="en-US" altLang="zh-TW" sz="4000" dirty="0">
                <a:solidFill>
                  <a:schemeClr val="bg1"/>
                </a:solidFill>
                <a:latin typeface="標楷體" panose="03000509000000000000" pitchFamily="65" charset="-120"/>
                <a:ea typeface="標楷體" panose="03000509000000000000" pitchFamily="65" charset="-120"/>
              </a:rPr>
              <a:t>)</a:t>
            </a:r>
            <a:r>
              <a:rPr kumimoji="0" lang="zh-TW" altLang="en-US" sz="4000" dirty="0">
                <a:solidFill>
                  <a:schemeClr val="bg1"/>
                </a:solidFill>
                <a:latin typeface="標楷體" panose="03000509000000000000" pitchFamily="65" charset="-120"/>
                <a:ea typeface="標楷體" panose="03000509000000000000" pitchFamily="65" charset="-120"/>
              </a:rPr>
              <a:t>免試入學同分比序</a:t>
            </a:r>
            <a:r>
              <a:rPr kumimoji="0" lang="en-US" altLang="zh-TW" sz="4000" dirty="0">
                <a:solidFill>
                  <a:schemeClr val="bg1"/>
                </a:solidFill>
                <a:latin typeface="標楷體" panose="03000509000000000000" pitchFamily="65" charset="-120"/>
                <a:ea typeface="標楷體" panose="03000509000000000000" pitchFamily="65" charset="-120"/>
              </a:rPr>
              <a:t>-2</a:t>
            </a:r>
            <a:endParaRPr kumimoji="0" lang="zh-TW" altLang="en-US" sz="4000" dirty="0">
              <a:solidFill>
                <a:schemeClr val="bg1"/>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CF4D5AE0-A249-4B8B-8F04-63441A6C9BD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六</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超額比序</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志願序</a:t>
            </a:r>
            <a:r>
              <a:rPr lang="en-US" altLang="zh-TW" sz="4000" dirty="0">
                <a:solidFill>
                  <a:srgbClr val="FFFF00"/>
                </a:solidFill>
                <a:latin typeface="標楷體" panose="03000509000000000000" pitchFamily="65" charset="-120"/>
                <a:ea typeface="標楷體" panose="03000509000000000000" pitchFamily="65" charset="-120"/>
              </a:rPr>
              <a:t>1 (12</a:t>
            </a:r>
            <a:r>
              <a:rPr lang="zh-TW" altLang="en-US" sz="4000" dirty="0">
                <a:solidFill>
                  <a:srgbClr val="FFFF00"/>
                </a:solidFill>
                <a:latin typeface="標楷體" panose="03000509000000000000" pitchFamily="65" charset="-120"/>
                <a:ea typeface="標楷體" panose="03000509000000000000" pitchFamily="65" charset="-120"/>
              </a:rPr>
              <a:t>分</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extLst>
              <p:ext uri="{D42A27DB-BD31-4B8C-83A1-F6EECF244321}">
                <p14:modId xmlns:p14="http://schemas.microsoft.com/office/powerpoint/2010/main" val="148386875"/>
              </p:ext>
            </p:extLst>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12</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11</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extLst>
              <p:ext uri="{D42A27DB-BD31-4B8C-83A1-F6EECF244321}">
                <p14:modId xmlns:p14="http://schemas.microsoft.com/office/powerpoint/2010/main" val="2190018989"/>
              </p:ext>
            </p:extLst>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校為一群組</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7</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分</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7" name="投影片編號版面配置區 11">
            <a:extLst>
              <a:ext uri="{FF2B5EF4-FFF2-40B4-BE49-F238E27FC236}">
                <a16:creationId xmlns:a16="http://schemas.microsoft.com/office/drawing/2014/main" id="{301C0F22-D9A4-4AB1-B091-799A2C73D2B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extLst>
              <p:ext uri="{D42A27DB-BD31-4B8C-83A1-F6EECF244321}">
                <p14:modId xmlns:p14="http://schemas.microsoft.com/office/powerpoint/2010/main" val="2544399338"/>
              </p:ext>
            </p:extLst>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12</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11</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10</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6" name="投影片編號版面配置區 11">
            <a:extLst>
              <a:ext uri="{FF2B5EF4-FFF2-40B4-BE49-F238E27FC236}">
                <a16:creationId xmlns:a16="http://schemas.microsoft.com/office/drawing/2014/main" id="{98639BC4-F9E9-4FA4-AAEB-47F883E5F970}"/>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r>
              <a:rPr lang="zh-TW" altLang="en-US" sz="3600"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en-US" altLang="zh-TW"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1/06(</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-1/09(</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zh-TW" altLang="en-US"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4/07(</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-4/10(</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正式志願選填日：</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zh-TW" altLang="en-US"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6/23(</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-6/26(</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r>
              <a:rPr lang="zh-TW" altLang="en-US" sz="3467" dirty="0">
                <a:solidFill>
                  <a:srgbClr val="000066"/>
                </a:solidFill>
                <a:latin typeface="標楷體" panose="03000509000000000000" pitchFamily="65" charset="-120"/>
                <a:ea typeface="標楷體" panose="03000509000000000000" pitchFamily="65" charset="-120"/>
              </a:rPr>
              <a:t>。</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5" name="投影片編號版面配置區 11">
            <a:extLst>
              <a:ext uri="{FF2B5EF4-FFF2-40B4-BE49-F238E27FC236}">
                <a16:creationId xmlns:a16="http://schemas.microsoft.com/office/drawing/2014/main" id="{B7B83CD0-9E97-4B7E-949D-0852FF82E1D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dirty="0"/>
              <a:t>「多元學習表現」</a:t>
            </a:r>
            <a:endParaRPr lang="zh-TW" altLang="en-US" b="1" dirty="0">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482C441B-6665-4B89-A48A-8920B0EE8C85}"/>
              </a:ext>
            </a:extLst>
          </p:cNvPr>
          <p:cNvGraphicFramePr>
            <a:graphicFrameLocks noGrp="1"/>
          </p:cNvGraphicFramePr>
          <p:nvPr>
            <p:extLst>
              <p:ext uri="{D42A27DB-BD31-4B8C-83A1-F6EECF244321}">
                <p14:modId xmlns:p14="http://schemas.microsoft.com/office/powerpoint/2010/main" val="1209167764"/>
              </p:ext>
            </p:extLst>
          </p:nvPr>
        </p:nvGraphicFramePr>
        <p:xfrm>
          <a:off x="2125663" y="1466116"/>
          <a:ext cx="7727463" cy="3627120"/>
        </p:xfrm>
        <a:graphic>
          <a:graphicData uri="http://schemas.openxmlformats.org/drawingml/2006/table">
            <a:tbl>
              <a:tblPr firstRow="1" bandRow="1">
                <a:tableStyleId>{5C22544A-7EE6-4342-B048-85BDC9FD1C3A}</a:tableStyleId>
              </a:tblPr>
              <a:tblGrid>
                <a:gridCol w="4200492">
                  <a:extLst>
                    <a:ext uri="{9D8B030D-6E8A-4147-A177-3AD203B41FA5}">
                      <a16:colId xmlns:a16="http://schemas.microsoft.com/office/drawing/2014/main" val="657595864"/>
                    </a:ext>
                  </a:extLst>
                </a:gridCol>
                <a:gridCol w="1194318">
                  <a:extLst>
                    <a:ext uri="{9D8B030D-6E8A-4147-A177-3AD203B41FA5}">
                      <a16:colId xmlns:a16="http://schemas.microsoft.com/office/drawing/2014/main" val="604921878"/>
                    </a:ext>
                  </a:extLst>
                </a:gridCol>
                <a:gridCol w="2332653">
                  <a:extLst>
                    <a:ext uri="{9D8B030D-6E8A-4147-A177-3AD203B41FA5}">
                      <a16:colId xmlns:a16="http://schemas.microsoft.com/office/drawing/2014/main" val="2901873480"/>
                    </a:ext>
                  </a:extLst>
                </a:gridCol>
              </a:tblGrid>
              <a:tr h="370840">
                <a:tc>
                  <a:txBody>
                    <a:bodyPr/>
                    <a:lstStyle/>
                    <a:p>
                      <a:pPr algn="ctr"/>
                      <a:r>
                        <a:rPr lang="zh-TW" altLang="en-US" sz="2800" b="1" dirty="0">
                          <a:latin typeface="+mn-ea"/>
                          <a:ea typeface="+mn-ea"/>
                        </a:rPr>
                        <a:t>多元學習表現比序項目</a:t>
                      </a:r>
                    </a:p>
                  </a:txBody>
                  <a:tcPr/>
                </a:tc>
                <a:tc>
                  <a:txBody>
                    <a:bodyPr/>
                    <a:lstStyle/>
                    <a:p>
                      <a:pPr algn="ctr"/>
                      <a:r>
                        <a:rPr lang="zh-TW" altLang="en-US" sz="2800" b="1" dirty="0">
                          <a:latin typeface="+mn-ea"/>
                          <a:ea typeface="+mn-ea"/>
                        </a:rPr>
                        <a:t>積分</a:t>
                      </a:r>
                    </a:p>
                  </a:txBody>
                  <a:tcPr/>
                </a:tc>
                <a:tc>
                  <a:txBody>
                    <a:bodyPr/>
                    <a:lstStyle/>
                    <a:p>
                      <a:pPr algn="ctr"/>
                      <a:r>
                        <a:rPr lang="zh-TW" altLang="en-US" sz="2800" b="1" dirty="0">
                          <a:latin typeface="+mn-ea"/>
                          <a:ea typeface="+mn-ea"/>
                        </a:rPr>
                        <a:t>備註</a:t>
                      </a:r>
                    </a:p>
                  </a:txBody>
                  <a:tcPr/>
                </a:tc>
                <a:extLst>
                  <a:ext uri="{0D108BD9-81ED-4DB2-BD59-A6C34878D82A}">
                    <a16:rowId xmlns:a16="http://schemas.microsoft.com/office/drawing/2014/main" val="3238874284"/>
                  </a:ext>
                </a:extLst>
              </a:tr>
              <a:tr h="370840">
                <a:tc>
                  <a:txBody>
                    <a:bodyPr/>
                    <a:lstStyle/>
                    <a:p>
                      <a:pPr algn="ctr"/>
                      <a:r>
                        <a:rPr lang="zh-TW" altLang="en-US" sz="2800" b="1" dirty="0">
                          <a:latin typeface="+mn-ea"/>
                          <a:ea typeface="+mn-ea"/>
                        </a:rPr>
                        <a:t>競賽分數</a:t>
                      </a:r>
                    </a:p>
                  </a:txBody>
                  <a:tcPr/>
                </a:tc>
                <a:tc>
                  <a:txBody>
                    <a:bodyPr/>
                    <a:lstStyle/>
                    <a:p>
                      <a:pPr algn="ctr"/>
                      <a:r>
                        <a:rPr lang="en-US" altLang="zh-TW" sz="2800" b="1" dirty="0">
                          <a:solidFill>
                            <a:srgbClr val="FF0000"/>
                          </a:solidFill>
                          <a:latin typeface="+mn-ea"/>
                          <a:ea typeface="+mn-ea"/>
                        </a:rPr>
                        <a:t>10</a:t>
                      </a:r>
                      <a:endParaRPr lang="zh-TW" altLang="en-US" sz="2800" b="1" dirty="0">
                        <a:solidFill>
                          <a:srgbClr val="FF0000"/>
                        </a:solidFill>
                        <a:latin typeface="+mn-ea"/>
                        <a:ea typeface="+mn-ea"/>
                      </a:endParaRPr>
                    </a:p>
                  </a:txBody>
                  <a:tcPr/>
                </a:tc>
                <a:tc rowSpan="6">
                  <a:txBody>
                    <a:bodyPr/>
                    <a:lstStyle/>
                    <a:p>
                      <a:pPr algn="ctr"/>
                      <a:r>
                        <a:rPr lang="zh-TW" altLang="en-US" sz="2800" b="1" dirty="0">
                          <a:latin typeface="+mn-ea"/>
                          <a:ea typeface="+mn-ea"/>
                        </a:rPr>
                        <a:t>最</a:t>
                      </a:r>
                      <a:endParaRPr lang="en-US" altLang="zh-TW" sz="2800" b="1" dirty="0">
                        <a:latin typeface="+mn-ea"/>
                        <a:ea typeface="+mn-ea"/>
                      </a:endParaRPr>
                    </a:p>
                    <a:p>
                      <a:pPr algn="ctr"/>
                      <a:r>
                        <a:rPr lang="zh-TW" altLang="en-US" sz="2800" b="1" dirty="0">
                          <a:latin typeface="+mn-ea"/>
                          <a:ea typeface="+mn-ea"/>
                        </a:rPr>
                        <a:t>高</a:t>
                      </a:r>
                      <a:endParaRPr lang="en-US" altLang="zh-TW" sz="2800" b="1" dirty="0">
                        <a:latin typeface="+mn-ea"/>
                        <a:ea typeface="+mn-ea"/>
                      </a:endParaRPr>
                    </a:p>
                    <a:p>
                      <a:pPr algn="ctr"/>
                      <a:r>
                        <a:rPr lang="zh-TW" altLang="en-US" sz="2800" b="1" dirty="0">
                          <a:latin typeface="+mn-ea"/>
                          <a:ea typeface="+mn-ea"/>
                        </a:rPr>
                        <a:t>採</a:t>
                      </a:r>
                      <a:endParaRPr lang="en-US" altLang="zh-TW" sz="2800" b="1" dirty="0">
                        <a:latin typeface="+mn-ea"/>
                        <a:ea typeface="+mn-ea"/>
                      </a:endParaRPr>
                    </a:p>
                    <a:p>
                      <a:pPr algn="ctr"/>
                      <a:r>
                        <a:rPr lang="zh-TW" altLang="en-US" sz="2800" b="1" dirty="0">
                          <a:latin typeface="+mn-ea"/>
                          <a:ea typeface="+mn-ea"/>
                        </a:rPr>
                        <a:t>計</a:t>
                      </a:r>
                      <a:endParaRPr lang="en-US" altLang="zh-TW" sz="2800" b="1" dirty="0">
                        <a:latin typeface="+mn-ea"/>
                        <a:ea typeface="+mn-ea"/>
                      </a:endParaRPr>
                    </a:p>
                    <a:p>
                      <a:pPr algn="ctr"/>
                      <a:r>
                        <a:rPr lang="en-US" altLang="zh-TW" sz="2800" b="1" dirty="0">
                          <a:latin typeface="+mn-ea"/>
                          <a:ea typeface="+mn-ea"/>
                        </a:rPr>
                        <a:t>50</a:t>
                      </a:r>
                      <a:r>
                        <a:rPr lang="zh-TW" altLang="en-US" sz="2800" b="1" dirty="0">
                          <a:latin typeface="+mn-ea"/>
                          <a:ea typeface="+mn-ea"/>
                        </a:rPr>
                        <a:t>分</a:t>
                      </a:r>
                      <a:endParaRPr lang="en-US" altLang="zh-TW" sz="2800" b="1" dirty="0">
                        <a:latin typeface="+mn-ea"/>
                        <a:ea typeface="+mn-ea"/>
                      </a:endParaRPr>
                    </a:p>
                    <a:p>
                      <a:pPr algn="ctr"/>
                      <a:r>
                        <a:rPr lang="en-US" altLang="zh-TW" sz="2800" b="1" dirty="0">
                          <a:latin typeface="+mn-ea"/>
                          <a:ea typeface="+mn-ea"/>
                        </a:rPr>
                        <a:t>(50/</a:t>
                      </a:r>
                      <a:r>
                        <a:rPr lang="en-US" altLang="zh-TW" sz="2800" b="1" dirty="0">
                          <a:solidFill>
                            <a:srgbClr val="FF0000"/>
                          </a:solidFill>
                          <a:latin typeface="+mn-ea"/>
                          <a:ea typeface="+mn-ea"/>
                        </a:rPr>
                        <a:t>70</a:t>
                      </a:r>
                      <a:r>
                        <a:rPr lang="en-US" altLang="zh-TW" sz="2800" b="1" dirty="0">
                          <a:latin typeface="+mn-ea"/>
                          <a:ea typeface="+mn-ea"/>
                        </a:rPr>
                        <a:t>)</a:t>
                      </a:r>
                      <a:endParaRPr lang="zh-TW" altLang="en-US" sz="2800" b="1" dirty="0">
                        <a:latin typeface="+mn-ea"/>
                        <a:ea typeface="+mn-ea"/>
                      </a:endParaRPr>
                    </a:p>
                  </a:txBody>
                  <a:tcPr/>
                </a:tc>
                <a:extLst>
                  <a:ext uri="{0D108BD9-81ED-4DB2-BD59-A6C34878D82A}">
                    <a16:rowId xmlns:a16="http://schemas.microsoft.com/office/drawing/2014/main" val="2762732992"/>
                  </a:ext>
                </a:extLst>
              </a:tr>
              <a:tr h="370840">
                <a:tc>
                  <a:txBody>
                    <a:bodyPr/>
                    <a:lstStyle/>
                    <a:p>
                      <a:pPr algn="ctr"/>
                      <a:r>
                        <a:rPr lang="zh-TW" altLang="en-US" sz="2800" b="1" dirty="0">
                          <a:latin typeface="+mn-ea"/>
                          <a:ea typeface="+mn-ea"/>
                        </a:rPr>
                        <a:t>獎勵紀錄</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3556722468"/>
                  </a:ext>
                </a:extLst>
              </a:tr>
              <a:tr h="370840">
                <a:tc>
                  <a:txBody>
                    <a:bodyPr/>
                    <a:lstStyle/>
                    <a:p>
                      <a:pPr algn="ctr"/>
                      <a:r>
                        <a:rPr lang="zh-TW" altLang="en-US" sz="2800" b="1" dirty="0">
                          <a:latin typeface="+mn-ea"/>
                          <a:ea typeface="+mn-ea"/>
                        </a:rPr>
                        <a:t>服務學習</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2902866006"/>
                  </a:ext>
                </a:extLst>
              </a:tr>
              <a:tr h="370840">
                <a:tc>
                  <a:txBody>
                    <a:bodyPr/>
                    <a:lstStyle/>
                    <a:p>
                      <a:pPr algn="ctr"/>
                      <a:r>
                        <a:rPr lang="zh-TW" altLang="en-US" sz="2800" b="1" dirty="0">
                          <a:latin typeface="+mn-ea"/>
                          <a:ea typeface="+mn-ea"/>
                        </a:rPr>
                        <a:t>社團參與</a:t>
                      </a:r>
                    </a:p>
                  </a:txBody>
                  <a:tcPr/>
                </a:tc>
                <a:tc>
                  <a:txBody>
                    <a:bodyPr/>
                    <a:lstStyle/>
                    <a:p>
                      <a:pPr algn="ctr"/>
                      <a:r>
                        <a:rPr lang="en-US" altLang="zh-TW" sz="2800" b="1" dirty="0">
                          <a:solidFill>
                            <a:srgbClr val="FF0000"/>
                          </a:solidFill>
                          <a:latin typeface="+mn-ea"/>
                          <a:ea typeface="+mn-ea"/>
                        </a:rPr>
                        <a:t>15</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1109752371"/>
                  </a:ext>
                </a:extLst>
              </a:tr>
              <a:tr h="370840">
                <a:tc>
                  <a:txBody>
                    <a:bodyPr/>
                    <a:lstStyle/>
                    <a:p>
                      <a:pPr algn="ctr"/>
                      <a:r>
                        <a:rPr lang="zh-TW" altLang="en-US" sz="2800" b="1" dirty="0">
                          <a:latin typeface="+mn-ea"/>
                          <a:ea typeface="+mn-ea"/>
                        </a:rPr>
                        <a:t>體適能</a:t>
                      </a:r>
                    </a:p>
                  </a:txBody>
                  <a:tcPr/>
                </a:tc>
                <a:tc>
                  <a:txBody>
                    <a:bodyPr/>
                    <a:lstStyle/>
                    <a:p>
                      <a:pPr algn="ctr"/>
                      <a:r>
                        <a:rPr lang="en-US" altLang="zh-TW" sz="2800" b="1" dirty="0">
                          <a:solidFill>
                            <a:srgbClr val="FF0000"/>
                          </a:solidFill>
                          <a:latin typeface="+mn-ea"/>
                          <a:ea typeface="+mn-ea"/>
                        </a:rPr>
                        <a:t>10</a:t>
                      </a:r>
                      <a:endParaRPr lang="zh-TW" altLang="en-US" sz="2800" b="1" dirty="0">
                        <a:solidFill>
                          <a:srgbClr val="FF0000"/>
                        </a:solidFill>
                        <a:latin typeface="+mn-ea"/>
                        <a:ea typeface="+mn-ea"/>
                      </a:endParaRPr>
                    </a:p>
                  </a:txBody>
                  <a:tcPr/>
                </a:tc>
                <a:tc vMerge="1">
                  <a:txBody>
                    <a:bodyPr/>
                    <a:lstStyle/>
                    <a:p>
                      <a:endParaRPr lang="zh-TW" altLang="en-US"/>
                    </a:p>
                  </a:txBody>
                  <a:tcPr/>
                </a:tc>
                <a:extLst>
                  <a:ext uri="{0D108BD9-81ED-4DB2-BD59-A6C34878D82A}">
                    <a16:rowId xmlns:a16="http://schemas.microsoft.com/office/drawing/2014/main" val="1609013167"/>
                  </a:ext>
                </a:extLst>
              </a:tr>
              <a:tr h="370840">
                <a:tc>
                  <a:txBody>
                    <a:bodyPr/>
                    <a:lstStyle/>
                    <a:p>
                      <a:pPr algn="ctr"/>
                      <a:r>
                        <a:rPr lang="zh-TW" altLang="en-US" sz="2800" b="1" dirty="0">
                          <a:latin typeface="+mn-ea"/>
                          <a:ea typeface="+mn-ea"/>
                        </a:rPr>
                        <a:t>語言認證</a:t>
                      </a:r>
                    </a:p>
                  </a:txBody>
                  <a:tcPr/>
                </a:tc>
                <a:tc>
                  <a:txBody>
                    <a:bodyPr/>
                    <a:lstStyle/>
                    <a:p>
                      <a:pPr algn="ctr"/>
                      <a:r>
                        <a:rPr lang="en-US" altLang="zh-TW" sz="2800" b="1" dirty="0">
                          <a:solidFill>
                            <a:srgbClr val="FF0000"/>
                          </a:solidFill>
                          <a:latin typeface="+mn-ea"/>
                          <a:ea typeface="+mn-ea"/>
                        </a:rPr>
                        <a:t>5</a:t>
                      </a:r>
                      <a:endParaRPr lang="zh-TW" altLang="en-US" sz="2800" b="1" dirty="0">
                        <a:solidFill>
                          <a:srgbClr val="FF0000"/>
                        </a:solidFill>
                        <a:latin typeface="+mn-ea"/>
                        <a:ea typeface="+mn-ea"/>
                      </a:endParaRPr>
                    </a:p>
                  </a:txBody>
                  <a:tcPr/>
                </a:tc>
                <a:tc vMerge="1">
                  <a:txBody>
                    <a:bodyPr/>
                    <a:lstStyle/>
                    <a:p>
                      <a:endParaRPr lang="zh-TW" altLang="en-US" dirty="0"/>
                    </a:p>
                  </a:txBody>
                  <a:tcPr/>
                </a:tc>
                <a:extLst>
                  <a:ext uri="{0D108BD9-81ED-4DB2-BD59-A6C34878D82A}">
                    <a16:rowId xmlns:a16="http://schemas.microsoft.com/office/drawing/2014/main" val="4230169639"/>
                  </a:ext>
                </a:extLst>
              </a:tr>
            </a:tbl>
          </a:graphicData>
        </a:graphic>
      </p:graphicFrame>
      <p:sp>
        <p:nvSpPr>
          <p:cNvPr id="5" name="投影片編號版面配置區 11">
            <a:extLst>
              <a:ext uri="{FF2B5EF4-FFF2-40B4-BE49-F238E27FC236}">
                <a16:creationId xmlns:a16="http://schemas.microsoft.com/office/drawing/2014/main" id="{5608F5D5-A61A-4DA2-88B5-71C08EDBAC0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800745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八</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多元學習</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競賽成績</a:t>
            </a:r>
            <a:r>
              <a:rPr lang="en-US" altLang="zh-TW" sz="4000" dirty="0">
                <a:solidFill>
                  <a:srgbClr val="FFFF00"/>
                </a:solidFill>
                <a:latin typeface="標楷體" panose="03000509000000000000" pitchFamily="65" charset="-120"/>
                <a:ea typeface="標楷體" panose="03000509000000000000" pitchFamily="65" charset="-120"/>
              </a:rPr>
              <a:t>1(10</a:t>
            </a:r>
            <a:r>
              <a:rPr lang="zh-TW" altLang="en-US" sz="4000" dirty="0">
                <a:solidFill>
                  <a:srgbClr val="FFFF00"/>
                </a:solidFill>
                <a:latin typeface="標楷體" panose="03000509000000000000" pitchFamily="65" charset="-120"/>
                <a:ea typeface="標楷體" panose="03000509000000000000" pitchFamily="65" charset="-120"/>
              </a:rPr>
              <a:t>分</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5" name="投影片編號版面配置區 11">
            <a:extLst>
              <a:ext uri="{FF2B5EF4-FFF2-40B4-BE49-F238E27FC236}">
                <a16:creationId xmlns:a16="http://schemas.microsoft.com/office/drawing/2014/main" id="{27B4A58F-B6A5-4984-8DC1-3D980A8BA2A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34" name="投影片編號版面配置區 11">
            <a:extLst>
              <a:ext uri="{FF2B5EF4-FFF2-40B4-BE49-F238E27FC236}">
                <a16:creationId xmlns:a16="http://schemas.microsoft.com/office/drawing/2014/main" id="{A6F947C2-4F5A-4CA3-AE9A-E9A5B9BB920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dirty="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dirty="0">
                <a:solidFill>
                  <a:srgbClr val="FF0066"/>
                </a:solidFill>
                <a:latin typeface="標楷體" panose="03000509000000000000" pitchFamily="65" charset="-120"/>
                <a:ea typeface="標楷體" panose="03000509000000000000" pitchFamily="65" charset="-120"/>
                <a:cs typeface="超研澤粗魏碑"/>
              </a:rPr>
              <a:t>。</a:t>
            </a:r>
            <a:endParaRPr lang="en-US" altLang="zh-TW" sz="3200" dirty="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嘉獎</a:t>
            </a:r>
            <a:r>
              <a:rPr lang="en-US" altLang="zh-TW" sz="3200" dirty="0">
                <a:solidFill>
                  <a:schemeClr val="tx1"/>
                </a:solidFill>
                <a:latin typeface="標楷體" panose="03000509000000000000" pitchFamily="65" charset="-120"/>
                <a:ea typeface="標楷體" panose="03000509000000000000" pitchFamily="65" charset="-120"/>
                <a:cs typeface="超研澤粗魏碑"/>
              </a:rPr>
              <a:t>0.5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dirty="0">
                <a:solidFill>
                  <a:schemeClr val="tx1"/>
                </a:solidFill>
                <a:latin typeface="標楷體" panose="03000509000000000000" pitchFamily="65" charset="-120"/>
                <a:ea typeface="標楷體" panose="03000509000000000000" pitchFamily="65" charset="-120"/>
                <a:cs typeface="超研澤粗魏碑"/>
              </a:rPr>
              <a:t>1.5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dirty="0">
                <a:solidFill>
                  <a:schemeClr val="tx1"/>
                </a:solidFill>
                <a:latin typeface="標楷體" panose="03000509000000000000" pitchFamily="65" charset="-120"/>
                <a:ea typeface="標楷體" panose="03000509000000000000" pitchFamily="65" charset="-120"/>
                <a:cs typeface="超研澤粗魏碑"/>
              </a:rPr>
              <a:t>4.5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警告</a:t>
            </a:r>
            <a:r>
              <a:rPr lang="en-US" altLang="zh-TW" sz="3200" dirty="0">
                <a:solidFill>
                  <a:schemeClr val="tx1"/>
                </a:solidFill>
                <a:latin typeface="標楷體" panose="03000509000000000000" pitchFamily="65" charset="-120"/>
                <a:ea typeface="標楷體" panose="03000509000000000000" pitchFamily="65" charset="-120"/>
                <a:cs typeface="超研澤粗魏碑"/>
              </a:rPr>
              <a:t>-0.5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dirty="0">
                <a:solidFill>
                  <a:schemeClr val="tx1"/>
                </a:solidFill>
                <a:latin typeface="標楷體" panose="03000509000000000000" pitchFamily="65" charset="-120"/>
                <a:ea typeface="標楷體" panose="03000509000000000000" pitchFamily="65" charset="-120"/>
                <a:cs typeface="超研澤粗魏碑"/>
              </a:rPr>
              <a:t>-1.5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dirty="0">
                <a:solidFill>
                  <a:schemeClr val="tx1"/>
                </a:solidFill>
                <a:latin typeface="標楷體" panose="03000509000000000000" pitchFamily="65" charset="-120"/>
                <a:ea typeface="標楷體" panose="03000509000000000000" pitchFamily="65" charset="-120"/>
                <a:cs typeface="超研澤粗魏碑"/>
              </a:rPr>
              <a:t>-4.5</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獎懲紀錄之「銷過」日期，採計至</a:t>
            </a:r>
            <a:r>
              <a:rPr lang="en-US" altLang="zh-TW" sz="3200" b="1" dirty="0">
                <a:solidFill>
                  <a:srgbClr val="FF0000"/>
                </a:solidFill>
                <a:latin typeface="標楷體" panose="03000509000000000000" pitchFamily="65" charset="-120"/>
                <a:ea typeface="標楷體" panose="03000509000000000000" pitchFamily="65" charset="-120"/>
                <a:cs typeface="超研澤粗魏碑"/>
              </a:rPr>
              <a:t>111</a:t>
            </a:r>
            <a:r>
              <a:rPr lang="zh-TW" altLang="en-US" sz="3200" b="1" dirty="0">
                <a:solidFill>
                  <a:srgbClr val="FF0000"/>
                </a:solidFill>
                <a:latin typeface="標楷體" panose="03000509000000000000" pitchFamily="65" charset="-120"/>
                <a:ea typeface="標楷體" panose="03000509000000000000" pitchFamily="65" charset="-120"/>
                <a:cs typeface="超研澤粗魏碑"/>
              </a:rPr>
              <a:t>年</a:t>
            </a:r>
            <a:r>
              <a:rPr lang="en-US" altLang="zh-TW" sz="3200" b="1" dirty="0">
                <a:solidFill>
                  <a:srgbClr val="FF0000"/>
                </a:solidFill>
                <a:latin typeface="標楷體" panose="03000509000000000000" pitchFamily="65" charset="-120"/>
                <a:ea typeface="標楷體" panose="03000509000000000000" pitchFamily="65" charset="-120"/>
                <a:cs typeface="超研澤粗魏碑"/>
              </a:rPr>
              <a:t>2</a:t>
            </a:r>
            <a:r>
              <a:rPr lang="zh-TW" altLang="en-US" sz="3200" b="1" dirty="0">
                <a:solidFill>
                  <a:srgbClr val="FF0000"/>
                </a:solidFill>
                <a:latin typeface="標楷體" panose="03000509000000000000" pitchFamily="65" charset="-120"/>
                <a:ea typeface="標楷體" panose="03000509000000000000" pitchFamily="65" charset="-120"/>
                <a:cs typeface="超研澤粗魏碑"/>
              </a:rPr>
              <a:t>月</a:t>
            </a:r>
            <a:r>
              <a:rPr lang="en-US" altLang="zh-TW" sz="3200" b="1" dirty="0">
                <a:solidFill>
                  <a:srgbClr val="FF0000"/>
                </a:solidFill>
                <a:latin typeface="標楷體" panose="03000509000000000000" pitchFamily="65" charset="-120"/>
                <a:ea typeface="標楷體" panose="03000509000000000000" pitchFamily="65" charset="-120"/>
                <a:cs typeface="超研澤粗魏碑"/>
              </a:rPr>
              <a:t>10</a:t>
            </a:r>
            <a:r>
              <a:rPr lang="zh-TW" altLang="en-US" sz="3200" b="1" dirty="0">
                <a:solidFill>
                  <a:srgbClr val="FF0000"/>
                </a:solidFill>
                <a:latin typeface="標楷體" panose="03000509000000000000" pitchFamily="65" charset="-120"/>
                <a:ea typeface="標楷體" panose="03000509000000000000" pitchFamily="65" charset="-120"/>
                <a:cs typeface="超研澤粗魏碑"/>
              </a:rPr>
              <a:t>日止</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p>
          <a:p>
            <a:pPr eaLnBrk="1" hangingPunct="1"/>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dirty="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id="{9AC7FC7D-E78C-4E08-BA1E-A8BB803B668D}"/>
              </a:ext>
            </a:extLst>
          </p:cNvPr>
          <p:cNvSpPr/>
          <p:nvPr/>
        </p:nvSpPr>
        <p:spPr bwMode="auto">
          <a:xfrm>
            <a:off x="3868738" y="4775879"/>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id="{314C9C79-95C1-4621-BBF3-CDFFE0582B73}"/>
              </a:ext>
            </a:extLst>
          </p:cNvPr>
          <p:cNvSpPr/>
          <p:nvPr/>
        </p:nvSpPr>
        <p:spPr bwMode="auto">
          <a:xfrm>
            <a:off x="5164138" y="4775879"/>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id="{40426437-93B0-4D32-A5D4-A12F948EDADD}"/>
              </a:ext>
            </a:extLst>
          </p:cNvPr>
          <p:cNvSpPr txBox="1">
            <a:spLocks noChangeArrowheads="1"/>
          </p:cNvSpPr>
          <p:nvPr/>
        </p:nvSpPr>
        <p:spPr bwMode="auto">
          <a:xfrm>
            <a:off x="3868738" y="5414054"/>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5469616"/>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9" name="投影片編號版面配置區 11">
            <a:extLst>
              <a:ext uri="{FF2B5EF4-FFF2-40B4-BE49-F238E27FC236}">
                <a16:creationId xmlns:a16="http://schemas.microsoft.com/office/drawing/2014/main" id="{5CDE5937-4FDF-432E-90CC-CF304C85AA2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10CF092F-C657-4DA8-A46A-DD81452BF2A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883219" y="1522391"/>
            <a:ext cx="9552877" cy="5006181"/>
          </a:xfrm>
        </p:spPr>
        <p:txBody>
          <a:bodyPr/>
          <a:lstStyle/>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3200" b="1" dirty="0">
                <a:solidFill>
                  <a:srgbClr val="FF0000"/>
                </a:solidFill>
                <a:latin typeface="標楷體" panose="03000509000000000000" pitchFamily="65" charset="-120"/>
                <a:ea typeface="標楷體" panose="03000509000000000000" pitchFamily="65" charset="-120"/>
              </a:rPr>
              <a:t>111</a:t>
            </a:r>
            <a:r>
              <a:rPr lang="zh-TW" altLang="en-US" sz="3200" b="1" dirty="0">
                <a:solidFill>
                  <a:srgbClr val="FF0000"/>
                </a:solidFill>
                <a:latin typeface="標楷體" panose="03000509000000000000" pitchFamily="65" charset="-120"/>
                <a:ea typeface="標楷體" panose="03000509000000000000" pitchFamily="65" charset="-120"/>
              </a:rPr>
              <a:t>及</a:t>
            </a:r>
            <a:r>
              <a:rPr lang="en-US" altLang="zh-TW" sz="3200" b="1" dirty="0">
                <a:solidFill>
                  <a:srgbClr val="FF0000"/>
                </a:solidFill>
                <a:latin typeface="標楷體" panose="03000509000000000000" pitchFamily="65" charset="-120"/>
                <a:ea typeface="標楷體" panose="03000509000000000000" pitchFamily="65" charset="-120"/>
              </a:rPr>
              <a:t>112</a:t>
            </a:r>
            <a:r>
              <a:rPr lang="zh-TW" altLang="en-US" sz="3200" b="1"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32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3200" dirty="0">
              <a:solidFill>
                <a:srgbClr val="000066"/>
              </a:solidFill>
              <a:latin typeface="標楷體" panose="03000509000000000000" pitchFamily="65" charset="-120"/>
              <a:ea typeface="標楷體" panose="03000509000000000000" pitchFamily="65" charset="-120"/>
            </a:endParaRPr>
          </a:p>
          <a:p>
            <a:pPr marL="0" indent="0">
              <a:buNone/>
            </a:pP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3200" b="1" dirty="0">
                <a:solidFill>
                  <a:srgbClr val="FF0000"/>
                </a:solidFill>
                <a:latin typeface="標楷體" panose="03000509000000000000" pitchFamily="65" charset="-120"/>
                <a:ea typeface="標楷體" panose="03000509000000000000" pitchFamily="65" charset="-120"/>
              </a:rPr>
              <a:t>109</a:t>
            </a:r>
            <a:r>
              <a:rPr lang="zh-TW" altLang="en-US" sz="3200" b="1" dirty="0">
                <a:solidFill>
                  <a:srgbClr val="FF0000"/>
                </a:solidFill>
                <a:latin typeface="標楷體" panose="03000509000000000000" pitchFamily="65" charset="-120"/>
                <a:ea typeface="標楷體" panose="03000509000000000000" pitchFamily="65" charset="-120"/>
              </a:rPr>
              <a:t>學年度第</a:t>
            </a:r>
            <a:r>
              <a:rPr lang="en-US" altLang="zh-TW" sz="3200" b="1" dirty="0">
                <a:solidFill>
                  <a:srgbClr val="FF0000"/>
                </a:solidFill>
                <a:latin typeface="標楷體" panose="03000509000000000000" pitchFamily="65" charset="-120"/>
                <a:ea typeface="標楷體" panose="03000509000000000000" pitchFamily="65" charset="-120"/>
              </a:rPr>
              <a:t>2</a:t>
            </a:r>
            <a:r>
              <a:rPr lang="zh-TW" altLang="en-US" sz="3200" b="1" dirty="0">
                <a:solidFill>
                  <a:srgbClr val="FF0000"/>
                </a:solidFill>
                <a:latin typeface="標楷體" panose="03000509000000000000" pitchFamily="65" charset="-120"/>
                <a:ea typeface="標楷體" panose="03000509000000000000" pitchFamily="65" charset="-120"/>
              </a:rPr>
              <a:t>學期社團參與</a:t>
            </a:r>
            <a:r>
              <a:rPr lang="zh-TW" altLang="en-US" sz="3200" dirty="0">
                <a:solidFill>
                  <a:srgbClr val="000066"/>
                </a:solidFill>
                <a:latin typeface="標楷體" panose="03000509000000000000" pitchFamily="65" charset="-120"/>
                <a:ea typeface="標楷體" panose="03000509000000000000" pitchFamily="65" charset="-120"/>
              </a:rPr>
              <a:t>分數之採計以</a:t>
            </a:r>
            <a:r>
              <a:rPr lang="zh-TW" altLang="en-US" sz="3200" b="1" dirty="0">
                <a:solidFill>
                  <a:srgbClr val="FF0000"/>
                </a:solidFill>
                <a:latin typeface="標楷體" panose="03000509000000000000" pitchFamily="65" charset="-120"/>
                <a:ea typeface="標楷體" panose="03000509000000000000" pitchFamily="65" charset="-120"/>
              </a:rPr>
              <a:t>滿</a:t>
            </a:r>
            <a:r>
              <a:rPr lang="en-US" altLang="zh-TW" sz="3200" b="1" dirty="0">
                <a:solidFill>
                  <a:srgbClr val="FF0000"/>
                </a:solidFill>
                <a:latin typeface="標楷體" panose="03000509000000000000" pitchFamily="65" charset="-120"/>
                <a:ea typeface="標楷體" panose="03000509000000000000" pitchFamily="65" charset="-120"/>
              </a:rPr>
              <a:t>10</a:t>
            </a:r>
            <a:r>
              <a:rPr lang="zh-TW" altLang="en-US" sz="3200" b="1" dirty="0">
                <a:solidFill>
                  <a:srgbClr val="FF0000"/>
                </a:solidFill>
                <a:latin typeface="標楷體" panose="03000509000000000000" pitchFamily="65" charset="-120"/>
                <a:ea typeface="標楷體" panose="03000509000000000000" pitchFamily="65" charset="-120"/>
              </a:rPr>
              <a:t>小時</a:t>
            </a:r>
            <a:r>
              <a:rPr lang="zh-TW" altLang="en-US" sz="3200" dirty="0">
                <a:solidFill>
                  <a:srgbClr val="000066"/>
                </a:solidFill>
                <a:latin typeface="標楷體" panose="03000509000000000000" pitchFamily="65" charset="-120"/>
                <a:ea typeface="標楷體" panose="03000509000000000000" pitchFamily="65" charset="-120"/>
              </a:rPr>
              <a:t>（節），並經教師評核通過者計</a:t>
            </a:r>
            <a:r>
              <a:rPr lang="en-US" altLang="zh-TW" sz="3200" dirty="0">
                <a:solidFill>
                  <a:srgbClr val="000066"/>
                </a:solidFill>
                <a:latin typeface="標楷體" panose="03000509000000000000" pitchFamily="65" charset="-120"/>
                <a:ea typeface="標楷體" panose="03000509000000000000" pitchFamily="65" charset="-120"/>
              </a:rPr>
              <a:t>3</a:t>
            </a:r>
            <a:r>
              <a:rPr lang="zh-TW" altLang="en-US" sz="3200" dirty="0">
                <a:solidFill>
                  <a:srgbClr val="000066"/>
                </a:solidFill>
                <a:latin typeface="標楷體" panose="03000509000000000000" pitchFamily="65" charset="-120"/>
                <a:ea typeface="標楷體" panose="03000509000000000000" pitchFamily="65" charset="-120"/>
              </a:rPr>
              <a:t>分。</a:t>
            </a:r>
            <a:endParaRPr lang="en-US" altLang="zh-TW" sz="3200" dirty="0">
              <a:solidFill>
                <a:srgbClr val="000066"/>
              </a:solidFill>
              <a:latin typeface="標楷體" panose="03000509000000000000" pitchFamily="65" charset="-120"/>
              <a:ea typeface="標楷體" panose="03000509000000000000" pitchFamily="65" charset="-120"/>
            </a:endParaRPr>
          </a:p>
          <a:p>
            <a:pPr marL="0" indent="0">
              <a:buNone/>
            </a:pP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821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D82F75C9-F7E3-45DA-9035-1AB312553615}"/>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220249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id="{AF3B1C3D-3283-4389-8290-902FEBB623F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內容版面配置區 2">
            <a:extLst>
              <a:ext uri="{FF2B5EF4-FFF2-40B4-BE49-F238E27FC236}">
                <a16:creationId xmlns:a16="http://schemas.microsoft.com/office/drawing/2014/main" id="{D1572A44-39E2-4C71-B6BC-C8E9B6ADE3A3}"/>
              </a:ext>
            </a:extLst>
          </p:cNvPr>
          <p:cNvSpPr>
            <a:spLocks noGrp="1"/>
          </p:cNvSpPr>
          <p:nvPr>
            <p:ph idx="1"/>
          </p:nvPr>
        </p:nvSpPr>
        <p:spPr>
          <a:xfrm>
            <a:off x="1931987" y="1546775"/>
            <a:ext cx="9796717" cy="5006181"/>
          </a:xfrm>
        </p:spPr>
        <p:txBody>
          <a:bodyPr/>
          <a:lstStyle/>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3200" b="1" dirty="0">
                <a:solidFill>
                  <a:srgbClr val="FF0000"/>
                </a:solidFill>
                <a:latin typeface="標楷體" panose="03000509000000000000" pitchFamily="65" charset="-120"/>
                <a:ea typeface="標楷體" panose="03000509000000000000" pitchFamily="65" charset="-120"/>
              </a:rPr>
              <a:t>111</a:t>
            </a:r>
            <a:r>
              <a:rPr lang="zh-TW" altLang="en-US" sz="3200" b="1" dirty="0">
                <a:solidFill>
                  <a:srgbClr val="FF0000"/>
                </a:solidFill>
                <a:latin typeface="標楷體" panose="03000509000000000000" pitchFamily="65" charset="-120"/>
                <a:ea typeface="標楷體" panose="03000509000000000000" pitchFamily="65" charset="-120"/>
              </a:rPr>
              <a:t>及</a:t>
            </a:r>
            <a:r>
              <a:rPr lang="en-US" altLang="zh-TW" sz="3200" b="1" dirty="0">
                <a:solidFill>
                  <a:srgbClr val="FF0000"/>
                </a:solidFill>
                <a:latin typeface="標楷體" panose="03000509000000000000" pitchFamily="65" charset="-120"/>
                <a:ea typeface="標楷體" panose="03000509000000000000" pitchFamily="65" charset="-120"/>
              </a:rPr>
              <a:t>112</a:t>
            </a:r>
            <a:r>
              <a:rPr lang="zh-TW" altLang="en-US" sz="3200" b="1"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32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3200" dirty="0">
                <a:solidFill>
                  <a:srgbClr val="000066"/>
                </a:solidFill>
                <a:latin typeface="標楷體" panose="03000509000000000000" pitchFamily="65" charset="-120"/>
                <a:ea typeface="標楷體" panose="03000509000000000000" pitchFamily="65" charset="-120"/>
              </a:rPr>
              <a:t>111-112</a:t>
            </a:r>
            <a:r>
              <a:rPr lang="zh-TW" altLang="en-US" sz="3200" dirty="0">
                <a:solidFill>
                  <a:srgbClr val="000066"/>
                </a:solidFill>
                <a:latin typeface="標楷體" panose="03000509000000000000" pitchFamily="65" charset="-120"/>
                <a:ea typeface="標楷體" panose="03000509000000000000" pitchFamily="65" charset="-120"/>
              </a:rPr>
              <a:t>學年度入學高級中等學校學生入學年度之服務學習時數將扣除</a:t>
            </a:r>
            <a:r>
              <a:rPr lang="en-US" altLang="zh-TW" sz="3200" dirty="0">
                <a:solidFill>
                  <a:srgbClr val="000066"/>
                </a:solidFill>
                <a:latin typeface="標楷體" panose="03000509000000000000" pitchFamily="65" charset="-120"/>
                <a:ea typeface="標楷體" panose="03000509000000000000" pitchFamily="65" charset="-120"/>
              </a:rPr>
              <a:t>20</a:t>
            </a:r>
            <a:r>
              <a:rPr lang="zh-TW" altLang="en-US" sz="3200" dirty="0">
                <a:solidFill>
                  <a:srgbClr val="000066"/>
                </a:solidFill>
                <a:latin typeface="標楷體" panose="03000509000000000000" pitchFamily="65" charset="-120"/>
                <a:ea typeface="標楷體" panose="03000509000000000000" pitchFamily="65" charset="-120"/>
              </a:rPr>
              <a:t>小時。</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滿分</a:t>
            </a:r>
            <a:r>
              <a:rPr lang="en-US" altLang="zh-TW" sz="3200" b="1" dirty="0">
                <a:solidFill>
                  <a:srgbClr val="FF0000"/>
                </a:solidFill>
                <a:latin typeface="標楷體" panose="03000509000000000000" pitchFamily="65" charset="-120"/>
                <a:ea typeface="標楷體" panose="03000509000000000000" pitchFamily="65" charset="-120"/>
              </a:rPr>
              <a:t>15</a:t>
            </a:r>
            <a:r>
              <a:rPr lang="zh-TW" altLang="en-US" sz="3200" b="1" dirty="0">
                <a:solidFill>
                  <a:srgbClr val="FF0000"/>
                </a:solidFill>
                <a:latin typeface="標楷體" panose="03000509000000000000" pitchFamily="65" charset="-120"/>
                <a:ea typeface="標楷體" panose="03000509000000000000" pitchFamily="65" charset="-120"/>
              </a:rPr>
              <a:t>分，計</a:t>
            </a:r>
            <a:r>
              <a:rPr lang="en-US" altLang="zh-TW" sz="3200" b="1" dirty="0">
                <a:solidFill>
                  <a:srgbClr val="FF0000"/>
                </a:solidFill>
                <a:latin typeface="標楷體" panose="03000509000000000000" pitchFamily="65" charset="-120"/>
                <a:ea typeface="標楷體" panose="03000509000000000000" pitchFamily="65" charset="-120"/>
              </a:rPr>
              <a:t>30</a:t>
            </a:r>
            <a:r>
              <a:rPr lang="zh-TW" altLang="en-US" sz="3200" b="1" dirty="0">
                <a:solidFill>
                  <a:srgbClr val="FF0000"/>
                </a:solidFill>
                <a:latin typeface="標楷體" panose="03000509000000000000" pitchFamily="65" charset="-120"/>
                <a:ea typeface="標楷體" panose="03000509000000000000" pitchFamily="65" charset="-120"/>
              </a:rPr>
              <a:t>小時）</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服務學習分數計算：以</a:t>
            </a:r>
            <a:r>
              <a:rPr lang="zh-TW" altLang="en-US" sz="3200" b="1" dirty="0">
                <a:solidFill>
                  <a:srgbClr val="FF0000"/>
                </a:solidFill>
                <a:latin typeface="標楷體" panose="03000509000000000000" pitchFamily="65" charset="-120"/>
                <a:ea typeface="標楷體" panose="03000509000000000000" pitchFamily="65" charset="-120"/>
              </a:rPr>
              <a:t>每小時</a:t>
            </a:r>
            <a:r>
              <a:rPr lang="en-US" altLang="zh-TW" sz="3200" b="1" dirty="0">
                <a:solidFill>
                  <a:srgbClr val="FF0000"/>
                </a:solidFill>
                <a:latin typeface="標楷體" panose="03000509000000000000" pitchFamily="65" charset="-120"/>
                <a:ea typeface="標楷體" panose="03000509000000000000" pitchFamily="65" charset="-120"/>
              </a:rPr>
              <a:t>0.5</a:t>
            </a:r>
            <a:r>
              <a:rPr lang="zh-TW" altLang="en-US" sz="3200" b="1" dirty="0">
                <a:solidFill>
                  <a:srgbClr val="FF0000"/>
                </a:solidFill>
                <a:latin typeface="標楷體" panose="03000509000000000000" pitchFamily="65" charset="-120"/>
                <a:ea typeface="標楷體" panose="03000509000000000000" pitchFamily="65" charset="-120"/>
              </a:rPr>
              <a:t>分</a:t>
            </a:r>
            <a:r>
              <a:rPr lang="zh-TW" altLang="en-US" sz="3200" dirty="0">
                <a:solidFill>
                  <a:srgbClr val="000066"/>
                </a:solidFill>
                <a:latin typeface="標楷體" panose="03000509000000000000" pitchFamily="65" charset="-120"/>
                <a:ea typeface="標楷體" panose="03000509000000000000" pitchFamily="65" charset="-120"/>
              </a:rPr>
              <a:t>計。</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330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val="20000"/>
                    </a:ext>
                  </a:extLst>
                </a:gridCol>
                <a:gridCol w="1458472">
                  <a:extLst>
                    <a:ext uri="{9D8B030D-6E8A-4147-A177-3AD203B41FA5}">
                      <a16:colId xmlns:a16="http://schemas.microsoft.com/office/drawing/2014/main" val="20001"/>
                    </a:ext>
                  </a:extLst>
                </a:gridCol>
                <a:gridCol w="1458472">
                  <a:extLst>
                    <a:ext uri="{9D8B030D-6E8A-4147-A177-3AD203B41FA5}">
                      <a16:colId xmlns:a16="http://schemas.microsoft.com/office/drawing/2014/main" val="20002"/>
                    </a:ext>
                  </a:extLst>
                </a:gridCol>
                <a:gridCol w="1458472">
                  <a:extLst>
                    <a:ext uri="{9D8B030D-6E8A-4147-A177-3AD203B41FA5}">
                      <a16:colId xmlns:a16="http://schemas.microsoft.com/office/drawing/2014/main" val="20003"/>
                    </a:ext>
                  </a:extLst>
                </a:gridCol>
                <a:gridCol w="1458472">
                  <a:extLst>
                    <a:ext uri="{9D8B030D-6E8A-4147-A177-3AD203B41FA5}">
                      <a16:colId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6" name="投影片編號版面配置區 11">
            <a:extLst>
              <a:ext uri="{FF2B5EF4-FFF2-40B4-BE49-F238E27FC236}">
                <a16:creationId xmlns:a16="http://schemas.microsoft.com/office/drawing/2014/main" id="{7CE33983-C501-4455-B4F3-2C93EA5A97FD}"/>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1781970253"/>
              </p:ext>
            </p:extLst>
          </p:nvPr>
        </p:nvGraphicFramePr>
        <p:xfrm>
          <a:off x="2576513" y="1284288"/>
          <a:ext cx="6540501" cy="2791431"/>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教育會考</a:t>
            </a:r>
            <a:r>
              <a:rPr kumimoji="0" lang="en-US" altLang="zh-TW"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3600" b="1"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rPr>
              <a:t>臺南區</a:t>
            </a:r>
            <a:r>
              <a:rPr kumimoji="0" lang="zh-TW" altLang="en-US" sz="3600" b="1"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採計方式</a:t>
            </a:r>
            <a:endParaRPr kumimoji="0" lang="zh-TW" altLang="en-US" sz="3600" b="0" i="0" u="none" strike="noStrike" kern="1200" cap="none" spc="0" normalizeH="0" baseline="0" noProof="0">
              <a:ln>
                <a:noFill/>
              </a:ln>
              <a:solidFill>
                <a:srgbClr val="262626"/>
              </a:solidFill>
              <a:effectLst/>
              <a:uLnTx/>
              <a:uFillTx/>
              <a:latin typeface="標楷體" panose="03000509000000000000" pitchFamily="65" charset="-120"/>
              <a:ea typeface="標楷體" panose="03000509000000000000" pitchFamily="65" charset="-120"/>
              <a:cs typeface="+mn-cs"/>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ext uri="{D42A27DB-BD31-4B8C-83A1-F6EECF244321}">
                <p14:modId xmlns:p14="http://schemas.microsoft.com/office/powerpoint/2010/main" val="1839708385"/>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576513" y="1284288"/>
            <a:ext cx="6540500" cy="11717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8" name="矩形 7">
            <a:extLst>
              <a:ext uri="{FF2B5EF4-FFF2-40B4-BE49-F238E27FC236}">
                <a16:creationId xmlns:a16="http://schemas.microsoft.com/office/drawing/2014/main" id="{B685CF2E-B2DB-427E-A191-9C2E4DFEA9EC}"/>
              </a:ext>
            </a:extLst>
          </p:cNvPr>
          <p:cNvSpPr/>
          <p:nvPr/>
        </p:nvSpPr>
        <p:spPr>
          <a:xfrm>
            <a:off x="2576513" y="2518913"/>
            <a:ext cx="6540500" cy="4039051"/>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3939FF"/>
              </a:solidFill>
              <a:effectLst/>
              <a:uLnTx/>
              <a:uFillTx/>
              <a:latin typeface="Century Gothic"/>
              <a:ea typeface="微軟正黑體" panose="020B0604030504040204" pitchFamily="34" charset="-120"/>
              <a:cs typeface="+mn-cs"/>
            </a:endParaRPr>
          </a:p>
        </p:txBody>
      </p:sp>
      <p:sp>
        <p:nvSpPr>
          <p:cNvPr id="110672" name="文字方塊 8"/>
          <p:cNvSpPr txBox="1">
            <a:spLocks noChangeArrowheads="1"/>
          </p:cNvSpPr>
          <p:nvPr/>
        </p:nvSpPr>
        <p:spPr bwMode="auto">
          <a:xfrm>
            <a:off x="9117013" y="3863347"/>
            <a:ext cx="285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dirty="0">
                <a:solidFill>
                  <a:srgbClr val="FF0000"/>
                </a:solidFill>
              </a:rPr>
              <a:t>會考</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積分換算</a:t>
            </a:r>
            <a:endPar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最高</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36</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分</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1028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793301518"/>
              </p:ext>
            </p:extLst>
          </p:nvPr>
        </p:nvGraphicFramePr>
        <p:xfrm>
          <a:off x="1311275" y="1313315"/>
          <a:ext cx="8181067" cy="4893356"/>
        </p:xfrm>
        <a:graphic>
          <a:graphicData uri="http://schemas.openxmlformats.org/drawingml/2006/table">
            <a:tbl>
              <a:tblPr>
                <a:tableStyleId>{5C22544A-7EE6-4342-B048-85BDC9FD1C3A}</a:tableStyleId>
              </a:tblPr>
              <a:tblGrid>
                <a:gridCol w="1930267">
                  <a:extLst>
                    <a:ext uri="{9D8B030D-6E8A-4147-A177-3AD203B41FA5}">
                      <a16:colId xmlns:a16="http://schemas.microsoft.com/office/drawing/2014/main" val="20000"/>
                    </a:ext>
                  </a:extLst>
                </a:gridCol>
                <a:gridCol w="778923">
                  <a:extLst>
                    <a:ext uri="{9D8B030D-6E8A-4147-A177-3AD203B41FA5}">
                      <a16:colId xmlns:a16="http://schemas.microsoft.com/office/drawing/2014/main" val="20001"/>
                    </a:ext>
                  </a:extLst>
                </a:gridCol>
                <a:gridCol w="778923">
                  <a:extLst>
                    <a:ext uri="{9D8B030D-6E8A-4147-A177-3AD203B41FA5}">
                      <a16:colId xmlns:a16="http://schemas.microsoft.com/office/drawing/2014/main" val="1047505374"/>
                    </a:ext>
                  </a:extLst>
                </a:gridCol>
                <a:gridCol w="778923">
                  <a:extLst>
                    <a:ext uri="{9D8B030D-6E8A-4147-A177-3AD203B41FA5}">
                      <a16:colId xmlns:a16="http://schemas.microsoft.com/office/drawing/2014/main" val="1697171055"/>
                    </a:ext>
                  </a:extLst>
                </a:gridCol>
                <a:gridCol w="778923">
                  <a:extLst>
                    <a:ext uri="{9D8B030D-6E8A-4147-A177-3AD203B41FA5}">
                      <a16:colId xmlns:a16="http://schemas.microsoft.com/office/drawing/2014/main" val="20002"/>
                    </a:ext>
                  </a:extLst>
                </a:gridCol>
                <a:gridCol w="778923">
                  <a:extLst>
                    <a:ext uri="{9D8B030D-6E8A-4147-A177-3AD203B41FA5}">
                      <a16:colId xmlns:a16="http://schemas.microsoft.com/office/drawing/2014/main" val="4213801140"/>
                    </a:ext>
                  </a:extLst>
                </a:gridCol>
                <a:gridCol w="778923">
                  <a:extLst>
                    <a:ext uri="{9D8B030D-6E8A-4147-A177-3AD203B41FA5}">
                      <a16:colId xmlns:a16="http://schemas.microsoft.com/office/drawing/2014/main" val="3548984853"/>
                    </a:ext>
                  </a:extLst>
                </a:gridCol>
                <a:gridCol w="1577262">
                  <a:extLst>
                    <a:ext uri="{9D8B030D-6E8A-4147-A177-3AD203B41FA5}">
                      <a16:colId xmlns:a16="http://schemas.microsoft.com/office/drawing/2014/main" val="20003"/>
                    </a:ext>
                  </a:extLst>
                </a:gridCol>
              </a:tblGrid>
              <a:tr h="947828">
                <a:tc>
                  <a:txBody>
                    <a:bodyPr/>
                    <a:lstStyle/>
                    <a:p>
                      <a:pPr algn="ctr" fontAlgn="ct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科目</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zh-TW" altLang="en-US"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英</a:t>
                      </a:r>
                      <a:endParaRPr lang="en-US" altLang="zh-TW"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zh-TW" altLang="en-US"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數</a:t>
                      </a:r>
                      <a:endParaRPr lang="en-US" altLang="zh-TW"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zh-TW" altLang="en-US"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自</a:t>
                      </a:r>
                      <a:endParaRPr lang="en-US" altLang="zh-TW"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zh-TW" altLang="en-US"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社</a:t>
                      </a:r>
                      <a:endParaRPr lang="en-US" altLang="zh-TW" sz="44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zh-TW" altLang="en-US" sz="36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sz="36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會考總積分</a:t>
                      </a:r>
                      <a:endParaRPr lang="en-US" altLang="zh-TW" sz="32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947828">
                <a:tc>
                  <a:txBody>
                    <a:bodyPr/>
                    <a:lstStyle/>
                    <a:p>
                      <a:pPr algn="ctr" fontAlgn="ct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等級</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5569950"/>
                  </a:ext>
                </a:extLst>
              </a:tr>
              <a:tr h="947828">
                <a:tc>
                  <a:txBody>
                    <a:bodyPr/>
                    <a:lstStyle/>
                    <a:p>
                      <a:pPr algn="ctr" fontAlgn="ct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ysDash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9002725"/>
                  </a:ext>
                </a:extLst>
              </a:tr>
              <a:tr h="947828">
                <a:tc>
                  <a:txBody>
                    <a:bodyPr/>
                    <a:lstStyle/>
                    <a:p>
                      <a:pPr algn="ctr" fontAlgn="ct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等級</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zh-TW" altLang="en-US"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4572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endPar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18197614"/>
                  </a:ext>
                </a:extLst>
              </a:tr>
              <a:tr h="947828">
                <a:tc>
                  <a:txBody>
                    <a:bodyPr/>
                    <a:lstStyle/>
                    <a:p>
                      <a:pPr algn="ctr" fontAlgn="ct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zh-TW" sz="4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23.8</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641145964"/>
                  </a:ext>
                </a:extLst>
              </a:tr>
            </a:tbl>
          </a:graphicData>
        </a:graphic>
      </p:graphicFrame>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zh-TW" altLang="en-US"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教育會考</a:t>
            </a:r>
            <a:r>
              <a:rPr kumimoji="0" lang="en-US" altLang="zh-TW"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臺南區</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採計方式</a:t>
            </a: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範例</a:t>
            </a:r>
            <a:r>
              <a:rPr kumimoji="0" lang="en-US" altLang="zh-TW" sz="3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0" lang="zh-TW" altLang="en-US" sz="36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endParaRPr>
          </a:p>
        </p:txBody>
      </p:sp>
      <p:sp>
        <p:nvSpPr>
          <p:cNvPr id="110672" name="文字方塊 8"/>
          <p:cNvSpPr txBox="1">
            <a:spLocks noChangeArrowheads="1"/>
          </p:cNvSpPr>
          <p:nvPr/>
        </p:nvSpPr>
        <p:spPr bwMode="auto">
          <a:xfrm>
            <a:off x="9340850" y="3929993"/>
            <a:ext cx="285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dirty="0">
                <a:solidFill>
                  <a:srgbClr val="FF0000"/>
                </a:solidFill>
              </a:rPr>
              <a:t>會考</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積分換算</a:t>
            </a:r>
            <a:endPar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最高</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36</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分</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6378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246061"/>
            <a:ext cx="5293568" cy="478631"/>
          </a:xfrm>
        </p:spPr>
        <p:txBody>
          <a:bodyPr/>
          <a:lstStyle/>
          <a:p>
            <a:pPr eaLnBrk="1" hangingPunct="1"/>
            <a:r>
              <a:rPr lang="zh-TW" altLang="en-US" sz="2800" dirty="0"/>
              <a:t>考試科目、時間及題數</a:t>
            </a:r>
          </a:p>
        </p:txBody>
      </p:sp>
      <p:graphicFrame>
        <p:nvGraphicFramePr>
          <p:cNvPr id="6" name="內容版面配置區 3"/>
          <p:cNvGraphicFramePr>
            <a:graphicFrameLocks/>
          </p:cNvGraphicFramePr>
          <p:nvPr>
            <p:extLst>
              <p:ext uri="{D42A27DB-BD31-4B8C-83A1-F6EECF244321}">
                <p14:modId xmlns:p14="http://schemas.microsoft.com/office/powerpoint/2010/main" val="3701270073"/>
              </p:ext>
            </p:extLst>
          </p:nvPr>
        </p:nvGraphicFramePr>
        <p:xfrm>
          <a:off x="1931988" y="1768067"/>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38</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46</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en-US" altLang="zh-TW" sz="2400" kern="0" dirty="0">
                          <a:solidFill>
                            <a:srgbClr val="000000"/>
                          </a:solidFill>
                          <a:latin typeface="Times New Roman"/>
                          <a:ea typeface="標楷體"/>
                          <a:cs typeface="Times New Roman"/>
                        </a:rPr>
                        <a:t>3</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28</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5</a:t>
                      </a:r>
                      <a:r>
                        <a:rPr lang="en-US" sz="2400" kern="0" dirty="0">
                          <a:solidFill>
                            <a:srgbClr val="000000"/>
                          </a:solidFill>
                          <a:latin typeface="Times New Roman"/>
                          <a:ea typeface="標楷體"/>
                          <a:cs typeface="Times New Roman"/>
                        </a:rPr>
                        <a:t>0</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6</a:t>
                      </a:r>
                      <a:r>
                        <a:rPr lang="en-US" sz="2400" kern="0" dirty="0">
                          <a:solidFill>
                            <a:srgbClr val="000000"/>
                          </a:solidFill>
                          <a:latin typeface="Times New Roman"/>
                          <a:ea typeface="標楷體"/>
                          <a:cs typeface="Times New Roman"/>
                        </a:rPr>
                        <a:t>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altLang="zh-TW"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altLang="zh-TW" sz="2400" kern="0" dirty="0">
                          <a:solidFill>
                            <a:srgbClr val="000000"/>
                          </a:solidFill>
                          <a:latin typeface="Times New Roman"/>
                          <a:ea typeface="標楷體"/>
                          <a:cs typeface="Times New Roman"/>
                        </a:rPr>
                        <a:t>55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標題 1">
            <a:extLst>
              <a:ext uri="{FF2B5EF4-FFF2-40B4-BE49-F238E27FC236}">
                <a16:creationId xmlns:a16="http://schemas.microsoft.com/office/drawing/2014/main" id="{8E56FE1C-6AC8-48A3-8807-5B90EE027183}"/>
              </a:ext>
            </a:extLst>
          </p:cNvPr>
          <p:cNvSpPr txBox="1">
            <a:spLocks noChangeArrowheads="1"/>
          </p:cNvSpPr>
          <p:nvPr/>
        </p:nvSpPr>
        <p:spPr bwMode="auto">
          <a:xfrm>
            <a:off x="1931988" y="358077"/>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8" name="投影片編號版面配置區 11">
            <a:extLst>
              <a:ext uri="{FF2B5EF4-FFF2-40B4-BE49-F238E27FC236}">
                <a16:creationId xmlns:a16="http://schemas.microsoft.com/office/drawing/2014/main" id="{558173D0-AE7B-496A-98EE-D512078DC07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ext uri="{D42A27DB-BD31-4B8C-83A1-F6EECF244321}">
                <p14:modId xmlns:p14="http://schemas.microsoft.com/office/powerpoint/2010/main" val="1233334922"/>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21</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22</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5" name="投影片編號版面配置區 11">
            <a:extLst>
              <a:ext uri="{FF2B5EF4-FFF2-40B4-BE49-F238E27FC236}">
                <a16:creationId xmlns:a16="http://schemas.microsoft.com/office/drawing/2014/main" id="{A7F74648-38D0-4737-B2C6-EABA9DC67A9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1">
            <a:extLst>
              <a:ext uri="{FF2B5EF4-FFF2-40B4-BE49-F238E27FC236}">
                <a16:creationId xmlns:a16="http://schemas.microsoft.com/office/drawing/2014/main" id="{952B01A9-89D4-4946-8531-E576742A205B}"/>
              </a:ext>
            </a:extLst>
          </p:cNvPr>
          <p:cNvSpPr>
            <a:spLocks noGrp="1"/>
          </p:cNvSpPr>
          <p:nvPr>
            <p:ph type="sldNum" sz="quarter" idx="12"/>
          </p:nvPr>
        </p:nvSpPr>
        <p:spPr>
          <a:xfrm>
            <a:off x="329682" y="324485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5" name="投影片編號版面配置區 11">
            <a:extLst>
              <a:ext uri="{FF2B5EF4-FFF2-40B4-BE49-F238E27FC236}">
                <a16:creationId xmlns:a16="http://schemas.microsoft.com/office/drawing/2014/main" id="{A7F74648-38D0-4737-B2C6-EABA9DC67A9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圓角矩形 3">
            <a:extLst>
              <a:ext uri="{FF2B5EF4-FFF2-40B4-BE49-F238E27FC236}">
                <a16:creationId xmlns:a16="http://schemas.microsoft.com/office/drawing/2014/main" id="{F0CB6417-1F94-44FB-A82E-61ADA8D3B1FD}"/>
              </a:ext>
            </a:extLst>
          </p:cNvPr>
          <p:cNvSpPr/>
          <p:nvPr/>
        </p:nvSpPr>
        <p:spPr>
          <a:xfrm>
            <a:off x="1692956" y="1574574"/>
            <a:ext cx="2447925" cy="1223963"/>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dirty="0">
                <a:solidFill>
                  <a:srgbClr val="FF0000"/>
                </a:solidFill>
                <a:ea typeface="全真中圓體" pitchFamily="49" charset="-120"/>
              </a:rPr>
              <a:t>教育會考</a:t>
            </a:r>
          </a:p>
        </p:txBody>
      </p:sp>
      <p:sp>
        <p:nvSpPr>
          <p:cNvPr id="9" name="圓角矩形 4">
            <a:extLst>
              <a:ext uri="{FF2B5EF4-FFF2-40B4-BE49-F238E27FC236}">
                <a16:creationId xmlns:a16="http://schemas.microsoft.com/office/drawing/2014/main" id="{266CA651-BBE7-4904-B6A5-768D7914A148}"/>
              </a:ext>
            </a:extLst>
          </p:cNvPr>
          <p:cNvSpPr/>
          <p:nvPr/>
        </p:nvSpPr>
        <p:spPr>
          <a:xfrm>
            <a:off x="4225018" y="1574574"/>
            <a:ext cx="6408738" cy="1223962"/>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eaLnBrk="1" fontAlgn="auto" hangingPunct="1">
              <a:spcBef>
                <a:spcPts val="0"/>
              </a:spcBef>
              <a:spcAft>
                <a:spcPts val="0"/>
              </a:spcAft>
              <a:defRPr/>
            </a:pPr>
            <a:r>
              <a:rPr lang="zh-TW" altLang="en-US" sz="3200" dirty="0">
                <a:solidFill>
                  <a:schemeClr val="tx1"/>
                </a:solidFill>
                <a:latin typeface="+mj-ea"/>
                <a:ea typeface="+mj-ea"/>
              </a:rPr>
              <a:t>時間：</a:t>
            </a:r>
            <a:r>
              <a:rPr lang="en-US" altLang="zh-TW" sz="3200" dirty="0">
                <a:solidFill>
                  <a:schemeClr val="tx1"/>
                </a:solidFill>
                <a:latin typeface="+mj-ea"/>
                <a:ea typeface="+mj-ea"/>
              </a:rPr>
              <a:t>111</a:t>
            </a:r>
            <a:r>
              <a:rPr lang="zh-TW" altLang="en-US" sz="3200" dirty="0">
                <a:solidFill>
                  <a:schemeClr val="tx1"/>
                </a:solidFill>
                <a:latin typeface="+mj-ea"/>
                <a:ea typeface="+mj-ea"/>
              </a:rPr>
              <a:t>年</a:t>
            </a:r>
            <a:r>
              <a:rPr lang="en-US" altLang="zh-TW" sz="3200" dirty="0">
                <a:solidFill>
                  <a:schemeClr val="tx1"/>
                </a:solidFill>
                <a:latin typeface="+mj-ea"/>
                <a:ea typeface="+mj-ea"/>
              </a:rPr>
              <a:t>5</a:t>
            </a:r>
            <a:r>
              <a:rPr lang="zh-TW" altLang="en-US" sz="3200" dirty="0">
                <a:solidFill>
                  <a:schemeClr val="tx1"/>
                </a:solidFill>
                <a:latin typeface="+mj-ea"/>
                <a:ea typeface="+mj-ea"/>
              </a:rPr>
              <a:t>月</a:t>
            </a:r>
            <a:r>
              <a:rPr lang="en-US" altLang="zh-TW" sz="3200" dirty="0">
                <a:solidFill>
                  <a:schemeClr val="tx1"/>
                </a:solidFill>
                <a:latin typeface="+mj-ea"/>
                <a:ea typeface="+mj-ea"/>
              </a:rPr>
              <a:t>21</a:t>
            </a:r>
            <a:r>
              <a:rPr lang="zh-TW" altLang="en-US" sz="3200" dirty="0">
                <a:solidFill>
                  <a:schemeClr val="tx1"/>
                </a:solidFill>
                <a:latin typeface="+mj-ea"/>
                <a:ea typeface="+mj-ea"/>
              </a:rPr>
              <a:t>、</a:t>
            </a:r>
            <a:r>
              <a:rPr lang="en-US" altLang="zh-TW" sz="3200" dirty="0">
                <a:solidFill>
                  <a:schemeClr val="tx1"/>
                </a:solidFill>
                <a:latin typeface="+mj-ea"/>
                <a:ea typeface="+mj-ea"/>
              </a:rPr>
              <a:t>22</a:t>
            </a:r>
            <a:r>
              <a:rPr lang="zh-TW" altLang="en-US" sz="3200" dirty="0">
                <a:solidFill>
                  <a:schemeClr val="tx1"/>
                </a:solidFill>
                <a:latin typeface="+mj-ea"/>
                <a:ea typeface="+mj-ea"/>
              </a:rPr>
              <a:t>日</a:t>
            </a:r>
            <a:r>
              <a:rPr lang="en-US" altLang="zh-TW" sz="3200" dirty="0">
                <a:solidFill>
                  <a:schemeClr val="tx1"/>
                </a:solidFill>
                <a:latin typeface="+mj-ea"/>
                <a:ea typeface="+mj-ea"/>
              </a:rPr>
              <a:t>(</a:t>
            </a:r>
            <a:r>
              <a:rPr lang="zh-TW" altLang="en-US" sz="3200" dirty="0">
                <a:solidFill>
                  <a:schemeClr val="tx1"/>
                </a:solidFill>
                <a:latin typeface="+mj-ea"/>
                <a:ea typeface="+mj-ea"/>
              </a:rPr>
              <a:t>六、日</a:t>
            </a:r>
            <a:r>
              <a:rPr lang="en-US" altLang="zh-TW" sz="3200" dirty="0">
                <a:solidFill>
                  <a:schemeClr val="tx1"/>
                </a:solidFill>
                <a:latin typeface="+mj-ea"/>
                <a:ea typeface="+mj-ea"/>
              </a:rPr>
              <a:t>)</a:t>
            </a:r>
            <a:endParaRPr lang="zh-TW" altLang="en-US" sz="3200" dirty="0">
              <a:solidFill>
                <a:schemeClr val="tx1"/>
              </a:solidFill>
              <a:latin typeface="+mj-ea"/>
              <a:ea typeface="+mj-ea"/>
            </a:endParaRPr>
          </a:p>
        </p:txBody>
      </p:sp>
      <p:sp>
        <p:nvSpPr>
          <p:cNvPr id="10" name="圓角矩形 5">
            <a:extLst>
              <a:ext uri="{FF2B5EF4-FFF2-40B4-BE49-F238E27FC236}">
                <a16:creationId xmlns:a16="http://schemas.microsoft.com/office/drawing/2014/main" id="{CC26026F-381A-42FE-A67A-5AEECDDDE9D5}"/>
              </a:ext>
            </a:extLst>
          </p:cNvPr>
          <p:cNvSpPr/>
          <p:nvPr/>
        </p:nvSpPr>
        <p:spPr>
          <a:xfrm>
            <a:off x="1619931" y="3381488"/>
            <a:ext cx="2519363" cy="1223963"/>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dirty="0">
                <a:solidFill>
                  <a:srgbClr val="FF0000"/>
                </a:solidFill>
                <a:ea typeface="全真中圓體" pitchFamily="49" charset="-120"/>
              </a:rPr>
              <a:t>成績公告</a:t>
            </a:r>
          </a:p>
        </p:txBody>
      </p:sp>
      <p:sp>
        <p:nvSpPr>
          <p:cNvPr id="11" name="圓角矩形 6">
            <a:extLst>
              <a:ext uri="{FF2B5EF4-FFF2-40B4-BE49-F238E27FC236}">
                <a16:creationId xmlns:a16="http://schemas.microsoft.com/office/drawing/2014/main" id="{CFA09E17-6326-4029-B2CD-F76AFE79618A}"/>
              </a:ext>
            </a:extLst>
          </p:cNvPr>
          <p:cNvSpPr/>
          <p:nvPr/>
        </p:nvSpPr>
        <p:spPr>
          <a:xfrm>
            <a:off x="4304394" y="3381488"/>
            <a:ext cx="6335713" cy="1223962"/>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eaLnBrk="1" fontAlgn="auto" hangingPunct="1">
              <a:spcBef>
                <a:spcPts val="0"/>
              </a:spcBef>
              <a:spcAft>
                <a:spcPts val="0"/>
              </a:spcAft>
              <a:defRPr/>
            </a:pPr>
            <a:r>
              <a:rPr lang="zh-TW" altLang="en-US" sz="3200" dirty="0">
                <a:solidFill>
                  <a:schemeClr val="tx1"/>
                </a:solidFill>
                <a:latin typeface="+mj-ea"/>
                <a:ea typeface="+mj-ea"/>
              </a:rPr>
              <a:t>時間：</a:t>
            </a:r>
            <a:r>
              <a:rPr lang="en-US" altLang="zh-TW" sz="3200" dirty="0">
                <a:solidFill>
                  <a:schemeClr val="tx1"/>
                </a:solidFill>
                <a:latin typeface="+mj-ea"/>
              </a:rPr>
              <a:t> 111</a:t>
            </a:r>
            <a:r>
              <a:rPr lang="zh-TW" altLang="en-US" sz="3200" dirty="0">
                <a:solidFill>
                  <a:schemeClr val="tx1"/>
                </a:solidFill>
                <a:latin typeface="+mj-ea"/>
              </a:rPr>
              <a:t>年</a:t>
            </a:r>
            <a:r>
              <a:rPr lang="en-US" altLang="zh-TW" sz="3200" dirty="0">
                <a:solidFill>
                  <a:schemeClr val="tx1"/>
                </a:solidFill>
                <a:latin typeface="+mj-ea"/>
              </a:rPr>
              <a:t>6</a:t>
            </a:r>
            <a:r>
              <a:rPr lang="zh-TW" altLang="en-US" sz="3200" dirty="0">
                <a:solidFill>
                  <a:schemeClr val="tx1"/>
                </a:solidFill>
                <a:latin typeface="+mj-ea"/>
              </a:rPr>
              <a:t>月</a:t>
            </a:r>
            <a:r>
              <a:rPr lang="en-US" altLang="zh-TW" sz="3200" dirty="0">
                <a:solidFill>
                  <a:schemeClr val="tx1"/>
                </a:solidFill>
                <a:latin typeface="+mj-ea"/>
              </a:rPr>
              <a:t>10</a:t>
            </a:r>
            <a:r>
              <a:rPr lang="zh-TW" altLang="en-US" sz="3200" dirty="0">
                <a:solidFill>
                  <a:schemeClr val="tx1"/>
                </a:solidFill>
                <a:latin typeface="+mj-ea"/>
              </a:rPr>
              <a:t>日</a:t>
            </a:r>
            <a:r>
              <a:rPr lang="en-US" altLang="zh-TW" sz="3200" dirty="0">
                <a:solidFill>
                  <a:schemeClr val="tx1"/>
                </a:solidFill>
                <a:latin typeface="+mj-ea"/>
              </a:rPr>
              <a:t>(</a:t>
            </a:r>
            <a:r>
              <a:rPr lang="zh-TW" altLang="en-US" sz="3200" dirty="0">
                <a:solidFill>
                  <a:schemeClr val="tx1"/>
                </a:solidFill>
                <a:latin typeface="+mj-ea"/>
              </a:rPr>
              <a:t>五</a:t>
            </a:r>
            <a:r>
              <a:rPr lang="en-US" altLang="zh-TW" sz="3200" dirty="0">
                <a:solidFill>
                  <a:schemeClr val="tx1"/>
                </a:solidFill>
                <a:latin typeface="+mj-ea"/>
              </a:rPr>
              <a:t>)</a:t>
            </a:r>
            <a:endParaRPr lang="zh-TW" altLang="en-US" sz="3200" dirty="0">
              <a:solidFill>
                <a:schemeClr val="tx1"/>
              </a:solidFill>
              <a:latin typeface="+mj-ea"/>
              <a:ea typeface="+mj-ea"/>
            </a:endParaRPr>
          </a:p>
        </p:txBody>
      </p:sp>
      <p:sp>
        <p:nvSpPr>
          <p:cNvPr id="12" name="矩形圖說文字 7">
            <a:extLst>
              <a:ext uri="{FF2B5EF4-FFF2-40B4-BE49-F238E27FC236}">
                <a16:creationId xmlns:a16="http://schemas.microsoft.com/office/drawing/2014/main" id="{8920B409-CF26-4C4A-BB5D-26131FF05E59}"/>
              </a:ext>
            </a:extLst>
          </p:cNvPr>
          <p:cNvSpPr/>
          <p:nvPr/>
        </p:nvSpPr>
        <p:spPr>
          <a:xfrm>
            <a:off x="4223430" y="2477280"/>
            <a:ext cx="7736922" cy="788817"/>
          </a:xfrm>
          <a:prstGeom prst="wedgeRectCallout">
            <a:avLst>
              <a:gd name="adj1" fmla="val -65161"/>
              <a:gd name="adj2" fmla="val -37859"/>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zh-TW" altLang="en-US" sz="3200" b="1" dirty="0"/>
              <a:t>應屆、非應屆畢業生學生都</a:t>
            </a:r>
            <a:r>
              <a:rPr lang="zh-TW" altLang="en-US" sz="3200" b="1" u="sng" dirty="0">
                <a:solidFill>
                  <a:srgbClr val="FF0000"/>
                </a:solidFill>
              </a:rPr>
              <a:t>必須</a:t>
            </a:r>
            <a:r>
              <a:rPr lang="zh-TW" altLang="en-US" sz="3200" b="1" dirty="0"/>
              <a:t>參加會考</a:t>
            </a:r>
          </a:p>
        </p:txBody>
      </p:sp>
      <p:sp>
        <p:nvSpPr>
          <p:cNvPr id="13" name="圓角矩形 5">
            <a:extLst>
              <a:ext uri="{FF2B5EF4-FFF2-40B4-BE49-F238E27FC236}">
                <a16:creationId xmlns:a16="http://schemas.microsoft.com/office/drawing/2014/main" id="{DA48E796-D3B4-4FA4-A90A-B7F1B306213E}"/>
              </a:ext>
            </a:extLst>
          </p:cNvPr>
          <p:cNvSpPr/>
          <p:nvPr/>
        </p:nvSpPr>
        <p:spPr>
          <a:xfrm>
            <a:off x="1619931" y="4721226"/>
            <a:ext cx="2519363" cy="1223963"/>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dirty="0">
                <a:solidFill>
                  <a:srgbClr val="FF0000"/>
                </a:solidFill>
                <a:ea typeface="全真中圓體" pitchFamily="49" charset="-120"/>
              </a:rPr>
              <a:t>志願選填</a:t>
            </a:r>
          </a:p>
        </p:txBody>
      </p:sp>
      <p:sp>
        <p:nvSpPr>
          <p:cNvPr id="14" name="圓角矩形 6">
            <a:extLst>
              <a:ext uri="{FF2B5EF4-FFF2-40B4-BE49-F238E27FC236}">
                <a16:creationId xmlns:a16="http://schemas.microsoft.com/office/drawing/2014/main" id="{C6B50E9F-1A43-4B08-8585-7D64F1A9C375}"/>
              </a:ext>
            </a:extLst>
          </p:cNvPr>
          <p:cNvSpPr/>
          <p:nvPr/>
        </p:nvSpPr>
        <p:spPr>
          <a:xfrm>
            <a:off x="4304394" y="4721226"/>
            <a:ext cx="6335713" cy="1223962"/>
          </a:xfrm>
          <a:prstGeom prst="roundRect">
            <a:avLst/>
          </a:prstGeom>
          <a:solidFill>
            <a:srgbClr val="9999FF"/>
          </a:solidFill>
          <a:ln/>
        </p:spPr>
        <p:style>
          <a:lnRef idx="3">
            <a:schemeClr val="lt1"/>
          </a:lnRef>
          <a:fillRef idx="1">
            <a:schemeClr val="accent5"/>
          </a:fillRef>
          <a:effectRef idx="1">
            <a:schemeClr val="accent5"/>
          </a:effectRef>
          <a:fontRef idx="minor">
            <a:schemeClr val="lt1"/>
          </a:fontRef>
        </p:style>
        <p:txBody>
          <a:bodyPr anchor="ctr"/>
          <a:lstStyle/>
          <a:p>
            <a:pPr eaLnBrk="1" fontAlgn="auto" hangingPunct="1">
              <a:spcBef>
                <a:spcPts val="0"/>
              </a:spcBef>
              <a:spcAft>
                <a:spcPts val="0"/>
              </a:spcAft>
              <a:defRPr/>
            </a:pPr>
            <a:r>
              <a:rPr lang="zh-TW" altLang="en-US" sz="3200" dirty="0">
                <a:solidFill>
                  <a:schemeClr val="tx1"/>
                </a:solidFill>
                <a:latin typeface="+mj-ea"/>
                <a:ea typeface="+mj-ea"/>
              </a:rPr>
              <a:t>時間：</a:t>
            </a:r>
            <a:r>
              <a:rPr lang="en-US" altLang="zh-TW" sz="3200" dirty="0">
                <a:solidFill>
                  <a:schemeClr val="tx1"/>
                </a:solidFill>
                <a:latin typeface="+mj-ea"/>
              </a:rPr>
              <a:t> 111</a:t>
            </a:r>
            <a:r>
              <a:rPr lang="zh-TW" altLang="en-US" sz="3200" dirty="0">
                <a:solidFill>
                  <a:schemeClr val="tx1"/>
                </a:solidFill>
                <a:latin typeface="+mj-ea"/>
              </a:rPr>
              <a:t>年</a:t>
            </a:r>
            <a:r>
              <a:rPr lang="en-US" altLang="zh-TW" sz="3200" dirty="0">
                <a:solidFill>
                  <a:schemeClr val="tx1"/>
                </a:solidFill>
                <a:latin typeface="+mj-ea"/>
              </a:rPr>
              <a:t>6</a:t>
            </a:r>
            <a:r>
              <a:rPr lang="zh-TW" altLang="en-US" sz="3200" dirty="0">
                <a:solidFill>
                  <a:schemeClr val="tx1"/>
                </a:solidFill>
                <a:latin typeface="+mj-ea"/>
              </a:rPr>
              <a:t>月</a:t>
            </a:r>
            <a:r>
              <a:rPr lang="en-US" altLang="zh-TW" sz="3200" dirty="0">
                <a:solidFill>
                  <a:schemeClr val="tx1"/>
                </a:solidFill>
                <a:latin typeface="+mj-ea"/>
              </a:rPr>
              <a:t>23-26</a:t>
            </a:r>
            <a:r>
              <a:rPr lang="zh-TW" altLang="en-US" sz="3200" dirty="0">
                <a:solidFill>
                  <a:schemeClr val="tx1"/>
                </a:solidFill>
                <a:latin typeface="+mj-ea"/>
              </a:rPr>
              <a:t>日</a:t>
            </a:r>
            <a:endParaRPr lang="zh-TW" altLang="en-US" sz="3200" dirty="0">
              <a:solidFill>
                <a:schemeClr val="tx1"/>
              </a:solidFill>
              <a:latin typeface="+mj-ea"/>
              <a:ea typeface="+mj-ea"/>
            </a:endParaRPr>
          </a:p>
        </p:txBody>
      </p:sp>
      <p:sp>
        <p:nvSpPr>
          <p:cNvPr id="15" name="矩形圖說文字 7">
            <a:extLst>
              <a:ext uri="{FF2B5EF4-FFF2-40B4-BE49-F238E27FC236}">
                <a16:creationId xmlns:a16="http://schemas.microsoft.com/office/drawing/2014/main" id="{B0DE5F83-5829-4CAD-8E99-16D15C2CD958}"/>
              </a:ext>
            </a:extLst>
          </p:cNvPr>
          <p:cNvSpPr/>
          <p:nvPr/>
        </p:nvSpPr>
        <p:spPr>
          <a:xfrm>
            <a:off x="4223430" y="5737923"/>
            <a:ext cx="7736921" cy="788817"/>
          </a:xfrm>
          <a:prstGeom prst="wedgeRectCallout">
            <a:avLst>
              <a:gd name="adj1" fmla="val -69961"/>
              <a:gd name="adj2" fmla="val -44188"/>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lstStyle/>
          <a:p>
            <a:pPr eaLnBrk="1" fontAlgn="auto" hangingPunct="1">
              <a:spcBef>
                <a:spcPts val="0"/>
              </a:spcBef>
              <a:spcAft>
                <a:spcPts val="0"/>
              </a:spcAft>
              <a:defRPr/>
            </a:pPr>
            <a:r>
              <a:rPr lang="zh-TW" altLang="en-US" sz="3200" b="1" dirty="0"/>
              <a:t>應屆、非應屆學生都</a:t>
            </a:r>
            <a:r>
              <a:rPr lang="zh-TW" altLang="en-US" sz="3200" b="1" u="sng" dirty="0">
                <a:solidFill>
                  <a:srgbClr val="FF0000"/>
                </a:solidFill>
              </a:rPr>
              <a:t>必須</a:t>
            </a:r>
            <a:r>
              <a:rPr lang="zh-TW" altLang="en-US" sz="3200" b="1" dirty="0"/>
              <a:t>上網選填</a:t>
            </a:r>
          </a:p>
        </p:txBody>
      </p:sp>
    </p:spTree>
    <p:extLst>
      <p:ext uri="{BB962C8B-B14F-4D97-AF65-F5344CB8AC3E}">
        <p14:creationId xmlns:p14="http://schemas.microsoft.com/office/powerpoint/2010/main" val="371102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內容版面配置區 2"/>
          <p:cNvSpPr>
            <a:spLocks noGrp="1"/>
          </p:cNvSpPr>
          <p:nvPr>
            <p:ph idx="1"/>
          </p:nvPr>
        </p:nvSpPr>
        <p:spPr>
          <a:xfrm>
            <a:off x="1726293" y="1356201"/>
            <a:ext cx="10122310" cy="5657442"/>
          </a:xfrm>
        </p:spPr>
        <p:txBody>
          <a:bodyPr/>
          <a:lstStyle/>
          <a:p>
            <a:r>
              <a:rPr lang="zh-TW" altLang="en-US" sz="2800" dirty="0">
                <a:solidFill>
                  <a:schemeClr val="tx1"/>
                </a:solidFill>
                <a:latin typeface="標楷體" panose="03000509000000000000" pitchFamily="65" charset="-120"/>
                <a:ea typeface="標楷體" panose="03000509000000000000" pitchFamily="65" charset="-120"/>
              </a:rPr>
              <a:t>成績處理方式</a:t>
            </a:r>
            <a:endParaRPr lang="en-US" altLang="zh-TW" sz="2800" dirty="0">
              <a:solidFill>
                <a:schemeClr val="tx1"/>
              </a:solidFill>
              <a:latin typeface="標楷體" panose="03000509000000000000" pitchFamily="65" charset="-120"/>
              <a:ea typeface="標楷體" panose="03000509000000000000" pitchFamily="65" charset="-120"/>
            </a:endParaRP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國文、英語、數學、社會、自然各分為</a:t>
            </a:r>
            <a:r>
              <a:rPr lang="en-US" altLang="zh-TW" sz="2400" dirty="0">
                <a:solidFill>
                  <a:schemeClr val="tx1"/>
                </a:solidFill>
                <a:latin typeface="標楷體" panose="03000509000000000000" pitchFamily="65" charset="-120"/>
                <a:ea typeface="標楷體" panose="03000509000000000000" pitchFamily="65" charset="-120"/>
              </a:rPr>
              <a:t>3</a:t>
            </a:r>
            <a:r>
              <a:rPr lang="zh-TW" altLang="en-US" sz="2400" dirty="0">
                <a:solidFill>
                  <a:schemeClr val="tx1"/>
                </a:solidFill>
                <a:latin typeface="標楷體" panose="03000509000000000000" pitchFamily="65" charset="-120"/>
                <a:ea typeface="標楷體" panose="03000509000000000000" pitchFamily="65" charset="-120"/>
              </a:rPr>
              <a:t>個等級</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a:t>
            </a:r>
            <a:r>
              <a:rPr lang="en-US" altLang="zh-TW" sz="2400" dirty="0">
                <a:solidFill>
                  <a:schemeClr val="tx1"/>
                </a:solidFill>
                <a:latin typeface="標楷體" panose="03000509000000000000" pitchFamily="65" charset="-120"/>
                <a:ea typeface="標楷體" panose="03000509000000000000" pitchFamily="65" charset="-120"/>
              </a:rPr>
              <a:t>(A)</a:t>
            </a:r>
            <a:r>
              <a:rPr lang="zh-TW" altLang="en-US" sz="2400" dirty="0">
                <a:solidFill>
                  <a:schemeClr val="tx1"/>
                </a:solidFill>
                <a:latin typeface="標楷體" panose="03000509000000000000" pitchFamily="65" charset="-120"/>
                <a:ea typeface="標楷體" panose="03000509000000000000" pitchFamily="65" charset="-120"/>
              </a:rPr>
              <a:t>、基礎</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、待加強</a:t>
            </a:r>
            <a:r>
              <a:rPr lang="en-US" altLang="zh-TW" sz="2400" dirty="0">
                <a:solidFill>
                  <a:schemeClr val="tx1"/>
                </a:solidFill>
                <a:latin typeface="標楷體" panose="03000509000000000000" pitchFamily="65" charset="-120"/>
                <a:ea typeface="標楷體" panose="03000509000000000000" pitchFamily="65" charset="-120"/>
              </a:rPr>
              <a:t>(C)</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「精熟」：精通熟習該科目國中階段所學習的知識與能力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「基礎」：具備該科目國中階段之基本學力</a:t>
            </a:r>
          </a:p>
          <a:p>
            <a:pPr lvl="2">
              <a:spcBef>
                <a:spcPct val="0"/>
              </a:spcBef>
            </a:pPr>
            <a:r>
              <a:rPr lang="zh-TW" altLang="en-US" sz="2400" dirty="0">
                <a:solidFill>
                  <a:schemeClr val="tx1"/>
                </a:solidFill>
                <a:latin typeface="標楷體" panose="03000509000000000000" pitchFamily="65" charset="-120"/>
                <a:ea typeface="標楷體" panose="03000509000000000000" pitchFamily="65" charset="-120"/>
              </a:rPr>
              <a:t>「待加強」：尚未具備該科目國中教育階段之基本學力</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精熟等級及基礎等級再加上標示</a:t>
            </a:r>
            <a:endParaRPr lang="en-US" altLang="zh-TW" sz="2400" dirty="0">
              <a:solidFill>
                <a:schemeClr val="tx1"/>
              </a:solidFill>
              <a:latin typeface="標楷體" panose="03000509000000000000" pitchFamily="65" charset="-120"/>
              <a:ea typeface="標楷體" panose="03000509000000000000" pitchFamily="65" charset="-120"/>
            </a:endParaRP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A+(</a:t>
            </a:r>
            <a:r>
              <a:rPr lang="zh-TW" altLang="zh-TW" sz="2400" dirty="0">
                <a:solidFill>
                  <a:schemeClr val="tx1"/>
                </a:solidFill>
                <a:latin typeface="標楷體" panose="03000509000000000000" pitchFamily="65" charset="-120"/>
                <a:ea typeface="標楷體" panose="03000509000000000000" pitchFamily="65" charset="-120"/>
              </a:rPr>
              <a:t>精熟等級前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2">
              <a:spcBef>
                <a:spcPct val="0"/>
              </a:spcBef>
            </a:pP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25%)</a:t>
            </a:r>
            <a:r>
              <a:rPr lang="zh-TW" altLang="en-US"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B+(</a:t>
            </a:r>
            <a:r>
              <a:rPr lang="zh-TW" altLang="en-US" sz="2400" dirty="0">
                <a:solidFill>
                  <a:schemeClr val="tx1"/>
                </a:solidFill>
                <a:latin typeface="標楷體" panose="03000509000000000000" pitchFamily="65" charset="-120"/>
                <a:ea typeface="標楷體" panose="03000509000000000000" pitchFamily="65" charset="-120"/>
              </a:rPr>
              <a:t>基礎</a:t>
            </a:r>
            <a:r>
              <a:rPr lang="zh-TW" altLang="zh-TW" sz="2400" dirty="0">
                <a:solidFill>
                  <a:schemeClr val="tx1"/>
                </a:solidFill>
                <a:latin typeface="標楷體" panose="03000509000000000000" pitchFamily="65" charset="-120"/>
                <a:ea typeface="標楷體" panose="03000509000000000000" pitchFamily="65" charset="-120"/>
              </a:rPr>
              <a:t>等級前</a:t>
            </a:r>
            <a:r>
              <a:rPr lang="en-US" altLang="zh-TW" sz="2400" dirty="0">
                <a:solidFill>
                  <a:schemeClr val="tx1"/>
                </a:solidFill>
                <a:latin typeface="標楷體" panose="03000509000000000000" pitchFamily="65" charset="-120"/>
                <a:ea typeface="標楷體" panose="03000509000000000000" pitchFamily="65" charset="-120"/>
              </a:rPr>
              <a:t>26%</a:t>
            </a:r>
            <a:r>
              <a:rPr lang="zh-TW" altLang="zh-TW" sz="2400" dirty="0">
                <a:solidFill>
                  <a:schemeClr val="tx1"/>
                </a:solidFill>
                <a:latin typeface="標楷體" panose="03000509000000000000" pitchFamily="65" charset="-120"/>
                <a:ea typeface="標楷體" panose="03000509000000000000" pitchFamily="65" charset="-120"/>
              </a:rPr>
              <a:t>～</a:t>
            </a:r>
            <a:r>
              <a:rPr lang="en-US" altLang="zh-TW" sz="2400" dirty="0">
                <a:solidFill>
                  <a:schemeClr val="tx1"/>
                </a:solidFill>
                <a:latin typeface="標楷體" panose="03000509000000000000" pitchFamily="65" charset="-120"/>
                <a:ea typeface="標楷體" panose="03000509000000000000" pitchFamily="65" charset="-120"/>
              </a:rPr>
              <a:t>50%)</a:t>
            </a:r>
          </a:p>
          <a:p>
            <a:pPr lvl="1">
              <a:spcBef>
                <a:spcPct val="0"/>
              </a:spcBef>
            </a:pPr>
            <a:r>
              <a:rPr lang="zh-TW" altLang="en-US" sz="2400" dirty="0">
                <a:solidFill>
                  <a:schemeClr val="tx1"/>
                </a:solidFill>
                <a:latin typeface="標楷體" panose="03000509000000000000" pitchFamily="65" charset="-120"/>
                <a:ea typeface="標楷體" panose="03000509000000000000" pitchFamily="65" charset="-120"/>
              </a:rPr>
              <a:t>寫作測驗分為六個等級</a:t>
            </a:r>
            <a:endParaRPr lang="en-US" altLang="zh-TW" sz="2400" dirty="0">
              <a:solidFill>
                <a:schemeClr val="tx1"/>
              </a:solidFill>
              <a:latin typeface="標楷體" panose="03000509000000000000" pitchFamily="65" charset="-120"/>
              <a:ea typeface="標楷體" panose="03000509000000000000" pitchFamily="65" charset="-120"/>
            </a:endParaRPr>
          </a:p>
          <a:p>
            <a:r>
              <a:rPr lang="zh-TW" altLang="en-US" sz="2800" dirty="0">
                <a:solidFill>
                  <a:schemeClr val="tx1"/>
                </a:solidFill>
                <a:latin typeface="標楷體" panose="03000509000000000000" pitchFamily="65" charset="-120"/>
                <a:ea typeface="標楷體" panose="03000509000000000000" pitchFamily="65" charset="-120"/>
              </a:rPr>
              <a:t>考試違規之處理</a:t>
            </a:r>
            <a:endParaRPr lang="en-US" altLang="zh-TW" sz="2800" dirty="0">
              <a:solidFill>
                <a:schemeClr val="tx1"/>
              </a:solidFill>
              <a:latin typeface="標楷體" panose="03000509000000000000" pitchFamily="65" charset="-120"/>
              <a:ea typeface="標楷體" panose="03000509000000000000" pitchFamily="65" charset="-120"/>
            </a:endParaRPr>
          </a:p>
          <a:p>
            <a:pPr lvl="1"/>
            <a:r>
              <a:rPr lang="zh-TW" altLang="en-US" sz="2400" dirty="0">
                <a:solidFill>
                  <a:schemeClr val="tx1"/>
                </a:solidFill>
                <a:latin typeface="標楷體" panose="03000509000000000000" pitchFamily="65" charset="-120"/>
                <a:ea typeface="標楷體" panose="03000509000000000000" pitchFamily="65" charset="-120"/>
              </a:rPr>
              <a:t>採違規記點方式，並於免試入學比序時，</a:t>
            </a:r>
            <a:r>
              <a:rPr lang="zh-TW" altLang="en-US" sz="2400" b="1" dirty="0">
                <a:solidFill>
                  <a:srgbClr val="FF0000"/>
                </a:solidFill>
                <a:latin typeface="標楷體" panose="03000509000000000000" pitchFamily="65" charset="-120"/>
                <a:ea typeface="標楷體" panose="03000509000000000000" pitchFamily="65" charset="-120"/>
              </a:rPr>
              <a:t>扣國中教育會考總積分之百分之一。</a:t>
            </a:r>
          </a:p>
        </p:txBody>
      </p:sp>
      <p:sp>
        <p:nvSpPr>
          <p:cNvPr id="9421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EE3709-3A28-4670-A896-F6329E72D5E1}"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6" name="標題 1"/>
          <p:cNvSpPr>
            <a:spLocks noGrp="1"/>
          </p:cNvSpPr>
          <p:nvPr>
            <p:ph type="title"/>
          </p:nvPr>
        </p:nvSpPr>
        <p:spPr>
          <a:xfrm>
            <a:off x="1991544" y="566339"/>
            <a:ext cx="4371975" cy="586185"/>
          </a:xfrm>
        </p:spPr>
        <p:txBody>
          <a:bodyPr/>
          <a:lstStyle/>
          <a:p>
            <a:pPr eaLnBrk="1" hangingPunct="1"/>
            <a:r>
              <a:rPr lang="zh-TW" altLang="en-US" sz="3600" b="1" dirty="0">
                <a:latin typeface="標楷體" panose="03000509000000000000" pitchFamily="65" charset="-120"/>
                <a:ea typeface="標楷體" panose="03000509000000000000" pitchFamily="65" charset="-120"/>
              </a:rPr>
              <a:t>教育會考成績的計算</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99C0E0-F326-44AD-AB2C-404775AFBFD3}"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5" name="標題 1"/>
          <p:cNvSpPr>
            <a:spLocks noGrp="1"/>
          </p:cNvSpPr>
          <p:nvPr>
            <p:ph type="title"/>
          </p:nvPr>
        </p:nvSpPr>
        <p:spPr>
          <a:xfrm>
            <a:off x="1775521" y="525145"/>
            <a:ext cx="7349430" cy="650715"/>
          </a:xfrm>
        </p:spPr>
        <p:txBody>
          <a:bodyPr/>
          <a:lstStyle/>
          <a:p>
            <a:r>
              <a:rPr kumimoji="1" lang="zh-TW" altLang="zh-TW" sz="3600" b="1" kern="0" dirty="0">
                <a:solidFill>
                  <a:schemeClr val="tx1"/>
                </a:solidFill>
                <a:latin typeface="標楷體" pitchFamily="65" charset="-120"/>
                <a:ea typeface="標楷體" pitchFamily="65" charset="-120"/>
                <a:cs typeface="+mj-cs"/>
              </a:rPr>
              <a:t>英語科整體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775520" y="1167730"/>
            <a:ext cx="9039964" cy="4781550"/>
          </a:xfrm>
        </p:spPr>
        <p:txBody>
          <a:bodyPr/>
          <a:lstStyle/>
          <a:p>
            <a:endParaRPr lang="en-US" altLang="zh-TW" sz="800" dirty="0">
              <a:latin typeface="+mn-ea"/>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聽力占</a:t>
            </a:r>
            <a:r>
              <a:rPr lang="en-US" altLang="zh-TW" sz="2400" dirty="0">
                <a:latin typeface="標楷體" panose="03000509000000000000" pitchFamily="65" charset="-120"/>
                <a:ea typeface="標楷體" panose="03000509000000000000" pitchFamily="65" charset="-120"/>
                <a:cs typeface="Times New Roman" pitchFamily="18" charset="0"/>
              </a:rPr>
              <a:t>20</a:t>
            </a:r>
            <a:r>
              <a:rPr lang="zh-TW" altLang="zh-TW" sz="2400" dirty="0">
                <a:latin typeface="標楷體" panose="03000509000000000000" pitchFamily="65" charset="-120"/>
                <a:ea typeface="標楷體" panose="03000509000000000000" pitchFamily="65" charset="-120"/>
                <a:cs typeface="Times New Roman" pitchFamily="18" charset="0"/>
              </a:rPr>
              <a:t>％，閱讀占</a:t>
            </a:r>
            <a:r>
              <a:rPr lang="en-US" altLang="zh-TW" sz="2400" dirty="0">
                <a:latin typeface="標楷體" panose="03000509000000000000" pitchFamily="65" charset="-120"/>
                <a:ea typeface="標楷體" panose="03000509000000000000" pitchFamily="65" charset="-120"/>
                <a:cs typeface="Times New Roman" pitchFamily="18" charset="0"/>
              </a:rPr>
              <a:t>80</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mn-ea"/>
              <a:ea typeface="+mn-ea"/>
            </a:endParaRPr>
          </a:p>
          <a:p>
            <a:pPr>
              <a:buFontTx/>
              <a:buNone/>
            </a:pPr>
            <a:endParaRPr lang="en-US" altLang="zh-TW" dirty="0">
              <a:latin typeface="+mn-ea"/>
              <a:ea typeface="+mn-ea"/>
            </a:endParaRPr>
          </a:p>
          <a:p>
            <a:pPr>
              <a:buFontTx/>
              <a:buNone/>
            </a:pPr>
            <a:endParaRPr lang="en-US" altLang="zh-TW" sz="1200" dirty="0">
              <a:latin typeface="+mn-ea"/>
            </a:endParaRPr>
          </a:p>
          <a:p>
            <a:pPr>
              <a:buFontTx/>
              <a:buNone/>
            </a:pPr>
            <a:endParaRPr lang="zh-TW" altLang="en-US" sz="2000" dirty="0">
              <a:latin typeface="+mn-ea"/>
            </a:endParaRPr>
          </a:p>
        </p:txBody>
      </p:sp>
      <p:graphicFrame>
        <p:nvGraphicFramePr>
          <p:cNvPr id="7" name="Object 2"/>
          <p:cNvGraphicFramePr>
            <a:graphicFrameLocks noChangeAspect="1"/>
          </p:cNvGraphicFramePr>
          <p:nvPr>
            <p:extLst/>
          </p:nvPr>
        </p:nvGraphicFramePr>
        <p:xfrm>
          <a:off x="2216150" y="2127250"/>
          <a:ext cx="7994650" cy="1517650"/>
        </p:xfrm>
        <a:graphic>
          <a:graphicData uri="http://schemas.openxmlformats.org/presentationml/2006/ole">
            <mc:AlternateContent xmlns:mc="http://schemas.openxmlformats.org/markup-compatibility/2006">
              <mc:Choice xmlns:v="urn:schemas-microsoft-com:vml" Requires="v">
                <p:oleObj spid="_x0000_s2058" name="方程式" r:id="rId3" imgW="3340100" imgH="635000" progId="Equation.3">
                  <p:embed/>
                </p:oleObj>
              </mc:Choice>
              <mc:Fallback>
                <p:oleObj name="方程式" r:id="rId3" imgW="3340100" imgH="635000" progId="Equation.3">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127250"/>
                        <a:ext cx="7994650"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2172396" y="3379316"/>
          <a:ext cx="8326437" cy="1993900"/>
        </p:xfrm>
        <a:graphic>
          <a:graphicData uri="http://schemas.openxmlformats.org/presentationml/2006/ole">
            <mc:AlternateContent xmlns:mc="http://schemas.openxmlformats.org/markup-compatibility/2006">
              <mc:Choice xmlns:v="urn:schemas-microsoft-com:vml" Requires="v">
                <p:oleObj spid="_x0000_s2059" name="方程式" r:id="rId5" imgW="3479760" imgH="850680" progId="Equation.3">
                  <p:embed/>
                </p:oleObj>
              </mc:Choice>
              <mc:Fallback>
                <p:oleObj name="方程式" r:id="rId5" imgW="3479760" imgH="850680" progId="Equation.3">
                  <p:embed/>
                  <p:pic>
                    <p:nvPicPr>
                      <p:cNvPr id="8" name="Object 3"/>
                      <p:cNvPicPr>
                        <a:picLocks noChangeAspect="1" noChangeArrowheads="1"/>
                      </p:cNvPicPr>
                      <p:nvPr/>
                    </p:nvPicPr>
                    <p:blipFill>
                      <a:blip r:embed="rId6"/>
                      <a:srcRect/>
                      <a:stretch>
                        <a:fillRect/>
                      </a:stretch>
                    </p:blipFill>
                    <p:spPr bwMode="auto">
                      <a:xfrm>
                        <a:off x="2172396" y="3379316"/>
                        <a:ext cx="8326437"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群組 8"/>
          <p:cNvGrpSpPr/>
          <p:nvPr/>
        </p:nvGrpSpPr>
        <p:grpSpPr>
          <a:xfrm>
            <a:off x="2423592" y="4941168"/>
            <a:ext cx="6264696" cy="1506686"/>
            <a:chOff x="755576" y="4919608"/>
            <a:chExt cx="6264696" cy="1653338"/>
          </a:xfrm>
        </p:grpSpPr>
        <p:sp>
          <p:nvSpPr>
            <p:cNvPr id="10" name="橢圓形圖說文字 9"/>
            <p:cNvSpPr/>
            <p:nvPr/>
          </p:nvSpPr>
          <p:spPr>
            <a:xfrm>
              <a:off x="755576" y="4919608"/>
              <a:ext cx="6228692" cy="1653338"/>
            </a:xfrm>
            <a:prstGeom prst="wedgeEllipseCallout">
              <a:avLst>
                <a:gd name="adj1" fmla="val 29977"/>
                <a:gd name="adj2" fmla="val -7142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32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11" name="矩形 10"/>
            <p:cNvSpPr/>
            <p:nvPr/>
          </p:nvSpPr>
          <p:spPr>
            <a:xfrm>
              <a:off x="1043608" y="5156659"/>
              <a:ext cx="5976664" cy="105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defRPr/>
              </a:pPr>
              <a:r>
                <a:rPr kumimoji="1" lang="zh-TW" altLang="en-US"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是精熟、基礎還是待加強</a:t>
              </a:r>
              <a:r>
                <a:rPr kumimoji="1" lang="en-US" altLang="zh-TW"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a:t>
              </a: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defRPr/>
              </a:pPr>
              <a:r>
                <a:rPr kumimoji="1" lang="zh-TW" altLang="en-US"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如果是精熟或基礎，又是哪個標示</a:t>
              </a:r>
              <a:r>
                <a:rPr kumimoji="1" lang="en-US" altLang="zh-TW"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a:t>
              </a:r>
              <a:endParaRPr kumimoji="1" lang="zh-TW" altLang="en-US"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endParaRPr>
            </a:p>
          </p:txBody>
        </p:sp>
      </p:grpSp>
    </p:spTree>
    <p:extLst>
      <p:ext uri="{BB962C8B-B14F-4D97-AF65-F5344CB8AC3E}">
        <p14:creationId xmlns:p14="http://schemas.microsoft.com/office/powerpoint/2010/main" val="2526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2107308" y="533042"/>
            <a:ext cx="8229600" cy="1143000"/>
          </a:xfrm>
        </p:spPr>
        <p:txBody>
          <a:bodyPr/>
          <a:lstStyle/>
          <a:p>
            <a:r>
              <a:rPr kumimoji="1" lang="zh-TW" altLang="en-US" sz="3600" b="1" kern="0" dirty="0">
                <a:solidFill>
                  <a:schemeClr val="tx1"/>
                </a:solidFill>
                <a:latin typeface="標楷體" pitchFamily="65" charset="-120"/>
                <a:ea typeface="標楷體" pitchFamily="65" charset="-120"/>
                <a:cs typeface="+mj-cs"/>
              </a:rPr>
              <a:t>會考</a:t>
            </a:r>
            <a:r>
              <a:rPr kumimoji="1" lang="zh-TW" altLang="zh-TW" sz="3600" b="1" kern="0" dirty="0">
                <a:solidFill>
                  <a:schemeClr val="tx1"/>
                </a:solidFill>
                <a:latin typeface="標楷體" pitchFamily="65" charset="-120"/>
                <a:ea typeface="標楷體" pitchFamily="65" charset="-120"/>
                <a:cs typeface="+mj-cs"/>
              </a:rPr>
              <a:t>英語科</a:t>
            </a:r>
            <a:r>
              <a:rPr kumimoji="1" lang="zh-TW" altLang="en-US" sz="3600" b="1" kern="0" dirty="0">
                <a:solidFill>
                  <a:schemeClr val="tx1"/>
                </a:solidFill>
                <a:latin typeface="標楷體" pitchFamily="65" charset="-120"/>
                <a:ea typeface="標楷體" pitchFamily="65" charset="-120"/>
                <a:cs typeface="+mj-cs"/>
              </a:rPr>
              <a:t>三等級四標示</a:t>
            </a:r>
          </a:p>
        </p:txBody>
      </p:sp>
      <p:sp>
        <p:nvSpPr>
          <p:cNvPr id="38915" name="內容版面配置區 2"/>
          <p:cNvSpPr>
            <a:spLocks noGrp="1"/>
          </p:cNvSpPr>
          <p:nvPr>
            <p:ph idx="1"/>
          </p:nvPr>
        </p:nvSpPr>
        <p:spPr>
          <a:xfrm>
            <a:off x="1775521" y="1339850"/>
            <a:ext cx="8893175" cy="2736850"/>
          </a:xfrm>
        </p:spPr>
        <p:txBody>
          <a:bodyPr/>
          <a:lstStyle/>
          <a:p>
            <a:pPr>
              <a:buFontTx/>
              <a:buNone/>
            </a:pPr>
            <a:endParaRPr lang="en-US" altLang="zh-TW">
              <a:latin typeface="微軟正黑體" pitchFamily="34" charset="-120"/>
              <a:ea typeface="微軟正黑體" pitchFamily="34" charset="-120"/>
            </a:endParaRPr>
          </a:p>
          <a:p>
            <a:pPr>
              <a:buFontTx/>
              <a:buNone/>
            </a:pPr>
            <a:endParaRPr lang="en-US" altLang="zh-TW" sz="800">
              <a:latin typeface="微軟正黑體" pitchFamily="34" charset="-120"/>
              <a:ea typeface="微軟正黑體" pitchFamily="34" charset="-120"/>
            </a:endParaRPr>
          </a:p>
          <a:p>
            <a:pPr>
              <a:buFontTx/>
              <a:buNone/>
            </a:pPr>
            <a:endParaRPr lang="zh-TW" altLang="en-US">
              <a:latin typeface="微軟正黑體" pitchFamily="34" charset="-120"/>
              <a:ea typeface="微軟正黑體" pitchFamily="34" charset="-120"/>
            </a:endParaRPr>
          </a:p>
        </p:txBody>
      </p:sp>
      <p:graphicFrame>
        <p:nvGraphicFramePr>
          <p:cNvPr id="2" name="表格 1"/>
          <p:cNvGraphicFramePr>
            <a:graphicFrameLocks noGrp="1"/>
          </p:cNvGraphicFramePr>
          <p:nvPr>
            <p:extLst/>
          </p:nvPr>
        </p:nvGraphicFramePr>
        <p:xfrm>
          <a:off x="2222075" y="1500935"/>
          <a:ext cx="7488832" cy="4205722"/>
        </p:xfrm>
        <a:graphic>
          <a:graphicData uri="http://schemas.openxmlformats.org/drawingml/2006/table">
            <a:tbl>
              <a:tblPr firstRow="1" firstCol="1" bandRow="1">
                <a:tableStyleId>{21E4AEA4-8DFA-4A89-87EB-49C32662AFE0}</a:tableStyleId>
              </a:tblPr>
              <a:tblGrid>
                <a:gridCol w="1255377">
                  <a:extLst>
                    <a:ext uri="{9D8B030D-6E8A-4147-A177-3AD203B41FA5}">
                      <a16:colId xmlns:a16="http://schemas.microsoft.com/office/drawing/2014/main" val="20000"/>
                    </a:ext>
                  </a:extLst>
                </a:gridCol>
                <a:gridCol w="1433001">
                  <a:extLst>
                    <a:ext uri="{9D8B030D-6E8A-4147-A177-3AD203B41FA5}">
                      <a16:colId xmlns:a16="http://schemas.microsoft.com/office/drawing/2014/main" val="20001"/>
                    </a:ext>
                  </a:extLst>
                </a:gridCol>
                <a:gridCol w="2198254">
                  <a:extLst>
                    <a:ext uri="{9D8B030D-6E8A-4147-A177-3AD203B41FA5}">
                      <a16:colId xmlns:a16="http://schemas.microsoft.com/office/drawing/2014/main" val="20002"/>
                    </a:ext>
                  </a:extLst>
                </a:gridCol>
                <a:gridCol w="2602200">
                  <a:extLst>
                    <a:ext uri="{9D8B030D-6E8A-4147-A177-3AD203B41FA5}">
                      <a16:colId xmlns:a16="http://schemas.microsoft.com/office/drawing/2014/main" val="20003"/>
                    </a:ext>
                  </a:extLst>
                </a:gridCol>
              </a:tblGrid>
              <a:tr h="792088">
                <a:tc>
                  <a:txBody>
                    <a:bodyPr/>
                    <a:lstStyle/>
                    <a:p>
                      <a:pPr algn="ctr">
                        <a:spcAft>
                          <a:spcPts val="0"/>
                        </a:spcAft>
                      </a:pPr>
                      <a:r>
                        <a:rPr lang="zh-TW" sz="2800" kern="0" dirty="0">
                          <a:effectLst/>
                        </a:rPr>
                        <a:t>等級</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ctr">
                        <a:spcAft>
                          <a:spcPts val="0"/>
                        </a:spcAft>
                      </a:pPr>
                      <a:r>
                        <a:rPr lang="zh-TW" sz="2800" kern="0" dirty="0">
                          <a:effectLst/>
                        </a:rPr>
                        <a:t>標示</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gridSpan="2">
                  <a:txBody>
                    <a:bodyPr/>
                    <a:lstStyle/>
                    <a:p>
                      <a:pPr algn="ctr">
                        <a:spcAft>
                          <a:spcPts val="0"/>
                        </a:spcAft>
                      </a:pPr>
                      <a:r>
                        <a:rPr lang="zh-TW" altLang="en-US" sz="2800" kern="0" dirty="0">
                          <a:effectLst/>
                        </a:rPr>
                        <a:t>英語科</a:t>
                      </a:r>
                      <a:r>
                        <a:rPr lang="zh-TW" sz="2800" kern="0" dirty="0">
                          <a:effectLst/>
                        </a:rPr>
                        <a:t>加權分數</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val="10000"/>
                  </a:ext>
                </a:extLst>
              </a:tr>
              <a:tr h="426693">
                <a:tc rowSpan="3">
                  <a:txBody>
                    <a:bodyPr/>
                    <a:lstStyle/>
                    <a:p>
                      <a:pPr algn="ctr">
                        <a:spcAft>
                          <a:spcPts val="0"/>
                        </a:spcAft>
                      </a:pPr>
                      <a:r>
                        <a:rPr lang="zh-TW" sz="2800" kern="0" dirty="0">
                          <a:effectLst/>
                        </a:rPr>
                        <a:t>精熟</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zh-TW" altLang="en-US" sz="2600" kern="0" dirty="0">
                          <a:effectLst/>
                          <a:latin typeface="Times New Roman" pitchFamily="18" charset="0"/>
                          <a:cs typeface="Times New Roman" pitchFamily="18" charset="0"/>
                        </a:rPr>
                        <a:t> </a:t>
                      </a:r>
                      <a:r>
                        <a:rPr lang="en-US" sz="2600" kern="0" dirty="0">
                          <a:effectLst/>
                          <a:latin typeface="Times New Roman" pitchFamily="18" charset="0"/>
                          <a:cs typeface="Times New Roman" pitchFamily="18" charset="0"/>
                        </a:rPr>
                        <a:t>90</a:t>
                      </a:r>
                      <a:r>
                        <a:rPr lang="en-US" altLang="zh-TW" sz="2600" kern="0" dirty="0">
                          <a:effectLst/>
                          <a:latin typeface="Times New Roman" pitchFamily="18" charset="0"/>
                          <a:cs typeface="Times New Roman" pitchFamily="18" charset="0"/>
                        </a:rPr>
                        <a:t>.24</a:t>
                      </a:r>
                      <a:r>
                        <a:rPr lang="en-US" sz="2600" kern="0" dirty="0">
                          <a:effectLst/>
                          <a:latin typeface="Times New Roman" pitchFamily="18" charset="0"/>
                          <a:cs typeface="Times New Roman" pitchFamily="18" charset="0"/>
                        </a:rPr>
                        <a:t>-100.00</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a:effectLst/>
                          <a:latin typeface="Times New Roman" pitchFamily="18" charset="0"/>
                          <a:cs typeface="Times New Roman" pitchFamily="18" charset="0"/>
                        </a:rPr>
                        <a:t>  98.05-100.00  </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1"/>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95</a:t>
                      </a:r>
                      <a:r>
                        <a:rPr lang="en-US" altLang="zh-TW" sz="2600" kern="0" dirty="0">
                          <a:effectLst/>
                          <a:latin typeface="Times New Roman" pitchFamily="18" charset="0"/>
                          <a:cs typeface="Times New Roman" pitchFamily="18" charset="0"/>
                        </a:rPr>
                        <a:t>.15-98.04</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2"/>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A</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90.24-95.14</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3"/>
                  </a:ext>
                </a:extLst>
              </a:tr>
              <a:tr h="426693">
                <a:tc rowSpan="3">
                  <a:txBody>
                    <a:bodyPr/>
                    <a:lstStyle/>
                    <a:p>
                      <a:pPr algn="ctr">
                        <a:spcAft>
                          <a:spcPts val="0"/>
                        </a:spcAft>
                      </a:pPr>
                      <a:r>
                        <a:rPr lang="zh-TW" sz="2800" kern="0" dirty="0">
                          <a:effectLst/>
                        </a:rPr>
                        <a:t>基礎</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rowSpan="3">
                  <a:txBody>
                    <a:bodyPr/>
                    <a:lstStyle/>
                    <a:p>
                      <a:pPr algn="ctr">
                        <a:spcAft>
                          <a:spcPts val="0"/>
                        </a:spcAft>
                      </a:pPr>
                      <a:r>
                        <a:rPr lang="en-US" altLang="zh-TW" sz="2600" kern="0" dirty="0">
                          <a:effectLst/>
                          <a:latin typeface="Times New Roman" pitchFamily="18" charset="0"/>
                          <a:cs typeface="Times New Roman" pitchFamily="18" charset="0"/>
                        </a:rPr>
                        <a:t>39.70</a:t>
                      </a:r>
                      <a:r>
                        <a:rPr lang="en-US" sz="2600" kern="0" dirty="0">
                          <a:effectLst/>
                          <a:latin typeface="Times New Roman" pitchFamily="18" charset="0"/>
                          <a:cs typeface="Times New Roman" pitchFamily="18" charset="0"/>
                        </a:rPr>
                        <a:t>-</a:t>
                      </a:r>
                      <a:r>
                        <a:rPr lang="en-US" altLang="zh-TW" sz="2600" kern="0" dirty="0">
                          <a:effectLst/>
                          <a:latin typeface="Times New Roman" pitchFamily="18" charset="0"/>
                          <a:cs typeface="Times New Roman" pitchFamily="18" charset="0"/>
                        </a:rPr>
                        <a:t>87.62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a:txBody>
                    <a:bodyPr/>
                    <a:lstStyle/>
                    <a:p>
                      <a:pPr algn="l">
                        <a:spcAft>
                          <a:spcPts val="0"/>
                        </a:spcAft>
                      </a:pPr>
                      <a:r>
                        <a:rPr lang="en-US" sz="2600" kern="0" dirty="0">
                          <a:effectLst/>
                          <a:latin typeface="Times New Roman" pitchFamily="18" charset="0"/>
                          <a:cs typeface="Times New Roman" pitchFamily="18" charset="0"/>
                        </a:rPr>
                        <a:t>  81.49-90.23</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4"/>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sz="2600" kern="0" dirty="0">
                          <a:effectLst/>
                          <a:latin typeface="Times New Roman" pitchFamily="18" charset="0"/>
                          <a:cs typeface="Times New Roman" pitchFamily="18" charset="0"/>
                        </a:rPr>
                        <a:t>  68.83-81.48</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5"/>
                  </a:ext>
                </a:extLst>
              </a:tr>
              <a:tr h="426693">
                <a:tc vMerge="1">
                  <a:txBody>
                    <a:bodyPr/>
                    <a:lstStyle/>
                    <a:p>
                      <a:endParaRPr lang="zh-TW" altLang="en-US"/>
                    </a:p>
                  </a:txBody>
                  <a:tcP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B</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vMerge="1">
                  <a:txBody>
                    <a:bodyPr/>
                    <a:lstStyle/>
                    <a:p>
                      <a:endParaRPr lang="zh-TW" altLang="en-US"/>
                    </a:p>
                  </a:txBody>
                  <a:tcPr/>
                </a:tc>
                <a:tc>
                  <a:txBody>
                    <a:bodyPr/>
                    <a:lstStyle/>
                    <a:p>
                      <a:pPr algn="l">
                        <a:spcAft>
                          <a:spcPts val="0"/>
                        </a:spcAft>
                      </a:pPr>
                      <a:r>
                        <a:rPr lang="en-US" altLang="zh-TW" sz="2600" kern="0" dirty="0">
                          <a:effectLst/>
                          <a:latin typeface="Times New Roman" pitchFamily="18" charset="0"/>
                          <a:cs typeface="Times New Roman" pitchFamily="18" charset="0"/>
                        </a:rPr>
                        <a:t>  39.70-68.82</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extLst>
                  <a:ext uri="{0D108BD9-81ED-4DB2-BD59-A6C34878D82A}">
                    <a16:rowId xmlns:a16="http://schemas.microsoft.com/office/drawing/2014/main" val="10006"/>
                  </a:ext>
                </a:extLst>
              </a:tr>
              <a:tr h="853314">
                <a:tc>
                  <a:txBody>
                    <a:bodyPr/>
                    <a:lstStyle/>
                    <a:p>
                      <a:pPr algn="ctr">
                        <a:spcAft>
                          <a:spcPts val="0"/>
                        </a:spcAft>
                      </a:pPr>
                      <a:r>
                        <a:rPr lang="zh-TW" sz="2800" kern="0" dirty="0">
                          <a:effectLst/>
                        </a:rPr>
                        <a:t>待加強</a:t>
                      </a:r>
                      <a:endParaRPr lang="zh-TW" sz="2800" kern="0" dirty="0">
                        <a:solidFill>
                          <a:srgbClr val="0000FF"/>
                        </a:solidFill>
                        <a:effectLst/>
                        <a:latin typeface="標楷體" pitchFamily="65" charset="-120"/>
                        <a:ea typeface="標楷體" pitchFamily="65" charset="-120"/>
                        <a:cs typeface="+mn-cs"/>
                      </a:endParaRPr>
                    </a:p>
                  </a:txBody>
                  <a:tcPr marL="17781" marR="17781" marT="0" marB="0" anchor="ctr"/>
                </a:tc>
                <a:tc>
                  <a:txBody>
                    <a:bodyPr/>
                    <a:lstStyle/>
                    <a:p>
                      <a:pPr algn="l">
                        <a:spcAft>
                          <a:spcPts val="0"/>
                        </a:spcAft>
                      </a:pPr>
                      <a:r>
                        <a:rPr lang="en-US" sz="2800" kern="0" dirty="0">
                          <a:effectLst/>
                          <a:latin typeface="Times New Roman" pitchFamily="18" charset="0"/>
                          <a:cs typeface="Times New Roman" pitchFamily="18" charset="0"/>
                        </a:rPr>
                        <a:t>   </a:t>
                      </a:r>
                      <a:r>
                        <a:rPr lang="zh-TW" altLang="en-US" sz="2800" kern="0" dirty="0">
                          <a:effectLst/>
                          <a:latin typeface="Times New Roman" pitchFamily="18" charset="0"/>
                          <a:cs typeface="Times New Roman" pitchFamily="18" charset="0"/>
                        </a:rPr>
                        <a:t> </a:t>
                      </a:r>
                      <a:r>
                        <a:rPr lang="en-US" sz="2800" kern="0" dirty="0">
                          <a:effectLst/>
                          <a:latin typeface="Times New Roman" pitchFamily="18" charset="0"/>
                          <a:cs typeface="Times New Roman" pitchFamily="18" charset="0"/>
                        </a:rPr>
                        <a:t>C</a:t>
                      </a:r>
                      <a:endParaRPr lang="zh-TW" sz="28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gridSpan="2">
                  <a:txBody>
                    <a:bodyPr/>
                    <a:lstStyle/>
                    <a:p>
                      <a:pPr algn="l">
                        <a:spcAft>
                          <a:spcPts val="0"/>
                        </a:spcAft>
                      </a:pPr>
                      <a:r>
                        <a:rPr lang="zh-TW" altLang="en-US" sz="2800" kern="0" dirty="0">
                          <a:effectLst/>
                          <a:latin typeface="Times New Roman" pitchFamily="18" charset="0"/>
                          <a:cs typeface="Times New Roman" pitchFamily="18" charset="0"/>
                        </a:rPr>
                        <a:t>      </a:t>
                      </a:r>
                      <a:r>
                        <a:rPr lang="en-US" sz="2600" kern="0" dirty="0">
                          <a:effectLst/>
                          <a:latin typeface="Times New Roman" pitchFamily="18" charset="0"/>
                          <a:cs typeface="Times New Roman" pitchFamily="18" charset="0"/>
                        </a:rPr>
                        <a:t>0.00-39.69</a:t>
                      </a:r>
                      <a:endParaRPr lang="zh-TW" sz="2600" kern="0" dirty="0">
                        <a:solidFill>
                          <a:schemeClr val="tx1"/>
                        </a:solidFill>
                        <a:effectLst/>
                        <a:latin typeface="Times New Roman" pitchFamily="18" charset="0"/>
                        <a:ea typeface="微軟正黑體" pitchFamily="34" charset="-120"/>
                        <a:cs typeface="Times New Roman" pitchFamily="18" charset="0"/>
                      </a:endParaRPr>
                    </a:p>
                  </a:txBody>
                  <a:tcPr marL="17781" marR="17781" marT="0" marB="0" anchor="ct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5" name="橢圓形圖說文字 4"/>
          <p:cNvSpPr/>
          <p:nvPr/>
        </p:nvSpPr>
        <p:spPr>
          <a:xfrm>
            <a:off x="9321951" y="3826273"/>
            <a:ext cx="2389406" cy="1349342"/>
          </a:xfrm>
          <a:prstGeom prst="wedgeEllipseCallout">
            <a:avLst>
              <a:gd name="adj1" fmla="val -66004"/>
              <a:gd name="adj2" fmla="val -52395"/>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81.49</a:t>
            </a: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標楷體" pitchFamily="65" charset="-120"/>
                <a:cs typeface="Times New Roman" pitchFamily="18" charset="0"/>
              </a:rPr>
              <a:t>分</a:t>
            </a: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 </a:t>
            </a:r>
            <a: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
            </a:r>
            <a:b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b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標楷體" pitchFamily="65" charset="-120"/>
                <a:cs typeface="Times New Roman" pitchFamily="18" charset="0"/>
              </a:rPr>
              <a:t>是</a:t>
            </a:r>
            <a:r>
              <a:rPr kumimoji="1" lang="en-US" altLang="zh-TW" sz="2800" b="0" i="0" u="none" strike="noStrike" kern="1200" cap="none" spc="0" normalizeH="0" baseline="0" noProof="0" dirty="0">
                <a:ln>
                  <a:noFill/>
                </a:ln>
                <a:solidFill>
                  <a:srgbClr val="FF0000"/>
                </a:solidFill>
                <a:effectLst/>
                <a:uLnTx/>
                <a:uFillTx/>
                <a:latin typeface="Times New Roman" pitchFamily="18" charset="0"/>
                <a:ea typeface="微軟正黑體" pitchFamily="34" charset="-120"/>
                <a:cs typeface="Times New Roman" pitchFamily="18" charset="0"/>
              </a:rPr>
              <a:t>B++</a:t>
            </a:r>
            <a:endPar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6E4CFB-D5C7-44F8-8B47-D3E0F5D904E7}"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130913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99C0E0-F326-44AD-AB2C-404775AFBFD3}"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5" name="標題 1"/>
          <p:cNvSpPr>
            <a:spLocks noGrp="1"/>
          </p:cNvSpPr>
          <p:nvPr>
            <p:ph type="title"/>
          </p:nvPr>
        </p:nvSpPr>
        <p:spPr>
          <a:xfrm>
            <a:off x="1820193" y="688505"/>
            <a:ext cx="7019007" cy="9116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zh-TW" altLang="en-US" sz="3600" b="1" kern="0" dirty="0">
                <a:solidFill>
                  <a:schemeClr val="tx1"/>
                </a:solidFill>
                <a:latin typeface="標楷體" pitchFamily="65" charset="-120"/>
                <a:ea typeface="標楷體" pitchFamily="65" charset="-120"/>
                <a:cs typeface="+mj-cs"/>
              </a:rPr>
              <a:t>數學科</a:t>
            </a:r>
            <a:r>
              <a:rPr kumimoji="1" lang="zh-TW" altLang="zh-TW" sz="3600" b="1" kern="0" dirty="0">
                <a:solidFill>
                  <a:schemeClr val="tx1"/>
                </a:solidFill>
                <a:latin typeface="標楷體" pitchFamily="65" charset="-120"/>
                <a:ea typeface="標楷體" pitchFamily="65" charset="-120"/>
                <a:cs typeface="+mj-cs"/>
              </a:rPr>
              <a:t>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631504" y="1600200"/>
            <a:ext cx="8568630" cy="4781550"/>
          </a:xfrm>
        </p:spPr>
        <p:txBody>
          <a:bodyPr/>
          <a:lstStyle/>
          <a:p>
            <a:endParaRPr lang="en-US" altLang="zh-TW" sz="1000" dirty="0">
              <a:latin typeface="標楷體" panose="03000509000000000000" pitchFamily="65" charset="-120"/>
              <a:ea typeface="標楷體" panose="03000509000000000000" pitchFamily="65" charset="-120"/>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選擇題佔</a:t>
            </a:r>
            <a:r>
              <a:rPr lang="en-US" altLang="zh-TW" sz="2400" dirty="0">
                <a:latin typeface="標楷體" panose="03000509000000000000" pitchFamily="65" charset="-120"/>
                <a:ea typeface="標楷體" panose="03000509000000000000" pitchFamily="65" charset="-120"/>
                <a:cs typeface="Times New Roman" pitchFamily="18" charset="0"/>
              </a:rPr>
              <a:t>85</a:t>
            </a:r>
            <a:r>
              <a:rPr lang="zh-TW" altLang="zh-TW" sz="2400" dirty="0">
                <a:latin typeface="標楷體" panose="03000509000000000000" pitchFamily="65" charset="-120"/>
                <a:ea typeface="標楷體" panose="03000509000000000000" pitchFamily="65" charset="-120"/>
                <a:cs typeface="Times New Roman" pitchFamily="18" charset="0"/>
              </a:rPr>
              <a:t>％，非選擇題佔</a:t>
            </a:r>
            <a:r>
              <a:rPr lang="en-US" altLang="zh-TW" sz="2400" dirty="0">
                <a:latin typeface="標楷體" panose="03000509000000000000" pitchFamily="65" charset="-120"/>
                <a:ea typeface="標楷體" panose="03000509000000000000" pitchFamily="65" charset="-120"/>
                <a:cs typeface="Times New Roman" pitchFamily="18" charset="0"/>
              </a:rPr>
              <a:t>15</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sz="1200" dirty="0">
              <a:latin typeface="標楷體" panose="03000509000000000000" pitchFamily="65" charset="-120"/>
              <a:ea typeface="標楷體" panose="03000509000000000000" pitchFamily="65" charset="-120"/>
            </a:endParaRPr>
          </a:p>
          <a:p>
            <a:pPr>
              <a:buFontTx/>
              <a:buNone/>
            </a:pPr>
            <a:endParaRPr lang="zh-TW" altLang="en-US" sz="2000" dirty="0">
              <a:latin typeface="標楷體" panose="03000509000000000000" pitchFamily="65" charset="-120"/>
              <a:ea typeface="標楷體" panose="03000509000000000000" pitchFamily="65" charset="-120"/>
            </a:endParaRPr>
          </a:p>
        </p:txBody>
      </p:sp>
      <p:graphicFrame>
        <p:nvGraphicFramePr>
          <p:cNvPr id="7" name="Object 2"/>
          <p:cNvGraphicFramePr>
            <a:graphicFrameLocks noChangeAspect="1"/>
          </p:cNvGraphicFramePr>
          <p:nvPr>
            <p:extLst/>
          </p:nvPr>
        </p:nvGraphicFramePr>
        <p:xfrm>
          <a:off x="2047876" y="2997200"/>
          <a:ext cx="8296275" cy="1511300"/>
        </p:xfrm>
        <a:graphic>
          <a:graphicData uri="http://schemas.openxmlformats.org/presentationml/2006/ole">
            <mc:AlternateContent xmlns:mc="http://schemas.openxmlformats.org/markup-compatibility/2006">
              <mc:Choice xmlns:v="urn:schemas-microsoft-com:vml" Requires="v">
                <p:oleObj spid="_x0000_s3082" name="方程式" r:id="rId3" imgW="3467100" imgH="635000" progId="Equation.3">
                  <p:embed/>
                </p:oleObj>
              </mc:Choice>
              <mc:Fallback>
                <p:oleObj name="方程式" r:id="rId3" imgW="3467100" imgH="635000" progId="Equation.3">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6" y="2997200"/>
                        <a:ext cx="8296275"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1991545" y="4509120"/>
          <a:ext cx="8410575" cy="2032000"/>
        </p:xfrm>
        <a:graphic>
          <a:graphicData uri="http://schemas.openxmlformats.org/presentationml/2006/ole">
            <mc:AlternateContent xmlns:mc="http://schemas.openxmlformats.org/markup-compatibility/2006">
              <mc:Choice xmlns:v="urn:schemas-microsoft-com:vml" Requires="v">
                <p:oleObj spid="_x0000_s3083" name="方程式" r:id="rId5" imgW="3517900" imgH="850900" progId="Equation.3">
                  <p:embed/>
                </p:oleObj>
              </mc:Choice>
              <mc:Fallback>
                <p:oleObj name="方程式" r:id="rId5" imgW="3517900" imgH="850900" progId="Equation.3">
                  <p:embed/>
                  <p:pic>
                    <p:nvPicPr>
                      <p:cNvPr id="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45" y="4509120"/>
                        <a:ext cx="8410575"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27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2154777" y="582835"/>
            <a:ext cx="7160674" cy="690340"/>
          </a:xfrm>
        </p:spPr>
        <p:txBody>
          <a:bodyPr/>
          <a:lstStyle/>
          <a:p>
            <a:r>
              <a:rPr kumimoji="1" lang="zh-TW" altLang="en-US" sz="3600" b="1" kern="0" dirty="0">
                <a:solidFill>
                  <a:schemeClr val="tx1"/>
                </a:solidFill>
                <a:latin typeface="標楷體" pitchFamily="65" charset="-120"/>
                <a:ea typeface="標楷體" pitchFamily="65" charset="-120"/>
                <a:cs typeface="+mj-cs"/>
              </a:rPr>
              <a:t>會考數學</a:t>
            </a:r>
            <a:r>
              <a:rPr kumimoji="1" lang="zh-TW" altLang="zh-TW" sz="3600" b="1" kern="0" dirty="0">
                <a:solidFill>
                  <a:schemeClr val="tx1"/>
                </a:solidFill>
                <a:latin typeface="標楷體" pitchFamily="65" charset="-120"/>
                <a:ea typeface="標楷體" pitchFamily="65" charset="-120"/>
                <a:cs typeface="+mj-cs"/>
              </a:rPr>
              <a:t>科</a:t>
            </a:r>
            <a:r>
              <a:rPr kumimoji="1" lang="zh-TW" altLang="en-US" sz="3600" b="1" kern="0" dirty="0">
                <a:solidFill>
                  <a:schemeClr val="tx1"/>
                </a:solidFill>
                <a:latin typeface="標楷體" pitchFamily="65" charset="-120"/>
                <a:ea typeface="標楷體" pitchFamily="65" charset="-120"/>
                <a:cs typeface="+mj-cs"/>
              </a:rPr>
              <a:t>三等級四標示</a:t>
            </a:r>
          </a:p>
        </p:txBody>
      </p:sp>
      <p:graphicFrame>
        <p:nvGraphicFramePr>
          <p:cNvPr id="4" name="內容版面配置區 3"/>
          <p:cNvGraphicFramePr>
            <a:graphicFrameLocks noGrp="1"/>
          </p:cNvGraphicFramePr>
          <p:nvPr>
            <p:ph idx="1"/>
            <p:extLst/>
          </p:nvPr>
        </p:nvGraphicFramePr>
        <p:xfrm>
          <a:off x="2351584" y="1500189"/>
          <a:ext cx="7560840" cy="4485273"/>
        </p:xfrm>
        <a:graphic>
          <a:graphicData uri="http://schemas.openxmlformats.org/drawingml/2006/table">
            <a:tbl>
              <a:tblPr firstRow="1" firstCol="1" bandRow="1">
                <a:tableStyleId>{21E4AEA4-8DFA-4A89-87EB-49C32662AFE0}</a:tableStyleId>
              </a:tblPr>
              <a:tblGrid>
                <a:gridCol w="1378162">
                  <a:extLst>
                    <a:ext uri="{9D8B030D-6E8A-4147-A177-3AD203B41FA5}">
                      <a16:colId xmlns:a16="http://schemas.microsoft.com/office/drawing/2014/main" val="20000"/>
                    </a:ext>
                  </a:extLst>
                </a:gridCol>
                <a:gridCol w="1310486">
                  <a:extLst>
                    <a:ext uri="{9D8B030D-6E8A-4147-A177-3AD203B41FA5}">
                      <a16:colId xmlns:a16="http://schemas.microsoft.com/office/drawing/2014/main" val="20001"/>
                    </a:ext>
                  </a:extLst>
                </a:gridCol>
                <a:gridCol w="2495928">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776684">
                <a:tc>
                  <a:txBody>
                    <a:bodyPr/>
                    <a:lstStyle/>
                    <a:p>
                      <a:pPr marL="0" algn="ctr" defTabSz="914400" rtl="0" eaLnBrk="1" latinLnBrk="0" hangingPunct="1">
                        <a:spcAft>
                          <a:spcPts val="0"/>
                        </a:spcAft>
                      </a:pPr>
                      <a:r>
                        <a:rPr lang="zh-TW" sz="2800" kern="0" baseline="0" dirty="0">
                          <a:effectLst/>
                        </a:rPr>
                        <a:t>等級</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ctr" defTabSz="914400" rtl="0" eaLnBrk="1" latinLnBrk="0" hangingPunct="1">
                        <a:spcAft>
                          <a:spcPts val="0"/>
                        </a:spcAft>
                      </a:pPr>
                      <a:r>
                        <a:rPr lang="zh-TW" sz="2800" kern="0" baseline="0" dirty="0">
                          <a:effectLst/>
                        </a:rPr>
                        <a:t>標示</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gridSpan="2">
                  <a:txBody>
                    <a:bodyPr/>
                    <a:lstStyle/>
                    <a:p>
                      <a:pPr marL="0" algn="ctr" defTabSz="914400" rtl="0" eaLnBrk="1" latinLnBrk="0" hangingPunct="1">
                        <a:spcAft>
                          <a:spcPts val="0"/>
                        </a:spcAft>
                      </a:pPr>
                      <a:r>
                        <a:rPr lang="zh-TW" altLang="en-US" sz="2800" kern="0" baseline="0" dirty="0">
                          <a:effectLst/>
                        </a:rPr>
                        <a:t>數學科</a:t>
                      </a:r>
                      <a:r>
                        <a:rPr lang="zh-TW" sz="2800" kern="0" baseline="0" dirty="0">
                          <a:effectLst/>
                        </a:rPr>
                        <a:t>加權分數</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val="10000"/>
                  </a:ext>
                </a:extLst>
              </a:tr>
              <a:tr h="426848">
                <a:tc rowSpan="3">
                  <a:txBody>
                    <a:bodyPr/>
                    <a:lstStyle/>
                    <a:p>
                      <a:pPr marL="0" algn="ctr" defTabSz="914400" rtl="0" eaLnBrk="1" latinLnBrk="0" hangingPunct="1">
                        <a:spcAft>
                          <a:spcPts val="0"/>
                        </a:spcAft>
                      </a:pPr>
                      <a:r>
                        <a:rPr lang="zh-TW" sz="2800" kern="0" baseline="0" dirty="0">
                          <a:effectLst/>
                        </a:rPr>
                        <a:t>精熟</a:t>
                      </a:r>
                      <a:endParaRPr lang="zh-TW" sz="2800" b="1" kern="0" baseline="0" dirty="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79.42-100.00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94.23-100.00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1"/>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88.46-94</a:t>
                      </a:r>
                      <a:r>
                        <a:rPr lang="en-US" altLang="zh-TW" sz="2600" kern="0" baseline="0" dirty="0">
                          <a:effectLst/>
                          <a:latin typeface="Times New Roman" pitchFamily="18" charset="0"/>
                          <a:cs typeface="Times New Roman" pitchFamily="18" charset="0"/>
                        </a:rPr>
                        <a:t>.22</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2"/>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A</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altLang="zh-TW" sz="2600" kern="0" baseline="0" dirty="0">
                          <a:effectLst/>
                          <a:latin typeface="Times New Roman" pitchFamily="18" charset="0"/>
                          <a:cs typeface="Times New Roman" pitchFamily="18" charset="0"/>
                        </a:rPr>
                        <a:t>79.42</a:t>
                      </a:r>
                      <a:r>
                        <a:rPr lang="en-US" sz="2600" kern="0" baseline="0" dirty="0">
                          <a:effectLst/>
                          <a:latin typeface="Times New Roman" pitchFamily="18" charset="0"/>
                          <a:cs typeface="Times New Roman" pitchFamily="18" charset="0"/>
                        </a:rPr>
                        <a:t>-88.45</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3"/>
                  </a:ext>
                </a:extLst>
              </a:tr>
              <a:tr h="485609">
                <a:tc rowSpan="3">
                  <a:txBody>
                    <a:bodyPr/>
                    <a:lstStyle/>
                    <a:p>
                      <a:pPr marL="0" algn="ctr" defTabSz="914400" rtl="0" eaLnBrk="1" latinLnBrk="0" hangingPunct="1">
                        <a:spcAft>
                          <a:spcPts val="0"/>
                        </a:spcAft>
                      </a:pPr>
                      <a:r>
                        <a:rPr lang="zh-TW" sz="2800" kern="0" baseline="0">
                          <a:effectLst/>
                        </a:rPr>
                        <a:t>基礎</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rowSpan="3">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39.42-79.41</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a:txBody>
                    <a:bodyPr/>
                    <a:lstStyle/>
                    <a:p>
                      <a:pPr marL="0" algn="ctr" defTabSz="914400" rtl="0" eaLnBrk="1" latinLnBrk="0" hangingPunct="1">
                        <a:spcAft>
                          <a:spcPts val="0"/>
                        </a:spcAft>
                      </a:pPr>
                      <a:r>
                        <a:rPr lang="en-US" altLang="zh-TW" sz="2600" kern="0" baseline="0" dirty="0">
                          <a:effectLst/>
                          <a:latin typeface="Times New Roman" pitchFamily="18" charset="0"/>
                          <a:cs typeface="Times New Roman" pitchFamily="18" charset="0"/>
                        </a:rPr>
                        <a:t>69.62-79.41</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4"/>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59.81-68.61</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5"/>
                  </a:ext>
                </a:extLst>
              </a:tr>
              <a:tr h="485609">
                <a:tc vMerge="1">
                  <a:txBody>
                    <a:bodyPr/>
                    <a:lstStyle/>
                    <a:p>
                      <a:endParaRPr lang="zh-TW" altLang="en-US"/>
                    </a:p>
                  </a:txBody>
                  <a:tcP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B</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vMerge="1">
                  <a:txBody>
                    <a:bodyPr/>
                    <a:lstStyle/>
                    <a:p>
                      <a:endParaRPr lang="zh-TW" altLang="en-US"/>
                    </a:p>
                  </a:txBody>
                  <a:tcPr/>
                </a:tc>
                <a:tc>
                  <a:txBody>
                    <a:bodyPr/>
                    <a:lstStyle/>
                    <a:p>
                      <a:pPr marL="0" algn="ctr" defTabSz="914400" rtl="0" eaLnBrk="1" latinLnBrk="0" hangingPunct="1">
                        <a:spcAft>
                          <a:spcPts val="0"/>
                        </a:spcAft>
                      </a:pPr>
                      <a:r>
                        <a:rPr lang="en-US" sz="2600" kern="0" baseline="0" dirty="0">
                          <a:effectLst/>
                          <a:latin typeface="Times New Roman" pitchFamily="18" charset="0"/>
                          <a:cs typeface="Times New Roman" pitchFamily="18" charset="0"/>
                        </a:rPr>
                        <a:t>39.42-59.80</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extLst>
                  <a:ext uri="{0D108BD9-81ED-4DB2-BD59-A6C34878D82A}">
                    <a16:rowId xmlns:a16="http://schemas.microsoft.com/office/drawing/2014/main" val="10006"/>
                  </a:ext>
                </a:extLst>
              </a:tr>
              <a:tr h="853696">
                <a:tc>
                  <a:txBody>
                    <a:bodyPr/>
                    <a:lstStyle/>
                    <a:p>
                      <a:pPr marL="0" algn="ctr" defTabSz="914400" rtl="0" eaLnBrk="1" latinLnBrk="0" hangingPunct="1">
                        <a:spcAft>
                          <a:spcPts val="0"/>
                        </a:spcAft>
                      </a:pPr>
                      <a:r>
                        <a:rPr lang="zh-TW" sz="2800" kern="0" baseline="0">
                          <a:effectLst/>
                        </a:rPr>
                        <a:t>待加強</a:t>
                      </a:r>
                      <a:endParaRPr lang="zh-TW" sz="2800" b="1" kern="0" baseline="0">
                        <a:solidFill>
                          <a:srgbClr val="0000FF"/>
                        </a:solidFill>
                        <a:effectLst/>
                        <a:latin typeface="Times New Roman" pitchFamily="18" charset="0"/>
                        <a:ea typeface="標楷體" pitchFamily="65" charset="-120"/>
                        <a:cs typeface="+mn-cs"/>
                      </a:endParaRPr>
                    </a:p>
                  </a:txBody>
                  <a:tcPr marL="17780" marR="17780" marT="0" marB="0" anchor="ctr"/>
                </a:tc>
                <a:tc>
                  <a:txBody>
                    <a:bodyPr/>
                    <a:lstStyle/>
                    <a:p>
                      <a:pPr marL="0" algn="l" defTabSz="914400" rtl="0" eaLnBrk="1" latinLnBrk="0" hangingPunct="1">
                        <a:spcAft>
                          <a:spcPts val="0"/>
                        </a:spcAft>
                      </a:pPr>
                      <a:r>
                        <a:rPr lang="en-US" sz="2800" kern="0" baseline="0" dirty="0">
                          <a:effectLst/>
                          <a:latin typeface="Times New Roman" pitchFamily="18" charset="0"/>
                          <a:cs typeface="Times New Roman" pitchFamily="18" charset="0"/>
                        </a:rPr>
                        <a:t>   C</a:t>
                      </a:r>
                      <a:endParaRPr lang="zh-TW" sz="2800" b="0" kern="0" baseline="0" dirty="0">
                        <a:solidFill>
                          <a:srgbClr val="0000FF"/>
                        </a:solidFill>
                        <a:effectLst/>
                        <a:latin typeface="Times New Roman" pitchFamily="18" charset="0"/>
                        <a:ea typeface="標楷體" pitchFamily="65" charset="-120"/>
                        <a:cs typeface="Times New Roman" pitchFamily="18" charset="0"/>
                      </a:endParaRPr>
                    </a:p>
                  </a:txBody>
                  <a:tcPr marL="17780" marR="17780" marT="0" marB="0" anchor="ctr"/>
                </a:tc>
                <a:tc gridSpan="2">
                  <a:txBody>
                    <a:bodyPr/>
                    <a:lstStyle/>
                    <a:p>
                      <a:pPr marL="0" indent="269875" algn="ctr" defTabSz="914400" rtl="0" eaLnBrk="1" latinLnBrk="0" hangingPunct="1">
                        <a:spcAft>
                          <a:spcPts val="0"/>
                        </a:spcAft>
                      </a:pPr>
                      <a:r>
                        <a:rPr lang="zh-TW" altLang="en-US" sz="2600" kern="0" baseline="0" dirty="0">
                          <a:effectLst/>
                          <a:latin typeface="Times New Roman" pitchFamily="18" charset="0"/>
                          <a:cs typeface="Times New Roman" pitchFamily="18" charset="0"/>
                        </a:rPr>
                        <a:t>    </a:t>
                      </a:r>
                      <a:r>
                        <a:rPr lang="en-US" sz="2600" kern="0" baseline="0" dirty="0">
                          <a:effectLst/>
                          <a:latin typeface="Times New Roman" pitchFamily="18" charset="0"/>
                          <a:cs typeface="Times New Roman" pitchFamily="18" charset="0"/>
                        </a:rPr>
                        <a:t>0.00-39.41</a:t>
                      </a:r>
                      <a:endParaRPr lang="zh-TW" sz="2600" b="0" kern="0" baseline="0" dirty="0">
                        <a:solidFill>
                          <a:schemeClr val="tx1"/>
                        </a:solidFill>
                        <a:effectLst/>
                        <a:latin typeface="Times New Roman" pitchFamily="18" charset="0"/>
                        <a:ea typeface="標楷體" pitchFamily="65" charset="-120"/>
                        <a:cs typeface="Times New Roman" pitchFamily="18" charset="0"/>
                      </a:endParaRPr>
                    </a:p>
                  </a:txBody>
                  <a:tcPr marL="17780" marR="17780" marT="0" marB="0" anchor="ct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
        <p:nvSpPr>
          <p:cNvPr id="5" name="橢圓形圖說文字 4"/>
          <p:cNvSpPr/>
          <p:nvPr/>
        </p:nvSpPr>
        <p:spPr>
          <a:xfrm>
            <a:off x="8999999" y="5241964"/>
            <a:ext cx="2389406" cy="1349342"/>
          </a:xfrm>
          <a:prstGeom prst="wedgeEllipseCallout">
            <a:avLst>
              <a:gd name="adj1" fmla="val -21980"/>
              <a:gd name="adj2" fmla="val -75845"/>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57.50</a:t>
            </a: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標楷體" pitchFamily="65" charset="-120"/>
                <a:cs typeface="Times New Roman" pitchFamily="18" charset="0"/>
              </a:rPr>
              <a:t>分</a:t>
            </a: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 </a:t>
            </a:r>
            <a: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t/>
            </a:r>
            <a:br>
              <a:rPr kumimoji="1" lang="en-US" altLang="zh-TW"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rPr>
            </a:br>
            <a:r>
              <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標楷體" pitchFamily="65" charset="-120"/>
                <a:cs typeface="Times New Roman" pitchFamily="18" charset="0"/>
              </a:rPr>
              <a:t>是</a:t>
            </a:r>
            <a:r>
              <a:rPr kumimoji="1" lang="en-US" altLang="zh-TW" sz="2800" b="0" i="0" u="none" strike="noStrike" kern="1200" cap="none" spc="0" normalizeH="0" baseline="0" noProof="0" dirty="0">
                <a:ln>
                  <a:noFill/>
                </a:ln>
                <a:solidFill>
                  <a:srgbClr val="FF0000"/>
                </a:solidFill>
                <a:effectLst/>
                <a:uLnTx/>
                <a:uFillTx/>
                <a:latin typeface="Times New Roman" pitchFamily="18" charset="0"/>
                <a:ea typeface="微軟正黑體" pitchFamily="34" charset="-120"/>
                <a:cs typeface="Times New Roman" pitchFamily="18" charset="0"/>
              </a:rPr>
              <a:t>B</a:t>
            </a:r>
            <a:endParaRPr kumimoji="1" lang="zh-TW" altLang="en-US" sz="2800" b="0" i="0" u="none" strike="noStrike" kern="1200" cap="none" spc="0" normalizeH="0" baseline="0" noProof="0" dirty="0">
              <a:ln>
                <a:noFill/>
              </a:ln>
              <a:solidFill>
                <a:srgbClr val="0000FF"/>
              </a:solidFill>
              <a:effectLst/>
              <a:uLnTx/>
              <a:uFillTx/>
              <a:latin typeface="Times New Roman" pitchFamily="18" charset="0"/>
              <a:ea typeface="微軟正黑體" pitchFamily="34" charset="-120"/>
              <a:cs typeface="Times New Roman" pitchFamily="18" charset="0"/>
            </a:endParaRPr>
          </a:p>
        </p:txBody>
      </p:sp>
      <p:sp>
        <p:nvSpPr>
          <p:cNvPr id="6" name="投影片編號版面配置區 5"/>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6E4CFB-D5C7-44F8-8B47-D3E0F5D904E7}"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38707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646734" y="398462"/>
            <a:ext cx="74888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3600" b="1" dirty="0">
                <a:solidFill>
                  <a:srgbClr val="262626"/>
                </a:solidFill>
                <a:latin typeface="標楷體" panose="03000509000000000000" pitchFamily="65" charset="-120"/>
                <a:ea typeface="標楷體" panose="03000509000000000000" pitchFamily="65" charset="-120"/>
                <a:cs typeface="微軟正黑體"/>
              </a:rPr>
              <a:t>110</a:t>
            </a:r>
            <a:r>
              <a:rPr kumimoji="1" lang="zh-TW" altLang="en-US"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微軟正黑體"/>
              </a:rPr>
              <a:t>年教育會考各科標準設定結果</a:t>
            </a:r>
          </a:p>
        </p:txBody>
      </p:sp>
      <p:sp>
        <p:nvSpPr>
          <p:cNvPr id="5" name="投影片編號版面配置區 4"/>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6E4CFB-D5C7-44F8-8B47-D3E0F5D904E7}"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pic>
        <p:nvPicPr>
          <p:cNvPr id="3" name="圖片 2">
            <a:extLst>
              <a:ext uri="{FF2B5EF4-FFF2-40B4-BE49-F238E27FC236}">
                <a16:creationId xmlns:a16="http://schemas.microsoft.com/office/drawing/2014/main" id="{B9ADEA07-5ED2-4093-83F7-83B5A741DA3F}"/>
              </a:ext>
            </a:extLst>
          </p:cNvPr>
          <p:cNvPicPr>
            <a:picLocks noChangeAspect="1"/>
          </p:cNvPicPr>
          <p:nvPr/>
        </p:nvPicPr>
        <p:blipFill rotWithShape="1">
          <a:blip r:embed="rId2">
            <a:extLst>
              <a:ext uri="{28A0092B-C50C-407E-A947-70E740481C1C}">
                <a14:useLocalDpi xmlns:a14="http://schemas.microsoft.com/office/drawing/2010/main" val="0"/>
              </a:ext>
            </a:extLst>
          </a:blip>
          <a:srcRect l="3800"/>
          <a:stretch/>
        </p:blipFill>
        <p:spPr>
          <a:xfrm>
            <a:off x="869893" y="2004932"/>
            <a:ext cx="5665569" cy="3060682"/>
          </a:xfrm>
          <a:prstGeom prst="rect">
            <a:avLst/>
          </a:prstGeom>
        </p:spPr>
      </p:pic>
      <p:pic>
        <p:nvPicPr>
          <p:cNvPr id="10" name="圖片 9">
            <a:extLst>
              <a:ext uri="{FF2B5EF4-FFF2-40B4-BE49-F238E27FC236}">
                <a16:creationId xmlns:a16="http://schemas.microsoft.com/office/drawing/2014/main" id="{DF58DB83-E0D0-4416-B19D-DE65B9205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625" y="1460612"/>
            <a:ext cx="5311399" cy="1683143"/>
          </a:xfrm>
          <a:prstGeom prst="rect">
            <a:avLst/>
          </a:prstGeom>
        </p:spPr>
      </p:pic>
      <p:pic>
        <p:nvPicPr>
          <p:cNvPr id="12" name="圖片 11">
            <a:extLst>
              <a:ext uri="{FF2B5EF4-FFF2-40B4-BE49-F238E27FC236}">
                <a16:creationId xmlns:a16="http://schemas.microsoft.com/office/drawing/2014/main" id="{C2892CC3-8068-46C4-806C-888AABA1C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625" y="3257894"/>
            <a:ext cx="5302378" cy="2811133"/>
          </a:xfrm>
          <a:prstGeom prst="rect">
            <a:avLst/>
          </a:prstGeom>
        </p:spPr>
      </p:pic>
    </p:spTree>
    <p:extLst>
      <p:ext uri="{BB962C8B-B14F-4D97-AF65-F5344CB8AC3E}">
        <p14:creationId xmlns:p14="http://schemas.microsoft.com/office/powerpoint/2010/main" val="3342605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4D80522-922D-4A3E-A5EC-258F2C66B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4"/>
            <a:ext cx="12192000" cy="6849431"/>
          </a:xfrm>
          <a:prstGeom prst="rect">
            <a:avLst/>
          </a:prstGeom>
        </p:spPr>
      </p:pic>
    </p:spTree>
    <p:extLst>
      <p:ext uri="{BB962C8B-B14F-4D97-AF65-F5344CB8AC3E}">
        <p14:creationId xmlns:p14="http://schemas.microsoft.com/office/powerpoint/2010/main" val="393290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110</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110</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7" name="投影片編號版面配置區 11">
            <a:extLst>
              <a:ext uri="{FF2B5EF4-FFF2-40B4-BE49-F238E27FC236}">
                <a16:creationId xmlns:a16="http://schemas.microsoft.com/office/drawing/2014/main" id="{20FCC4DA-5FC5-4633-A01D-A1137A4ABCE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8" name="投影片編號版面配置區 11">
            <a:extLst>
              <a:ext uri="{FF2B5EF4-FFF2-40B4-BE49-F238E27FC236}">
                <a16:creationId xmlns:a16="http://schemas.microsoft.com/office/drawing/2014/main" id="{92DEB786-D9D4-401C-9FCA-D9CE2303960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a:cxnSpLocks/>
          </p:cNvCxnSpPr>
          <p:nvPr/>
        </p:nvCxnSpPr>
        <p:spPr>
          <a:xfrm>
            <a:off x="2283620" y="3356993"/>
            <a:ext cx="8132861" cy="41275"/>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5321571" y="4301117"/>
            <a:ext cx="1936027" cy="98741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zh-TW" altLang="en-US" sz="1700" b="1" dirty="0">
                <a:solidFill>
                  <a:prstClr val="black"/>
                </a:solidFill>
                <a:latin typeface="華康粗圓體" pitchFamily="49" charset="-120"/>
                <a:ea typeface="華康粗圓體" pitchFamily="49" charset="-120"/>
              </a:rPr>
              <a:t>免試入學</a:t>
            </a:r>
            <a:endParaRPr kumimoji="0" lang="en-US" altLang="zh-TW" sz="1700" b="1" dirty="0">
              <a:solidFill>
                <a:prstClr val="black"/>
              </a:solidFill>
              <a:latin typeface="華康粗圓體" pitchFamily="49" charset="-120"/>
              <a:ea typeface="華康粗圓體" pitchFamily="49" charset="-120"/>
            </a:endParaRPr>
          </a:p>
          <a:p>
            <a:pPr algn="ctr">
              <a:defRPr/>
            </a:pPr>
            <a:r>
              <a:rPr kumimoji="0" lang="en-US" altLang="zh-TW" sz="1700" b="1" dirty="0">
                <a:solidFill>
                  <a:prstClr val="black"/>
                </a:solidFill>
                <a:latin typeface="華康粗圓體" pitchFamily="49" charset="-120"/>
                <a:ea typeface="華康粗圓體" pitchFamily="49" charset="-120"/>
              </a:rPr>
              <a:t>6/23-26</a:t>
            </a:r>
            <a:r>
              <a:rPr kumimoji="0" lang="zh-TW" altLang="en-US" sz="1700" b="1" dirty="0">
                <a:solidFill>
                  <a:prstClr val="black"/>
                </a:solidFill>
                <a:latin typeface="華康粗圓體" pitchFamily="49" charset="-120"/>
                <a:ea typeface="華康粗圓體" pitchFamily="49" charset="-120"/>
              </a:rPr>
              <a:t>志願選填</a:t>
            </a:r>
            <a:endParaRPr kumimoji="0" lang="en-US" altLang="zh-TW" sz="1700" b="1" dirty="0">
              <a:solidFill>
                <a:prstClr val="black"/>
              </a:solidFill>
              <a:latin typeface="華康粗圓體" pitchFamily="49" charset="-120"/>
              <a:ea typeface="華康粗圓體" pitchFamily="49" charset="-120"/>
            </a:endParaRPr>
          </a:p>
          <a:p>
            <a:pPr algn="ctr">
              <a:defRPr/>
            </a:pPr>
            <a:r>
              <a:rPr kumimoji="0" lang="en-US" altLang="zh-TW" sz="1700" b="1" dirty="0">
                <a:solidFill>
                  <a:prstClr val="black"/>
                </a:solidFill>
                <a:latin typeface="華康粗圓體" pitchFamily="49" charset="-120"/>
                <a:ea typeface="華康粗圓體" pitchFamily="49" charset="-120"/>
              </a:rPr>
              <a:t>6/29</a:t>
            </a:r>
            <a:r>
              <a:rPr kumimoji="0" lang="zh-TW" altLang="en-US" sz="1700" b="1" dirty="0">
                <a:solidFill>
                  <a:prstClr val="black"/>
                </a:solidFill>
                <a:latin typeface="華康粗圓體" pitchFamily="49" charset="-120"/>
                <a:ea typeface="華康粗圓體" pitchFamily="49" charset="-120"/>
              </a:rPr>
              <a:t>報名</a:t>
            </a:r>
            <a:endParaRPr kumimoji="0" lang="en-US" altLang="zh-TW" sz="1700" b="1" dirty="0">
              <a:solidFill>
                <a:prstClr val="black"/>
              </a:solidFill>
              <a:latin typeface="華康粗圓體" pitchFamily="49" charset="-120"/>
              <a:ea typeface="華康粗圓體" pitchFamily="49" charset="-120"/>
            </a:endParaRPr>
          </a:p>
        </p:txBody>
      </p:sp>
      <p:sp>
        <p:nvSpPr>
          <p:cNvPr id="8" name="橢圓 7"/>
          <p:cNvSpPr/>
          <p:nvPr/>
        </p:nvSpPr>
        <p:spPr>
          <a:xfrm>
            <a:off x="4384452" y="3243265"/>
            <a:ext cx="216694"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9" name="圓角矩形 8"/>
          <p:cNvSpPr/>
          <p:nvPr/>
        </p:nvSpPr>
        <p:spPr>
          <a:xfrm>
            <a:off x="3503216" y="4106666"/>
            <a:ext cx="1440656" cy="611619"/>
          </a:xfrm>
          <a:prstGeom prst="roundRect">
            <a:avLst/>
          </a:prstGeom>
          <a:solidFill>
            <a:srgbClr val="9BBA5A"/>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kumimoji="0" lang="en-US" altLang="zh-TW" sz="1500" dirty="0">
                <a:solidFill>
                  <a:prstClr val="black"/>
                </a:solidFill>
                <a:latin typeface="華康粗圓體" pitchFamily="49" charset="-120"/>
                <a:ea typeface="華康粗圓體" pitchFamily="49" charset="-120"/>
              </a:rPr>
              <a:t>5/21-22</a:t>
            </a:r>
          </a:p>
          <a:p>
            <a:pPr algn="ctr">
              <a:defRPr/>
            </a:pPr>
            <a:r>
              <a:rPr kumimoji="0" lang="zh-TW" altLang="en-US" sz="1500" dirty="0">
                <a:solidFill>
                  <a:prstClr val="black"/>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3993654" y="2859088"/>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5</a:t>
            </a:r>
            <a:r>
              <a:rPr kumimoji="0" lang="zh-TW" altLang="en-US" sz="2000" b="1" dirty="0">
                <a:solidFill>
                  <a:srgbClr val="000000"/>
                </a:solidFill>
                <a:latin typeface="華康粗圓體"/>
                <a:ea typeface="華康粗圓體"/>
                <a:cs typeface="華康粗圓體"/>
              </a:rPr>
              <a:t>月中旬</a:t>
            </a:r>
          </a:p>
        </p:txBody>
      </p:sp>
      <p:cxnSp>
        <p:nvCxnSpPr>
          <p:cNvPr id="11" name="直線單箭頭接點 10"/>
          <p:cNvCxnSpPr>
            <a:cxnSpLocks/>
            <a:stCxn id="8" idx="4"/>
          </p:cNvCxnSpPr>
          <p:nvPr/>
        </p:nvCxnSpPr>
        <p:spPr>
          <a:xfrm>
            <a:off x="4492799" y="3530602"/>
            <a:ext cx="0" cy="53957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a:cxnSpLocks/>
          </p:cNvCxnSpPr>
          <p:nvPr/>
        </p:nvCxnSpPr>
        <p:spPr>
          <a:xfrm>
            <a:off x="6492303" y="3492501"/>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a:cxnSpLocks/>
          </p:cNvCxnSpPr>
          <p:nvPr/>
        </p:nvCxnSpPr>
        <p:spPr>
          <a:xfrm>
            <a:off x="7508761" y="3434486"/>
            <a:ext cx="44865" cy="824600"/>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8" name="圓角矩形 17"/>
          <p:cNvSpPr/>
          <p:nvPr/>
        </p:nvSpPr>
        <p:spPr>
          <a:xfrm>
            <a:off x="7278256" y="4319588"/>
            <a:ext cx="1498151" cy="863600"/>
          </a:xfrm>
          <a:prstGeom prst="round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sz="1600" b="1" dirty="0">
                <a:solidFill>
                  <a:sysClr val="windowText" lastClr="000000"/>
                </a:solidFill>
                <a:latin typeface="華康粗圓體" pitchFamily="49" charset="-120"/>
                <a:ea typeface="華康粗圓體" pitchFamily="49" charset="-120"/>
              </a:rPr>
              <a:t>特色招生</a:t>
            </a:r>
            <a:endParaRPr kumimoji="0" lang="en-US" altLang="zh-TW" sz="1600" b="1" dirty="0">
              <a:solidFill>
                <a:sysClr val="windowText" lastClr="000000"/>
              </a:solidFill>
              <a:latin typeface="華康粗圓體" pitchFamily="49" charset="-120"/>
              <a:ea typeface="華康粗圓體" pitchFamily="49" charset="-120"/>
            </a:endParaRPr>
          </a:p>
          <a:p>
            <a:pPr algn="ctr">
              <a:defRPr/>
            </a:pPr>
            <a:r>
              <a:rPr kumimoji="0" lang="zh-TW" altLang="en-US" sz="1600" b="1" dirty="0">
                <a:solidFill>
                  <a:sysClr val="windowText" lastClr="000000"/>
                </a:solidFill>
                <a:latin typeface="華康粗圓體" pitchFamily="49" charset="-120"/>
                <a:ea typeface="華康粗圓體" pitchFamily="49" charset="-120"/>
              </a:rPr>
              <a:t>（考試分發）</a:t>
            </a:r>
          </a:p>
        </p:txBody>
      </p:sp>
      <p:sp>
        <p:nvSpPr>
          <p:cNvPr id="20" name="文字方塊 19"/>
          <p:cNvSpPr txBox="1">
            <a:spLocks noChangeArrowheads="1"/>
          </p:cNvSpPr>
          <p:nvPr/>
        </p:nvSpPr>
        <p:spPr bwMode="auto">
          <a:xfrm>
            <a:off x="1559497" y="6167046"/>
            <a:ext cx="1848227"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defRPr/>
            </a:pPr>
            <a:r>
              <a:rPr kumimoji="0" lang="en-US" altLang="zh-TW" b="1" dirty="0">
                <a:solidFill>
                  <a:srgbClr val="000000"/>
                </a:solidFill>
                <a:latin typeface="華康粗圓體"/>
                <a:ea typeface="華康粗圓體"/>
                <a:cs typeface="華康粗圓體"/>
              </a:rPr>
              <a:t>1.</a:t>
            </a:r>
            <a:r>
              <a:rPr kumimoji="0" lang="zh-TW" altLang="en-US" b="1" dirty="0">
                <a:solidFill>
                  <a:srgbClr val="000000"/>
                </a:solidFill>
                <a:latin typeface="華康粗圓體"/>
                <a:ea typeface="華康粗圓體"/>
                <a:cs typeface="華康粗圓體"/>
              </a:rPr>
              <a:t>可跨區報考</a:t>
            </a:r>
            <a:endParaRPr kumimoji="0" lang="en-US" altLang="zh-TW" b="1" dirty="0">
              <a:solidFill>
                <a:srgbClr val="000000"/>
              </a:solidFill>
              <a:latin typeface="華康粗圓體"/>
              <a:ea typeface="華康粗圓體"/>
              <a:cs typeface="華康粗圓體"/>
            </a:endParaRPr>
          </a:p>
          <a:p>
            <a:pPr>
              <a:defRPr/>
            </a:pPr>
            <a:r>
              <a:rPr kumimoji="0" lang="en-US" altLang="zh-TW" b="1" dirty="0">
                <a:solidFill>
                  <a:srgbClr val="000000"/>
                </a:solidFill>
                <a:latin typeface="華康粗圓體"/>
                <a:ea typeface="華康粗圓體"/>
                <a:cs typeface="華康粗圓體"/>
              </a:rPr>
              <a:t>2.</a:t>
            </a:r>
            <a:r>
              <a:rPr kumimoji="0" lang="zh-TW" altLang="en-US" b="1" dirty="0">
                <a:solidFill>
                  <a:srgbClr val="000000"/>
                </a:solidFill>
                <a:latin typeface="華康粗圓體"/>
                <a:ea typeface="華康粗圓體"/>
                <a:cs typeface="華康粗圓體"/>
              </a:rPr>
              <a:t>需先術科測驗</a:t>
            </a:r>
          </a:p>
        </p:txBody>
      </p:sp>
      <p:cxnSp>
        <p:nvCxnSpPr>
          <p:cNvPr id="23" name="直線單箭頭接點 22"/>
          <p:cNvCxnSpPr>
            <a:cxnSpLocks/>
          </p:cNvCxnSpPr>
          <p:nvPr/>
        </p:nvCxnSpPr>
        <p:spPr>
          <a:xfrm flipH="1" flipV="1">
            <a:off x="2968595" y="2740025"/>
            <a:ext cx="15479"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855641" y="3209369"/>
            <a:ext cx="215503"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27" name="橢圓 26"/>
          <p:cNvSpPr/>
          <p:nvPr/>
        </p:nvSpPr>
        <p:spPr>
          <a:xfrm>
            <a:off x="6384553" y="3259138"/>
            <a:ext cx="215503"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29" name="文字方塊 28"/>
          <p:cNvSpPr txBox="1">
            <a:spLocks noChangeArrowheads="1"/>
          </p:cNvSpPr>
          <p:nvPr/>
        </p:nvSpPr>
        <p:spPr bwMode="auto">
          <a:xfrm>
            <a:off x="2423592" y="3532946"/>
            <a:ext cx="971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4</a:t>
            </a:r>
            <a:r>
              <a:rPr kumimoji="0" lang="zh-TW" altLang="en-US" sz="2000" b="1" dirty="0">
                <a:solidFill>
                  <a:srgbClr val="000000"/>
                </a:solidFill>
                <a:latin typeface="華康粗圓體"/>
                <a:ea typeface="華康粗圓體"/>
                <a:cs typeface="華康粗圓體"/>
              </a:rPr>
              <a:t>月</a:t>
            </a:r>
          </a:p>
        </p:txBody>
      </p:sp>
      <p:sp>
        <p:nvSpPr>
          <p:cNvPr id="31" name="圓角矩形 30"/>
          <p:cNvSpPr/>
          <p:nvPr/>
        </p:nvSpPr>
        <p:spPr>
          <a:xfrm>
            <a:off x="5203814" y="3688759"/>
            <a:ext cx="850106"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b="1" dirty="0">
                <a:solidFill>
                  <a:prstClr val="black"/>
                </a:solidFill>
                <a:latin typeface="華康粗圓體" pitchFamily="49" charset="-120"/>
                <a:ea typeface="華康粗圓體" pitchFamily="49" charset="-120"/>
              </a:rPr>
              <a:t>直升</a:t>
            </a:r>
          </a:p>
        </p:txBody>
      </p:sp>
      <p:sp>
        <p:nvSpPr>
          <p:cNvPr id="34" name="圓角矩形 33"/>
          <p:cNvSpPr/>
          <p:nvPr/>
        </p:nvSpPr>
        <p:spPr>
          <a:xfrm>
            <a:off x="6794521" y="2110675"/>
            <a:ext cx="1766586" cy="61843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7/12</a:t>
            </a:r>
            <a:r>
              <a:rPr kumimoji="0" lang="zh-TW" altLang="en-US" b="1" dirty="0">
                <a:solidFill>
                  <a:prstClr val="black"/>
                </a:solidFill>
                <a:latin typeface="華康粗圓體" pitchFamily="49" charset="-120"/>
                <a:ea typeface="華康粗圓體" pitchFamily="49" charset="-120"/>
              </a:rPr>
              <a:t>免試放榜</a:t>
            </a:r>
          </a:p>
        </p:txBody>
      </p:sp>
      <p:sp>
        <p:nvSpPr>
          <p:cNvPr id="35" name="矩形 34"/>
          <p:cNvSpPr/>
          <p:nvPr/>
        </p:nvSpPr>
        <p:spPr>
          <a:xfrm>
            <a:off x="5039758" y="3573288"/>
            <a:ext cx="3720905" cy="29702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solidFill>
                <a:prstClr val="white"/>
              </a:solidFill>
              <a:latin typeface="Constantia"/>
              <a:ea typeface="新細明體" panose="02020500000000000000" pitchFamily="18" charset="-120"/>
            </a:endParaRPr>
          </a:p>
        </p:txBody>
      </p:sp>
      <p:sp>
        <p:nvSpPr>
          <p:cNvPr id="37" name="橢圓 36"/>
          <p:cNvSpPr/>
          <p:nvPr/>
        </p:nvSpPr>
        <p:spPr>
          <a:xfrm>
            <a:off x="2205038" y="3213100"/>
            <a:ext cx="216694"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38" name="直線單箭頭接點 37"/>
          <p:cNvCxnSpPr>
            <a:cxnSpLocks/>
          </p:cNvCxnSpPr>
          <p:nvPr/>
        </p:nvCxnSpPr>
        <p:spPr>
          <a:xfrm>
            <a:off x="2313385" y="3429000"/>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40" name="文字方塊 39"/>
          <p:cNvSpPr txBox="1">
            <a:spLocks noChangeArrowheads="1"/>
          </p:cNvSpPr>
          <p:nvPr/>
        </p:nvSpPr>
        <p:spPr bwMode="auto">
          <a:xfrm>
            <a:off x="1916536" y="2794000"/>
            <a:ext cx="939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2-3</a:t>
            </a:r>
            <a:r>
              <a:rPr kumimoji="0" lang="zh-TW" altLang="en-US" sz="2000" b="1" dirty="0">
                <a:solidFill>
                  <a:srgbClr val="000000"/>
                </a:solidFill>
                <a:latin typeface="華康粗圓體"/>
                <a:ea typeface="華康粗圓體"/>
                <a:cs typeface="華康粗圓體"/>
              </a:rPr>
              <a:t>月</a:t>
            </a:r>
          </a:p>
        </p:txBody>
      </p:sp>
      <p:sp>
        <p:nvSpPr>
          <p:cNvPr id="41" name="橢圓 40"/>
          <p:cNvSpPr/>
          <p:nvPr/>
        </p:nvSpPr>
        <p:spPr>
          <a:xfrm>
            <a:off x="7422845" y="3290817"/>
            <a:ext cx="216694"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43" name="直線單箭頭接點 42"/>
          <p:cNvCxnSpPr>
            <a:cxnSpLocks/>
          </p:cNvCxnSpPr>
          <p:nvPr/>
        </p:nvCxnSpPr>
        <p:spPr>
          <a:xfrm flipV="1">
            <a:off x="8241546" y="2824957"/>
            <a:ext cx="0" cy="466725"/>
          </a:xfrm>
          <a:prstGeom prst="straightConnector1">
            <a:avLst/>
          </a:prstGeom>
          <a:ln w="76200">
            <a:solidFill>
              <a:srgbClr val="366CAC"/>
            </a:solidFill>
            <a:tailEnd type="arrow"/>
          </a:ln>
        </p:spPr>
        <p:style>
          <a:lnRef idx="1">
            <a:schemeClr val="accent2"/>
          </a:lnRef>
          <a:fillRef idx="3">
            <a:schemeClr val="accent2"/>
          </a:fillRef>
          <a:effectRef idx="2">
            <a:schemeClr val="accent2"/>
          </a:effectRef>
          <a:fontRef idx="minor">
            <a:schemeClr val="lt1"/>
          </a:fontRef>
        </p:style>
      </p:cxnSp>
      <p:sp>
        <p:nvSpPr>
          <p:cNvPr id="44" name="橢圓 43"/>
          <p:cNvSpPr/>
          <p:nvPr/>
        </p:nvSpPr>
        <p:spPr>
          <a:xfrm>
            <a:off x="8123627" y="3249810"/>
            <a:ext cx="215503" cy="287338"/>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45" name="圓角矩形 44"/>
          <p:cNvSpPr/>
          <p:nvPr/>
        </p:nvSpPr>
        <p:spPr>
          <a:xfrm>
            <a:off x="8771335" y="4197496"/>
            <a:ext cx="1961757" cy="131973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600" b="1" dirty="0">
                <a:solidFill>
                  <a:prstClr val="black"/>
                </a:solidFill>
                <a:latin typeface="華康粗圓體" pitchFamily="49" charset="-120"/>
                <a:ea typeface="華康粗圓體" pitchFamily="49" charset="-120"/>
              </a:rPr>
              <a:t>7/15</a:t>
            </a:r>
            <a:r>
              <a:rPr kumimoji="0" lang="zh-TW" altLang="en-US" sz="1600" b="1" dirty="0">
                <a:solidFill>
                  <a:prstClr val="black"/>
                </a:solidFill>
                <a:latin typeface="華康粗圓體" pitchFamily="49" charset="-120"/>
                <a:ea typeface="華康粗圓體" pitchFamily="49" charset="-120"/>
              </a:rPr>
              <a:t>藝才班</a:t>
            </a:r>
            <a:r>
              <a:rPr kumimoji="0" lang="en-US" altLang="zh-TW" sz="1600" b="1" dirty="0">
                <a:solidFill>
                  <a:prstClr val="black"/>
                </a:solidFill>
                <a:latin typeface="華康粗圓體" pitchFamily="49" charset="-120"/>
                <a:ea typeface="華康粗圓體" pitchFamily="49" charset="-120"/>
              </a:rPr>
              <a:t>(</a:t>
            </a:r>
            <a:r>
              <a:rPr kumimoji="0" lang="zh-TW" altLang="en-US" sz="1600" b="1" dirty="0">
                <a:solidFill>
                  <a:prstClr val="black"/>
                </a:solidFill>
                <a:latin typeface="華康粗圓體" pitchFamily="49" charset="-120"/>
                <a:ea typeface="華康粗圓體" pitchFamily="49" charset="-120"/>
              </a:rPr>
              <a:t>美術</a:t>
            </a:r>
            <a:r>
              <a:rPr kumimoji="0" lang="en-US" altLang="zh-TW" sz="1600" b="1" dirty="0">
                <a:solidFill>
                  <a:prstClr val="black"/>
                </a:solidFill>
                <a:latin typeface="華康粗圓體" pitchFamily="49" charset="-120"/>
                <a:ea typeface="華康粗圓體" pitchFamily="49" charset="-120"/>
              </a:rPr>
              <a:t>)</a:t>
            </a:r>
            <a:r>
              <a:rPr kumimoji="0" lang="zh-TW" altLang="en-US" sz="1600" b="1" dirty="0">
                <a:solidFill>
                  <a:prstClr val="black"/>
                </a:solidFill>
                <a:latin typeface="華康粗圓體" pitchFamily="49" charset="-120"/>
                <a:ea typeface="華康粗圓體" pitchFamily="49" charset="-120"/>
              </a:rPr>
              <a:t>報到後放棄</a:t>
            </a:r>
            <a:endParaRPr kumimoji="0" lang="en-US" altLang="zh-TW" sz="1600" b="1" dirty="0">
              <a:solidFill>
                <a:prstClr val="black"/>
              </a:solidFill>
              <a:latin typeface="華康粗圓體" pitchFamily="49" charset="-120"/>
              <a:ea typeface="華康粗圓體" pitchFamily="49" charset="-120"/>
            </a:endParaRPr>
          </a:p>
          <a:p>
            <a:pPr algn="ctr">
              <a:defRPr/>
            </a:pPr>
            <a:r>
              <a:rPr kumimoji="0" lang="en-US" altLang="zh-TW" sz="1600" b="1" dirty="0">
                <a:solidFill>
                  <a:prstClr val="black"/>
                </a:solidFill>
                <a:latin typeface="華康粗圓體" pitchFamily="49" charset="-120"/>
                <a:ea typeface="華康粗圓體" pitchFamily="49" charset="-120"/>
              </a:rPr>
              <a:t>7/18</a:t>
            </a:r>
            <a:r>
              <a:rPr kumimoji="0" lang="zh-TW" altLang="en-US" sz="1600" b="1" dirty="0">
                <a:solidFill>
                  <a:prstClr val="black"/>
                </a:solidFill>
                <a:latin typeface="華康粗圓體" pitchFamily="49" charset="-120"/>
                <a:ea typeface="華康粗圓體" pitchFamily="49" charset="-120"/>
              </a:rPr>
              <a:t>免試入學、五專聯免報到後放棄</a:t>
            </a:r>
          </a:p>
        </p:txBody>
      </p:sp>
      <p:cxnSp>
        <p:nvCxnSpPr>
          <p:cNvPr id="46" name="直線單箭頭接點 45"/>
          <p:cNvCxnSpPr>
            <a:cxnSpLocks/>
          </p:cNvCxnSpPr>
          <p:nvPr/>
        </p:nvCxnSpPr>
        <p:spPr>
          <a:xfrm>
            <a:off x="9645846" y="3534570"/>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9538094" y="3285949"/>
            <a:ext cx="215504"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48" name="圓角矩形 47"/>
          <p:cNvSpPr/>
          <p:nvPr/>
        </p:nvSpPr>
        <p:spPr>
          <a:xfrm>
            <a:off x="1559496" y="5083648"/>
            <a:ext cx="1835696" cy="721617"/>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zh-TW" altLang="en-US" b="1" dirty="0">
                <a:solidFill>
                  <a:prstClr val="black"/>
                </a:solidFill>
                <a:latin typeface="華康粗圓體" pitchFamily="49" charset="-120"/>
                <a:ea typeface="華康粗圓體" pitchFamily="49" charset="-120"/>
              </a:rPr>
              <a:t>藝才能班報名</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專業群科報名</a:t>
            </a:r>
          </a:p>
        </p:txBody>
      </p:sp>
      <p:sp>
        <p:nvSpPr>
          <p:cNvPr id="49" name="圓角矩形 48"/>
          <p:cNvSpPr/>
          <p:nvPr/>
        </p:nvSpPr>
        <p:spPr>
          <a:xfrm>
            <a:off x="2651522" y="1358020"/>
            <a:ext cx="1719263" cy="869924"/>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pPr>
              <a:defRPr/>
            </a:pPr>
            <a:r>
              <a:rPr kumimoji="0" lang="en-US" altLang="zh-TW" dirty="0">
                <a:solidFill>
                  <a:prstClr val="black"/>
                </a:solidFill>
                <a:latin typeface="華康粗圓體" pitchFamily="49" charset="-120"/>
                <a:ea typeface="華康粗圓體" pitchFamily="49" charset="-120"/>
              </a:rPr>
              <a:t>1.</a:t>
            </a:r>
            <a:r>
              <a:rPr kumimoji="0" lang="zh-TW" altLang="en-US" dirty="0">
                <a:solidFill>
                  <a:prstClr val="black"/>
                </a:solidFill>
                <a:latin typeface="華康粗圓體" pitchFamily="49" charset="-120"/>
                <a:ea typeface="華康粗圓體" pitchFamily="49" charset="-120"/>
              </a:rPr>
              <a:t>藝術才能班</a:t>
            </a:r>
            <a:r>
              <a:rPr kumimoji="0" lang="en-US" altLang="zh-TW" dirty="0">
                <a:solidFill>
                  <a:prstClr val="black"/>
                </a:solidFill>
                <a:latin typeface="華康粗圓體" pitchFamily="49" charset="-120"/>
                <a:ea typeface="華康粗圓體" pitchFamily="49" charset="-120"/>
              </a:rPr>
              <a:t>2.</a:t>
            </a:r>
            <a:r>
              <a:rPr kumimoji="0" lang="zh-TW" altLang="en-US" dirty="0">
                <a:solidFill>
                  <a:prstClr val="black"/>
                </a:solidFill>
                <a:latin typeface="華康粗圓體" pitchFamily="49" charset="-120"/>
                <a:ea typeface="華康粗圓體" pitchFamily="49" charset="-120"/>
              </a:rPr>
              <a:t>專業群科</a:t>
            </a:r>
            <a:endParaRPr kumimoji="0" lang="en-US" altLang="zh-TW" dirty="0">
              <a:solidFill>
                <a:prstClr val="black"/>
              </a:solidFill>
              <a:latin typeface="華康粗圓體" pitchFamily="49" charset="-120"/>
              <a:ea typeface="華康粗圓體" pitchFamily="49" charset="-120"/>
            </a:endParaRPr>
          </a:p>
          <a:p>
            <a:pPr algn="ctr">
              <a:defRPr/>
            </a:pPr>
            <a:r>
              <a:rPr kumimoji="0" lang="zh-TW" altLang="en-US" dirty="0">
                <a:solidFill>
                  <a:prstClr val="black"/>
                </a:solidFill>
                <a:latin typeface="華康粗圓體" pitchFamily="49" charset="-120"/>
                <a:ea typeface="華康粗圓體" pitchFamily="49" charset="-120"/>
              </a:rPr>
              <a:t>術科測驗</a:t>
            </a:r>
          </a:p>
        </p:txBody>
      </p:sp>
      <p:sp>
        <p:nvSpPr>
          <p:cNvPr id="2" name="矩形 1"/>
          <p:cNvSpPr/>
          <p:nvPr/>
        </p:nvSpPr>
        <p:spPr>
          <a:xfrm>
            <a:off x="1727199" y="34925"/>
            <a:ext cx="8738723" cy="749300"/>
          </a:xfrm>
          <a:prstGeom prst="rect">
            <a:avLst/>
          </a:prstGeom>
          <a:solidFill>
            <a:srgbClr val="0000FF"/>
          </a:solidFill>
        </p:spPr>
        <p:txBody>
          <a:bodyPr wrap="square">
            <a:spAutoFit/>
          </a:bodyPr>
          <a:lstStyle/>
          <a:p>
            <a:pPr>
              <a:defRPr/>
            </a:pPr>
            <a:r>
              <a:rPr kumimoji="0" lang="zh-TW" altLang="en-US" sz="4267" dirty="0">
                <a:solidFill>
                  <a:prstClr val="white"/>
                </a:solidFill>
                <a:latin typeface="標楷體" panose="03000509000000000000" pitchFamily="65" charset="-120"/>
                <a:ea typeface="標楷體" panose="03000509000000000000" pitchFamily="65" charset="-120"/>
              </a:rPr>
              <a:t>多元入學重要日程表</a:t>
            </a:r>
          </a:p>
        </p:txBody>
      </p:sp>
      <p:sp>
        <p:nvSpPr>
          <p:cNvPr id="52" name="圓角矩形 51"/>
          <p:cNvSpPr/>
          <p:nvPr/>
        </p:nvSpPr>
        <p:spPr>
          <a:xfrm>
            <a:off x="3420667" y="4751917"/>
            <a:ext cx="1513283" cy="621300"/>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500" dirty="0">
                <a:solidFill>
                  <a:prstClr val="black"/>
                </a:solidFill>
                <a:latin typeface="華康粗圓體" pitchFamily="49" charset="-120"/>
                <a:ea typeface="華康粗圓體" pitchFamily="49" charset="-120"/>
              </a:rPr>
              <a:t>5/23</a:t>
            </a:r>
          </a:p>
          <a:p>
            <a:pPr algn="ctr">
              <a:defRPr/>
            </a:pPr>
            <a:r>
              <a:rPr kumimoji="0" lang="zh-TW" altLang="en-US" sz="1500" dirty="0">
                <a:solidFill>
                  <a:prstClr val="black"/>
                </a:solidFill>
                <a:latin typeface="華康粗圓體" pitchFamily="49" charset="-120"/>
                <a:ea typeface="華康粗圓體" pitchFamily="49" charset="-120"/>
              </a:rPr>
              <a:t>五專優免報名</a:t>
            </a:r>
          </a:p>
        </p:txBody>
      </p:sp>
      <p:sp>
        <p:nvSpPr>
          <p:cNvPr id="53" name="圓角矩形 52"/>
          <p:cNvSpPr/>
          <p:nvPr/>
        </p:nvSpPr>
        <p:spPr>
          <a:xfrm>
            <a:off x="2661648" y="2289599"/>
            <a:ext cx="1706134" cy="400050"/>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lgn="ctr"/>
            <a:r>
              <a:rPr kumimoji="0" lang="zh-TW" altLang="en-US" dirty="0">
                <a:solidFill>
                  <a:prstClr val="black"/>
                </a:solidFill>
                <a:latin typeface="華康粗圓體" pitchFamily="49" charset="-120"/>
                <a:ea typeface="華康粗圓體" pitchFamily="49" charset="-120"/>
              </a:rPr>
              <a:t>科學班報到</a:t>
            </a:r>
          </a:p>
        </p:txBody>
      </p:sp>
      <p:sp>
        <p:nvSpPr>
          <p:cNvPr id="54" name="圓角矩形 53"/>
          <p:cNvSpPr/>
          <p:nvPr/>
        </p:nvSpPr>
        <p:spPr>
          <a:xfrm>
            <a:off x="2616050" y="891408"/>
            <a:ext cx="1754735" cy="449361"/>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lgn="ctr"/>
            <a:r>
              <a:rPr kumimoji="0" lang="zh-TW" altLang="en-US" dirty="0">
                <a:solidFill>
                  <a:prstClr val="black"/>
                </a:solidFill>
                <a:latin typeface="華康粗圓體" pitchFamily="49" charset="-120"/>
                <a:ea typeface="華康粗圓體" pitchFamily="49" charset="-120"/>
              </a:rPr>
              <a:t>體育班報名</a:t>
            </a:r>
          </a:p>
        </p:txBody>
      </p:sp>
      <p:sp>
        <p:nvSpPr>
          <p:cNvPr id="55" name="圓角矩形 54"/>
          <p:cNvSpPr/>
          <p:nvPr/>
        </p:nvSpPr>
        <p:spPr>
          <a:xfrm>
            <a:off x="1524000" y="4149081"/>
            <a:ext cx="1896666" cy="491331"/>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zh-TW" altLang="en-US" sz="1600" b="1" dirty="0">
                <a:solidFill>
                  <a:prstClr val="black"/>
                </a:solidFill>
                <a:latin typeface="華康粗圓體" pitchFamily="49" charset="-120"/>
                <a:ea typeface="華康粗圓體" pitchFamily="49" charset="-120"/>
              </a:rPr>
              <a:t>科學班報名及測驗</a:t>
            </a:r>
          </a:p>
        </p:txBody>
      </p:sp>
      <p:cxnSp>
        <p:nvCxnSpPr>
          <p:cNvPr id="4" name="直線單箭頭接點 3"/>
          <p:cNvCxnSpPr>
            <a:cxnSpLocks/>
          </p:cNvCxnSpPr>
          <p:nvPr/>
        </p:nvCxnSpPr>
        <p:spPr>
          <a:xfrm>
            <a:off x="2345531" y="5780446"/>
            <a:ext cx="0" cy="3848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6" name="圓角矩形 55"/>
          <p:cNvSpPr/>
          <p:nvPr/>
        </p:nvSpPr>
        <p:spPr>
          <a:xfrm>
            <a:off x="3409567" y="5400027"/>
            <a:ext cx="1560180" cy="833889"/>
          </a:xfrm>
          <a:prstGeom prst="roundRect">
            <a:avLst/>
          </a:prstGeom>
          <a:solidFill>
            <a:srgbClr val="01B3B7"/>
          </a:solidFill>
          <a:ln/>
        </p:spPr>
        <p:style>
          <a:lnRef idx="3">
            <a:schemeClr val="lt1"/>
          </a:lnRef>
          <a:fillRef idx="1">
            <a:schemeClr val="accent3"/>
          </a:fillRef>
          <a:effectRef idx="1">
            <a:schemeClr val="accent3"/>
          </a:effectRef>
          <a:fontRef idx="minor">
            <a:schemeClr val="lt1"/>
          </a:fontRef>
        </p:style>
        <p:txBody>
          <a:bodyPr anchor="ctr"/>
          <a:lstStyle/>
          <a:p>
            <a:pPr>
              <a:defRPr/>
            </a:pPr>
            <a:r>
              <a:rPr kumimoji="0" lang="en-US" altLang="zh-TW" sz="1400" dirty="0">
                <a:solidFill>
                  <a:prstClr val="black"/>
                </a:solidFill>
                <a:latin typeface="華康粗圓體" pitchFamily="49" charset="-120"/>
                <a:ea typeface="華康粗圓體" pitchFamily="49" charset="-120"/>
              </a:rPr>
              <a:t>5/12</a:t>
            </a:r>
            <a:r>
              <a:rPr kumimoji="0" lang="zh-TW" altLang="en-US" sz="1400" dirty="0">
                <a:solidFill>
                  <a:prstClr val="black"/>
                </a:solidFill>
                <a:latin typeface="華康粗圓體" pitchFamily="49" charset="-120"/>
                <a:ea typeface="華康粗圓體" pitchFamily="49" charset="-120"/>
              </a:rPr>
              <a:t>志願選填</a:t>
            </a:r>
            <a:endParaRPr kumimoji="0" lang="en-US" altLang="zh-TW" sz="1400" dirty="0">
              <a:solidFill>
                <a:prstClr val="black"/>
              </a:solidFill>
              <a:latin typeface="華康粗圓體" pitchFamily="49" charset="-120"/>
              <a:ea typeface="華康粗圓體" pitchFamily="49" charset="-120"/>
            </a:endParaRPr>
          </a:p>
          <a:p>
            <a:pPr>
              <a:defRPr/>
            </a:pPr>
            <a:r>
              <a:rPr kumimoji="0" lang="en-US" altLang="zh-TW" sz="1400" dirty="0">
                <a:solidFill>
                  <a:prstClr val="black"/>
                </a:solidFill>
                <a:latin typeface="華康粗圓體" pitchFamily="49" charset="-120"/>
                <a:ea typeface="華康粗圓體" pitchFamily="49" charset="-120"/>
              </a:rPr>
              <a:t>5/26</a:t>
            </a:r>
            <a:r>
              <a:rPr kumimoji="0" lang="zh-TW" altLang="en-US" sz="1400" dirty="0">
                <a:solidFill>
                  <a:prstClr val="black"/>
                </a:solidFill>
                <a:latin typeface="華康粗圓體" pitchFamily="49" charset="-120"/>
                <a:ea typeface="華康粗圓體" pitchFamily="49" charset="-120"/>
              </a:rPr>
              <a:t>技優甄審報名</a:t>
            </a:r>
            <a:r>
              <a:rPr kumimoji="0" lang="en-US" altLang="zh-TW" sz="1400" dirty="0">
                <a:solidFill>
                  <a:prstClr val="black"/>
                </a:solidFill>
                <a:latin typeface="華康粗圓體" pitchFamily="49" charset="-120"/>
                <a:ea typeface="華康粗圓體" pitchFamily="49" charset="-120"/>
              </a:rPr>
              <a:t>(PR70</a:t>
            </a:r>
            <a:r>
              <a:rPr kumimoji="0" lang="zh-TW" altLang="en-US" sz="1400" dirty="0">
                <a:solidFill>
                  <a:prstClr val="black"/>
                </a:solidFill>
                <a:latin typeface="華康粗圓體" pitchFamily="49" charset="-120"/>
                <a:ea typeface="華康粗圓體" pitchFamily="49" charset="-120"/>
              </a:rPr>
              <a:t>以上</a:t>
            </a:r>
            <a:r>
              <a:rPr kumimoji="0" lang="en-US" altLang="zh-TW" sz="1400" dirty="0">
                <a:solidFill>
                  <a:prstClr val="black"/>
                </a:solidFill>
                <a:latin typeface="華康粗圓體" pitchFamily="49" charset="-120"/>
                <a:ea typeface="華康粗圓體" pitchFamily="49" charset="-120"/>
              </a:rPr>
              <a:t>)</a:t>
            </a:r>
            <a:endParaRPr kumimoji="0" lang="zh-TW" altLang="en-US" sz="1400" dirty="0">
              <a:solidFill>
                <a:prstClr val="black"/>
              </a:solidFill>
              <a:latin typeface="華康粗圓體" pitchFamily="49" charset="-120"/>
              <a:ea typeface="華康粗圓體" pitchFamily="49" charset="-120"/>
            </a:endParaRPr>
          </a:p>
        </p:txBody>
      </p:sp>
      <p:sp>
        <p:nvSpPr>
          <p:cNvPr id="57" name="橢圓 56"/>
          <p:cNvSpPr/>
          <p:nvPr/>
        </p:nvSpPr>
        <p:spPr>
          <a:xfrm>
            <a:off x="5252157" y="3213670"/>
            <a:ext cx="215503"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58" name="直線單箭頭接點 57"/>
          <p:cNvCxnSpPr>
            <a:cxnSpLocks/>
            <a:stCxn id="57" idx="0"/>
          </p:cNvCxnSpPr>
          <p:nvPr/>
        </p:nvCxnSpPr>
        <p:spPr>
          <a:xfrm flipV="1">
            <a:off x="5359908" y="2729106"/>
            <a:ext cx="0" cy="48456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a:spLocks noChangeArrowheads="1"/>
          </p:cNvSpPr>
          <p:nvPr/>
        </p:nvSpPr>
        <p:spPr bwMode="auto">
          <a:xfrm>
            <a:off x="4418400" y="1829527"/>
            <a:ext cx="2330401" cy="55399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spcBef>
                <a:spcPts val="1200"/>
              </a:spcBef>
              <a:defRPr/>
            </a:pPr>
            <a:r>
              <a:rPr kumimoji="0" lang="en-US" altLang="zh-TW" sz="1500" b="1" dirty="0">
                <a:solidFill>
                  <a:prstClr val="black"/>
                </a:solidFill>
                <a:latin typeface="華康粗圓體" pitchFamily="49" charset="-120"/>
                <a:ea typeface="華康粗圓體" pitchFamily="49" charset="-120"/>
              </a:rPr>
              <a:t>6/16</a:t>
            </a:r>
            <a:r>
              <a:rPr kumimoji="0" lang="zh-TW" altLang="en-US" sz="1500" b="1" dirty="0">
                <a:solidFill>
                  <a:prstClr val="black"/>
                </a:solidFill>
                <a:latin typeface="華康粗圓體" pitchFamily="49" charset="-120"/>
                <a:ea typeface="華康粗圓體" pitchFamily="49" charset="-120"/>
              </a:rPr>
              <a:t>專業群科、技優甄審</a:t>
            </a:r>
            <a:r>
              <a:rPr kumimoji="0" lang="en-US" altLang="zh-TW" sz="1500" b="1" dirty="0">
                <a:solidFill>
                  <a:prstClr val="black"/>
                </a:solidFill>
                <a:latin typeface="華康粗圓體" pitchFamily="49" charset="-120"/>
                <a:ea typeface="華康粗圓體" pitchFamily="49" charset="-120"/>
              </a:rPr>
              <a:t>6/16</a:t>
            </a:r>
            <a:r>
              <a:rPr kumimoji="0" lang="zh-TW" altLang="en-US" sz="1500" b="1" dirty="0">
                <a:solidFill>
                  <a:prstClr val="black"/>
                </a:solidFill>
                <a:latin typeface="華康粗圓體" pitchFamily="49" charset="-120"/>
                <a:ea typeface="華康粗圓體" pitchFamily="49" charset="-120"/>
              </a:rPr>
              <a:t>實用技能班報到、</a:t>
            </a:r>
            <a:endParaRPr kumimoji="0" lang="zh-TW" altLang="en-US" sz="1500" b="1" dirty="0">
              <a:solidFill>
                <a:srgbClr val="000000"/>
              </a:solidFill>
              <a:latin typeface="華康粗圓體"/>
              <a:ea typeface="華康粗圓體"/>
              <a:cs typeface="華康粗圓體"/>
            </a:endParaRPr>
          </a:p>
        </p:txBody>
      </p:sp>
      <p:sp>
        <p:nvSpPr>
          <p:cNvPr id="60" name="圓角矩形 59"/>
          <p:cNvSpPr/>
          <p:nvPr/>
        </p:nvSpPr>
        <p:spPr>
          <a:xfrm>
            <a:off x="6990271" y="5443728"/>
            <a:ext cx="1632346" cy="723074"/>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zh-TW" altLang="en-US" sz="1600" b="1" dirty="0">
                <a:solidFill>
                  <a:prstClr val="black"/>
                </a:solidFill>
                <a:latin typeface="華康粗圓體" pitchFamily="49" charset="-120"/>
                <a:ea typeface="華康粗圓體" pitchFamily="49" charset="-120"/>
              </a:rPr>
              <a:t>五專聯合免試</a:t>
            </a:r>
            <a:r>
              <a:rPr kumimoji="0" lang="en-US" altLang="zh-TW" sz="1600" b="1" dirty="0">
                <a:solidFill>
                  <a:prstClr val="black"/>
                </a:solidFill>
                <a:latin typeface="華康粗圓體" pitchFamily="49" charset="-120"/>
                <a:ea typeface="華康粗圓體" pitchFamily="49" charset="-120"/>
              </a:rPr>
              <a:t>6/23-7/4</a:t>
            </a:r>
            <a:r>
              <a:rPr kumimoji="0" lang="zh-TW" altLang="en-US" sz="1600" b="1" dirty="0">
                <a:solidFill>
                  <a:prstClr val="black"/>
                </a:solidFill>
                <a:latin typeface="華康粗圓體" pitchFamily="49" charset="-120"/>
                <a:ea typeface="華康粗圓體" pitchFamily="49" charset="-120"/>
              </a:rPr>
              <a:t>報名</a:t>
            </a:r>
          </a:p>
        </p:txBody>
      </p:sp>
      <p:sp>
        <p:nvSpPr>
          <p:cNvPr id="61" name="文字方塊 60"/>
          <p:cNvSpPr txBox="1">
            <a:spLocks noChangeArrowheads="1"/>
          </p:cNvSpPr>
          <p:nvPr/>
        </p:nvSpPr>
        <p:spPr bwMode="auto">
          <a:xfrm>
            <a:off x="5501877" y="2878391"/>
            <a:ext cx="11183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6</a:t>
            </a:r>
            <a:r>
              <a:rPr kumimoji="0" lang="zh-TW" altLang="en-US" sz="2000" b="1" dirty="0">
                <a:solidFill>
                  <a:srgbClr val="000000"/>
                </a:solidFill>
                <a:latin typeface="華康粗圓體"/>
                <a:ea typeface="華康粗圓體"/>
                <a:cs typeface="華康粗圓體"/>
              </a:rPr>
              <a:t>月中旬</a:t>
            </a:r>
          </a:p>
        </p:txBody>
      </p:sp>
      <p:sp>
        <p:nvSpPr>
          <p:cNvPr id="62" name="文字方塊 61"/>
          <p:cNvSpPr txBox="1">
            <a:spLocks noChangeArrowheads="1"/>
          </p:cNvSpPr>
          <p:nvPr/>
        </p:nvSpPr>
        <p:spPr bwMode="auto">
          <a:xfrm>
            <a:off x="6945036" y="2846124"/>
            <a:ext cx="11183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7</a:t>
            </a:r>
            <a:r>
              <a:rPr kumimoji="0" lang="zh-TW" altLang="en-US" sz="2000" b="1" dirty="0">
                <a:solidFill>
                  <a:srgbClr val="000000"/>
                </a:solidFill>
                <a:latin typeface="華康粗圓體"/>
                <a:ea typeface="華康粗圓體"/>
                <a:cs typeface="華康粗圓體"/>
              </a:rPr>
              <a:t>月</a:t>
            </a:r>
          </a:p>
        </p:txBody>
      </p:sp>
      <p:sp>
        <p:nvSpPr>
          <p:cNvPr id="64" name="橢圓 63"/>
          <p:cNvSpPr/>
          <p:nvPr/>
        </p:nvSpPr>
        <p:spPr>
          <a:xfrm>
            <a:off x="3395143" y="3243530"/>
            <a:ext cx="215503"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65" name="圓角矩形 64"/>
          <p:cNvSpPr/>
          <p:nvPr/>
        </p:nvSpPr>
        <p:spPr>
          <a:xfrm>
            <a:off x="3152728" y="3573288"/>
            <a:ext cx="1147710" cy="496887"/>
          </a:xfrm>
          <a:prstGeom prst="roundRect">
            <a:avLst/>
          </a:prstGeom>
          <a:solidFill>
            <a:srgbClr val="FF0066"/>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sz="1400" b="1" dirty="0">
                <a:solidFill>
                  <a:prstClr val="black"/>
                </a:solidFill>
                <a:latin typeface="華康粗圓體" pitchFamily="49" charset="-120"/>
                <a:ea typeface="華康粗圓體" pitchFamily="49" charset="-120"/>
              </a:rPr>
              <a:t>變更就學區</a:t>
            </a:r>
            <a:endParaRPr kumimoji="0" lang="en-US" altLang="zh-TW" sz="1400" b="1" dirty="0">
              <a:solidFill>
                <a:prstClr val="black"/>
              </a:solidFill>
              <a:latin typeface="華康粗圓體" pitchFamily="49" charset="-120"/>
              <a:ea typeface="華康粗圓體" pitchFamily="49" charset="-120"/>
            </a:endParaRPr>
          </a:p>
          <a:p>
            <a:pPr algn="ctr">
              <a:defRPr/>
            </a:pPr>
            <a:r>
              <a:rPr kumimoji="0" lang="en-US" altLang="zh-TW" sz="1400" b="1" dirty="0">
                <a:solidFill>
                  <a:prstClr val="black"/>
                </a:solidFill>
                <a:latin typeface="華康粗圓體" pitchFamily="49" charset="-120"/>
                <a:ea typeface="華康粗圓體" pitchFamily="49" charset="-120"/>
              </a:rPr>
              <a:t>5/2-5/6</a:t>
            </a:r>
            <a:endParaRPr kumimoji="0" lang="zh-TW" altLang="en-US" sz="1400" b="1" dirty="0">
              <a:solidFill>
                <a:prstClr val="black"/>
              </a:solidFill>
              <a:latin typeface="華康粗圓體" pitchFamily="49" charset="-120"/>
              <a:ea typeface="華康粗圓體" pitchFamily="49" charset="-120"/>
            </a:endParaRPr>
          </a:p>
        </p:txBody>
      </p:sp>
      <p:sp>
        <p:nvSpPr>
          <p:cNvPr id="51" name="圓角矩形 50"/>
          <p:cNvSpPr/>
          <p:nvPr/>
        </p:nvSpPr>
        <p:spPr>
          <a:xfrm>
            <a:off x="1510665" y="4581129"/>
            <a:ext cx="1896666" cy="49133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zh-TW" altLang="en-US" sz="1600" b="1" dirty="0">
                <a:solidFill>
                  <a:prstClr val="black"/>
                </a:solidFill>
                <a:latin typeface="華康粗圓體" pitchFamily="49" charset="-120"/>
                <a:ea typeface="華康粗圓體" pitchFamily="49" charset="-120"/>
              </a:rPr>
              <a:t>建教合作班報名</a:t>
            </a:r>
          </a:p>
        </p:txBody>
      </p:sp>
      <p:sp>
        <p:nvSpPr>
          <p:cNvPr id="66" name="圓角矩形 65"/>
          <p:cNvSpPr/>
          <p:nvPr/>
        </p:nvSpPr>
        <p:spPr>
          <a:xfrm>
            <a:off x="3504330" y="6233916"/>
            <a:ext cx="1420152" cy="57946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lgn="ctr">
              <a:defRPr/>
            </a:pPr>
            <a:r>
              <a:rPr kumimoji="0" lang="zh-TW" altLang="en-US" sz="1500" dirty="0">
                <a:solidFill>
                  <a:prstClr val="black"/>
                </a:solidFill>
                <a:latin typeface="華康粗圓體" pitchFamily="49" charset="-120"/>
                <a:ea typeface="華康粗圓體" pitchFamily="49" charset="-120"/>
              </a:rPr>
              <a:t>實用技能班報名</a:t>
            </a:r>
          </a:p>
        </p:txBody>
      </p:sp>
      <p:cxnSp>
        <p:nvCxnSpPr>
          <p:cNvPr id="67" name="直線單箭頭接點 66"/>
          <p:cNvCxnSpPr>
            <a:cxnSpLocks/>
          </p:cNvCxnSpPr>
          <p:nvPr/>
        </p:nvCxnSpPr>
        <p:spPr>
          <a:xfrm>
            <a:off x="9752524" y="5535638"/>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68" name="圓角矩形 67"/>
          <p:cNvSpPr/>
          <p:nvPr/>
        </p:nvSpPr>
        <p:spPr>
          <a:xfrm>
            <a:off x="9192345" y="6186000"/>
            <a:ext cx="1279963" cy="49133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en-US" altLang="zh-TW" sz="1600" b="1" dirty="0">
                <a:solidFill>
                  <a:prstClr val="black"/>
                </a:solidFill>
                <a:latin typeface="華康粗圓體" pitchFamily="49" charset="-120"/>
                <a:ea typeface="華康粗圓體" pitchFamily="49" charset="-120"/>
              </a:rPr>
              <a:t>8/2</a:t>
            </a:r>
            <a:r>
              <a:rPr kumimoji="0" lang="zh-TW" altLang="en-US" sz="1600" b="1" dirty="0">
                <a:solidFill>
                  <a:prstClr val="black"/>
                </a:solidFill>
                <a:latin typeface="華康粗圓體" pitchFamily="49" charset="-120"/>
                <a:ea typeface="華康粗圓體" pitchFamily="49" charset="-120"/>
              </a:rPr>
              <a:t>續招</a:t>
            </a:r>
          </a:p>
        </p:txBody>
      </p:sp>
      <p:sp>
        <p:nvSpPr>
          <p:cNvPr id="69" name="圓角矩形 68"/>
          <p:cNvSpPr/>
          <p:nvPr/>
        </p:nvSpPr>
        <p:spPr>
          <a:xfrm>
            <a:off x="8611725" y="1814242"/>
            <a:ext cx="1854198" cy="678655"/>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en-US" altLang="zh-TW" b="1" dirty="0">
                <a:solidFill>
                  <a:prstClr val="black"/>
                </a:solidFill>
                <a:latin typeface="華康粗圓體" pitchFamily="49" charset="-120"/>
                <a:ea typeface="華康粗圓體" pitchFamily="49" charset="-120"/>
              </a:rPr>
              <a:t>7/13</a:t>
            </a:r>
            <a:r>
              <a:rPr kumimoji="0" lang="zh-TW" altLang="en-US" b="1" dirty="0">
                <a:solidFill>
                  <a:prstClr val="black"/>
                </a:solidFill>
                <a:latin typeface="華康粗圓體" pitchFamily="49" charset="-120"/>
                <a:ea typeface="華康粗圓體" pitchFamily="49" charset="-120"/>
              </a:rPr>
              <a:t>藝才班</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報到</a:t>
            </a:r>
            <a:endParaRPr kumimoji="0" lang="en-US" altLang="zh-TW" b="1" dirty="0">
              <a:solidFill>
                <a:prstClr val="black"/>
              </a:solidFill>
              <a:latin typeface="華康粗圓體" pitchFamily="49" charset="-120"/>
              <a:ea typeface="華康粗圓體" pitchFamily="49" charset="-120"/>
            </a:endParaRPr>
          </a:p>
        </p:txBody>
      </p:sp>
      <p:grpSp>
        <p:nvGrpSpPr>
          <p:cNvPr id="22" name="群組 21">
            <a:extLst>
              <a:ext uri="{FF2B5EF4-FFF2-40B4-BE49-F238E27FC236}">
                <a16:creationId xmlns:a16="http://schemas.microsoft.com/office/drawing/2014/main" id="{2F5EFC34-1207-4460-AC5A-47BF1A25B20E}"/>
              </a:ext>
            </a:extLst>
          </p:cNvPr>
          <p:cNvGrpSpPr/>
          <p:nvPr/>
        </p:nvGrpSpPr>
        <p:grpSpPr>
          <a:xfrm>
            <a:off x="7415866" y="4460545"/>
            <a:ext cx="1305149" cy="597848"/>
            <a:chOff x="5819695" y="4474611"/>
            <a:chExt cx="1305149" cy="597848"/>
          </a:xfrm>
        </p:grpSpPr>
        <p:cxnSp>
          <p:nvCxnSpPr>
            <p:cNvPr id="16" name="直線接點 15"/>
            <p:cNvCxnSpPr>
              <a:cxnSpLocks/>
            </p:cNvCxnSpPr>
            <p:nvPr/>
          </p:nvCxnSpPr>
          <p:spPr>
            <a:xfrm>
              <a:off x="5832658" y="4474611"/>
              <a:ext cx="1179386" cy="59784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直線接點 18"/>
            <p:cNvCxnSpPr>
              <a:cxnSpLocks/>
            </p:cNvCxnSpPr>
            <p:nvPr/>
          </p:nvCxnSpPr>
          <p:spPr>
            <a:xfrm flipV="1">
              <a:off x="5819695" y="4510830"/>
              <a:ext cx="1305149" cy="54277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sp>
        <p:nvSpPr>
          <p:cNvPr id="70" name="圓角矩形 69"/>
          <p:cNvSpPr/>
          <p:nvPr/>
        </p:nvSpPr>
        <p:spPr>
          <a:xfrm>
            <a:off x="8573133" y="2594546"/>
            <a:ext cx="1868437" cy="61843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7/14</a:t>
            </a:r>
            <a:r>
              <a:rPr kumimoji="0" lang="zh-TW" altLang="en-US" b="1" dirty="0">
                <a:solidFill>
                  <a:prstClr val="black"/>
                </a:solidFill>
                <a:latin typeface="華康粗圓體" pitchFamily="49" charset="-120"/>
                <a:ea typeface="華康粗圓體" pitchFamily="49" charset="-120"/>
              </a:rPr>
              <a:t>免試報到</a:t>
            </a:r>
          </a:p>
        </p:txBody>
      </p:sp>
      <p:sp>
        <p:nvSpPr>
          <p:cNvPr id="63" name="圓角矩形 8">
            <a:extLst>
              <a:ext uri="{FF2B5EF4-FFF2-40B4-BE49-F238E27FC236}">
                <a16:creationId xmlns:a16="http://schemas.microsoft.com/office/drawing/2014/main" id="{94777F3C-C1FF-46CE-8C96-A1165129DAC6}"/>
              </a:ext>
            </a:extLst>
          </p:cNvPr>
          <p:cNvSpPr/>
          <p:nvPr/>
        </p:nvSpPr>
        <p:spPr>
          <a:xfrm>
            <a:off x="4403378" y="923027"/>
            <a:ext cx="2306464" cy="419100"/>
          </a:xfrm>
          <a:prstGeom prst="roundRect">
            <a:avLst/>
          </a:prstGeom>
          <a:solidFill>
            <a:srgbClr val="9BBA5A"/>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6/10</a:t>
            </a:r>
            <a:r>
              <a:rPr kumimoji="0" lang="zh-TW" altLang="en-US" b="1" dirty="0">
                <a:solidFill>
                  <a:prstClr val="black"/>
                </a:solidFill>
                <a:latin typeface="華康粗圓體" pitchFamily="49" charset="-120"/>
                <a:ea typeface="華康粗圓體" pitchFamily="49" charset="-120"/>
              </a:rPr>
              <a:t>教育會考放榜</a:t>
            </a:r>
          </a:p>
        </p:txBody>
      </p:sp>
      <p:sp>
        <p:nvSpPr>
          <p:cNvPr id="71" name="圓角矩形 68">
            <a:extLst>
              <a:ext uri="{FF2B5EF4-FFF2-40B4-BE49-F238E27FC236}">
                <a16:creationId xmlns:a16="http://schemas.microsoft.com/office/drawing/2014/main" id="{3BFC1A83-7039-43E3-9EB9-2198805DC0E2}"/>
              </a:ext>
            </a:extLst>
          </p:cNvPr>
          <p:cNvSpPr/>
          <p:nvPr/>
        </p:nvSpPr>
        <p:spPr>
          <a:xfrm>
            <a:off x="6839231" y="1355958"/>
            <a:ext cx="1690791" cy="678655"/>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en-US" altLang="zh-TW" b="1" dirty="0">
                <a:solidFill>
                  <a:prstClr val="black"/>
                </a:solidFill>
                <a:latin typeface="華康粗圓體" pitchFamily="49" charset="-120"/>
                <a:ea typeface="華康粗圓體" pitchFamily="49" charset="-120"/>
              </a:rPr>
              <a:t>7/12</a:t>
            </a:r>
            <a:r>
              <a:rPr kumimoji="0" lang="zh-TW" altLang="en-US" b="1" dirty="0">
                <a:solidFill>
                  <a:prstClr val="black"/>
                </a:solidFill>
                <a:latin typeface="華康粗圓體" pitchFamily="49" charset="-120"/>
                <a:ea typeface="華康粗圓體" pitchFamily="49" charset="-120"/>
              </a:rPr>
              <a:t>藝才班</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分發放榜</a:t>
            </a:r>
            <a:endParaRPr kumimoji="0" lang="en-US" altLang="zh-TW" b="1" dirty="0">
              <a:solidFill>
                <a:prstClr val="black"/>
              </a:solidFill>
              <a:latin typeface="華康粗圓體" pitchFamily="49" charset="-120"/>
              <a:ea typeface="華康粗圓體" pitchFamily="49" charset="-120"/>
            </a:endParaRPr>
          </a:p>
        </p:txBody>
      </p:sp>
      <p:sp>
        <p:nvSpPr>
          <p:cNvPr id="72" name="圓角矩形 41">
            <a:extLst>
              <a:ext uri="{FF2B5EF4-FFF2-40B4-BE49-F238E27FC236}">
                <a16:creationId xmlns:a16="http://schemas.microsoft.com/office/drawing/2014/main" id="{4FE0ACA5-095A-476C-993F-30D96CAEC919}"/>
              </a:ext>
            </a:extLst>
          </p:cNvPr>
          <p:cNvSpPr/>
          <p:nvPr/>
        </p:nvSpPr>
        <p:spPr>
          <a:xfrm>
            <a:off x="8598087" y="958536"/>
            <a:ext cx="1900788" cy="7493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7/13</a:t>
            </a:r>
            <a:r>
              <a:rPr kumimoji="0" lang="zh-TW" altLang="en-US" b="1" dirty="0">
                <a:solidFill>
                  <a:prstClr val="black"/>
                </a:solidFill>
                <a:latin typeface="華康粗圓體" pitchFamily="49" charset="-120"/>
                <a:ea typeface="華康粗圓體" pitchFamily="49" charset="-120"/>
              </a:rPr>
              <a:t>五專聯合免試現場分發</a:t>
            </a:r>
          </a:p>
        </p:txBody>
      </p:sp>
      <p:sp>
        <p:nvSpPr>
          <p:cNvPr id="73" name="圓角矩形 68">
            <a:extLst>
              <a:ext uri="{FF2B5EF4-FFF2-40B4-BE49-F238E27FC236}">
                <a16:creationId xmlns:a16="http://schemas.microsoft.com/office/drawing/2014/main" id="{353AD32D-89C5-4C4A-9829-1E235382F246}"/>
              </a:ext>
            </a:extLst>
          </p:cNvPr>
          <p:cNvSpPr/>
          <p:nvPr/>
        </p:nvSpPr>
        <p:spPr>
          <a:xfrm>
            <a:off x="4417461" y="1370252"/>
            <a:ext cx="2292381" cy="432464"/>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endParaRPr kumimoji="0" lang="en-US" altLang="zh-TW" b="1" dirty="0">
              <a:solidFill>
                <a:prstClr val="black"/>
              </a:solidFill>
              <a:latin typeface="華康粗圓體" pitchFamily="49" charset="-120"/>
              <a:ea typeface="華康粗圓體" pitchFamily="49" charset="-120"/>
            </a:endParaRPr>
          </a:p>
          <a:p>
            <a:r>
              <a:rPr kumimoji="0" lang="en-US" altLang="zh-TW" b="1" dirty="0">
                <a:solidFill>
                  <a:prstClr val="black"/>
                </a:solidFill>
                <a:latin typeface="華康粗圓體" pitchFamily="49" charset="-120"/>
                <a:ea typeface="華康粗圓體" pitchFamily="49" charset="-120"/>
              </a:rPr>
              <a:t>6/10</a:t>
            </a:r>
            <a:r>
              <a:rPr kumimoji="0" lang="zh-TW" altLang="en-US" b="1" dirty="0">
                <a:solidFill>
                  <a:prstClr val="black"/>
                </a:solidFill>
                <a:latin typeface="華康粗圓體" pitchFamily="49" charset="-120"/>
                <a:ea typeface="華康粗圓體" pitchFamily="49" charset="-120"/>
              </a:rPr>
              <a:t>藝才班分發報名</a:t>
            </a:r>
            <a:endParaRPr kumimoji="0" lang="en-US" altLang="zh-TW" b="1" dirty="0">
              <a:solidFill>
                <a:prstClr val="black"/>
              </a:solidFill>
              <a:latin typeface="華康粗圓體" pitchFamily="49" charset="-120"/>
              <a:ea typeface="華康粗圓體" pitchFamily="49" charset="-120"/>
            </a:endParaRPr>
          </a:p>
          <a:p>
            <a:endParaRPr kumimoji="0" lang="en-US" altLang="zh-TW" b="1" dirty="0">
              <a:solidFill>
                <a:prstClr val="black"/>
              </a:solidFill>
              <a:latin typeface="華康粗圓體" pitchFamily="49" charset="-120"/>
              <a:ea typeface="華康粗圓體" pitchFamily="49" charset="-120"/>
            </a:endParaRPr>
          </a:p>
        </p:txBody>
      </p:sp>
      <p:sp>
        <p:nvSpPr>
          <p:cNvPr id="74" name="圓角矩形 59">
            <a:extLst>
              <a:ext uri="{FF2B5EF4-FFF2-40B4-BE49-F238E27FC236}">
                <a16:creationId xmlns:a16="http://schemas.microsoft.com/office/drawing/2014/main" id="{9846D9FB-8FFB-4290-AFFD-A78E6D5697B3}"/>
              </a:ext>
            </a:extLst>
          </p:cNvPr>
          <p:cNvSpPr/>
          <p:nvPr/>
        </p:nvSpPr>
        <p:spPr>
          <a:xfrm>
            <a:off x="5283218" y="5455434"/>
            <a:ext cx="1632346" cy="723074"/>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600" b="1" dirty="0">
                <a:solidFill>
                  <a:prstClr val="black"/>
                </a:solidFill>
                <a:latin typeface="華康粗圓體" pitchFamily="49" charset="-120"/>
                <a:ea typeface="華康粗圓體" pitchFamily="49" charset="-120"/>
              </a:rPr>
              <a:t>6/21</a:t>
            </a:r>
            <a:r>
              <a:rPr kumimoji="0" lang="zh-TW" altLang="en-US" sz="1600" b="1" dirty="0">
                <a:solidFill>
                  <a:prstClr val="black"/>
                </a:solidFill>
                <a:latin typeface="華康粗圓體" pitchFamily="49" charset="-120"/>
                <a:ea typeface="華康粗圓體" pitchFamily="49" charset="-120"/>
              </a:rPr>
              <a:t>五專優免報到</a:t>
            </a:r>
          </a:p>
        </p:txBody>
      </p:sp>
    </p:spTree>
    <p:extLst>
      <p:ext uri="{BB962C8B-B14F-4D97-AF65-F5344CB8AC3E}">
        <p14:creationId xmlns:p14="http://schemas.microsoft.com/office/powerpoint/2010/main" val="14137953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經濟弱勢</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低收入戶子女</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體 適 能、</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獎勵紀錄、 </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服務學習、</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AEB672A4-0C11-447E-8D65-1FDCCF99CD4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804161" y="3961575"/>
            <a:ext cx="5754623" cy="2419350"/>
          </a:xfrm>
        </p:spPr>
        <p:txBody>
          <a:bodyPr/>
          <a:lstStyle/>
          <a:p>
            <a:pPr eaLnBrk="1" hangingPunct="1">
              <a:defRPr/>
            </a:pPr>
            <a:r>
              <a:rPr lang="zh-TW" altLang="en-US" sz="3600" b="1" dirty="0">
                <a:solidFill>
                  <a:srgbClr val="FF0000"/>
                </a:solidFill>
                <a:latin typeface="標楷體" panose="03000509000000000000" pitchFamily="65" charset="-120"/>
                <a:ea typeface="標楷體" panose="03000509000000000000" pitchFamily="65" charset="-120"/>
              </a:rPr>
              <a:t>藝術才能班</a:t>
            </a:r>
            <a:r>
              <a:rPr lang="en-US" altLang="zh-TW" sz="3600" b="1" dirty="0">
                <a:solidFill>
                  <a:srgbClr val="FF0000"/>
                </a:solidFill>
                <a:latin typeface="標楷體" panose="03000509000000000000" pitchFamily="65" charset="-120"/>
                <a:ea typeface="標楷體" panose="03000509000000000000" pitchFamily="65" charset="-120"/>
              </a:rPr>
              <a:t>-</a:t>
            </a:r>
          </a:p>
          <a:p>
            <a:pPr eaLnBrk="1" hangingPunct="1">
              <a:defRPr/>
            </a:pPr>
            <a:r>
              <a:rPr lang="zh-TW" altLang="en-US" sz="3600" b="1" dirty="0">
                <a:solidFill>
                  <a:srgbClr val="FF0000"/>
                </a:solidFill>
                <a:latin typeface="標楷體" panose="03000509000000000000" pitchFamily="65" charset="-120"/>
                <a:ea typeface="標楷體" panose="03000509000000000000" pitchFamily="65" charset="-120"/>
              </a:rPr>
              <a:t>音樂、美術、舞蹈、戲劇</a:t>
            </a:r>
            <a:endParaRPr lang="en-US" altLang="zh-TW" sz="3600" b="1"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600" b="1" dirty="0">
                <a:solidFill>
                  <a:srgbClr val="FF0000"/>
                </a:solidFill>
                <a:latin typeface="標楷體" panose="03000509000000000000" pitchFamily="65" charset="-120"/>
                <a:ea typeface="標楷體" panose="03000509000000000000" pitchFamily="65" charset="-120"/>
              </a:rPr>
              <a:t>體育班、科學班、專業群科</a:t>
            </a:r>
            <a:endParaRPr lang="en-US" altLang="zh-TW" sz="3600" b="1"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7" name="投影片編號版面配置區 11">
            <a:extLst>
              <a:ext uri="{FF2B5EF4-FFF2-40B4-BE49-F238E27FC236}">
                <a16:creationId xmlns:a16="http://schemas.microsoft.com/office/drawing/2014/main" id="{49034C36-C281-47F6-ADBA-ECC549EB92A5}"/>
              </a:ext>
            </a:extLst>
          </p:cNvPr>
          <p:cNvSpPr>
            <a:spLocks noGrp="1"/>
          </p:cNvSpPr>
          <p:nvPr>
            <p:ph type="sldNum" sz="quarter" idx="12"/>
          </p:nvPr>
        </p:nvSpPr>
        <p:spPr>
          <a:xfrm>
            <a:off x="377809" y="3266281"/>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283575"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111</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2</a:t>
            </a:r>
            <a:r>
              <a:rPr lang="zh-TW" altLang="zh-TW" sz="3200" dirty="0">
                <a:latin typeface="標楷體" panose="03000509000000000000" pitchFamily="65" charset="-120"/>
                <a:ea typeface="標楷體" panose="03000509000000000000" pitchFamily="65" charset="-120"/>
                <a:cs typeface="超研澤粗魏碑"/>
              </a:rPr>
              <a:t>月</a:t>
            </a:r>
            <a:r>
              <a:rPr lang="zh-TW" altLang="en-US" sz="3200" dirty="0">
                <a:latin typeface="標楷體" panose="03000509000000000000" pitchFamily="65" charset="-120"/>
                <a:ea typeface="標楷體" panose="03000509000000000000" pitchFamily="65" charset="-120"/>
                <a:cs typeface="超研澤粗魏碑"/>
              </a:rPr>
              <a:t>底</a:t>
            </a:r>
            <a:r>
              <a:rPr lang="en-US" altLang="zh-TW" sz="3200" dirty="0">
                <a:latin typeface="標楷體" panose="03000509000000000000" pitchFamily="65" charset="-120"/>
                <a:ea typeface="標楷體" panose="03000509000000000000" pitchFamily="65" charset="-120"/>
                <a:cs typeface="超研澤粗魏碑"/>
              </a:rPr>
              <a:t>~3</a:t>
            </a:r>
            <a:r>
              <a:rPr lang="zh-TW" altLang="en-US" sz="3200" dirty="0">
                <a:latin typeface="標楷體" panose="03000509000000000000" pitchFamily="65" charset="-120"/>
                <a:ea typeface="標楷體" panose="03000509000000000000" pitchFamily="65" charset="-120"/>
                <a:cs typeface="超研澤粗魏碑"/>
              </a:rPr>
              <a:t>月初</a:t>
            </a:r>
            <a:r>
              <a:rPr lang="zh-TW" altLang="zh-TW" sz="3200" dirty="0">
                <a:latin typeface="標楷體" panose="03000509000000000000" pitchFamily="65" charset="-120"/>
                <a:ea typeface="標楷體" panose="03000509000000000000" pitchFamily="65" charset="-120"/>
                <a:cs typeface="超研澤粗魏碑"/>
              </a:rPr>
              <a:t>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extLst>
              <p:ext uri="{D42A27DB-BD31-4B8C-83A1-F6EECF244321}">
                <p14:modId xmlns:p14="http://schemas.microsoft.com/office/powerpoint/2010/main" val="2819324722"/>
              </p:ext>
            </p:extLst>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7" name="投影片編號版面配置區 11">
            <a:extLst>
              <a:ext uri="{FF2B5EF4-FFF2-40B4-BE49-F238E27FC236}">
                <a16:creationId xmlns:a16="http://schemas.microsoft.com/office/drawing/2014/main" id="{88219AEE-08B0-48BB-88C2-4BC015FEFB0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 name="投影片編號版面配置區 11">
            <a:extLst>
              <a:ext uri="{FF2B5EF4-FFF2-40B4-BE49-F238E27FC236}">
                <a16:creationId xmlns:a16="http://schemas.microsoft.com/office/drawing/2014/main" id="{F67755AC-6258-4565-9844-40B7787F585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200" dirty="0">
                <a:solidFill>
                  <a:schemeClr val="tx1"/>
                </a:solidFill>
                <a:latin typeface="標楷體" panose="03000509000000000000" pitchFamily="65" charset="-120"/>
                <a:ea typeface="標楷體" panose="03000509000000000000" pitchFamily="65" charset="-120"/>
                <a:cs typeface="超研澤粗魏碑"/>
              </a:rPr>
              <a:t>12</a:t>
            </a:r>
            <a:r>
              <a:rPr lang="zh-TW" altLang="en-US" sz="3200" dirty="0">
                <a:solidFill>
                  <a:schemeClr val="tx1"/>
                </a:solidFill>
                <a:latin typeface="標楷體" panose="03000509000000000000" pitchFamily="65" charset="-120"/>
                <a:ea typeface="標楷體" panose="03000509000000000000" pitchFamily="65" charset="-120"/>
                <a:cs typeface="超研澤粗魏碑"/>
              </a:rPr>
              <a:t>日進行科學班科學能力檢定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3458697850"/>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男女兼收</a:t>
                      </a: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25</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25</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7" name="投影片編號版面配置區 11">
            <a:extLst>
              <a:ext uri="{FF2B5EF4-FFF2-40B4-BE49-F238E27FC236}">
                <a16:creationId xmlns:a16="http://schemas.microsoft.com/office/drawing/2014/main" id="{0C2CE8F3-D5C6-4E7F-967D-59F100ECF04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1</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8" name="標題 1"/>
          <p:cNvSpPr>
            <a:spLocks noGrp="1"/>
          </p:cNvSpPr>
          <p:nvPr>
            <p:ph type="title"/>
          </p:nvPr>
        </p:nvSpPr>
        <p:spPr>
          <a:xfrm>
            <a:off x="1649413" y="656219"/>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4B373F68-413D-470F-9941-EBFD4074A62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550184E8-8500-49A1-A61D-FF19B2619793}"/>
              </a:ext>
            </a:extLst>
          </p:cNvPr>
          <p:cNvGraphicFramePr>
            <a:graphicFrameLocks noGrp="1"/>
          </p:cNvGraphicFramePr>
          <p:nvPr>
            <p:extLst>
              <p:ext uri="{D42A27DB-BD31-4B8C-83A1-F6EECF244321}">
                <p14:modId xmlns:p14="http://schemas.microsoft.com/office/powerpoint/2010/main" val="2653729078"/>
              </p:ext>
            </p:extLst>
          </p:nvPr>
        </p:nvGraphicFramePr>
        <p:xfrm>
          <a:off x="1773830" y="1233063"/>
          <a:ext cx="8136904" cy="4949825"/>
        </p:xfrm>
        <a:graphic>
          <a:graphicData uri="http://schemas.openxmlformats.org/drawingml/2006/table">
            <a:tbl>
              <a:tblPr>
                <a:tableStyleId>{8799B23B-EC83-4686-B30A-512413B5E67A}</a:tableStyleId>
              </a:tblPr>
              <a:tblGrid>
                <a:gridCol w="1800200">
                  <a:extLst>
                    <a:ext uri="{9D8B030D-6E8A-4147-A177-3AD203B41FA5}">
                      <a16:colId xmlns:a16="http://schemas.microsoft.com/office/drawing/2014/main" val="421364283"/>
                    </a:ext>
                  </a:extLst>
                </a:gridCol>
                <a:gridCol w="4392488">
                  <a:extLst>
                    <a:ext uri="{9D8B030D-6E8A-4147-A177-3AD203B41FA5}">
                      <a16:colId xmlns:a16="http://schemas.microsoft.com/office/drawing/2014/main" val="3368926891"/>
                    </a:ext>
                  </a:extLst>
                </a:gridCol>
                <a:gridCol w="1151089">
                  <a:extLst>
                    <a:ext uri="{9D8B030D-6E8A-4147-A177-3AD203B41FA5}">
                      <a16:colId xmlns:a16="http://schemas.microsoft.com/office/drawing/2014/main" val="3108163630"/>
                    </a:ext>
                  </a:extLst>
                </a:gridCol>
                <a:gridCol w="793127">
                  <a:extLst>
                    <a:ext uri="{9D8B030D-6E8A-4147-A177-3AD203B41FA5}">
                      <a16:colId xmlns:a16="http://schemas.microsoft.com/office/drawing/2014/main" val="3457518085"/>
                    </a:ext>
                  </a:extLst>
                </a:gridCol>
              </a:tblGrid>
              <a:tr h="255270">
                <a:tc>
                  <a:txBody>
                    <a:bodyPr/>
                    <a:lstStyle/>
                    <a:p>
                      <a:pPr algn="ctr" fontAlgn="ctr">
                        <a:lnSpc>
                          <a:spcPts val="25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976228538"/>
                  </a:ext>
                </a:extLst>
              </a:tr>
              <a:tr h="255270">
                <a:tc rowSpan="4">
                  <a:txBody>
                    <a:bodyPr/>
                    <a:lstStyle/>
                    <a:p>
                      <a:pPr algn="ctr" fontAlgn="ctr">
                        <a:lnSpc>
                          <a:spcPts val="2500"/>
                        </a:lnSpc>
                      </a:pPr>
                      <a:r>
                        <a:rPr lang="zh-TW" altLang="en-US" sz="1800" u="none" strike="noStrike" dirty="0">
                          <a:solidFill>
                            <a:schemeClr val="tx1"/>
                          </a:solidFill>
                          <a:effectLst/>
                        </a:rPr>
                        <a:t>臺南高商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國際貿易科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500"/>
                        </a:lnSpc>
                      </a:pPr>
                      <a:r>
                        <a:rPr lang="en-US" altLang="zh-TW" sz="1800" u="none" strike="noStrike">
                          <a:effectLst/>
                        </a:rPr>
                        <a:t>140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817437965"/>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38791382"/>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586394928"/>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920616002"/>
                  </a:ext>
                </a:extLst>
              </a:tr>
              <a:tr h="255270">
                <a:tc>
                  <a:txBody>
                    <a:bodyPr/>
                    <a:lstStyle/>
                    <a:p>
                      <a:pPr algn="ctr" fontAlgn="ctr">
                        <a:lnSpc>
                          <a:spcPts val="2500"/>
                        </a:lnSpc>
                      </a:pPr>
                      <a:r>
                        <a:rPr lang="zh-TW" altLang="en-US" sz="1800" u="none" strike="noStrike" dirty="0">
                          <a:solidFill>
                            <a:schemeClr val="tx1"/>
                          </a:solidFill>
                          <a:effectLst/>
                        </a:rPr>
                        <a:t>臺南高工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板金科</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20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20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568297607"/>
                  </a:ext>
                </a:extLst>
              </a:tr>
              <a:tr h="255270">
                <a:tc rowSpan="3">
                  <a:txBody>
                    <a:bodyPr/>
                    <a:lstStyle/>
                    <a:p>
                      <a:pPr algn="ctr" fontAlgn="ctr">
                        <a:lnSpc>
                          <a:spcPts val="2500"/>
                        </a:lnSpc>
                      </a:pPr>
                      <a:r>
                        <a:rPr lang="zh-TW" altLang="en-US" sz="1800" u="none" strike="noStrike" dirty="0">
                          <a:solidFill>
                            <a:schemeClr val="tx1"/>
                          </a:solidFill>
                          <a:effectLst/>
                        </a:rPr>
                        <a:t>家齊高中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lnSpc>
                          <a:spcPts val="2500"/>
                        </a:lnSpc>
                      </a:pPr>
                      <a:r>
                        <a:rPr lang="en-US" altLang="zh-TW" sz="1800" u="none" strike="noStrike">
                          <a:effectLst/>
                        </a:rPr>
                        <a:t>105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923459809"/>
                  </a:ext>
                </a:extLst>
              </a:tr>
              <a:tr h="247650">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598031332"/>
                  </a:ext>
                </a:extLst>
              </a:tr>
              <a:tr h="371475">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r>
                        <a:rPr lang="en-US" altLang="zh-TW" sz="1800" u="none" strike="noStrike" dirty="0">
                          <a:effectLst/>
                        </a:rPr>
                        <a:t>(</a:t>
                      </a:r>
                      <a:r>
                        <a:rPr lang="zh-TW" altLang="en-US" sz="1800" u="none" strike="noStrike" dirty="0">
                          <a:effectLst/>
                        </a:rPr>
                        <a:t>整體造型特色班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991936927"/>
                  </a:ext>
                </a:extLst>
              </a:tr>
              <a:tr h="255270">
                <a:tc rowSpan="2">
                  <a:txBody>
                    <a:bodyPr/>
                    <a:lstStyle/>
                    <a:p>
                      <a:pPr algn="ctr" fontAlgn="ctr">
                        <a:lnSpc>
                          <a:spcPts val="2500"/>
                        </a:lnSpc>
                      </a:pPr>
                      <a:r>
                        <a:rPr lang="zh-TW" altLang="en-US" sz="1800" u="none" strike="noStrike" dirty="0">
                          <a:solidFill>
                            <a:schemeClr val="tx1"/>
                          </a:solidFill>
                          <a:effectLst/>
                        </a:rPr>
                        <a:t>臺南海事</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電子科</a:t>
                      </a:r>
                      <a:r>
                        <a:rPr lang="en-US" altLang="zh-TW" sz="1800" u="none" strike="noStrike" dirty="0">
                          <a:effectLst/>
                        </a:rPr>
                        <a:t>(AI</a:t>
                      </a:r>
                      <a:r>
                        <a:rPr lang="zh-TW" altLang="en-US" sz="1800" u="none" strike="noStrike" dirty="0">
                          <a:effectLst/>
                        </a:rPr>
                        <a:t>智慧型機器人特色菁英班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lnSpc>
                          <a:spcPts val="2500"/>
                        </a:lnSpc>
                      </a:pPr>
                      <a:r>
                        <a:rPr lang="en-US" altLang="zh-TW" sz="1800" u="none" strike="noStrike">
                          <a:effectLst/>
                        </a:rPr>
                        <a:t>47</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14855401"/>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水產養殖科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5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79693019"/>
                  </a:ext>
                </a:extLst>
              </a:tr>
              <a:tr h="255270">
                <a:tc>
                  <a:txBody>
                    <a:bodyPr/>
                    <a:lstStyle/>
                    <a:p>
                      <a:pPr algn="ctr" fontAlgn="ctr">
                        <a:lnSpc>
                          <a:spcPts val="2500"/>
                        </a:lnSpc>
                      </a:pPr>
                      <a:r>
                        <a:rPr lang="zh-TW" altLang="en-US" sz="1800" u="none" strike="noStrike" dirty="0">
                          <a:solidFill>
                            <a:schemeClr val="tx1"/>
                          </a:solidFill>
                          <a:effectLst/>
                        </a:rPr>
                        <a:t>曾文家商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75654211"/>
                  </a:ext>
                </a:extLst>
              </a:tr>
              <a:tr h="255270">
                <a:tc rowSpan="3">
                  <a:txBody>
                    <a:bodyPr/>
                    <a:lstStyle/>
                    <a:p>
                      <a:pPr algn="ctr" fontAlgn="ctr">
                        <a:lnSpc>
                          <a:spcPts val="2500"/>
                        </a:lnSpc>
                      </a:pPr>
                      <a:r>
                        <a:rPr lang="zh-TW" altLang="en-US" sz="1800" u="none" strike="noStrike" dirty="0">
                          <a:solidFill>
                            <a:schemeClr val="tx1"/>
                          </a:solidFill>
                          <a:effectLst/>
                        </a:rPr>
                        <a:t>曾文農工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化工科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18</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lnSpc>
                          <a:spcPts val="2500"/>
                        </a:lnSpc>
                      </a:pPr>
                      <a:r>
                        <a:rPr lang="en-US" altLang="zh-TW" sz="1800" u="none" strike="noStrike" dirty="0">
                          <a:effectLst/>
                        </a:rPr>
                        <a:t>88</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03866803"/>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食品科</a:t>
                      </a:r>
                      <a:r>
                        <a:rPr lang="en-US" altLang="zh-TW" sz="1800" u="none" strike="noStrike" dirty="0">
                          <a:effectLst/>
                        </a:rPr>
                        <a:t>(</a:t>
                      </a:r>
                      <a:r>
                        <a:rPr lang="zh-TW" altLang="en-US" sz="1800" u="none" strike="noStrike" dirty="0">
                          <a:effectLst/>
                        </a:rPr>
                        <a:t>食品加工技術班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24637283"/>
                  </a:ext>
                </a:extLst>
              </a:tr>
              <a:tr h="255270">
                <a:tc vMerge="1">
                  <a:txBody>
                    <a:bodyPr/>
                    <a:lstStyle/>
                    <a:p>
                      <a:endParaRPr lang="zh-TW" altLang="en-US"/>
                    </a:p>
                  </a:txBody>
                  <a:tcPr/>
                </a:tc>
                <a:tc>
                  <a:txBody>
                    <a:bodyPr/>
                    <a:lstStyle/>
                    <a:p>
                      <a:pPr algn="ctr" fontAlgn="ctr">
                        <a:lnSpc>
                          <a:spcPts val="2500"/>
                        </a:lnSpc>
                      </a:pPr>
                      <a:r>
                        <a:rPr lang="zh-TW" altLang="en-US" sz="1800" u="none" strike="noStrike">
                          <a:effectLst/>
                        </a:rPr>
                        <a:t>機械科</a:t>
                      </a:r>
                      <a:r>
                        <a:rPr lang="en-US" altLang="zh-TW" sz="1800" u="none" strike="noStrike">
                          <a:effectLst/>
                        </a:rPr>
                        <a:t>(</a:t>
                      </a:r>
                      <a:r>
                        <a:rPr lang="zh-TW" altLang="en-US" sz="1800" u="none" strike="noStrike">
                          <a:effectLst/>
                        </a:rPr>
                        <a:t>電腦控制機械加工班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996314975"/>
                  </a:ext>
                </a:extLst>
              </a:tr>
            </a:tbl>
          </a:graphicData>
        </a:graphic>
      </p:graphicFrame>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6" name="投影片編號版面配置區 11">
            <a:extLst>
              <a:ext uri="{FF2B5EF4-FFF2-40B4-BE49-F238E27FC236}">
                <a16:creationId xmlns:a16="http://schemas.microsoft.com/office/drawing/2014/main" id="{179131D8-AAE7-4BB1-A0E7-84E01254CCA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BB9DC3C6-7FCD-451F-892F-E6D939A49F5F}"/>
              </a:ext>
            </a:extLst>
          </p:cNvPr>
          <p:cNvGraphicFramePr>
            <a:graphicFrameLocks noGrp="1"/>
          </p:cNvGraphicFramePr>
          <p:nvPr>
            <p:extLst>
              <p:ext uri="{D42A27DB-BD31-4B8C-83A1-F6EECF244321}">
                <p14:modId xmlns:p14="http://schemas.microsoft.com/office/powerpoint/2010/main" val="3794915449"/>
              </p:ext>
            </p:extLst>
          </p:nvPr>
        </p:nvGraphicFramePr>
        <p:xfrm>
          <a:off x="1773917" y="969962"/>
          <a:ext cx="8280920" cy="5343525"/>
        </p:xfrm>
        <a:graphic>
          <a:graphicData uri="http://schemas.openxmlformats.org/drawingml/2006/table">
            <a:tbl>
              <a:tblPr>
                <a:tableStyleId>{ED083AE6-46FA-4A59-8FB0-9F97EB10719F}</a:tableStyleId>
              </a:tblPr>
              <a:tblGrid>
                <a:gridCol w="1584176">
                  <a:extLst>
                    <a:ext uri="{9D8B030D-6E8A-4147-A177-3AD203B41FA5}">
                      <a16:colId xmlns:a16="http://schemas.microsoft.com/office/drawing/2014/main" val="251457912"/>
                    </a:ext>
                  </a:extLst>
                </a:gridCol>
                <a:gridCol w="4248472">
                  <a:extLst>
                    <a:ext uri="{9D8B030D-6E8A-4147-A177-3AD203B41FA5}">
                      <a16:colId xmlns:a16="http://schemas.microsoft.com/office/drawing/2014/main" val="1138159867"/>
                    </a:ext>
                  </a:extLst>
                </a:gridCol>
                <a:gridCol w="1440160">
                  <a:extLst>
                    <a:ext uri="{9D8B030D-6E8A-4147-A177-3AD203B41FA5}">
                      <a16:colId xmlns:a16="http://schemas.microsoft.com/office/drawing/2014/main" val="3237898927"/>
                    </a:ext>
                  </a:extLst>
                </a:gridCol>
                <a:gridCol w="1008112">
                  <a:extLst>
                    <a:ext uri="{9D8B030D-6E8A-4147-A177-3AD203B41FA5}">
                      <a16:colId xmlns:a16="http://schemas.microsoft.com/office/drawing/2014/main" val="2009649784"/>
                    </a:ext>
                  </a:extLst>
                </a:gridCol>
              </a:tblGrid>
              <a:tr h="255270">
                <a:tc>
                  <a:txBody>
                    <a:bodyPr/>
                    <a:lstStyle/>
                    <a:p>
                      <a:pPr algn="ctr" fontAlgn="ctr">
                        <a:lnSpc>
                          <a:spcPts val="24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934361379"/>
                  </a:ext>
                </a:extLst>
              </a:tr>
              <a:tr h="255270">
                <a:tc rowSpan="8">
                  <a:txBody>
                    <a:bodyPr/>
                    <a:lstStyle/>
                    <a:p>
                      <a:pPr algn="ctr" fontAlgn="ctr">
                        <a:lnSpc>
                          <a:spcPts val="2400"/>
                        </a:lnSpc>
                      </a:pPr>
                      <a:r>
                        <a:rPr lang="zh-TW" altLang="en-US" sz="1800" u="none" strike="noStrike" dirty="0">
                          <a:solidFill>
                            <a:schemeClr val="tx1"/>
                          </a:solidFill>
                          <a:effectLst/>
                        </a:rPr>
                        <a:t>北門農工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電子科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8">
                  <a:txBody>
                    <a:bodyPr/>
                    <a:lstStyle/>
                    <a:p>
                      <a:pPr algn="ctr" fontAlgn="ctr">
                        <a:lnSpc>
                          <a:spcPts val="2400"/>
                        </a:lnSpc>
                      </a:pPr>
                      <a:r>
                        <a:rPr lang="en-US" altLang="zh-TW" sz="1800" u="none" strike="noStrike">
                          <a:effectLst/>
                        </a:rPr>
                        <a:t>125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970805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99931398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土木科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39887175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畜產保健科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5749210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食品加工科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886432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造園科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4630547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電子商務科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20727801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86334337"/>
                  </a:ext>
                </a:extLst>
              </a:tr>
              <a:tr h="255270">
                <a:tc rowSpan="4">
                  <a:txBody>
                    <a:bodyPr/>
                    <a:lstStyle/>
                    <a:p>
                      <a:pPr algn="ctr" fontAlgn="ctr">
                        <a:lnSpc>
                          <a:spcPts val="2400"/>
                        </a:lnSpc>
                      </a:pPr>
                      <a:r>
                        <a:rPr lang="zh-TW" altLang="en-US" sz="1800" u="none" strike="noStrike" dirty="0">
                          <a:solidFill>
                            <a:schemeClr val="tx1"/>
                          </a:solidFill>
                          <a:effectLst/>
                        </a:rPr>
                        <a:t>新營高工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製圖科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a:effectLst/>
                        </a:rPr>
                        <a:t>21</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108</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986234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資訊科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17</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76822945"/>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9589388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模具科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203653400"/>
                  </a:ext>
                </a:extLst>
              </a:tr>
              <a:tr h="255270">
                <a:tc rowSpan="4">
                  <a:txBody>
                    <a:bodyPr/>
                    <a:lstStyle/>
                    <a:p>
                      <a:pPr algn="ctr" fontAlgn="ctr">
                        <a:lnSpc>
                          <a:spcPts val="2400"/>
                        </a:lnSpc>
                      </a:pPr>
                      <a:r>
                        <a:rPr lang="zh-TW" altLang="en-US" sz="1800" u="none" strike="noStrike">
                          <a:effectLst/>
                        </a:rPr>
                        <a:t>光華高中</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幼兒保育科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122</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70609638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多媒體設計科</a:t>
                      </a:r>
                      <a:r>
                        <a:rPr lang="en-US" altLang="zh-TW" sz="1800" u="none" strike="noStrike" dirty="0">
                          <a:effectLst/>
                        </a:rPr>
                        <a:t>(</a:t>
                      </a:r>
                      <a:r>
                        <a:rPr lang="zh-TW" altLang="en-US" sz="1800" u="none" strike="noStrike" dirty="0">
                          <a:effectLst/>
                        </a:rPr>
                        <a:t>動漫國際特色班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46</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95574179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7085165"/>
                  </a:ext>
                </a:extLst>
              </a:tr>
              <a:tr h="139383">
                <a:tc vMerge="1">
                  <a:txBody>
                    <a:bodyPr/>
                    <a:lstStyle/>
                    <a:p>
                      <a:endParaRPr lang="zh-TW" altLang="en-US"/>
                    </a:p>
                  </a:txBody>
                  <a:tcPr/>
                </a:tc>
                <a:tc>
                  <a:txBody>
                    <a:bodyPr/>
                    <a:lstStyle/>
                    <a:p>
                      <a:pPr algn="ctr" fontAlgn="ctr">
                        <a:lnSpc>
                          <a:spcPts val="2400"/>
                        </a:lnSpc>
                      </a:pPr>
                      <a:r>
                        <a:rPr lang="zh-TW" altLang="en-US" sz="1800" u="none" strike="noStrike">
                          <a:effectLst/>
                        </a:rPr>
                        <a:t>餐飲管理科</a:t>
                      </a:r>
                      <a:r>
                        <a:rPr lang="en-US" altLang="zh-TW" sz="1800" u="none" strike="noStrike">
                          <a:effectLst/>
                        </a:rPr>
                        <a:t>(</a:t>
                      </a:r>
                      <a:r>
                        <a:rPr lang="zh-TW" altLang="en-US" sz="1800" u="none" strike="noStrike">
                          <a:effectLst/>
                        </a:rPr>
                        <a:t>美食文化特色班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47</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36295722"/>
                  </a:ext>
                </a:extLst>
              </a:tr>
            </a:tbl>
          </a:graphicData>
        </a:graphic>
      </p:graphicFrame>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3</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6" name="投影片編號版面配置區 11">
            <a:extLst>
              <a:ext uri="{FF2B5EF4-FFF2-40B4-BE49-F238E27FC236}">
                <a16:creationId xmlns:a16="http://schemas.microsoft.com/office/drawing/2014/main" id="{686D5084-3921-4CC5-ACD3-69772CD79AE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555B3AFF-859A-4FA8-BFDB-E7786F2B5317}"/>
              </a:ext>
            </a:extLst>
          </p:cNvPr>
          <p:cNvGraphicFramePr>
            <a:graphicFrameLocks noGrp="1"/>
          </p:cNvGraphicFramePr>
          <p:nvPr>
            <p:extLst>
              <p:ext uri="{D42A27DB-BD31-4B8C-83A1-F6EECF244321}">
                <p14:modId xmlns:p14="http://schemas.microsoft.com/office/powerpoint/2010/main" val="3549973662"/>
              </p:ext>
            </p:extLst>
          </p:nvPr>
        </p:nvGraphicFramePr>
        <p:xfrm>
          <a:off x="1855788" y="1164649"/>
          <a:ext cx="8075240" cy="4825365"/>
        </p:xfrm>
        <a:graphic>
          <a:graphicData uri="http://schemas.openxmlformats.org/drawingml/2006/table">
            <a:tbl>
              <a:tblPr>
                <a:tableStyleId>{ED083AE6-46FA-4A59-8FB0-9F97EB10719F}</a:tableStyleId>
              </a:tblPr>
              <a:tblGrid>
                <a:gridCol w="1656184">
                  <a:extLst>
                    <a:ext uri="{9D8B030D-6E8A-4147-A177-3AD203B41FA5}">
                      <a16:colId xmlns:a16="http://schemas.microsoft.com/office/drawing/2014/main" val="3028945384"/>
                    </a:ext>
                  </a:extLst>
                </a:gridCol>
                <a:gridCol w="3888432">
                  <a:extLst>
                    <a:ext uri="{9D8B030D-6E8A-4147-A177-3AD203B41FA5}">
                      <a16:colId xmlns:a16="http://schemas.microsoft.com/office/drawing/2014/main" val="102551257"/>
                    </a:ext>
                  </a:extLst>
                </a:gridCol>
                <a:gridCol w="1368152">
                  <a:extLst>
                    <a:ext uri="{9D8B030D-6E8A-4147-A177-3AD203B41FA5}">
                      <a16:colId xmlns:a16="http://schemas.microsoft.com/office/drawing/2014/main" val="1117351614"/>
                    </a:ext>
                  </a:extLst>
                </a:gridCol>
                <a:gridCol w="1162472">
                  <a:extLst>
                    <a:ext uri="{9D8B030D-6E8A-4147-A177-3AD203B41FA5}">
                      <a16:colId xmlns:a16="http://schemas.microsoft.com/office/drawing/2014/main" val="1225500528"/>
                    </a:ext>
                  </a:extLst>
                </a:gridCol>
              </a:tblGrid>
              <a:tr h="255270">
                <a:tc>
                  <a:txBody>
                    <a:bodyPr/>
                    <a:lstStyle/>
                    <a:p>
                      <a:pPr algn="ctr" fontAlgn="ct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特色班別名稱</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122151162"/>
                  </a:ext>
                </a:extLst>
              </a:tr>
              <a:tr h="255270">
                <a:tc rowSpan="3">
                  <a:txBody>
                    <a:bodyPr/>
                    <a:lstStyle/>
                    <a:p>
                      <a:pPr algn="ctr" fontAlgn="ctr"/>
                      <a:r>
                        <a:rPr lang="zh-TW" altLang="en-US" sz="1800" u="none" strike="noStrike" dirty="0">
                          <a:solidFill>
                            <a:schemeClr val="tx1"/>
                          </a:solidFill>
                          <a:effectLst/>
                        </a:rPr>
                        <a:t>長榮女中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美容科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a:effectLst/>
                        </a:rPr>
                        <a:t>135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899550888"/>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598310274"/>
                  </a:ext>
                </a:extLst>
              </a:tr>
              <a:tr h="255270">
                <a:tc vMerge="1">
                  <a:txBody>
                    <a:bodyPr/>
                    <a:lstStyle/>
                    <a:p>
                      <a:endParaRPr lang="zh-TW" altLang="en-US"/>
                    </a:p>
                  </a:txBody>
                  <a:tcPr/>
                </a:tc>
                <a:tc>
                  <a:txBody>
                    <a:bodyPr/>
                    <a:lstStyle/>
                    <a:p>
                      <a:pPr algn="ctr" fontAlgn="ctr"/>
                      <a:r>
                        <a:rPr lang="zh-TW" altLang="en-US" sz="1800" u="none" strike="noStrike">
                          <a:effectLst/>
                        </a:rPr>
                        <a:t>時尚造型科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22418239"/>
                  </a:ext>
                </a:extLst>
              </a:tr>
              <a:tr h="255270">
                <a:tc rowSpan="2">
                  <a:txBody>
                    <a:bodyPr/>
                    <a:lstStyle/>
                    <a:p>
                      <a:pPr algn="ctr" fontAlgn="ctr"/>
                      <a:r>
                        <a:rPr lang="zh-TW" altLang="en-US" sz="1800" u="none" strike="noStrike" dirty="0">
                          <a:solidFill>
                            <a:schemeClr val="tx1"/>
                          </a:solidFill>
                          <a:effectLst/>
                        </a:rPr>
                        <a:t>長榮高中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a:effectLst/>
                        </a:rPr>
                        <a:t>24</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272092211"/>
                  </a:ext>
                </a:extLst>
              </a:tr>
              <a:tr h="255270">
                <a:tc vMerge="1">
                  <a:txBody>
                    <a:bodyPr/>
                    <a:lstStyle/>
                    <a:p>
                      <a:endParaRPr lang="zh-TW" altLang="en-US"/>
                    </a:p>
                  </a:txBody>
                  <a:tcPr/>
                </a:tc>
                <a:tc>
                  <a:txBody>
                    <a:bodyPr/>
                    <a:lstStyle/>
                    <a:p>
                      <a:pPr algn="ctr" fontAlgn="ct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381629140"/>
                  </a:ext>
                </a:extLst>
              </a:tr>
              <a:tr h="255270">
                <a:tc rowSpan="6">
                  <a:txBody>
                    <a:bodyPr/>
                    <a:lstStyle/>
                    <a:p>
                      <a:pPr algn="ctr" fontAlgn="ctr"/>
                      <a:r>
                        <a:rPr lang="zh-TW" altLang="en-US" sz="1800" u="none" strike="noStrike" dirty="0">
                          <a:solidFill>
                            <a:schemeClr val="tx1"/>
                          </a:solidFill>
                          <a:effectLst/>
                        </a:rPr>
                        <a:t>南英商工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6">
                  <a:txBody>
                    <a:bodyPr/>
                    <a:lstStyle/>
                    <a:p>
                      <a:pPr algn="ctr" fontAlgn="ctr"/>
                      <a:r>
                        <a:rPr lang="en-US" altLang="zh-TW" sz="1800" u="none" strike="noStrike">
                          <a:effectLst/>
                        </a:rPr>
                        <a:t>190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619466192"/>
                  </a:ext>
                </a:extLst>
              </a:tr>
              <a:tr h="255270">
                <a:tc vMerge="1">
                  <a:txBody>
                    <a:bodyPr/>
                    <a:lstStyle/>
                    <a:p>
                      <a:endParaRPr lang="zh-TW" altLang="en-US"/>
                    </a:p>
                  </a:txBody>
                  <a:tcPr/>
                </a:tc>
                <a:tc>
                  <a:txBody>
                    <a:bodyPr/>
                    <a:lstStyle/>
                    <a:p>
                      <a:pPr algn="ctr" fontAlgn="ct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17554032"/>
                  </a:ext>
                </a:extLst>
              </a:tr>
              <a:tr h="255270">
                <a:tc vMerge="1">
                  <a:txBody>
                    <a:bodyPr/>
                    <a:lstStyle/>
                    <a:p>
                      <a:endParaRPr lang="zh-TW" altLang="en-US"/>
                    </a:p>
                  </a:txBody>
                  <a:tcPr/>
                </a:tc>
                <a:tc>
                  <a:txBody>
                    <a:bodyPr/>
                    <a:lstStyle/>
                    <a:p>
                      <a:pPr algn="ctr" fontAlgn="ctr"/>
                      <a:r>
                        <a:rPr lang="zh-TW" altLang="en-US" sz="1800" u="none" strike="noStrike">
                          <a:effectLst/>
                        </a:rPr>
                        <a:t>多媒體動畫科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951158478"/>
                  </a:ext>
                </a:extLst>
              </a:tr>
              <a:tr h="255270">
                <a:tc vMerge="1">
                  <a:txBody>
                    <a:bodyPr/>
                    <a:lstStyle/>
                    <a:p>
                      <a:endParaRPr lang="zh-TW" altLang="en-US"/>
                    </a:p>
                  </a:txBody>
                  <a:tcPr/>
                </a:tc>
                <a:tc>
                  <a:txBody>
                    <a:bodyPr/>
                    <a:lstStyle/>
                    <a:p>
                      <a:pPr algn="ctr" fontAlgn="ctr"/>
                      <a:r>
                        <a:rPr lang="zh-TW" altLang="en-US" sz="1800" u="none" strike="noStrike" dirty="0">
                          <a:effectLst/>
                        </a:rPr>
                        <a:t>應用日語科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55041629"/>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620329915"/>
                  </a:ext>
                </a:extLst>
              </a:tr>
              <a:tr h="227452">
                <a:tc vMerge="1">
                  <a:txBody>
                    <a:bodyPr/>
                    <a:lstStyle/>
                    <a:p>
                      <a:endParaRPr lang="zh-TW" altLang="en-US"/>
                    </a:p>
                  </a:txBody>
                  <a:tcPr/>
                </a:tc>
                <a:tc>
                  <a:txBody>
                    <a:bodyPr/>
                    <a:lstStyle/>
                    <a:p>
                      <a:pPr algn="ctr" fontAlgn="ctr"/>
                      <a:r>
                        <a:rPr lang="zh-TW" altLang="en-US" sz="1800" u="none" strike="noStrike">
                          <a:effectLst/>
                        </a:rPr>
                        <a:t>電影電視科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19842008"/>
                  </a:ext>
                </a:extLst>
              </a:tr>
              <a:tr h="255270">
                <a:tc rowSpan="2">
                  <a:txBody>
                    <a:bodyPr/>
                    <a:lstStyle/>
                    <a:p>
                      <a:pPr algn="ctr" fontAlgn="ctr"/>
                      <a:r>
                        <a:rPr lang="zh-TW" altLang="en-US" sz="1800" u="none" strike="noStrike" dirty="0">
                          <a:solidFill>
                            <a:schemeClr val="tx1"/>
                          </a:solidFill>
                          <a:effectLst/>
                        </a:rPr>
                        <a:t>育德工家</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飛機修護科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dirty="0">
                          <a:effectLst/>
                        </a:rPr>
                        <a:t>52</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417062547"/>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r>
                        <a:rPr lang="en-US" altLang="zh-TW" sz="1800" u="none" strike="noStrike">
                          <a:effectLst/>
                        </a:rPr>
                        <a:t>10</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572335176"/>
                  </a:ext>
                </a:extLst>
              </a:tr>
              <a:tr h="255270">
                <a:tc rowSpan="3">
                  <a:txBody>
                    <a:bodyPr/>
                    <a:lstStyle/>
                    <a:p>
                      <a:pPr algn="ctr" fontAlgn="ctr"/>
                      <a:r>
                        <a:rPr lang="zh-TW" altLang="en-US" sz="1800" u="none" strike="noStrike" dirty="0">
                          <a:solidFill>
                            <a:schemeClr val="tx1"/>
                          </a:solidFill>
                          <a:effectLst/>
                        </a:rPr>
                        <a:t>陽明工商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商業經營科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dirty="0">
                          <a:effectLst/>
                        </a:rPr>
                        <a:t>80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802504633"/>
                  </a:ext>
                </a:extLst>
              </a:tr>
              <a:tr h="255270">
                <a:tc vMerge="1">
                  <a:txBody>
                    <a:bodyPr/>
                    <a:lstStyle/>
                    <a:p>
                      <a:endParaRPr lang="zh-TW" altLang="en-US"/>
                    </a:p>
                  </a:txBody>
                  <a:tcPr/>
                </a:tc>
                <a:tc>
                  <a:txBody>
                    <a:bodyPr/>
                    <a:lstStyle/>
                    <a:p>
                      <a:pPr algn="ctr" fontAlgn="ctr"/>
                      <a:r>
                        <a:rPr lang="zh-TW" altLang="en-US" sz="1800" u="none" strike="noStrike">
                          <a:effectLst/>
                        </a:rPr>
                        <a:t>家具木工科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543104439"/>
                  </a:ext>
                </a:extLst>
              </a:tr>
              <a:tr h="255270">
                <a:tc vMerge="1">
                  <a:txBody>
                    <a:bodyPr/>
                    <a:lstStyle/>
                    <a:p>
                      <a:endParaRPr lang="zh-TW" altLang="en-US"/>
                    </a:p>
                  </a:txBody>
                  <a:tcP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30512451"/>
                  </a:ext>
                </a:extLst>
              </a:tr>
            </a:tbl>
          </a:graphicData>
        </a:graphic>
      </p:graphicFrame>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1">
            <a:extLst>
              <a:ext uri="{FF2B5EF4-FFF2-40B4-BE49-F238E27FC236}">
                <a16:creationId xmlns:a16="http://schemas.microsoft.com/office/drawing/2014/main" id="{5346C3FD-6947-4B4D-BA6E-15CE2F177436}"/>
              </a:ext>
            </a:extLst>
          </p:cNvPr>
          <p:cNvSpPr txBox="1">
            <a:spLocks noChangeArrowheads="1"/>
          </p:cNvSpPr>
          <p:nvPr/>
        </p:nvSpPr>
        <p:spPr bwMode="auto">
          <a:xfrm>
            <a:off x="1938125" y="4446652"/>
            <a:ext cx="8816264" cy="1323439"/>
          </a:xfrm>
          <a:prstGeom prst="rect">
            <a:avLst/>
          </a:prstGeom>
          <a:solidFill>
            <a:srgbClr val="FFFF00"/>
          </a:solid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
        <p:nvSpPr>
          <p:cNvPr id="7" name="投影片編號版面配置區 11">
            <a:extLst>
              <a:ext uri="{FF2B5EF4-FFF2-40B4-BE49-F238E27FC236}">
                <a16:creationId xmlns:a16="http://schemas.microsoft.com/office/drawing/2014/main" id="{36AD24E3-744C-4612-9BB1-AE983C700218}"/>
              </a:ext>
            </a:extLst>
          </p:cNvPr>
          <p:cNvSpPr>
            <a:spLocks noGrp="1"/>
          </p:cNvSpPr>
          <p:nvPr>
            <p:ph type="sldNum" sz="quarter" idx="12"/>
          </p:nvPr>
        </p:nvSpPr>
        <p:spPr>
          <a:xfrm>
            <a:off x="329683" y="3246437"/>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a:picLocks noChangeAspect="1"/>
          </p:cNvPicPr>
          <p:nvPr/>
        </p:nvPicPr>
        <p:blipFill>
          <a:blip r:embed="rId3" cstate="print">
            <a:extLst>
              <a:ext uri="{BEBA8EAE-BF5A-486C-A8C5-ECC9F3942E4B}">
                <a14:imgProps xmlns:a14="http://schemas.microsoft.com/office/drawing/2010/main">
                  <a14:imgLayer r:embed="rId4">
                    <a14:imgEffect>
                      <a14:backgroundRemoval t="0" b="99745" l="47530" r="100000">
                        <a14:foregroundMark x1="91823" y1="4082" x2="91823" y2="4082"/>
                        <a14:foregroundMark x1="90971" y1="2041" x2="90971" y2="2041"/>
                        <a14:foregroundMark x1="72743" y1="5612" x2="72743" y2="5612"/>
                        <a14:foregroundMark x1="88586" y1="15561" x2="88586" y2="15561"/>
                        <a14:foregroundMark x1="86201" y1="13265" x2="86201" y2="13265"/>
                        <a14:foregroundMark x1="84838" y1="10204" x2="84838" y2="10204"/>
                        <a14:foregroundMark x1="84157" y1="7653" x2="84157" y2="7653"/>
                        <a14:foregroundMark x1="84157" y1="4847" x2="84157" y2="4847"/>
                        <a14:foregroundMark x1="80579" y1="3827" x2="80579" y2="3827"/>
                        <a14:foregroundMark x1="56388" y1="25510" x2="56388" y2="25510"/>
                        <a14:foregroundMark x1="66099" y1="31378" x2="66099" y2="31378"/>
                        <a14:foregroundMark x1="75809" y1="25255" x2="75809" y2="25255"/>
                        <a14:foregroundMark x1="54003" y1="48724" x2="54003" y2="48724"/>
                        <a14:foregroundMark x1="72232" y1="47194" x2="72232" y2="47194"/>
                        <a14:foregroundMark x1="93186" y1="43622" x2="93186" y2="43622"/>
                        <a14:foregroundMark x1="88416" y1="42347" x2="88416" y2="42347"/>
                        <a14:foregroundMark x1="79387" y1="62245" x2="79387" y2="62245"/>
                        <a14:foregroundMark x1="77002" y1="57398" x2="77002" y2="57398"/>
                        <a14:foregroundMark x1="75809" y1="60714" x2="75809" y2="60714"/>
                        <a14:foregroundMark x1="79216" y1="48469" x2="79216" y2="48469"/>
                        <a14:foregroundMark x1="88927" y1="64031" x2="88927" y2="64031"/>
                        <a14:foregroundMark x1="62862" y1="82653" x2="62862" y2="82653"/>
                        <a14:foregroundMark x1="55707" y1="82143" x2="55707" y2="82143"/>
                      </a14:backgroundRemoval>
                    </a14:imgEffect>
                  </a14:imgLayer>
                </a14:imgProps>
              </a:ext>
              <a:ext uri="{28A0092B-C50C-407E-A947-70E740481C1C}">
                <a14:useLocalDpi xmlns:a14="http://schemas.microsoft.com/office/drawing/2010/main" val="0"/>
              </a:ext>
            </a:extLst>
          </a:blip>
          <a:stretch>
            <a:fillRect/>
          </a:stretch>
        </p:blipFill>
        <p:spPr>
          <a:xfrm>
            <a:off x="2628534" y="0"/>
            <a:ext cx="8049762" cy="5373216"/>
          </a:xfrm>
          <a:prstGeom prst="rect">
            <a:avLst/>
          </a:prstGeom>
        </p:spPr>
      </p:pic>
      <p:pic>
        <p:nvPicPr>
          <p:cNvPr id="10244" name="圖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531813" y="579682"/>
            <a:ext cx="5832648" cy="769441"/>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400" b="1" i="0" u="none" strike="noStrike" kern="1200" cap="none" spc="0" normalizeH="0" baseline="0" noProof="0" dirty="0">
                <a:ln>
                  <a:noFill/>
                </a:ln>
                <a:solidFill>
                  <a:prstClr val="black"/>
                </a:solidFill>
                <a:effectLst/>
                <a:uLnTx/>
                <a:uFillTx/>
                <a:latin typeface="微軟正黑體" panose="020B0604030504040204" pitchFamily="34" charset="-120"/>
              </a:rPr>
              <a:t>五專重點特色</a:t>
            </a:r>
          </a:p>
        </p:txBody>
      </p:sp>
      <p:grpSp>
        <p:nvGrpSpPr>
          <p:cNvPr id="18" name="群組 17"/>
          <p:cNvGrpSpPr/>
          <p:nvPr/>
        </p:nvGrpSpPr>
        <p:grpSpPr>
          <a:xfrm>
            <a:off x="1788350" y="853093"/>
            <a:ext cx="3024336" cy="2513032"/>
            <a:chOff x="2089476" y="1949227"/>
            <a:chExt cx="3747486" cy="2873072"/>
          </a:xfrm>
          <a:effectLst>
            <a:outerShdw blurRad="50800" dist="63500" dir="2700000" algn="tl" rotWithShape="0">
              <a:prstClr val="black">
                <a:alpha val="40000"/>
              </a:prstClr>
            </a:outerShdw>
          </a:effectLst>
        </p:grpSpPr>
        <p:pic>
          <p:nvPicPr>
            <p:cNvPr id="17" name="圖片 16"/>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1" name="文字方塊 20"/>
            <p:cNvSpPr txBox="1"/>
            <p:nvPr/>
          </p:nvSpPr>
          <p:spPr>
            <a:xfrm>
              <a:off x="2732365" y="2722580"/>
              <a:ext cx="2688101" cy="123155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標楷體" panose="03000509000000000000" pitchFamily="65" charset="-120"/>
                  <a:ea typeface="標楷體" panose="03000509000000000000" pitchFamily="65" charset="-120"/>
                  <a:cs typeface="+mn-cs"/>
                </a:rPr>
                <a:t>大學設備及師資</a:t>
              </a:r>
            </a:p>
          </p:txBody>
        </p:sp>
      </p:grpSp>
      <p:grpSp>
        <p:nvGrpSpPr>
          <p:cNvPr id="23" name="群組 22"/>
          <p:cNvGrpSpPr/>
          <p:nvPr/>
        </p:nvGrpSpPr>
        <p:grpSpPr>
          <a:xfrm>
            <a:off x="3908655" y="2156988"/>
            <a:ext cx="3024336" cy="2513032"/>
            <a:chOff x="2089476" y="1949227"/>
            <a:chExt cx="3747486" cy="2873072"/>
          </a:xfrm>
          <a:effectLst>
            <a:outerShdw blurRad="50800" dist="63500" dir="2700000" algn="tl" rotWithShape="0">
              <a:prstClr val="black">
                <a:alpha val="40000"/>
              </a:prstClr>
            </a:outerShdw>
          </a:effectLst>
        </p:grpSpPr>
        <p:pic>
          <p:nvPicPr>
            <p:cNvPr id="24" name="圖片 23"/>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5" name="文字方塊 24"/>
            <p:cNvSpPr txBox="1"/>
            <p:nvPr/>
          </p:nvSpPr>
          <p:spPr>
            <a:xfrm>
              <a:off x="2465313" y="2707780"/>
              <a:ext cx="3253803" cy="123155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rPr>
                <a:t>鼓勵</a:t>
              </a:r>
              <a:endParaRPr kumimoji="1" lang="en-US" altLang="zh-TW"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rPr>
                <a:t>考取證照</a:t>
              </a:r>
            </a:p>
          </p:txBody>
        </p:sp>
      </p:grpSp>
      <p:grpSp>
        <p:nvGrpSpPr>
          <p:cNvPr id="26" name="群組 25"/>
          <p:cNvGrpSpPr/>
          <p:nvPr/>
        </p:nvGrpSpPr>
        <p:grpSpPr>
          <a:xfrm>
            <a:off x="1520615" y="3217891"/>
            <a:ext cx="3024336" cy="2513032"/>
            <a:chOff x="2089476" y="1949227"/>
            <a:chExt cx="3747486" cy="2873072"/>
          </a:xfrm>
          <a:effectLst>
            <a:outerShdw blurRad="50800" dist="63500" dir="2700000" algn="tl" rotWithShape="0">
              <a:prstClr val="black">
                <a:alpha val="40000"/>
              </a:prstClr>
            </a:outerShdw>
          </a:effectLst>
        </p:grpSpPr>
        <p:pic>
          <p:nvPicPr>
            <p:cNvPr id="27" name="圖片 26"/>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8" name="文字方塊 27"/>
            <p:cNvSpPr txBox="1"/>
            <p:nvPr/>
          </p:nvSpPr>
          <p:spPr>
            <a:xfrm>
              <a:off x="2762235" y="2747539"/>
              <a:ext cx="2706179" cy="123155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rPr>
                <a:t>重視</a:t>
              </a:r>
              <a:endParaRPr kumimoji="1" lang="en-US" altLang="zh-TW"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rPr>
                <a:t>專題製作</a:t>
              </a:r>
            </a:p>
          </p:txBody>
        </p:sp>
      </p:grpSp>
      <p:grpSp>
        <p:nvGrpSpPr>
          <p:cNvPr id="29" name="群組 28"/>
          <p:cNvGrpSpPr/>
          <p:nvPr/>
        </p:nvGrpSpPr>
        <p:grpSpPr>
          <a:xfrm>
            <a:off x="4247521" y="4288886"/>
            <a:ext cx="3024336" cy="2513032"/>
            <a:chOff x="2089476" y="1949227"/>
            <a:chExt cx="3747486" cy="2873072"/>
          </a:xfrm>
          <a:effectLst>
            <a:outerShdw blurRad="50800" dist="63500" dir="2700000" algn="tl" rotWithShape="0">
              <a:prstClr val="black">
                <a:alpha val="40000"/>
              </a:prstClr>
            </a:outerShdw>
          </a:effectLst>
        </p:grpSpPr>
        <p:pic>
          <p:nvPicPr>
            <p:cNvPr id="30" name="圖片 29"/>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31" name="文字方塊 30"/>
            <p:cNvSpPr txBox="1"/>
            <p:nvPr/>
          </p:nvSpPr>
          <p:spPr>
            <a:xfrm>
              <a:off x="2433252" y="2730691"/>
              <a:ext cx="3253803" cy="123155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標楷體" panose="03000509000000000000" pitchFamily="65" charset="-120"/>
                  <a:ea typeface="標楷體" panose="03000509000000000000" pitchFamily="65" charset="-120"/>
                  <a:cs typeface="+mn-cs"/>
                </a:rPr>
                <a:t>課程規劃</a:t>
              </a:r>
              <a:endParaRPr kumimoji="1" lang="en-US" altLang="zh-TW"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標楷體" panose="03000509000000000000" pitchFamily="65" charset="-120"/>
                  <a:ea typeface="標楷體" panose="03000509000000000000" pitchFamily="65" charset="-120"/>
                  <a:cs typeface="+mn-cs"/>
                </a:rPr>
                <a:t>具彈性</a:t>
              </a:r>
            </a:p>
          </p:txBody>
        </p:sp>
      </p:grpSp>
      <p:grpSp>
        <p:nvGrpSpPr>
          <p:cNvPr id="32" name="群組 31"/>
          <p:cNvGrpSpPr/>
          <p:nvPr/>
        </p:nvGrpSpPr>
        <p:grpSpPr>
          <a:xfrm>
            <a:off x="7623017" y="3838013"/>
            <a:ext cx="3024336" cy="2513032"/>
            <a:chOff x="2089476" y="1949227"/>
            <a:chExt cx="3747486" cy="2873072"/>
          </a:xfrm>
          <a:effectLst>
            <a:outerShdw blurRad="50800" dist="63500" dir="2700000" algn="tl" rotWithShape="0">
              <a:prstClr val="black">
                <a:alpha val="40000"/>
              </a:prstClr>
            </a:outerShdw>
          </a:effectLst>
        </p:grpSpPr>
        <p:pic>
          <p:nvPicPr>
            <p:cNvPr id="33" name="圖片 32"/>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34" name="文字方塊 33"/>
            <p:cNvSpPr txBox="1"/>
            <p:nvPr/>
          </p:nvSpPr>
          <p:spPr>
            <a:xfrm>
              <a:off x="2352703" y="3029036"/>
              <a:ext cx="3253803" cy="668555"/>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solidFill>
                  <a:effectLst>
                    <a:glow rad="101600">
                      <a:srgbClr val="FFC000">
                        <a:alpha val="90000"/>
                      </a:srgbClr>
                    </a:glow>
                  </a:effectLst>
                  <a:uLnTx/>
                  <a:uFillTx/>
                  <a:latin typeface="標楷體" panose="03000509000000000000" pitchFamily="65" charset="-120"/>
                  <a:ea typeface="標楷體" panose="03000509000000000000" pitchFamily="65" charset="-120"/>
                  <a:cs typeface="+mn-cs"/>
                </a:rPr>
                <a:t>校外實習</a:t>
              </a:r>
            </a:p>
          </p:txBody>
        </p:sp>
      </p:grpSp>
      <p:sp>
        <p:nvSpPr>
          <p:cNvPr id="35" name="投影片編號版面配置區 11">
            <a:extLst>
              <a:ext uri="{FF2B5EF4-FFF2-40B4-BE49-F238E27FC236}">
                <a16:creationId xmlns:a16="http://schemas.microsoft.com/office/drawing/2014/main" id="{935A2B56-5392-403B-9F19-59C220E9CAF5}"/>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
        <p:nvSpPr>
          <p:cNvPr id="7" name="投影片編號版面配置區 11">
            <a:extLst>
              <a:ext uri="{FF2B5EF4-FFF2-40B4-BE49-F238E27FC236}">
                <a16:creationId xmlns:a16="http://schemas.microsoft.com/office/drawing/2014/main" id="{97DF587A-2CFB-4892-91F1-873694ABE52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群組 40"/>
          <p:cNvGrpSpPr/>
          <p:nvPr/>
        </p:nvGrpSpPr>
        <p:grpSpPr>
          <a:xfrm>
            <a:off x="3496814" y="4992034"/>
            <a:ext cx="2945076" cy="1832497"/>
            <a:chOff x="16443" y="321266"/>
            <a:chExt cx="2945076" cy="1832497"/>
          </a:xfrm>
        </p:grpSpPr>
        <p:pic>
          <p:nvPicPr>
            <p:cNvPr id="42" name="圖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43" name="文字方塊 42"/>
            <p:cNvSpPr txBox="1"/>
            <p:nvPr/>
          </p:nvSpPr>
          <p:spPr>
            <a:xfrm>
              <a:off x="342806" y="935086"/>
              <a:ext cx="2304256"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視光科</a:t>
              </a:r>
            </a:p>
          </p:txBody>
        </p:sp>
      </p:grpSp>
      <p:pic>
        <p:nvPicPr>
          <p:cNvPr id="12307" name="圖片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圖片 20"/>
          <p:cNvPicPr>
            <a:picLocks noChangeAspect="1"/>
          </p:cNvPicPr>
          <p:nvPr/>
        </p:nvPicPr>
        <p:blipFill rotWithShape="1">
          <a:blip r:embed="rId5">
            <a:extLst>
              <a:ext uri="{28A0092B-C50C-407E-A947-70E740481C1C}">
                <a14:useLocalDpi xmlns:a14="http://schemas.microsoft.com/office/drawing/2010/main" val="0"/>
              </a:ext>
            </a:extLst>
          </a:blip>
          <a:srcRect t="2" b="3480"/>
          <a:stretch/>
        </p:blipFill>
        <p:spPr>
          <a:xfrm>
            <a:off x="5627378" y="2092324"/>
            <a:ext cx="1969298" cy="1835944"/>
          </a:xfrm>
          <a:prstGeom prst="rect">
            <a:avLst/>
          </a:prstGeom>
        </p:spPr>
      </p:pic>
      <p:grpSp>
        <p:nvGrpSpPr>
          <p:cNvPr id="49" name="群組 48"/>
          <p:cNvGrpSpPr/>
          <p:nvPr/>
        </p:nvGrpSpPr>
        <p:grpSpPr>
          <a:xfrm>
            <a:off x="9091776" y="845405"/>
            <a:ext cx="3171124" cy="4559503"/>
            <a:chOff x="6400379" y="999743"/>
            <a:chExt cx="3171124" cy="4559503"/>
          </a:xfrm>
        </p:grpSpPr>
        <p:pic>
          <p:nvPicPr>
            <p:cNvPr id="48" name="圖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23" name="矩形 22"/>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就</a:t>
              </a:r>
              <a:r>
                <a:rPr kumimoji="1"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業</a:t>
              </a:r>
              <a:r>
                <a:rPr kumimoji="1"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門</a:t>
              </a:r>
              <a:r>
                <a:rPr kumimoji="1"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 </a:t>
              </a: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票</a:t>
              </a:r>
            </a:p>
          </p:txBody>
        </p:sp>
      </p:grpSp>
      <p:pic>
        <p:nvPicPr>
          <p:cNvPr id="25" name="圖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7387" y="2381904"/>
            <a:ext cx="2432476" cy="2432476"/>
          </a:xfrm>
          <a:prstGeom prst="rect">
            <a:avLst/>
          </a:prstGeom>
        </p:spPr>
      </p:pic>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67602">
            <a:off x="4925737" y="1306953"/>
            <a:ext cx="1670114" cy="1670114"/>
          </a:xfrm>
          <a:prstGeom prst="rect">
            <a:avLst/>
          </a:prstGeom>
        </p:spPr>
      </p:pic>
      <p:pic>
        <p:nvPicPr>
          <p:cNvPr id="28" name="圖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03004">
            <a:off x="4338803" y="2068320"/>
            <a:ext cx="1670114" cy="1670114"/>
          </a:xfrm>
          <a:prstGeom prst="rect">
            <a:avLst/>
          </a:prstGeom>
        </p:spPr>
      </p:pic>
      <p:pic>
        <p:nvPicPr>
          <p:cNvPr id="29" name="圖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9898">
            <a:off x="4338803" y="3130135"/>
            <a:ext cx="1670114" cy="1670114"/>
          </a:xfrm>
          <a:prstGeom prst="rect">
            <a:avLst/>
          </a:prstGeom>
        </p:spPr>
      </p:pic>
      <p:pic>
        <p:nvPicPr>
          <p:cNvPr id="30" name="圖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992516">
            <a:off x="4942264" y="3813275"/>
            <a:ext cx="1670114" cy="1670114"/>
          </a:xfrm>
          <a:prstGeom prst="rect">
            <a:avLst/>
          </a:prstGeom>
        </p:spPr>
      </p:pic>
      <p:grpSp>
        <p:nvGrpSpPr>
          <p:cNvPr id="32" name="群組 31"/>
          <p:cNvGrpSpPr/>
          <p:nvPr/>
        </p:nvGrpSpPr>
        <p:grpSpPr>
          <a:xfrm>
            <a:off x="4340802" y="-65708"/>
            <a:ext cx="2945076" cy="1832497"/>
            <a:chOff x="16443" y="321266"/>
            <a:chExt cx="2945076" cy="1832497"/>
          </a:xfrm>
        </p:grpSpPr>
        <p:pic>
          <p:nvPicPr>
            <p:cNvPr id="26" name="圖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31" name="文字方塊 30"/>
            <p:cNvSpPr txBox="1"/>
            <p:nvPr/>
          </p:nvSpPr>
          <p:spPr>
            <a:xfrm>
              <a:off x="335811" y="864055"/>
              <a:ext cx="230425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b="1" dirty="0">
                  <a:solidFill>
                    <a:prstClr val="black"/>
                  </a:solidFill>
                  <a:latin typeface="標楷體" panose="03000509000000000000" pitchFamily="65" charset="-120"/>
                  <a:ea typeface="標楷體" panose="03000509000000000000" pitchFamily="65" charset="-120"/>
                </a:rPr>
                <a:t>資工科</a:t>
              </a:r>
              <a:endParaRPr kumimoji="1"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grpSp>
        <p:nvGrpSpPr>
          <p:cNvPr id="35" name="群組 34"/>
          <p:cNvGrpSpPr/>
          <p:nvPr/>
        </p:nvGrpSpPr>
        <p:grpSpPr>
          <a:xfrm>
            <a:off x="1468700" y="1611385"/>
            <a:ext cx="2945076" cy="1832497"/>
            <a:chOff x="16443" y="321266"/>
            <a:chExt cx="2945076" cy="1832497"/>
          </a:xfrm>
        </p:grpSpPr>
        <p:pic>
          <p:nvPicPr>
            <p:cNvPr id="36" name="圖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37" name="文字方塊 36"/>
            <p:cNvSpPr txBox="1"/>
            <p:nvPr/>
          </p:nvSpPr>
          <p:spPr>
            <a:xfrm>
              <a:off x="354329" y="636630"/>
              <a:ext cx="2304256"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物理治療科</a:t>
              </a:r>
              <a:endParaRPr kumimoji="1" lang="en-US" altLang="zh-TW"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1" lang="zh-TW" altLang="en-US"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復健科</a:t>
              </a:r>
              <a:r>
                <a:rPr kumimoji="1" lang="en-US" altLang="zh-TW"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1" lang="zh-TW" altLang="en-US"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grpSp>
        <p:nvGrpSpPr>
          <p:cNvPr id="38" name="群組 37"/>
          <p:cNvGrpSpPr/>
          <p:nvPr/>
        </p:nvGrpSpPr>
        <p:grpSpPr>
          <a:xfrm>
            <a:off x="1479620" y="3336592"/>
            <a:ext cx="2945076" cy="1832497"/>
            <a:chOff x="16443" y="321266"/>
            <a:chExt cx="2945076" cy="1832497"/>
          </a:xfrm>
        </p:grpSpPr>
        <p:pic>
          <p:nvPicPr>
            <p:cNvPr id="39" name="圖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40" name="文字方塊 39"/>
            <p:cNvSpPr txBox="1"/>
            <p:nvPr/>
          </p:nvSpPr>
          <p:spPr>
            <a:xfrm>
              <a:off x="335811" y="921240"/>
              <a:ext cx="2304256"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0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食品營養科</a:t>
              </a:r>
            </a:p>
          </p:txBody>
        </p:sp>
      </p:grpSp>
      <p:grpSp>
        <p:nvGrpSpPr>
          <p:cNvPr id="45" name="群組 44"/>
          <p:cNvGrpSpPr/>
          <p:nvPr/>
        </p:nvGrpSpPr>
        <p:grpSpPr>
          <a:xfrm>
            <a:off x="9592755" y="5516171"/>
            <a:ext cx="2325871" cy="939502"/>
            <a:chOff x="6787088" y="5441065"/>
            <a:chExt cx="2325871" cy="1375709"/>
          </a:xfrm>
        </p:grpSpPr>
        <p:pic>
          <p:nvPicPr>
            <p:cNvPr id="34" name="圖片 33"/>
            <p:cNvPicPr>
              <a:picLocks noChangeAspect="1"/>
            </p:cNvPicPr>
            <p:nvPr/>
          </p:nvPicPr>
          <p:blipFill rotWithShape="1">
            <a:blip r:embed="rId8">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44" name="文字方塊 43"/>
            <p:cNvSpPr txBox="1"/>
            <p:nvPr/>
          </p:nvSpPr>
          <p:spPr>
            <a:xfrm>
              <a:off x="7013919" y="5772940"/>
              <a:ext cx="1872208" cy="67601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畢業即就業</a:t>
              </a:r>
            </a:p>
          </p:txBody>
        </p:sp>
      </p:grpSp>
      <p:sp>
        <p:nvSpPr>
          <p:cNvPr id="2" name="文字方塊 1"/>
          <p:cNvSpPr txBox="1"/>
          <p:nvPr/>
        </p:nvSpPr>
        <p:spPr>
          <a:xfrm>
            <a:off x="5627378" y="3903593"/>
            <a:ext cx="196929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取得專業證照</a:t>
            </a:r>
            <a:r>
              <a:rPr kumimoji="1" lang="en-US" altLang="zh-TW"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1" lang="zh-TW" altLang="en-US" sz="18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33" name="投影片編號版面配置區 11">
            <a:extLst>
              <a:ext uri="{FF2B5EF4-FFF2-40B4-BE49-F238E27FC236}">
                <a16:creationId xmlns:a16="http://schemas.microsoft.com/office/drawing/2014/main" id="{A902B474-37A5-452F-8C76-ADA77D6150E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46" name="群組 45"/>
          <p:cNvGrpSpPr/>
          <p:nvPr/>
        </p:nvGrpSpPr>
        <p:grpSpPr>
          <a:xfrm>
            <a:off x="1268954" y="-87960"/>
            <a:ext cx="2945076" cy="1832497"/>
            <a:chOff x="16443" y="321266"/>
            <a:chExt cx="2945076" cy="1832497"/>
          </a:xfrm>
        </p:grpSpPr>
        <p:pic>
          <p:nvPicPr>
            <p:cNvPr id="47" name="圖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50" name="文字方塊 49"/>
            <p:cNvSpPr txBox="1"/>
            <p:nvPr/>
          </p:nvSpPr>
          <p:spPr>
            <a:xfrm>
              <a:off x="335811" y="864055"/>
              <a:ext cx="230425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護理科</a:t>
              </a:r>
            </a:p>
          </p:txBody>
        </p:sp>
      </p:grpSp>
      <p:grpSp>
        <p:nvGrpSpPr>
          <p:cNvPr id="51" name="群組 50"/>
          <p:cNvGrpSpPr/>
          <p:nvPr/>
        </p:nvGrpSpPr>
        <p:grpSpPr>
          <a:xfrm>
            <a:off x="7509070" y="-151685"/>
            <a:ext cx="2945076" cy="1832497"/>
            <a:chOff x="16443" y="321266"/>
            <a:chExt cx="2945076" cy="1832497"/>
          </a:xfrm>
        </p:grpSpPr>
        <p:pic>
          <p:nvPicPr>
            <p:cNvPr id="52" name="圖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53" name="文字方塊 52"/>
            <p:cNvSpPr txBox="1"/>
            <p:nvPr/>
          </p:nvSpPr>
          <p:spPr>
            <a:xfrm>
              <a:off x="335811" y="864055"/>
              <a:ext cx="230425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b="1" noProof="0" dirty="0">
                  <a:solidFill>
                    <a:prstClr val="black"/>
                  </a:solidFill>
                  <a:latin typeface="標楷體" panose="03000509000000000000" pitchFamily="65" charset="-120"/>
                  <a:ea typeface="標楷體" panose="03000509000000000000" pitchFamily="65" charset="-120"/>
                </a:rPr>
                <a:t>電機科</a:t>
              </a:r>
              <a:endParaRPr kumimoji="1"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grpSp>
        <p:nvGrpSpPr>
          <p:cNvPr id="54" name="群組 53"/>
          <p:cNvGrpSpPr/>
          <p:nvPr/>
        </p:nvGrpSpPr>
        <p:grpSpPr>
          <a:xfrm>
            <a:off x="6744787" y="5148114"/>
            <a:ext cx="2945076" cy="1832497"/>
            <a:chOff x="16443" y="321266"/>
            <a:chExt cx="2945076" cy="1832497"/>
          </a:xfrm>
        </p:grpSpPr>
        <p:pic>
          <p:nvPicPr>
            <p:cNvPr id="55" name="圖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56" name="文字方塊 55"/>
            <p:cNvSpPr txBox="1"/>
            <p:nvPr/>
          </p:nvSpPr>
          <p:spPr>
            <a:xfrm>
              <a:off x="335811" y="864055"/>
              <a:ext cx="2304256"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b="1" dirty="0">
                  <a:solidFill>
                    <a:prstClr val="black"/>
                  </a:solidFill>
                  <a:latin typeface="標楷體" panose="03000509000000000000" pitchFamily="65" charset="-120"/>
                  <a:ea typeface="標楷體" panose="03000509000000000000" pitchFamily="65" charset="-120"/>
                </a:rPr>
                <a:t>化材</a:t>
              </a:r>
              <a:r>
                <a:rPr lang="zh-TW" altLang="en-US" sz="3200" b="1" dirty="0" smtClean="0">
                  <a:solidFill>
                    <a:prstClr val="black"/>
                  </a:solidFill>
                  <a:latin typeface="標楷體" panose="03000509000000000000" pitchFamily="65" charset="-120"/>
                  <a:ea typeface="標楷體" panose="03000509000000000000" pitchFamily="65" charset="-120"/>
                </a:rPr>
                <a:t>科</a:t>
              </a:r>
              <a:endParaRPr kumimoji="1" lang="zh-TW" altLang="en-US" sz="32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grpSp>
      <p:sp>
        <p:nvSpPr>
          <p:cNvPr id="3" name="矩形 2"/>
          <p:cNvSpPr/>
          <p:nvPr/>
        </p:nvSpPr>
        <p:spPr>
          <a:xfrm>
            <a:off x="6271753" y="1805484"/>
            <a:ext cx="3750071" cy="3508653"/>
          </a:xfrm>
          <a:prstGeom prst="rect">
            <a:avLst/>
          </a:prstGeom>
          <a:solidFill>
            <a:srgbClr val="FAEDE7"/>
          </a:solidFill>
        </p:spPr>
        <p:txBody>
          <a:bodyPr wrap="square">
            <a:spAutoFit/>
          </a:bodyPr>
          <a:lstStyle/>
          <a:p>
            <a:pPr>
              <a:spcAft>
                <a:spcPts val="0"/>
              </a:spcAft>
            </a:pPr>
            <a:r>
              <a:rPr lang="zh-TW" altLang="zh-TW" sz="2000" kern="0" dirty="0">
                <a:latin typeface="Calibri" panose="020F0502020204030204" pitchFamily="34" charset="0"/>
                <a:ea typeface="新細明體" panose="02020500000000000000" pitchFamily="18" charset="-120"/>
                <a:cs typeface="新細明體" panose="02020500000000000000" pitchFamily="18" charset="-120"/>
              </a:rPr>
              <a:t>南臺科大有五專部的三系：</a:t>
            </a:r>
            <a:r>
              <a:rPr lang="en-US" altLang="zh-TW" sz="2000" kern="0" dirty="0">
                <a:latin typeface="Calibri" panose="020F0502020204030204" pitchFamily="34" charset="0"/>
                <a:ea typeface="新細明體" panose="02020500000000000000" pitchFamily="18" charset="-120"/>
                <a:cs typeface="新細明體" panose="02020500000000000000" pitchFamily="18" charset="-120"/>
              </a:rPr>
              <a:t/>
            </a:r>
            <a:br>
              <a:rPr lang="en-US" altLang="zh-TW" sz="2000" kern="0" dirty="0">
                <a:latin typeface="Calibri" panose="020F0502020204030204" pitchFamily="34" charset="0"/>
                <a:ea typeface="新細明體" panose="02020500000000000000" pitchFamily="18" charset="-120"/>
                <a:cs typeface="新細明體" panose="02020500000000000000" pitchFamily="18" charset="-120"/>
              </a:rPr>
            </a:br>
            <a:r>
              <a:rPr lang="zh-TW" altLang="zh-TW" sz="2000" b="1" kern="0" dirty="0">
                <a:latin typeface="Calibri" panose="020F0502020204030204" pitchFamily="34" charset="0"/>
                <a:ea typeface="新細明體" panose="02020500000000000000" pitchFamily="18" charset="-120"/>
                <a:cs typeface="新細明體" panose="02020500000000000000" pitchFamily="18" charset="-120"/>
              </a:rPr>
              <a:t>資訊工程科、電機工程科、化學工程與材料工程科</a:t>
            </a:r>
            <a:r>
              <a:rPr lang="zh-TW" altLang="zh-TW" sz="2000" kern="0" dirty="0" smtClean="0">
                <a:latin typeface="Calibri" panose="020F0502020204030204" pitchFamily="34" charset="0"/>
                <a:ea typeface="新細明體" panose="02020500000000000000" pitchFamily="18" charset="-120"/>
                <a:cs typeface="新細明體" panose="02020500000000000000" pitchFamily="18" charset="-120"/>
              </a:rPr>
              <a:t>。</a:t>
            </a:r>
            <a:r>
              <a:rPr lang="zh-TW" altLang="zh-TW" sz="1600" kern="0" dirty="0" smtClean="0">
                <a:latin typeface="Calibri" panose="020F0502020204030204" pitchFamily="34" charset="0"/>
                <a:ea typeface="新細明體" panose="02020500000000000000" pitchFamily="18" charset="-120"/>
                <a:cs typeface="新細明體" panose="02020500000000000000" pitchFamily="18" charset="-120"/>
              </a:rPr>
              <a:t>系</a:t>
            </a:r>
            <a:r>
              <a:rPr lang="zh-TW" altLang="zh-TW" sz="1600" kern="0" dirty="0">
                <a:latin typeface="Calibri" panose="020F0502020204030204" pitchFamily="34" charset="0"/>
                <a:ea typeface="新細明體" panose="02020500000000000000" pitchFamily="18" charset="-120"/>
                <a:cs typeface="新細明體" panose="02020500000000000000" pitchFamily="18" charset="-120"/>
              </a:rPr>
              <a:t>所介紹影片</a:t>
            </a:r>
            <a:endParaRPr lang="zh-TW" altLang="zh-TW" sz="1400"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altLang="zh-TW" kern="0" dirty="0">
                <a:latin typeface="Calibri" panose="020F0502020204030204" pitchFamily="34" charset="0"/>
                <a:ea typeface="新細明體" panose="02020500000000000000" pitchFamily="18" charset="-120"/>
                <a:cs typeface="新細明體" panose="02020500000000000000" pitchFamily="18" charset="-120"/>
              </a:rPr>
              <a:t>南臺科大資訊工程系：</a:t>
            </a:r>
            <a:r>
              <a:rPr lang="en-US" altLang="zh-TW" kern="0" dirty="0">
                <a:solidFill>
                  <a:srgbClr val="1155CC"/>
                </a:solidFill>
                <a:latin typeface="新細明體" panose="02020500000000000000" pitchFamily="18" charset="-120"/>
                <a:ea typeface="新細明體" panose="02020500000000000000" pitchFamily="18" charset="-120"/>
                <a:cs typeface="新細明體" panose="02020500000000000000" pitchFamily="18" charset="-120"/>
                <a:hlinkClick r:id="rId9"/>
              </a:rPr>
              <a:t>https://www.youtube.com/watch?v=9zGte-V3beI</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altLang="zh-TW" kern="0" dirty="0">
                <a:latin typeface="Calibri" panose="020F0502020204030204" pitchFamily="34" charset="0"/>
                <a:ea typeface="新細明體" panose="02020500000000000000" pitchFamily="18" charset="-120"/>
                <a:cs typeface="新細明體" panose="02020500000000000000" pitchFamily="18" charset="-120"/>
              </a:rPr>
              <a:t>南臺科大電機工程系：</a:t>
            </a:r>
            <a:r>
              <a:rPr lang="en-US" altLang="zh-TW" kern="0" dirty="0">
                <a:solidFill>
                  <a:srgbClr val="1155CC"/>
                </a:solidFill>
                <a:latin typeface="新細明體" panose="02020500000000000000" pitchFamily="18" charset="-120"/>
                <a:ea typeface="新細明體" panose="02020500000000000000" pitchFamily="18" charset="-120"/>
                <a:cs typeface="新細明體" panose="02020500000000000000" pitchFamily="18" charset="-120"/>
                <a:hlinkClick r:id="rId10"/>
              </a:rPr>
              <a:t>https://www.youtube.com/watch?v=XbmDCsGWNWc</a:t>
            </a:r>
            <a:endParaRPr lang="zh-TW" altLang="zh-TW" kern="100" dirty="0">
              <a:latin typeface="Calibri" panose="020F0502020204030204" pitchFamily="34" charset="0"/>
              <a:ea typeface="新細明體" panose="02020500000000000000" pitchFamily="18" charset="-120"/>
              <a:cs typeface="Times New Roman" panose="02020603050405020304" pitchFamily="18" charset="0"/>
            </a:endParaRPr>
          </a:p>
          <a:p>
            <a:r>
              <a:rPr lang="zh-TW" altLang="zh-TW" kern="0" dirty="0">
                <a:ea typeface="新細明體" panose="02020500000000000000" pitchFamily="18" charset="-120"/>
                <a:cs typeface="新細明體" panose="02020500000000000000" pitchFamily="18" charset="-120"/>
              </a:rPr>
              <a:t>南臺科大化學工程與材料工程系：</a:t>
            </a:r>
            <a:r>
              <a:rPr lang="en-US" altLang="zh-TW" kern="0" dirty="0">
                <a:solidFill>
                  <a:srgbClr val="1155CC"/>
                </a:solidFill>
                <a:latin typeface="新細明體" panose="02020500000000000000" pitchFamily="18" charset="-120"/>
                <a:ea typeface="新細明體" panose="02020500000000000000" pitchFamily="18" charset="-120"/>
                <a:cs typeface="新細明體" panose="02020500000000000000" pitchFamily="18" charset="-120"/>
                <a:hlinkClick r:id="rId11"/>
              </a:rPr>
              <a:t>https://www.youtube.com/watch?v=gZf3eijgKi4</a:t>
            </a:r>
            <a:endParaRPr lang="zh-TW" altLang="en-US" dirty="0"/>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429" y="3401895"/>
            <a:ext cx="4550419" cy="2015859"/>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893" y="100721"/>
            <a:ext cx="2811640" cy="2249312"/>
          </a:xfrm>
          <a:prstGeom prst="rect">
            <a:avLst/>
          </a:prstGeom>
        </p:spPr>
      </p:pic>
      <p:sp>
        <p:nvSpPr>
          <p:cNvPr id="15" name="向右箭號 14"/>
          <p:cNvSpPr/>
          <p:nvPr/>
        </p:nvSpPr>
        <p:spPr>
          <a:xfrm>
            <a:off x="5448301" y="908051"/>
            <a:ext cx="3240088"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16" name="向右箭號 15"/>
          <p:cNvSpPr/>
          <p:nvPr/>
        </p:nvSpPr>
        <p:spPr>
          <a:xfrm>
            <a:off x="7967663" y="2565252"/>
            <a:ext cx="720725"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17" name="向右箭號 16"/>
          <p:cNvSpPr/>
          <p:nvPr/>
        </p:nvSpPr>
        <p:spPr>
          <a:xfrm>
            <a:off x="6225848" y="4409823"/>
            <a:ext cx="2462540" cy="503238"/>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18" name="向右箭號 17"/>
          <p:cNvSpPr/>
          <p:nvPr/>
        </p:nvSpPr>
        <p:spPr>
          <a:xfrm>
            <a:off x="8157514" y="5516564"/>
            <a:ext cx="530874"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19" name="矩形 18"/>
          <p:cNvSpPr/>
          <p:nvPr/>
        </p:nvSpPr>
        <p:spPr>
          <a:xfrm>
            <a:off x="8832850" y="765176"/>
            <a:ext cx="1150938" cy="5688013"/>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熟</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悉</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職</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場</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環</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境</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提</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早</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卡</a:t>
            </a:r>
            <a:endParaRPr kumimoji="1" lang="en-US" altLang="zh-TW"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prstClr val="black">
                    <a:lumMod val="95000"/>
                    <a:lumOff val="5000"/>
                  </a:prstClr>
                </a:solidFill>
                <a:effectLst/>
                <a:uLnTx/>
                <a:uFillTx/>
                <a:latin typeface="標楷體" panose="03000509000000000000" pitchFamily="65" charset="-120"/>
                <a:ea typeface="標楷體" panose="03000509000000000000" pitchFamily="65" charset="-120"/>
                <a:cs typeface="Arial Unicode MS" pitchFamily="34" charset="-120"/>
              </a:rPr>
              <a:t>位</a:t>
            </a:r>
          </a:p>
        </p:txBody>
      </p:sp>
      <p:pic>
        <p:nvPicPr>
          <p:cNvPr id="14355" name="圖片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559" y="1492348"/>
            <a:ext cx="331194" cy="993581"/>
          </a:xfrm>
          <a:prstGeom prst="rect">
            <a:avLst/>
          </a:prstGeom>
        </p:spPr>
      </p:pic>
      <p:pic>
        <p:nvPicPr>
          <p:cNvPr id="25" name="圖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4824" y="1492348"/>
            <a:ext cx="3231766" cy="2377391"/>
          </a:xfrm>
          <a:prstGeom prst="rect">
            <a:avLst/>
          </a:prstGeom>
        </p:spPr>
      </p:pic>
      <p:pic>
        <p:nvPicPr>
          <p:cNvPr id="23" name="圖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5670" y="2844395"/>
            <a:ext cx="439003" cy="1168912"/>
          </a:xfrm>
          <a:prstGeom prst="rect">
            <a:avLst/>
          </a:prstGeom>
        </p:spPr>
      </p:pic>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8047" y="5580331"/>
            <a:ext cx="1120932" cy="1215952"/>
          </a:xfrm>
          <a:prstGeom prst="rect">
            <a:avLst/>
          </a:prstGeom>
        </p:spPr>
      </p:pic>
      <p:pic>
        <p:nvPicPr>
          <p:cNvPr id="33" name="圖片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1210" y="4953385"/>
            <a:ext cx="2356304" cy="2005476"/>
          </a:xfrm>
          <a:prstGeom prst="rect">
            <a:avLst/>
          </a:prstGeom>
        </p:spPr>
      </p:pic>
      <p:pic>
        <p:nvPicPr>
          <p:cNvPr id="6" name="圖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5481" y="4379447"/>
            <a:ext cx="1277123" cy="1362265"/>
          </a:xfrm>
          <a:prstGeom prst="rect">
            <a:avLst/>
          </a:prstGeom>
        </p:spPr>
      </p:pic>
      <p:sp>
        <p:nvSpPr>
          <p:cNvPr id="22" name="投影片編號版面配置區 11">
            <a:extLst>
              <a:ext uri="{FF2B5EF4-FFF2-40B4-BE49-F238E27FC236}">
                <a16:creationId xmlns:a16="http://schemas.microsoft.com/office/drawing/2014/main" id="{E4A0E0FC-D470-4CE1-9F0C-B6C7C2F10B6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6278505"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04"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6288542" y="2631901"/>
            <a:ext cx="2389281" cy="1670114"/>
          </a:xfrm>
          <a:prstGeom prst="rect">
            <a:avLst/>
          </a:prstGeom>
        </p:spPr>
      </p:pic>
      <p:sp>
        <p:nvSpPr>
          <p:cNvPr id="23554" name="標題 1"/>
          <p:cNvSpPr>
            <a:spLocks noGrp="1"/>
          </p:cNvSpPr>
          <p:nvPr>
            <p:ph type="title"/>
          </p:nvPr>
        </p:nvSpPr>
        <p:spPr/>
        <p:txBody>
          <a:bodyPr/>
          <a:lstStyle/>
          <a:p>
            <a:pPr eaLnBrk="1" hangingPunct="1"/>
            <a:r>
              <a:rPr lang="zh-TW" altLang="en-US" sz="4000" b="1" dirty="0">
                <a:latin typeface="標楷體" panose="03000509000000000000" pitchFamily="65" charset="-120"/>
                <a:cs typeface="Arial Unicode MS" panose="020B0604020202020204" pitchFamily="34" charset="-120"/>
              </a:rPr>
              <a:t>五專主要入學管道流程圖</a:t>
            </a:r>
          </a:p>
        </p:txBody>
      </p:sp>
      <p:sp>
        <p:nvSpPr>
          <p:cNvPr id="10243" name="Rectangle 3"/>
          <p:cNvSpPr>
            <a:spLocks noChangeArrowheads="1"/>
          </p:cNvSpPr>
          <p:nvPr/>
        </p:nvSpPr>
        <p:spPr bwMode="auto">
          <a:xfrm>
            <a:off x="2279651" y="1700214"/>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國中教育會考</a:t>
            </a:r>
          </a:p>
        </p:txBody>
      </p:sp>
      <p:sp>
        <p:nvSpPr>
          <p:cNvPr id="10245" name="Rectangle 5"/>
          <p:cNvSpPr>
            <a:spLocks noChangeArrowheads="1"/>
          </p:cNvSpPr>
          <p:nvPr/>
        </p:nvSpPr>
        <p:spPr bwMode="auto">
          <a:xfrm>
            <a:off x="2279651" y="2925764"/>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Arial Unicode MS" panose="020B0604020202020204" pitchFamily="34" charset="-120"/>
              </a:rPr>
              <a:t>五專優先免試入學</a:t>
            </a:r>
          </a:p>
        </p:txBody>
      </p:sp>
      <p:sp>
        <p:nvSpPr>
          <p:cNvPr id="10246" name="Rectangle 7"/>
          <p:cNvSpPr>
            <a:spLocks noChangeArrowheads="1"/>
          </p:cNvSpPr>
          <p:nvPr/>
        </p:nvSpPr>
        <p:spPr bwMode="auto">
          <a:xfrm>
            <a:off x="2279651" y="4148139"/>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srgbClr val="66FF33"/>
                </a:solidFill>
                <a:effectLst/>
                <a:uLnTx/>
                <a:uFillTx/>
                <a:latin typeface="標楷體" panose="03000509000000000000" pitchFamily="65" charset="-120"/>
                <a:ea typeface="標楷體" panose="03000509000000000000" pitchFamily="65" charset="-120"/>
                <a:cs typeface="Arial Unicode MS" panose="020B0604020202020204" pitchFamily="34" charset="-120"/>
              </a:rPr>
              <a:t>北、中、南區五專聯合免試入學</a:t>
            </a:r>
          </a:p>
        </p:txBody>
      </p:sp>
      <p:sp>
        <p:nvSpPr>
          <p:cNvPr id="10248" name="Rectangle 11"/>
          <p:cNvSpPr>
            <a:spLocks noChangeArrowheads="1"/>
          </p:cNvSpPr>
          <p:nvPr/>
        </p:nvSpPr>
        <p:spPr bwMode="auto">
          <a:xfrm>
            <a:off x="2279651"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0"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Arial Unicode MS" panose="020B0604020202020204" pitchFamily="34" charset="-120"/>
              </a:rPr>
              <a:t>各校五專免試續招</a:t>
            </a:r>
          </a:p>
        </p:txBody>
      </p:sp>
      <p:sp>
        <p:nvSpPr>
          <p:cNvPr id="10249" name="Text Box 12"/>
          <p:cNvSpPr txBox="1">
            <a:spLocks noChangeArrowheads="1"/>
          </p:cNvSpPr>
          <p:nvPr/>
        </p:nvSpPr>
        <p:spPr bwMode="auto">
          <a:xfrm>
            <a:off x="4658867" y="234950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取得會考成績</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r>
              <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註</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endPar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0250" name="Text Box 13"/>
          <p:cNvSpPr txBox="1">
            <a:spLocks noChangeArrowheads="1"/>
          </p:cNvSpPr>
          <p:nvPr/>
        </p:nvSpPr>
        <p:spPr bwMode="auto">
          <a:xfrm>
            <a:off x="4658866" y="3638551"/>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10253" name="Text Box 21"/>
          <p:cNvSpPr txBox="1">
            <a:spLocks noChangeArrowheads="1"/>
          </p:cNvSpPr>
          <p:nvPr/>
        </p:nvSpPr>
        <p:spPr bwMode="auto">
          <a:xfrm>
            <a:off x="6833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5" name="Text Box 23"/>
          <p:cNvSpPr txBox="1">
            <a:spLocks noChangeArrowheads="1"/>
          </p:cNvSpPr>
          <p:nvPr/>
        </p:nvSpPr>
        <p:spPr bwMode="auto">
          <a:xfrm>
            <a:off x="6700143" y="3777471"/>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6" name="Text Box 24"/>
          <p:cNvSpPr txBox="1">
            <a:spLocks noChangeArrowheads="1"/>
          </p:cNvSpPr>
          <p:nvPr/>
        </p:nvSpPr>
        <p:spPr bwMode="auto">
          <a:xfrm>
            <a:off x="6630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8" name="Text Box 13"/>
          <p:cNvSpPr txBox="1">
            <a:spLocks noChangeArrowheads="1"/>
          </p:cNvSpPr>
          <p:nvPr/>
        </p:nvSpPr>
        <p:spPr bwMode="auto">
          <a:xfrm>
            <a:off x="4658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pic>
        <p:nvPicPr>
          <p:cNvPr id="23572" name="圖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2351088" y="6043942"/>
            <a:ext cx="6049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註：除國立學校、護理科及</a:t>
            </a:r>
            <a:r>
              <a:rPr kumimoji="1" lang="zh-TW" alt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護理助產科</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外，各校自訂是否採計會考成績。</a:t>
            </a: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2266685"/>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3501728"/>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4721674"/>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7743577" y="2250425"/>
            <a:ext cx="3509676" cy="4091638"/>
            <a:chOff x="6219577" y="2250425"/>
            <a:chExt cx="3509676" cy="4091638"/>
          </a:xfrm>
        </p:grpSpPr>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五專招生學校</a:t>
              </a:r>
            </a:p>
          </p:txBody>
        </p:sp>
      </p:grpSp>
      <p:sp>
        <p:nvSpPr>
          <p:cNvPr id="25" name="投影片編號版面配置區 11">
            <a:extLst>
              <a:ext uri="{FF2B5EF4-FFF2-40B4-BE49-F238E27FC236}">
                <a16:creationId xmlns:a16="http://schemas.microsoft.com/office/drawing/2014/main" id="{2E2D6D80-461A-42A9-A1A9-5E94B16EB81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cxnSp>
        <p:nvCxnSpPr>
          <p:cNvPr id="34" name="直線接點 33">
            <a:extLst>
              <a:ext uri="{FF2B5EF4-FFF2-40B4-BE49-F238E27FC236}">
                <a16:creationId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投影片編號版面配置區 11">
            <a:extLst>
              <a:ext uri="{FF2B5EF4-FFF2-40B4-BE49-F238E27FC236}">
                <a16:creationId xmlns:a16="http://schemas.microsoft.com/office/drawing/2014/main" id="{43F74C78-2A99-4F2C-8952-7B0C96F8D57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p:cNvCxnSpPr>
            <a:cxnSpLocks/>
          </p:cNvCxnSpPr>
          <p:nvPr/>
        </p:nvCxnSpPr>
        <p:spPr>
          <a:xfrm>
            <a:off x="2283620" y="3356993"/>
            <a:ext cx="8132861" cy="41275"/>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p:cNvSpPr/>
          <p:nvPr/>
        </p:nvSpPr>
        <p:spPr>
          <a:xfrm>
            <a:off x="5321571" y="4301117"/>
            <a:ext cx="1936027" cy="98741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zh-TW" altLang="en-US" sz="1700" b="1" dirty="0">
                <a:solidFill>
                  <a:prstClr val="black"/>
                </a:solidFill>
                <a:latin typeface="華康粗圓體" pitchFamily="49" charset="-120"/>
                <a:ea typeface="華康粗圓體" pitchFamily="49" charset="-120"/>
              </a:rPr>
              <a:t>免試入學</a:t>
            </a:r>
            <a:endParaRPr kumimoji="0" lang="en-US" altLang="zh-TW" sz="1700" b="1" dirty="0">
              <a:solidFill>
                <a:prstClr val="black"/>
              </a:solidFill>
              <a:latin typeface="華康粗圓體" pitchFamily="49" charset="-120"/>
              <a:ea typeface="華康粗圓體" pitchFamily="49" charset="-120"/>
            </a:endParaRPr>
          </a:p>
          <a:p>
            <a:pPr algn="ctr">
              <a:defRPr/>
            </a:pPr>
            <a:r>
              <a:rPr kumimoji="0" lang="en-US" altLang="zh-TW" sz="1700" b="1" dirty="0">
                <a:solidFill>
                  <a:prstClr val="black"/>
                </a:solidFill>
                <a:latin typeface="華康粗圓體" pitchFamily="49" charset="-120"/>
                <a:ea typeface="華康粗圓體" pitchFamily="49" charset="-120"/>
              </a:rPr>
              <a:t>6/23-26</a:t>
            </a:r>
            <a:r>
              <a:rPr kumimoji="0" lang="zh-TW" altLang="en-US" sz="1700" b="1" dirty="0">
                <a:solidFill>
                  <a:prstClr val="black"/>
                </a:solidFill>
                <a:latin typeface="華康粗圓體" pitchFamily="49" charset="-120"/>
                <a:ea typeface="華康粗圓體" pitchFamily="49" charset="-120"/>
              </a:rPr>
              <a:t>志願選填</a:t>
            </a:r>
            <a:endParaRPr kumimoji="0" lang="en-US" altLang="zh-TW" sz="1700" b="1" dirty="0">
              <a:solidFill>
                <a:prstClr val="black"/>
              </a:solidFill>
              <a:latin typeface="華康粗圓體" pitchFamily="49" charset="-120"/>
              <a:ea typeface="華康粗圓體" pitchFamily="49" charset="-120"/>
            </a:endParaRPr>
          </a:p>
          <a:p>
            <a:pPr algn="ctr">
              <a:defRPr/>
            </a:pPr>
            <a:r>
              <a:rPr kumimoji="0" lang="en-US" altLang="zh-TW" sz="1700" b="1" dirty="0">
                <a:solidFill>
                  <a:prstClr val="black"/>
                </a:solidFill>
                <a:latin typeface="華康粗圓體" pitchFamily="49" charset="-120"/>
                <a:ea typeface="華康粗圓體" pitchFamily="49" charset="-120"/>
              </a:rPr>
              <a:t>6/29</a:t>
            </a:r>
            <a:r>
              <a:rPr kumimoji="0" lang="zh-TW" altLang="en-US" sz="1700" b="1" dirty="0">
                <a:solidFill>
                  <a:prstClr val="black"/>
                </a:solidFill>
                <a:latin typeface="華康粗圓體" pitchFamily="49" charset="-120"/>
                <a:ea typeface="華康粗圓體" pitchFamily="49" charset="-120"/>
              </a:rPr>
              <a:t>報名</a:t>
            </a:r>
            <a:endParaRPr kumimoji="0" lang="en-US" altLang="zh-TW" sz="1700" b="1" dirty="0">
              <a:solidFill>
                <a:prstClr val="black"/>
              </a:solidFill>
              <a:latin typeface="華康粗圓體" pitchFamily="49" charset="-120"/>
              <a:ea typeface="華康粗圓體" pitchFamily="49" charset="-120"/>
            </a:endParaRPr>
          </a:p>
        </p:txBody>
      </p:sp>
      <p:sp>
        <p:nvSpPr>
          <p:cNvPr id="8" name="橢圓 7"/>
          <p:cNvSpPr/>
          <p:nvPr/>
        </p:nvSpPr>
        <p:spPr>
          <a:xfrm>
            <a:off x="4384452" y="3243265"/>
            <a:ext cx="216694"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9" name="圓角矩形 8"/>
          <p:cNvSpPr/>
          <p:nvPr/>
        </p:nvSpPr>
        <p:spPr>
          <a:xfrm>
            <a:off x="3503216" y="4106666"/>
            <a:ext cx="1440656" cy="611619"/>
          </a:xfrm>
          <a:prstGeom prst="roundRect">
            <a:avLst/>
          </a:prstGeom>
          <a:solidFill>
            <a:srgbClr val="9BBA5A"/>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kumimoji="0" lang="en-US" altLang="zh-TW" sz="1500" dirty="0">
                <a:solidFill>
                  <a:prstClr val="black"/>
                </a:solidFill>
                <a:latin typeface="華康粗圓體" pitchFamily="49" charset="-120"/>
                <a:ea typeface="華康粗圓體" pitchFamily="49" charset="-120"/>
              </a:rPr>
              <a:t>5/21-22</a:t>
            </a:r>
          </a:p>
          <a:p>
            <a:pPr algn="ctr">
              <a:defRPr/>
            </a:pPr>
            <a:r>
              <a:rPr kumimoji="0" lang="zh-TW" altLang="en-US" sz="1500" dirty="0">
                <a:solidFill>
                  <a:prstClr val="black"/>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3993654" y="2859088"/>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5</a:t>
            </a:r>
            <a:r>
              <a:rPr kumimoji="0" lang="zh-TW" altLang="en-US" sz="2000" b="1" dirty="0">
                <a:solidFill>
                  <a:srgbClr val="000000"/>
                </a:solidFill>
                <a:latin typeface="華康粗圓體"/>
                <a:ea typeface="華康粗圓體"/>
                <a:cs typeface="華康粗圓體"/>
              </a:rPr>
              <a:t>月中旬</a:t>
            </a:r>
          </a:p>
        </p:txBody>
      </p:sp>
      <p:cxnSp>
        <p:nvCxnSpPr>
          <p:cNvPr id="11" name="直線單箭頭接點 10"/>
          <p:cNvCxnSpPr>
            <a:cxnSpLocks/>
            <a:stCxn id="8" idx="4"/>
          </p:cNvCxnSpPr>
          <p:nvPr/>
        </p:nvCxnSpPr>
        <p:spPr>
          <a:xfrm>
            <a:off x="4492799" y="3530602"/>
            <a:ext cx="0" cy="53957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p:cNvCxnSpPr>
            <a:cxnSpLocks/>
          </p:cNvCxnSpPr>
          <p:nvPr/>
        </p:nvCxnSpPr>
        <p:spPr>
          <a:xfrm>
            <a:off x="6492303" y="3492501"/>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p:cNvCxnSpPr>
            <a:cxnSpLocks/>
          </p:cNvCxnSpPr>
          <p:nvPr/>
        </p:nvCxnSpPr>
        <p:spPr>
          <a:xfrm>
            <a:off x="7508761" y="3434486"/>
            <a:ext cx="44865" cy="824600"/>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8" name="圓角矩形 17"/>
          <p:cNvSpPr/>
          <p:nvPr/>
        </p:nvSpPr>
        <p:spPr>
          <a:xfrm>
            <a:off x="7278256" y="4319588"/>
            <a:ext cx="1498151" cy="863600"/>
          </a:xfrm>
          <a:prstGeom prst="roundRect">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sz="1600" b="1" dirty="0">
                <a:solidFill>
                  <a:sysClr val="windowText" lastClr="000000"/>
                </a:solidFill>
                <a:latin typeface="華康粗圓體" pitchFamily="49" charset="-120"/>
                <a:ea typeface="華康粗圓體" pitchFamily="49" charset="-120"/>
              </a:rPr>
              <a:t>特色招生</a:t>
            </a:r>
            <a:endParaRPr kumimoji="0" lang="en-US" altLang="zh-TW" sz="1600" b="1" dirty="0">
              <a:solidFill>
                <a:sysClr val="windowText" lastClr="000000"/>
              </a:solidFill>
              <a:latin typeface="華康粗圓體" pitchFamily="49" charset="-120"/>
              <a:ea typeface="華康粗圓體" pitchFamily="49" charset="-120"/>
            </a:endParaRPr>
          </a:p>
          <a:p>
            <a:pPr algn="ctr">
              <a:defRPr/>
            </a:pPr>
            <a:r>
              <a:rPr kumimoji="0" lang="zh-TW" altLang="en-US" sz="1600" b="1" dirty="0">
                <a:solidFill>
                  <a:sysClr val="windowText" lastClr="000000"/>
                </a:solidFill>
                <a:latin typeface="華康粗圓體" pitchFamily="49" charset="-120"/>
                <a:ea typeface="華康粗圓體" pitchFamily="49" charset="-120"/>
              </a:rPr>
              <a:t>（考試分發）</a:t>
            </a:r>
          </a:p>
        </p:txBody>
      </p:sp>
      <p:sp>
        <p:nvSpPr>
          <p:cNvPr id="20" name="文字方塊 19"/>
          <p:cNvSpPr txBox="1">
            <a:spLocks noChangeArrowheads="1"/>
          </p:cNvSpPr>
          <p:nvPr/>
        </p:nvSpPr>
        <p:spPr bwMode="auto">
          <a:xfrm>
            <a:off x="1559497" y="6167046"/>
            <a:ext cx="1848227" cy="646331"/>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defRPr/>
            </a:pPr>
            <a:r>
              <a:rPr kumimoji="0" lang="en-US" altLang="zh-TW" b="1" dirty="0">
                <a:solidFill>
                  <a:srgbClr val="000000"/>
                </a:solidFill>
                <a:latin typeface="華康粗圓體"/>
                <a:ea typeface="華康粗圓體"/>
                <a:cs typeface="華康粗圓體"/>
              </a:rPr>
              <a:t>1.</a:t>
            </a:r>
            <a:r>
              <a:rPr kumimoji="0" lang="zh-TW" altLang="en-US" b="1" dirty="0">
                <a:solidFill>
                  <a:srgbClr val="000000"/>
                </a:solidFill>
                <a:latin typeface="華康粗圓體"/>
                <a:ea typeface="華康粗圓體"/>
                <a:cs typeface="華康粗圓體"/>
              </a:rPr>
              <a:t>可跨區報考</a:t>
            </a:r>
            <a:endParaRPr kumimoji="0" lang="en-US" altLang="zh-TW" b="1" dirty="0">
              <a:solidFill>
                <a:srgbClr val="000000"/>
              </a:solidFill>
              <a:latin typeface="華康粗圓體"/>
              <a:ea typeface="華康粗圓體"/>
              <a:cs typeface="華康粗圓體"/>
            </a:endParaRPr>
          </a:p>
          <a:p>
            <a:pPr>
              <a:defRPr/>
            </a:pPr>
            <a:r>
              <a:rPr kumimoji="0" lang="en-US" altLang="zh-TW" b="1" dirty="0">
                <a:solidFill>
                  <a:srgbClr val="000000"/>
                </a:solidFill>
                <a:latin typeface="華康粗圓體"/>
                <a:ea typeface="華康粗圓體"/>
                <a:cs typeface="華康粗圓體"/>
              </a:rPr>
              <a:t>2.</a:t>
            </a:r>
            <a:r>
              <a:rPr kumimoji="0" lang="zh-TW" altLang="en-US" b="1" dirty="0">
                <a:solidFill>
                  <a:srgbClr val="000000"/>
                </a:solidFill>
                <a:latin typeface="華康粗圓體"/>
                <a:ea typeface="華康粗圓體"/>
                <a:cs typeface="華康粗圓體"/>
              </a:rPr>
              <a:t>需先術科測驗</a:t>
            </a:r>
          </a:p>
        </p:txBody>
      </p:sp>
      <p:cxnSp>
        <p:nvCxnSpPr>
          <p:cNvPr id="23" name="直線單箭頭接點 22"/>
          <p:cNvCxnSpPr>
            <a:cxnSpLocks/>
          </p:cNvCxnSpPr>
          <p:nvPr/>
        </p:nvCxnSpPr>
        <p:spPr>
          <a:xfrm flipH="1" flipV="1">
            <a:off x="2968595" y="2740025"/>
            <a:ext cx="15479"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p:cNvSpPr/>
          <p:nvPr/>
        </p:nvSpPr>
        <p:spPr>
          <a:xfrm>
            <a:off x="2855641" y="3209369"/>
            <a:ext cx="215503"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27" name="橢圓 26"/>
          <p:cNvSpPr/>
          <p:nvPr/>
        </p:nvSpPr>
        <p:spPr>
          <a:xfrm>
            <a:off x="6384553" y="3259138"/>
            <a:ext cx="215503"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29" name="文字方塊 28"/>
          <p:cNvSpPr txBox="1">
            <a:spLocks noChangeArrowheads="1"/>
          </p:cNvSpPr>
          <p:nvPr/>
        </p:nvSpPr>
        <p:spPr bwMode="auto">
          <a:xfrm>
            <a:off x="2423592" y="3532946"/>
            <a:ext cx="971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4</a:t>
            </a:r>
            <a:r>
              <a:rPr kumimoji="0" lang="zh-TW" altLang="en-US" sz="2000" b="1" dirty="0">
                <a:solidFill>
                  <a:srgbClr val="000000"/>
                </a:solidFill>
                <a:latin typeface="華康粗圓體"/>
                <a:ea typeface="華康粗圓體"/>
                <a:cs typeface="華康粗圓體"/>
              </a:rPr>
              <a:t>月</a:t>
            </a:r>
          </a:p>
        </p:txBody>
      </p:sp>
      <p:sp>
        <p:nvSpPr>
          <p:cNvPr id="31" name="圓角矩形 30"/>
          <p:cNvSpPr/>
          <p:nvPr/>
        </p:nvSpPr>
        <p:spPr>
          <a:xfrm>
            <a:off x="5203814" y="3688759"/>
            <a:ext cx="850106"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b="1" dirty="0">
                <a:solidFill>
                  <a:prstClr val="black"/>
                </a:solidFill>
                <a:latin typeface="華康粗圓體" pitchFamily="49" charset="-120"/>
                <a:ea typeface="華康粗圓體" pitchFamily="49" charset="-120"/>
              </a:rPr>
              <a:t>直升</a:t>
            </a:r>
          </a:p>
        </p:txBody>
      </p:sp>
      <p:sp>
        <p:nvSpPr>
          <p:cNvPr id="34" name="圓角矩形 33"/>
          <p:cNvSpPr/>
          <p:nvPr/>
        </p:nvSpPr>
        <p:spPr>
          <a:xfrm>
            <a:off x="6794521" y="2110675"/>
            <a:ext cx="1766586" cy="61843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7/12</a:t>
            </a:r>
            <a:r>
              <a:rPr kumimoji="0" lang="zh-TW" altLang="en-US" b="1" dirty="0">
                <a:solidFill>
                  <a:prstClr val="black"/>
                </a:solidFill>
                <a:latin typeface="華康粗圓體" pitchFamily="49" charset="-120"/>
                <a:ea typeface="華康粗圓體" pitchFamily="49" charset="-120"/>
              </a:rPr>
              <a:t>免試放榜</a:t>
            </a:r>
          </a:p>
        </p:txBody>
      </p:sp>
      <p:sp>
        <p:nvSpPr>
          <p:cNvPr id="35" name="矩形 34"/>
          <p:cNvSpPr/>
          <p:nvPr/>
        </p:nvSpPr>
        <p:spPr>
          <a:xfrm>
            <a:off x="5039758" y="3573288"/>
            <a:ext cx="3720905" cy="29702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0" lang="zh-TW" altLang="en-US">
              <a:solidFill>
                <a:prstClr val="white"/>
              </a:solidFill>
              <a:latin typeface="Constantia"/>
              <a:ea typeface="新細明體" panose="02020500000000000000" pitchFamily="18" charset="-120"/>
            </a:endParaRPr>
          </a:p>
        </p:txBody>
      </p:sp>
      <p:sp>
        <p:nvSpPr>
          <p:cNvPr id="37" name="橢圓 36"/>
          <p:cNvSpPr/>
          <p:nvPr/>
        </p:nvSpPr>
        <p:spPr>
          <a:xfrm>
            <a:off x="2205038" y="3213100"/>
            <a:ext cx="216694"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38" name="直線單箭頭接點 37"/>
          <p:cNvCxnSpPr>
            <a:cxnSpLocks/>
          </p:cNvCxnSpPr>
          <p:nvPr/>
        </p:nvCxnSpPr>
        <p:spPr>
          <a:xfrm>
            <a:off x="2313385" y="3429000"/>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40" name="文字方塊 39"/>
          <p:cNvSpPr txBox="1">
            <a:spLocks noChangeArrowheads="1"/>
          </p:cNvSpPr>
          <p:nvPr/>
        </p:nvSpPr>
        <p:spPr bwMode="auto">
          <a:xfrm>
            <a:off x="1916536" y="2794000"/>
            <a:ext cx="9391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2-3</a:t>
            </a:r>
            <a:r>
              <a:rPr kumimoji="0" lang="zh-TW" altLang="en-US" sz="2000" b="1" dirty="0">
                <a:solidFill>
                  <a:srgbClr val="000000"/>
                </a:solidFill>
                <a:latin typeface="華康粗圓體"/>
                <a:ea typeface="華康粗圓體"/>
                <a:cs typeface="華康粗圓體"/>
              </a:rPr>
              <a:t>月</a:t>
            </a:r>
          </a:p>
        </p:txBody>
      </p:sp>
      <p:sp>
        <p:nvSpPr>
          <p:cNvPr id="41" name="橢圓 40"/>
          <p:cNvSpPr/>
          <p:nvPr/>
        </p:nvSpPr>
        <p:spPr>
          <a:xfrm>
            <a:off x="7422845" y="3290817"/>
            <a:ext cx="216694"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43" name="直線單箭頭接點 42"/>
          <p:cNvCxnSpPr>
            <a:cxnSpLocks/>
          </p:cNvCxnSpPr>
          <p:nvPr/>
        </p:nvCxnSpPr>
        <p:spPr>
          <a:xfrm flipV="1">
            <a:off x="8241546" y="2824957"/>
            <a:ext cx="0" cy="466725"/>
          </a:xfrm>
          <a:prstGeom prst="straightConnector1">
            <a:avLst/>
          </a:prstGeom>
          <a:ln w="76200">
            <a:solidFill>
              <a:srgbClr val="366CAC"/>
            </a:solidFill>
            <a:tailEnd type="arrow"/>
          </a:ln>
        </p:spPr>
        <p:style>
          <a:lnRef idx="1">
            <a:schemeClr val="accent2"/>
          </a:lnRef>
          <a:fillRef idx="3">
            <a:schemeClr val="accent2"/>
          </a:fillRef>
          <a:effectRef idx="2">
            <a:schemeClr val="accent2"/>
          </a:effectRef>
          <a:fontRef idx="minor">
            <a:schemeClr val="lt1"/>
          </a:fontRef>
        </p:style>
      </p:cxnSp>
      <p:sp>
        <p:nvSpPr>
          <p:cNvPr id="44" name="橢圓 43"/>
          <p:cNvSpPr/>
          <p:nvPr/>
        </p:nvSpPr>
        <p:spPr>
          <a:xfrm>
            <a:off x="8123627" y="3249810"/>
            <a:ext cx="215503" cy="287338"/>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45" name="圓角矩形 44"/>
          <p:cNvSpPr/>
          <p:nvPr/>
        </p:nvSpPr>
        <p:spPr>
          <a:xfrm>
            <a:off x="8771335" y="4197496"/>
            <a:ext cx="1961757" cy="1319737"/>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600" b="1" dirty="0">
                <a:solidFill>
                  <a:prstClr val="black"/>
                </a:solidFill>
                <a:latin typeface="華康粗圓體" pitchFamily="49" charset="-120"/>
                <a:ea typeface="華康粗圓體" pitchFamily="49" charset="-120"/>
              </a:rPr>
              <a:t>7/15</a:t>
            </a:r>
            <a:r>
              <a:rPr kumimoji="0" lang="zh-TW" altLang="en-US" sz="1600" b="1" dirty="0">
                <a:solidFill>
                  <a:prstClr val="black"/>
                </a:solidFill>
                <a:latin typeface="華康粗圓體" pitchFamily="49" charset="-120"/>
                <a:ea typeface="華康粗圓體" pitchFamily="49" charset="-120"/>
              </a:rPr>
              <a:t>藝才班</a:t>
            </a:r>
            <a:r>
              <a:rPr kumimoji="0" lang="en-US" altLang="zh-TW" sz="1600" b="1" dirty="0">
                <a:solidFill>
                  <a:prstClr val="black"/>
                </a:solidFill>
                <a:latin typeface="華康粗圓體" pitchFamily="49" charset="-120"/>
                <a:ea typeface="華康粗圓體" pitchFamily="49" charset="-120"/>
              </a:rPr>
              <a:t>(</a:t>
            </a:r>
            <a:r>
              <a:rPr kumimoji="0" lang="zh-TW" altLang="en-US" sz="1600" b="1" dirty="0">
                <a:solidFill>
                  <a:prstClr val="black"/>
                </a:solidFill>
                <a:latin typeface="華康粗圓體" pitchFamily="49" charset="-120"/>
                <a:ea typeface="華康粗圓體" pitchFamily="49" charset="-120"/>
              </a:rPr>
              <a:t>美術</a:t>
            </a:r>
            <a:r>
              <a:rPr kumimoji="0" lang="en-US" altLang="zh-TW" sz="1600" b="1" dirty="0">
                <a:solidFill>
                  <a:prstClr val="black"/>
                </a:solidFill>
                <a:latin typeface="華康粗圓體" pitchFamily="49" charset="-120"/>
                <a:ea typeface="華康粗圓體" pitchFamily="49" charset="-120"/>
              </a:rPr>
              <a:t>)</a:t>
            </a:r>
            <a:r>
              <a:rPr kumimoji="0" lang="zh-TW" altLang="en-US" sz="1600" b="1" dirty="0">
                <a:solidFill>
                  <a:prstClr val="black"/>
                </a:solidFill>
                <a:latin typeface="華康粗圓體" pitchFamily="49" charset="-120"/>
                <a:ea typeface="華康粗圓體" pitchFamily="49" charset="-120"/>
              </a:rPr>
              <a:t>報到後放棄</a:t>
            </a:r>
            <a:endParaRPr kumimoji="0" lang="en-US" altLang="zh-TW" sz="1600" b="1" dirty="0">
              <a:solidFill>
                <a:prstClr val="black"/>
              </a:solidFill>
              <a:latin typeface="華康粗圓體" pitchFamily="49" charset="-120"/>
              <a:ea typeface="華康粗圓體" pitchFamily="49" charset="-120"/>
            </a:endParaRPr>
          </a:p>
          <a:p>
            <a:pPr algn="ctr">
              <a:defRPr/>
            </a:pPr>
            <a:r>
              <a:rPr kumimoji="0" lang="en-US" altLang="zh-TW" sz="1600" b="1" dirty="0">
                <a:solidFill>
                  <a:prstClr val="black"/>
                </a:solidFill>
                <a:latin typeface="華康粗圓體" pitchFamily="49" charset="-120"/>
                <a:ea typeface="華康粗圓體" pitchFamily="49" charset="-120"/>
              </a:rPr>
              <a:t>7/18</a:t>
            </a:r>
            <a:r>
              <a:rPr kumimoji="0" lang="zh-TW" altLang="en-US" sz="1600" b="1" dirty="0">
                <a:solidFill>
                  <a:prstClr val="black"/>
                </a:solidFill>
                <a:latin typeface="華康粗圓體" pitchFamily="49" charset="-120"/>
                <a:ea typeface="華康粗圓體" pitchFamily="49" charset="-120"/>
              </a:rPr>
              <a:t>免試入學、五專聯免報到後放棄</a:t>
            </a:r>
          </a:p>
        </p:txBody>
      </p:sp>
      <p:cxnSp>
        <p:nvCxnSpPr>
          <p:cNvPr id="46" name="直線單箭頭接點 45"/>
          <p:cNvCxnSpPr>
            <a:cxnSpLocks/>
          </p:cNvCxnSpPr>
          <p:nvPr/>
        </p:nvCxnSpPr>
        <p:spPr>
          <a:xfrm>
            <a:off x="9645846" y="3534570"/>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p:cNvSpPr/>
          <p:nvPr/>
        </p:nvSpPr>
        <p:spPr>
          <a:xfrm>
            <a:off x="9538094" y="3285949"/>
            <a:ext cx="215504"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48" name="圓角矩形 47"/>
          <p:cNvSpPr/>
          <p:nvPr/>
        </p:nvSpPr>
        <p:spPr>
          <a:xfrm>
            <a:off x="1559496" y="5083648"/>
            <a:ext cx="1835696" cy="721617"/>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zh-TW" altLang="en-US" b="1" dirty="0">
                <a:solidFill>
                  <a:prstClr val="black"/>
                </a:solidFill>
                <a:latin typeface="華康粗圓體" pitchFamily="49" charset="-120"/>
                <a:ea typeface="華康粗圓體" pitchFamily="49" charset="-120"/>
              </a:rPr>
              <a:t>藝才能班報名</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專業群科報名</a:t>
            </a:r>
          </a:p>
        </p:txBody>
      </p:sp>
      <p:sp>
        <p:nvSpPr>
          <p:cNvPr id="49" name="圓角矩形 48"/>
          <p:cNvSpPr/>
          <p:nvPr/>
        </p:nvSpPr>
        <p:spPr>
          <a:xfrm>
            <a:off x="2651522" y="1358020"/>
            <a:ext cx="1719263" cy="869924"/>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pPr>
              <a:defRPr/>
            </a:pPr>
            <a:r>
              <a:rPr kumimoji="0" lang="en-US" altLang="zh-TW" dirty="0">
                <a:solidFill>
                  <a:prstClr val="black"/>
                </a:solidFill>
                <a:latin typeface="華康粗圓體" pitchFamily="49" charset="-120"/>
                <a:ea typeface="華康粗圓體" pitchFamily="49" charset="-120"/>
              </a:rPr>
              <a:t>1.</a:t>
            </a:r>
            <a:r>
              <a:rPr kumimoji="0" lang="zh-TW" altLang="en-US" dirty="0">
                <a:solidFill>
                  <a:prstClr val="black"/>
                </a:solidFill>
                <a:latin typeface="華康粗圓體" pitchFamily="49" charset="-120"/>
                <a:ea typeface="華康粗圓體" pitchFamily="49" charset="-120"/>
              </a:rPr>
              <a:t>藝術才能班</a:t>
            </a:r>
            <a:r>
              <a:rPr kumimoji="0" lang="en-US" altLang="zh-TW" dirty="0">
                <a:solidFill>
                  <a:prstClr val="black"/>
                </a:solidFill>
                <a:latin typeface="華康粗圓體" pitchFamily="49" charset="-120"/>
                <a:ea typeface="華康粗圓體" pitchFamily="49" charset="-120"/>
              </a:rPr>
              <a:t>2.</a:t>
            </a:r>
            <a:r>
              <a:rPr kumimoji="0" lang="zh-TW" altLang="en-US" dirty="0">
                <a:solidFill>
                  <a:prstClr val="black"/>
                </a:solidFill>
                <a:latin typeface="華康粗圓體" pitchFamily="49" charset="-120"/>
                <a:ea typeface="華康粗圓體" pitchFamily="49" charset="-120"/>
              </a:rPr>
              <a:t>專業群科</a:t>
            </a:r>
            <a:endParaRPr kumimoji="0" lang="en-US" altLang="zh-TW" dirty="0">
              <a:solidFill>
                <a:prstClr val="black"/>
              </a:solidFill>
              <a:latin typeface="華康粗圓體" pitchFamily="49" charset="-120"/>
              <a:ea typeface="華康粗圓體" pitchFamily="49" charset="-120"/>
            </a:endParaRPr>
          </a:p>
          <a:p>
            <a:pPr algn="ctr">
              <a:defRPr/>
            </a:pPr>
            <a:r>
              <a:rPr kumimoji="0" lang="zh-TW" altLang="en-US" dirty="0">
                <a:solidFill>
                  <a:prstClr val="black"/>
                </a:solidFill>
                <a:latin typeface="華康粗圓體" pitchFamily="49" charset="-120"/>
                <a:ea typeface="華康粗圓體" pitchFamily="49" charset="-120"/>
              </a:rPr>
              <a:t>術科測驗</a:t>
            </a:r>
          </a:p>
        </p:txBody>
      </p:sp>
      <p:sp>
        <p:nvSpPr>
          <p:cNvPr id="2" name="矩形 1"/>
          <p:cNvSpPr/>
          <p:nvPr/>
        </p:nvSpPr>
        <p:spPr>
          <a:xfrm>
            <a:off x="1727199" y="34925"/>
            <a:ext cx="8738723" cy="749300"/>
          </a:xfrm>
          <a:prstGeom prst="rect">
            <a:avLst/>
          </a:prstGeom>
          <a:solidFill>
            <a:srgbClr val="0000FF"/>
          </a:solidFill>
        </p:spPr>
        <p:txBody>
          <a:bodyPr wrap="square">
            <a:spAutoFit/>
          </a:bodyPr>
          <a:lstStyle/>
          <a:p>
            <a:pPr>
              <a:defRPr/>
            </a:pPr>
            <a:r>
              <a:rPr kumimoji="0" lang="zh-TW" altLang="en-US" sz="4267" dirty="0">
                <a:solidFill>
                  <a:prstClr val="white"/>
                </a:solidFill>
                <a:latin typeface="標楷體" panose="03000509000000000000" pitchFamily="65" charset="-120"/>
                <a:ea typeface="標楷體" panose="03000509000000000000" pitchFamily="65" charset="-120"/>
              </a:rPr>
              <a:t>多元入學重要日程表</a:t>
            </a:r>
          </a:p>
        </p:txBody>
      </p:sp>
      <p:sp>
        <p:nvSpPr>
          <p:cNvPr id="52" name="圓角矩形 51"/>
          <p:cNvSpPr/>
          <p:nvPr/>
        </p:nvSpPr>
        <p:spPr>
          <a:xfrm>
            <a:off x="3420667" y="4751917"/>
            <a:ext cx="1513283" cy="621300"/>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500" dirty="0">
                <a:solidFill>
                  <a:prstClr val="black"/>
                </a:solidFill>
                <a:latin typeface="華康粗圓體" pitchFamily="49" charset="-120"/>
                <a:ea typeface="華康粗圓體" pitchFamily="49" charset="-120"/>
              </a:rPr>
              <a:t>5/23</a:t>
            </a:r>
          </a:p>
          <a:p>
            <a:pPr algn="ctr">
              <a:defRPr/>
            </a:pPr>
            <a:r>
              <a:rPr kumimoji="0" lang="zh-TW" altLang="en-US" sz="1500" dirty="0">
                <a:solidFill>
                  <a:prstClr val="black"/>
                </a:solidFill>
                <a:latin typeface="華康粗圓體" pitchFamily="49" charset="-120"/>
                <a:ea typeface="華康粗圓體" pitchFamily="49" charset="-120"/>
              </a:rPr>
              <a:t>五專優免報名</a:t>
            </a:r>
          </a:p>
        </p:txBody>
      </p:sp>
      <p:sp>
        <p:nvSpPr>
          <p:cNvPr id="53" name="圓角矩形 52"/>
          <p:cNvSpPr/>
          <p:nvPr/>
        </p:nvSpPr>
        <p:spPr>
          <a:xfrm>
            <a:off x="2661648" y="2289599"/>
            <a:ext cx="1706134" cy="400050"/>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lgn="ctr"/>
            <a:r>
              <a:rPr kumimoji="0" lang="zh-TW" altLang="en-US" dirty="0">
                <a:solidFill>
                  <a:prstClr val="black"/>
                </a:solidFill>
                <a:latin typeface="華康粗圓體" pitchFamily="49" charset="-120"/>
                <a:ea typeface="華康粗圓體" pitchFamily="49" charset="-120"/>
              </a:rPr>
              <a:t>科學班報到</a:t>
            </a:r>
          </a:p>
        </p:txBody>
      </p:sp>
      <p:sp>
        <p:nvSpPr>
          <p:cNvPr id="54" name="圓角矩形 53"/>
          <p:cNvSpPr/>
          <p:nvPr/>
        </p:nvSpPr>
        <p:spPr>
          <a:xfrm>
            <a:off x="2616050" y="891408"/>
            <a:ext cx="1754735" cy="449361"/>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lgn="ctr"/>
            <a:r>
              <a:rPr kumimoji="0" lang="zh-TW" altLang="en-US" dirty="0">
                <a:solidFill>
                  <a:prstClr val="black"/>
                </a:solidFill>
                <a:latin typeface="華康粗圓體" pitchFamily="49" charset="-120"/>
                <a:ea typeface="華康粗圓體" pitchFamily="49" charset="-120"/>
              </a:rPr>
              <a:t>體育班報名</a:t>
            </a:r>
          </a:p>
        </p:txBody>
      </p:sp>
      <p:sp>
        <p:nvSpPr>
          <p:cNvPr id="55" name="圓角矩形 54"/>
          <p:cNvSpPr/>
          <p:nvPr/>
        </p:nvSpPr>
        <p:spPr>
          <a:xfrm>
            <a:off x="1524000" y="4149081"/>
            <a:ext cx="1896666" cy="491331"/>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zh-TW" altLang="en-US" sz="1600" b="1" dirty="0">
                <a:solidFill>
                  <a:prstClr val="black"/>
                </a:solidFill>
                <a:latin typeface="華康粗圓體" pitchFamily="49" charset="-120"/>
                <a:ea typeface="華康粗圓體" pitchFamily="49" charset="-120"/>
              </a:rPr>
              <a:t>科學班報名及測驗</a:t>
            </a:r>
          </a:p>
        </p:txBody>
      </p:sp>
      <p:cxnSp>
        <p:nvCxnSpPr>
          <p:cNvPr id="4" name="直線單箭頭接點 3"/>
          <p:cNvCxnSpPr>
            <a:cxnSpLocks/>
          </p:cNvCxnSpPr>
          <p:nvPr/>
        </p:nvCxnSpPr>
        <p:spPr>
          <a:xfrm>
            <a:off x="2345531" y="5780446"/>
            <a:ext cx="0" cy="3848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6" name="圓角矩形 55"/>
          <p:cNvSpPr/>
          <p:nvPr/>
        </p:nvSpPr>
        <p:spPr>
          <a:xfrm>
            <a:off x="3409567" y="5400027"/>
            <a:ext cx="1560180" cy="833889"/>
          </a:xfrm>
          <a:prstGeom prst="roundRect">
            <a:avLst/>
          </a:prstGeom>
          <a:solidFill>
            <a:srgbClr val="01B3B7"/>
          </a:solidFill>
          <a:ln/>
        </p:spPr>
        <p:style>
          <a:lnRef idx="3">
            <a:schemeClr val="lt1"/>
          </a:lnRef>
          <a:fillRef idx="1">
            <a:schemeClr val="accent3"/>
          </a:fillRef>
          <a:effectRef idx="1">
            <a:schemeClr val="accent3"/>
          </a:effectRef>
          <a:fontRef idx="minor">
            <a:schemeClr val="lt1"/>
          </a:fontRef>
        </p:style>
        <p:txBody>
          <a:bodyPr anchor="ctr"/>
          <a:lstStyle/>
          <a:p>
            <a:pPr>
              <a:defRPr/>
            </a:pPr>
            <a:r>
              <a:rPr kumimoji="0" lang="en-US" altLang="zh-TW" sz="1400" dirty="0">
                <a:solidFill>
                  <a:prstClr val="black"/>
                </a:solidFill>
                <a:latin typeface="華康粗圓體" pitchFamily="49" charset="-120"/>
                <a:ea typeface="華康粗圓體" pitchFamily="49" charset="-120"/>
              </a:rPr>
              <a:t>5/12</a:t>
            </a:r>
            <a:r>
              <a:rPr kumimoji="0" lang="zh-TW" altLang="en-US" sz="1400" dirty="0">
                <a:solidFill>
                  <a:prstClr val="black"/>
                </a:solidFill>
                <a:latin typeface="華康粗圓體" pitchFamily="49" charset="-120"/>
                <a:ea typeface="華康粗圓體" pitchFamily="49" charset="-120"/>
              </a:rPr>
              <a:t>志願選填</a:t>
            </a:r>
            <a:endParaRPr kumimoji="0" lang="en-US" altLang="zh-TW" sz="1400" dirty="0">
              <a:solidFill>
                <a:prstClr val="black"/>
              </a:solidFill>
              <a:latin typeface="華康粗圓體" pitchFamily="49" charset="-120"/>
              <a:ea typeface="華康粗圓體" pitchFamily="49" charset="-120"/>
            </a:endParaRPr>
          </a:p>
          <a:p>
            <a:pPr>
              <a:defRPr/>
            </a:pPr>
            <a:r>
              <a:rPr kumimoji="0" lang="en-US" altLang="zh-TW" sz="1400" dirty="0">
                <a:solidFill>
                  <a:prstClr val="black"/>
                </a:solidFill>
                <a:latin typeface="華康粗圓體" pitchFamily="49" charset="-120"/>
                <a:ea typeface="華康粗圓體" pitchFamily="49" charset="-120"/>
              </a:rPr>
              <a:t>5/26</a:t>
            </a:r>
            <a:r>
              <a:rPr kumimoji="0" lang="zh-TW" altLang="en-US" sz="1400" dirty="0">
                <a:solidFill>
                  <a:prstClr val="black"/>
                </a:solidFill>
                <a:latin typeface="華康粗圓體" pitchFamily="49" charset="-120"/>
                <a:ea typeface="華康粗圓體" pitchFamily="49" charset="-120"/>
              </a:rPr>
              <a:t>技優甄審報名</a:t>
            </a:r>
            <a:r>
              <a:rPr kumimoji="0" lang="en-US" altLang="zh-TW" sz="1400" dirty="0">
                <a:solidFill>
                  <a:prstClr val="black"/>
                </a:solidFill>
                <a:latin typeface="華康粗圓體" pitchFamily="49" charset="-120"/>
                <a:ea typeface="華康粗圓體" pitchFamily="49" charset="-120"/>
              </a:rPr>
              <a:t>(PR70</a:t>
            </a:r>
            <a:r>
              <a:rPr kumimoji="0" lang="zh-TW" altLang="en-US" sz="1400" dirty="0">
                <a:solidFill>
                  <a:prstClr val="black"/>
                </a:solidFill>
                <a:latin typeface="華康粗圓體" pitchFamily="49" charset="-120"/>
                <a:ea typeface="華康粗圓體" pitchFamily="49" charset="-120"/>
              </a:rPr>
              <a:t>以上</a:t>
            </a:r>
            <a:r>
              <a:rPr kumimoji="0" lang="en-US" altLang="zh-TW" sz="1400" dirty="0">
                <a:solidFill>
                  <a:prstClr val="black"/>
                </a:solidFill>
                <a:latin typeface="華康粗圓體" pitchFamily="49" charset="-120"/>
                <a:ea typeface="華康粗圓體" pitchFamily="49" charset="-120"/>
              </a:rPr>
              <a:t>)</a:t>
            </a:r>
            <a:endParaRPr kumimoji="0" lang="zh-TW" altLang="en-US" sz="1400" dirty="0">
              <a:solidFill>
                <a:prstClr val="black"/>
              </a:solidFill>
              <a:latin typeface="華康粗圓體" pitchFamily="49" charset="-120"/>
              <a:ea typeface="華康粗圓體" pitchFamily="49" charset="-120"/>
            </a:endParaRPr>
          </a:p>
        </p:txBody>
      </p:sp>
      <p:sp>
        <p:nvSpPr>
          <p:cNvPr id="57" name="橢圓 56"/>
          <p:cNvSpPr/>
          <p:nvPr/>
        </p:nvSpPr>
        <p:spPr>
          <a:xfrm>
            <a:off x="5252157" y="3213670"/>
            <a:ext cx="215503"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cxnSp>
        <p:nvCxnSpPr>
          <p:cNvPr id="58" name="直線單箭頭接點 57"/>
          <p:cNvCxnSpPr>
            <a:cxnSpLocks/>
            <a:stCxn id="57" idx="0"/>
          </p:cNvCxnSpPr>
          <p:nvPr/>
        </p:nvCxnSpPr>
        <p:spPr>
          <a:xfrm flipV="1">
            <a:off x="5359908" y="2729106"/>
            <a:ext cx="0" cy="48456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a:spLocks noChangeArrowheads="1"/>
          </p:cNvSpPr>
          <p:nvPr/>
        </p:nvSpPr>
        <p:spPr bwMode="auto">
          <a:xfrm>
            <a:off x="4418400" y="1829527"/>
            <a:ext cx="2330401" cy="553998"/>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spcBef>
                <a:spcPts val="1200"/>
              </a:spcBef>
              <a:defRPr/>
            </a:pPr>
            <a:r>
              <a:rPr kumimoji="0" lang="en-US" altLang="zh-TW" sz="1500" b="1" dirty="0">
                <a:solidFill>
                  <a:prstClr val="black"/>
                </a:solidFill>
                <a:latin typeface="華康粗圓體" pitchFamily="49" charset="-120"/>
                <a:ea typeface="華康粗圓體" pitchFamily="49" charset="-120"/>
              </a:rPr>
              <a:t>6/16</a:t>
            </a:r>
            <a:r>
              <a:rPr kumimoji="0" lang="zh-TW" altLang="en-US" sz="1500" b="1" dirty="0">
                <a:solidFill>
                  <a:prstClr val="black"/>
                </a:solidFill>
                <a:latin typeface="華康粗圓體" pitchFamily="49" charset="-120"/>
                <a:ea typeface="華康粗圓體" pitchFamily="49" charset="-120"/>
              </a:rPr>
              <a:t>專業群科、技優甄審</a:t>
            </a:r>
            <a:r>
              <a:rPr kumimoji="0" lang="en-US" altLang="zh-TW" sz="1500" b="1" dirty="0">
                <a:solidFill>
                  <a:prstClr val="black"/>
                </a:solidFill>
                <a:latin typeface="華康粗圓體" pitchFamily="49" charset="-120"/>
                <a:ea typeface="華康粗圓體" pitchFamily="49" charset="-120"/>
              </a:rPr>
              <a:t>6/16</a:t>
            </a:r>
            <a:r>
              <a:rPr kumimoji="0" lang="zh-TW" altLang="en-US" sz="1500" b="1" dirty="0">
                <a:solidFill>
                  <a:prstClr val="black"/>
                </a:solidFill>
                <a:latin typeface="華康粗圓體" pitchFamily="49" charset="-120"/>
                <a:ea typeface="華康粗圓體" pitchFamily="49" charset="-120"/>
              </a:rPr>
              <a:t>實用技能班報到、</a:t>
            </a:r>
            <a:endParaRPr kumimoji="0" lang="zh-TW" altLang="en-US" sz="1500" b="1" dirty="0">
              <a:solidFill>
                <a:srgbClr val="000000"/>
              </a:solidFill>
              <a:latin typeface="華康粗圓體"/>
              <a:ea typeface="華康粗圓體"/>
              <a:cs typeface="華康粗圓體"/>
            </a:endParaRPr>
          </a:p>
        </p:txBody>
      </p:sp>
      <p:sp>
        <p:nvSpPr>
          <p:cNvPr id="60" name="圓角矩形 59"/>
          <p:cNvSpPr/>
          <p:nvPr/>
        </p:nvSpPr>
        <p:spPr>
          <a:xfrm>
            <a:off x="6990271" y="5443728"/>
            <a:ext cx="1632346" cy="723074"/>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zh-TW" altLang="en-US" sz="1600" b="1" dirty="0">
                <a:solidFill>
                  <a:prstClr val="black"/>
                </a:solidFill>
                <a:latin typeface="華康粗圓體" pitchFamily="49" charset="-120"/>
                <a:ea typeface="華康粗圓體" pitchFamily="49" charset="-120"/>
              </a:rPr>
              <a:t>五專聯合免試</a:t>
            </a:r>
            <a:r>
              <a:rPr kumimoji="0" lang="en-US" altLang="zh-TW" sz="1600" b="1" dirty="0">
                <a:solidFill>
                  <a:prstClr val="black"/>
                </a:solidFill>
                <a:latin typeface="華康粗圓體" pitchFamily="49" charset="-120"/>
                <a:ea typeface="華康粗圓體" pitchFamily="49" charset="-120"/>
              </a:rPr>
              <a:t>6/23-7/4</a:t>
            </a:r>
            <a:r>
              <a:rPr kumimoji="0" lang="zh-TW" altLang="en-US" sz="1600" b="1" dirty="0">
                <a:solidFill>
                  <a:prstClr val="black"/>
                </a:solidFill>
                <a:latin typeface="華康粗圓體" pitchFamily="49" charset="-120"/>
                <a:ea typeface="華康粗圓體" pitchFamily="49" charset="-120"/>
              </a:rPr>
              <a:t>報名</a:t>
            </a:r>
          </a:p>
        </p:txBody>
      </p:sp>
      <p:sp>
        <p:nvSpPr>
          <p:cNvPr id="61" name="文字方塊 60"/>
          <p:cNvSpPr txBox="1">
            <a:spLocks noChangeArrowheads="1"/>
          </p:cNvSpPr>
          <p:nvPr/>
        </p:nvSpPr>
        <p:spPr bwMode="auto">
          <a:xfrm>
            <a:off x="5501877" y="2878391"/>
            <a:ext cx="11183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6</a:t>
            </a:r>
            <a:r>
              <a:rPr kumimoji="0" lang="zh-TW" altLang="en-US" sz="2000" b="1" dirty="0">
                <a:solidFill>
                  <a:srgbClr val="000000"/>
                </a:solidFill>
                <a:latin typeface="華康粗圓體"/>
                <a:ea typeface="華康粗圓體"/>
                <a:cs typeface="華康粗圓體"/>
              </a:rPr>
              <a:t>月中旬</a:t>
            </a:r>
          </a:p>
        </p:txBody>
      </p:sp>
      <p:sp>
        <p:nvSpPr>
          <p:cNvPr id="62" name="文字方塊 61"/>
          <p:cNvSpPr txBox="1">
            <a:spLocks noChangeArrowheads="1"/>
          </p:cNvSpPr>
          <p:nvPr/>
        </p:nvSpPr>
        <p:spPr bwMode="auto">
          <a:xfrm>
            <a:off x="6945036" y="2846124"/>
            <a:ext cx="11183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Century Gothic" pitchFamily="34" charset="0"/>
                <a:ea typeface="微軟正黑體" pitchFamily="34" charset="-120"/>
              </a:defRPr>
            </a:lvl1pPr>
            <a:lvl2pPr>
              <a:defRPr sz="1600">
                <a:solidFill>
                  <a:srgbClr val="404040"/>
                </a:solidFill>
                <a:latin typeface="Century Gothic" pitchFamily="34" charset="0"/>
                <a:ea typeface="微軟正黑體" pitchFamily="34" charset="-120"/>
              </a:defRPr>
            </a:lvl2pPr>
            <a:lvl3pPr>
              <a:defRPr sz="1400">
                <a:solidFill>
                  <a:srgbClr val="404040"/>
                </a:solidFill>
                <a:latin typeface="Century Gothic" pitchFamily="34" charset="0"/>
                <a:ea typeface="微軟正黑體" pitchFamily="34" charset="-120"/>
              </a:defRPr>
            </a:lvl3pPr>
            <a:lvl4pPr>
              <a:defRPr sz="1200">
                <a:solidFill>
                  <a:srgbClr val="404040"/>
                </a:solidFill>
                <a:latin typeface="Century Gothic" pitchFamily="34" charset="0"/>
                <a:ea typeface="微軟正黑體" pitchFamily="34" charset="-120"/>
              </a:defRPr>
            </a:lvl4pPr>
            <a:lvl5pPr>
              <a:defRPr sz="1200">
                <a:solidFill>
                  <a:srgbClr val="404040"/>
                </a:solidFill>
                <a:latin typeface="Century Gothic" pitchFamily="34" charset="0"/>
                <a:ea typeface="微軟正黑體" pitchFamily="34" charset="-120"/>
              </a:defRPr>
            </a:lvl5pPr>
            <a:lvl6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6pPr>
            <a:lvl7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7pPr>
            <a:lvl8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8pPr>
            <a:lvl9pPr eaLnBrk="0" fontAlgn="base" hangingPunct="0">
              <a:spcAft>
                <a:spcPct val="0"/>
              </a:spcAft>
              <a:buFont typeface="Wingdings 3" pitchFamily="18" charset="2"/>
              <a:defRPr sz="1200">
                <a:solidFill>
                  <a:srgbClr val="404040"/>
                </a:solidFill>
                <a:latin typeface="Century Gothic" pitchFamily="34" charset="0"/>
                <a:ea typeface="微軟正黑體" pitchFamily="34" charset="-120"/>
              </a:defRPr>
            </a:lvl9pPr>
          </a:lstStyle>
          <a:p>
            <a:pPr algn="ctr">
              <a:defRPr/>
            </a:pPr>
            <a:r>
              <a:rPr kumimoji="0" lang="en-US" altLang="zh-TW" sz="2000" b="1" dirty="0">
                <a:solidFill>
                  <a:srgbClr val="000000"/>
                </a:solidFill>
                <a:latin typeface="華康粗圓體"/>
                <a:ea typeface="華康粗圓體"/>
                <a:cs typeface="華康粗圓體"/>
              </a:rPr>
              <a:t>7</a:t>
            </a:r>
            <a:r>
              <a:rPr kumimoji="0" lang="zh-TW" altLang="en-US" sz="2000" b="1" dirty="0">
                <a:solidFill>
                  <a:srgbClr val="000000"/>
                </a:solidFill>
                <a:latin typeface="華康粗圓體"/>
                <a:ea typeface="華康粗圓體"/>
                <a:cs typeface="華康粗圓體"/>
              </a:rPr>
              <a:t>月</a:t>
            </a:r>
          </a:p>
        </p:txBody>
      </p:sp>
      <p:sp>
        <p:nvSpPr>
          <p:cNvPr id="64" name="橢圓 63"/>
          <p:cNvSpPr/>
          <p:nvPr/>
        </p:nvSpPr>
        <p:spPr>
          <a:xfrm>
            <a:off x="3395143" y="3243530"/>
            <a:ext cx="215503"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kumimoji="0" lang="zh-TW" altLang="en-US">
              <a:solidFill>
                <a:prstClr val="white"/>
              </a:solidFill>
              <a:latin typeface="Constantia"/>
              <a:ea typeface="新細明體" panose="02020500000000000000" pitchFamily="18" charset="-120"/>
            </a:endParaRPr>
          </a:p>
        </p:txBody>
      </p:sp>
      <p:sp>
        <p:nvSpPr>
          <p:cNvPr id="65" name="圓角矩形 64"/>
          <p:cNvSpPr/>
          <p:nvPr/>
        </p:nvSpPr>
        <p:spPr>
          <a:xfrm>
            <a:off x="3152728" y="3573288"/>
            <a:ext cx="1147710" cy="496887"/>
          </a:xfrm>
          <a:prstGeom prst="roundRect">
            <a:avLst/>
          </a:prstGeom>
          <a:solidFill>
            <a:srgbClr val="FF0066"/>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zh-TW" altLang="en-US" sz="1400" b="1" dirty="0">
                <a:solidFill>
                  <a:prstClr val="black"/>
                </a:solidFill>
                <a:latin typeface="華康粗圓體" pitchFamily="49" charset="-120"/>
                <a:ea typeface="華康粗圓體" pitchFamily="49" charset="-120"/>
              </a:rPr>
              <a:t>變更就學區</a:t>
            </a:r>
            <a:endParaRPr kumimoji="0" lang="en-US" altLang="zh-TW" sz="1400" b="1" dirty="0">
              <a:solidFill>
                <a:prstClr val="black"/>
              </a:solidFill>
              <a:latin typeface="華康粗圓體" pitchFamily="49" charset="-120"/>
              <a:ea typeface="華康粗圓體" pitchFamily="49" charset="-120"/>
            </a:endParaRPr>
          </a:p>
          <a:p>
            <a:pPr algn="ctr">
              <a:defRPr/>
            </a:pPr>
            <a:r>
              <a:rPr kumimoji="0" lang="en-US" altLang="zh-TW" sz="1400" b="1" dirty="0">
                <a:solidFill>
                  <a:prstClr val="black"/>
                </a:solidFill>
                <a:latin typeface="華康粗圓體" pitchFamily="49" charset="-120"/>
                <a:ea typeface="華康粗圓體" pitchFamily="49" charset="-120"/>
              </a:rPr>
              <a:t>5/2-5/6</a:t>
            </a:r>
            <a:endParaRPr kumimoji="0" lang="zh-TW" altLang="en-US" sz="1400" b="1" dirty="0">
              <a:solidFill>
                <a:prstClr val="black"/>
              </a:solidFill>
              <a:latin typeface="華康粗圓體" pitchFamily="49" charset="-120"/>
              <a:ea typeface="華康粗圓體" pitchFamily="49" charset="-120"/>
            </a:endParaRPr>
          </a:p>
        </p:txBody>
      </p:sp>
      <p:sp>
        <p:nvSpPr>
          <p:cNvPr id="51" name="圓角矩形 50"/>
          <p:cNvSpPr/>
          <p:nvPr/>
        </p:nvSpPr>
        <p:spPr>
          <a:xfrm>
            <a:off x="1510665" y="4581129"/>
            <a:ext cx="1896666" cy="49133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zh-TW" altLang="en-US" sz="1600" b="1" dirty="0">
                <a:solidFill>
                  <a:prstClr val="black"/>
                </a:solidFill>
                <a:latin typeface="華康粗圓體" pitchFamily="49" charset="-120"/>
                <a:ea typeface="華康粗圓體" pitchFamily="49" charset="-120"/>
              </a:rPr>
              <a:t>建教合作班報名</a:t>
            </a:r>
          </a:p>
        </p:txBody>
      </p:sp>
      <p:sp>
        <p:nvSpPr>
          <p:cNvPr id="66" name="圓角矩形 65"/>
          <p:cNvSpPr/>
          <p:nvPr/>
        </p:nvSpPr>
        <p:spPr>
          <a:xfrm>
            <a:off x="3504330" y="6233916"/>
            <a:ext cx="1420152" cy="57946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lgn="ctr">
              <a:defRPr/>
            </a:pPr>
            <a:r>
              <a:rPr kumimoji="0" lang="zh-TW" altLang="en-US" sz="1500" dirty="0">
                <a:solidFill>
                  <a:prstClr val="black"/>
                </a:solidFill>
                <a:latin typeface="華康粗圓體" pitchFamily="49" charset="-120"/>
                <a:ea typeface="華康粗圓體" pitchFamily="49" charset="-120"/>
              </a:rPr>
              <a:t>實用技能班報名</a:t>
            </a:r>
          </a:p>
        </p:txBody>
      </p:sp>
      <p:cxnSp>
        <p:nvCxnSpPr>
          <p:cNvPr id="67" name="直線單箭頭接點 66"/>
          <p:cNvCxnSpPr>
            <a:cxnSpLocks/>
          </p:cNvCxnSpPr>
          <p:nvPr/>
        </p:nvCxnSpPr>
        <p:spPr>
          <a:xfrm>
            <a:off x="9752524" y="5535638"/>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68" name="圓角矩形 67"/>
          <p:cNvSpPr/>
          <p:nvPr/>
        </p:nvSpPr>
        <p:spPr>
          <a:xfrm>
            <a:off x="9192345" y="6186000"/>
            <a:ext cx="1279963" cy="491331"/>
          </a:xfrm>
          <a:prstGeom prst="roundRect">
            <a:avLst/>
          </a:prstGeom>
          <a:solidFill>
            <a:srgbClr val="D36B03"/>
          </a:solidFill>
          <a:ln/>
        </p:spPr>
        <p:style>
          <a:lnRef idx="3">
            <a:schemeClr val="lt1"/>
          </a:lnRef>
          <a:fillRef idx="1">
            <a:schemeClr val="accent2"/>
          </a:fillRef>
          <a:effectRef idx="1">
            <a:schemeClr val="accent2"/>
          </a:effectRef>
          <a:fontRef idx="minor">
            <a:schemeClr val="lt1"/>
          </a:fontRef>
        </p:style>
        <p:txBody>
          <a:bodyPr anchor="ctr"/>
          <a:lstStyle/>
          <a:p>
            <a:pPr>
              <a:defRPr/>
            </a:pPr>
            <a:r>
              <a:rPr kumimoji="0" lang="en-US" altLang="zh-TW" sz="1600" b="1" dirty="0">
                <a:solidFill>
                  <a:prstClr val="black"/>
                </a:solidFill>
                <a:latin typeface="華康粗圓體" pitchFamily="49" charset="-120"/>
                <a:ea typeface="華康粗圓體" pitchFamily="49" charset="-120"/>
              </a:rPr>
              <a:t>8/2</a:t>
            </a:r>
            <a:r>
              <a:rPr kumimoji="0" lang="zh-TW" altLang="en-US" sz="1600" b="1" dirty="0">
                <a:solidFill>
                  <a:prstClr val="black"/>
                </a:solidFill>
                <a:latin typeface="華康粗圓體" pitchFamily="49" charset="-120"/>
                <a:ea typeface="華康粗圓體" pitchFamily="49" charset="-120"/>
              </a:rPr>
              <a:t>續招</a:t>
            </a:r>
          </a:p>
        </p:txBody>
      </p:sp>
      <p:sp>
        <p:nvSpPr>
          <p:cNvPr id="69" name="圓角矩形 68"/>
          <p:cNvSpPr/>
          <p:nvPr/>
        </p:nvSpPr>
        <p:spPr>
          <a:xfrm>
            <a:off x="8611725" y="1814242"/>
            <a:ext cx="1854198" cy="678655"/>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en-US" altLang="zh-TW" b="1" dirty="0">
                <a:solidFill>
                  <a:prstClr val="black"/>
                </a:solidFill>
                <a:latin typeface="華康粗圓體" pitchFamily="49" charset="-120"/>
                <a:ea typeface="華康粗圓體" pitchFamily="49" charset="-120"/>
              </a:rPr>
              <a:t>7/13</a:t>
            </a:r>
            <a:r>
              <a:rPr kumimoji="0" lang="zh-TW" altLang="en-US" b="1" dirty="0">
                <a:solidFill>
                  <a:prstClr val="black"/>
                </a:solidFill>
                <a:latin typeface="華康粗圓體" pitchFamily="49" charset="-120"/>
                <a:ea typeface="華康粗圓體" pitchFamily="49" charset="-120"/>
              </a:rPr>
              <a:t>藝才班</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報到</a:t>
            </a:r>
            <a:endParaRPr kumimoji="0" lang="en-US" altLang="zh-TW" b="1" dirty="0">
              <a:solidFill>
                <a:prstClr val="black"/>
              </a:solidFill>
              <a:latin typeface="華康粗圓體" pitchFamily="49" charset="-120"/>
              <a:ea typeface="華康粗圓體" pitchFamily="49" charset="-120"/>
            </a:endParaRPr>
          </a:p>
        </p:txBody>
      </p:sp>
      <p:grpSp>
        <p:nvGrpSpPr>
          <p:cNvPr id="22" name="群組 21">
            <a:extLst>
              <a:ext uri="{FF2B5EF4-FFF2-40B4-BE49-F238E27FC236}">
                <a16:creationId xmlns:a16="http://schemas.microsoft.com/office/drawing/2014/main" id="{2F5EFC34-1207-4460-AC5A-47BF1A25B20E}"/>
              </a:ext>
            </a:extLst>
          </p:cNvPr>
          <p:cNvGrpSpPr/>
          <p:nvPr/>
        </p:nvGrpSpPr>
        <p:grpSpPr>
          <a:xfrm>
            <a:off x="7415866" y="4460545"/>
            <a:ext cx="1305149" cy="597848"/>
            <a:chOff x="5819695" y="4474611"/>
            <a:chExt cx="1305149" cy="597848"/>
          </a:xfrm>
        </p:grpSpPr>
        <p:cxnSp>
          <p:nvCxnSpPr>
            <p:cNvPr id="16" name="直線接點 15"/>
            <p:cNvCxnSpPr>
              <a:cxnSpLocks/>
            </p:cNvCxnSpPr>
            <p:nvPr/>
          </p:nvCxnSpPr>
          <p:spPr>
            <a:xfrm>
              <a:off x="5832658" y="4474611"/>
              <a:ext cx="1179386" cy="59784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直線接點 18"/>
            <p:cNvCxnSpPr>
              <a:cxnSpLocks/>
            </p:cNvCxnSpPr>
            <p:nvPr/>
          </p:nvCxnSpPr>
          <p:spPr>
            <a:xfrm flipV="1">
              <a:off x="5819695" y="4510830"/>
              <a:ext cx="1305149" cy="542778"/>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sp>
        <p:nvSpPr>
          <p:cNvPr id="70" name="圓角矩形 69"/>
          <p:cNvSpPr/>
          <p:nvPr/>
        </p:nvSpPr>
        <p:spPr>
          <a:xfrm>
            <a:off x="8573133" y="2594546"/>
            <a:ext cx="1868437" cy="61843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7/14</a:t>
            </a:r>
            <a:r>
              <a:rPr kumimoji="0" lang="zh-TW" altLang="en-US" b="1" dirty="0">
                <a:solidFill>
                  <a:prstClr val="black"/>
                </a:solidFill>
                <a:latin typeface="華康粗圓體" pitchFamily="49" charset="-120"/>
                <a:ea typeface="華康粗圓體" pitchFamily="49" charset="-120"/>
              </a:rPr>
              <a:t>免試報到</a:t>
            </a:r>
          </a:p>
        </p:txBody>
      </p:sp>
      <p:sp>
        <p:nvSpPr>
          <p:cNvPr id="63" name="圓角矩形 8">
            <a:extLst>
              <a:ext uri="{FF2B5EF4-FFF2-40B4-BE49-F238E27FC236}">
                <a16:creationId xmlns:a16="http://schemas.microsoft.com/office/drawing/2014/main" id="{94777F3C-C1FF-46CE-8C96-A1165129DAC6}"/>
              </a:ext>
            </a:extLst>
          </p:cNvPr>
          <p:cNvSpPr/>
          <p:nvPr/>
        </p:nvSpPr>
        <p:spPr>
          <a:xfrm>
            <a:off x="4403378" y="923027"/>
            <a:ext cx="2306464" cy="419100"/>
          </a:xfrm>
          <a:prstGeom prst="roundRect">
            <a:avLst/>
          </a:prstGeom>
          <a:solidFill>
            <a:srgbClr val="9BBA5A"/>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6/10</a:t>
            </a:r>
            <a:r>
              <a:rPr kumimoji="0" lang="zh-TW" altLang="en-US" b="1" dirty="0">
                <a:solidFill>
                  <a:prstClr val="black"/>
                </a:solidFill>
                <a:latin typeface="華康粗圓體" pitchFamily="49" charset="-120"/>
                <a:ea typeface="華康粗圓體" pitchFamily="49" charset="-120"/>
              </a:rPr>
              <a:t>教育會考放榜</a:t>
            </a:r>
          </a:p>
        </p:txBody>
      </p:sp>
      <p:sp>
        <p:nvSpPr>
          <p:cNvPr id="71" name="圓角矩形 68">
            <a:extLst>
              <a:ext uri="{FF2B5EF4-FFF2-40B4-BE49-F238E27FC236}">
                <a16:creationId xmlns:a16="http://schemas.microsoft.com/office/drawing/2014/main" id="{3BFC1A83-7039-43E3-9EB9-2198805DC0E2}"/>
              </a:ext>
            </a:extLst>
          </p:cNvPr>
          <p:cNvSpPr/>
          <p:nvPr/>
        </p:nvSpPr>
        <p:spPr>
          <a:xfrm>
            <a:off x="6839231" y="1355958"/>
            <a:ext cx="1690791" cy="678655"/>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r>
              <a:rPr kumimoji="0" lang="en-US" altLang="zh-TW" b="1" dirty="0">
                <a:solidFill>
                  <a:prstClr val="black"/>
                </a:solidFill>
                <a:latin typeface="華康粗圓體" pitchFamily="49" charset="-120"/>
                <a:ea typeface="華康粗圓體" pitchFamily="49" charset="-120"/>
              </a:rPr>
              <a:t>7/12</a:t>
            </a:r>
            <a:r>
              <a:rPr kumimoji="0" lang="zh-TW" altLang="en-US" b="1" dirty="0">
                <a:solidFill>
                  <a:prstClr val="black"/>
                </a:solidFill>
                <a:latin typeface="華康粗圓體" pitchFamily="49" charset="-120"/>
                <a:ea typeface="華康粗圓體" pitchFamily="49" charset="-120"/>
              </a:rPr>
              <a:t>藝才班</a:t>
            </a:r>
            <a:endParaRPr kumimoji="0" lang="en-US" altLang="zh-TW" b="1" dirty="0">
              <a:solidFill>
                <a:prstClr val="black"/>
              </a:solidFill>
              <a:latin typeface="華康粗圓體" pitchFamily="49" charset="-120"/>
              <a:ea typeface="華康粗圓體" pitchFamily="49" charset="-120"/>
            </a:endParaRPr>
          </a:p>
          <a:p>
            <a:r>
              <a:rPr kumimoji="0" lang="zh-TW" altLang="en-US" b="1" dirty="0">
                <a:solidFill>
                  <a:prstClr val="black"/>
                </a:solidFill>
                <a:latin typeface="華康粗圓體" pitchFamily="49" charset="-120"/>
                <a:ea typeface="華康粗圓體" pitchFamily="49" charset="-120"/>
              </a:rPr>
              <a:t>分發放榜</a:t>
            </a:r>
            <a:endParaRPr kumimoji="0" lang="en-US" altLang="zh-TW" b="1" dirty="0">
              <a:solidFill>
                <a:prstClr val="black"/>
              </a:solidFill>
              <a:latin typeface="華康粗圓體" pitchFamily="49" charset="-120"/>
              <a:ea typeface="華康粗圓體" pitchFamily="49" charset="-120"/>
            </a:endParaRPr>
          </a:p>
        </p:txBody>
      </p:sp>
      <p:sp>
        <p:nvSpPr>
          <p:cNvPr id="72" name="圓角矩形 41">
            <a:extLst>
              <a:ext uri="{FF2B5EF4-FFF2-40B4-BE49-F238E27FC236}">
                <a16:creationId xmlns:a16="http://schemas.microsoft.com/office/drawing/2014/main" id="{4FE0ACA5-095A-476C-993F-30D96CAEC919}"/>
              </a:ext>
            </a:extLst>
          </p:cNvPr>
          <p:cNvSpPr/>
          <p:nvPr/>
        </p:nvSpPr>
        <p:spPr>
          <a:xfrm>
            <a:off x="8598087" y="958536"/>
            <a:ext cx="1900788" cy="7493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kumimoji="0" lang="en-US" altLang="zh-TW" b="1" dirty="0">
                <a:solidFill>
                  <a:prstClr val="black"/>
                </a:solidFill>
                <a:latin typeface="華康粗圓體" pitchFamily="49" charset="-120"/>
                <a:ea typeface="華康粗圓體" pitchFamily="49" charset="-120"/>
              </a:rPr>
              <a:t>7/13</a:t>
            </a:r>
            <a:r>
              <a:rPr kumimoji="0" lang="zh-TW" altLang="en-US" b="1" dirty="0">
                <a:solidFill>
                  <a:prstClr val="black"/>
                </a:solidFill>
                <a:latin typeface="華康粗圓體" pitchFamily="49" charset="-120"/>
                <a:ea typeface="華康粗圓體" pitchFamily="49" charset="-120"/>
              </a:rPr>
              <a:t>五專聯合免試現場分發</a:t>
            </a:r>
          </a:p>
        </p:txBody>
      </p:sp>
      <p:sp>
        <p:nvSpPr>
          <p:cNvPr id="73" name="圓角矩形 68">
            <a:extLst>
              <a:ext uri="{FF2B5EF4-FFF2-40B4-BE49-F238E27FC236}">
                <a16:creationId xmlns:a16="http://schemas.microsoft.com/office/drawing/2014/main" id="{353AD32D-89C5-4C4A-9829-1E235382F246}"/>
              </a:ext>
            </a:extLst>
          </p:cNvPr>
          <p:cNvSpPr/>
          <p:nvPr/>
        </p:nvSpPr>
        <p:spPr>
          <a:xfrm>
            <a:off x="4417461" y="1370252"/>
            <a:ext cx="2292381" cy="432464"/>
          </a:xfrm>
          <a:prstGeom prst="roundRect">
            <a:avLst/>
          </a:prstGeom>
          <a:solidFill>
            <a:srgbClr val="9999FF"/>
          </a:solidFill>
        </p:spPr>
        <p:style>
          <a:lnRef idx="0">
            <a:schemeClr val="accent1"/>
          </a:lnRef>
          <a:fillRef idx="3">
            <a:schemeClr val="accent1"/>
          </a:fillRef>
          <a:effectRef idx="3">
            <a:schemeClr val="accent1"/>
          </a:effectRef>
          <a:fontRef idx="minor">
            <a:schemeClr val="lt1"/>
          </a:fontRef>
        </p:style>
        <p:txBody>
          <a:bodyPr anchor="ctr"/>
          <a:lstStyle/>
          <a:p>
            <a:endParaRPr kumimoji="0" lang="en-US" altLang="zh-TW" b="1" dirty="0">
              <a:solidFill>
                <a:prstClr val="black"/>
              </a:solidFill>
              <a:latin typeface="華康粗圓體" pitchFamily="49" charset="-120"/>
              <a:ea typeface="華康粗圓體" pitchFamily="49" charset="-120"/>
            </a:endParaRPr>
          </a:p>
          <a:p>
            <a:r>
              <a:rPr kumimoji="0" lang="en-US" altLang="zh-TW" b="1" dirty="0">
                <a:solidFill>
                  <a:prstClr val="black"/>
                </a:solidFill>
                <a:latin typeface="華康粗圓體" pitchFamily="49" charset="-120"/>
                <a:ea typeface="華康粗圓體" pitchFamily="49" charset="-120"/>
              </a:rPr>
              <a:t>6/10</a:t>
            </a:r>
            <a:r>
              <a:rPr kumimoji="0" lang="zh-TW" altLang="en-US" b="1" dirty="0">
                <a:solidFill>
                  <a:prstClr val="black"/>
                </a:solidFill>
                <a:latin typeface="華康粗圓體" pitchFamily="49" charset="-120"/>
                <a:ea typeface="華康粗圓體" pitchFamily="49" charset="-120"/>
              </a:rPr>
              <a:t>藝才班分發報名</a:t>
            </a:r>
            <a:endParaRPr kumimoji="0" lang="en-US" altLang="zh-TW" b="1" dirty="0">
              <a:solidFill>
                <a:prstClr val="black"/>
              </a:solidFill>
              <a:latin typeface="華康粗圓體" pitchFamily="49" charset="-120"/>
              <a:ea typeface="華康粗圓體" pitchFamily="49" charset="-120"/>
            </a:endParaRPr>
          </a:p>
          <a:p>
            <a:endParaRPr kumimoji="0" lang="en-US" altLang="zh-TW" b="1" dirty="0">
              <a:solidFill>
                <a:prstClr val="black"/>
              </a:solidFill>
              <a:latin typeface="華康粗圓體" pitchFamily="49" charset="-120"/>
              <a:ea typeface="華康粗圓體" pitchFamily="49" charset="-120"/>
            </a:endParaRPr>
          </a:p>
        </p:txBody>
      </p:sp>
      <p:sp>
        <p:nvSpPr>
          <p:cNvPr id="74" name="圓角矩形 59">
            <a:extLst>
              <a:ext uri="{FF2B5EF4-FFF2-40B4-BE49-F238E27FC236}">
                <a16:creationId xmlns:a16="http://schemas.microsoft.com/office/drawing/2014/main" id="{9846D9FB-8FFB-4290-AFFD-A78E6D5697B3}"/>
              </a:ext>
            </a:extLst>
          </p:cNvPr>
          <p:cNvSpPr/>
          <p:nvPr/>
        </p:nvSpPr>
        <p:spPr>
          <a:xfrm>
            <a:off x="5283218" y="5455434"/>
            <a:ext cx="1632346" cy="723074"/>
          </a:xfrm>
          <a:prstGeom prst="roundRect">
            <a:avLst/>
          </a:prstGeom>
          <a:solidFill>
            <a:srgbClr val="FF0066"/>
          </a:solidFill>
          <a:ln>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kumimoji="0" lang="en-US" altLang="zh-TW" sz="1600" b="1" dirty="0">
                <a:solidFill>
                  <a:prstClr val="black"/>
                </a:solidFill>
                <a:latin typeface="華康粗圓體" pitchFamily="49" charset="-120"/>
                <a:ea typeface="華康粗圓體" pitchFamily="49" charset="-120"/>
              </a:rPr>
              <a:t>6/21</a:t>
            </a:r>
            <a:r>
              <a:rPr kumimoji="0" lang="zh-TW" altLang="en-US" sz="1600" b="1" dirty="0">
                <a:solidFill>
                  <a:prstClr val="black"/>
                </a:solidFill>
                <a:latin typeface="華康粗圓體" pitchFamily="49" charset="-120"/>
                <a:ea typeface="華康粗圓體" pitchFamily="49" charset="-120"/>
              </a:rPr>
              <a:t>五專優免報到</a:t>
            </a:r>
          </a:p>
        </p:txBody>
      </p:sp>
    </p:spTree>
    <p:extLst>
      <p:ext uri="{BB962C8B-B14F-4D97-AF65-F5344CB8AC3E}">
        <p14:creationId xmlns:p14="http://schemas.microsoft.com/office/powerpoint/2010/main" val="2884333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6" name="投影片編號版面配置區 11">
            <a:extLst>
              <a:ext uri="{FF2B5EF4-FFF2-40B4-BE49-F238E27FC236}">
                <a16:creationId xmlns:a16="http://schemas.microsoft.com/office/drawing/2014/main" id="{A9B67E9A-3888-4C36-A9E9-F4C37F1226E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3" name="文字方塊 12">
            <a:extLst>
              <a:ext uri="{FF2B5EF4-FFF2-40B4-BE49-F238E27FC236}">
                <a16:creationId xmlns:a16="http://schemas.microsoft.com/office/drawing/2014/main" id="{4346E842-4190-4E42-84DD-A5BC137406B3}"/>
              </a:ext>
            </a:extLst>
          </p:cNvPr>
          <p:cNvSpPr txBox="1"/>
          <p:nvPr/>
        </p:nvSpPr>
        <p:spPr>
          <a:xfrm>
            <a:off x="1614488" y="1301493"/>
            <a:ext cx="3655168" cy="461665"/>
          </a:xfrm>
          <a:prstGeom prst="rect">
            <a:avLst/>
          </a:prstGeom>
          <a:noFill/>
        </p:spPr>
        <p:txBody>
          <a:bodyPr wrap="none" rtlCol="0">
            <a:spAutoFit/>
          </a:bodyPr>
          <a:lstStyle/>
          <a:p>
            <a:r>
              <a:rPr lang="zh-TW" altLang="zh-TW" sz="2400" b="1" dirty="0">
                <a:solidFill>
                  <a:srgbClr val="3939FF"/>
                </a:solidFill>
                <a:latin typeface="微軟正黑體" pitchFamily="34" charset="-120"/>
              </a:rPr>
              <a:t>※</a:t>
            </a:r>
            <a:r>
              <a:rPr lang="zh-TW" altLang="en-US" sz="2400" b="1" dirty="0">
                <a:solidFill>
                  <a:srgbClr val="3939FF"/>
                </a:solidFill>
                <a:latin typeface="微軟正黑體" pitchFamily="34" charset="-120"/>
              </a:rPr>
              <a:t>多元學習表現</a:t>
            </a:r>
            <a:r>
              <a:rPr lang="en-US" altLang="zh-TW" sz="2400" b="1" dirty="0">
                <a:solidFill>
                  <a:srgbClr val="3939FF"/>
                </a:solidFill>
                <a:latin typeface="微軟正黑體" pitchFamily="34" charset="-120"/>
              </a:rPr>
              <a:t>-</a:t>
            </a:r>
            <a:r>
              <a:rPr lang="zh-TW" altLang="en-US" sz="2400" b="1" dirty="0">
                <a:solidFill>
                  <a:srgbClr val="3939FF"/>
                </a:solidFill>
                <a:latin typeface="微軟正黑體" pitchFamily="34" charset="-120"/>
              </a:rPr>
              <a:t>服務學習</a:t>
            </a:r>
            <a:endParaRPr lang="en-US" altLang="zh-TW" sz="2400" b="1" dirty="0">
              <a:solidFill>
                <a:srgbClr val="3939FF"/>
              </a:solidFill>
              <a:latin typeface="微軟正黑體" pitchFamily="34" charset="-120"/>
            </a:endParaRPr>
          </a:p>
        </p:txBody>
      </p:sp>
      <p:sp>
        <p:nvSpPr>
          <p:cNvPr id="18" name="文字方塊 17">
            <a:extLst>
              <a:ext uri="{FF2B5EF4-FFF2-40B4-BE49-F238E27FC236}">
                <a16:creationId xmlns:a16="http://schemas.microsoft.com/office/drawing/2014/main" id="{81881497-BD7A-435F-9BF1-DE28EE3978F4}"/>
              </a:ext>
            </a:extLst>
          </p:cNvPr>
          <p:cNvSpPr txBox="1"/>
          <p:nvPr/>
        </p:nvSpPr>
        <p:spPr>
          <a:xfrm>
            <a:off x="1604629" y="3709013"/>
            <a:ext cx="1675459" cy="461665"/>
          </a:xfrm>
          <a:prstGeom prst="rect">
            <a:avLst/>
          </a:prstGeom>
          <a:noFill/>
        </p:spPr>
        <p:txBody>
          <a:bodyPr wrap="none" rtlCol="0">
            <a:spAutoFit/>
          </a:bodyPr>
          <a:lstStyle/>
          <a:p>
            <a:r>
              <a:rPr lang="zh-TW" altLang="zh-TW" sz="2400" b="1" dirty="0">
                <a:solidFill>
                  <a:srgbClr val="3939FF"/>
                </a:solidFill>
                <a:latin typeface="微軟正黑體" pitchFamily="34" charset="-120"/>
              </a:rPr>
              <a:t>※</a:t>
            </a:r>
            <a:r>
              <a:rPr lang="zh-TW" altLang="en-US" sz="2400" b="1" dirty="0">
                <a:solidFill>
                  <a:srgbClr val="3939FF"/>
                </a:solidFill>
                <a:latin typeface="微軟正黑體" pitchFamily="34" charset="-120"/>
              </a:rPr>
              <a:t>均衡學習</a:t>
            </a:r>
            <a:endParaRPr lang="en-US" altLang="zh-TW" sz="2400" b="1" dirty="0">
              <a:solidFill>
                <a:srgbClr val="3939FF"/>
              </a:solidFill>
              <a:latin typeface="微軟正黑體" pitchFamily="34" charset="-120"/>
            </a:endParaRPr>
          </a:p>
        </p:txBody>
      </p:sp>
      <p:sp>
        <p:nvSpPr>
          <p:cNvPr id="19" name="文字方塊 18">
            <a:extLst>
              <a:ext uri="{FF2B5EF4-FFF2-40B4-BE49-F238E27FC236}">
                <a16:creationId xmlns:a16="http://schemas.microsoft.com/office/drawing/2014/main" id="{B02331D0-4A18-4B05-81BA-CE9B16575D30}"/>
              </a:ext>
            </a:extLst>
          </p:cNvPr>
          <p:cNvSpPr txBox="1"/>
          <p:nvPr/>
        </p:nvSpPr>
        <p:spPr>
          <a:xfrm>
            <a:off x="1764283" y="1722803"/>
            <a:ext cx="8075824" cy="707886"/>
          </a:xfrm>
          <a:prstGeom prst="rect">
            <a:avLst/>
          </a:prstGeom>
          <a:noFill/>
        </p:spPr>
        <p:txBody>
          <a:bodyPr wrap="square" rtlCol="0">
            <a:spAutoFit/>
          </a:bodyPr>
          <a:lstStyle/>
          <a:p>
            <a:r>
              <a:rPr lang="zh-TW" altLang="zh-TW" sz="2000" b="1" dirty="0">
                <a:solidFill>
                  <a:srgbClr val="FF0000"/>
                </a:solidFill>
                <a:latin typeface="微軟正黑體" pitchFamily="34" charset="-120"/>
              </a:rPr>
              <a:t>因應全國實施疫情警戒期間</a:t>
            </a:r>
            <a:r>
              <a:rPr lang="zh-TW" altLang="zh-TW" sz="2000" b="1" dirty="0">
                <a:solidFill>
                  <a:srgbClr val="3939FF"/>
                </a:solidFill>
                <a:latin typeface="微軟正黑體" pitchFamily="34" charset="-120"/>
              </a:rPr>
              <a:t>，影響學生參加校內服務學習課程及活動，或於校外參加志工服務或社區服務。</a:t>
            </a:r>
            <a:r>
              <a:rPr lang="zh-TW" altLang="en-US" sz="2000" b="1" dirty="0">
                <a:solidFill>
                  <a:srgbClr val="3939FF"/>
                </a:solidFill>
                <a:latin typeface="微軟正黑體" pitchFamily="34" charset="-120"/>
              </a:rPr>
              <a:t>調整</a:t>
            </a:r>
          </a:p>
        </p:txBody>
      </p:sp>
      <p:sp>
        <p:nvSpPr>
          <p:cNvPr id="20" name="文字方塊 19">
            <a:extLst>
              <a:ext uri="{FF2B5EF4-FFF2-40B4-BE49-F238E27FC236}">
                <a16:creationId xmlns:a16="http://schemas.microsoft.com/office/drawing/2014/main" id="{55997C3D-42B7-4E4F-AA61-BB161EAD1A08}"/>
              </a:ext>
            </a:extLst>
          </p:cNvPr>
          <p:cNvSpPr txBox="1"/>
          <p:nvPr/>
        </p:nvSpPr>
        <p:spPr>
          <a:xfrm>
            <a:off x="2152283" y="2456490"/>
            <a:ext cx="6832320" cy="461665"/>
          </a:xfrm>
          <a:prstGeom prst="rect">
            <a:avLst/>
          </a:prstGeom>
          <a:noFill/>
        </p:spPr>
        <p:txBody>
          <a:bodyPr wrap="none" rtlCol="0">
            <a:spAutoFit/>
          </a:bodyPr>
          <a:lstStyle/>
          <a:p>
            <a:r>
              <a:rPr lang="zh-TW" altLang="zh-TW" sz="2400" b="1" dirty="0">
                <a:solidFill>
                  <a:srgbClr val="FF0000"/>
                </a:solidFill>
                <a:latin typeface="微軟正黑體" pitchFamily="34" charset="-120"/>
              </a:rPr>
              <a:t>服務時數每</a:t>
            </a:r>
            <a:r>
              <a:rPr lang="en-US" altLang="zh-TW" sz="2400" b="1" dirty="0">
                <a:solidFill>
                  <a:srgbClr val="FF0000"/>
                </a:solidFill>
                <a:latin typeface="微軟正黑體" pitchFamily="34" charset="-120"/>
              </a:rPr>
              <a:t> 1</a:t>
            </a:r>
            <a:r>
              <a:rPr lang="zh-TW" altLang="zh-TW" sz="2400" b="1" dirty="0">
                <a:solidFill>
                  <a:srgbClr val="FF0000"/>
                </a:solidFill>
                <a:latin typeface="微軟正黑體" pitchFamily="34" charset="-120"/>
              </a:rPr>
              <a:t>小時得</a:t>
            </a:r>
            <a:r>
              <a:rPr lang="en-US" altLang="zh-TW" sz="2400" b="1" dirty="0">
                <a:solidFill>
                  <a:srgbClr val="FF0000"/>
                </a:solidFill>
                <a:latin typeface="微軟正黑體" pitchFamily="34" charset="-120"/>
              </a:rPr>
              <a:t> 0.5</a:t>
            </a:r>
            <a:r>
              <a:rPr lang="zh-TW" altLang="zh-TW" sz="2400" b="1" dirty="0">
                <a:solidFill>
                  <a:srgbClr val="FF0000"/>
                </a:solidFill>
                <a:latin typeface="微軟正黑體" pitchFamily="34" charset="-120"/>
              </a:rPr>
              <a:t>分</a:t>
            </a:r>
            <a:r>
              <a:rPr lang="en-US" altLang="zh-TW" sz="2000" b="1" dirty="0">
                <a:solidFill>
                  <a:srgbClr val="3939FF"/>
                </a:solidFill>
                <a:latin typeface="微軟正黑體" pitchFamily="34" charset="-120"/>
              </a:rPr>
              <a:t>(</a:t>
            </a:r>
            <a:r>
              <a:rPr lang="zh-TW" altLang="zh-TW" sz="2000" b="1" dirty="0">
                <a:solidFill>
                  <a:srgbClr val="3939FF"/>
                </a:solidFill>
                <a:latin typeface="微軟正黑體" pitchFamily="34" charset="-120"/>
              </a:rPr>
              <a:t>積分上限</a:t>
            </a:r>
            <a:r>
              <a:rPr lang="en-US" altLang="zh-TW" sz="2000" b="1" dirty="0">
                <a:solidFill>
                  <a:srgbClr val="3939FF"/>
                </a:solidFill>
                <a:latin typeface="微軟正黑體" pitchFamily="34" charset="-120"/>
              </a:rPr>
              <a:t>15</a:t>
            </a:r>
            <a:r>
              <a:rPr lang="zh-TW" altLang="zh-TW" sz="2000" b="1" dirty="0">
                <a:solidFill>
                  <a:srgbClr val="3939FF"/>
                </a:solidFill>
                <a:latin typeface="微軟正黑體" pitchFamily="34" charset="-120"/>
              </a:rPr>
              <a:t>分，計</a:t>
            </a:r>
            <a:r>
              <a:rPr lang="en-US" altLang="zh-TW" sz="2000" b="1" dirty="0">
                <a:solidFill>
                  <a:srgbClr val="3939FF"/>
                </a:solidFill>
                <a:latin typeface="微軟正黑體" pitchFamily="34" charset="-120"/>
              </a:rPr>
              <a:t>30</a:t>
            </a:r>
            <a:r>
              <a:rPr lang="zh-TW" altLang="zh-TW" sz="2000" b="1" dirty="0">
                <a:solidFill>
                  <a:srgbClr val="3939FF"/>
                </a:solidFill>
                <a:latin typeface="微軟正黑體" pitchFamily="34" charset="-120"/>
              </a:rPr>
              <a:t>小時</a:t>
            </a:r>
            <a:r>
              <a:rPr lang="en-US" altLang="zh-TW" sz="2000" b="1" dirty="0">
                <a:solidFill>
                  <a:srgbClr val="3939FF"/>
                </a:solidFill>
                <a:latin typeface="微軟正黑體" pitchFamily="34" charset="-120"/>
              </a:rPr>
              <a:t>)</a:t>
            </a:r>
            <a:endParaRPr lang="zh-TW" altLang="en-US" sz="2000" b="1" dirty="0">
              <a:solidFill>
                <a:srgbClr val="3939FF"/>
              </a:solidFill>
              <a:latin typeface="微軟正黑體" pitchFamily="34" charset="-120"/>
            </a:endParaRPr>
          </a:p>
        </p:txBody>
      </p:sp>
      <p:sp>
        <p:nvSpPr>
          <p:cNvPr id="32" name="标题占位符 1">
            <a:extLst>
              <a:ext uri="{FF2B5EF4-FFF2-40B4-BE49-F238E27FC236}">
                <a16:creationId xmlns:a16="http://schemas.microsoft.com/office/drawing/2014/main" id="{85A9B45D-3F12-428B-A51E-0E3F7D9C7A36}"/>
              </a:ext>
            </a:extLst>
          </p:cNvPr>
          <p:cNvSpPr>
            <a:spLocks noGrp="1"/>
          </p:cNvSpPr>
          <p:nvPr>
            <p:ph type="title"/>
          </p:nvPr>
        </p:nvSpPr>
        <p:spPr>
          <a:xfrm>
            <a:off x="2196614" y="2947585"/>
            <a:ext cx="5642296" cy="456858"/>
          </a:xfrm>
          <a:prstGeom prst="rect">
            <a:avLst/>
          </a:prstGeom>
        </p:spPr>
        <p:txBody>
          <a:bodyPr vert="horz" wrap="square" lIns="91440" tIns="45720" rIns="91440" bIns="45720" numCol="1" rtlCol="0" anchor="ctr" anchorCtr="0" compatLnSpc="1">
            <a:prstTxWarp prst="textNoShape">
              <a:avLst/>
            </a:prstTxWarp>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TW" altLang="zh-TW" sz="2000" b="1" dirty="0">
                <a:solidFill>
                  <a:srgbClr val="FF0000"/>
                </a:solidFill>
                <a:latin typeface="微軟正黑體" pitchFamily="34" charset="-120"/>
                <a:ea typeface="微軟正黑體" pitchFamily="34" charset="-120"/>
              </a:rPr>
              <a:t>僅適用參加</a:t>
            </a:r>
            <a:r>
              <a:rPr lang="en-US" altLang="zh-TW" sz="2000" b="1" dirty="0">
                <a:solidFill>
                  <a:srgbClr val="FF0000"/>
                </a:solidFill>
                <a:latin typeface="微軟正黑體" pitchFamily="34" charset="-120"/>
                <a:ea typeface="微軟正黑體" pitchFamily="34" charset="-120"/>
              </a:rPr>
              <a:t> 111</a:t>
            </a:r>
            <a:r>
              <a:rPr lang="zh-TW" altLang="zh-TW" sz="2000" b="1" dirty="0">
                <a:solidFill>
                  <a:srgbClr val="FF0000"/>
                </a:solidFill>
                <a:latin typeface="微軟正黑體" pitchFamily="34" charset="-120"/>
                <a:ea typeface="微軟正黑體" pitchFamily="34" charset="-120"/>
              </a:rPr>
              <a:t>及</a:t>
            </a:r>
            <a:r>
              <a:rPr lang="en-US" altLang="zh-TW" sz="2000" b="1" dirty="0">
                <a:solidFill>
                  <a:srgbClr val="FF0000"/>
                </a:solidFill>
                <a:latin typeface="微軟正黑體" pitchFamily="34" charset="-120"/>
                <a:ea typeface="微軟正黑體" pitchFamily="34" charset="-120"/>
              </a:rPr>
              <a:t> 112</a:t>
            </a:r>
            <a:r>
              <a:rPr lang="zh-TW" altLang="zh-TW" sz="2000" b="1" dirty="0">
                <a:solidFill>
                  <a:srgbClr val="FF0000"/>
                </a:solidFill>
                <a:latin typeface="微軟正黑體" pitchFamily="34" charset="-120"/>
                <a:ea typeface="微軟正黑體" pitchFamily="34" charset="-120"/>
              </a:rPr>
              <a:t>學年</a:t>
            </a:r>
            <a:r>
              <a:rPr lang="zh-TW" altLang="en-US" sz="2000" b="1" dirty="0">
                <a:solidFill>
                  <a:srgbClr val="FF0000"/>
                </a:solidFill>
                <a:latin typeface="微軟正黑體" pitchFamily="34" charset="-120"/>
                <a:ea typeface="微軟正黑體" pitchFamily="34" charset="-120"/>
              </a:rPr>
              <a:t>度</a:t>
            </a:r>
            <a:r>
              <a:rPr lang="zh-TW" altLang="zh-TW" sz="2000" b="1" dirty="0">
                <a:solidFill>
                  <a:srgbClr val="FF0000"/>
                </a:solidFill>
                <a:latin typeface="微軟正黑體" pitchFamily="34" charset="-120"/>
                <a:ea typeface="微軟正黑體" pitchFamily="34" charset="-120"/>
              </a:rPr>
              <a:t>服務學習積分採計</a:t>
            </a:r>
            <a:endParaRPr lang="zh-TW" altLang="en-US" sz="2000" b="1" dirty="0">
              <a:solidFill>
                <a:srgbClr val="FF0000"/>
              </a:solidFill>
              <a:latin typeface="微軟正黑體" pitchFamily="34" charset="-120"/>
              <a:ea typeface="微軟正黑體" pitchFamily="34" charset="-120"/>
            </a:endParaRPr>
          </a:p>
        </p:txBody>
      </p:sp>
      <p:sp>
        <p:nvSpPr>
          <p:cNvPr id="33" name="文字方塊 32">
            <a:extLst>
              <a:ext uri="{FF2B5EF4-FFF2-40B4-BE49-F238E27FC236}">
                <a16:creationId xmlns:a16="http://schemas.microsoft.com/office/drawing/2014/main" id="{D137F1FE-3788-4BD9-A4A6-E252F1F49309}"/>
              </a:ext>
            </a:extLst>
          </p:cNvPr>
          <p:cNvSpPr txBox="1"/>
          <p:nvPr/>
        </p:nvSpPr>
        <p:spPr>
          <a:xfrm>
            <a:off x="1760816" y="4132482"/>
            <a:ext cx="8528701" cy="1631216"/>
          </a:xfrm>
          <a:prstGeom prst="rect">
            <a:avLst/>
          </a:prstGeom>
          <a:noFill/>
        </p:spPr>
        <p:txBody>
          <a:bodyPr wrap="square" rtlCol="0">
            <a:spAutoFit/>
          </a:bodyPr>
          <a:lstStyle/>
          <a:p>
            <a:pPr lvl="0"/>
            <a:r>
              <a:rPr lang="en-US" altLang="zh-TW" sz="2000" b="1" u="sng" dirty="0">
                <a:solidFill>
                  <a:srgbClr val="3939FF"/>
                </a:solidFill>
                <a:latin typeface="微軟正黑體" pitchFamily="34" charset="-120"/>
              </a:rPr>
              <a:t>108</a:t>
            </a:r>
            <a:r>
              <a:rPr lang="zh-TW" altLang="zh-TW" sz="2000" b="1" u="sng" dirty="0">
                <a:solidFill>
                  <a:srgbClr val="3939FF"/>
                </a:solidFill>
                <a:latin typeface="微軟正黑體" pitchFamily="34" charset="-120"/>
              </a:rPr>
              <a:t>學年度以後</a:t>
            </a:r>
            <a:r>
              <a:rPr lang="zh-TW" altLang="zh-TW" sz="2000" b="1" dirty="0">
                <a:solidFill>
                  <a:srgbClr val="3939FF"/>
                </a:solidFill>
                <a:latin typeface="微軟正黑體" pitchFamily="34" charset="-120"/>
              </a:rPr>
              <a:t>入學國民中學者，採計</a:t>
            </a:r>
            <a:r>
              <a:rPr lang="zh-TW" altLang="zh-TW" sz="2000" b="1" dirty="0">
                <a:solidFill>
                  <a:srgbClr val="FF0000"/>
                </a:solidFill>
                <a:latin typeface="微軟正黑體" pitchFamily="34" charset="-120"/>
              </a:rPr>
              <a:t>健康與體育、藝術、綜合活動、科技等四學習領域</a:t>
            </a:r>
          </a:p>
          <a:p>
            <a:pPr lvl="0"/>
            <a:r>
              <a:rPr lang="en-US" altLang="zh-TW" sz="2000" b="1" u="sng" dirty="0">
                <a:solidFill>
                  <a:srgbClr val="3939FF"/>
                </a:solidFill>
                <a:latin typeface="微軟正黑體" pitchFamily="34" charset="-120"/>
              </a:rPr>
              <a:t>107</a:t>
            </a:r>
            <a:r>
              <a:rPr lang="zh-TW" altLang="zh-TW" sz="2000" b="1" u="sng" dirty="0">
                <a:solidFill>
                  <a:srgbClr val="3939FF"/>
                </a:solidFill>
                <a:latin typeface="微軟正黑體" pitchFamily="34" charset="-120"/>
              </a:rPr>
              <a:t>學年度以前</a:t>
            </a:r>
            <a:r>
              <a:rPr lang="zh-TW" altLang="zh-TW" sz="2000" b="1" dirty="0">
                <a:solidFill>
                  <a:srgbClr val="3939FF"/>
                </a:solidFill>
                <a:latin typeface="微軟正黑體" pitchFamily="34" charset="-120"/>
              </a:rPr>
              <a:t>入學國民中學者，採計</a:t>
            </a:r>
            <a:r>
              <a:rPr lang="zh-TW" altLang="zh-TW" sz="2000" b="1" dirty="0">
                <a:solidFill>
                  <a:srgbClr val="FF0000"/>
                </a:solidFill>
                <a:latin typeface="微軟正黑體" pitchFamily="34" charset="-120"/>
              </a:rPr>
              <a:t>健康與體育、藝術與人文、綜合活動等三學習領域</a:t>
            </a:r>
            <a:endParaRPr lang="en-US" altLang="zh-TW" sz="2000" b="1" dirty="0">
              <a:solidFill>
                <a:srgbClr val="FF0000"/>
              </a:solidFill>
              <a:latin typeface="微軟正黑體" pitchFamily="34" charset="-120"/>
            </a:endParaRPr>
          </a:p>
          <a:p>
            <a:pPr lvl="0"/>
            <a:r>
              <a:rPr lang="zh-TW" altLang="zh-TW" sz="2000" b="1" dirty="0">
                <a:solidFill>
                  <a:srgbClr val="3939FF"/>
                </a:solidFill>
                <a:latin typeface="微軟正黑體" pitchFamily="34" charset="-120"/>
              </a:rPr>
              <a:t>七年級上、下學期、八年級上、下學期及九年級上學期等</a:t>
            </a:r>
            <a:r>
              <a:rPr lang="en-US" altLang="zh-TW" sz="2000" b="1" dirty="0">
                <a:solidFill>
                  <a:srgbClr val="3939FF"/>
                </a:solidFill>
                <a:latin typeface="微軟正黑體" pitchFamily="34" charset="-120"/>
              </a:rPr>
              <a:t>5</a:t>
            </a:r>
            <a:r>
              <a:rPr lang="zh-TW" altLang="zh-TW" sz="2000" b="1" dirty="0">
                <a:solidFill>
                  <a:srgbClr val="3939FF"/>
                </a:solidFill>
                <a:latin typeface="微軟正黑體" pitchFamily="34" charset="-120"/>
              </a:rPr>
              <a:t>學期成績。</a:t>
            </a:r>
          </a:p>
        </p:txBody>
      </p:sp>
      <p:sp>
        <p:nvSpPr>
          <p:cNvPr id="51" name="內容版面配置區 2">
            <a:extLst>
              <a:ext uri="{FF2B5EF4-FFF2-40B4-BE49-F238E27FC236}">
                <a16:creationId xmlns:a16="http://schemas.microsoft.com/office/drawing/2014/main" id="{C4249F5A-3EB6-4F51-98C2-971CCC9A262E}"/>
              </a:ext>
            </a:extLst>
          </p:cNvPr>
          <p:cNvSpPr>
            <a:spLocks noGrp="1"/>
          </p:cNvSpPr>
          <p:nvPr>
            <p:ph idx="1"/>
          </p:nvPr>
        </p:nvSpPr>
        <p:spPr>
          <a:xfrm>
            <a:off x="1860483" y="5774539"/>
            <a:ext cx="8102083" cy="827534"/>
          </a:xfrm>
        </p:spPr>
        <p:txBody>
          <a:bodyPr rtlCol="0">
            <a:noAutofit/>
          </a:bodyPr>
          <a:lstStyle/>
          <a:p>
            <a:pPr marL="0" indent="0" fontAlgn="auto">
              <a:spcBef>
                <a:spcPts val="0"/>
              </a:spcBef>
              <a:buNone/>
              <a:defRPr/>
            </a:pPr>
            <a:r>
              <a:rPr lang="zh-TW" altLang="en-US" sz="2400" b="1" dirty="0">
                <a:solidFill>
                  <a:srgbClr val="FF0000"/>
                </a:solidFill>
                <a:latin typeface="微軟正黑體" pitchFamily="34" charset="-120"/>
                <a:ea typeface="微軟正黑體" pitchFamily="34" charset="-120"/>
              </a:rPr>
              <a:t>每</a:t>
            </a:r>
            <a:r>
              <a:rPr lang="en-US" altLang="zh-TW" sz="2400" b="1" dirty="0">
                <a:solidFill>
                  <a:srgbClr val="FF0000"/>
                </a:solidFill>
                <a:latin typeface="微軟正黑體" pitchFamily="34" charset="-120"/>
                <a:ea typeface="微軟正黑體" pitchFamily="34" charset="-120"/>
              </a:rPr>
              <a:t>1</a:t>
            </a:r>
            <a:r>
              <a:rPr lang="zh-TW" altLang="en-US" sz="2400" b="1" dirty="0">
                <a:solidFill>
                  <a:srgbClr val="FF0000"/>
                </a:solidFill>
                <a:latin typeface="微軟正黑體" pitchFamily="34" charset="-120"/>
                <a:ea typeface="微軟正黑體" pitchFamily="34" charset="-120"/>
              </a:rPr>
              <a:t>項可採計學習領域</a:t>
            </a:r>
            <a:r>
              <a:rPr lang="zh-TW" altLang="en-US" sz="2400" b="1" dirty="0">
                <a:solidFill>
                  <a:srgbClr val="3939FF"/>
                </a:solidFill>
                <a:latin typeface="微軟正黑體" pitchFamily="34" charset="-120"/>
                <a:ea typeface="微軟正黑體" pitchFamily="34" charset="-120"/>
              </a:rPr>
              <a:t>「</a:t>
            </a:r>
            <a:r>
              <a:rPr lang="en-US" altLang="zh-TW" sz="2400" b="1" dirty="0">
                <a:solidFill>
                  <a:srgbClr val="3939FF"/>
                </a:solidFill>
                <a:latin typeface="微軟正黑體" pitchFamily="34" charset="-120"/>
                <a:ea typeface="微軟正黑體" pitchFamily="34" charset="-120"/>
              </a:rPr>
              <a:t>5</a:t>
            </a:r>
            <a:r>
              <a:rPr lang="zh-TW" altLang="en-US" sz="2400" b="1" dirty="0">
                <a:solidFill>
                  <a:srgbClr val="3939FF"/>
                </a:solidFill>
                <a:latin typeface="微軟正黑體" pitchFamily="34" charset="-120"/>
                <a:ea typeface="微軟正黑體" pitchFamily="34" charset="-120"/>
              </a:rPr>
              <a:t>學期平均成績」達</a:t>
            </a:r>
            <a:r>
              <a:rPr lang="en-US" altLang="zh-TW" sz="2400" b="1" dirty="0">
                <a:solidFill>
                  <a:srgbClr val="3939FF"/>
                </a:solidFill>
                <a:latin typeface="微軟正黑體" pitchFamily="34" charset="-120"/>
                <a:ea typeface="微軟正黑體" pitchFamily="34" charset="-120"/>
              </a:rPr>
              <a:t>60</a:t>
            </a:r>
            <a:r>
              <a:rPr lang="zh-TW" altLang="en-US" sz="2400" b="1" dirty="0">
                <a:solidFill>
                  <a:srgbClr val="3939FF"/>
                </a:solidFill>
                <a:latin typeface="微軟正黑體" pitchFamily="34" charset="-120"/>
                <a:ea typeface="微軟正黑體" pitchFamily="34" charset="-120"/>
              </a:rPr>
              <a:t>分以上</a:t>
            </a:r>
            <a:r>
              <a:rPr lang="zh-TW" altLang="en-US" sz="2400" b="1" dirty="0">
                <a:solidFill>
                  <a:srgbClr val="FF0000"/>
                </a:solidFill>
                <a:latin typeface="微軟正黑體" pitchFamily="34" charset="-120"/>
                <a:ea typeface="微軟正黑體" pitchFamily="34" charset="-120"/>
              </a:rPr>
              <a:t>得</a:t>
            </a:r>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分</a:t>
            </a:r>
            <a:endParaRPr lang="en-US" altLang="zh-TW" sz="2400" b="1" dirty="0">
              <a:solidFill>
                <a:srgbClr val="FF0000"/>
              </a:solidFill>
              <a:latin typeface="微軟正黑體" pitchFamily="34" charset="-120"/>
              <a:ea typeface="微軟正黑體" pitchFamily="34" charset="-120"/>
            </a:endParaRPr>
          </a:p>
          <a:p>
            <a:pPr marL="0" indent="0" fontAlgn="auto">
              <a:spcBef>
                <a:spcPts val="0"/>
              </a:spcBef>
              <a:buNone/>
              <a:defRPr/>
            </a:pPr>
            <a:r>
              <a:rPr lang="zh-TW" altLang="en-US" sz="2400" b="1" dirty="0">
                <a:solidFill>
                  <a:srgbClr val="3939FF"/>
                </a:solidFill>
                <a:latin typeface="微軟正黑體" pitchFamily="34" charset="-120"/>
                <a:ea typeface="微軟正黑體" pitchFamily="34" charset="-120"/>
              </a:rPr>
              <a:t>積分上限</a:t>
            </a:r>
            <a:r>
              <a:rPr lang="en-US" altLang="zh-TW" sz="2400" b="1" dirty="0">
                <a:solidFill>
                  <a:srgbClr val="3939FF"/>
                </a:solidFill>
                <a:latin typeface="微軟正黑體" pitchFamily="34" charset="-120"/>
                <a:ea typeface="微軟正黑體" pitchFamily="34" charset="-120"/>
              </a:rPr>
              <a:t>21</a:t>
            </a:r>
            <a:r>
              <a:rPr lang="zh-TW" altLang="en-US" sz="2400" b="1" dirty="0">
                <a:solidFill>
                  <a:srgbClr val="3939FF"/>
                </a:solidFill>
                <a:latin typeface="微軟正黑體" pitchFamily="34" charset="-120"/>
                <a:ea typeface="微軟正黑體" pitchFamily="34" charset="-120"/>
              </a:rPr>
              <a:t>分</a:t>
            </a:r>
            <a:endParaRPr lang="en-US" altLang="zh-TW" sz="2400" b="1" dirty="0">
              <a:solidFill>
                <a:srgbClr val="3939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42308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791104"/>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6" y="1775880"/>
            <a:ext cx="11277646" cy="45945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111</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zh-TW" altLang="en-US"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規定</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五專優先免試招生名額</a:t>
            </a:r>
            <a:r>
              <a:rPr lang="zh-TW" altLang="en-US" spc="-150" dirty="0">
                <a:effectLst>
                  <a:glow rad="127000">
                    <a:schemeClr val="bg1">
                      <a:alpha val="91000"/>
                    </a:schemeClr>
                  </a:glow>
                </a:effectLst>
                <a:latin typeface="標楷體" pitchFamily="65" charset="-120"/>
                <a:ea typeface="標楷體" pitchFamily="65" charset="-120"/>
              </a:rPr>
              <a:t>為國立學校不得低於教育部核定各校招生名額總額</a:t>
            </a:r>
            <a:r>
              <a:rPr lang="en-US" altLang="zh-TW" spc="-150" dirty="0">
                <a:effectLst>
                  <a:glow rad="127000">
                    <a:schemeClr val="bg1">
                      <a:alpha val="91000"/>
                    </a:schemeClr>
                  </a:glow>
                </a:effectLst>
                <a:latin typeface="標楷體" pitchFamily="65" charset="-120"/>
                <a:ea typeface="標楷體" pitchFamily="65" charset="-120"/>
              </a:rPr>
              <a:t>80%</a:t>
            </a:r>
            <a:r>
              <a:rPr lang="zh-TW" altLang="en-US" spc="-150" dirty="0">
                <a:effectLst>
                  <a:glow rad="127000">
                    <a:schemeClr val="bg1">
                      <a:alpha val="91000"/>
                    </a:schemeClr>
                  </a:glow>
                </a:effectLst>
                <a:latin typeface="標楷體" pitchFamily="65" charset="-120"/>
                <a:ea typeface="標楷體" pitchFamily="65" charset="-120"/>
              </a:rPr>
              <a:t>；私立學校不得低於</a:t>
            </a:r>
            <a:r>
              <a:rPr lang="en-US" altLang="zh-TW" spc="-150" dirty="0">
                <a:effectLst>
                  <a:glow rad="127000">
                    <a:schemeClr val="bg1">
                      <a:alpha val="91000"/>
                    </a:schemeClr>
                  </a:glow>
                </a:effectLst>
                <a:latin typeface="標楷體" pitchFamily="65" charset="-120"/>
                <a:ea typeface="標楷體" pitchFamily="65" charset="-120"/>
              </a:rPr>
              <a:t>50%</a:t>
            </a:r>
            <a:r>
              <a:rPr lang="zh-TW" altLang="en-US" spc="-150" dirty="0">
                <a:effectLst>
                  <a:glow rad="127000">
                    <a:schemeClr val="bg1">
                      <a:alpha val="91000"/>
                    </a:schemeClr>
                  </a:glow>
                </a:effectLst>
                <a:latin typeface="標楷體" pitchFamily="65" charset="-120"/>
                <a:ea typeface="標楷體" pitchFamily="65" charset="-120"/>
              </a:rPr>
              <a:t>。且招生名額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不得低於</a:t>
            </a:r>
            <a:r>
              <a:rPr lang="en-US" altLang="zh-TW" spc="-150">
                <a:solidFill>
                  <a:srgbClr val="FF0000"/>
                </a:solidFill>
                <a:effectLst>
                  <a:glow rad="127000">
                    <a:schemeClr val="bg1">
                      <a:alpha val="91000"/>
                    </a:schemeClr>
                  </a:glow>
                </a:effectLst>
                <a:latin typeface="標楷體" pitchFamily="65" charset="-120"/>
                <a:ea typeface="標楷體" pitchFamily="65" charset="-120"/>
              </a:rPr>
              <a:t>110</a:t>
            </a:r>
            <a:r>
              <a:rPr lang="zh-TW" altLang="en-US" spc="-150">
                <a:solidFill>
                  <a:srgbClr val="FF0000"/>
                </a:solidFill>
                <a:effectLst>
                  <a:glow rad="127000">
                    <a:schemeClr val="bg1">
                      <a:alpha val="91000"/>
                    </a:schemeClr>
                  </a:glow>
                </a:effectLst>
                <a:latin typeface="標楷體" pitchFamily="65" charset="-120"/>
                <a:ea typeface="標楷體" pitchFamily="65" charset="-120"/>
              </a:rPr>
              <a:t>學年</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三</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招生試務辦理方式</a:t>
            </a:r>
          </a:p>
        </p:txBody>
      </p:sp>
      <p:sp>
        <p:nvSpPr>
          <p:cNvPr id="6" name="投影片編號版面配置區 11">
            <a:extLst>
              <a:ext uri="{FF2B5EF4-FFF2-40B4-BE49-F238E27FC236}">
                <a16:creationId xmlns:a16="http://schemas.microsoft.com/office/drawing/2014/main" id="{003C47BE-3204-48C8-AAE8-9C1C19B4BC8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008891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a:t>
            </a:r>
            <a:r>
              <a:rPr lang="zh-TW" altLang="en-US"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綜合活動</a:t>
            </a:r>
            <a:r>
              <a:rPr lang="zh-TW" altLang="en-US" sz="2500" dirty="0">
                <a:latin typeface="標楷體" panose="03000509000000000000" pitchFamily="65" charset="-120"/>
                <a:ea typeface="標楷體" panose="03000509000000000000" pitchFamily="65" charset="-120"/>
              </a:rPr>
              <a:t>及科技領域</a:t>
            </a:r>
            <a:r>
              <a:rPr lang="zh-TW" altLang="zh-TW" sz="2500" dirty="0">
                <a:latin typeface="標楷體" panose="03000509000000000000" pitchFamily="65" charset="-120"/>
                <a:ea typeface="標楷體" panose="03000509000000000000" pitchFamily="65" charset="-120"/>
              </a:rPr>
              <a:t>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6" name="投影片編號版面配置區 11">
            <a:extLst>
              <a:ext uri="{FF2B5EF4-FFF2-40B4-BE49-F238E27FC236}">
                <a16:creationId xmlns:a16="http://schemas.microsoft.com/office/drawing/2014/main" id="{620C06BD-54F8-408C-A3BF-743DB90492B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992339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58</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extLst>
              <p:ext uri="{D42A27DB-BD31-4B8C-83A1-F6EECF244321}">
                <p14:modId xmlns:p14="http://schemas.microsoft.com/office/powerpoint/2010/main" val="2626113653"/>
              </p:ext>
            </p:extLst>
          </p:nvPr>
        </p:nvGraphicFramePr>
        <p:xfrm>
          <a:off x="127000" y="639925"/>
          <a:ext cx="11938000" cy="6142382"/>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41414">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4815">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8959">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111.5.14(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914994">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707802">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其成績應於國中就學期間且至</a:t>
                      </a:r>
                      <a:r>
                        <a:rPr lang="en-US" altLang="zh-TW" sz="1800" b="0" i="0" u="none" strike="noStrike" kern="1200" baseline="0" dirty="0">
                          <a:solidFill>
                            <a:schemeClr val="dk1"/>
                          </a:solidFill>
                          <a:latin typeface="Book Antiqua" pitchFamily="18" charset="0"/>
                          <a:ea typeface="標楷體" pitchFamily="65" charset="-120"/>
                          <a:cs typeface="+mn-cs"/>
                        </a:rPr>
                        <a:t>111.5.14(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0207">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  </a:t>
                      </a:r>
                      <a:r>
                        <a:rPr lang="zh-TW" altLang="en-US" sz="1800" b="1" dirty="0">
                          <a:solidFill>
                            <a:srgbClr val="0000CC"/>
                          </a:solidFill>
                          <a:latin typeface="微軟正黑體" panose="020B0604030504040204" pitchFamily="34" charset="-120"/>
                          <a:ea typeface="+mn-ea"/>
                        </a:rPr>
                        <a:t>報名時檢附在報名期間內有效之證明文件</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81184">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健康與體育、藝術與人文、綜合、科技：</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0885">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8" name="投影片編號版面配置區 11">
            <a:extLst>
              <a:ext uri="{FF2B5EF4-FFF2-40B4-BE49-F238E27FC236}">
                <a16:creationId xmlns:a16="http://schemas.microsoft.com/office/drawing/2014/main" id="{A363731D-C1E1-4C9E-B1C6-ADE8A8DA01E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7291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1">
            <a:extLst>
              <a:ext uri="{FF2B5EF4-FFF2-40B4-BE49-F238E27FC236}">
                <a16:creationId xmlns:a16="http://schemas.microsoft.com/office/drawing/2014/main" id="{20C6A027-340D-4D87-A202-D5A24B681B7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7" name="投影片編號版面配置區 11">
            <a:extLst>
              <a:ext uri="{FF2B5EF4-FFF2-40B4-BE49-F238E27FC236}">
                <a16:creationId xmlns:a16="http://schemas.microsoft.com/office/drawing/2014/main" id="{425B2879-90AA-482E-B5D2-DA8E00A9967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9" name="表格 8">
            <a:extLst>
              <a:ext uri="{FF2B5EF4-FFF2-40B4-BE49-F238E27FC236}">
                <a16:creationId xmlns:a16="http://schemas.microsoft.com/office/drawing/2014/main" id="{BDA10311-EEAB-4215-B49C-6FB45F332C78}"/>
              </a:ext>
            </a:extLst>
          </p:cNvPr>
          <p:cNvGraphicFramePr>
            <a:graphicFrameLocks noGrp="1"/>
          </p:cNvGraphicFramePr>
          <p:nvPr>
            <p:extLst>
              <p:ext uri="{D42A27DB-BD31-4B8C-83A1-F6EECF244321}">
                <p14:modId xmlns:p14="http://schemas.microsoft.com/office/powerpoint/2010/main" val="3271596242"/>
              </p:ext>
            </p:extLst>
          </p:nvPr>
        </p:nvGraphicFramePr>
        <p:xfrm>
          <a:off x="1523999" y="1260498"/>
          <a:ext cx="9998075" cy="5524930"/>
        </p:xfrm>
        <a:graphic>
          <a:graphicData uri="http://schemas.openxmlformats.org/drawingml/2006/table">
            <a:tbl>
              <a:tblPr firstRow="1" bandRow="1">
                <a:tableStyleId>{1E171933-4619-4E11-9A3F-F7608DF75F80}</a:tableStyleId>
              </a:tblPr>
              <a:tblGrid>
                <a:gridCol w="1104665">
                  <a:extLst>
                    <a:ext uri="{9D8B030D-6E8A-4147-A177-3AD203B41FA5}">
                      <a16:colId xmlns:a16="http://schemas.microsoft.com/office/drawing/2014/main" val="20000"/>
                    </a:ext>
                  </a:extLst>
                </a:gridCol>
                <a:gridCol w="951274">
                  <a:extLst>
                    <a:ext uri="{9D8B030D-6E8A-4147-A177-3AD203B41FA5}">
                      <a16:colId xmlns:a16="http://schemas.microsoft.com/office/drawing/2014/main" val="20001"/>
                    </a:ext>
                  </a:extLst>
                </a:gridCol>
                <a:gridCol w="526623">
                  <a:extLst>
                    <a:ext uri="{9D8B030D-6E8A-4147-A177-3AD203B41FA5}">
                      <a16:colId xmlns:a16="http://schemas.microsoft.com/office/drawing/2014/main" val="20002"/>
                    </a:ext>
                  </a:extLst>
                </a:gridCol>
                <a:gridCol w="499392">
                  <a:extLst>
                    <a:ext uri="{9D8B030D-6E8A-4147-A177-3AD203B41FA5}">
                      <a16:colId xmlns:a16="http://schemas.microsoft.com/office/drawing/2014/main" val="20003"/>
                    </a:ext>
                  </a:extLst>
                </a:gridCol>
                <a:gridCol w="365621">
                  <a:extLst>
                    <a:ext uri="{9D8B030D-6E8A-4147-A177-3AD203B41FA5}">
                      <a16:colId xmlns:a16="http://schemas.microsoft.com/office/drawing/2014/main" val="20004"/>
                    </a:ext>
                  </a:extLst>
                </a:gridCol>
                <a:gridCol w="591753">
                  <a:extLst>
                    <a:ext uri="{9D8B030D-6E8A-4147-A177-3AD203B41FA5}">
                      <a16:colId xmlns:a16="http://schemas.microsoft.com/office/drawing/2014/main" val="20005"/>
                    </a:ext>
                  </a:extLst>
                </a:gridCol>
                <a:gridCol w="1090220">
                  <a:extLst>
                    <a:ext uri="{9D8B030D-6E8A-4147-A177-3AD203B41FA5}">
                      <a16:colId xmlns:a16="http://schemas.microsoft.com/office/drawing/2014/main" val="20006"/>
                    </a:ext>
                  </a:extLst>
                </a:gridCol>
                <a:gridCol w="545847">
                  <a:extLst>
                    <a:ext uri="{9D8B030D-6E8A-4147-A177-3AD203B41FA5}">
                      <a16:colId xmlns:a16="http://schemas.microsoft.com/office/drawing/2014/main" val="20007"/>
                    </a:ext>
                  </a:extLst>
                </a:gridCol>
                <a:gridCol w="367224">
                  <a:extLst>
                    <a:ext uri="{9D8B030D-6E8A-4147-A177-3AD203B41FA5}">
                      <a16:colId xmlns:a16="http://schemas.microsoft.com/office/drawing/2014/main" val="20008"/>
                    </a:ext>
                  </a:extLst>
                </a:gridCol>
                <a:gridCol w="962941">
                  <a:extLst>
                    <a:ext uri="{9D8B030D-6E8A-4147-A177-3AD203B41FA5}">
                      <a16:colId xmlns:a16="http://schemas.microsoft.com/office/drawing/2014/main" val="20009"/>
                    </a:ext>
                  </a:extLst>
                </a:gridCol>
                <a:gridCol w="862155">
                  <a:extLst>
                    <a:ext uri="{9D8B030D-6E8A-4147-A177-3AD203B41FA5}">
                      <a16:colId xmlns:a16="http://schemas.microsoft.com/office/drawing/2014/main" val="20010"/>
                    </a:ext>
                  </a:extLst>
                </a:gridCol>
                <a:gridCol w="2130360">
                  <a:extLst>
                    <a:ext uri="{9D8B030D-6E8A-4147-A177-3AD203B41FA5}">
                      <a16:colId xmlns:a16="http://schemas.microsoft.com/office/drawing/2014/main" val="20011"/>
                    </a:ext>
                  </a:extLst>
                </a:gridCol>
              </a:tblGrid>
              <a:tr h="372888">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70085">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國內競賽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dirty="0">
                          <a:solidFill>
                            <a:schemeClr val="tx1"/>
                          </a:solidFill>
                          <a:latin typeface="微軟正黑體" panose="020B0604030504040204" pitchFamily="34" charset="-120"/>
                          <a:ea typeface="微軟正黑體" panose="020B0604030504040204" pitchFamily="34" charset="-120"/>
                        </a:rPr>
                        <a:t>4</a:t>
                      </a:r>
                      <a:r>
                        <a:rPr lang="zh-TW" altLang="en-US" sz="1200" b="1" dirty="0">
                          <a:solidFill>
                            <a:schemeClr val="tx1"/>
                          </a:solidFill>
                          <a:latin typeface="微軟正黑體" panose="020B0604030504040204" pitchFamily="34" charset="-120"/>
                          <a:ea typeface="微軟正黑體" panose="020B0604030504040204" pitchFamily="34" charset="-120"/>
                        </a:rPr>
                        <a:t>人以上為團體。團體賽依個人賽積分折半計算。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kern="1200" dirty="0">
                          <a:solidFill>
                            <a:srgbClr val="FF0000"/>
                          </a:solidFill>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，且獲獎證明之落款人在縣市須為縣市長，在直轄市須為市長或其所屬一級機關首長。</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dirty="0">
                          <a:solidFill>
                            <a:srgbClr val="FF0000"/>
                          </a:solidFill>
                          <a:latin typeface="微軟正黑體" panose="020B0604030504040204" pitchFamily="34" charset="-120"/>
                          <a:ea typeface="微軟正黑體" panose="020B0604030504040204" pitchFamily="34" charset="-120"/>
                        </a:rPr>
                        <a:t>111</a:t>
                      </a:r>
                      <a:r>
                        <a:rPr lang="zh-TW" altLang="en-US" sz="1200" b="1" dirty="0">
                          <a:solidFill>
                            <a:srgbClr val="FF0000"/>
                          </a:solidFill>
                          <a:latin typeface="微軟正黑體" panose="020B0604030504040204" pitchFamily="34" charset="-120"/>
                          <a:ea typeface="微軟正黑體" panose="020B0604030504040204" pitchFamily="34" charset="-120"/>
                        </a:rPr>
                        <a:t>年</a:t>
                      </a:r>
                      <a:r>
                        <a:rPr lang="en-US" altLang="zh-TW" sz="1200" b="1" dirty="0">
                          <a:solidFill>
                            <a:srgbClr val="FF0000"/>
                          </a:solidFill>
                          <a:latin typeface="微軟正黑體" panose="020B0604030504040204" pitchFamily="34" charset="-120"/>
                          <a:ea typeface="微軟正黑體" panose="020B0604030504040204" pitchFamily="34" charset="-120"/>
                        </a:rPr>
                        <a:t>5</a:t>
                      </a:r>
                      <a:r>
                        <a:rPr lang="zh-TW" altLang="en-US" sz="1200" b="1" dirty="0">
                          <a:solidFill>
                            <a:srgbClr val="FF0000"/>
                          </a:solidFill>
                          <a:latin typeface="微軟正黑體" panose="020B0604030504040204" pitchFamily="34" charset="-120"/>
                          <a:ea typeface="微軟正黑體" panose="020B0604030504040204" pitchFamily="34" charset="-120"/>
                        </a:rPr>
                        <a:t>月</a:t>
                      </a:r>
                      <a:r>
                        <a:rPr lang="en-US" altLang="zh-TW" sz="1200" b="1" dirty="0">
                          <a:solidFill>
                            <a:srgbClr val="FF0000"/>
                          </a:solidFill>
                          <a:latin typeface="微軟正黑體" panose="020B0604030504040204" pitchFamily="34" charset="-120"/>
                          <a:ea typeface="微軟正黑體" panose="020B0604030504040204" pitchFamily="34" charset="-120"/>
                        </a:rPr>
                        <a:t>14</a:t>
                      </a:r>
                      <a:r>
                        <a:rPr lang="zh-TW" altLang="en-US" sz="1200" b="1" dirty="0">
                          <a:solidFill>
                            <a:srgbClr val="FF0000"/>
                          </a:solidFill>
                          <a:latin typeface="微軟正黑體" panose="020B0604030504040204" pitchFamily="34" charset="-120"/>
                          <a:ea typeface="微軟正黑體" panose="020B0604030504040204" pitchFamily="34" charset="-120"/>
                        </a:rPr>
                        <a:t>日</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含</a:t>
                      </a: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085">
                <a:tc vMerge="1">
                  <a:txBody>
                    <a:bodyPr/>
                    <a:lstStyle/>
                    <a:p>
                      <a:pPr algn="ctr"/>
                      <a:endParaRPr lang="zh-TW" altLang="en-US" dirty="0"/>
                    </a:p>
                  </a:txBody>
                  <a:tcPr anchor="ct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670085">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670085">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670085">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670085">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65766">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kern="1200" dirty="0">
                          <a:solidFill>
                            <a:srgbClr val="FF0000"/>
                          </a:solidFill>
                          <a:latin typeface="微軟正黑體" panose="020B0604030504040204" pitchFamily="34" charset="-120"/>
                          <a:ea typeface="微軟正黑體" panose="020B0604030504040204" pitchFamily="34" charset="-120"/>
                        </a:rPr>
                        <a:t>111</a:t>
                      </a:r>
                      <a:r>
                        <a:rPr lang="zh-TW" altLang="en-US" sz="1400" b="1" kern="1200" dirty="0">
                          <a:solidFill>
                            <a:srgbClr val="FF0000"/>
                          </a:solidFill>
                          <a:latin typeface="微軟正黑體" panose="020B0604030504040204" pitchFamily="34" charset="-120"/>
                          <a:ea typeface="微軟正黑體" panose="020B0604030504040204" pitchFamily="34" charset="-120"/>
                        </a:rPr>
                        <a:t>年</a:t>
                      </a:r>
                      <a:r>
                        <a:rPr lang="en-US" altLang="zh-TW" sz="1400" b="1" kern="1200" dirty="0">
                          <a:solidFill>
                            <a:srgbClr val="FF0000"/>
                          </a:solidFill>
                          <a:latin typeface="微軟正黑體" panose="020B0604030504040204" pitchFamily="34" charset="-120"/>
                          <a:ea typeface="微軟正黑體" panose="020B0604030504040204" pitchFamily="34" charset="-120"/>
                        </a:rPr>
                        <a:t>5</a:t>
                      </a:r>
                      <a:r>
                        <a:rPr lang="zh-TW" altLang="en-US" sz="1400" b="1" kern="1200" dirty="0">
                          <a:solidFill>
                            <a:srgbClr val="FF0000"/>
                          </a:solidFill>
                          <a:latin typeface="微軟正黑體" panose="020B0604030504040204" pitchFamily="34" charset="-120"/>
                          <a:ea typeface="微軟正黑體" panose="020B0604030504040204" pitchFamily="34" charset="-120"/>
                        </a:rPr>
                        <a:t>月</a:t>
                      </a:r>
                      <a:r>
                        <a:rPr lang="en-US" altLang="zh-TW" sz="1400" b="1" kern="1200" dirty="0">
                          <a:solidFill>
                            <a:srgbClr val="FF0000"/>
                          </a:solidFill>
                          <a:latin typeface="微軟正黑體" panose="020B0604030504040204" pitchFamily="34" charset="-120"/>
                          <a:ea typeface="微軟正黑體" panose="020B0604030504040204" pitchFamily="34" charset="-120"/>
                        </a:rPr>
                        <a:t>14</a:t>
                      </a:r>
                      <a:r>
                        <a:rPr lang="zh-TW" altLang="en-US" sz="1400" b="1" kern="1200" dirty="0">
                          <a:solidFill>
                            <a:srgbClr val="FF0000"/>
                          </a:solidFill>
                          <a:latin typeface="微軟正黑體" panose="020B0604030504040204" pitchFamily="34" charset="-120"/>
                          <a:ea typeface="微軟正黑體" panose="020B0604030504040204" pitchFamily="34" charset="-120"/>
                        </a:rPr>
                        <a:t>日</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含</a:t>
                      </a:r>
                      <a:r>
                        <a:rPr lang="en-US" altLang="zh-TW" sz="1400" b="1" dirty="0">
                          <a:solidFill>
                            <a:srgbClr val="FF0000"/>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65766">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latin typeface="微軟正黑體" panose="020B0604030504040204" pitchFamily="34" charset="-120"/>
                          <a:ea typeface="微軟正黑體" panose="020B0604030504040204" pitchFamily="34" charset="-120"/>
                        </a:rPr>
                        <a:t>0.5</a:t>
                      </a:r>
                      <a:r>
                        <a:rPr lang="zh-TW" altLang="en-US" sz="1400" b="1" kern="1200" dirty="0">
                          <a:solidFill>
                            <a:srgbClr val="FF0000"/>
                          </a:solidFill>
                          <a:latin typeface="微軟正黑體" panose="020B0604030504040204" pitchFamily="34" charset="-120"/>
                          <a:ea typeface="微軟正黑體" panose="020B0604030504040204" pitchFamily="34" charset="-120"/>
                        </a:rPr>
                        <a:t>分</a:t>
                      </a:r>
                      <a:endParaRPr lang="zh-TW" altLang="en-US" sz="1400" b="1" kern="1200" dirty="0">
                        <a:solidFill>
                          <a:srgbClr val="FF0000"/>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46089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7" name="投影片編號版面配置區 11">
            <a:extLst>
              <a:ext uri="{FF2B5EF4-FFF2-40B4-BE49-F238E27FC236}">
                <a16:creationId xmlns:a16="http://schemas.microsoft.com/office/drawing/2014/main" id="{425B2879-90AA-482E-B5D2-DA8E00A9967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5" name="內容版面配置區 2">
            <a:extLst>
              <a:ext uri="{FF2B5EF4-FFF2-40B4-BE49-F238E27FC236}">
                <a16:creationId xmlns:a16="http://schemas.microsoft.com/office/drawing/2014/main" id="{AF2CF87B-65B3-46CC-823C-4348AB6C5AB4}"/>
              </a:ext>
            </a:extLst>
          </p:cNvPr>
          <p:cNvSpPr>
            <a:spLocks noGrp="1"/>
          </p:cNvSpPr>
          <p:nvPr>
            <p:ph idx="1"/>
          </p:nvPr>
        </p:nvSpPr>
        <p:spPr>
          <a:xfrm>
            <a:off x="1523999" y="1383506"/>
            <a:ext cx="9998075" cy="5220494"/>
          </a:xfrm>
        </p:spPr>
        <p:txBody>
          <a:bodyPr rtlCol="0">
            <a:noAutofit/>
          </a:bodyPr>
          <a:lstStyle/>
          <a:p>
            <a:pPr fontAlgn="auto">
              <a:spcAft>
                <a:spcPts val="450"/>
              </a:spcAft>
              <a:buFont typeface="Wingdings" panose="05000000000000000000" pitchFamily="2" charset="2"/>
              <a:buChar char="l"/>
              <a:defRPr/>
            </a:pPr>
            <a:r>
              <a:rPr lang="zh-TW" altLang="zh-TW" sz="2000" b="1" dirty="0">
                <a:solidFill>
                  <a:srgbClr val="0033CC"/>
                </a:solidFill>
                <a:latin typeface="標楷體" panose="03000509000000000000" pitchFamily="65" charset="-120"/>
                <a:ea typeface="標楷體" panose="03000509000000000000" pitchFamily="65" charset="-120"/>
              </a:rPr>
              <a:t>競賽</a:t>
            </a:r>
            <a:r>
              <a:rPr lang="zh-TW" altLang="en-US" sz="2000" b="1" dirty="0">
                <a:solidFill>
                  <a:srgbClr val="0033CC"/>
                </a:solidFill>
                <a:latin typeface="標楷體" panose="03000509000000000000" pitchFamily="65" charset="-120"/>
                <a:ea typeface="標楷體" panose="03000509000000000000" pitchFamily="65" charset="-120"/>
              </a:rPr>
              <a:t>（上限７分）</a:t>
            </a:r>
            <a:endParaRPr lang="en-US" altLang="zh-TW" sz="2000" b="1" dirty="0">
              <a:solidFill>
                <a:srgbClr val="0033CC"/>
              </a:solidFill>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solidFill>
                  <a:srgbClr val="C00000"/>
                </a:solidFill>
                <a:latin typeface="標楷體" panose="03000509000000000000" pitchFamily="65" charset="-120"/>
                <a:ea typeface="標楷體" panose="03000509000000000000" pitchFamily="65" charset="-120"/>
              </a:rPr>
              <a:t>競賽得獎應於國中在學期間且至</a:t>
            </a:r>
            <a:r>
              <a:rPr lang="en-US" altLang="zh-TW" sz="2000" b="1" dirty="0">
                <a:solidFill>
                  <a:srgbClr val="C00000"/>
                </a:solidFill>
                <a:latin typeface="標楷體" panose="03000509000000000000" pitchFamily="65" charset="-120"/>
                <a:ea typeface="標楷體" panose="03000509000000000000" pitchFamily="65" charset="-120"/>
              </a:rPr>
              <a:t>111</a:t>
            </a:r>
            <a:r>
              <a:rPr lang="zh-TW" altLang="zh-TW"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5</a:t>
            </a:r>
            <a:r>
              <a:rPr lang="zh-TW" altLang="zh-TW"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14</a:t>
            </a:r>
            <a:r>
              <a:rPr lang="zh-TW" altLang="zh-TW" sz="2000" b="1" dirty="0">
                <a:solidFill>
                  <a:srgbClr val="C00000"/>
                </a:solidFill>
                <a:latin typeface="標楷體" panose="03000509000000000000" pitchFamily="65" charset="-120"/>
                <a:ea typeface="標楷體" panose="03000509000000000000" pitchFamily="65" charset="-120"/>
              </a:rPr>
              <a:t>日（星期</a:t>
            </a:r>
            <a:r>
              <a:rPr lang="zh-TW" altLang="en-US" sz="2000" b="1" dirty="0">
                <a:solidFill>
                  <a:srgbClr val="C00000"/>
                </a:solidFill>
                <a:latin typeface="標楷體" panose="03000509000000000000" pitchFamily="65" charset="-120"/>
                <a:ea typeface="標楷體" panose="03000509000000000000" pitchFamily="65" charset="-120"/>
              </a:rPr>
              <a:t>六</a:t>
            </a:r>
            <a:r>
              <a:rPr lang="zh-TW" altLang="zh-TW" sz="2000" b="1"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（含）前</a:t>
            </a:r>
            <a:r>
              <a:rPr lang="zh-TW" altLang="zh-TW" sz="2000" b="1" dirty="0">
                <a:solidFill>
                  <a:srgbClr val="C00000"/>
                </a:solidFill>
                <a:latin typeface="標楷體" panose="03000509000000000000" pitchFamily="65" charset="-120"/>
                <a:ea typeface="標楷體" panose="03000509000000000000" pitchFamily="65" charset="-120"/>
              </a:rPr>
              <a:t>取得為限</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國際性</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全國性競賽項目以</a:t>
            </a:r>
            <a:r>
              <a:rPr lang="zh-TW" altLang="zh-TW" sz="2000" u="sng" dirty="0">
                <a:solidFill>
                  <a:srgbClr val="C00000"/>
                </a:solidFill>
                <a:latin typeface="標楷體" panose="03000509000000000000" pitchFamily="65" charset="-120"/>
                <a:ea typeface="標楷體" panose="03000509000000000000" pitchFamily="65" charset="-120"/>
              </a:rPr>
              <a:t>簡章所列項目</a:t>
            </a:r>
            <a:r>
              <a:rPr lang="zh-TW" altLang="zh-TW" sz="2000" dirty="0">
                <a:latin typeface="標楷體" panose="03000509000000000000" pitchFamily="65" charset="-120"/>
                <a:ea typeface="標楷體" panose="03000509000000000000" pitchFamily="65" charset="-120"/>
              </a:rPr>
              <a:t>為限</a:t>
            </a:r>
            <a:endParaRPr lang="en-US" altLang="zh-TW" sz="2000" dirty="0">
              <a:latin typeface="標楷體" panose="03000509000000000000" pitchFamily="65" charset="-120"/>
              <a:ea typeface="標楷體" panose="03000509000000000000" pitchFamily="65" charset="-120"/>
            </a:endParaRPr>
          </a:p>
          <a:p>
            <a:pPr>
              <a:buFont typeface="Wingdings" panose="05000000000000000000" pitchFamily="2" charset="2"/>
              <a:buChar char="Ø"/>
              <a:defRPr/>
            </a:pPr>
            <a:r>
              <a:rPr lang="zh-TW" altLang="zh-TW" sz="2000" dirty="0">
                <a:solidFill>
                  <a:srgbClr val="C00000"/>
                </a:solidFill>
                <a:latin typeface="標楷體" panose="03000509000000000000" pitchFamily="65" charset="-120"/>
                <a:ea typeface="標楷體" panose="03000509000000000000" pitchFamily="65" charset="-120"/>
              </a:rPr>
              <a:t>區域及縣（市）競賽以</a:t>
            </a:r>
            <a:r>
              <a:rPr lang="zh-TW" altLang="en-US" sz="2000" dirty="0">
                <a:solidFill>
                  <a:srgbClr val="C00000"/>
                </a:solidFill>
                <a:latin typeface="標楷體" panose="03000509000000000000" pitchFamily="65" charset="-120"/>
                <a:ea typeface="標楷體" panose="03000509000000000000" pitchFamily="65" charset="-120"/>
              </a:rPr>
              <a:t>縣市</a:t>
            </a:r>
            <a:r>
              <a:rPr lang="zh-TW" altLang="zh-TW" sz="2000" dirty="0">
                <a:solidFill>
                  <a:srgbClr val="C00000"/>
                </a:solidFill>
                <a:latin typeface="標楷體" panose="03000509000000000000" pitchFamily="65" charset="-120"/>
                <a:ea typeface="標楷體" panose="03000509000000000000" pitchFamily="65" charset="-120"/>
              </a:rPr>
              <a:t>政府主辦者為限</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且</a:t>
            </a:r>
            <a:r>
              <a:rPr lang="zh-TW" altLang="en-US" sz="2000" dirty="0">
                <a:solidFill>
                  <a:srgbClr val="C00000"/>
                </a:solidFill>
                <a:latin typeface="標楷體" panose="03000509000000000000" pitchFamily="65" charset="-120"/>
                <a:ea typeface="標楷體" panose="03000509000000000000" pitchFamily="65" charset="-120"/>
              </a:rPr>
              <a:t>獲獎證明落款人：</a:t>
            </a:r>
            <a:r>
              <a:rPr lang="zh-TW" altLang="en-US" sz="2000" b="1" dirty="0">
                <a:solidFill>
                  <a:srgbClr val="C00000"/>
                </a:solidFill>
                <a:latin typeface="標楷體" panose="03000509000000000000" pitchFamily="65" charset="-120"/>
                <a:ea typeface="標楷體" panose="03000509000000000000" pitchFamily="65" charset="-120"/>
              </a:rPr>
              <a:t>縣</a:t>
            </a:r>
            <a:r>
              <a:rPr lang="zh-TW" altLang="zh-TW" sz="2000" dirty="0">
                <a:solidFill>
                  <a:srgbClr val="C00000"/>
                </a:solidFill>
                <a:latin typeface="標楷體" panose="03000509000000000000" pitchFamily="65" charset="-120"/>
                <a:ea typeface="標楷體" panose="03000509000000000000" pitchFamily="65" charset="-120"/>
              </a:rPr>
              <a:t>（市）</a:t>
            </a:r>
            <a:r>
              <a:rPr lang="zh-TW" altLang="en-US" sz="2000" b="1" dirty="0">
                <a:solidFill>
                  <a:srgbClr val="C00000"/>
                </a:solidFill>
                <a:latin typeface="標楷體" panose="03000509000000000000" pitchFamily="65" charset="-120"/>
                <a:ea typeface="標楷體" panose="03000509000000000000" pitchFamily="65" charset="-120"/>
              </a:rPr>
              <a:t>為縣</a:t>
            </a:r>
            <a:r>
              <a:rPr lang="zh-TW" altLang="zh-TW" sz="2000" dirty="0">
                <a:solidFill>
                  <a:srgbClr val="C00000"/>
                </a:solidFill>
                <a:latin typeface="標楷體" panose="03000509000000000000" pitchFamily="65" charset="-120"/>
                <a:ea typeface="標楷體" panose="03000509000000000000" pitchFamily="65" charset="-120"/>
              </a:rPr>
              <a:t>（市）</a:t>
            </a:r>
            <a:r>
              <a:rPr lang="zh-TW" altLang="en-US" sz="2000" b="1" dirty="0">
                <a:solidFill>
                  <a:srgbClr val="C00000"/>
                </a:solidFill>
                <a:latin typeface="標楷體" panose="03000509000000000000" pitchFamily="65" charset="-120"/>
                <a:ea typeface="標楷體" panose="03000509000000000000" pitchFamily="65" charset="-120"/>
              </a:rPr>
              <a:t>長</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b="1" dirty="0">
                <a:solidFill>
                  <a:srgbClr val="C00000"/>
                </a:solidFill>
                <a:latin typeface="標楷體" panose="03000509000000000000" pitchFamily="65" charset="-120"/>
                <a:ea typeface="標楷體" panose="03000509000000000000" pitchFamily="65" charset="-120"/>
              </a:rPr>
              <a:t>直轄市為市長或其所屬之一級機關首長</a:t>
            </a:r>
            <a:r>
              <a:rPr lang="zh-TW" altLang="zh-TW" sz="2000" dirty="0">
                <a:solidFill>
                  <a:srgbClr val="C00000"/>
                </a:solidFill>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a:p>
            <a:pPr>
              <a:buFont typeface="Wingdings" panose="05000000000000000000" pitchFamily="2" charset="2"/>
              <a:buChar char="Ø"/>
              <a:defRPr/>
            </a:pPr>
            <a:endParaRPr lang="en-US" altLang="zh-TW" sz="2000" dirty="0">
              <a:solidFill>
                <a:srgbClr val="C00000"/>
              </a:solidFill>
              <a:latin typeface="標楷體" panose="03000509000000000000" pitchFamily="65" charset="-120"/>
              <a:ea typeface="標楷體" panose="03000509000000000000" pitchFamily="65" charset="-120"/>
            </a:endParaRPr>
          </a:p>
          <a:p>
            <a:pPr fontAlgn="auto">
              <a:lnSpc>
                <a:spcPct val="100000"/>
              </a:lnSpc>
              <a:spcAft>
                <a:spcPts val="0"/>
              </a:spcAft>
              <a:buFont typeface="Wingdings" panose="05000000000000000000" pitchFamily="2" charset="2"/>
              <a:buChar char="l"/>
              <a:defRPr/>
            </a:pPr>
            <a:r>
              <a:rPr lang="zh-TW" altLang="zh-TW" sz="2000" b="1" dirty="0">
                <a:solidFill>
                  <a:srgbClr val="0033CC"/>
                </a:solidFill>
                <a:latin typeface="標楷體" panose="03000509000000000000" pitchFamily="65" charset="-120"/>
                <a:ea typeface="標楷體" panose="03000509000000000000" pitchFamily="65" charset="-120"/>
              </a:rPr>
              <a:t>服務學習</a:t>
            </a:r>
            <a:r>
              <a:rPr lang="zh-TW" altLang="en-US" sz="2000" b="1" dirty="0">
                <a:solidFill>
                  <a:srgbClr val="0033CC"/>
                </a:solidFill>
                <a:latin typeface="標楷體" panose="03000509000000000000" pitchFamily="65" charset="-120"/>
                <a:ea typeface="標楷體" panose="03000509000000000000" pitchFamily="65" charset="-120"/>
              </a:rPr>
              <a:t>（上限</a:t>
            </a:r>
            <a:r>
              <a:rPr lang="en-US" altLang="zh-TW" sz="2000" b="1" dirty="0">
                <a:solidFill>
                  <a:srgbClr val="0033CC"/>
                </a:solidFill>
                <a:latin typeface="標楷體" panose="03000509000000000000" pitchFamily="65" charset="-120"/>
                <a:ea typeface="標楷體" panose="03000509000000000000" pitchFamily="65" charset="-120"/>
              </a:rPr>
              <a:t>15</a:t>
            </a:r>
            <a:r>
              <a:rPr lang="zh-TW" altLang="en-US" sz="2000" b="1" dirty="0">
                <a:solidFill>
                  <a:srgbClr val="0033CC"/>
                </a:solidFill>
                <a:latin typeface="標楷體" panose="03000509000000000000" pitchFamily="65" charset="-120"/>
                <a:ea typeface="標楷體" panose="03000509000000000000" pitchFamily="65" charset="-120"/>
              </a:rPr>
              <a:t>分）</a:t>
            </a:r>
            <a:endParaRPr lang="en-US" altLang="zh-TW" sz="2000" b="1" dirty="0">
              <a:solidFill>
                <a:srgbClr val="0033CC"/>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採計學校服務表現</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擔任班級幹部、小老師或社團幹部任滿</a:t>
            </a:r>
            <a:r>
              <a:rPr lang="zh-TW" altLang="zh-TW" sz="2000" dirty="0">
                <a:solidFill>
                  <a:srgbClr val="C00000"/>
                </a:solidFill>
                <a:latin typeface="標楷體" panose="03000509000000000000" pitchFamily="65" charset="-120"/>
                <a:ea typeface="標楷體" panose="03000509000000000000" pitchFamily="65" charset="-120"/>
              </a:rPr>
              <a:t>一學期得</a:t>
            </a:r>
            <a:r>
              <a:rPr lang="en-US" altLang="zh-TW" sz="2000" b="1" dirty="0">
                <a:solidFill>
                  <a:srgbClr val="C00000"/>
                </a:solidFill>
                <a:latin typeface="標楷體" panose="03000509000000000000" pitchFamily="65" charset="-120"/>
                <a:ea typeface="標楷體" panose="03000509000000000000" pitchFamily="65" charset="-120"/>
              </a:rPr>
              <a:t>2</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latin typeface="標楷體" panose="03000509000000000000" pitchFamily="65" charset="-120"/>
                <a:ea typeface="標楷體" panose="03000509000000000000" pitchFamily="65" charset="-120"/>
              </a:rPr>
              <a:t>，</a:t>
            </a:r>
            <a:r>
              <a:rPr lang="zh-TW" altLang="zh-TW" sz="2000" dirty="0">
                <a:solidFill>
                  <a:srgbClr val="C00000"/>
                </a:solidFill>
                <a:latin typeface="標楷體" panose="03000509000000000000" pitchFamily="65" charset="-120"/>
                <a:ea typeface="標楷體" panose="03000509000000000000" pitchFamily="65" charset="-120"/>
              </a:rPr>
              <a:t>同一學期同時擔任班級幹部、小老師或社團幹部，仍以</a:t>
            </a:r>
            <a:r>
              <a:rPr lang="en-US" altLang="zh-TW" sz="2000" b="1" dirty="0">
                <a:solidFill>
                  <a:srgbClr val="C00000"/>
                </a:solidFill>
                <a:latin typeface="標楷體" panose="03000509000000000000" pitchFamily="65" charset="-120"/>
                <a:ea typeface="標楷體" panose="03000509000000000000" pitchFamily="65" charset="-120"/>
              </a:rPr>
              <a:t>2</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solidFill>
                  <a:srgbClr val="C00000"/>
                </a:solidFill>
                <a:latin typeface="標楷體" panose="03000509000000000000" pitchFamily="65" charset="-120"/>
                <a:ea typeface="標楷體" panose="03000509000000000000" pitchFamily="65" charset="-120"/>
              </a:rPr>
              <a:t>採計。</a:t>
            </a:r>
            <a:r>
              <a:rPr lang="en-US" altLang="zh-TW" sz="2000" dirty="0">
                <a:solidFill>
                  <a:srgbClr val="C00000"/>
                </a:solidFill>
                <a:latin typeface="標楷體" panose="03000509000000000000" pitchFamily="65" charset="-120"/>
                <a:ea typeface="標楷體" panose="03000509000000000000" pitchFamily="65" charset="-120"/>
              </a:rPr>
              <a:t/>
            </a:r>
            <a:br>
              <a:rPr lang="en-US" altLang="zh-TW" sz="2000" dirty="0">
                <a:solidFill>
                  <a:srgbClr val="C00000"/>
                </a:solidFill>
                <a:latin typeface="標楷體" panose="03000509000000000000" pitchFamily="65" charset="-120"/>
                <a:ea typeface="標楷體" panose="03000509000000000000" pitchFamily="65" charset="-120"/>
              </a:rPr>
            </a:br>
            <a:r>
              <a:rPr lang="zh-TW" altLang="zh-TW" sz="2000" dirty="0">
                <a:solidFill>
                  <a:srgbClr val="0000CC"/>
                </a:solidFill>
                <a:latin typeface="標楷體" panose="03000509000000000000" pitchFamily="65" charset="-120"/>
                <a:ea typeface="標楷體" panose="03000509000000000000" pitchFamily="65" charset="-120"/>
              </a:rPr>
              <a:t>除副班長、副社長，</a:t>
            </a:r>
            <a:r>
              <a:rPr lang="zh-TW" altLang="zh-TW" sz="2000" dirty="0">
                <a:solidFill>
                  <a:srgbClr val="C00000"/>
                </a:solidFill>
                <a:latin typeface="標楷體" panose="03000509000000000000" pitchFamily="65" charset="-120"/>
                <a:ea typeface="標楷體" panose="03000509000000000000" pitchFamily="65" charset="-120"/>
              </a:rPr>
              <a:t>其餘副級幹部皆不採計。</a:t>
            </a:r>
            <a:endParaRPr lang="en-US" altLang="zh-TW" sz="2000" dirty="0">
              <a:solidFill>
                <a:srgbClr val="C00000"/>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zh-TW" sz="2000" dirty="0">
                <a:latin typeface="標楷體" panose="03000509000000000000" pitchFamily="65" charset="-120"/>
                <a:ea typeface="標楷體" panose="03000509000000000000" pitchFamily="65" charset="-120"/>
              </a:rPr>
              <a:t>校外服務學習時數</a:t>
            </a:r>
            <a:r>
              <a:rPr lang="zh-TW" altLang="en-US"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參加校內服務學習課程及活動，或於校外參加志工服務或社區服務</a:t>
            </a:r>
            <a:r>
              <a:rPr lang="zh-TW" altLang="zh-TW" sz="2000" dirty="0">
                <a:solidFill>
                  <a:srgbClr val="C00000"/>
                </a:solidFill>
                <a:latin typeface="標楷體" panose="03000509000000000000" pitchFamily="65" charset="-120"/>
                <a:ea typeface="標楷體" panose="03000509000000000000" pitchFamily="65" charset="-120"/>
              </a:rPr>
              <a:t>滿</a:t>
            </a:r>
            <a:r>
              <a:rPr lang="en-US" altLang="zh-TW" sz="2000" dirty="0">
                <a:solidFill>
                  <a:srgbClr val="C00000"/>
                </a:solidFill>
                <a:latin typeface="標楷體" panose="03000509000000000000" pitchFamily="65" charset="-120"/>
                <a:ea typeface="標楷體" panose="03000509000000000000" pitchFamily="65" charset="-120"/>
              </a:rPr>
              <a:t>1</a:t>
            </a:r>
            <a:r>
              <a:rPr lang="zh-TW" altLang="zh-TW" sz="2000" dirty="0">
                <a:solidFill>
                  <a:srgbClr val="C00000"/>
                </a:solidFill>
                <a:latin typeface="標楷體" panose="03000509000000000000" pitchFamily="65" charset="-120"/>
                <a:ea typeface="標楷體" panose="03000509000000000000" pitchFamily="65" charset="-120"/>
              </a:rPr>
              <a:t>小時得</a:t>
            </a:r>
            <a:r>
              <a:rPr lang="en-US" altLang="zh-TW" sz="2000" dirty="0">
                <a:solidFill>
                  <a:srgbClr val="C00000"/>
                </a:solidFill>
                <a:latin typeface="標楷體" panose="03000509000000000000" pitchFamily="65" charset="-120"/>
                <a:ea typeface="標楷體" panose="03000509000000000000" pitchFamily="65" charset="-120"/>
              </a:rPr>
              <a:t> </a:t>
            </a:r>
            <a:r>
              <a:rPr lang="en-US" altLang="zh-TW" sz="2000" b="1" dirty="0">
                <a:solidFill>
                  <a:srgbClr val="C00000"/>
                </a:solidFill>
                <a:latin typeface="標楷體" panose="03000509000000000000" pitchFamily="65" charset="-120"/>
                <a:ea typeface="標楷體" panose="03000509000000000000" pitchFamily="65" charset="-120"/>
              </a:rPr>
              <a:t>0.5</a:t>
            </a:r>
            <a:r>
              <a:rPr lang="zh-TW" altLang="zh-TW" sz="2000" b="1" dirty="0">
                <a:solidFill>
                  <a:srgbClr val="C00000"/>
                </a:solidFill>
                <a:latin typeface="標楷體" panose="03000509000000000000" pitchFamily="65" charset="-120"/>
                <a:ea typeface="標楷體" panose="03000509000000000000" pitchFamily="65" charset="-120"/>
              </a:rPr>
              <a:t>分</a:t>
            </a:r>
            <a:r>
              <a:rPr lang="zh-TW" altLang="zh-TW" sz="2000" dirty="0">
                <a:solidFill>
                  <a:srgbClr val="C00000"/>
                </a:solidFill>
                <a:latin typeface="標楷體" panose="03000509000000000000" pitchFamily="65" charset="-120"/>
                <a:ea typeface="標楷體" panose="03000509000000000000" pitchFamily="65" charset="-120"/>
              </a:rPr>
              <a:t>。</a:t>
            </a:r>
            <a:endParaRPr lang="en-US" altLang="zh-TW" sz="2000" dirty="0">
              <a:solidFill>
                <a:srgbClr val="C00000"/>
              </a:solidFill>
              <a:latin typeface="標楷體" panose="03000509000000000000" pitchFamily="65" charset="-120"/>
              <a:ea typeface="標楷體" panose="03000509000000000000" pitchFamily="65" charset="-120"/>
            </a:endParaRPr>
          </a:p>
          <a:p>
            <a:pPr>
              <a:lnSpc>
                <a:spcPct val="100000"/>
              </a:lnSpc>
              <a:buFont typeface="Wingdings" panose="05000000000000000000" pitchFamily="2" charset="2"/>
              <a:buChar char="Ø"/>
              <a:defRPr/>
            </a:pPr>
            <a:r>
              <a:rPr lang="zh-TW" altLang="en-US" sz="2000" dirty="0">
                <a:latin typeface="標楷體" panose="03000509000000000000" pitchFamily="65" charset="-120"/>
                <a:ea typeface="標楷體" panose="03000509000000000000" pitchFamily="65" charset="-120"/>
              </a:rPr>
              <a:t>相關服務學習應於</a:t>
            </a:r>
            <a:r>
              <a:rPr lang="zh-TW" altLang="en-US" sz="2000" dirty="0">
                <a:solidFill>
                  <a:srgbClr val="C00000"/>
                </a:solidFill>
                <a:latin typeface="標楷體" panose="03000509000000000000" pitchFamily="65" charset="-120"/>
                <a:ea typeface="標楷體" panose="03000509000000000000" pitchFamily="65" charset="-120"/>
              </a:rPr>
              <a:t>國中就學期間且至</a:t>
            </a:r>
            <a:r>
              <a:rPr lang="en-US" altLang="zh-TW" sz="2000" b="1" dirty="0">
                <a:solidFill>
                  <a:srgbClr val="C00000"/>
                </a:solidFill>
                <a:latin typeface="標楷體" panose="03000509000000000000" pitchFamily="65" charset="-120"/>
                <a:ea typeface="標楷體" panose="03000509000000000000" pitchFamily="65" charset="-120"/>
              </a:rPr>
              <a:t>111</a:t>
            </a:r>
            <a:r>
              <a:rPr lang="zh-TW" altLang="en-US"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5</a:t>
            </a:r>
            <a:r>
              <a:rPr lang="zh-TW" altLang="en-US"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14</a:t>
            </a:r>
            <a:r>
              <a:rPr lang="zh-TW" altLang="en-US" sz="2000" b="1" dirty="0">
                <a:solidFill>
                  <a:srgbClr val="C00000"/>
                </a:solidFill>
                <a:latin typeface="標楷體" panose="03000509000000000000" pitchFamily="65" charset="-120"/>
                <a:ea typeface="標楷體" panose="03000509000000000000" pitchFamily="65" charset="-120"/>
              </a:rPr>
              <a:t>日（星期六）（含）前取得為限</a:t>
            </a:r>
            <a:r>
              <a:rPr lang="zh-TW" altLang="en-US" sz="2000" dirty="0">
                <a:solidFill>
                  <a:srgbClr val="C00000"/>
                </a:solidFill>
                <a:latin typeface="標楷體" panose="03000509000000000000" pitchFamily="65" charset="-120"/>
                <a:ea typeface="標楷體" panose="03000509000000000000" pitchFamily="65" charset="-120"/>
              </a:rPr>
              <a:t>。</a:t>
            </a:r>
            <a:endParaRPr lang="zh-TW" altLang="zh-TW" sz="20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83920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20" name="內容版面配置區 2"/>
          <p:cNvSpPr>
            <a:spLocks noGrp="1"/>
          </p:cNvSpPr>
          <p:nvPr>
            <p:ph idx="1"/>
          </p:nvPr>
        </p:nvSpPr>
        <p:spPr>
          <a:xfrm>
            <a:off x="1662113" y="1787525"/>
            <a:ext cx="9555162" cy="4756150"/>
          </a:xfrm>
        </p:spPr>
        <p:txBody>
          <a:bodyPr/>
          <a:lstStyle/>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30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0.5</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111</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28</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五專聯合免視滿</a:t>
            </a:r>
            <a:r>
              <a:rPr lang="en-US" altLang="zh-TW" sz="2800" dirty="0">
                <a:solidFill>
                  <a:srgbClr val="000066"/>
                </a:solidFill>
                <a:latin typeface="標楷體" panose="03000509000000000000" pitchFamily="65" charset="-120"/>
                <a:ea typeface="標楷體" panose="03000509000000000000" pitchFamily="65" charset="-120"/>
              </a:rPr>
              <a:t>4</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111</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30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111</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D13A1FF2-79F0-4ACB-88BE-67EF1F466FA0}"/>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文字方塊 6">
            <a:extLst>
              <a:ext uri="{FF2B5EF4-FFF2-40B4-BE49-F238E27FC236}">
                <a16:creationId xmlns:a16="http://schemas.microsoft.com/office/drawing/2014/main" id="{E351ACAF-F2D2-494E-A5A6-0E3D8774CA69}"/>
              </a:ext>
            </a:extLst>
          </p:cNvPr>
          <p:cNvSpPr txBox="1"/>
          <p:nvPr/>
        </p:nvSpPr>
        <p:spPr>
          <a:xfrm>
            <a:off x="4269869" y="1226492"/>
            <a:ext cx="4339650" cy="461665"/>
          </a:xfrm>
          <a:prstGeom prst="rect">
            <a:avLst/>
          </a:prstGeom>
          <a:noFill/>
        </p:spPr>
        <p:txBody>
          <a:bodyPr wrap="none" rtlCol="0">
            <a:spAutoFit/>
          </a:bodyPr>
          <a:lstStyle/>
          <a:p>
            <a:r>
              <a:rPr lang="zh-TW" altLang="en-US" sz="2400" b="1" dirty="0">
                <a:solidFill>
                  <a:srgbClr val="FF0000"/>
                </a:solidFill>
                <a:latin typeface="+mn-ea"/>
                <a:ea typeface="+mn-ea"/>
              </a:rPr>
              <a:t>適用</a:t>
            </a:r>
            <a:r>
              <a:rPr lang="en-US" altLang="zh-TW" sz="2400" b="1" dirty="0">
                <a:solidFill>
                  <a:srgbClr val="FF0000"/>
                </a:solidFill>
                <a:latin typeface="+mn-ea"/>
                <a:ea typeface="+mn-ea"/>
              </a:rPr>
              <a:t>111-112</a:t>
            </a:r>
            <a:r>
              <a:rPr lang="zh-TW" altLang="en-US" sz="2400" b="1" dirty="0">
                <a:solidFill>
                  <a:srgbClr val="FF0000"/>
                </a:solidFill>
                <a:latin typeface="+mn-ea"/>
                <a:ea typeface="+mn-ea"/>
              </a:rPr>
              <a:t>學年度入學之學生</a:t>
            </a:r>
          </a:p>
        </p:txBody>
      </p:sp>
    </p:spTree>
    <p:extLst>
      <p:ext uri="{BB962C8B-B14F-4D97-AF65-F5344CB8AC3E}">
        <p14:creationId xmlns:p14="http://schemas.microsoft.com/office/powerpoint/2010/main" val="570002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三</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技藝優良</a:t>
            </a:r>
          </a:p>
        </p:txBody>
      </p:sp>
      <p:sp>
        <p:nvSpPr>
          <p:cNvPr id="7" name="投影片編號版面配置區 11">
            <a:extLst>
              <a:ext uri="{FF2B5EF4-FFF2-40B4-BE49-F238E27FC236}">
                <a16:creationId xmlns:a16="http://schemas.microsoft.com/office/drawing/2014/main" id="{4E2331D9-1081-49F0-8C24-CE2BD4DF9E2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內容版面配置區 2">
            <a:extLst>
              <a:ext uri="{FF2B5EF4-FFF2-40B4-BE49-F238E27FC236}">
                <a16:creationId xmlns:a16="http://schemas.microsoft.com/office/drawing/2014/main" id="{40F77A8C-4092-4096-8001-692B1D7DB768}"/>
              </a:ext>
            </a:extLst>
          </p:cNvPr>
          <p:cNvSpPr>
            <a:spLocks noGrp="1"/>
          </p:cNvSpPr>
          <p:nvPr>
            <p:ph idx="1"/>
          </p:nvPr>
        </p:nvSpPr>
        <p:spPr>
          <a:xfrm>
            <a:off x="1592263" y="1462350"/>
            <a:ext cx="9612766" cy="4586288"/>
          </a:xfrm>
        </p:spPr>
        <p:txBody>
          <a:bodyPr rtlCol="0">
            <a:noAutofit/>
          </a:bodyPr>
          <a:lstStyle/>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技藝優良</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marL="0" indent="0" fontAlgn="auto">
              <a:lnSpc>
                <a:spcPct val="100000"/>
              </a:lnSpc>
              <a:spcBef>
                <a:spcPts val="450"/>
              </a:spcBef>
              <a:spcAft>
                <a:spcPts val="225"/>
              </a:spcAft>
              <a:buNone/>
              <a:defRPr/>
            </a:pPr>
            <a:endParaRPr lang="en-US" altLang="zh-TW" sz="44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弱勢身分</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fontAlgn="auto">
              <a:lnSpc>
                <a:spcPct val="100000"/>
              </a:lnSpc>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報名時具</a:t>
            </a:r>
            <a:r>
              <a:rPr lang="zh-TW" altLang="zh-TW" sz="2000" dirty="0">
                <a:solidFill>
                  <a:srgbClr val="C00000"/>
                </a:solidFill>
                <a:latin typeface="微軟正黑體" panose="020B0604030504040204" pitchFamily="34" charset="-120"/>
                <a:ea typeface="微軟正黑體" panose="020B0604030504040204" pitchFamily="34" charset="-120"/>
              </a:rPr>
              <a:t>低收入戶</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zh-TW" sz="2000" dirty="0">
                <a:solidFill>
                  <a:srgbClr val="C00000"/>
                </a:solidFill>
                <a:latin typeface="微軟正黑體" panose="020B0604030504040204" pitchFamily="34" charset="-120"/>
                <a:ea typeface="微軟正黑體" panose="020B0604030504040204" pitchFamily="34" charset="-120"/>
              </a:rPr>
              <a:t>、中低收入戶、直系血親尊親屬支領失業給付及特殊境遇家庭子女身分者</a:t>
            </a:r>
            <a:r>
              <a:rPr lang="zh-TW" altLang="en-US" sz="2000" dirty="0">
                <a:solidFill>
                  <a:srgbClr val="C00000"/>
                </a:solidFill>
                <a:latin typeface="微軟正黑體" panose="020B0604030504040204" pitchFamily="34" charset="-120"/>
                <a:ea typeface="微軟正黑體" panose="020B0604030504040204" pitchFamily="34" charset="-120"/>
              </a:rPr>
              <a:t>採計</a:t>
            </a:r>
            <a:r>
              <a:rPr lang="en-US" altLang="zh-TW" sz="2000" b="1" dirty="0">
                <a:solidFill>
                  <a:srgbClr val="C00000"/>
                </a:solidFill>
                <a:latin typeface="微軟正黑體" panose="020B0604030504040204" pitchFamily="34" charset="-120"/>
                <a:ea typeface="微軟正黑體" panose="020B0604030504040204" pitchFamily="34" charset="-120"/>
              </a:rPr>
              <a:t>1.5</a:t>
            </a:r>
            <a:r>
              <a:rPr lang="zh-TW" altLang="zh-TW" sz="2000" b="1" dirty="0">
                <a:solidFill>
                  <a:srgbClr val="C00000"/>
                </a:solidFill>
                <a:latin typeface="微軟正黑體" panose="020B0604030504040204" pitchFamily="34" charset="-120"/>
                <a:ea typeface="微軟正黑體" panose="020B0604030504040204" pitchFamily="34" charset="-120"/>
              </a:rPr>
              <a:t>分</a:t>
            </a:r>
            <a:r>
              <a:rPr lang="zh-TW" altLang="zh-TW" sz="2000" dirty="0">
                <a:latin typeface="微軟正黑體" panose="020B0604030504040204" pitchFamily="34" charset="-120"/>
                <a:ea typeface="微軟正黑體" panose="020B0604030504040204" pitchFamily="34" charset="-120"/>
              </a:rPr>
              <a:t>，若免試生同時具備</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種以上資格者僅得</a:t>
            </a:r>
            <a:r>
              <a:rPr lang="zh-TW" altLang="zh-TW" sz="2000" b="1" dirty="0">
                <a:latin typeface="微軟正黑體" panose="020B0604030504040204" pitchFamily="34" charset="-120"/>
                <a:ea typeface="微軟正黑體" panose="020B0604030504040204" pitchFamily="34" charset="-120"/>
              </a:rPr>
              <a:t>擇一</a:t>
            </a:r>
            <a:r>
              <a:rPr lang="zh-TW" altLang="zh-TW" sz="2000" dirty="0">
                <a:latin typeface="微軟正黑體" panose="020B0604030504040204" pitchFamily="34" charset="-120"/>
                <a:ea typeface="微軟正黑體" panose="020B0604030504040204" pitchFamily="34" charset="-120"/>
              </a:rPr>
              <a:t>計分。</a:t>
            </a:r>
            <a:endParaRPr lang="zh-TW" altLang="zh-TW" dirty="0">
              <a:latin typeface="微軟正黑體" panose="020B0604030504040204" pitchFamily="34" charset="-120"/>
              <a:ea typeface="微軟正黑體" panose="020B0604030504040204" pitchFamily="34" charset="-120"/>
            </a:endParaRPr>
          </a:p>
          <a:p>
            <a:pPr fontAlgn="auto">
              <a:lnSpc>
                <a:spcPct val="100000"/>
              </a:lnSpc>
              <a:spcBef>
                <a:spcPts val="450"/>
              </a:spcBef>
              <a:spcAft>
                <a:spcPts val="225"/>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均衡學習</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21</a:t>
            </a:r>
            <a:r>
              <a:rPr lang="zh-TW" altLang="en-US" sz="3200" b="1" dirty="0">
                <a:solidFill>
                  <a:srgbClr val="0033CC"/>
                </a:solidFill>
                <a:latin typeface="微軟正黑體" panose="020B0604030504040204" pitchFamily="34" charset="-120"/>
                <a:ea typeface="微軟正黑體" panose="020B0604030504040204" pitchFamily="34" charset="-120"/>
              </a:rPr>
              <a:t>分）</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採計</a:t>
            </a:r>
            <a:r>
              <a:rPr lang="zh-TW" altLang="zh-TW" sz="2000" dirty="0">
                <a:solidFill>
                  <a:srgbClr val="C00000"/>
                </a:solidFill>
                <a:latin typeface="微軟正黑體" panose="020B0604030504040204" pitchFamily="34" charset="-120"/>
                <a:ea typeface="微軟正黑體" panose="020B0604030504040204" pitchFamily="34" charset="-120"/>
              </a:rPr>
              <a:t>健康與體育</a:t>
            </a:r>
            <a:r>
              <a:rPr lang="zh-TW" altLang="en-US" sz="2000" dirty="0">
                <a:solidFill>
                  <a:srgbClr val="C00000"/>
                </a:solidFill>
                <a:latin typeface="微軟正黑體" panose="020B0604030504040204" pitchFamily="34" charset="-120"/>
                <a:ea typeface="微軟正黑體" panose="020B0604030504040204" pitchFamily="34" charset="-120"/>
              </a:rPr>
              <a:t>、藝術</a:t>
            </a:r>
            <a:r>
              <a:rPr lang="en-US" altLang="zh-TW" sz="2000" dirty="0">
                <a:solidFill>
                  <a:srgbClr val="C00000"/>
                </a:solidFill>
                <a:latin typeface="微軟正黑體" panose="020B0604030504040204" pitchFamily="34" charset="-120"/>
                <a:ea typeface="微軟正黑體" panose="020B0604030504040204" pitchFamily="34" charset="-120"/>
              </a:rPr>
              <a:t>(</a:t>
            </a:r>
            <a:r>
              <a:rPr lang="zh-TW" altLang="en-US" sz="2000" dirty="0">
                <a:solidFill>
                  <a:srgbClr val="C00000"/>
                </a:solidFill>
                <a:latin typeface="微軟正黑體" panose="020B0604030504040204" pitchFamily="34" charset="-120"/>
                <a:ea typeface="微軟正黑體" panose="020B0604030504040204" pitchFamily="34" charset="-120"/>
              </a:rPr>
              <a:t>或</a:t>
            </a:r>
            <a:r>
              <a:rPr lang="zh-TW" altLang="zh-TW" sz="2000" dirty="0">
                <a:solidFill>
                  <a:srgbClr val="C00000"/>
                </a:solidFill>
                <a:latin typeface="微軟正黑體" panose="020B0604030504040204" pitchFamily="34" charset="-120"/>
                <a:ea typeface="微軟正黑體" panose="020B0604030504040204" pitchFamily="34" charset="-120"/>
              </a:rPr>
              <a:t>藝術與人文</a:t>
            </a:r>
            <a:r>
              <a:rPr lang="en-US" altLang="zh-TW" sz="2000" dirty="0">
                <a:solidFill>
                  <a:srgbClr val="C00000"/>
                </a:solidFill>
                <a:latin typeface="微軟正黑體" panose="020B0604030504040204" pitchFamily="34" charset="-120"/>
                <a:ea typeface="微軟正黑體" panose="020B0604030504040204" pitchFamily="34" charset="-120"/>
              </a:rPr>
              <a:t>)</a:t>
            </a:r>
            <a:r>
              <a:rPr lang="zh-TW" altLang="en-US" sz="2000" dirty="0">
                <a:solidFill>
                  <a:srgbClr val="C00000"/>
                </a:solidFill>
                <a:latin typeface="微軟正黑體" panose="020B0604030504040204" pitchFamily="34" charset="-120"/>
                <a:ea typeface="微軟正黑體" panose="020B0604030504040204" pitchFamily="34" charset="-120"/>
              </a:rPr>
              <a:t>、</a:t>
            </a:r>
            <a:r>
              <a:rPr lang="zh-TW" altLang="zh-TW" sz="2000" dirty="0">
                <a:solidFill>
                  <a:srgbClr val="C00000"/>
                </a:solidFill>
                <a:latin typeface="微軟正黑體" panose="020B0604030504040204" pitchFamily="34" charset="-120"/>
                <a:ea typeface="微軟正黑體" panose="020B0604030504040204" pitchFamily="34" charset="-120"/>
              </a:rPr>
              <a:t>綜合活動</a:t>
            </a:r>
            <a:r>
              <a:rPr lang="zh-TW" altLang="en-US" sz="2000" dirty="0">
                <a:solidFill>
                  <a:srgbClr val="C00000"/>
                </a:solidFill>
                <a:latin typeface="微軟正黑體" panose="020B0604030504040204" pitchFamily="34" charset="-120"/>
                <a:ea typeface="微軟正黑體" panose="020B0604030504040204" pitchFamily="34" charset="-120"/>
              </a:rPr>
              <a:t>、科技等</a:t>
            </a:r>
            <a:r>
              <a:rPr lang="zh-TW" altLang="zh-TW" sz="2000" dirty="0">
                <a:solidFill>
                  <a:srgbClr val="C00000"/>
                </a:solidFill>
                <a:latin typeface="微軟正黑體" panose="020B0604030504040204" pitchFamily="34" charset="-120"/>
                <a:ea typeface="微軟正黑體" panose="020B0604030504040204" pitchFamily="34" charset="-120"/>
              </a:rPr>
              <a:t>學習領域</a:t>
            </a:r>
            <a:r>
              <a:rPr lang="zh-TW" altLang="en-US" sz="2000" dirty="0">
                <a:solidFill>
                  <a:srgbClr val="C00000"/>
                </a:solidFill>
                <a:latin typeface="微軟正黑體" panose="020B0604030504040204" pitchFamily="34" charset="-120"/>
                <a:ea typeface="微軟正黑體" panose="020B0604030504040204" pitchFamily="34" charset="-120"/>
              </a:rPr>
              <a:t>。</a:t>
            </a:r>
            <a:endParaRPr lang="en-US" altLang="zh-TW" sz="2000" dirty="0">
              <a:solidFill>
                <a:srgbClr val="C00000"/>
              </a:solidFill>
              <a:latin typeface="微軟正黑體" panose="020B0604030504040204" pitchFamily="34" charset="-120"/>
              <a:ea typeface="微軟正黑體" panose="020B0604030504040204" pitchFamily="34" charset="-120"/>
            </a:endParaRPr>
          </a:p>
          <a:p>
            <a:pPr fontAlgn="auto">
              <a:spcBef>
                <a:spcPts val="900"/>
              </a:spcBef>
              <a:spcAft>
                <a:spcPts val="450"/>
              </a:spcAft>
              <a:buFont typeface="Wingdings" panose="05000000000000000000" pitchFamily="2" charset="2"/>
              <a:buChar char="Ø"/>
              <a:defRPr/>
            </a:pPr>
            <a:r>
              <a:rPr lang="zh-TW" altLang="en-US" sz="20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2000" dirty="0">
                <a:solidFill>
                  <a:srgbClr val="C00000"/>
                </a:solidFill>
                <a:latin typeface="微軟正黑體" panose="020B0604030504040204" pitchFamily="34" charset="-120"/>
                <a:ea typeface="微軟正黑體" panose="020B0604030504040204" pitchFamily="34" charset="-120"/>
              </a:rPr>
              <a:t>60</a:t>
            </a:r>
            <a:r>
              <a:rPr lang="zh-TW" altLang="en-US" sz="2000" dirty="0">
                <a:solidFill>
                  <a:srgbClr val="C00000"/>
                </a:solidFill>
                <a:latin typeface="微軟正黑體" panose="020B0604030504040204" pitchFamily="34" charset="-120"/>
                <a:ea typeface="微軟正黑體" panose="020B0604030504040204" pitchFamily="34" charset="-120"/>
              </a:rPr>
              <a:t>分以上得 </a:t>
            </a:r>
            <a:r>
              <a:rPr lang="en-US" altLang="zh-TW" sz="2000" b="1" dirty="0">
                <a:solidFill>
                  <a:srgbClr val="C00000"/>
                </a:solidFill>
                <a:latin typeface="微軟正黑體" panose="020B0604030504040204" pitchFamily="34" charset="-120"/>
                <a:ea typeface="微軟正黑體" panose="020B0604030504040204" pitchFamily="34" charset="-120"/>
              </a:rPr>
              <a:t>7</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資賦優異縮短修業年限學生以其實際就讀學期數進行平均成績計算。</a:t>
            </a:r>
            <a:endParaRPr lang="en-US" altLang="zh-TW" sz="2000" dirty="0">
              <a:latin typeface="微軟正黑體" panose="020B0604030504040204" pitchFamily="34" charset="-120"/>
              <a:ea typeface="微軟正黑體" panose="020B0604030504040204" pitchFamily="34" charset="-120"/>
            </a:endParaRPr>
          </a:p>
          <a:p>
            <a:pPr fontAlgn="auto">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2000" dirty="0">
              <a:latin typeface="微軟正黑體" panose="020B0604030504040204" pitchFamily="34" charset="-120"/>
              <a:ea typeface="微軟正黑體" panose="020B0604030504040204" pitchFamily="34" charset="-120"/>
            </a:endParaRPr>
          </a:p>
        </p:txBody>
      </p:sp>
      <p:grpSp>
        <p:nvGrpSpPr>
          <p:cNvPr id="10" name="群組 72">
            <a:extLst>
              <a:ext uri="{FF2B5EF4-FFF2-40B4-BE49-F238E27FC236}">
                <a16:creationId xmlns:a16="http://schemas.microsoft.com/office/drawing/2014/main" id="{E431B1C0-C1BF-4DA3-881E-245B73C01330}"/>
              </a:ext>
            </a:extLst>
          </p:cNvPr>
          <p:cNvGrpSpPr>
            <a:grpSpLocks/>
          </p:cNvGrpSpPr>
          <p:nvPr/>
        </p:nvGrpSpPr>
        <p:grpSpPr bwMode="auto">
          <a:xfrm>
            <a:off x="2003119" y="1944916"/>
            <a:ext cx="6618367" cy="1015998"/>
            <a:chOff x="847725" y="1589764"/>
            <a:chExt cx="8652365" cy="1003077"/>
          </a:xfrm>
        </p:grpSpPr>
        <p:grpSp>
          <p:nvGrpSpPr>
            <p:cNvPr id="11" name="组合 25">
              <a:extLst>
                <a:ext uri="{FF2B5EF4-FFF2-40B4-BE49-F238E27FC236}">
                  <a16:creationId xmlns:a16="http://schemas.microsoft.com/office/drawing/2014/main" id="{4CEE051B-CFC4-4AE5-90D8-DE71EA681926}"/>
                </a:ext>
              </a:extLst>
            </p:cNvPr>
            <p:cNvGrpSpPr>
              <a:grpSpLocks/>
            </p:cNvGrpSpPr>
            <p:nvPr/>
          </p:nvGrpSpPr>
          <p:grpSpPr bwMode="auto">
            <a:xfrm>
              <a:off x="847725" y="1624310"/>
              <a:ext cx="2088001" cy="900000"/>
              <a:chOff x="1019174" y="1624310"/>
              <a:chExt cx="2160001" cy="1154198"/>
            </a:xfrm>
          </p:grpSpPr>
          <p:sp>
            <p:nvSpPr>
              <p:cNvPr id="29" name="圆角矩形 6">
                <a:extLst>
                  <a:ext uri="{FF2B5EF4-FFF2-40B4-BE49-F238E27FC236}">
                    <a16:creationId xmlns:a16="http://schemas.microsoft.com/office/drawing/2014/main" id="{FA861D58-5161-4C5D-A904-6BF601AC2A16}"/>
                  </a:ext>
                </a:extLst>
              </p:cNvPr>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30" name="矩形 29">
                <a:extLst>
                  <a:ext uri="{FF2B5EF4-FFF2-40B4-BE49-F238E27FC236}">
                    <a16:creationId xmlns:a16="http://schemas.microsoft.com/office/drawing/2014/main" id="{55C6E8EE-07A7-4F7A-849A-9536A8BC000A}"/>
                  </a:ext>
                </a:extLst>
              </p:cNvPr>
              <p:cNvSpPr/>
              <p:nvPr/>
            </p:nvSpPr>
            <p:spPr>
              <a:xfrm>
                <a:off x="1019174" y="2085143"/>
                <a:ext cx="2159273" cy="637528"/>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2" name="组合 26">
              <a:extLst>
                <a:ext uri="{FF2B5EF4-FFF2-40B4-BE49-F238E27FC236}">
                  <a16:creationId xmlns:a16="http://schemas.microsoft.com/office/drawing/2014/main" id="{A10DAC00-FE06-4E1F-899F-0FEF12A7554F}"/>
                </a:ext>
              </a:extLst>
            </p:cNvPr>
            <p:cNvGrpSpPr>
              <a:grpSpLocks/>
            </p:cNvGrpSpPr>
            <p:nvPr/>
          </p:nvGrpSpPr>
          <p:grpSpPr bwMode="auto">
            <a:xfrm>
              <a:off x="3035845" y="1600711"/>
              <a:ext cx="2088000" cy="900000"/>
              <a:chOff x="1019175" y="1533525"/>
              <a:chExt cx="2486025" cy="1244983"/>
            </a:xfrm>
          </p:grpSpPr>
          <p:sp>
            <p:nvSpPr>
              <p:cNvPr id="27" name="圆角矩形 27">
                <a:extLst>
                  <a:ext uri="{FF2B5EF4-FFF2-40B4-BE49-F238E27FC236}">
                    <a16:creationId xmlns:a16="http://schemas.microsoft.com/office/drawing/2014/main" id="{37960489-C901-4FB7-BBE1-912F589466BD}"/>
                  </a:ext>
                </a:extLst>
              </p:cNvPr>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8" name="矩形 27">
                <a:extLst>
                  <a:ext uri="{FF2B5EF4-FFF2-40B4-BE49-F238E27FC236}">
                    <a16:creationId xmlns:a16="http://schemas.microsoft.com/office/drawing/2014/main" id="{B108CE0D-950E-4634-A2BC-0AF87C9E9962}"/>
                  </a:ext>
                </a:extLst>
              </p:cNvPr>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3" name="组合 29">
              <a:extLst>
                <a:ext uri="{FF2B5EF4-FFF2-40B4-BE49-F238E27FC236}">
                  <a16:creationId xmlns:a16="http://schemas.microsoft.com/office/drawing/2014/main" id="{1F720B80-BB9E-47F8-AD5D-4C4625BE79F1}"/>
                </a:ext>
              </a:extLst>
            </p:cNvPr>
            <p:cNvGrpSpPr>
              <a:grpSpLocks/>
            </p:cNvGrpSpPr>
            <p:nvPr/>
          </p:nvGrpSpPr>
          <p:grpSpPr bwMode="auto">
            <a:xfrm>
              <a:off x="5213577" y="1600711"/>
              <a:ext cx="2088000" cy="900000"/>
              <a:chOff x="1019175" y="1600711"/>
              <a:chExt cx="2486025" cy="1177797"/>
            </a:xfrm>
          </p:grpSpPr>
          <p:sp>
            <p:nvSpPr>
              <p:cNvPr id="25" name="圆角矩形 30">
                <a:extLst>
                  <a:ext uri="{FF2B5EF4-FFF2-40B4-BE49-F238E27FC236}">
                    <a16:creationId xmlns:a16="http://schemas.microsoft.com/office/drawing/2014/main" id="{0A418680-8684-43E9-B4C0-DC2652BA6FF3}"/>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6" name="矩形 25">
                <a:extLst>
                  <a:ext uri="{FF2B5EF4-FFF2-40B4-BE49-F238E27FC236}">
                    <a16:creationId xmlns:a16="http://schemas.microsoft.com/office/drawing/2014/main" id="{55C61E09-582A-4857-B9DB-79F0A198582D}"/>
                  </a:ext>
                </a:extLst>
              </p:cNvPr>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14" name="组合 32">
              <a:extLst>
                <a:ext uri="{FF2B5EF4-FFF2-40B4-BE49-F238E27FC236}">
                  <a16:creationId xmlns:a16="http://schemas.microsoft.com/office/drawing/2014/main" id="{1EFAB9ED-7049-4D33-82BA-2C60C33F2473}"/>
                </a:ext>
              </a:extLst>
            </p:cNvPr>
            <p:cNvGrpSpPr>
              <a:grpSpLocks/>
            </p:cNvGrpSpPr>
            <p:nvPr/>
          </p:nvGrpSpPr>
          <p:grpSpPr bwMode="auto">
            <a:xfrm>
              <a:off x="7412090" y="1600711"/>
              <a:ext cx="2088000" cy="900000"/>
              <a:chOff x="1019175" y="1600711"/>
              <a:chExt cx="2486025" cy="1177797"/>
            </a:xfrm>
          </p:grpSpPr>
          <p:sp>
            <p:nvSpPr>
              <p:cNvPr id="23" name="圆角矩形 33">
                <a:extLst>
                  <a:ext uri="{FF2B5EF4-FFF2-40B4-BE49-F238E27FC236}">
                    <a16:creationId xmlns:a16="http://schemas.microsoft.com/office/drawing/2014/main" id="{5FDFF18F-461E-44BF-B653-09DCF34FF4AF}"/>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24" name="矩形 23">
                <a:extLst>
                  <a:ext uri="{FF2B5EF4-FFF2-40B4-BE49-F238E27FC236}">
                    <a16:creationId xmlns:a16="http://schemas.microsoft.com/office/drawing/2014/main" id="{88DDBE8B-6F84-47B1-859E-FF7B1956C55F}"/>
                  </a:ext>
                </a:extLst>
              </p:cNvPr>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15" name="矩形 77">
              <a:extLst>
                <a:ext uri="{FF2B5EF4-FFF2-40B4-BE49-F238E27FC236}">
                  <a16:creationId xmlns:a16="http://schemas.microsoft.com/office/drawing/2014/main" id="{96178D10-41F8-4CDB-B2F9-AD5CECC7A533}"/>
                </a:ext>
              </a:extLst>
            </p:cNvPr>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16" name="矩形 78">
              <a:extLst>
                <a:ext uri="{FF2B5EF4-FFF2-40B4-BE49-F238E27FC236}">
                  <a16:creationId xmlns:a16="http://schemas.microsoft.com/office/drawing/2014/main" id="{3C990C05-56EE-4B38-8948-E3A725A87394}"/>
                </a:ext>
              </a:extLst>
            </p:cNvPr>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17" name="矩形 79">
              <a:extLst>
                <a:ext uri="{FF2B5EF4-FFF2-40B4-BE49-F238E27FC236}">
                  <a16:creationId xmlns:a16="http://schemas.microsoft.com/office/drawing/2014/main" id="{A948D812-3C42-4D73-B209-B536AEF99D79}"/>
                </a:ext>
              </a:extLst>
            </p:cNvPr>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18" name="矩形 80">
              <a:extLst>
                <a:ext uri="{FF2B5EF4-FFF2-40B4-BE49-F238E27FC236}">
                  <a16:creationId xmlns:a16="http://schemas.microsoft.com/office/drawing/2014/main" id="{4E9A9F7B-B6CF-4B4F-B675-77FB90437DFF}"/>
                </a:ext>
              </a:extLst>
            </p:cNvPr>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DBC1E3D6-7ED6-428F-9519-8392C5A0CBD9}"/>
                </a:ext>
              </a:extLst>
            </p:cNvPr>
            <p:cNvSpPr/>
            <p:nvPr/>
          </p:nvSpPr>
          <p:spPr>
            <a:xfrm>
              <a:off x="1303976" y="197699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64A116F5-88C8-4940-9BF5-2B66AEC725FE}"/>
                </a:ext>
              </a:extLst>
            </p:cNvPr>
            <p:cNvSpPr/>
            <p:nvPr/>
          </p:nvSpPr>
          <p:spPr>
            <a:xfrm>
              <a:off x="3385835" y="1959630"/>
              <a:ext cx="1460019"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27D781B2-84DA-4C82-ABA3-04C52C905090}"/>
                </a:ext>
              </a:extLst>
            </p:cNvPr>
            <p:cNvSpPr/>
            <p:nvPr/>
          </p:nvSpPr>
          <p:spPr>
            <a:xfrm>
              <a:off x="5625199" y="1956351"/>
              <a:ext cx="1336754"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AAFFFC7B-7225-4A38-ABDF-6B7E29E5406A}"/>
                </a:ext>
              </a:extLst>
            </p:cNvPr>
            <p:cNvSpPr/>
            <p:nvPr/>
          </p:nvSpPr>
          <p:spPr>
            <a:xfrm>
              <a:off x="7824221" y="1956716"/>
              <a:ext cx="1263738" cy="615845"/>
            </a:xfrm>
            <a:prstGeom prst="rect">
              <a:avLst/>
            </a:prstGeom>
          </p:spPr>
          <p:txBody>
            <a:bodyPr>
              <a:spAutoFit/>
            </a:bodyPr>
            <a:lstStyle/>
            <a:p>
              <a:pPr algn="ctr" eaLnBrk="1" fontAlgn="auto" hangingPunct="1">
                <a:spcBef>
                  <a:spcPts val="0"/>
                </a:spcBef>
                <a:spcAft>
                  <a:spcPts val="0"/>
                </a:spcAft>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54010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dirty="0">
                <a:solidFill>
                  <a:srgbClr val="C00000"/>
                </a:solidFill>
                <a:latin typeface="Book Antiqua" panose="02040602050305030304" pitchFamily="18" charset="0"/>
                <a:ea typeface="標楷體" panose="03000509000000000000" pitchFamily="65" charset="-120"/>
              </a:rPr>
              <a:t>111</a:t>
            </a:r>
            <a:r>
              <a:rPr lang="zh-TW" altLang="zh-TW" sz="2400" b="1" u="sng" dirty="0">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val="20000"/>
                    </a:ext>
                  </a:extLst>
                </a:gridCol>
                <a:gridCol w="1301450">
                  <a:extLst>
                    <a:ext uri="{9D8B030D-6E8A-4147-A177-3AD203B41FA5}">
                      <a16:colId xmlns:a16="http://schemas.microsoft.com/office/drawing/2014/main" val="20001"/>
                    </a:ext>
                  </a:extLst>
                </a:gridCol>
                <a:gridCol w="1301450">
                  <a:extLst>
                    <a:ext uri="{9D8B030D-6E8A-4147-A177-3AD203B41FA5}">
                      <a16:colId xmlns:a16="http://schemas.microsoft.com/office/drawing/2014/main" val="20002"/>
                    </a:ext>
                  </a:extLst>
                </a:gridCol>
                <a:gridCol w="1301450">
                  <a:extLst>
                    <a:ext uri="{9D8B030D-6E8A-4147-A177-3AD203B41FA5}">
                      <a16:colId xmlns:a16="http://schemas.microsoft.com/office/drawing/2014/main" val="20003"/>
                    </a:ext>
                  </a:extLst>
                </a:gridCol>
                <a:gridCol w="1301450">
                  <a:extLst>
                    <a:ext uri="{9D8B030D-6E8A-4147-A177-3AD203B41FA5}">
                      <a16:colId xmlns:a16="http://schemas.microsoft.com/office/drawing/2014/main" val="20004"/>
                    </a:ext>
                  </a:extLst>
                </a:gridCol>
                <a:gridCol w="1301450">
                  <a:extLst>
                    <a:ext uri="{9D8B030D-6E8A-4147-A177-3AD203B41FA5}">
                      <a16:colId xmlns:a16="http://schemas.microsoft.com/office/drawing/2014/main" val="20005"/>
                    </a:ext>
                  </a:extLst>
                </a:gridCol>
                <a:gridCol w="1301450">
                  <a:extLst>
                    <a:ext uri="{9D8B030D-6E8A-4147-A177-3AD203B41FA5}">
                      <a16:colId xmlns:a16="http://schemas.microsoft.com/office/drawing/2014/main" val="20006"/>
                    </a:ext>
                  </a:extLst>
                </a:gridCol>
                <a:gridCol w="1301450">
                  <a:extLst>
                    <a:ext uri="{9D8B030D-6E8A-4147-A177-3AD203B41FA5}">
                      <a16:colId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8" name="投影片編號版面配置區 11">
            <a:extLst>
              <a:ext uri="{FF2B5EF4-FFF2-40B4-BE49-F238E27FC236}">
                <a16:creationId xmlns:a16="http://schemas.microsoft.com/office/drawing/2014/main" id="{9B6BDC4D-DAC2-4743-847B-AEC5EC086624}"/>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662836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val="20000"/>
                    </a:ext>
                  </a:extLst>
                </a:gridCol>
                <a:gridCol w="1439057">
                  <a:extLst>
                    <a:ext uri="{9D8B030D-6E8A-4147-A177-3AD203B41FA5}">
                      <a16:colId xmlns:a16="http://schemas.microsoft.com/office/drawing/2014/main" val="20001"/>
                    </a:ext>
                  </a:extLst>
                </a:gridCol>
                <a:gridCol w="1439057">
                  <a:extLst>
                    <a:ext uri="{9D8B030D-6E8A-4147-A177-3AD203B41FA5}">
                      <a16:colId xmlns:a16="http://schemas.microsoft.com/office/drawing/2014/main" val="20002"/>
                    </a:ext>
                  </a:extLst>
                </a:gridCol>
                <a:gridCol w="1439057">
                  <a:extLst>
                    <a:ext uri="{9D8B030D-6E8A-4147-A177-3AD203B41FA5}">
                      <a16:colId xmlns:a16="http://schemas.microsoft.com/office/drawing/2014/main" val="20003"/>
                    </a:ext>
                  </a:extLst>
                </a:gridCol>
                <a:gridCol w="1439057">
                  <a:extLst>
                    <a:ext uri="{9D8B030D-6E8A-4147-A177-3AD203B41FA5}">
                      <a16:colId xmlns:a16="http://schemas.microsoft.com/office/drawing/2014/main" val="20004"/>
                    </a:ext>
                  </a:extLst>
                </a:gridCol>
                <a:gridCol w="1439057">
                  <a:extLst>
                    <a:ext uri="{9D8B030D-6E8A-4147-A177-3AD203B41FA5}">
                      <a16:colId xmlns:a16="http://schemas.microsoft.com/office/drawing/2014/main" val="20005"/>
                    </a:ext>
                  </a:extLst>
                </a:gridCol>
                <a:gridCol w="1439057">
                  <a:extLst>
                    <a:ext uri="{9D8B030D-6E8A-4147-A177-3AD203B41FA5}">
                      <a16:colId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6" name="投影片編號版面配置區 11">
            <a:extLst>
              <a:ext uri="{FF2B5EF4-FFF2-40B4-BE49-F238E27FC236}">
                <a16:creationId xmlns:a16="http://schemas.microsoft.com/office/drawing/2014/main" id="{418910AC-7880-462D-A370-47C7E6360EB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67420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
        <p:nvSpPr>
          <p:cNvPr id="93" name="投影片編號版面配置區 11">
            <a:extLst>
              <a:ext uri="{FF2B5EF4-FFF2-40B4-BE49-F238E27FC236}">
                <a16:creationId xmlns:a16="http://schemas.microsoft.com/office/drawing/2014/main" id="{FBC90DC1-BED8-4BC2-9E01-34017F8A639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25368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dirty="0">
                <a:solidFill>
                  <a:srgbClr val="C00000"/>
                </a:solidFill>
                <a:latin typeface="標楷體" panose="03000509000000000000" pitchFamily="65" charset="-120"/>
                <a:ea typeface="標楷體" panose="03000509000000000000" pitchFamily="65" charset="-120"/>
              </a:rPr>
              <a:t>表</a:t>
            </a:r>
            <a:r>
              <a:rPr lang="en-US" altLang="zh-TW" sz="2400" b="1" dirty="0">
                <a:solidFill>
                  <a:srgbClr val="C00000"/>
                </a:solidFill>
                <a:latin typeface="標楷體" panose="03000509000000000000" pitchFamily="65" charset="-120"/>
                <a:ea typeface="標楷體" panose="03000509000000000000" pitchFamily="65" charset="-120"/>
              </a:rPr>
              <a:t>1</a:t>
            </a:r>
            <a:r>
              <a:rPr lang="zh-TW" altLang="zh-TW" sz="2400" b="1" dirty="0">
                <a:solidFill>
                  <a:srgbClr val="C00000"/>
                </a:solidFill>
                <a:latin typeface="標楷體" panose="03000509000000000000" pitchFamily="65" charset="-120"/>
                <a:ea typeface="標楷體" panose="03000509000000000000" pitchFamily="65" charset="-120"/>
              </a:rPr>
              <a:t>：信義國民中學</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en-US" sz="2400" b="1" dirty="0">
                <a:solidFill>
                  <a:srgbClr val="C00000"/>
                </a:solidFill>
                <a:latin typeface="標楷體" panose="03000509000000000000" pitchFamily="65" charset="-120"/>
                <a:ea typeface="標楷體" panose="03000509000000000000" pitchFamily="65" charset="-120"/>
              </a:rPr>
              <a:t>陳</a:t>
            </a:r>
            <a:r>
              <a:rPr lang="zh-TW" altLang="zh-TW" sz="2400" b="1" dirty="0">
                <a:solidFill>
                  <a:srgbClr val="C00000"/>
                </a:solidFill>
                <a:latin typeface="標楷體" panose="03000509000000000000" pitchFamily="65" charset="-120"/>
                <a:ea typeface="標楷體" panose="03000509000000000000" pitchFamily="65" charset="-120"/>
              </a:rPr>
              <a:t>同學</a:t>
            </a:r>
            <a:r>
              <a:rPr lang="zh-TW" altLang="zh-TW" sz="3200" b="1" u="sng" dirty="0">
                <a:solidFill>
                  <a:srgbClr val="C00000"/>
                </a:solidFill>
                <a:latin typeface="標楷體" panose="03000509000000000000" pitchFamily="65" charset="-120"/>
                <a:ea typeface="標楷體" panose="03000509000000000000" pitchFamily="65" charset="-120"/>
              </a:rPr>
              <a:t>優先</a:t>
            </a:r>
            <a:endParaRPr lang="en-US" altLang="zh-TW" sz="3200" b="1" u="sng"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免試入學報名</a:t>
            </a:r>
            <a:endParaRPr lang="en-US" altLang="zh-TW" sz="2400" b="1" dirty="0">
              <a:solidFill>
                <a:srgbClr val="C00000"/>
              </a:solidFill>
              <a:latin typeface="標楷體" panose="03000509000000000000" pitchFamily="65" charset="-120"/>
              <a:ea typeface="標楷體" panose="03000509000000000000" pitchFamily="65" charset="-120"/>
            </a:endParaRPr>
          </a:p>
          <a:p>
            <a:r>
              <a:rPr lang="en-US" altLang="zh-TW" sz="2400" b="1" dirty="0">
                <a:solidFill>
                  <a:srgbClr val="C00000"/>
                </a:solidFill>
                <a:latin typeface="標楷體" panose="03000509000000000000" pitchFamily="65" charset="-120"/>
                <a:ea typeface="標楷體" panose="03000509000000000000" pitchFamily="65" charset="-120"/>
              </a:rPr>
              <a:t>     </a:t>
            </a:r>
            <a:r>
              <a:rPr lang="zh-TW" altLang="zh-TW" sz="2400" b="1" dirty="0">
                <a:solidFill>
                  <a:srgbClr val="C00000"/>
                </a:solidFill>
                <a:latin typeface="標楷體" panose="03000509000000000000" pitchFamily="65" charset="-120"/>
                <a:ea typeface="標楷體" panose="03000509000000000000" pitchFamily="65" charset="-120"/>
              </a:rPr>
              <a:t>之積分證明單</a:t>
            </a:r>
            <a:endParaRPr lang="zh-TW" altLang="en-US" sz="2400" b="1" dirty="0">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6" name="投影片編號版面配置區 11">
            <a:extLst>
              <a:ext uri="{FF2B5EF4-FFF2-40B4-BE49-F238E27FC236}">
                <a16:creationId xmlns:a16="http://schemas.microsoft.com/office/drawing/2014/main" id="{091AD5D1-7280-434A-AECE-8E8D1ACCE8C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5594A60D-A5C4-4D33-A4E8-17FA48361C62}"/>
              </a:ext>
            </a:extLst>
          </p:cNvPr>
          <p:cNvPicPr>
            <a:picLocks noChangeAspect="1"/>
          </p:cNvPicPr>
          <p:nvPr/>
        </p:nvPicPr>
        <p:blipFill>
          <a:blip r:embed="rId3"/>
          <a:stretch>
            <a:fillRect/>
          </a:stretch>
        </p:blipFill>
        <p:spPr>
          <a:xfrm>
            <a:off x="4014787" y="969962"/>
            <a:ext cx="6696756" cy="5843364"/>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13" name="投影片編號版面配置區 11">
            <a:extLst>
              <a:ext uri="{FF2B5EF4-FFF2-40B4-BE49-F238E27FC236}">
                <a16:creationId xmlns:a16="http://schemas.microsoft.com/office/drawing/2014/main" id="{B2BB4C5F-93CA-4735-95F3-D96B4AC06DE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3" name="圓角矩形 3">
            <a:extLst>
              <a:ext uri="{FF2B5EF4-FFF2-40B4-BE49-F238E27FC236}">
                <a16:creationId xmlns:a16="http://schemas.microsoft.com/office/drawing/2014/main" id="{8B50AFDA-0F16-4DE1-B3D8-E187BBF5ECC7}"/>
              </a:ext>
            </a:extLst>
          </p:cNvPr>
          <p:cNvSpPr/>
          <p:nvPr/>
        </p:nvSpPr>
        <p:spPr>
          <a:xfrm>
            <a:off x="1767612" y="632071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445489" indent="-469094" algn="just" eaLnBrk="1" fontAlgn="auto" hangingPunct="1">
              <a:spcBef>
                <a:spcPts val="0"/>
              </a:spcBef>
              <a:spcAft>
                <a:spcPts val="0"/>
              </a:spcAf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AA8B1784-989A-4033-B03F-44CA86367247}"/>
              </a:ext>
            </a:extLst>
          </p:cNvPr>
          <p:cNvSpPr/>
          <p:nvPr/>
        </p:nvSpPr>
        <p:spPr>
          <a:xfrm>
            <a:off x="1749767" y="937289"/>
            <a:ext cx="4595606" cy="707886"/>
          </a:xfrm>
          <a:prstGeom prst="rect">
            <a:avLst/>
          </a:prstGeom>
        </p:spPr>
        <p:txBody>
          <a:bodyPr wrap="square">
            <a:spAutoFit/>
          </a:bodyPr>
          <a:lstStyle/>
          <a:p>
            <a:pPr eaLnBrk="1" fontAlgn="auto" hangingPunct="1">
              <a:spcBef>
                <a:spcPts val="0"/>
              </a:spcBef>
              <a:spcAft>
                <a:spcPts val="0"/>
              </a:spcAft>
              <a:defRPr/>
            </a:pPr>
            <a:r>
              <a:rPr lang="zh-TW" altLang="en-US" sz="2000" b="1" dirty="0">
                <a:solidFill>
                  <a:srgbClr val="C00000"/>
                </a:solidFill>
                <a:latin typeface="微軟正黑體" pitchFamily="34" charset="-120"/>
                <a:ea typeface="微軟正黑體" pitchFamily="34" charset="-120"/>
              </a:rPr>
              <a:t>免試生超額比序總積分計算範例</a:t>
            </a:r>
            <a:endParaRPr lang="en-US" altLang="zh-TW" sz="2000" b="1" dirty="0">
              <a:solidFill>
                <a:srgbClr val="C00000"/>
              </a:solidFill>
              <a:latin typeface="微軟正黑體" pitchFamily="34" charset="-120"/>
              <a:ea typeface="微軟正黑體" pitchFamily="34" charset="-120"/>
            </a:endParaRPr>
          </a:p>
          <a:p>
            <a:pPr eaLnBrk="1" fontAlgn="auto" hangingPunct="1">
              <a:spcBef>
                <a:spcPts val="0"/>
              </a:spcBef>
              <a:spcAft>
                <a:spcPts val="0"/>
              </a:spcAft>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25" name="矩形 24">
            <a:extLst>
              <a:ext uri="{FF2B5EF4-FFF2-40B4-BE49-F238E27FC236}">
                <a16:creationId xmlns:a16="http://schemas.microsoft.com/office/drawing/2014/main" id="{AF87FB99-8A67-4798-BA38-55CE2D844849}"/>
              </a:ext>
            </a:extLst>
          </p:cNvPr>
          <p:cNvSpPr/>
          <p:nvPr/>
        </p:nvSpPr>
        <p:spPr bwMode="auto">
          <a:xfrm>
            <a:off x="1749767" y="3580253"/>
            <a:ext cx="8401659" cy="369332"/>
          </a:xfrm>
          <a:prstGeom prst="rect">
            <a:avLst/>
          </a:prstGeom>
        </p:spPr>
        <p:txBody>
          <a:bodyPr wrap="none">
            <a:spAutoFit/>
          </a:bodyPr>
          <a:lstStyle/>
          <a:p>
            <a:pPr eaLnBrk="1" fontAlgn="auto" hangingPunct="1">
              <a:spcBef>
                <a:spcPts val="0"/>
              </a:spcBef>
              <a:spcAft>
                <a:spcPts val="0"/>
              </a:spcAft>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26" name="矩形 25">
            <a:extLst>
              <a:ext uri="{FF2B5EF4-FFF2-40B4-BE49-F238E27FC236}">
                <a16:creationId xmlns:a16="http://schemas.microsoft.com/office/drawing/2014/main" id="{3E454FE5-0821-4E9D-8BB7-4B9D44B232A5}"/>
              </a:ext>
            </a:extLst>
          </p:cNvPr>
          <p:cNvSpPr/>
          <p:nvPr/>
        </p:nvSpPr>
        <p:spPr bwMode="auto">
          <a:xfrm>
            <a:off x="2737737" y="277373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nvGrpSpPr>
          <p:cNvPr id="27" name="群組 26">
            <a:extLst>
              <a:ext uri="{FF2B5EF4-FFF2-40B4-BE49-F238E27FC236}">
                <a16:creationId xmlns:a16="http://schemas.microsoft.com/office/drawing/2014/main" id="{2481CEE6-E264-4389-B3D8-0CCA94C29AB0}"/>
              </a:ext>
            </a:extLst>
          </p:cNvPr>
          <p:cNvGrpSpPr/>
          <p:nvPr/>
        </p:nvGrpSpPr>
        <p:grpSpPr>
          <a:xfrm>
            <a:off x="1702181" y="5265251"/>
            <a:ext cx="8272054" cy="932147"/>
            <a:chOff x="250752" y="5192681"/>
            <a:chExt cx="8272054" cy="932147"/>
          </a:xfrm>
        </p:grpSpPr>
        <p:sp>
          <p:nvSpPr>
            <p:cNvPr id="28" name="矩形 27">
              <a:extLst>
                <a:ext uri="{FF2B5EF4-FFF2-40B4-BE49-F238E27FC236}">
                  <a16:creationId xmlns:a16="http://schemas.microsoft.com/office/drawing/2014/main" id="{1EF84873-D440-40FB-A7E1-109B8B54E6AA}"/>
                </a:ext>
              </a:extLst>
            </p:cNvPr>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sp>
          <p:nvSpPr>
            <p:cNvPr id="29" name="矩形 28">
              <a:extLst>
                <a:ext uri="{FF2B5EF4-FFF2-40B4-BE49-F238E27FC236}">
                  <a16:creationId xmlns:a16="http://schemas.microsoft.com/office/drawing/2014/main" id="{017452F7-947B-4D3B-9747-4B51199B36DF}"/>
                </a:ext>
              </a:extLst>
            </p:cNvPr>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p>
          </p:txBody>
        </p:sp>
      </p:grpSp>
      <p:cxnSp>
        <p:nvCxnSpPr>
          <p:cNvPr id="30" name="直接连接符 42">
            <a:extLst>
              <a:ext uri="{FF2B5EF4-FFF2-40B4-BE49-F238E27FC236}">
                <a16:creationId xmlns:a16="http://schemas.microsoft.com/office/drawing/2014/main" id="{A310D623-E525-4FE3-9CF8-2DD1AFBF8526}"/>
              </a:ext>
            </a:extLst>
          </p:cNvPr>
          <p:cNvCxnSpPr>
            <a:cxnSpLocks/>
          </p:cNvCxnSpPr>
          <p:nvPr/>
        </p:nvCxnSpPr>
        <p:spPr>
          <a:xfrm>
            <a:off x="1749768" y="86997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1" name="表格 30">
            <a:extLst>
              <a:ext uri="{FF2B5EF4-FFF2-40B4-BE49-F238E27FC236}">
                <a16:creationId xmlns:a16="http://schemas.microsoft.com/office/drawing/2014/main" id="{9B438678-692F-4B97-ACEF-228FFD4CB071}"/>
              </a:ext>
            </a:extLst>
          </p:cNvPr>
          <p:cNvGraphicFramePr>
            <a:graphicFrameLocks noGrp="1"/>
          </p:cNvGraphicFramePr>
          <p:nvPr>
            <p:extLst>
              <p:ext uri="{D42A27DB-BD31-4B8C-83A1-F6EECF244321}">
                <p14:modId xmlns:p14="http://schemas.microsoft.com/office/powerpoint/2010/main" val="3914042201"/>
              </p:ext>
            </p:extLst>
          </p:nvPr>
        </p:nvGraphicFramePr>
        <p:xfrm>
          <a:off x="2737738" y="167857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級分</a:t>
                      </a: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標示</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r>
                        <a:rPr lang="en-US" altLang="zh-TW" sz="1400" b="0" dirty="0">
                          <a:solidFill>
                            <a:schemeClr val="tx1"/>
                          </a:solidFill>
                          <a:latin typeface="微軟正黑體" panose="020B0604030504040204" pitchFamily="34" charset="-120"/>
                          <a:ea typeface="微軟正黑體" panose="020B0604030504040204" pitchFamily="34" charset="-120"/>
                        </a:rPr>
                        <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2" name="表格 31">
            <a:extLst>
              <a:ext uri="{FF2B5EF4-FFF2-40B4-BE49-F238E27FC236}">
                <a16:creationId xmlns:a16="http://schemas.microsoft.com/office/drawing/2014/main" id="{D401CB63-7CCC-4208-8636-F7C80A6342F4}"/>
              </a:ext>
            </a:extLst>
          </p:cNvPr>
          <p:cNvGraphicFramePr>
            <a:graphicFrameLocks noGrp="1"/>
          </p:cNvGraphicFramePr>
          <p:nvPr>
            <p:extLst>
              <p:ext uri="{D42A27DB-BD31-4B8C-83A1-F6EECF244321}">
                <p14:modId xmlns:p14="http://schemas.microsoft.com/office/powerpoint/2010/main" val="871513396"/>
              </p:ext>
            </p:extLst>
          </p:nvPr>
        </p:nvGraphicFramePr>
        <p:xfrm>
          <a:off x="1738576" y="397673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超額比序總積分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r>
                        <a:rPr lang="en-US" altLang="zh-TW" sz="1200" b="1" dirty="0">
                          <a:solidFill>
                            <a:schemeClr val="tx1"/>
                          </a:solidFill>
                          <a:latin typeface="微軟正黑體" panose="020B0604030504040204" pitchFamily="34" charset="-120"/>
                          <a:ea typeface="微軟正黑體" panose="020B0604030504040204" pitchFamily="34" charset="-120"/>
                        </a:rPr>
                        <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Tree>
    <p:extLst>
      <p:ext uri="{BB962C8B-B14F-4D97-AF65-F5344CB8AC3E}">
        <p14:creationId xmlns:p14="http://schemas.microsoft.com/office/powerpoint/2010/main" val="3060197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val="20000"/>
                    </a:ext>
                  </a:extLst>
                </a:gridCol>
                <a:gridCol w="512396">
                  <a:extLst>
                    <a:ext uri="{9D8B030D-6E8A-4147-A177-3AD203B41FA5}">
                      <a16:colId xmlns:a16="http://schemas.microsoft.com/office/drawing/2014/main" val="20001"/>
                    </a:ext>
                  </a:extLst>
                </a:gridCol>
                <a:gridCol w="512396">
                  <a:extLst>
                    <a:ext uri="{9D8B030D-6E8A-4147-A177-3AD203B41FA5}">
                      <a16:colId xmlns:a16="http://schemas.microsoft.com/office/drawing/2014/main" val="20002"/>
                    </a:ext>
                  </a:extLst>
                </a:gridCol>
                <a:gridCol w="512396">
                  <a:extLst>
                    <a:ext uri="{9D8B030D-6E8A-4147-A177-3AD203B41FA5}">
                      <a16:colId xmlns:a16="http://schemas.microsoft.com/office/drawing/2014/main" val="20003"/>
                    </a:ext>
                  </a:extLst>
                </a:gridCol>
                <a:gridCol w="512396">
                  <a:extLst>
                    <a:ext uri="{9D8B030D-6E8A-4147-A177-3AD203B41FA5}">
                      <a16:colId xmlns:a16="http://schemas.microsoft.com/office/drawing/2014/main" val="20004"/>
                    </a:ext>
                  </a:extLst>
                </a:gridCol>
                <a:gridCol w="512396">
                  <a:extLst>
                    <a:ext uri="{9D8B030D-6E8A-4147-A177-3AD203B41FA5}">
                      <a16:colId xmlns:a16="http://schemas.microsoft.com/office/drawing/2014/main" val="20005"/>
                    </a:ext>
                  </a:extLst>
                </a:gridCol>
                <a:gridCol w="512396">
                  <a:extLst>
                    <a:ext uri="{9D8B030D-6E8A-4147-A177-3AD203B41FA5}">
                      <a16:colId xmlns:a16="http://schemas.microsoft.com/office/drawing/2014/main" val="20006"/>
                    </a:ext>
                  </a:extLst>
                </a:gridCol>
                <a:gridCol w="517245">
                  <a:extLst>
                    <a:ext uri="{9D8B030D-6E8A-4147-A177-3AD203B41FA5}">
                      <a16:colId xmlns:a16="http://schemas.microsoft.com/office/drawing/2014/main" val="20007"/>
                    </a:ext>
                  </a:extLst>
                </a:gridCol>
                <a:gridCol w="517245">
                  <a:extLst>
                    <a:ext uri="{9D8B030D-6E8A-4147-A177-3AD203B41FA5}">
                      <a16:colId xmlns:a16="http://schemas.microsoft.com/office/drawing/2014/main" val="20008"/>
                    </a:ext>
                  </a:extLst>
                </a:gridCol>
                <a:gridCol w="515630">
                  <a:extLst>
                    <a:ext uri="{9D8B030D-6E8A-4147-A177-3AD203B41FA5}">
                      <a16:colId xmlns:a16="http://schemas.microsoft.com/office/drawing/2014/main" val="20009"/>
                    </a:ext>
                  </a:extLst>
                </a:gridCol>
                <a:gridCol w="515630">
                  <a:extLst>
                    <a:ext uri="{9D8B030D-6E8A-4147-A177-3AD203B41FA5}">
                      <a16:colId xmlns:a16="http://schemas.microsoft.com/office/drawing/2014/main" val="20010"/>
                    </a:ext>
                  </a:extLst>
                </a:gridCol>
                <a:gridCol w="515630">
                  <a:extLst>
                    <a:ext uri="{9D8B030D-6E8A-4147-A177-3AD203B41FA5}">
                      <a16:colId xmlns:a16="http://schemas.microsoft.com/office/drawing/2014/main" val="20011"/>
                    </a:ext>
                  </a:extLst>
                </a:gridCol>
                <a:gridCol w="515630">
                  <a:extLst>
                    <a:ext uri="{9D8B030D-6E8A-4147-A177-3AD203B41FA5}">
                      <a16:colId xmlns:a16="http://schemas.microsoft.com/office/drawing/2014/main" val="20012"/>
                    </a:ext>
                  </a:extLst>
                </a:gridCol>
                <a:gridCol w="515630">
                  <a:extLst>
                    <a:ext uri="{9D8B030D-6E8A-4147-A177-3AD203B41FA5}">
                      <a16:colId xmlns:a16="http://schemas.microsoft.com/office/drawing/2014/main" val="20013"/>
                    </a:ext>
                  </a:extLst>
                </a:gridCol>
                <a:gridCol w="502698">
                  <a:extLst>
                    <a:ext uri="{9D8B030D-6E8A-4147-A177-3AD203B41FA5}">
                      <a16:colId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15" name="表格 14">
            <a:extLst>
              <a:ext uri="{FF2B5EF4-FFF2-40B4-BE49-F238E27FC236}">
                <a16:creationId xmlns:a16="http://schemas.microsoft.com/office/drawing/2014/main"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val="20000"/>
                    </a:ext>
                  </a:extLst>
                </a:gridCol>
                <a:gridCol w="498608">
                  <a:extLst>
                    <a:ext uri="{9D8B030D-6E8A-4147-A177-3AD203B41FA5}">
                      <a16:colId xmlns:a16="http://schemas.microsoft.com/office/drawing/2014/main" val="20001"/>
                    </a:ext>
                  </a:extLst>
                </a:gridCol>
                <a:gridCol w="498608">
                  <a:extLst>
                    <a:ext uri="{9D8B030D-6E8A-4147-A177-3AD203B41FA5}">
                      <a16:colId xmlns:a16="http://schemas.microsoft.com/office/drawing/2014/main" val="20002"/>
                    </a:ext>
                  </a:extLst>
                </a:gridCol>
                <a:gridCol w="498608">
                  <a:extLst>
                    <a:ext uri="{9D8B030D-6E8A-4147-A177-3AD203B41FA5}">
                      <a16:colId xmlns:a16="http://schemas.microsoft.com/office/drawing/2014/main" val="20003"/>
                    </a:ext>
                  </a:extLst>
                </a:gridCol>
                <a:gridCol w="498608">
                  <a:extLst>
                    <a:ext uri="{9D8B030D-6E8A-4147-A177-3AD203B41FA5}">
                      <a16:colId xmlns:a16="http://schemas.microsoft.com/office/drawing/2014/main" val="20004"/>
                    </a:ext>
                  </a:extLst>
                </a:gridCol>
                <a:gridCol w="498608">
                  <a:extLst>
                    <a:ext uri="{9D8B030D-6E8A-4147-A177-3AD203B41FA5}">
                      <a16:colId xmlns:a16="http://schemas.microsoft.com/office/drawing/2014/main" val="20005"/>
                    </a:ext>
                  </a:extLst>
                </a:gridCol>
                <a:gridCol w="498608">
                  <a:extLst>
                    <a:ext uri="{9D8B030D-6E8A-4147-A177-3AD203B41FA5}">
                      <a16:colId xmlns:a16="http://schemas.microsoft.com/office/drawing/2014/main" val="20006"/>
                    </a:ext>
                  </a:extLst>
                </a:gridCol>
                <a:gridCol w="503326">
                  <a:extLst>
                    <a:ext uri="{9D8B030D-6E8A-4147-A177-3AD203B41FA5}">
                      <a16:colId xmlns:a16="http://schemas.microsoft.com/office/drawing/2014/main" val="20007"/>
                    </a:ext>
                  </a:extLst>
                </a:gridCol>
                <a:gridCol w="503326">
                  <a:extLst>
                    <a:ext uri="{9D8B030D-6E8A-4147-A177-3AD203B41FA5}">
                      <a16:colId xmlns:a16="http://schemas.microsoft.com/office/drawing/2014/main" val="20008"/>
                    </a:ext>
                  </a:extLst>
                </a:gridCol>
                <a:gridCol w="501753">
                  <a:extLst>
                    <a:ext uri="{9D8B030D-6E8A-4147-A177-3AD203B41FA5}">
                      <a16:colId xmlns:a16="http://schemas.microsoft.com/office/drawing/2014/main" val="20009"/>
                    </a:ext>
                  </a:extLst>
                </a:gridCol>
                <a:gridCol w="501753">
                  <a:extLst>
                    <a:ext uri="{9D8B030D-6E8A-4147-A177-3AD203B41FA5}">
                      <a16:colId xmlns:a16="http://schemas.microsoft.com/office/drawing/2014/main" val="20010"/>
                    </a:ext>
                  </a:extLst>
                </a:gridCol>
                <a:gridCol w="501753">
                  <a:extLst>
                    <a:ext uri="{9D8B030D-6E8A-4147-A177-3AD203B41FA5}">
                      <a16:colId xmlns:a16="http://schemas.microsoft.com/office/drawing/2014/main" val="20011"/>
                    </a:ext>
                  </a:extLst>
                </a:gridCol>
                <a:gridCol w="501753">
                  <a:extLst>
                    <a:ext uri="{9D8B030D-6E8A-4147-A177-3AD203B41FA5}">
                      <a16:colId xmlns:a16="http://schemas.microsoft.com/office/drawing/2014/main" val="20012"/>
                    </a:ext>
                  </a:extLst>
                </a:gridCol>
                <a:gridCol w="501753">
                  <a:extLst>
                    <a:ext uri="{9D8B030D-6E8A-4147-A177-3AD203B41FA5}">
                      <a16:colId xmlns:a16="http://schemas.microsoft.com/office/drawing/2014/main" val="20013"/>
                    </a:ext>
                  </a:extLst>
                </a:gridCol>
                <a:gridCol w="487598">
                  <a:extLst>
                    <a:ext uri="{9D8B030D-6E8A-4147-A177-3AD203B41FA5}">
                      <a16:colId xmlns:a16="http://schemas.microsoft.com/office/drawing/2014/main"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17" name="投影片編號版面配置區 11">
            <a:extLst>
              <a:ext uri="{FF2B5EF4-FFF2-40B4-BE49-F238E27FC236}">
                <a16:creationId xmlns:a16="http://schemas.microsoft.com/office/drawing/2014/main" id="{87AE768C-1680-4DFC-8D62-9A570102A2D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92173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1">
            <a:extLst>
              <a:ext uri="{FF2B5EF4-FFF2-40B4-BE49-F238E27FC236}">
                <a16:creationId xmlns:a16="http://schemas.microsoft.com/office/drawing/2014/main" id="{B384CDFD-539E-4399-A159-541B912C44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extLst>
              <p:ext uri="{D42A27DB-BD31-4B8C-83A1-F6EECF244321}">
                <p14:modId xmlns:p14="http://schemas.microsoft.com/office/powerpoint/2010/main" val="89985575"/>
              </p:ext>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111</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17</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111</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23</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27</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111</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111</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14</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111</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16</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r>
                        <a:rPr lang="zh-TW" altLang="en-US" sz="2800" b="1" dirty="0">
                          <a:solidFill>
                            <a:srgbClr val="0000FF"/>
                          </a:solidFill>
                          <a:latin typeface="Book Antiqua" panose="02040602050305030304" pitchFamily="18" charset="0"/>
                          <a:ea typeface="標楷體" panose="03000509000000000000" pitchFamily="65" charset="-120"/>
                        </a:rPr>
                        <a:t>起</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111</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21</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r>
                        <a:rPr lang="zh-TW" altLang="en-US" sz="2800" b="1" dirty="0">
                          <a:solidFill>
                            <a:srgbClr val="0000FF"/>
                          </a:solidFill>
                          <a:latin typeface="Book Antiqua" panose="02040602050305030304" pitchFamily="18" charset="0"/>
                          <a:ea typeface="標楷體" panose="03000509000000000000" pitchFamily="65" charset="-120"/>
                        </a:rPr>
                        <a:t>止</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三</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五專優先免試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辦理期程</a:t>
            </a:r>
          </a:p>
        </p:txBody>
      </p:sp>
      <p:sp>
        <p:nvSpPr>
          <p:cNvPr id="6" name="投影片編號版面配置區 11">
            <a:extLst>
              <a:ext uri="{FF2B5EF4-FFF2-40B4-BE49-F238E27FC236}">
                <a16:creationId xmlns:a16="http://schemas.microsoft.com/office/drawing/2014/main" id="{A73B5BD7-A1C9-463F-9B26-F00AD7FE2C77}"/>
              </a:ext>
            </a:extLst>
          </p:cNvPr>
          <p:cNvSpPr txBox="1">
            <a:spLocks noGrp="1"/>
          </p:cNvSpPr>
          <p:nvPr>
            <p:ph type="sldNum" sz="quarter" idx="12"/>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500" kern="1200">
                <a:solidFill>
                  <a:srgbClr val="FEFFFF"/>
                </a:solidFill>
                <a:latin typeface="Century Gothic" panose="020B0502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pPr algn="l" defTabSz="914377" fontAlgn="auto">
              <a:spcBef>
                <a:spcPts val="0"/>
              </a:spcBef>
              <a:spcAft>
                <a:spcPts val="0"/>
              </a:spcAft>
              <a:defRPr/>
            </a:pPr>
            <a:fld id="{A97BCE92-EB7B-4203-B62B-3B5BA4CEB04B}" type="slidenum">
              <a:rPr lang="zh-TW" altLang="en-US" sz="1800" smtClean="0">
                <a:solidFill>
                  <a:srgbClr val="FFFFFF"/>
                </a:solidFill>
                <a:latin typeface="Arial"/>
                <a:ea typeface="微软雅黑"/>
              </a:rPr>
              <a:pPr algn="l" defTabSz="914377" fontAlgn="auto">
                <a:spcBef>
                  <a:spcPts val="0"/>
                </a:spcBef>
                <a:spcAft>
                  <a:spcPts val="0"/>
                </a:spcAft>
                <a:defRPr/>
              </a:pPr>
              <a:t>70</a:t>
            </a:fld>
            <a:endParaRPr lang="zh-TW" altLang="en-US" sz="1800" dirty="0">
              <a:solidFill>
                <a:srgbClr val="FFFFFF"/>
              </a:solidFill>
              <a:latin typeface="Arial"/>
              <a:ea typeface="微软雅黑"/>
            </a:endParaRPr>
          </a:p>
        </p:txBody>
      </p:sp>
    </p:spTree>
    <p:extLst>
      <p:ext uri="{BB962C8B-B14F-4D97-AF65-F5344CB8AC3E}">
        <p14:creationId xmlns:p14="http://schemas.microsoft.com/office/powerpoint/2010/main" val="2916786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3E838B68-0F7B-48AA-B160-2B3F3BE0407F}"/>
              </a:ext>
            </a:extLst>
          </p:cNvPr>
          <p:cNvPicPr>
            <a:picLocks noChangeAspect="1"/>
          </p:cNvPicPr>
          <p:nvPr/>
        </p:nvPicPr>
        <p:blipFill>
          <a:blip r:embed="rId2"/>
          <a:stretch>
            <a:fillRect/>
          </a:stretch>
        </p:blipFill>
        <p:spPr>
          <a:xfrm>
            <a:off x="3840753" y="2245731"/>
            <a:ext cx="7829550" cy="4324350"/>
          </a:xfrm>
          <a:prstGeom prst="rect">
            <a:avLst/>
          </a:prstGeom>
        </p:spPr>
      </p:pic>
      <p:sp>
        <p:nvSpPr>
          <p:cNvPr id="2" name="標題 1"/>
          <p:cNvSpPr>
            <a:spLocks noGrp="1"/>
          </p:cNvSpPr>
          <p:nvPr>
            <p:ph type="title"/>
          </p:nvPr>
        </p:nvSpPr>
        <p:spPr>
          <a:xfrm>
            <a:off x="3493806" y="740060"/>
            <a:ext cx="8229600" cy="938368"/>
          </a:xfrm>
        </p:spPr>
        <p:txBody>
          <a:bodyPr>
            <a:noAutofit/>
          </a:bodyPr>
          <a:lstStyle/>
          <a:p>
            <a:pPr algn="ctr" fontAlgn="auto">
              <a:lnSpc>
                <a:spcPct val="150000"/>
              </a:lnSpc>
              <a:spcAft>
                <a:spcPts val="0"/>
              </a:spcAft>
              <a:defRPr/>
            </a:pPr>
            <a:r>
              <a:rPr lang="zh-TW" altLang="en-US" sz="5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a typeface="全真中圓體" pitchFamily="49" charset="-120"/>
              </a:rPr>
              <a:t>聯合五專免試入學</a:t>
            </a:r>
            <a:endParaRPr lang="zh-TW" altLang="en-US" sz="5400" b="1" dirty="0">
              <a:ln w="10541" cmpd="sng">
                <a:solidFill>
                  <a:schemeClr val="accent1">
                    <a:shade val="88000"/>
                    <a:satMod val="110000"/>
                  </a:schemeClr>
                </a:solidFill>
                <a:prstDash val="solid"/>
              </a:ln>
              <a:solidFill>
                <a:srgbClr val="00B050"/>
              </a:solidFill>
            </a:endParaRPr>
          </a:p>
        </p:txBody>
      </p:sp>
      <p:sp>
        <p:nvSpPr>
          <p:cNvPr id="7" name="圓角矩形 6"/>
          <p:cNvSpPr/>
          <p:nvPr/>
        </p:nvSpPr>
        <p:spPr>
          <a:xfrm>
            <a:off x="4691757" y="478064"/>
            <a:ext cx="5773709" cy="29526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eaLnBrk="1" fontAlgn="auto" hangingPunct="1">
              <a:lnSpc>
                <a:spcPts val="3360"/>
              </a:lnSpc>
              <a:spcBef>
                <a:spcPts val="0"/>
              </a:spcBef>
              <a:spcAft>
                <a:spcPts val="0"/>
              </a:spcAft>
              <a:defRPr/>
            </a:pPr>
            <a:r>
              <a:rPr lang="zh-TW" altLang="en-US" sz="2800" b="1" dirty="0">
                <a:solidFill>
                  <a:srgbClr val="C00000"/>
                </a:solidFill>
                <a:ea typeface="全真楷書" pitchFamily="49" charset="-120"/>
              </a:rPr>
              <a:t>五專 </a:t>
            </a:r>
            <a:r>
              <a:rPr lang="zh-TW" altLang="en-US" sz="3600" b="1" u="sng" dirty="0">
                <a:solidFill>
                  <a:srgbClr val="7030A0"/>
                </a:solidFill>
                <a:ea typeface="全真楷書" pitchFamily="49" charset="-120"/>
              </a:rPr>
              <a:t>聯合</a:t>
            </a:r>
            <a:r>
              <a:rPr lang="zh-TW" altLang="en-US" sz="2800" b="1" u="sng" dirty="0">
                <a:solidFill>
                  <a:srgbClr val="7030A0"/>
                </a:solidFill>
                <a:ea typeface="全真楷書" pitchFamily="49" charset="-120"/>
              </a:rPr>
              <a:t> </a:t>
            </a:r>
            <a:r>
              <a:rPr lang="zh-TW" altLang="en-US" sz="2800" b="1" dirty="0">
                <a:solidFill>
                  <a:srgbClr val="C00000"/>
                </a:solidFill>
                <a:ea typeface="全真楷書" pitchFamily="49" charset="-120"/>
              </a:rPr>
              <a:t>免試入學</a:t>
            </a:r>
            <a:endParaRPr lang="en-US" altLang="zh-TW" sz="2800" b="1" dirty="0">
              <a:solidFill>
                <a:srgbClr val="C00000"/>
              </a:solidFill>
              <a:ea typeface="全真楷書" pitchFamily="49" charset="-120"/>
            </a:endParaRPr>
          </a:p>
          <a:p>
            <a:pPr eaLnBrk="1" fontAlgn="auto" hangingPunct="1">
              <a:lnSpc>
                <a:spcPts val="3360"/>
              </a:lnSpc>
              <a:spcBef>
                <a:spcPts val="0"/>
              </a:spcBef>
              <a:spcAft>
                <a:spcPts val="0"/>
              </a:spcAft>
              <a:defRPr/>
            </a:pPr>
            <a:r>
              <a:rPr lang="zh-TW" altLang="en-US" sz="2800" b="1" dirty="0">
                <a:solidFill>
                  <a:srgbClr val="C00000"/>
                </a:solidFill>
                <a:ea typeface="全真楷書" pitchFamily="49" charset="-120"/>
              </a:rPr>
              <a:t>注意事項</a:t>
            </a:r>
            <a:endParaRPr lang="en-US" altLang="zh-TW" sz="2800" b="1" dirty="0">
              <a:solidFill>
                <a:srgbClr val="C00000"/>
              </a:solidFill>
              <a:ea typeface="全真楷書" pitchFamily="49" charset="-120"/>
            </a:endParaRPr>
          </a:p>
          <a:p>
            <a:pPr eaLnBrk="1" fontAlgn="auto" hangingPunct="1">
              <a:spcBef>
                <a:spcPts val="600"/>
              </a:spcBef>
              <a:spcAft>
                <a:spcPts val="0"/>
              </a:spcAft>
              <a:defRPr/>
            </a:pPr>
            <a:r>
              <a:rPr lang="en-US" altLang="zh-TW" sz="3000" b="1" dirty="0">
                <a:ea typeface="全真楷書" pitchFamily="49" charset="-120"/>
              </a:rPr>
              <a:t>1.</a:t>
            </a:r>
            <a:r>
              <a:rPr lang="zh-TW" altLang="en-US" sz="3000" b="1" dirty="0">
                <a:ea typeface="全真楷書" pitchFamily="49" charset="-120"/>
              </a:rPr>
              <a:t>北、中、南區均可擇一校報名</a:t>
            </a:r>
            <a:endParaRPr lang="en-US" altLang="zh-TW" sz="3000" b="1" dirty="0">
              <a:ea typeface="全真楷書" pitchFamily="49" charset="-120"/>
            </a:endParaRPr>
          </a:p>
          <a:p>
            <a:pPr eaLnBrk="1" fontAlgn="auto" hangingPunct="1">
              <a:spcBef>
                <a:spcPts val="0"/>
              </a:spcBef>
              <a:spcAft>
                <a:spcPts val="0"/>
              </a:spcAft>
              <a:defRPr/>
            </a:pPr>
            <a:r>
              <a:rPr lang="en-US" altLang="zh-TW" sz="3000" b="1" dirty="0">
                <a:ea typeface="全真楷書" pitchFamily="49" charset="-120"/>
              </a:rPr>
              <a:t>2.</a:t>
            </a:r>
            <a:r>
              <a:rPr lang="zh-TW" altLang="en-US" sz="3000" b="1" dirty="0">
                <a:ea typeface="全真楷書" pitchFamily="49" charset="-120"/>
              </a:rPr>
              <a:t>五專採現場登記分發</a:t>
            </a:r>
            <a:endParaRPr lang="en-US" altLang="zh-TW" sz="3000" b="1" dirty="0">
              <a:ea typeface="全真楷書" pitchFamily="49" charset="-120"/>
            </a:endParaRPr>
          </a:p>
          <a:p>
            <a:pPr eaLnBrk="1" fontAlgn="auto" hangingPunct="1">
              <a:spcBef>
                <a:spcPts val="0"/>
              </a:spcBef>
              <a:spcAft>
                <a:spcPts val="0"/>
              </a:spcAft>
              <a:defRPr/>
            </a:pPr>
            <a:r>
              <a:rPr lang="en-US" altLang="zh-TW" sz="3000" b="1" dirty="0">
                <a:ea typeface="全真楷書" pitchFamily="49" charset="-120"/>
              </a:rPr>
              <a:t>3.</a:t>
            </a:r>
            <a:r>
              <a:rPr lang="zh-TW" altLang="en-US" sz="3000" b="1" dirty="0">
                <a:ea typeface="全真楷書" pitchFamily="49" charset="-120"/>
              </a:rPr>
              <a:t>擇一區現場登記分發報到</a:t>
            </a:r>
          </a:p>
        </p:txBody>
      </p:sp>
      <p:sp>
        <p:nvSpPr>
          <p:cNvPr id="9" name="文字方塊 8"/>
          <p:cNvSpPr txBox="1"/>
          <p:nvPr/>
        </p:nvSpPr>
        <p:spPr>
          <a:xfrm>
            <a:off x="1816253" y="18469"/>
            <a:ext cx="1292662" cy="6551612"/>
          </a:xfrm>
          <a:prstGeom prst="rect">
            <a:avLst/>
          </a:prstGeom>
        </p:spPr>
        <p:style>
          <a:lnRef idx="3">
            <a:schemeClr val="lt1"/>
          </a:lnRef>
          <a:fillRef idx="1">
            <a:schemeClr val="accent1"/>
          </a:fillRef>
          <a:effectRef idx="1">
            <a:schemeClr val="accent1"/>
          </a:effectRef>
          <a:fontRef idx="minor">
            <a:schemeClr val="lt1"/>
          </a:fontRef>
        </p:style>
        <p:txBody>
          <a:bodyPr vert="eaVert">
            <a:spAutoFit/>
          </a:bodyPr>
          <a:lstStyle/>
          <a:p>
            <a:pPr eaLnBrk="1" fontAlgn="auto" hangingPunct="1">
              <a:spcBef>
                <a:spcPts val="0"/>
              </a:spcBef>
              <a:spcAft>
                <a:spcPts val="0"/>
              </a:spcAft>
              <a:defRPr/>
            </a:pPr>
            <a:r>
              <a:rPr lang="zh-TW" altLang="en-US" sz="2400" dirty="0">
                <a:ea typeface="全真楷書" pitchFamily="49" charset="-120"/>
              </a:rPr>
              <a:t>           東方設計學院</a:t>
            </a:r>
            <a:r>
              <a:rPr lang="en-US" altLang="zh-TW" sz="2400" dirty="0">
                <a:ea typeface="全真楷書" pitchFamily="49" charset="-120"/>
              </a:rPr>
              <a:t>(</a:t>
            </a:r>
            <a:r>
              <a:rPr lang="zh-TW" altLang="en-US" sz="2400" dirty="0">
                <a:ea typeface="全真楷書" pitchFamily="49" charset="-120"/>
              </a:rPr>
              <a:t>美術工藝系美術專長</a:t>
            </a:r>
            <a:r>
              <a:rPr lang="en-US" altLang="zh-TW" sz="2400" dirty="0">
                <a:ea typeface="全真楷書" pitchFamily="49" charset="-120"/>
              </a:rPr>
              <a:t>)</a:t>
            </a:r>
          </a:p>
          <a:p>
            <a:pPr eaLnBrk="1" fontAlgn="auto" hangingPunct="1">
              <a:spcBef>
                <a:spcPts val="0"/>
              </a:spcBef>
              <a:spcAft>
                <a:spcPts val="0"/>
              </a:spcAft>
              <a:defRPr/>
            </a:pPr>
            <a:r>
              <a:rPr lang="zh-TW" altLang="en-US" sz="2400" dirty="0">
                <a:ea typeface="全真楷書" pitchFamily="49" charset="-120"/>
              </a:rPr>
              <a:t>           臺南應用大學</a:t>
            </a:r>
            <a:r>
              <a:rPr lang="en-US" altLang="zh-TW" sz="2400" dirty="0">
                <a:ea typeface="全真楷書" pitchFamily="49" charset="-120"/>
              </a:rPr>
              <a:t>(</a:t>
            </a:r>
            <a:r>
              <a:rPr lang="zh-TW" altLang="en-US" sz="2400" dirty="0">
                <a:ea typeface="全真楷書" pitchFamily="49" charset="-120"/>
              </a:rPr>
              <a:t>美術系、音樂系、舞蹈系</a:t>
            </a:r>
            <a:r>
              <a:rPr lang="en-US" altLang="zh-TW" sz="2400" dirty="0">
                <a:ea typeface="全真楷書" pitchFamily="49" charset="-120"/>
              </a:rPr>
              <a:t>)</a:t>
            </a:r>
          </a:p>
          <a:p>
            <a:pPr eaLnBrk="1" fontAlgn="auto" hangingPunct="1">
              <a:spcBef>
                <a:spcPts val="0"/>
              </a:spcBef>
              <a:spcAft>
                <a:spcPts val="0"/>
              </a:spcAft>
              <a:defRPr/>
            </a:pPr>
            <a:r>
              <a:rPr lang="zh-TW" altLang="en-US" sz="2400" dirty="0">
                <a:ea typeface="全真楷書" pitchFamily="49" charset="-120"/>
              </a:rPr>
              <a:t>七年一貫</a:t>
            </a:r>
            <a:r>
              <a:rPr lang="en-US" altLang="zh-TW" sz="2400" dirty="0">
                <a:ea typeface="全真楷書" pitchFamily="49" charset="-120"/>
              </a:rPr>
              <a:t>(</a:t>
            </a:r>
            <a:r>
              <a:rPr lang="zh-TW" altLang="en-US" sz="2400" dirty="0">
                <a:ea typeface="全真楷書" pitchFamily="49" charset="-120"/>
              </a:rPr>
              <a:t>獨招</a:t>
            </a:r>
            <a:r>
              <a:rPr lang="en-US" altLang="zh-TW" sz="2400" dirty="0">
                <a:ea typeface="全真楷書" pitchFamily="49" charset="-120"/>
              </a:rPr>
              <a:t>)</a:t>
            </a:r>
          </a:p>
        </p:txBody>
      </p:sp>
      <p:sp>
        <p:nvSpPr>
          <p:cNvPr id="3" name="十角星形 2"/>
          <p:cNvSpPr/>
          <p:nvPr/>
        </p:nvSpPr>
        <p:spPr>
          <a:xfrm>
            <a:off x="1312197" y="18469"/>
            <a:ext cx="504056" cy="599359"/>
          </a:xfrm>
          <a:prstGeom prst="star10">
            <a:avLst/>
          </a:prstGeom>
          <a:solidFill>
            <a:srgbClr val="FFFF00"/>
          </a:solid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TW" sz="4000" dirty="0">
                <a:ln>
                  <a:solidFill>
                    <a:srgbClr val="FF0000"/>
                  </a:solidFill>
                </a:ln>
                <a:solidFill>
                  <a:srgbClr val="FF0000"/>
                </a:solidFill>
              </a:rPr>
              <a:t>1</a:t>
            </a:r>
          </a:p>
        </p:txBody>
      </p:sp>
      <p:sp>
        <p:nvSpPr>
          <p:cNvPr id="11" name="十角星形 10"/>
          <p:cNvSpPr/>
          <p:nvPr/>
        </p:nvSpPr>
        <p:spPr>
          <a:xfrm>
            <a:off x="3840753" y="609886"/>
            <a:ext cx="504056" cy="599359"/>
          </a:xfrm>
          <a:prstGeom prst="star10">
            <a:avLst/>
          </a:prstGeom>
          <a:solidFill>
            <a:srgbClr val="FFFF00"/>
          </a:solid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altLang="zh-TW" sz="4000" dirty="0">
                <a:ln>
                  <a:solidFill>
                    <a:srgbClr val="FF0000"/>
                  </a:solidFill>
                </a:ln>
                <a:solidFill>
                  <a:srgbClr val="FF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875642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超額比序採計項目</a:t>
            </a:r>
          </a:p>
        </p:txBody>
      </p:sp>
      <p:pic>
        <p:nvPicPr>
          <p:cNvPr id="11" name="圖片 10">
            <a:extLst>
              <a:ext uri="{FF2B5EF4-FFF2-40B4-BE49-F238E27FC236}">
                <a16:creationId xmlns:a16="http://schemas.microsoft.com/office/drawing/2014/main" id="{7C956A85-2521-4781-966B-E7088C843FAE}"/>
              </a:ext>
            </a:extLst>
          </p:cNvPr>
          <p:cNvPicPr>
            <a:picLocks noChangeAspect="1"/>
          </p:cNvPicPr>
          <p:nvPr/>
        </p:nvPicPr>
        <p:blipFill rotWithShape="1">
          <a:blip r:embed="rId2"/>
          <a:srcRect l="2203" r="1998" b="2830"/>
          <a:stretch/>
        </p:blipFill>
        <p:spPr>
          <a:xfrm>
            <a:off x="1693863" y="1270000"/>
            <a:ext cx="8701560" cy="4767943"/>
          </a:xfrm>
          <a:prstGeom prst="rect">
            <a:avLst/>
          </a:prstGeom>
        </p:spPr>
      </p:pic>
    </p:spTree>
    <p:extLst>
      <p:ext uri="{BB962C8B-B14F-4D97-AF65-F5344CB8AC3E}">
        <p14:creationId xmlns:p14="http://schemas.microsoft.com/office/powerpoint/2010/main" val="393644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9699851"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多元學習表現（競賽）</a:t>
            </a:r>
          </a:p>
        </p:txBody>
      </p:sp>
      <p:pic>
        <p:nvPicPr>
          <p:cNvPr id="2" name="圖片 1">
            <a:extLst>
              <a:ext uri="{FF2B5EF4-FFF2-40B4-BE49-F238E27FC236}">
                <a16:creationId xmlns:a16="http://schemas.microsoft.com/office/drawing/2014/main" id="{40CD164A-9390-4B49-ADBE-62980AD4A550}"/>
              </a:ext>
            </a:extLst>
          </p:cNvPr>
          <p:cNvPicPr>
            <a:picLocks noChangeAspect="1"/>
          </p:cNvPicPr>
          <p:nvPr/>
        </p:nvPicPr>
        <p:blipFill>
          <a:blip r:embed="rId2"/>
          <a:stretch>
            <a:fillRect/>
          </a:stretch>
        </p:blipFill>
        <p:spPr>
          <a:xfrm>
            <a:off x="1693862" y="1270000"/>
            <a:ext cx="9568697" cy="3071505"/>
          </a:xfrm>
          <a:prstGeom prst="rect">
            <a:avLst/>
          </a:prstGeom>
        </p:spPr>
      </p:pic>
      <p:sp>
        <p:nvSpPr>
          <p:cNvPr id="3" name="矩形 2">
            <a:extLst>
              <a:ext uri="{FF2B5EF4-FFF2-40B4-BE49-F238E27FC236}">
                <a16:creationId xmlns:a16="http://schemas.microsoft.com/office/drawing/2014/main" id="{02D1CE4B-EAA3-4160-9F7A-87E4FBB05888}"/>
              </a:ext>
            </a:extLst>
          </p:cNvPr>
          <p:cNvSpPr/>
          <p:nvPr/>
        </p:nvSpPr>
        <p:spPr>
          <a:xfrm>
            <a:off x="1693862" y="4341505"/>
            <a:ext cx="10222367" cy="2308324"/>
          </a:xfrm>
          <a:prstGeom prst="rect">
            <a:avLst/>
          </a:prstGeom>
        </p:spPr>
        <p:txBody>
          <a:bodyPr wrap="square">
            <a:spAutoFit/>
          </a:bodyPr>
          <a:lstStyle/>
          <a:p>
            <a:r>
              <a:rPr lang="zh-TW" altLang="en-US" dirty="0">
                <a:latin typeface="微軟正黑體" panose="020B0604030504040204" pitchFamily="34" charset="-120"/>
              </a:rPr>
              <a:t>註： </a:t>
            </a:r>
          </a:p>
          <a:p>
            <a:r>
              <a:rPr lang="en-US" altLang="zh-TW" dirty="0">
                <a:latin typeface="Times New Roman" panose="02020603050405020304" pitchFamily="18" charset="0"/>
              </a:rPr>
              <a:t>1.</a:t>
            </a:r>
            <a:r>
              <a:rPr lang="zh-TW" altLang="en-US" dirty="0">
                <a:latin typeface="微軟正黑體" panose="020B0604030504040204" pitchFamily="34" charset="-120"/>
              </a:rPr>
              <a:t>本項目積分上限為</a:t>
            </a:r>
            <a:r>
              <a:rPr lang="en-US" altLang="zh-TW" dirty="0">
                <a:latin typeface="Times New Roman" panose="02020603050405020304" pitchFamily="18" charset="0"/>
              </a:rPr>
              <a:t>7</a:t>
            </a:r>
            <a:r>
              <a:rPr lang="zh-TW" altLang="en-US" dirty="0">
                <a:latin typeface="微軟正黑體" panose="020B0604030504040204" pitchFamily="34" charset="-120"/>
              </a:rPr>
              <a:t>分。同學年度同項競賽擇優</a:t>
            </a:r>
            <a:r>
              <a:rPr lang="en-US" altLang="zh-TW" dirty="0">
                <a:latin typeface="Times New Roman" panose="02020603050405020304" pitchFamily="18" charset="0"/>
              </a:rPr>
              <a:t>1</a:t>
            </a:r>
            <a:r>
              <a:rPr lang="zh-TW" altLang="en-US" dirty="0">
                <a:latin typeface="微軟正黑體" panose="020B0604030504040204" pitchFamily="34" charset="-120"/>
              </a:rPr>
              <a:t>次採計。 </a:t>
            </a:r>
          </a:p>
          <a:p>
            <a:r>
              <a:rPr lang="en-US" altLang="zh-TW" dirty="0">
                <a:latin typeface="Times New Roman" panose="02020603050405020304" pitchFamily="18" charset="0"/>
              </a:rPr>
              <a:t>2.</a:t>
            </a:r>
            <a:r>
              <a:rPr lang="zh-TW" altLang="en-US" dirty="0">
                <a:latin typeface="微軟正黑體" panose="020B0604030504040204" pitchFamily="34" charset="-120"/>
              </a:rPr>
              <a:t>國際性競賽（國際科技展覽、國際運動會；表列</a:t>
            </a:r>
            <a:r>
              <a:rPr lang="en-US" altLang="zh-TW" dirty="0">
                <a:latin typeface="Times New Roman" panose="02020603050405020304" pitchFamily="18" charset="0"/>
              </a:rPr>
              <a:t>14</a:t>
            </a:r>
            <a:r>
              <a:rPr lang="zh-TW" altLang="en-US" dirty="0">
                <a:latin typeface="微軟正黑體" panose="020B0604030504040204" pitchFamily="34" charset="-120"/>
              </a:rPr>
              <a:t>項）、 全國性競賽（表列</a:t>
            </a:r>
            <a:r>
              <a:rPr lang="en-US" altLang="zh-TW" dirty="0">
                <a:latin typeface="Times New Roman" panose="02020603050405020304" pitchFamily="18" charset="0"/>
              </a:rPr>
              <a:t>30</a:t>
            </a:r>
            <a:r>
              <a:rPr lang="zh-TW" altLang="en-US" dirty="0">
                <a:latin typeface="微軟正黑體" panose="020B0604030504040204" pitchFamily="34" charset="-120"/>
              </a:rPr>
              <a:t>項）以簡章所列競賽為限。 </a:t>
            </a:r>
          </a:p>
          <a:p>
            <a:r>
              <a:rPr lang="en-US" altLang="zh-TW" dirty="0">
                <a:latin typeface="Times New Roman" panose="02020603050405020304" pitchFamily="18" charset="0"/>
              </a:rPr>
              <a:t>3.</a:t>
            </a:r>
            <a:r>
              <a:rPr lang="zh-TW" altLang="en-US" dirty="0">
                <a:latin typeface="微軟正黑體" panose="020B0604030504040204" pitchFamily="34" charset="-120"/>
              </a:rPr>
              <a:t>區域及縣（市）競賽以</a:t>
            </a:r>
            <a:r>
              <a:rPr lang="zh-TW" altLang="en-US" b="1" dirty="0">
                <a:solidFill>
                  <a:srgbClr val="FF0000"/>
                </a:solidFill>
                <a:latin typeface="微軟正黑體" panose="020B0604030504040204" pitchFamily="34" charset="-120"/>
              </a:rPr>
              <a:t>縣市政府主辦</a:t>
            </a:r>
            <a:r>
              <a:rPr lang="zh-TW" altLang="en-US" dirty="0">
                <a:solidFill>
                  <a:srgbClr val="FF0000"/>
                </a:solidFill>
                <a:latin typeface="微軟正黑體" panose="020B0604030504040204" pitchFamily="34" charset="-120"/>
              </a:rPr>
              <a:t>者</a:t>
            </a:r>
            <a:r>
              <a:rPr lang="zh-TW" altLang="en-US" dirty="0">
                <a:latin typeface="微軟正黑體" panose="020B0604030504040204" pitchFamily="34" charset="-120"/>
              </a:rPr>
              <a:t>為限，</a:t>
            </a:r>
            <a:r>
              <a:rPr lang="zh-TW" altLang="en-US" b="1" dirty="0">
                <a:latin typeface="微軟正黑體" panose="020B0604030504040204" pitchFamily="34" charset="-120"/>
              </a:rPr>
              <a:t>且</a:t>
            </a:r>
            <a:r>
              <a:rPr lang="zh-TW" altLang="en-US" dirty="0">
                <a:latin typeface="微軟正黑體" panose="020B0604030504040204" pitchFamily="34" charset="-120"/>
              </a:rPr>
              <a:t>獲獎證明</a:t>
            </a:r>
            <a:r>
              <a:rPr lang="zh-TW" altLang="en-US" b="1" dirty="0">
                <a:solidFill>
                  <a:srgbClr val="FF0000"/>
                </a:solidFill>
                <a:latin typeface="微軟正黑體" panose="020B0604030504040204" pitchFamily="34" charset="-120"/>
              </a:rPr>
              <a:t>落款人</a:t>
            </a:r>
            <a:r>
              <a:rPr lang="zh-TW" altLang="en-US" b="1" dirty="0">
                <a:latin typeface="微軟正黑體" panose="020B0604030504040204" pitchFamily="34" charset="-120"/>
              </a:rPr>
              <a:t>： </a:t>
            </a:r>
            <a:r>
              <a:rPr lang="zh-TW" altLang="en-US" dirty="0">
                <a:latin typeface="微軟正黑體" panose="020B0604030504040204" pitchFamily="34" charset="-120"/>
              </a:rPr>
              <a:t>縣（市）為 </a:t>
            </a:r>
            <a:r>
              <a:rPr lang="zh-TW" altLang="en-US" b="1" dirty="0">
                <a:solidFill>
                  <a:srgbClr val="FF0000"/>
                </a:solidFill>
                <a:latin typeface="微軟正黑體" panose="020B0604030504040204" pitchFamily="34" charset="-120"/>
              </a:rPr>
              <a:t>縣（市）長</a:t>
            </a:r>
            <a:r>
              <a:rPr lang="zh-TW" altLang="en-US" dirty="0">
                <a:latin typeface="微軟正黑體" panose="020B0604030504040204" pitchFamily="34" charset="-120"/>
              </a:rPr>
              <a:t>，直轄市為</a:t>
            </a:r>
            <a:r>
              <a:rPr lang="zh-TW" altLang="en-US" b="1" dirty="0">
                <a:latin typeface="微軟正黑體" panose="020B0604030504040204" pitchFamily="34" charset="-120"/>
              </a:rPr>
              <a:t>市長</a:t>
            </a:r>
            <a:r>
              <a:rPr lang="zh-TW" altLang="en-US" dirty="0">
                <a:latin typeface="微軟正黑體" panose="020B0604030504040204" pitchFamily="34" charset="-120"/>
              </a:rPr>
              <a:t>或其所屬之</a:t>
            </a:r>
            <a:r>
              <a:rPr lang="zh-TW" altLang="en-US" b="1" dirty="0">
                <a:solidFill>
                  <a:srgbClr val="FF0000"/>
                </a:solidFill>
                <a:latin typeface="微軟正黑體" panose="020B0604030504040204" pitchFamily="34" charset="-120"/>
              </a:rPr>
              <a:t>一級機關首長</a:t>
            </a:r>
            <a:r>
              <a:rPr lang="zh-TW" altLang="en-US" dirty="0">
                <a:latin typeface="微軟正黑體" panose="020B0604030504040204" pitchFamily="34" charset="-120"/>
              </a:rPr>
              <a:t>。 </a:t>
            </a:r>
          </a:p>
          <a:p>
            <a:r>
              <a:rPr lang="en-US" altLang="zh-TW" dirty="0">
                <a:latin typeface="Times New Roman" panose="02020603050405020304" pitchFamily="18" charset="0"/>
              </a:rPr>
              <a:t>4.</a:t>
            </a:r>
            <a:r>
              <a:rPr lang="zh-TW" altLang="en-US" dirty="0">
                <a:latin typeface="微軟正黑體" panose="020B0604030504040204" pitchFamily="34" charset="-120"/>
              </a:rPr>
              <a:t>參賽者</a:t>
            </a:r>
            <a:r>
              <a:rPr lang="en-US" altLang="zh-TW" dirty="0">
                <a:latin typeface="Times New Roman" panose="02020603050405020304" pitchFamily="18" charset="0"/>
              </a:rPr>
              <a:t>4</a:t>
            </a:r>
            <a:r>
              <a:rPr lang="zh-TW" altLang="en-US" dirty="0">
                <a:latin typeface="微軟正黑體" panose="020B0604030504040204" pitchFamily="34" charset="-120"/>
              </a:rPr>
              <a:t>人以上視為團體，團體參賽依個人賽積分折半計算。 </a:t>
            </a:r>
          </a:p>
          <a:p>
            <a:r>
              <a:rPr lang="en-US" altLang="zh-TW" dirty="0">
                <a:latin typeface="Times New Roman" panose="02020603050405020304" pitchFamily="18" charset="0"/>
              </a:rPr>
              <a:t>5.</a:t>
            </a:r>
            <a:r>
              <a:rPr lang="zh-TW" altLang="en-US" dirty="0">
                <a:latin typeface="微軟正黑體" panose="020B0604030504040204" pitchFamily="34" charset="-120"/>
              </a:rPr>
              <a:t>競賽得獎應於</a:t>
            </a:r>
            <a:r>
              <a:rPr lang="zh-TW" altLang="en-US" dirty="0">
                <a:solidFill>
                  <a:srgbClr val="FF0000"/>
                </a:solidFill>
                <a:latin typeface="微軟正黑體" panose="020B0604030504040204" pitchFamily="34" charset="-120"/>
              </a:rPr>
              <a:t>國中就學期間且至</a:t>
            </a:r>
            <a:r>
              <a:rPr lang="en-US" altLang="zh-TW" dirty="0">
                <a:solidFill>
                  <a:srgbClr val="FF0000"/>
                </a:solidFill>
                <a:latin typeface="Times New Roman" panose="02020603050405020304" pitchFamily="18" charset="0"/>
              </a:rPr>
              <a:t>111</a:t>
            </a:r>
            <a:r>
              <a:rPr lang="zh-TW" altLang="en-US" dirty="0">
                <a:solidFill>
                  <a:srgbClr val="FF0000"/>
                </a:solidFill>
                <a:latin typeface="微軟正黑體" panose="020B0604030504040204" pitchFamily="34" charset="-120"/>
              </a:rPr>
              <a:t>年</a:t>
            </a:r>
            <a:r>
              <a:rPr lang="en-US" altLang="zh-TW" dirty="0">
                <a:solidFill>
                  <a:srgbClr val="FF0000"/>
                </a:solidFill>
                <a:latin typeface="Times New Roman" panose="02020603050405020304" pitchFamily="18" charset="0"/>
              </a:rPr>
              <a:t>5</a:t>
            </a:r>
            <a:r>
              <a:rPr lang="zh-TW" altLang="en-US" dirty="0">
                <a:solidFill>
                  <a:srgbClr val="FF0000"/>
                </a:solidFill>
                <a:latin typeface="微軟正黑體" panose="020B0604030504040204" pitchFamily="34" charset="-120"/>
              </a:rPr>
              <a:t>月</a:t>
            </a:r>
            <a:r>
              <a:rPr lang="en-US" altLang="zh-TW" dirty="0">
                <a:solidFill>
                  <a:srgbClr val="FF0000"/>
                </a:solidFill>
                <a:latin typeface="Times New Roman" panose="02020603050405020304" pitchFamily="18" charset="0"/>
              </a:rPr>
              <a:t>14</a:t>
            </a:r>
            <a:r>
              <a:rPr lang="zh-TW" altLang="en-US" dirty="0">
                <a:solidFill>
                  <a:srgbClr val="FF0000"/>
                </a:solidFill>
                <a:latin typeface="微軟正黑體" panose="020B0604030504040204" pitchFamily="34" charset="-120"/>
              </a:rPr>
              <a:t>日</a:t>
            </a:r>
            <a:r>
              <a:rPr lang="en-US" altLang="zh-TW" dirty="0">
                <a:solidFill>
                  <a:srgbClr val="FF0000"/>
                </a:solidFill>
                <a:latin typeface="Times New Roman" panose="02020603050405020304" pitchFamily="18" charset="0"/>
              </a:rPr>
              <a:t>(</a:t>
            </a:r>
            <a:r>
              <a:rPr lang="zh-TW" altLang="en-US" dirty="0">
                <a:solidFill>
                  <a:srgbClr val="FF0000"/>
                </a:solidFill>
                <a:latin typeface="微軟正黑體" panose="020B0604030504040204" pitchFamily="34" charset="-120"/>
              </a:rPr>
              <a:t>含</a:t>
            </a:r>
            <a:r>
              <a:rPr lang="en-US" altLang="zh-TW" dirty="0">
                <a:solidFill>
                  <a:srgbClr val="FF0000"/>
                </a:solidFill>
                <a:latin typeface="Times New Roman" panose="02020603050405020304" pitchFamily="18" charset="0"/>
              </a:rPr>
              <a:t>)</a:t>
            </a:r>
            <a:r>
              <a:rPr lang="zh-TW" altLang="en-US" dirty="0">
                <a:latin typeface="微軟正黑體" panose="020B0604030504040204" pitchFamily="34" charset="-120"/>
              </a:rPr>
              <a:t>前取得為限。 </a:t>
            </a:r>
          </a:p>
        </p:txBody>
      </p:sp>
    </p:spTree>
    <p:extLst>
      <p:ext uri="{BB962C8B-B14F-4D97-AF65-F5344CB8AC3E}">
        <p14:creationId xmlns:p14="http://schemas.microsoft.com/office/powerpoint/2010/main" val="1194340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多元學習表現（服務學習</a:t>
            </a:r>
            <a:r>
              <a:rPr kumimoji="0" lang="zh-TW" altLang="en-US" sz="4000" dirty="0">
                <a:solidFill>
                  <a:srgbClr val="262626"/>
                </a:solidFill>
                <a:latin typeface="標楷體" panose="03000509000000000000" pitchFamily="65" charset="-120"/>
                <a:ea typeface="標楷體" panose="03000509000000000000" pitchFamily="65" charset="-120"/>
              </a:rPr>
              <a:t>）</a:t>
            </a:r>
          </a:p>
        </p:txBody>
      </p:sp>
      <p:sp>
        <p:nvSpPr>
          <p:cNvPr id="3" name="矩形 2">
            <a:extLst>
              <a:ext uri="{FF2B5EF4-FFF2-40B4-BE49-F238E27FC236}">
                <a16:creationId xmlns:a16="http://schemas.microsoft.com/office/drawing/2014/main" id="{02D1CE4B-EAA3-4160-9F7A-87E4FBB05888}"/>
              </a:ext>
            </a:extLst>
          </p:cNvPr>
          <p:cNvSpPr/>
          <p:nvPr/>
        </p:nvSpPr>
        <p:spPr>
          <a:xfrm>
            <a:off x="1693862" y="4515676"/>
            <a:ext cx="10222367" cy="1754326"/>
          </a:xfrm>
          <a:prstGeom prst="rect">
            <a:avLst/>
          </a:prstGeom>
        </p:spPr>
        <p:txBody>
          <a:bodyPr wrap="square">
            <a:spAutoFit/>
          </a:bodyPr>
          <a:lstStyle/>
          <a:p>
            <a:r>
              <a:rPr lang="zh-TW" altLang="en-US" dirty="0"/>
              <a:t>註： </a:t>
            </a:r>
          </a:p>
          <a:p>
            <a:r>
              <a:rPr lang="en-US" altLang="zh-TW" dirty="0"/>
              <a:t>1.</a:t>
            </a:r>
            <a:r>
              <a:rPr lang="zh-TW" altLang="en-US" dirty="0"/>
              <a:t>本項目積分上限為</a:t>
            </a:r>
            <a:r>
              <a:rPr lang="en-US" altLang="zh-TW" dirty="0"/>
              <a:t>7</a:t>
            </a:r>
            <a:r>
              <a:rPr lang="zh-TW" altLang="en-US" dirty="0"/>
              <a:t>分。 </a:t>
            </a:r>
          </a:p>
          <a:p>
            <a:r>
              <a:rPr lang="en-US" altLang="zh-TW" dirty="0"/>
              <a:t>2.</a:t>
            </a:r>
            <a:r>
              <a:rPr lang="zh-TW" altLang="en-US" dirty="0"/>
              <a:t>同一學期同時擔任班級幹部、小老師或社團幹部，仍以</a:t>
            </a:r>
            <a:r>
              <a:rPr lang="en-US" altLang="zh-TW" dirty="0"/>
              <a:t>1</a:t>
            </a:r>
            <a:r>
              <a:rPr lang="zh-TW" altLang="en-US" dirty="0"/>
              <a:t>分採計。 </a:t>
            </a:r>
          </a:p>
          <a:p>
            <a:r>
              <a:rPr lang="en-US" altLang="zh-TW" dirty="0"/>
              <a:t>3.</a:t>
            </a:r>
            <a:r>
              <a:rPr lang="zh-TW" altLang="en-US" dirty="0"/>
              <a:t>除副班長、副社長以外之其餘副級幹部皆不採計。 </a:t>
            </a:r>
          </a:p>
          <a:p>
            <a:r>
              <a:rPr lang="en-US" altLang="zh-TW" dirty="0"/>
              <a:t>4.</a:t>
            </a:r>
            <a:r>
              <a:rPr lang="zh-TW" altLang="en-US" dirty="0"/>
              <a:t>小技巧：若無幹部或小老師可加分者，服務學習時數達</a:t>
            </a:r>
            <a:r>
              <a:rPr lang="en-US" altLang="zh-TW" b="1" dirty="0">
                <a:solidFill>
                  <a:srgbClr val="FF0000"/>
                </a:solidFill>
              </a:rPr>
              <a:t>28</a:t>
            </a:r>
            <a:r>
              <a:rPr lang="zh-TW" altLang="en-US" b="1" dirty="0">
                <a:solidFill>
                  <a:srgbClr val="FF0000"/>
                </a:solidFill>
              </a:rPr>
              <a:t>小時</a:t>
            </a:r>
            <a:r>
              <a:rPr lang="zh-TW" altLang="en-US" dirty="0"/>
              <a:t>亦可滿分。 </a:t>
            </a:r>
          </a:p>
          <a:p>
            <a:r>
              <a:rPr lang="en-US" altLang="zh-TW" dirty="0"/>
              <a:t>5.</a:t>
            </a:r>
            <a:r>
              <a:rPr lang="zh-TW" altLang="en-US" dirty="0"/>
              <a:t>服務時數應於國中就學期間且至</a:t>
            </a:r>
            <a:r>
              <a:rPr lang="en-US" altLang="zh-TW" dirty="0">
                <a:solidFill>
                  <a:srgbClr val="FF0000"/>
                </a:solidFill>
              </a:rPr>
              <a:t>111</a:t>
            </a:r>
            <a:r>
              <a:rPr lang="zh-TW" altLang="en-US" dirty="0">
                <a:solidFill>
                  <a:srgbClr val="FF0000"/>
                </a:solidFill>
              </a:rPr>
              <a:t>年</a:t>
            </a:r>
            <a:r>
              <a:rPr lang="en-US" altLang="zh-TW" dirty="0">
                <a:solidFill>
                  <a:srgbClr val="FF0000"/>
                </a:solidFill>
              </a:rPr>
              <a:t>5</a:t>
            </a:r>
            <a:r>
              <a:rPr lang="zh-TW" altLang="en-US" dirty="0">
                <a:solidFill>
                  <a:srgbClr val="FF0000"/>
                </a:solidFill>
              </a:rPr>
              <a:t>月</a:t>
            </a:r>
            <a:r>
              <a:rPr lang="en-US" altLang="zh-TW" dirty="0">
                <a:solidFill>
                  <a:srgbClr val="FF0000"/>
                </a:solidFill>
              </a:rPr>
              <a:t>14</a:t>
            </a:r>
            <a:r>
              <a:rPr lang="zh-TW" altLang="en-US" dirty="0">
                <a:solidFill>
                  <a:srgbClr val="FF0000"/>
                </a:solidFill>
              </a:rPr>
              <a:t>日</a:t>
            </a:r>
            <a:r>
              <a:rPr lang="en-US" altLang="zh-TW" dirty="0">
                <a:solidFill>
                  <a:srgbClr val="FF0000"/>
                </a:solidFill>
              </a:rPr>
              <a:t>(</a:t>
            </a:r>
            <a:r>
              <a:rPr lang="zh-TW" altLang="en-US" dirty="0">
                <a:solidFill>
                  <a:srgbClr val="FF0000"/>
                </a:solidFill>
              </a:rPr>
              <a:t>含</a:t>
            </a:r>
            <a:r>
              <a:rPr lang="en-US" altLang="zh-TW" dirty="0">
                <a:solidFill>
                  <a:srgbClr val="FF0000"/>
                </a:solidFill>
              </a:rPr>
              <a:t>)</a:t>
            </a:r>
            <a:r>
              <a:rPr lang="zh-TW" altLang="en-US" dirty="0">
                <a:solidFill>
                  <a:srgbClr val="FF0000"/>
                </a:solidFill>
              </a:rPr>
              <a:t>前</a:t>
            </a:r>
            <a:r>
              <a:rPr lang="zh-TW" altLang="en-US" dirty="0"/>
              <a:t>取得為限。 </a:t>
            </a:r>
          </a:p>
        </p:txBody>
      </p:sp>
      <p:pic>
        <p:nvPicPr>
          <p:cNvPr id="4" name="圖片 3">
            <a:extLst>
              <a:ext uri="{FF2B5EF4-FFF2-40B4-BE49-F238E27FC236}">
                <a16:creationId xmlns:a16="http://schemas.microsoft.com/office/drawing/2014/main" id="{0DD27504-A8D1-4C71-98EF-336A807D3E77}"/>
              </a:ext>
            </a:extLst>
          </p:cNvPr>
          <p:cNvPicPr>
            <a:picLocks noChangeAspect="1"/>
          </p:cNvPicPr>
          <p:nvPr/>
        </p:nvPicPr>
        <p:blipFill>
          <a:blip r:embed="rId2"/>
          <a:stretch>
            <a:fillRect/>
          </a:stretch>
        </p:blipFill>
        <p:spPr>
          <a:xfrm>
            <a:off x="1693862" y="1425761"/>
            <a:ext cx="7246031" cy="2847975"/>
          </a:xfrm>
          <a:prstGeom prst="rect">
            <a:avLst/>
          </a:prstGeom>
        </p:spPr>
      </p:pic>
    </p:spTree>
    <p:extLst>
      <p:ext uri="{BB962C8B-B14F-4D97-AF65-F5344CB8AC3E}">
        <p14:creationId xmlns:p14="http://schemas.microsoft.com/office/powerpoint/2010/main" val="727581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多元學習表現（日常生活表現）</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pic>
        <p:nvPicPr>
          <p:cNvPr id="2" name="圖片 1">
            <a:extLst>
              <a:ext uri="{FF2B5EF4-FFF2-40B4-BE49-F238E27FC236}">
                <a16:creationId xmlns:a16="http://schemas.microsoft.com/office/drawing/2014/main" id="{9AEFB998-961D-4C99-80D4-6519D58B3F8A}"/>
              </a:ext>
            </a:extLst>
          </p:cNvPr>
          <p:cNvPicPr>
            <a:picLocks noChangeAspect="1"/>
          </p:cNvPicPr>
          <p:nvPr/>
        </p:nvPicPr>
        <p:blipFill>
          <a:blip r:embed="rId2"/>
          <a:stretch>
            <a:fillRect/>
          </a:stretch>
        </p:blipFill>
        <p:spPr>
          <a:xfrm>
            <a:off x="1693863" y="1632857"/>
            <a:ext cx="7398815" cy="3897086"/>
          </a:xfrm>
          <a:prstGeom prst="rect">
            <a:avLst/>
          </a:prstGeom>
        </p:spPr>
      </p:pic>
    </p:spTree>
    <p:extLst>
      <p:ext uri="{BB962C8B-B14F-4D97-AF65-F5344CB8AC3E}">
        <p14:creationId xmlns:p14="http://schemas.microsoft.com/office/powerpoint/2010/main" val="99982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200" dirty="0">
                <a:solidFill>
                  <a:srgbClr val="262626"/>
                </a:solidFill>
                <a:latin typeface="標楷體" panose="03000509000000000000" pitchFamily="65" charset="-120"/>
                <a:ea typeface="標楷體" panose="03000509000000000000" pitchFamily="65" charset="-120"/>
              </a:rPr>
              <a:t>多元學習表現（體適能）</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B86C0AA3-4893-4F30-A029-CF0C503EEC64}"/>
              </a:ext>
            </a:extLst>
          </p:cNvPr>
          <p:cNvPicPr>
            <a:picLocks noChangeAspect="1"/>
          </p:cNvPicPr>
          <p:nvPr/>
        </p:nvPicPr>
        <p:blipFill>
          <a:blip r:embed="rId2"/>
          <a:stretch>
            <a:fillRect/>
          </a:stretch>
        </p:blipFill>
        <p:spPr>
          <a:xfrm>
            <a:off x="1693863" y="1270000"/>
            <a:ext cx="8308694" cy="2997200"/>
          </a:xfrm>
          <a:prstGeom prst="rect">
            <a:avLst/>
          </a:prstGeom>
        </p:spPr>
      </p:pic>
      <p:sp>
        <p:nvSpPr>
          <p:cNvPr id="4" name="矩形 3">
            <a:extLst>
              <a:ext uri="{FF2B5EF4-FFF2-40B4-BE49-F238E27FC236}">
                <a16:creationId xmlns:a16="http://schemas.microsoft.com/office/drawing/2014/main" id="{40D38055-9F37-4C18-BA79-C326E104FF24}"/>
              </a:ext>
            </a:extLst>
          </p:cNvPr>
          <p:cNvSpPr/>
          <p:nvPr/>
        </p:nvSpPr>
        <p:spPr>
          <a:xfrm>
            <a:off x="1814285" y="4368800"/>
            <a:ext cx="8882744" cy="1938992"/>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 </a:t>
            </a:r>
          </a:p>
          <a:p>
            <a:r>
              <a:rPr lang="en-US" altLang="zh-TW" dirty="0">
                <a:latin typeface="Times New Roman" panose="02020603050405020304" pitchFamily="18" charset="0"/>
              </a:rPr>
              <a:t>1.</a:t>
            </a:r>
            <a:r>
              <a:rPr lang="zh-TW" altLang="en-US" dirty="0">
                <a:latin typeface="微軟正黑體" panose="020B0604030504040204" pitchFamily="34" charset="-120"/>
              </a:rPr>
              <a:t>檢測門檻之標準，依教育部體育署之規定為中等（即</a:t>
            </a:r>
            <a:r>
              <a:rPr lang="en-US" altLang="zh-TW" dirty="0">
                <a:latin typeface="Times New Roman" panose="02020603050405020304" pitchFamily="18" charset="0"/>
              </a:rPr>
              <a:t>PR</a:t>
            </a:r>
            <a:r>
              <a:rPr lang="zh-TW" altLang="en-US" dirty="0">
                <a:latin typeface="微軟正黑體" panose="020B0604030504040204" pitchFamily="34" charset="-120"/>
              </a:rPr>
              <a:t>值</a:t>
            </a:r>
            <a:r>
              <a:rPr lang="en-US" altLang="zh-TW" dirty="0">
                <a:latin typeface="Times New Roman" panose="02020603050405020304" pitchFamily="18" charset="0"/>
              </a:rPr>
              <a:t>25%</a:t>
            </a:r>
            <a:r>
              <a:rPr lang="zh-TW" altLang="en-US" dirty="0">
                <a:latin typeface="微軟正黑體" panose="020B0604030504040204" pitchFamily="34" charset="-120"/>
              </a:rPr>
              <a:t>）以上（含金牌、銀牌、銅牌） </a:t>
            </a:r>
          </a:p>
          <a:p>
            <a:r>
              <a:rPr lang="en-US" altLang="zh-TW" dirty="0">
                <a:latin typeface="Times New Roman" panose="02020603050405020304" pitchFamily="18" charset="0"/>
              </a:rPr>
              <a:t>2.</a:t>
            </a:r>
            <a:r>
              <a:rPr lang="zh-TW" altLang="en-US" dirty="0">
                <a:latin typeface="微軟正黑體" panose="020B0604030504040204" pitchFamily="34" charset="-120"/>
              </a:rPr>
              <a:t>持有各級主管機關</a:t>
            </a:r>
            <a:r>
              <a:rPr lang="zh-TW" altLang="en-US" dirty="0">
                <a:solidFill>
                  <a:srgbClr val="FF0000"/>
                </a:solidFill>
                <a:latin typeface="微軟正黑體" panose="020B0604030504040204" pitchFamily="34" charset="-120"/>
              </a:rPr>
              <a:t>特殊教育學生鑑定及就學輔導會鑑定為身心障礙學生</a:t>
            </a:r>
            <a:r>
              <a:rPr lang="zh-TW" altLang="en-US" dirty="0">
                <a:latin typeface="微軟正黑體" panose="020B0604030504040204" pitchFamily="34" charset="-120"/>
              </a:rPr>
              <a:t>之證明，或</a:t>
            </a:r>
            <a:r>
              <a:rPr lang="zh-TW" altLang="en-US" dirty="0">
                <a:solidFill>
                  <a:srgbClr val="FF0000"/>
                </a:solidFill>
                <a:latin typeface="微軟正黑體" panose="020B0604030504040204" pitchFamily="34" charset="-120"/>
              </a:rPr>
              <a:t>領有身心障礙手冊</a:t>
            </a:r>
            <a:r>
              <a:rPr lang="en-US" altLang="zh-TW" dirty="0">
                <a:solidFill>
                  <a:srgbClr val="FF0000"/>
                </a:solidFill>
                <a:latin typeface="Times New Roman" panose="02020603050405020304" pitchFamily="18" charset="0"/>
              </a:rPr>
              <a:t>(</a:t>
            </a:r>
            <a:r>
              <a:rPr lang="zh-TW" altLang="en-US" dirty="0">
                <a:solidFill>
                  <a:srgbClr val="FF0000"/>
                </a:solidFill>
                <a:latin typeface="微軟正黑體" panose="020B0604030504040204" pitchFamily="34" charset="-120"/>
              </a:rPr>
              <a:t>證明</a:t>
            </a:r>
            <a:r>
              <a:rPr lang="en-US" altLang="zh-TW" dirty="0">
                <a:solidFill>
                  <a:srgbClr val="FF0000"/>
                </a:solidFill>
                <a:latin typeface="Times New Roman" panose="02020603050405020304" pitchFamily="18" charset="0"/>
              </a:rPr>
              <a:t>)</a:t>
            </a:r>
            <a:r>
              <a:rPr lang="zh-TW" altLang="en-US" dirty="0">
                <a:latin typeface="微軟正黑體" panose="020B0604030504040204" pitchFamily="34" charset="-120"/>
              </a:rPr>
              <a:t>者，或</a:t>
            </a:r>
            <a:r>
              <a:rPr lang="zh-TW" altLang="en-US" dirty="0">
                <a:solidFill>
                  <a:srgbClr val="FF0000"/>
                </a:solidFill>
                <a:latin typeface="微軟正黑體" panose="020B0604030504040204" pitchFamily="34" charset="-120"/>
              </a:rPr>
              <a:t>持有公立醫院證明為重大傷病、體弱之學生</a:t>
            </a:r>
            <a:r>
              <a:rPr lang="zh-TW" altLang="en-US" dirty="0">
                <a:latin typeface="微軟正黑體" panose="020B0604030504040204" pitchFamily="34" charset="-120"/>
              </a:rPr>
              <a:t>，考量學生身心發展差異及就學權益，將比照</a:t>
            </a:r>
            <a:r>
              <a:rPr lang="en-US" altLang="zh-TW" dirty="0">
                <a:latin typeface="Times New Roman" panose="02020603050405020304" pitchFamily="18" charset="0"/>
              </a:rPr>
              <a:t>3</a:t>
            </a:r>
            <a:r>
              <a:rPr lang="zh-TW" altLang="en-US" dirty="0">
                <a:latin typeface="微軟正黑體" panose="020B0604030504040204" pitchFamily="34" charset="-120"/>
              </a:rPr>
              <a:t>項達門檻標準者得</a:t>
            </a:r>
            <a:r>
              <a:rPr lang="en-US" altLang="zh-TW" dirty="0">
                <a:latin typeface="Times New Roman" panose="02020603050405020304" pitchFamily="18" charset="0"/>
              </a:rPr>
              <a:t>6</a:t>
            </a:r>
            <a:r>
              <a:rPr lang="zh-TW" altLang="en-US" dirty="0">
                <a:latin typeface="微軟正黑體" panose="020B0604030504040204" pitchFamily="34" charset="-120"/>
              </a:rPr>
              <a:t>分。 </a:t>
            </a:r>
          </a:p>
        </p:txBody>
      </p:sp>
    </p:spTree>
    <p:extLst>
      <p:ext uri="{BB962C8B-B14F-4D97-AF65-F5344CB8AC3E}">
        <p14:creationId xmlns:p14="http://schemas.microsoft.com/office/powerpoint/2010/main" val="559894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3600" dirty="0">
                <a:solidFill>
                  <a:srgbClr val="262626"/>
                </a:solidFill>
                <a:latin typeface="標楷體" panose="03000509000000000000" pitchFamily="65" charset="-120"/>
                <a:ea typeface="標楷體" panose="03000509000000000000" pitchFamily="65" charset="-120"/>
              </a:rPr>
              <a:t>技藝優良</a:t>
            </a:r>
            <a:endParaRPr kumimoji="0" lang="zh-TW" altLang="en-US" sz="4000" dirty="0">
              <a:solidFill>
                <a:srgbClr val="262626"/>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40D38055-9F37-4C18-BA79-C326E104FF24}"/>
              </a:ext>
            </a:extLst>
          </p:cNvPr>
          <p:cNvSpPr/>
          <p:nvPr/>
        </p:nvSpPr>
        <p:spPr>
          <a:xfrm>
            <a:off x="1814285" y="4745718"/>
            <a:ext cx="8882744" cy="553998"/>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a:t>
            </a:r>
            <a:r>
              <a:rPr lang="zh-TW" altLang="en-US" b="1" dirty="0">
                <a:solidFill>
                  <a:srgbClr val="FF0000"/>
                </a:solidFill>
              </a:rPr>
              <a:t>平均成績不四捨五入</a:t>
            </a:r>
            <a:endParaRPr lang="zh-TW" altLang="en-US" dirty="0">
              <a:solidFill>
                <a:srgbClr val="FF0000"/>
              </a:solidFill>
              <a:latin typeface="微軟正黑體" panose="020B0604030504040204" pitchFamily="34" charset="-120"/>
            </a:endParaRPr>
          </a:p>
        </p:txBody>
      </p:sp>
      <p:pic>
        <p:nvPicPr>
          <p:cNvPr id="2" name="圖片 1">
            <a:extLst>
              <a:ext uri="{FF2B5EF4-FFF2-40B4-BE49-F238E27FC236}">
                <a16:creationId xmlns:a16="http://schemas.microsoft.com/office/drawing/2014/main" id="{5E940AEB-C57D-4B7C-8703-2A32BC252B9B}"/>
              </a:ext>
            </a:extLst>
          </p:cNvPr>
          <p:cNvPicPr>
            <a:picLocks noChangeAspect="1"/>
          </p:cNvPicPr>
          <p:nvPr/>
        </p:nvPicPr>
        <p:blipFill>
          <a:blip r:embed="rId2"/>
          <a:stretch>
            <a:fillRect/>
          </a:stretch>
        </p:blipFill>
        <p:spPr>
          <a:xfrm>
            <a:off x="1693863" y="1428750"/>
            <a:ext cx="6181725" cy="3305175"/>
          </a:xfrm>
          <a:prstGeom prst="rect">
            <a:avLst/>
          </a:prstGeom>
        </p:spPr>
      </p:pic>
    </p:spTree>
    <p:extLst>
      <p:ext uri="{BB962C8B-B14F-4D97-AF65-F5344CB8AC3E}">
        <p14:creationId xmlns:p14="http://schemas.microsoft.com/office/powerpoint/2010/main" val="34549896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弱勢身分</a:t>
            </a:r>
          </a:p>
        </p:txBody>
      </p:sp>
      <p:sp>
        <p:nvSpPr>
          <p:cNvPr id="4" name="矩形 3">
            <a:extLst>
              <a:ext uri="{FF2B5EF4-FFF2-40B4-BE49-F238E27FC236}">
                <a16:creationId xmlns:a16="http://schemas.microsoft.com/office/drawing/2014/main" id="{40D38055-9F37-4C18-BA79-C326E104FF24}"/>
              </a:ext>
            </a:extLst>
          </p:cNvPr>
          <p:cNvSpPr/>
          <p:nvPr/>
        </p:nvSpPr>
        <p:spPr>
          <a:xfrm>
            <a:off x="1814285" y="4745718"/>
            <a:ext cx="8882744" cy="1107996"/>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a:t>
            </a:r>
            <a:endParaRPr lang="zh-TW" altLang="en-US" dirty="0"/>
          </a:p>
          <a:p>
            <a:r>
              <a:rPr lang="zh-TW" altLang="en-US" dirty="0"/>
              <a:t>同時具備</a:t>
            </a:r>
            <a:r>
              <a:rPr lang="en-US" altLang="zh-TW" dirty="0"/>
              <a:t>2</a:t>
            </a:r>
            <a:r>
              <a:rPr lang="zh-TW" altLang="en-US" dirty="0"/>
              <a:t>種以上資格者僅得擇一計分。 </a:t>
            </a:r>
            <a:endParaRPr lang="en-US" altLang="zh-TW" dirty="0"/>
          </a:p>
          <a:p>
            <a:r>
              <a:rPr lang="zh-TW" altLang="en-US" dirty="0"/>
              <a:t>須持</a:t>
            </a:r>
            <a:r>
              <a:rPr lang="zh-TW" altLang="en-US" b="1" dirty="0">
                <a:solidFill>
                  <a:srgbClr val="FF0000"/>
                </a:solidFill>
              </a:rPr>
              <a:t>有效期限內</a:t>
            </a:r>
            <a:r>
              <a:rPr lang="en-US" altLang="zh-TW" dirty="0">
                <a:solidFill>
                  <a:srgbClr val="FF0000"/>
                </a:solidFill>
              </a:rPr>
              <a:t>(</a:t>
            </a:r>
            <a:r>
              <a:rPr lang="zh-TW" altLang="en-US" dirty="0">
                <a:solidFill>
                  <a:srgbClr val="FF0000"/>
                </a:solidFill>
              </a:rPr>
              <a:t>涵蓋報名期間</a:t>
            </a:r>
            <a:r>
              <a:rPr lang="en-US" altLang="zh-TW" dirty="0">
                <a:solidFill>
                  <a:srgbClr val="FF0000"/>
                </a:solidFill>
              </a:rPr>
              <a:t>)</a:t>
            </a:r>
            <a:r>
              <a:rPr lang="zh-TW" altLang="en-US" dirty="0"/>
              <a:t>之證明：</a:t>
            </a:r>
            <a:r>
              <a:rPr lang="zh-TW" altLang="en-US" dirty="0">
                <a:solidFill>
                  <a:srgbClr val="FF0000"/>
                </a:solidFill>
              </a:rPr>
              <a:t>報名期間</a:t>
            </a:r>
            <a:r>
              <a:rPr lang="en-US" altLang="zh-TW" dirty="0">
                <a:solidFill>
                  <a:srgbClr val="FF0000"/>
                </a:solidFill>
              </a:rPr>
              <a:t>(111/6/23~111/7/18) </a:t>
            </a:r>
            <a:endParaRPr lang="zh-TW" altLang="en-US" dirty="0">
              <a:solidFill>
                <a:srgbClr val="FF0000"/>
              </a:solidFill>
              <a:latin typeface="微軟正黑體" panose="020B0604030504040204" pitchFamily="34" charset="-120"/>
            </a:endParaRPr>
          </a:p>
        </p:txBody>
      </p:sp>
      <p:pic>
        <p:nvPicPr>
          <p:cNvPr id="3" name="圖片 2">
            <a:extLst>
              <a:ext uri="{FF2B5EF4-FFF2-40B4-BE49-F238E27FC236}">
                <a16:creationId xmlns:a16="http://schemas.microsoft.com/office/drawing/2014/main" id="{57CB4524-AC99-4F50-ACBD-8286F612FFD2}"/>
              </a:ext>
            </a:extLst>
          </p:cNvPr>
          <p:cNvPicPr>
            <a:picLocks noChangeAspect="1"/>
          </p:cNvPicPr>
          <p:nvPr/>
        </p:nvPicPr>
        <p:blipFill>
          <a:blip r:embed="rId2"/>
          <a:stretch>
            <a:fillRect/>
          </a:stretch>
        </p:blipFill>
        <p:spPr>
          <a:xfrm>
            <a:off x="1693863" y="1412421"/>
            <a:ext cx="7365326" cy="3333297"/>
          </a:xfrm>
          <a:prstGeom prst="rect">
            <a:avLst/>
          </a:prstGeom>
        </p:spPr>
      </p:pic>
    </p:spTree>
    <p:extLst>
      <p:ext uri="{BB962C8B-B14F-4D97-AF65-F5344CB8AC3E}">
        <p14:creationId xmlns:p14="http://schemas.microsoft.com/office/powerpoint/2010/main" val="22835222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79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均衡學習</a:t>
            </a:r>
          </a:p>
        </p:txBody>
      </p:sp>
      <p:sp>
        <p:nvSpPr>
          <p:cNvPr id="4" name="矩形 3">
            <a:extLst>
              <a:ext uri="{FF2B5EF4-FFF2-40B4-BE49-F238E27FC236}">
                <a16:creationId xmlns:a16="http://schemas.microsoft.com/office/drawing/2014/main" id="{40D38055-9F37-4C18-BA79-C326E104FF24}"/>
              </a:ext>
            </a:extLst>
          </p:cNvPr>
          <p:cNvSpPr/>
          <p:nvPr/>
        </p:nvSpPr>
        <p:spPr>
          <a:xfrm>
            <a:off x="1693863" y="4766129"/>
            <a:ext cx="9888537" cy="1938992"/>
          </a:xfrm>
          <a:prstGeom prst="rect">
            <a:avLst/>
          </a:prstGeom>
        </p:spPr>
        <p:txBody>
          <a:bodyPr wrap="square">
            <a:spAutoFit/>
          </a:bodyPr>
          <a:lstStyle/>
          <a:p>
            <a:endParaRPr lang="zh-TW" altLang="en-US" sz="1200" dirty="0">
              <a:solidFill>
                <a:srgbClr val="000000"/>
              </a:solidFill>
              <a:latin typeface="微軟正黑體" panose="020B0604030504040204" pitchFamily="34" charset="-120"/>
            </a:endParaRPr>
          </a:p>
          <a:p>
            <a:r>
              <a:rPr lang="zh-TW" altLang="en-US" dirty="0">
                <a:latin typeface="微軟正黑體" panose="020B0604030504040204" pitchFamily="34" charset="-120"/>
              </a:rPr>
              <a:t>註：</a:t>
            </a:r>
            <a:endParaRPr lang="zh-TW" altLang="en-US" dirty="0"/>
          </a:p>
          <a:p>
            <a:r>
              <a:rPr lang="zh-TW" altLang="en-US" dirty="0"/>
              <a:t>依據教育部</a:t>
            </a:r>
            <a:r>
              <a:rPr lang="en-US" altLang="zh-TW" dirty="0"/>
              <a:t>110</a:t>
            </a:r>
            <a:r>
              <a:rPr lang="zh-TW" altLang="en-US" dirty="0"/>
              <a:t>年</a:t>
            </a:r>
            <a:r>
              <a:rPr lang="en-US" altLang="zh-TW" dirty="0"/>
              <a:t>8</a:t>
            </a:r>
            <a:r>
              <a:rPr lang="zh-TW" altLang="en-US" dirty="0"/>
              <a:t>月</a:t>
            </a:r>
            <a:r>
              <a:rPr lang="en-US" altLang="zh-TW" dirty="0"/>
              <a:t>10</a:t>
            </a:r>
            <a:r>
              <a:rPr lang="zh-TW" altLang="en-US" dirty="0"/>
              <a:t>日臺教技</a:t>
            </a:r>
            <a:r>
              <a:rPr lang="en-US" altLang="zh-TW" dirty="0"/>
              <a:t>(</a:t>
            </a:r>
            <a:r>
              <a:rPr lang="zh-TW" altLang="en-US" dirty="0"/>
              <a:t>一</a:t>
            </a:r>
            <a:r>
              <a:rPr lang="en-US" altLang="zh-TW" dirty="0"/>
              <a:t>)</a:t>
            </a:r>
            <a:r>
              <a:rPr lang="zh-TW" altLang="en-US" dirty="0"/>
              <a:t>字第</a:t>
            </a:r>
            <a:r>
              <a:rPr lang="en-US" altLang="zh-TW" dirty="0"/>
              <a:t>1100092937A</a:t>
            </a:r>
            <a:r>
              <a:rPr lang="zh-TW" altLang="en-US" dirty="0"/>
              <a:t>號令，修訂均衡學習採計項目：</a:t>
            </a:r>
            <a:endParaRPr lang="en-US" altLang="zh-TW" dirty="0"/>
          </a:p>
          <a:p>
            <a:r>
              <a:rPr lang="zh-TW" altLang="en-US" dirty="0"/>
              <a:t> </a:t>
            </a:r>
            <a:r>
              <a:rPr lang="en-US" altLang="zh-TW" dirty="0"/>
              <a:t>(1)108</a:t>
            </a:r>
            <a:r>
              <a:rPr lang="zh-TW" altLang="en-US" dirty="0"/>
              <a:t>學年度以後入學國民中學者，均衡學習採計「健康與體育、藝術、綜合活動、科技」四大領域。 </a:t>
            </a:r>
            <a:endParaRPr lang="en-US" altLang="zh-TW" dirty="0"/>
          </a:p>
          <a:p>
            <a:r>
              <a:rPr lang="en-US" altLang="zh-TW" dirty="0"/>
              <a:t>(2)107</a:t>
            </a:r>
            <a:r>
              <a:rPr lang="zh-TW" altLang="en-US" dirty="0"/>
              <a:t>學年度以前入學國民中學者，均衡學習採計「健康與體育、藝術與人文、綜合活動」三大領域。 </a:t>
            </a:r>
            <a:endParaRPr lang="zh-TW" altLang="en-US" dirty="0">
              <a:solidFill>
                <a:srgbClr val="FF0000"/>
              </a:solidFill>
              <a:latin typeface="微軟正黑體" panose="020B0604030504040204" pitchFamily="34" charset="-120"/>
            </a:endParaRPr>
          </a:p>
        </p:txBody>
      </p:sp>
      <p:pic>
        <p:nvPicPr>
          <p:cNvPr id="5" name="圖片 4">
            <a:extLst>
              <a:ext uri="{FF2B5EF4-FFF2-40B4-BE49-F238E27FC236}">
                <a16:creationId xmlns:a16="http://schemas.microsoft.com/office/drawing/2014/main" id="{5D66CE4F-9AD0-45AB-BE02-06828C053E61}"/>
              </a:ext>
            </a:extLst>
          </p:cNvPr>
          <p:cNvPicPr>
            <a:picLocks noChangeAspect="1"/>
          </p:cNvPicPr>
          <p:nvPr/>
        </p:nvPicPr>
        <p:blipFill>
          <a:blip r:embed="rId2"/>
          <a:stretch>
            <a:fillRect/>
          </a:stretch>
        </p:blipFill>
        <p:spPr>
          <a:xfrm>
            <a:off x="1693863" y="1450068"/>
            <a:ext cx="7392080" cy="3252562"/>
          </a:xfrm>
          <a:prstGeom prst="rect">
            <a:avLst/>
          </a:prstGeom>
        </p:spPr>
      </p:pic>
    </p:spTree>
    <p:extLst>
      <p:ext uri="{BB962C8B-B14F-4D97-AF65-F5344CB8AC3E}">
        <p14:creationId xmlns:p14="http://schemas.microsoft.com/office/powerpoint/2010/main" val="325815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1">
            <a:extLst>
              <a:ext uri="{FF2B5EF4-FFF2-40B4-BE49-F238E27FC236}">
                <a16:creationId xmlns:a16="http://schemas.microsoft.com/office/drawing/2014/main" id="{25827D04-3A94-46BD-AD93-8FDEAB6D65BB}"/>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適性輔導</a:t>
            </a:r>
          </a:p>
        </p:txBody>
      </p:sp>
      <p:pic>
        <p:nvPicPr>
          <p:cNvPr id="6" name="圖片 5">
            <a:extLst>
              <a:ext uri="{FF2B5EF4-FFF2-40B4-BE49-F238E27FC236}">
                <a16:creationId xmlns:a16="http://schemas.microsoft.com/office/drawing/2014/main" id="{3914F4DD-4BE9-4811-8F25-F79816A8B1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93863" y="1377950"/>
            <a:ext cx="7705725" cy="4991100"/>
          </a:xfrm>
          <a:prstGeom prst="rect">
            <a:avLst/>
          </a:prstGeom>
        </p:spPr>
      </p:pic>
    </p:spTree>
    <p:extLst>
      <p:ext uri="{BB962C8B-B14F-4D97-AF65-F5344CB8AC3E}">
        <p14:creationId xmlns:p14="http://schemas.microsoft.com/office/powerpoint/2010/main" val="1944598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10222366"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四</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五專聯合免試</a:t>
            </a:r>
            <a:r>
              <a:rPr kumimoji="0" lang="en-US" altLang="zh-TW" sz="4000" dirty="0">
                <a:solidFill>
                  <a:srgbClr val="262626"/>
                </a:solidFill>
                <a:latin typeface="標楷體" panose="03000509000000000000" pitchFamily="65" charset="-120"/>
                <a:ea typeface="標楷體" panose="03000509000000000000" pitchFamily="65" charset="-120"/>
              </a:rPr>
              <a:t>-</a:t>
            </a:r>
            <a:r>
              <a:rPr kumimoji="0" lang="zh-TW" altLang="en-US" sz="4000" dirty="0">
                <a:solidFill>
                  <a:srgbClr val="262626"/>
                </a:solidFill>
                <a:latin typeface="標楷體" panose="03000509000000000000" pitchFamily="65" charset="-120"/>
                <a:ea typeface="標楷體" panose="03000509000000000000" pitchFamily="65" charset="-120"/>
              </a:rPr>
              <a:t>國中教育會考</a:t>
            </a:r>
          </a:p>
        </p:txBody>
      </p:sp>
      <p:pic>
        <p:nvPicPr>
          <p:cNvPr id="2" name="圖片 1">
            <a:extLst>
              <a:ext uri="{FF2B5EF4-FFF2-40B4-BE49-F238E27FC236}">
                <a16:creationId xmlns:a16="http://schemas.microsoft.com/office/drawing/2014/main" id="{55DB38B8-FCE6-4544-9D34-0B882E4487A6}"/>
              </a:ext>
            </a:extLst>
          </p:cNvPr>
          <p:cNvPicPr>
            <a:picLocks noChangeAspect="1"/>
          </p:cNvPicPr>
          <p:nvPr/>
        </p:nvPicPr>
        <p:blipFill>
          <a:blip r:embed="rId2"/>
          <a:stretch>
            <a:fillRect/>
          </a:stretch>
        </p:blipFill>
        <p:spPr>
          <a:xfrm>
            <a:off x="1938337" y="1428750"/>
            <a:ext cx="7162120" cy="3888671"/>
          </a:xfrm>
          <a:prstGeom prst="rect">
            <a:avLst/>
          </a:prstGeom>
        </p:spPr>
      </p:pic>
      <p:sp>
        <p:nvSpPr>
          <p:cNvPr id="3" name="矩形 2">
            <a:extLst>
              <a:ext uri="{FF2B5EF4-FFF2-40B4-BE49-F238E27FC236}">
                <a16:creationId xmlns:a16="http://schemas.microsoft.com/office/drawing/2014/main" id="{0C1A9338-D57E-4C1B-A56D-1C588907714A}"/>
              </a:ext>
            </a:extLst>
          </p:cNvPr>
          <p:cNvSpPr/>
          <p:nvPr/>
        </p:nvSpPr>
        <p:spPr>
          <a:xfrm>
            <a:off x="1938337" y="5317421"/>
            <a:ext cx="6096000" cy="553998"/>
          </a:xfrm>
          <a:prstGeom prst="rect">
            <a:avLst/>
          </a:prstGeom>
        </p:spPr>
        <p:txBody>
          <a:bodyPr>
            <a:spAutoFit/>
          </a:bodyPr>
          <a:lstStyle/>
          <a:p>
            <a:endParaRPr lang="zh-TW" altLang="en-US" sz="1200" dirty="0">
              <a:solidFill>
                <a:srgbClr val="FF0000"/>
              </a:solidFill>
              <a:latin typeface="微軟正黑體" panose="020B0604030504040204" pitchFamily="34" charset="-120"/>
            </a:endParaRPr>
          </a:p>
          <a:p>
            <a:r>
              <a:rPr lang="zh-TW" altLang="en-US" dirty="0">
                <a:solidFill>
                  <a:srgbClr val="FF0000"/>
                </a:solidFill>
                <a:latin typeface="微軟正黑體" panose="020B0604030504040204" pitchFamily="34" charset="-120"/>
              </a:rPr>
              <a:t>註：國中教育會考成績採計以</a:t>
            </a:r>
            <a:r>
              <a:rPr lang="en-US" altLang="zh-TW" b="1" dirty="0">
                <a:solidFill>
                  <a:srgbClr val="FF0000"/>
                </a:solidFill>
              </a:rPr>
              <a:t>111</a:t>
            </a:r>
            <a:r>
              <a:rPr lang="zh-TW" altLang="en-US" dirty="0">
                <a:solidFill>
                  <a:srgbClr val="FF0000"/>
                </a:solidFill>
                <a:latin typeface="微軟正黑體" panose="020B0604030504040204" pitchFamily="34" charset="-120"/>
              </a:rPr>
              <a:t>年度取得之成績為準 </a:t>
            </a:r>
            <a:endParaRPr lang="zh-TW" altLang="en-US" dirty="0">
              <a:solidFill>
                <a:srgbClr val="FF0000"/>
              </a:solidFill>
            </a:endParaRPr>
          </a:p>
        </p:txBody>
      </p:sp>
    </p:spTree>
    <p:extLst>
      <p:ext uri="{BB962C8B-B14F-4D97-AF65-F5344CB8AC3E}">
        <p14:creationId xmlns:p14="http://schemas.microsoft.com/office/powerpoint/2010/main" val="2903652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pic>
        <p:nvPicPr>
          <p:cNvPr id="2" name="內容版面配置區 1" descr="畫面剪輯"/>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022" y="0"/>
            <a:ext cx="6343387" cy="6858000"/>
          </a:xfrm>
        </p:spPr>
      </p:pic>
      <p:sp>
        <p:nvSpPr>
          <p:cNvPr id="6" name="投影片編號版面配置區 11">
            <a:extLst>
              <a:ext uri="{FF2B5EF4-FFF2-40B4-BE49-F238E27FC236}">
                <a16:creationId xmlns:a16="http://schemas.microsoft.com/office/drawing/2014/main" id="{A91DBBED-21F8-42A1-BB26-E10237BE75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13232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E64CF6F-6802-49CB-A87D-77EE75F1FC61}"/>
              </a:ext>
            </a:extLst>
          </p:cNvPr>
          <p:cNvSpPr>
            <a:spLocks noGrp="1"/>
          </p:cNvSpPr>
          <p:nvPr>
            <p:ph type="sldNum" sz="quarter" idx="12"/>
          </p:nvPr>
        </p:nvSpPr>
        <p:spPr/>
        <p:txBody>
          <a:bodyPr/>
          <a:lstStyle/>
          <a:p>
            <a:pPr>
              <a:defRPr/>
            </a:pPr>
            <a:fld id="{2D6A976E-043D-4EF5-A10F-29321EF89634}" type="slidenum">
              <a:rPr lang="zh-TW" altLang="en-US" smtClean="0"/>
              <a:pPr>
                <a:defRPr/>
              </a:pPr>
              <a:t>83</a:t>
            </a:fld>
            <a:endParaRPr lang="zh-TW" altLang="en-US"/>
          </a:p>
        </p:txBody>
      </p:sp>
      <p:sp>
        <p:nvSpPr>
          <p:cNvPr id="5" name="矩形 6">
            <a:extLst>
              <a:ext uri="{FF2B5EF4-FFF2-40B4-BE49-F238E27FC236}">
                <a16:creationId xmlns:a16="http://schemas.microsoft.com/office/drawing/2014/main" id="{94D31287-273C-405B-9945-71562B5FDAD5}"/>
              </a:ext>
            </a:extLst>
          </p:cNvPr>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dirty="0">
                <a:solidFill>
                  <a:srgbClr val="FF0000"/>
                </a:solidFill>
                <a:latin typeface="標楷體" panose="03000509000000000000" pitchFamily="65" charset="-120"/>
                <a:ea typeface="標楷體" panose="03000509000000000000" pitchFamily="65" charset="-120"/>
                <a:cs typeface="華康新儷粗黑"/>
              </a:rPr>
              <a:t>肆、適性入學注意事項</a:t>
            </a:r>
          </a:p>
        </p:txBody>
      </p:sp>
      <p:sp>
        <p:nvSpPr>
          <p:cNvPr id="7" name="內容版面配置區 2">
            <a:extLst>
              <a:ext uri="{FF2B5EF4-FFF2-40B4-BE49-F238E27FC236}">
                <a16:creationId xmlns:a16="http://schemas.microsoft.com/office/drawing/2014/main" id="{23047880-6290-48FE-907D-1D3E4D0E9872}"/>
              </a:ext>
            </a:extLst>
          </p:cNvPr>
          <p:cNvSpPr>
            <a:spLocks noGrp="1"/>
          </p:cNvSpPr>
          <p:nvPr>
            <p:ph idx="1"/>
          </p:nvPr>
        </p:nvSpPr>
        <p:spPr>
          <a:xfrm>
            <a:off x="1158875" y="1320800"/>
            <a:ext cx="10498138" cy="5511800"/>
          </a:xfrm>
        </p:spPr>
        <p:txBody>
          <a:bodyPr/>
          <a:lstStyle/>
          <a:p>
            <a:r>
              <a:rPr lang="zh-TW" altLang="en-US" sz="3600" b="1" dirty="0">
                <a:solidFill>
                  <a:srgbClr val="FF0000"/>
                </a:solidFill>
                <a:latin typeface="標楷體" panose="03000509000000000000" pitchFamily="65" charset="-120"/>
                <a:ea typeface="標楷體" panose="03000509000000000000" pitchFamily="65" charset="-120"/>
              </a:rPr>
              <a:t>每位學生僅佔一個錄取名額</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600" dirty="0">
                <a:solidFill>
                  <a:schemeClr val="tx1"/>
                </a:solidFill>
                <a:latin typeface="標楷體" panose="03000509000000000000" pitchFamily="65" charset="-120"/>
                <a:ea typeface="標楷體" panose="03000509000000000000" pitchFamily="65" charset="-120"/>
              </a:rPr>
              <a:t>  僅能選擇一入學管道報到。</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對於沒有簡章之招生行為，勿隨意同意招生學校 </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600" dirty="0">
                <a:solidFill>
                  <a:schemeClr val="tx1"/>
                </a:solidFill>
                <a:latin typeface="標楷體" panose="03000509000000000000" pitchFamily="65" charset="-120"/>
                <a:ea typeface="標楷體" panose="03000509000000000000" pitchFamily="65" charset="-120"/>
              </a:rPr>
              <a:t>  就讀：</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3600" dirty="0">
                <a:solidFill>
                  <a:schemeClr val="tx1"/>
                </a:solidFill>
                <a:latin typeface="標楷體" panose="03000509000000000000" pitchFamily="65" charset="-120"/>
                <a:ea typeface="標楷體" panose="03000509000000000000" pitchFamily="65" charset="-120"/>
              </a:rPr>
              <a:t>		</a:t>
            </a:r>
            <a:r>
              <a:rPr lang="en-US" altLang="zh-TW" sz="3600" b="1" dirty="0">
                <a:solidFill>
                  <a:srgbClr val="FF0000"/>
                </a:solidFill>
                <a:latin typeface="標楷體" panose="03000509000000000000" pitchFamily="65" charset="-120"/>
                <a:ea typeface="標楷體" panose="03000509000000000000" pitchFamily="65" charset="-120"/>
              </a:rPr>
              <a:t>1.</a:t>
            </a:r>
            <a:r>
              <a:rPr lang="zh-TW" altLang="en-US" sz="3600" b="1" dirty="0">
                <a:solidFill>
                  <a:srgbClr val="FF0000"/>
                </a:solidFill>
                <a:latin typeface="標楷體" panose="03000509000000000000" pitchFamily="65" charset="-120"/>
                <a:ea typeface="標楷體" panose="03000509000000000000" pitchFamily="65" charset="-120"/>
              </a:rPr>
              <a:t>保管好畢業證書。</a:t>
            </a:r>
            <a:endParaRPr lang="en-US" altLang="zh-TW" sz="3600" b="1"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3600" b="1" dirty="0">
                <a:solidFill>
                  <a:srgbClr val="FF0000"/>
                </a:solidFill>
                <a:latin typeface="標楷體" panose="03000509000000000000" pitchFamily="65" charset="-120"/>
                <a:ea typeface="標楷體" panose="03000509000000000000" pitchFamily="65" charset="-120"/>
              </a:rPr>
              <a:t>		2.</a:t>
            </a:r>
            <a:r>
              <a:rPr lang="zh-TW" altLang="en-US" sz="3600" b="1" dirty="0">
                <a:solidFill>
                  <a:srgbClr val="FF0000"/>
                </a:solidFill>
                <a:latin typeface="標楷體" panose="03000509000000000000" pitchFamily="65" charset="-120"/>
                <a:ea typeface="標楷體" panose="03000509000000000000" pitchFamily="65" charset="-120"/>
              </a:rPr>
              <a:t>勿隨意繳交入學相關費用。</a:t>
            </a:r>
            <a:endParaRPr lang="en-US" altLang="zh-TW" sz="3600" b="1"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3600" b="1" dirty="0">
                <a:solidFill>
                  <a:srgbClr val="FF0000"/>
                </a:solidFill>
                <a:latin typeface="標楷體" panose="03000509000000000000" pitchFamily="65" charset="-120"/>
                <a:ea typeface="標楷體" panose="03000509000000000000" pitchFamily="65" charset="-120"/>
              </a:rPr>
              <a:t>		3.</a:t>
            </a:r>
            <a:r>
              <a:rPr lang="zh-TW" altLang="en-US" sz="3600" b="1" dirty="0">
                <a:solidFill>
                  <a:srgbClr val="FF0000"/>
                </a:solidFill>
                <a:latin typeface="標楷體" panose="03000509000000000000" pitchFamily="65" charset="-120"/>
                <a:ea typeface="標楷體" panose="03000509000000000000" pitchFamily="65" charset="-120"/>
              </a:rPr>
              <a:t>有問題請向主管機關或主委學校反映，請求協</a:t>
            </a:r>
            <a:endParaRPr lang="en-US" altLang="zh-TW" sz="3600" b="1"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3600" b="1" dirty="0">
                <a:solidFill>
                  <a:srgbClr val="FF0000"/>
                </a:solidFill>
                <a:latin typeface="標楷體" panose="03000509000000000000" pitchFamily="65" charset="-120"/>
                <a:ea typeface="標楷體" panose="03000509000000000000" pitchFamily="65" charset="-120"/>
              </a:rPr>
              <a:t>     助。</a:t>
            </a:r>
          </a:p>
        </p:txBody>
      </p:sp>
    </p:spTree>
    <p:extLst>
      <p:ext uri="{BB962C8B-B14F-4D97-AF65-F5344CB8AC3E}">
        <p14:creationId xmlns:p14="http://schemas.microsoft.com/office/powerpoint/2010/main" val="16495285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dirty="0">
                <a:solidFill>
                  <a:srgbClr val="FF0000"/>
                </a:solidFill>
                <a:latin typeface="標楷體" panose="03000509000000000000" pitchFamily="65" charset="-120"/>
                <a:ea typeface="標楷體" panose="03000509000000000000" pitchFamily="65" charset="-120"/>
                <a:cs typeface="華康新儷粗黑"/>
              </a:rPr>
              <a:t>伍、十二年國教及適性入學資源</a:t>
            </a:r>
          </a:p>
        </p:txBody>
      </p:sp>
      <p:sp>
        <p:nvSpPr>
          <p:cNvPr id="14" name="剪去對角線角落矩形 13">
            <a:extLst>
              <a:ext uri="{FF2B5EF4-FFF2-40B4-BE49-F238E27FC236}">
                <a16:creationId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3" name="投影片編號版面配置區 11">
            <a:extLst>
              <a:ext uri="{FF2B5EF4-FFF2-40B4-BE49-F238E27FC236}">
                <a16:creationId xmlns:a16="http://schemas.microsoft.com/office/drawing/2014/main" id="{89ADD2E0-2B34-4411-B877-BC6FFC4F2B8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B53D421-0DAA-488E-A279-6B2CBAB80CCF}"/>
              </a:ext>
            </a:extLst>
          </p:cNvPr>
          <p:cNvPicPr>
            <a:picLocks noChangeAspect="1"/>
          </p:cNvPicPr>
          <p:nvPr/>
        </p:nvPicPr>
        <p:blipFill>
          <a:blip r:embed="rId2"/>
          <a:stretch>
            <a:fillRect/>
          </a:stretch>
        </p:blipFill>
        <p:spPr>
          <a:xfrm>
            <a:off x="2158983" y="1517650"/>
            <a:ext cx="8030046" cy="5264449"/>
          </a:xfrm>
          <a:prstGeom prst="rect">
            <a:avLst/>
          </a:prstGeom>
        </p:spPr>
      </p:pic>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sp>
        <p:nvSpPr>
          <p:cNvPr id="4" name="矩形 3"/>
          <p:cNvSpPr/>
          <p:nvPr/>
        </p:nvSpPr>
        <p:spPr>
          <a:xfrm>
            <a:off x="7429499" y="1633765"/>
            <a:ext cx="927101" cy="206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二</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臺南市十二年國教資訊網</a:t>
            </a:r>
          </a:p>
        </p:txBody>
      </p:sp>
      <p:sp>
        <p:nvSpPr>
          <p:cNvPr id="237572" name="文字方塊 4"/>
          <p:cNvSpPr txBox="1">
            <a:spLocks noChangeArrowheads="1"/>
          </p:cNvSpPr>
          <p:nvPr/>
        </p:nvSpPr>
        <p:spPr bwMode="auto">
          <a:xfrm>
            <a:off x="2101850" y="923925"/>
            <a:ext cx="4397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t>
            </a:r>
            <a:r>
              <a:rPr lang="en-US" altLang="zh-TW" sz="3200" dirty="0" err="1"/>
              <a:t>12basic.tn.edu.tw</a:t>
            </a:r>
            <a:endParaRPr lang="zh-TW" altLang="en-US" sz="3200" dirty="0"/>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09B5DBED-D934-4AFD-9EAE-1D6F1167A3CA}"/>
              </a:ext>
            </a:extLst>
          </p:cNvPr>
          <p:cNvPicPr>
            <a:picLocks noChangeAspect="1"/>
          </p:cNvPicPr>
          <p:nvPr/>
        </p:nvPicPr>
        <p:blipFill>
          <a:blip r:embed="rId2"/>
          <a:stretch>
            <a:fillRect/>
          </a:stretch>
        </p:blipFill>
        <p:spPr>
          <a:xfrm>
            <a:off x="2101849" y="1518225"/>
            <a:ext cx="8116208" cy="5198245"/>
          </a:xfrm>
          <a:prstGeom prst="rect">
            <a:avLst/>
          </a:prstGeom>
        </p:spPr>
      </p:pic>
    </p:spTree>
    <p:extLst>
      <p:ext uri="{BB962C8B-B14F-4D97-AF65-F5344CB8AC3E}">
        <p14:creationId xmlns:p14="http://schemas.microsoft.com/office/powerpoint/2010/main" val="1031067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三、國中畢業生適性入學宣導網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sp>
        <p:nvSpPr>
          <p:cNvPr id="6" name="投影片編號版面配置區 11">
            <a:extLst>
              <a:ext uri="{FF2B5EF4-FFF2-40B4-BE49-F238E27FC236}">
                <a16:creationId xmlns:a16="http://schemas.microsoft.com/office/drawing/2014/main" id="{791685A3-8D0F-4B93-BFA6-17AEF384411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792F13EB-8B74-45FF-99ED-B8D164D7ED90}"/>
              </a:ext>
            </a:extLst>
          </p:cNvPr>
          <p:cNvPicPr>
            <a:picLocks noChangeAspect="1"/>
          </p:cNvPicPr>
          <p:nvPr/>
        </p:nvPicPr>
        <p:blipFill>
          <a:blip r:embed="rId2"/>
          <a:stretch>
            <a:fillRect/>
          </a:stretch>
        </p:blipFill>
        <p:spPr>
          <a:xfrm>
            <a:off x="1728443" y="1490614"/>
            <a:ext cx="8492899" cy="5171232"/>
          </a:xfrm>
          <a:prstGeom prst="rect">
            <a:avLst/>
          </a:prstGeom>
        </p:spPr>
      </p:pic>
    </p:spTree>
    <p:extLst>
      <p:ext uri="{BB962C8B-B14F-4D97-AF65-F5344CB8AC3E}">
        <p14:creationId xmlns:p14="http://schemas.microsoft.com/office/powerpoint/2010/main" val="9801859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dirty="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四、國中教育會考網站</a:t>
            </a:r>
          </a:p>
        </p:txBody>
      </p:sp>
      <p:sp>
        <p:nvSpPr>
          <p:cNvPr id="239621" name="文字方塊 4"/>
          <p:cNvSpPr txBox="1">
            <a:spLocks noChangeArrowheads="1"/>
          </p:cNvSpPr>
          <p:nvPr/>
        </p:nvSpPr>
        <p:spPr bwMode="auto">
          <a:xfrm>
            <a:off x="1785938" y="636468"/>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https://cap.rcpet.edu.tw/</a:t>
            </a:r>
            <a:endParaRPr lang="zh-TW" altLang="en-US" sz="3200" dirty="0"/>
          </a:p>
        </p:txBody>
      </p:sp>
      <p:sp>
        <p:nvSpPr>
          <p:cNvPr id="6" name="投影片編號版面配置區 11">
            <a:extLst>
              <a:ext uri="{FF2B5EF4-FFF2-40B4-BE49-F238E27FC236}">
                <a16:creationId xmlns:a16="http://schemas.microsoft.com/office/drawing/2014/main" id="{03C4196F-017F-424A-B24E-A7D7E9537E0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88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6F603DB0-2279-41E7-A61D-F337461DD3E7}"/>
              </a:ext>
            </a:extLst>
          </p:cNvPr>
          <p:cNvPicPr>
            <a:picLocks noChangeAspect="1"/>
          </p:cNvPicPr>
          <p:nvPr/>
        </p:nvPicPr>
        <p:blipFill>
          <a:blip r:embed="rId2"/>
          <a:stretch>
            <a:fillRect/>
          </a:stretch>
        </p:blipFill>
        <p:spPr>
          <a:xfrm>
            <a:off x="1785938" y="1152525"/>
            <a:ext cx="7053262" cy="5388357"/>
          </a:xfrm>
          <a:prstGeom prst="rect">
            <a:avLst/>
          </a:prstGeom>
        </p:spPr>
      </p:pic>
    </p:spTree>
    <p:extLst>
      <p:ext uri="{BB962C8B-B14F-4D97-AF65-F5344CB8AC3E}">
        <p14:creationId xmlns:p14="http://schemas.microsoft.com/office/powerpoint/2010/main" val="2784121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a:extLst>
              <a:ext uri="{FF2B5EF4-FFF2-40B4-BE49-F238E27FC236}">
                <a16:creationId xmlns:a16="http://schemas.microsoft.com/office/drawing/2014/main" id="{2C84816E-EDB8-491E-AF39-B794EB5340C9}"/>
              </a:ext>
            </a:extLst>
          </p:cNvPr>
          <p:cNvPicPr>
            <a:picLocks noChangeAspect="1"/>
          </p:cNvPicPr>
          <p:nvPr/>
        </p:nvPicPr>
        <p:blipFill>
          <a:blip r:embed="rId2"/>
          <a:stretch>
            <a:fillRect/>
          </a:stretch>
        </p:blipFill>
        <p:spPr>
          <a:xfrm>
            <a:off x="1785938" y="1375386"/>
            <a:ext cx="8640762" cy="5105905"/>
          </a:xfrm>
          <a:prstGeom prst="rect">
            <a:avLst/>
          </a:prstGeom>
        </p:spPr>
      </p:pic>
    </p:spTree>
    <p:extLst>
      <p:ext uri="{BB962C8B-B14F-4D97-AF65-F5344CB8AC3E}">
        <p14:creationId xmlns:p14="http://schemas.microsoft.com/office/powerpoint/2010/main" val="22922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505871"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43" name="投影片編號版面配置區 11">
            <a:extLst>
              <a:ext uri="{FF2B5EF4-FFF2-40B4-BE49-F238E27FC236}">
                <a16:creationId xmlns:a16="http://schemas.microsoft.com/office/drawing/2014/main" id="{2484A867-7D58-4260-B03D-75A9A0A4A8D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4" name="文字方塊 43">
            <a:extLst>
              <a:ext uri="{FF2B5EF4-FFF2-40B4-BE49-F238E27FC236}">
                <a16:creationId xmlns:a16="http://schemas.microsoft.com/office/drawing/2014/main" id="{34AA0B27-A4CD-4A09-B97C-F9551721D061}"/>
              </a:ext>
            </a:extLst>
          </p:cNvPr>
          <p:cNvSpPr txBox="1"/>
          <p:nvPr/>
        </p:nvSpPr>
        <p:spPr>
          <a:xfrm>
            <a:off x="7219000" y="6262509"/>
            <a:ext cx="2788007" cy="369332"/>
          </a:xfrm>
          <a:prstGeom prst="rect">
            <a:avLst/>
          </a:prstGeom>
          <a:noFill/>
        </p:spPr>
        <p:txBody>
          <a:bodyPr wrap="none" rtlCol="0">
            <a:spAutoFit/>
          </a:bodyPr>
          <a:lstStyle/>
          <a:p>
            <a:r>
              <a:rPr lang="en-US" altLang="zh-TW" b="1" dirty="0">
                <a:solidFill>
                  <a:srgbClr val="FF0000"/>
                </a:solidFill>
              </a:rPr>
              <a:t>(110</a:t>
            </a:r>
            <a:r>
              <a:rPr lang="zh-TW" altLang="en-US" b="1" dirty="0">
                <a:solidFill>
                  <a:srgbClr val="FF0000"/>
                </a:solidFill>
              </a:rPr>
              <a:t>學年度臺南區未辦理</a:t>
            </a:r>
            <a:r>
              <a:rPr lang="en-US" altLang="zh-TW" b="1" dirty="0">
                <a:solidFill>
                  <a:srgbClr val="FF0000"/>
                </a:solidFill>
              </a:rPr>
              <a:t>)</a:t>
            </a:r>
            <a:endParaRPr lang="zh-TW" altLang="en-US"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六、技專校院招生策略委員會</a:t>
            </a:r>
          </a:p>
        </p:txBody>
      </p:sp>
      <p:sp>
        <p:nvSpPr>
          <p:cNvPr id="241668" name="文字方塊 3"/>
          <p:cNvSpPr txBox="1">
            <a:spLocks noChangeArrowheads="1"/>
          </p:cNvSpPr>
          <p:nvPr/>
        </p:nvSpPr>
        <p:spPr bwMode="auto">
          <a:xfrm>
            <a:off x="1858963" y="787400"/>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sp>
        <p:nvSpPr>
          <p:cNvPr id="6" name="投影片編號版面配置區 11">
            <a:extLst>
              <a:ext uri="{FF2B5EF4-FFF2-40B4-BE49-F238E27FC236}">
                <a16:creationId xmlns:a16="http://schemas.microsoft.com/office/drawing/2014/main" id="{7981570A-1A66-4CBB-B205-D6100E59ADA5}"/>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2" name="圖片 1">
            <a:extLst>
              <a:ext uri="{FF2B5EF4-FFF2-40B4-BE49-F238E27FC236}">
                <a16:creationId xmlns:a16="http://schemas.microsoft.com/office/drawing/2014/main" id="{7966AFF2-B0D6-4B91-9788-F84E970E16B9}"/>
              </a:ext>
            </a:extLst>
          </p:cNvPr>
          <p:cNvPicPr>
            <a:picLocks noChangeAspect="1"/>
          </p:cNvPicPr>
          <p:nvPr/>
        </p:nvPicPr>
        <p:blipFill>
          <a:blip r:embed="rId3"/>
          <a:stretch>
            <a:fillRect/>
          </a:stretch>
        </p:blipFill>
        <p:spPr>
          <a:xfrm>
            <a:off x="1858963" y="1373187"/>
            <a:ext cx="9144000" cy="5228268"/>
          </a:xfrm>
          <a:prstGeom prst="rect">
            <a:avLst/>
          </a:prstGeom>
        </p:spPr>
      </p:pic>
    </p:spTree>
    <p:extLst>
      <p:ext uri="{BB962C8B-B14F-4D97-AF65-F5344CB8AC3E}">
        <p14:creationId xmlns:p14="http://schemas.microsoft.com/office/powerpoint/2010/main" val="2046897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七、臺南區高級中等學校免試入學暨特色招生考試分發入學志願選填網站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5" name="投影片編號版面配置區 11">
            <a:extLst>
              <a:ext uri="{FF2B5EF4-FFF2-40B4-BE49-F238E27FC236}">
                <a16:creationId xmlns:a16="http://schemas.microsoft.com/office/drawing/2014/main" id="{FF9F9E62-0523-42B6-9BFE-191D4A1F263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EAC3A032-6A32-4334-8B74-2B47214AA391}"/>
              </a:ext>
            </a:extLst>
          </p:cNvPr>
          <p:cNvPicPr>
            <a:picLocks noChangeAspect="1"/>
          </p:cNvPicPr>
          <p:nvPr/>
        </p:nvPicPr>
        <p:blipFill>
          <a:blip r:embed="rId3"/>
          <a:stretch>
            <a:fillRect/>
          </a:stretch>
        </p:blipFill>
        <p:spPr>
          <a:xfrm>
            <a:off x="1606096" y="1973962"/>
            <a:ext cx="9526362" cy="47364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92</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92</a:t>
            </a:fld>
            <a:endParaRPr kumimoji="0" lang="zh-TW" altLang="en-US" sz="2000">
              <a:solidFill>
                <a:srgbClr val="FEFFFF"/>
              </a:solidFill>
            </a:endParaRPr>
          </a:p>
        </p:txBody>
      </p:sp>
      <p:sp>
        <p:nvSpPr>
          <p:cNvPr id="7" name="投影片編號版面配置區 11">
            <a:extLst>
              <a:ext uri="{FF2B5EF4-FFF2-40B4-BE49-F238E27FC236}">
                <a16:creationId xmlns:a16="http://schemas.microsoft.com/office/drawing/2014/main" id="{307FF33D-CFAA-4B71-AB7B-93D0BAAD61E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5" name="投影片編號版面配置區 11">
            <a:extLst>
              <a:ext uri="{FF2B5EF4-FFF2-40B4-BE49-F238E27FC236}">
                <a16:creationId xmlns:a16="http://schemas.microsoft.com/office/drawing/2014/main" id="{D289DE15-8998-41FA-95D9-E0FC82710DBB}"/>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93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7.xml><?xml version="1.0" encoding="utf-8"?>
<a:theme xmlns:a="http://schemas.openxmlformats.org/drawingml/2006/main" name="1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11530</TotalTime>
  <Words>9179</Words>
  <Application>Microsoft Office PowerPoint</Application>
  <PresentationFormat>寬螢幕</PresentationFormat>
  <Paragraphs>1798</Paragraphs>
  <Slides>93</Slides>
  <Notes>34</Notes>
  <HiddenSlides>0</HiddenSlides>
  <MMClips>0</MMClips>
  <ScaleCrop>false</ScaleCrop>
  <HeadingPairs>
    <vt:vector size="8" baseType="variant">
      <vt:variant>
        <vt:lpstr>使用字型</vt:lpstr>
      </vt:variant>
      <vt:variant>
        <vt:i4>31</vt:i4>
      </vt:variant>
      <vt:variant>
        <vt:lpstr>佈景主題</vt:lpstr>
      </vt:variant>
      <vt:variant>
        <vt:i4>7</vt:i4>
      </vt:variant>
      <vt:variant>
        <vt:lpstr>內嵌 OLE 伺服程式</vt:lpstr>
      </vt:variant>
      <vt:variant>
        <vt:i4>2</vt:i4>
      </vt:variant>
      <vt:variant>
        <vt:lpstr>投影片標題</vt:lpstr>
      </vt:variant>
      <vt:variant>
        <vt:i4>93</vt:i4>
      </vt:variant>
    </vt:vector>
  </HeadingPairs>
  <TitlesOfParts>
    <vt:vector size="133" baseType="lpstr">
      <vt:lpstr>Arial Unicode MS</vt:lpstr>
      <vt:lpstr>Microsoft YaHei</vt:lpstr>
      <vt:lpstr>Microsoft YaHei</vt:lpstr>
      <vt:lpstr>SimHei</vt:lpstr>
      <vt:lpstr>SimSun</vt:lpstr>
      <vt:lpstr>全真中圓體</vt:lpstr>
      <vt:lpstr>全真楷書</vt:lpstr>
      <vt:lpstr>細明體</vt:lpstr>
      <vt:lpstr>華康正顏楷體W5</vt:lpstr>
      <vt:lpstr>華康粗圓體</vt:lpstr>
      <vt:lpstr>華康細圓體</vt:lpstr>
      <vt:lpstr>華康華綜體W5</vt:lpstr>
      <vt:lpstr>華康新儷粗黑</vt:lpstr>
      <vt:lpstr>華康魏碑體</vt:lpstr>
      <vt:lpstr>華康儷楷書</vt:lpstr>
      <vt:lpstr>超研澤粗魏碑</vt:lpstr>
      <vt:lpstr>超研澤超圓</vt:lpstr>
      <vt:lpstr>超研澤顏楷</vt:lpstr>
      <vt:lpstr>微軟正黑體</vt:lpstr>
      <vt:lpstr>新細明體</vt:lpstr>
      <vt:lpstr>標楷體</vt:lpstr>
      <vt:lpstr>Arial</vt:lpstr>
      <vt:lpstr>Arial Black</vt:lpstr>
      <vt:lpstr>Book Antiqua</vt:lpstr>
      <vt:lpstr>Calibri</vt:lpstr>
      <vt:lpstr>Century Gothic</vt:lpstr>
      <vt:lpstr>Constantia</vt:lpstr>
      <vt:lpstr>Impact</vt:lpstr>
      <vt:lpstr>Times New Roman</vt:lpstr>
      <vt:lpstr>Wingdings</vt:lpstr>
      <vt:lpstr>Wingdings 3</vt:lpstr>
      <vt:lpstr>絲縷</vt:lpstr>
      <vt:lpstr>2_絲縷</vt:lpstr>
      <vt:lpstr>3_絲縷</vt:lpstr>
      <vt:lpstr>5_絲縷</vt:lpstr>
      <vt:lpstr>自訂設計</vt:lpstr>
      <vt:lpstr>Office 主题</vt:lpstr>
      <vt:lpstr>1_絲縷</vt:lpstr>
      <vt:lpstr>Visio</vt:lpstr>
      <vt:lpstr>方程式</vt:lpstr>
      <vt:lpstr>PowerPoint 簡報</vt:lpstr>
      <vt:lpstr>PowerPoint 簡報</vt:lpstr>
      <vt:lpstr>十二年國教入學管道總覽</vt:lpstr>
      <vt:lpstr>PowerPoint 簡報</vt:lpstr>
      <vt:lpstr>12年國教入學管道(高級中等學校)</vt:lpstr>
      <vt:lpstr>PowerPoint 簡報</vt:lpstr>
      <vt:lpstr>PowerPoint 簡報</vt:lpstr>
      <vt:lpstr>PowerPoint 簡報</vt:lpstr>
      <vt:lpstr>PowerPoint 簡報</vt:lpstr>
      <vt:lpstr>臺南區免試入學</vt:lpstr>
      <vt:lpstr>(二)特殊情形變更學區申請 </vt:lpstr>
      <vt:lpstr>(三)免試入學作業程序</vt:lpstr>
      <vt:lpstr>PowerPoint 簡報</vt:lpstr>
      <vt:lpstr>PowerPoint 簡報</vt:lpstr>
      <vt:lpstr>(六)超額比序-志願序1 (12分)</vt:lpstr>
      <vt:lpstr>PowerPoint 簡報</vt:lpstr>
      <vt:lpstr>PowerPoint 簡報</vt:lpstr>
      <vt:lpstr>「多元學習表現」</vt:lpstr>
      <vt:lpstr>(八)多元學習-競賽成績1(10分)</vt:lpstr>
      <vt:lpstr>PowerPoint 簡報</vt:lpstr>
      <vt:lpstr>PowerPoint 簡報</vt:lpstr>
      <vt:lpstr>※因應疫情三級警戒調整注意事項</vt:lpstr>
      <vt:lpstr>PowerPoint 簡報</vt:lpstr>
      <vt:lpstr>※因應疫情三級警戒調整注意事項</vt:lpstr>
      <vt:lpstr>PowerPoint 簡報</vt:lpstr>
      <vt:lpstr>PowerPoint 簡報</vt:lpstr>
      <vt:lpstr>PowerPoint 簡報</vt:lpstr>
      <vt:lpstr>考試科目、時間及題數</vt:lpstr>
      <vt:lpstr>PowerPoint 簡報</vt:lpstr>
      <vt:lpstr>PowerPoint 簡報</vt:lpstr>
      <vt:lpstr>教育會考成績的計算</vt:lpstr>
      <vt:lpstr>英語科整體能力等級如何計算？</vt:lpstr>
      <vt:lpstr>會考英語科三等級四標示</vt:lpstr>
      <vt:lpstr>數學科整體能力等級如何計算？</vt:lpstr>
      <vt:lpstr>會考數學科三等級四標示</vt:lpstr>
      <vt:lpstr>PowerPoint 簡報</vt:lpstr>
      <vt:lpstr>PowerPoint 簡報</vt:lpstr>
      <vt:lpstr>PowerPoint 簡報</vt:lpstr>
      <vt:lpstr>PowerPoint 簡報</vt:lpstr>
      <vt:lpstr>PowerPoint 簡報</vt:lpstr>
      <vt:lpstr>五、特色招生甄選入學</vt:lpstr>
      <vt:lpstr>PowerPoint 簡報</vt:lpstr>
      <vt:lpstr>PowerPoint 簡報</vt:lpstr>
      <vt:lpstr>PowerPoint 簡報</vt:lpstr>
      <vt:lpstr>臺南區專業群科甄選入學辦理學校</vt:lpstr>
      <vt:lpstr>PowerPoint 簡報</vt:lpstr>
      <vt:lpstr>PowerPoint 簡報</vt:lpstr>
      <vt:lpstr>八、五專招生管道簡介</vt:lpstr>
      <vt:lpstr>PowerPoint 簡報</vt:lpstr>
      <vt:lpstr>PowerPoint 簡報</vt:lpstr>
      <vt:lpstr>PowerPoint 簡報</vt:lpstr>
      <vt:lpstr>五專主要入學管道流程圖</vt:lpstr>
      <vt:lpstr>PowerPoint 簡報</vt:lpstr>
      <vt:lpstr>PowerPoint 簡報</vt:lpstr>
      <vt:lpstr>僅適用參加 111及 112學年度服務學習積分採計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聯合五專免試入學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二、臺南市十二年國教資訊網</vt:lpstr>
      <vt:lpstr>三、國中畢業生適性入學宣導網</vt:lpstr>
      <vt:lpstr>PowerPoint 簡報</vt:lpstr>
      <vt:lpstr>PowerPoint 簡報</vt:lpstr>
      <vt:lpstr>PowerPoint 簡報</vt:lpstr>
      <vt:lpstr>七、臺南區高級中等學校免試入學暨特色招生考試分發入學志願選填網站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5A88</cp:lastModifiedBy>
  <cp:revision>1092</cp:revision>
  <dcterms:created xsi:type="dcterms:W3CDTF">2014-11-14T00:32:43Z</dcterms:created>
  <dcterms:modified xsi:type="dcterms:W3CDTF">2022-03-07T07:17:19Z</dcterms:modified>
</cp:coreProperties>
</file>