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 id="2147488979" r:id="rId8"/>
    <p:sldMasterId id="2147488996" r:id="rId9"/>
  </p:sldMasterIdLst>
  <p:notesMasterIdLst>
    <p:notesMasterId r:id="rId171"/>
  </p:notesMasterIdLst>
  <p:handoutMasterIdLst>
    <p:handoutMasterId r:id="rId172"/>
  </p:handoutMasterIdLst>
  <p:sldIdLst>
    <p:sldId id="342" r:id="rId10"/>
    <p:sldId id="791" r:id="rId11"/>
    <p:sldId id="398" r:id="rId12"/>
    <p:sldId id="883" r:id="rId13"/>
    <p:sldId id="941" r:id="rId14"/>
    <p:sldId id="888" r:id="rId15"/>
    <p:sldId id="1093" r:id="rId16"/>
    <p:sldId id="889" r:id="rId17"/>
    <p:sldId id="890" r:id="rId18"/>
    <p:sldId id="794" r:id="rId19"/>
    <p:sldId id="712" r:id="rId20"/>
    <p:sldId id="805" r:id="rId21"/>
    <p:sldId id="806" r:id="rId22"/>
    <p:sldId id="981" r:id="rId23"/>
    <p:sldId id="979" r:id="rId24"/>
    <p:sldId id="980" r:id="rId25"/>
    <p:sldId id="807" r:id="rId26"/>
    <p:sldId id="809" r:id="rId27"/>
    <p:sldId id="928" r:id="rId28"/>
    <p:sldId id="811" r:id="rId29"/>
    <p:sldId id="812" r:id="rId30"/>
    <p:sldId id="813" r:id="rId31"/>
    <p:sldId id="814" r:id="rId32"/>
    <p:sldId id="815" r:id="rId33"/>
    <p:sldId id="942" r:id="rId34"/>
    <p:sldId id="1003" r:id="rId35"/>
    <p:sldId id="1004" r:id="rId36"/>
    <p:sldId id="816" r:id="rId37"/>
    <p:sldId id="817" r:id="rId38"/>
    <p:sldId id="987" r:id="rId39"/>
    <p:sldId id="819" r:id="rId40"/>
    <p:sldId id="1069" r:id="rId41"/>
    <p:sldId id="1033" r:id="rId42"/>
    <p:sldId id="823" r:id="rId43"/>
    <p:sldId id="824" r:id="rId44"/>
    <p:sldId id="799" r:id="rId45"/>
    <p:sldId id="904" r:id="rId46"/>
    <p:sldId id="825" r:id="rId47"/>
    <p:sldId id="826" r:id="rId48"/>
    <p:sldId id="1091" r:id="rId49"/>
    <p:sldId id="827" r:id="rId50"/>
    <p:sldId id="828" r:id="rId51"/>
    <p:sldId id="1090" r:id="rId52"/>
    <p:sldId id="829" r:id="rId53"/>
    <p:sldId id="1094" r:id="rId54"/>
    <p:sldId id="1020" r:id="rId55"/>
    <p:sldId id="1021" r:id="rId56"/>
    <p:sldId id="1096" r:id="rId57"/>
    <p:sldId id="945" r:id="rId58"/>
    <p:sldId id="988" r:id="rId59"/>
    <p:sldId id="951" r:id="rId60"/>
    <p:sldId id="1041" r:id="rId61"/>
    <p:sldId id="737" r:id="rId62"/>
    <p:sldId id="1036" r:id="rId63"/>
    <p:sldId id="1092" r:id="rId64"/>
    <p:sldId id="800" r:id="rId65"/>
    <p:sldId id="844" r:id="rId66"/>
    <p:sldId id="1097" r:id="rId67"/>
    <p:sldId id="796" r:id="rId68"/>
    <p:sldId id="937" r:id="rId69"/>
    <p:sldId id="963" r:id="rId70"/>
    <p:sldId id="939" r:id="rId71"/>
    <p:sldId id="964" r:id="rId72"/>
    <p:sldId id="960" r:id="rId73"/>
    <p:sldId id="1000" r:id="rId74"/>
    <p:sldId id="973" r:id="rId75"/>
    <p:sldId id="974" r:id="rId76"/>
    <p:sldId id="985" r:id="rId77"/>
    <p:sldId id="997" r:id="rId78"/>
    <p:sldId id="998" r:id="rId79"/>
    <p:sldId id="1001" r:id="rId80"/>
    <p:sldId id="1039" r:id="rId81"/>
    <p:sldId id="831" r:id="rId82"/>
    <p:sldId id="867" r:id="rId83"/>
    <p:sldId id="989" r:id="rId84"/>
    <p:sldId id="869" r:id="rId85"/>
    <p:sldId id="870" r:id="rId86"/>
    <p:sldId id="990" r:id="rId87"/>
    <p:sldId id="953" r:id="rId88"/>
    <p:sldId id="1110" r:id="rId89"/>
    <p:sldId id="1111" r:id="rId90"/>
    <p:sldId id="1109" r:id="rId91"/>
    <p:sldId id="856" r:id="rId92"/>
    <p:sldId id="846" r:id="rId93"/>
    <p:sldId id="1073" r:id="rId94"/>
    <p:sldId id="857" r:id="rId95"/>
    <p:sldId id="858" r:id="rId96"/>
    <p:sldId id="1074" r:id="rId97"/>
    <p:sldId id="860" r:id="rId98"/>
    <p:sldId id="1075" r:id="rId99"/>
    <p:sldId id="1076" r:id="rId100"/>
    <p:sldId id="956" r:id="rId101"/>
    <p:sldId id="834" r:id="rId102"/>
    <p:sldId id="835" r:id="rId103"/>
    <p:sldId id="896" r:id="rId104"/>
    <p:sldId id="991" r:id="rId105"/>
    <p:sldId id="838" r:id="rId106"/>
    <p:sldId id="897" r:id="rId107"/>
    <p:sldId id="840" r:id="rId108"/>
    <p:sldId id="898" r:id="rId109"/>
    <p:sldId id="842" r:id="rId110"/>
    <p:sldId id="992" r:id="rId111"/>
    <p:sldId id="993" r:id="rId112"/>
    <p:sldId id="995" r:id="rId113"/>
    <p:sldId id="853" r:id="rId114"/>
    <p:sldId id="461" r:id="rId115"/>
    <p:sldId id="358" r:id="rId116"/>
    <p:sldId id="357" r:id="rId117"/>
    <p:sldId id="356" r:id="rId118"/>
    <p:sldId id="278" r:id="rId119"/>
    <p:sldId id="279" r:id="rId120"/>
    <p:sldId id="410" r:id="rId121"/>
    <p:sldId id="444" r:id="rId122"/>
    <p:sldId id="854" r:id="rId123"/>
    <p:sldId id="907" r:id="rId124"/>
    <p:sldId id="891" r:id="rId125"/>
    <p:sldId id="302" r:id="rId126"/>
    <p:sldId id="855" r:id="rId127"/>
    <p:sldId id="1077" r:id="rId128"/>
    <p:sldId id="1098" r:id="rId129"/>
    <p:sldId id="1078" r:id="rId130"/>
    <p:sldId id="1045" r:id="rId131"/>
    <p:sldId id="1046" r:id="rId132"/>
    <p:sldId id="1047" r:id="rId133"/>
    <p:sldId id="1079" r:id="rId134"/>
    <p:sldId id="1099" r:id="rId135"/>
    <p:sldId id="1049" r:id="rId136"/>
    <p:sldId id="1050" r:id="rId137"/>
    <p:sldId id="1067" r:id="rId138"/>
    <p:sldId id="1054" r:id="rId139"/>
    <p:sldId id="1055" r:id="rId140"/>
    <p:sldId id="1056" r:id="rId141"/>
    <p:sldId id="1057" r:id="rId142"/>
    <p:sldId id="1058" r:id="rId143"/>
    <p:sldId id="1072" r:id="rId144"/>
    <p:sldId id="264" r:id="rId145"/>
    <p:sldId id="1062" r:id="rId146"/>
    <p:sldId id="1100" r:id="rId147"/>
    <p:sldId id="1101" r:id="rId148"/>
    <p:sldId id="1102" r:id="rId149"/>
    <p:sldId id="1103" r:id="rId150"/>
    <p:sldId id="1104" r:id="rId151"/>
    <p:sldId id="1106" r:id="rId152"/>
    <p:sldId id="1105" r:id="rId153"/>
    <p:sldId id="1107" r:id="rId154"/>
    <p:sldId id="1108" r:id="rId155"/>
    <p:sldId id="1063" r:id="rId156"/>
    <p:sldId id="1064" r:id="rId157"/>
    <p:sldId id="1086" r:id="rId158"/>
    <p:sldId id="1087" r:id="rId159"/>
    <p:sldId id="1088" r:id="rId160"/>
    <p:sldId id="859" r:id="rId161"/>
    <p:sldId id="884" r:id="rId162"/>
    <p:sldId id="1089" r:id="rId163"/>
    <p:sldId id="1080" r:id="rId164"/>
    <p:sldId id="1081" r:id="rId165"/>
    <p:sldId id="1082" r:id="rId166"/>
    <p:sldId id="1083" r:id="rId167"/>
    <p:sldId id="864" r:id="rId168"/>
    <p:sldId id="865" r:id="rId169"/>
    <p:sldId id="866" r:id="rId170"/>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3939FF"/>
    <a:srgbClr val="01B3B7"/>
    <a:srgbClr val="FAEDE7"/>
    <a:srgbClr val="F6D9CC"/>
    <a:srgbClr val="FFFFFF"/>
    <a:srgbClr val="E78712"/>
    <a:srgbClr val="FF00FF"/>
    <a:srgbClr val="FCD5B5"/>
    <a:srgbClr val="D7E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淺色樣式 3 - 輔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21" autoAdjust="0"/>
    <p:restoredTop sz="80604" autoAdjust="0"/>
  </p:normalViewPr>
  <p:slideViewPr>
    <p:cSldViewPr snapToGrid="0">
      <p:cViewPr varScale="1">
        <p:scale>
          <a:sx n="52" d="100"/>
          <a:sy n="52" d="100"/>
        </p:scale>
        <p:origin x="67" y="605"/>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notesMaster" Target="notesMasters/notesMaster1.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2" Type="http://schemas.openxmlformats.org/officeDocument/2006/relationships/handoutMaster" Target="handoutMasters/handoutMaster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presProps" Target="presProp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viewProps" Target="viewProps.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theme" Target="theme/theme1.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tableStyles" Target="tableStyles.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pt>
    <dgm:pt modelId="{C1471463-F326-4F4D-B236-C034E4EC5EEA}" type="pres">
      <dgm:prSet presAssocID="{9ECAD310-F9DA-4AC4-8131-7458B75F7259}" presName="connTx" presStyleLbl="parChTrans1D2" presStyleIdx="0" presStyleCnt="4"/>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pt>
    <dgm:pt modelId="{1DA46410-5ECA-4BEB-BB21-F2110C451308}" type="pres">
      <dgm:prSet presAssocID="{834A75D0-EEE8-4787-8114-AE09677D5B90}" presName="connTx" presStyleLbl="parChTrans1D2" presStyleIdx="1" presStyleCnt="4"/>
      <dgm:spPr/>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pt>
    <dgm:pt modelId="{03C11FAF-2B0D-4FE2-AEB0-95233FB8F318}" type="pres">
      <dgm:prSet presAssocID="{4F4C8B20-51D2-42CD-BFA3-9A59D8CBDD25}" presName="connTx" presStyleLbl="parChTrans1D2" presStyleIdx="2" presStyleCnt="4"/>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pt>
    <dgm:pt modelId="{EBC2ACAD-7BEB-4F1B-90A1-388ADF4894A0}" type="pres">
      <dgm:prSet presAssocID="{DE938286-BBCD-4898-BE07-941E8016928A}" presName="connTx" presStyleLbl="parChTrans1D2" presStyleIdx="3" presStyleCnt="4"/>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C78DDA11-395B-456F-85AD-FA12A16643AE}" type="presOf" srcId="{9301B384-1F30-4213-AAAE-489DE5DE9BA5}" destId="{67314EDF-1E8E-4C2E-A7E8-960911CD91D1}"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5EA1673B-5965-4827-A007-364F87A380B3}" type="presOf" srcId="{A66E1DDB-C8BC-4C27-B256-D9062BA55C84}" destId="{DD3DC7BA-A777-429A-B108-BD1560082D01}"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007E4770-A379-4F97-9190-D1E2FD14749B}" srcId="{5EDB91D9-B9E1-4C0E-B08E-ED944D0E82AA}" destId="{A66E1DDB-C8BC-4C27-B256-D9062BA55C84}" srcOrd="1" destOrd="0" parTransId="{834A75D0-EEE8-4787-8114-AE09677D5B90}" sibTransId="{D08C2970-A9E4-40A0-A808-DF629B007F9D}"/>
    <dgm:cxn modelId="{6F06F289-D17D-430F-8ED6-834CD6E16BDB}" type="presOf" srcId="{4F4C8B20-51D2-42CD-BFA3-9A59D8CBDD25}" destId="{03C11FAF-2B0D-4FE2-AEB0-95233FB8F318}"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DED142E5-2838-4D70-93A6-874676F8DD97}" type="presOf" srcId="{4F4C8B20-51D2-42CD-BFA3-9A59D8CBDD25}" destId="{6C79BBAC-F079-444A-9D58-22D34C924DA8}" srcOrd="0" destOrd="0" presId="urn:microsoft.com/office/officeart/2008/layout/HorizontalMultiLevelHierarchy"/>
    <dgm:cxn modelId="{CC8F6FFC-506E-493A-8000-4D9F392C3894}" type="presOf" srcId="{9ECAD310-F9DA-4AC4-8131-7458B75F7259}" destId="{C1471463-F326-4F4D-B236-C034E4EC5EEA}" srcOrd="1"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pt>
    <dgm:pt modelId="{C1471463-F326-4F4D-B236-C034E4EC5EEA}" type="pres">
      <dgm:prSet presAssocID="{9ECAD310-F9DA-4AC4-8131-7458B75F7259}" presName="connTx" presStyleLbl="parChTrans1D2" presStyleIdx="0" presStyleCnt="5"/>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pt>
    <dgm:pt modelId="{41F0FBF1-1381-4E54-A6C4-A7F331B49D44}" type="pres">
      <dgm:prSet presAssocID="{AD2806B7-4B20-45AB-9A10-2A4B144FE58C}" presName="connTx" presStyleLbl="parChTrans1D2" presStyleIdx="1" presStyleCnt="5"/>
      <dgm:spPr/>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pt>
    <dgm:pt modelId="{03C11FAF-2B0D-4FE2-AEB0-95233FB8F318}" type="pres">
      <dgm:prSet presAssocID="{4F4C8B20-51D2-42CD-BFA3-9A59D8CBDD25}" presName="connTx" presStyleLbl="parChTrans1D2" presStyleIdx="2" presStyleCnt="5"/>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pt>
    <dgm:pt modelId="{EBC2ACAD-7BEB-4F1B-90A1-388ADF4894A0}" type="pres">
      <dgm:prSet presAssocID="{DE938286-BBCD-4898-BE07-941E8016928A}" presName="connTx" presStyleLbl="parChTrans1D2" presStyleIdx="3" presStyleCnt="5"/>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pt>
    <dgm:pt modelId="{FDDE3C04-3888-4118-A6DA-7C4E2C5F3B39}" type="pres">
      <dgm:prSet presAssocID="{9EA3AD88-8DFE-4761-9B9E-C9F2A267C436}" presName="connTx" presStyleLbl="parChTrans1D2" presStyleIdx="4" presStyleCnt="5"/>
      <dgm:spPr/>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pt>
    <dgm:pt modelId="{DECCC546-8FFC-4D74-A7FF-2B8B9823CF26}" type="pres">
      <dgm:prSet presAssocID="{CAD5B8D2-C3F5-4A55-8703-75573BE6FBFF}" presName="level3hierChild" presStyleCnt="0"/>
      <dgm:spPr/>
    </dgm:pt>
  </dgm:ptLst>
  <dgm:cxnLst>
    <dgm:cxn modelId="{234FEE00-B02D-40D2-A896-0DF5125C72EF}" srcId="{5EDB91D9-B9E1-4C0E-B08E-ED944D0E82AA}" destId="{DF4F73A6-53B8-49A8-9198-AA5C41A691E7}" srcOrd="3" destOrd="0" parTransId="{DE938286-BBCD-4898-BE07-941E8016928A}" sibTransId="{39C49984-4793-4B3B-AFE3-BDCAD9302B23}"/>
    <dgm:cxn modelId="{9BAB0503-12BD-4322-A874-1924B6E3FA5E}" type="presOf" srcId="{77EB3A43-A6A7-48A0-B4CB-AA1D05200F2E}" destId="{CE411765-1D71-476F-80CE-9DE7A98C849A}"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EC90791F-DE55-4A33-94B9-D4692B1CB5A6}" type="presOf" srcId="{4F4C8B20-51D2-42CD-BFA3-9A59D8CBDD25}" destId="{03C11FAF-2B0D-4FE2-AEB0-95233FB8F318}" srcOrd="1"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6F563B30-1CD0-4976-872B-D22C95B5D3EB}" type="presOf" srcId="{9ECAD310-F9DA-4AC4-8131-7458B75F7259}" destId="{C1471463-F326-4F4D-B236-C034E4EC5EEA}" srcOrd="1"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A89DAA67-B136-4AD0-B15A-65AF904D4810}" type="presOf" srcId="{CAD5B8D2-C3F5-4A55-8703-75573BE6FBFF}" destId="{FFAF69CC-3EE8-466F-B8C8-F10C58F136F1}" srcOrd="0" destOrd="0" presId="urn:microsoft.com/office/officeart/2008/layout/HorizontalMultiLevelHierarchy"/>
    <dgm:cxn modelId="{84FA5A48-1BFA-4813-A7B0-B18ACE186510}" type="presOf" srcId="{510E3625-5FAD-4E63-8783-043FC6B981DE}" destId="{F6E29F84-BA21-4635-AD83-9F66D0DF51BE}" srcOrd="0"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A7A50B6D-0380-4B5A-B2BB-60D7F9964B1D}" srcId="{5EDB91D9-B9E1-4C0E-B08E-ED944D0E82AA}" destId="{9301B384-1F30-4213-AAAE-489DE5DE9BA5}" srcOrd="0" destOrd="0" parTransId="{9ECAD310-F9DA-4AC4-8131-7458B75F7259}" sibTransId="{9CA0F60C-BDF3-4CF5-B440-47E7B7D5D39C}"/>
    <dgm:cxn modelId="{6D0E7C73-F0A6-43C0-9C22-C558A228481F}" type="presOf" srcId="{5EDB91D9-B9E1-4C0E-B08E-ED944D0E82AA}" destId="{54A691FF-C2D0-4C04-9A82-7821AEE40F86}" srcOrd="0" destOrd="0" presId="urn:microsoft.com/office/officeart/2008/layout/HorizontalMultiLevelHierarchy"/>
    <dgm:cxn modelId="{DA8A3D58-62A8-4DA7-AA0C-FC506143B6D8}" type="presOf" srcId="{9EA3AD88-8DFE-4761-9B9E-C9F2A267C436}" destId="{FDDE3C04-3888-4118-A6DA-7C4E2C5F3B39}" srcOrd="1"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2C9B7CB0-381F-446A-AF5C-490C2EFE20B9}" type="presOf" srcId="{AD2806B7-4B20-45AB-9A10-2A4B144FE58C}" destId="{284F6FC8-AB76-4C80-823E-10A5C63D4D04}" srcOrd="0" destOrd="0" presId="urn:microsoft.com/office/officeart/2008/layout/HorizontalMultiLevelHierarchy"/>
    <dgm:cxn modelId="{45F142D9-73A4-4CE1-87CA-7B707A867939}" type="presOf" srcId="{DE938286-BBCD-4898-BE07-941E8016928A}" destId="{EBC2ACAD-7BEB-4F1B-90A1-388ADF4894A0}"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41F776E4-717E-454C-9C10-50C7294F18F6}" type="presOf" srcId="{9301B384-1F30-4213-AAAE-489DE5DE9BA5}" destId="{67314EDF-1E8E-4C2E-A7E8-960911CD91D1}" srcOrd="0" destOrd="0" presId="urn:microsoft.com/office/officeart/2008/layout/HorizontalMultiLevelHierarchy"/>
    <dgm:cxn modelId="{4FE257E6-D476-49AC-926F-A2237C13BFD2}" type="presOf" srcId="{9ECAD310-F9DA-4AC4-8131-7458B75F7259}" destId="{2FF7E122-1708-416B-A349-37490DA21105}" srcOrd="0"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pt>
    <dgm:pt modelId="{C1471463-F326-4F4D-B236-C034E4EC5EEA}" type="pres">
      <dgm:prSet presAssocID="{9ECAD310-F9DA-4AC4-8131-7458B75F7259}" presName="connTx" presStyleLbl="parChTrans1D2" presStyleIdx="0" presStyleCnt="3"/>
      <dgm:spPr/>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pt>
    <dgm:pt modelId="{03C11FAF-2B0D-4FE2-AEB0-95233FB8F318}" type="pres">
      <dgm:prSet presAssocID="{4F4C8B20-51D2-42CD-BFA3-9A59D8CBDD25}" presName="connTx" presStyleLbl="parChTrans1D2" presStyleIdx="1" presStyleCnt="3"/>
      <dgm:spPr/>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pt>
    <dgm:pt modelId="{EBC2ACAD-7BEB-4F1B-90A1-388ADF4894A0}" type="pres">
      <dgm:prSet presAssocID="{DE938286-BBCD-4898-BE07-941E8016928A}" presName="connTx" presStyleLbl="parChTrans1D2" presStyleIdx="2" presStyleCnt="3"/>
      <dgm:spPr/>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pt>
    <dgm:pt modelId="{6EB941FA-F633-41DD-87DB-8350A22D261F}" type="pres">
      <dgm:prSet presAssocID="{DF4F73A6-53B8-49A8-9198-AA5C41A691E7}" presName="level3hierChild" presStyleCnt="0"/>
      <dgm:spPr/>
    </dgm:pt>
  </dgm:ptLst>
  <dgm:cxnLst>
    <dgm:cxn modelId="{234FEE00-B02D-40D2-A896-0DF5125C72EF}" srcId="{5EDB91D9-B9E1-4C0E-B08E-ED944D0E82AA}" destId="{DF4F73A6-53B8-49A8-9198-AA5C41A691E7}" srcOrd="2" destOrd="0" parTransId="{DE938286-BBCD-4898-BE07-941E8016928A}" sibTransId="{39C49984-4793-4B3B-AFE3-BDCAD9302B23}"/>
    <dgm:cxn modelId="{43F64107-F8B3-469C-9F4A-AE832DA5109D}" type="presOf" srcId="{510E3625-5FAD-4E63-8783-043FC6B981DE}" destId="{F6E29F84-BA21-4635-AD83-9F66D0DF51BE}" srcOrd="0"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3599EF25-62B0-47DA-9593-C8E7E712CB44}" type="presOf" srcId="{DE938286-BBCD-4898-BE07-941E8016928A}" destId="{EBC2ACAD-7BEB-4F1B-90A1-388ADF4894A0}" srcOrd="1"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2F6DEA5C-680C-4D54-9344-DBCA0923FCD1}" type="presOf" srcId="{9ECAD310-F9DA-4AC4-8131-7458B75F7259}" destId="{2FF7E122-1708-416B-A349-37490DA21105}" srcOrd="0" destOrd="0" presId="urn:microsoft.com/office/officeart/2008/layout/HorizontalMultiLevelHierarchy"/>
    <dgm:cxn modelId="{A19F2967-68EC-4FAE-B467-93271D1A0538}" srcId="{5EDB91D9-B9E1-4C0E-B08E-ED944D0E82AA}" destId="{77EB3A43-A6A7-48A0-B4CB-AA1D05200F2E}" srcOrd="1" destOrd="0" parTransId="{4F4C8B20-51D2-42CD-BFA3-9A59D8CBDD25}" sibTransId="{987D23B4-BA37-4144-B920-118D46153E59}"/>
    <dgm:cxn modelId="{A7A50B6D-0380-4B5A-B2BB-60D7F9964B1D}" srcId="{5EDB91D9-B9E1-4C0E-B08E-ED944D0E82AA}" destId="{9301B384-1F30-4213-AAAE-489DE5DE9BA5}" srcOrd="0" destOrd="0" parTransId="{9ECAD310-F9DA-4AC4-8131-7458B75F7259}" sibTransId="{9CA0F60C-BDF3-4CF5-B440-47E7B7D5D39C}"/>
    <dgm:cxn modelId="{99263274-1CFB-4671-A88C-94ED9B1222F8}" type="presOf" srcId="{9301B384-1F30-4213-AAAE-489DE5DE9BA5}" destId="{67314EDF-1E8E-4C2E-A7E8-960911CD91D1}"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18018A94-740E-4344-95A3-9A5AE3438926}" type="presOf" srcId="{9ECAD310-F9DA-4AC4-8131-7458B75F7259}" destId="{C1471463-F326-4F4D-B236-C034E4EC5EEA}" srcOrd="1"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F02C590F-5086-493C-96AF-7F02B0375165}" srcId="{EC2C41FD-B040-4716-AA00-DC68851C18F3}" destId="{703B1F0B-CD49-4D76-BA7E-1BB073602897}" srcOrd="0" destOrd="0" parTransId="{60C3AE4C-C849-46DA-A27C-C37102475BEC}" sibTransId="{C6DE72C5-EAA1-491A-ACC3-2C832C69C4F1}"/>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DDAB9286-D4AA-408B-ADF7-32B3741A4FC4}" type="presOf" srcId="{703B1F0B-CD49-4D76-BA7E-1BB073602897}" destId="{076F4C96-AAC8-4163-8B8A-52DBED489054}"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marL="0" lvl="0" indent="0" algn="l" defTabSz="1466850">
            <a:lnSpc>
              <a:spcPct val="90000"/>
            </a:lnSpc>
            <a:spcBef>
              <a:spcPct val="0"/>
            </a:spcBef>
            <a:spcAft>
              <a:spcPct val="35000"/>
            </a:spcAft>
            <a:buNone/>
          </a:pPr>
          <a:r>
            <a:rPr lang="zh-TW" altLang="en-US" sz="3300" kern="1200" dirty="0">
              <a:latin typeface="標楷體" panose="03000509000000000000" pitchFamily="65" charset="-120"/>
              <a:ea typeface="標楷體" panose="03000509000000000000" pitchFamily="65" charset="-120"/>
            </a:rPr>
            <a:t>五專優先免試，全國一區，至多可選</a:t>
          </a:r>
          <a:r>
            <a:rPr lang="en-US" altLang="zh-TW" sz="3300" kern="1200" dirty="0">
              <a:latin typeface="標楷體" panose="03000509000000000000" pitchFamily="65" charset="-120"/>
              <a:ea typeface="標楷體" panose="03000509000000000000" pitchFamily="65" charset="-120"/>
            </a:rPr>
            <a:t>30</a:t>
          </a:r>
          <a:r>
            <a:rPr lang="zh-TW" altLang="en-US" sz="33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2022/2/13</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extLst>
      <p:ext uri="{BB962C8B-B14F-4D97-AF65-F5344CB8AC3E}">
        <p14:creationId xmlns:p14="http://schemas.microsoft.com/office/powerpoint/2010/main" val="2558134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2022/2/13</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extLst>
      <p:ext uri="{BB962C8B-B14F-4D97-AF65-F5344CB8AC3E}">
        <p14:creationId xmlns:p14="http://schemas.microsoft.com/office/powerpoint/2010/main" val="385968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6367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43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359671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49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50</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75</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76</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77</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78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93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94</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95</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98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99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102</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103</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104</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114</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121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124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125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126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53890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127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131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132</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135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148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158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17</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E6D045B-05FF-415F-82D2-04F80285EC05}"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1C506BD-C916-4F87-BDE5-17EE33C4077C}" type="slidenum">
              <a:rPr lang="zh-TW" altLang="en-US"/>
              <a:pPr>
                <a:defRPr/>
              </a:pPr>
              <a:t>‹#›</a:t>
            </a:fld>
            <a:endParaRPr lang="zh-TW" altLang="en-US"/>
          </a:p>
        </p:txBody>
      </p:sp>
    </p:spTree>
    <p:extLst>
      <p:ext uri="{BB962C8B-B14F-4D97-AF65-F5344CB8AC3E}">
        <p14:creationId xmlns:p14="http://schemas.microsoft.com/office/powerpoint/2010/main" val="25495334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C8B7A11-1C55-4094-A62B-56586F1859E7}"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B799C0E0-F326-44AD-AB2C-404775AFBFD3}" type="slidenum">
              <a:rPr lang="zh-TW" altLang="en-US"/>
              <a:pPr>
                <a:defRPr/>
              </a:pPr>
              <a:t>‹#›</a:t>
            </a:fld>
            <a:endParaRPr lang="zh-TW" altLang="en-US"/>
          </a:p>
        </p:txBody>
      </p:sp>
    </p:spTree>
    <p:extLst>
      <p:ext uri="{BB962C8B-B14F-4D97-AF65-F5344CB8AC3E}">
        <p14:creationId xmlns:p14="http://schemas.microsoft.com/office/powerpoint/2010/main" val="520513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D6B238AA-7E3D-4EC7-928E-FFB01FEA73D9}"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E12C7C6B-C0FE-4463-8D03-74B74258300F}" type="slidenum">
              <a:rPr lang="zh-TW" altLang="en-US"/>
              <a:pPr>
                <a:defRPr/>
              </a:pPr>
              <a:t>‹#›</a:t>
            </a:fld>
            <a:endParaRPr lang="zh-TW" altLang="en-US"/>
          </a:p>
        </p:txBody>
      </p:sp>
    </p:spTree>
    <p:extLst>
      <p:ext uri="{BB962C8B-B14F-4D97-AF65-F5344CB8AC3E}">
        <p14:creationId xmlns:p14="http://schemas.microsoft.com/office/powerpoint/2010/main" val="70458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2022/2/13</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3B7AD765-1BE6-43F8-B24F-CC92C65A8BD6}"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36004C5A-527F-4A46-9937-C0A9371DC746}" type="slidenum">
              <a:rPr lang="zh-TW" altLang="en-US"/>
              <a:pPr>
                <a:defRPr/>
              </a:pPr>
              <a:t>‹#›</a:t>
            </a:fld>
            <a:endParaRPr lang="zh-TW" altLang="en-US"/>
          </a:p>
        </p:txBody>
      </p:sp>
    </p:spTree>
    <p:extLst>
      <p:ext uri="{BB962C8B-B14F-4D97-AF65-F5344CB8AC3E}">
        <p14:creationId xmlns:p14="http://schemas.microsoft.com/office/powerpoint/2010/main" val="1455518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CE597F62-F36B-40CC-A99D-D50923426890}" type="datetime1">
              <a:rPr lang="zh-TW" altLang="en-US" smtClean="0"/>
              <a:pPr>
                <a:defRPr/>
              </a:pPr>
              <a:t>2022/2/13</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F702F87A-B285-4870-88A2-A272E34C9A60}" type="slidenum">
              <a:rPr lang="zh-TW" altLang="en-US"/>
              <a:pPr>
                <a:defRPr/>
              </a:pPr>
              <a:t>‹#›</a:t>
            </a:fld>
            <a:endParaRPr lang="zh-TW" altLang="en-US"/>
          </a:p>
        </p:txBody>
      </p:sp>
    </p:spTree>
    <p:extLst>
      <p:ext uri="{BB962C8B-B14F-4D97-AF65-F5344CB8AC3E}">
        <p14:creationId xmlns:p14="http://schemas.microsoft.com/office/powerpoint/2010/main" val="10272563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69D5D53C-8C10-4C62-881A-F5AAA83654F9}" type="datetime1">
              <a:rPr lang="zh-TW" altLang="en-US" smtClean="0"/>
              <a:pPr>
                <a:defRPr/>
              </a:pPr>
              <a:t>2022/2/13</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E3F46E57-7146-481A-A85A-CF1452B2F7C8}" type="slidenum">
              <a:rPr lang="zh-TW" altLang="en-US"/>
              <a:pPr>
                <a:defRPr/>
              </a:pPr>
              <a:t>‹#›</a:t>
            </a:fld>
            <a:endParaRPr lang="zh-TW" altLang="en-US"/>
          </a:p>
        </p:txBody>
      </p:sp>
    </p:spTree>
    <p:extLst>
      <p:ext uri="{BB962C8B-B14F-4D97-AF65-F5344CB8AC3E}">
        <p14:creationId xmlns:p14="http://schemas.microsoft.com/office/powerpoint/2010/main" val="233716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p:cNvSpPr>
            <a:spLocks noGrp="1"/>
          </p:cNvSpPr>
          <p:nvPr>
            <p:ph type="dt" sz="half" idx="10"/>
          </p:nvPr>
        </p:nvSpPr>
        <p:spPr/>
        <p:txBody>
          <a:bodyPr/>
          <a:lstStyle>
            <a:lvl1pPr>
              <a:defRPr smtClean="0"/>
            </a:lvl1pPr>
          </a:lstStyle>
          <a:p>
            <a:pPr>
              <a:defRPr/>
            </a:pPr>
            <a:fld id="{B3547EBD-90B0-4FD0-9724-958B1FFC299B}" type="datetime1">
              <a:rPr lang="zh-TW" altLang="en-US" smtClean="0"/>
              <a:pPr>
                <a:defRPr/>
              </a:pPr>
              <a:t>2022/2/13</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D20866A7-3E07-4FFC-A76C-95180851DB8C}" type="slidenum">
              <a:rPr lang="zh-TW" altLang="en-US"/>
              <a:pPr>
                <a:defRPr/>
              </a:pPr>
              <a:t>‹#›</a:t>
            </a:fld>
            <a:endParaRPr lang="zh-TW" altLang="en-US"/>
          </a:p>
        </p:txBody>
      </p:sp>
    </p:spTree>
    <p:extLst>
      <p:ext uri="{BB962C8B-B14F-4D97-AF65-F5344CB8AC3E}">
        <p14:creationId xmlns:p14="http://schemas.microsoft.com/office/powerpoint/2010/main" val="3866446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285ADFD-53CC-4B68-8FF8-56BA97EF8B37}"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C056A211-61DE-46B8-8F00-CB02B966D371}" type="slidenum">
              <a:rPr lang="zh-TW" altLang="en-US"/>
              <a:pPr>
                <a:defRPr/>
              </a:pPr>
              <a:t>‹#›</a:t>
            </a:fld>
            <a:endParaRPr lang="zh-TW" altLang="en-US"/>
          </a:p>
        </p:txBody>
      </p:sp>
    </p:spTree>
    <p:extLst>
      <p:ext uri="{BB962C8B-B14F-4D97-AF65-F5344CB8AC3E}">
        <p14:creationId xmlns:p14="http://schemas.microsoft.com/office/powerpoint/2010/main" val="2195962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CEDDF529-CEBB-43A7-B49E-49D466A0233F}"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182F9968-A691-48F5-B98A-803B79D105CB}" type="slidenum">
              <a:rPr lang="zh-TW" altLang="en-US"/>
              <a:pPr>
                <a:defRPr/>
              </a:pPr>
              <a:t>‹#›</a:t>
            </a:fld>
            <a:endParaRPr lang="zh-TW" altLang="en-US"/>
          </a:p>
        </p:txBody>
      </p:sp>
    </p:spTree>
    <p:extLst>
      <p:ext uri="{BB962C8B-B14F-4D97-AF65-F5344CB8AC3E}">
        <p14:creationId xmlns:p14="http://schemas.microsoft.com/office/powerpoint/2010/main" val="6329096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80F037CA-5DDA-496B-86AF-16205399293E}"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02B0020C-59F2-4BD0-9824-5271AB08C230}" type="slidenum">
              <a:rPr lang="zh-TW" altLang="en-US"/>
              <a:pPr>
                <a:defRPr/>
              </a:pPr>
              <a:t>‹#›</a:t>
            </a:fld>
            <a:endParaRPr lang="zh-TW" altLang="en-US"/>
          </a:p>
        </p:txBody>
      </p:sp>
    </p:spTree>
    <p:extLst>
      <p:ext uri="{BB962C8B-B14F-4D97-AF65-F5344CB8AC3E}">
        <p14:creationId xmlns:p14="http://schemas.microsoft.com/office/powerpoint/2010/main" val="1861333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F6A0731C-0AE6-4842-8DF5-7BB3C072C79F}" type="datetime1">
              <a:rPr lang="zh-TW" altLang="en-US" smtClean="0"/>
              <a:pPr>
                <a:defRPr/>
              </a:pPr>
              <a:t>2022/2/13</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D8E834B3-E7BD-45CB-B146-E12543897D39}" type="slidenum">
              <a:rPr lang="zh-TW" altLang="en-US"/>
              <a:pPr>
                <a:defRPr/>
              </a:pPr>
              <a:t>‹#›</a:t>
            </a:fld>
            <a:endParaRPr lang="zh-TW" altLang="en-US"/>
          </a:p>
        </p:txBody>
      </p:sp>
    </p:spTree>
    <p:extLst>
      <p:ext uri="{BB962C8B-B14F-4D97-AF65-F5344CB8AC3E}">
        <p14:creationId xmlns:p14="http://schemas.microsoft.com/office/powerpoint/2010/main" val="41433676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21C86492-12B3-47F7-88EE-132E9706E34E}"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C50CBFB7-5EC3-4995-967A-4A6347D4235A}" type="slidenum">
              <a:rPr lang="zh-TW" altLang="en-US"/>
              <a:pPr>
                <a:defRPr/>
              </a:pPr>
              <a:t>‹#›</a:t>
            </a:fld>
            <a:endParaRPr lang="zh-TW" altLang="en-US"/>
          </a:p>
        </p:txBody>
      </p:sp>
    </p:spTree>
    <p:extLst>
      <p:ext uri="{BB962C8B-B14F-4D97-AF65-F5344CB8AC3E}">
        <p14:creationId xmlns:p14="http://schemas.microsoft.com/office/powerpoint/2010/main" val="37939421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F8A78F51-85E1-45D2-B4AA-EC76C04A6E17}" type="datetime1">
              <a:rPr lang="zh-TW" altLang="en-US" smtClean="0"/>
              <a:pPr>
                <a:defRPr/>
              </a:pPr>
              <a:t>2022/2/13</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08F20856-4A63-4E02-A486-8E20733952EA}" type="slidenum">
              <a:rPr lang="zh-TW" altLang="en-US"/>
              <a:pPr>
                <a:defRPr/>
              </a:pPr>
              <a:t>‹#›</a:t>
            </a:fld>
            <a:endParaRPr lang="zh-TW" altLang="en-US"/>
          </a:p>
        </p:txBody>
      </p:sp>
    </p:spTree>
    <p:extLst>
      <p:ext uri="{BB962C8B-B14F-4D97-AF65-F5344CB8AC3E}">
        <p14:creationId xmlns:p14="http://schemas.microsoft.com/office/powerpoint/2010/main" val="16150091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E912071E-3985-4499-9017-BADA462B02F5}" type="datetime1">
              <a:rPr lang="zh-TW" altLang="en-US" smtClean="0"/>
              <a:pPr>
                <a:defRPr/>
              </a:pPr>
              <a:t>2022/2/13</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66704214-1B17-4825-A302-A4E960FB0614}" type="slidenum">
              <a:rPr lang="zh-TW" altLang="en-US"/>
              <a:pPr>
                <a:defRPr/>
              </a:pPr>
              <a:t>‹#›</a:t>
            </a:fld>
            <a:endParaRPr lang="zh-TW" altLang="en-US"/>
          </a:p>
        </p:txBody>
      </p:sp>
    </p:spTree>
    <p:extLst>
      <p:ext uri="{BB962C8B-B14F-4D97-AF65-F5344CB8AC3E}">
        <p14:creationId xmlns:p14="http://schemas.microsoft.com/office/powerpoint/2010/main" val="16598914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5501D4F0-1AFE-4A25-B2B4-61CD997C1B03}"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9A607036-3257-4484-BC60-DF49DA6A790F}" type="slidenum">
              <a:rPr lang="zh-TW" altLang="en-US"/>
              <a:pPr>
                <a:defRPr/>
              </a:pPr>
              <a:t>‹#›</a:t>
            </a:fld>
            <a:endParaRPr lang="zh-TW" altLang="en-US"/>
          </a:p>
        </p:txBody>
      </p:sp>
    </p:spTree>
    <p:extLst>
      <p:ext uri="{BB962C8B-B14F-4D97-AF65-F5344CB8AC3E}">
        <p14:creationId xmlns:p14="http://schemas.microsoft.com/office/powerpoint/2010/main" val="21396271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B0E6F842-01FE-4119-A383-802854E04C81}"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36ED9A8B-DA62-48D3-9286-FF2948D6EFF4}" type="slidenum">
              <a:rPr lang="zh-TW" altLang="en-US"/>
              <a:pPr>
                <a:defRPr/>
              </a:pPr>
              <a:t>‹#›</a:t>
            </a:fld>
            <a:endParaRPr lang="zh-TW" altLang="en-US"/>
          </a:p>
        </p:txBody>
      </p:sp>
    </p:spTree>
    <p:extLst>
      <p:ext uri="{BB962C8B-B14F-4D97-AF65-F5344CB8AC3E}">
        <p14:creationId xmlns:p14="http://schemas.microsoft.com/office/powerpoint/2010/main" val="7747925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8523336-55FA-49FA-AED4-0883260F2825}"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64E15E2A-5E67-4A9D-8338-7917B07ED606}" type="slidenum">
              <a:rPr lang="zh-TW" altLang="en-US"/>
              <a:pPr>
                <a:defRPr/>
              </a:pPr>
              <a:t>‹#›</a:t>
            </a:fld>
            <a:endParaRPr lang="zh-TW" altLang="en-US"/>
          </a:p>
        </p:txBody>
      </p:sp>
    </p:spTree>
    <p:extLst>
      <p:ext uri="{BB962C8B-B14F-4D97-AF65-F5344CB8AC3E}">
        <p14:creationId xmlns:p14="http://schemas.microsoft.com/office/powerpoint/2010/main" val="38753976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7DE70348-87DC-491C-BF88-AC3B2D53425C}"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95797B8-7E70-45A3-B78E-8E1ED62D50C4}" type="slidenum">
              <a:rPr lang="zh-TW" altLang="en-US"/>
              <a:pPr>
                <a:defRPr/>
              </a:pPr>
              <a:t>‹#›</a:t>
            </a:fld>
            <a:endParaRPr lang="zh-TW" altLang="en-US"/>
          </a:p>
        </p:txBody>
      </p:sp>
    </p:spTree>
    <p:extLst>
      <p:ext uri="{BB962C8B-B14F-4D97-AF65-F5344CB8AC3E}">
        <p14:creationId xmlns:p14="http://schemas.microsoft.com/office/powerpoint/2010/main" val="20543827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DA51548-B9B4-45AA-A71A-C83184B27FA7}"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2ED634F5-2E8E-4576-B465-6F4FBF2AB048}" type="slidenum">
              <a:rPr lang="zh-TW" altLang="en-US"/>
              <a:pPr>
                <a:defRPr/>
              </a:pPr>
              <a:t>‹#›</a:t>
            </a:fld>
            <a:endParaRPr lang="zh-TW" altLang="en-US"/>
          </a:p>
        </p:txBody>
      </p:sp>
    </p:spTree>
    <p:extLst>
      <p:ext uri="{BB962C8B-B14F-4D97-AF65-F5344CB8AC3E}">
        <p14:creationId xmlns:p14="http://schemas.microsoft.com/office/powerpoint/2010/main" val="21199321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p:cNvSpPr>
            <a:spLocks noGrp="1"/>
          </p:cNvSpPr>
          <p:nvPr>
            <p:ph type="dt" sz="half" idx="10"/>
          </p:nvPr>
        </p:nvSpPr>
        <p:spPr/>
        <p:txBody>
          <a:bodyPr/>
          <a:lstStyle>
            <a:lvl1pPr>
              <a:defRPr smtClean="0"/>
            </a:lvl1pPr>
          </a:lstStyle>
          <a:p>
            <a:pPr>
              <a:defRPr/>
            </a:pPr>
            <a:fld id="{E8E74A56-1F47-4231-8EF0-5079CA866873}"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E1B037CF-0939-4EB4-8B59-DEEFB8617824}" type="slidenum">
              <a:rPr lang="zh-TW" altLang="en-US"/>
              <a:pPr>
                <a:defRPr/>
              </a:pPr>
              <a:t>‹#›</a:t>
            </a:fld>
            <a:endParaRPr lang="zh-TW" altLang="en-US"/>
          </a:p>
        </p:txBody>
      </p:sp>
    </p:spTree>
    <p:extLst>
      <p:ext uri="{BB962C8B-B14F-4D97-AF65-F5344CB8AC3E}">
        <p14:creationId xmlns:p14="http://schemas.microsoft.com/office/powerpoint/2010/main" val="36822411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p:cNvSpPr>
            <a:spLocks noGrp="1"/>
          </p:cNvSpPr>
          <p:nvPr>
            <p:ph type="dt" sz="half" idx="10"/>
          </p:nvPr>
        </p:nvSpPr>
        <p:spPr/>
        <p:txBody>
          <a:bodyPr/>
          <a:lstStyle>
            <a:lvl1pPr>
              <a:defRPr smtClean="0"/>
            </a:lvl1pPr>
          </a:lstStyle>
          <a:p>
            <a:pPr>
              <a:defRPr/>
            </a:pPr>
            <a:fld id="{8083A076-C08D-416D-935C-EAC001170E55}" type="datetime1">
              <a:rPr lang="zh-TW" altLang="en-US" smtClean="0"/>
              <a:pPr>
                <a:defRPr/>
              </a:pPr>
              <a:t>2022/2/13</a:t>
            </a:fld>
            <a:endParaRPr lang="zh-TW" altLang="en-US"/>
          </a:p>
        </p:txBody>
      </p:sp>
      <p:sp>
        <p:nvSpPr>
          <p:cNvPr id="9" name="Footer Placeholder 7"/>
          <p:cNvSpPr>
            <a:spLocks noGrp="1"/>
          </p:cNvSpPr>
          <p:nvPr>
            <p:ph type="ftr" sz="quarter" idx="11"/>
          </p:nvPr>
        </p:nvSpPr>
        <p:spPr/>
        <p:txBody>
          <a:bodyPr/>
          <a:lstStyle>
            <a:lvl1pPr>
              <a:defRPr/>
            </a:lvl1pPr>
          </a:lstStyle>
          <a:p>
            <a:pPr>
              <a:defRPr/>
            </a:pPr>
            <a:endParaRPr lang="zh-TW" altLang="en-US"/>
          </a:p>
        </p:txBody>
      </p:sp>
      <p:sp>
        <p:nvSpPr>
          <p:cNvPr id="11" name="Slide Number Placeholder 5"/>
          <p:cNvSpPr>
            <a:spLocks noGrp="1"/>
          </p:cNvSpPr>
          <p:nvPr>
            <p:ph type="sldNum" sz="quarter" idx="12"/>
          </p:nvPr>
        </p:nvSpPr>
        <p:spPr/>
        <p:txBody>
          <a:bodyPr/>
          <a:lstStyle>
            <a:lvl1pPr>
              <a:defRPr/>
            </a:lvl1pPr>
          </a:lstStyle>
          <a:p>
            <a:pPr>
              <a:defRPr/>
            </a:pPr>
            <a:fld id="{358BA962-AAE5-4FF2-A78B-871BC7405CC6}" type="slidenum">
              <a:rPr lang="zh-TW" altLang="en-US"/>
              <a:pPr>
                <a:defRPr/>
              </a:pPr>
              <a:t>‹#›</a:t>
            </a:fld>
            <a:endParaRPr lang="zh-TW" altLang="en-US"/>
          </a:p>
        </p:txBody>
      </p:sp>
    </p:spTree>
    <p:extLst>
      <p:ext uri="{BB962C8B-B14F-4D97-AF65-F5344CB8AC3E}">
        <p14:creationId xmlns:p14="http://schemas.microsoft.com/office/powerpoint/2010/main" val="33428195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p:cNvSpPr>
            <a:spLocks noGrp="1"/>
          </p:cNvSpPr>
          <p:nvPr>
            <p:ph type="dt" sz="half" idx="10"/>
          </p:nvPr>
        </p:nvSpPr>
        <p:spPr/>
        <p:txBody>
          <a:bodyPr/>
          <a:lstStyle>
            <a:lvl1pPr>
              <a:defRPr smtClean="0"/>
            </a:lvl1pPr>
          </a:lstStyle>
          <a:p>
            <a:pPr>
              <a:defRPr/>
            </a:pPr>
            <a:fld id="{D0D0C77E-F34C-4316-B78D-ACB37E6C4759}" type="datetime1">
              <a:rPr lang="zh-TW" altLang="en-US" smtClean="0"/>
              <a:pPr>
                <a:defRPr/>
              </a:pPr>
              <a:t>2022/2/13</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A37E48D4-B47D-4167-9D5E-013864B0C9D0}" type="slidenum">
              <a:rPr lang="zh-TW" altLang="en-US"/>
              <a:pPr>
                <a:defRPr/>
              </a:pPr>
              <a:t>‹#›</a:t>
            </a:fld>
            <a:endParaRPr lang="zh-TW" altLang="en-US"/>
          </a:p>
        </p:txBody>
      </p:sp>
    </p:spTree>
    <p:extLst>
      <p:ext uri="{BB962C8B-B14F-4D97-AF65-F5344CB8AC3E}">
        <p14:creationId xmlns:p14="http://schemas.microsoft.com/office/powerpoint/2010/main" val="15828273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smtClean="0"/>
            </a:lvl1pPr>
          </a:lstStyle>
          <a:p>
            <a:pPr>
              <a:defRPr/>
            </a:pPr>
            <a:fld id="{86FFF309-1D1D-41DC-8EC1-AEC9F8BBF309}" type="datetime1">
              <a:rPr lang="zh-TW" altLang="en-US" smtClean="0"/>
              <a:pPr>
                <a:defRPr/>
              </a:pPr>
              <a:t>2022/2/13</a:t>
            </a:fld>
            <a:endParaRPr lang="zh-TW" altLang="en-US"/>
          </a:p>
        </p:txBody>
      </p:sp>
      <p:sp>
        <p:nvSpPr>
          <p:cNvPr id="4" name="Footer Placeholder 2"/>
          <p:cNvSpPr>
            <a:spLocks noGrp="1"/>
          </p:cNvSpPr>
          <p:nvPr>
            <p:ph type="ftr" sz="quarter" idx="11"/>
          </p:nvPr>
        </p:nvSpPr>
        <p:spPr/>
        <p:txBody>
          <a:bodyPr/>
          <a:lstStyle>
            <a:lvl1pPr>
              <a:defRPr/>
            </a:lvl1pPr>
          </a:lstStyle>
          <a:p>
            <a:pPr>
              <a:defRPr/>
            </a:pPr>
            <a:endParaRPr lang="zh-TW" altLang="en-US"/>
          </a:p>
        </p:txBody>
      </p:sp>
      <p:sp>
        <p:nvSpPr>
          <p:cNvPr id="5" name="Slide Number Placeholder 3"/>
          <p:cNvSpPr>
            <a:spLocks noGrp="1"/>
          </p:cNvSpPr>
          <p:nvPr>
            <p:ph type="sldNum" sz="quarter" idx="12"/>
          </p:nvPr>
        </p:nvSpPr>
        <p:spPr/>
        <p:txBody>
          <a:bodyPr/>
          <a:lstStyle>
            <a:lvl1pPr>
              <a:defRPr/>
            </a:lvl1pPr>
          </a:lstStyle>
          <a:p>
            <a:pPr>
              <a:defRPr/>
            </a:pPr>
            <a:fld id="{9AC6A4C7-65BF-4F14-89A7-21CC01BF266C}" type="slidenum">
              <a:rPr lang="zh-TW" altLang="en-US"/>
              <a:pPr>
                <a:defRPr/>
              </a:pPr>
              <a:t>‹#›</a:t>
            </a:fld>
            <a:endParaRPr lang="zh-TW" altLang="en-US"/>
          </a:p>
        </p:txBody>
      </p:sp>
    </p:spTree>
    <p:extLst>
      <p:ext uri="{BB962C8B-B14F-4D97-AF65-F5344CB8AC3E}">
        <p14:creationId xmlns:p14="http://schemas.microsoft.com/office/powerpoint/2010/main" val="2476315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2022/2/13</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5D27DBDE-011F-4952-AA34-0AA19735A03F}"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p:txBody>
          <a:bodyPr/>
          <a:lstStyle>
            <a:lvl1pPr>
              <a:defRPr/>
            </a:lvl1pPr>
          </a:lstStyle>
          <a:p>
            <a:pPr>
              <a:defRPr/>
            </a:pPr>
            <a:fld id="{F4FEB815-8FB4-4E3C-B84C-E33514D17C73}" type="slidenum">
              <a:rPr lang="zh-TW" altLang="en-US"/>
              <a:pPr>
                <a:defRPr/>
              </a:pPr>
              <a:t>‹#›</a:t>
            </a:fld>
            <a:endParaRPr lang="zh-TW" altLang="en-US"/>
          </a:p>
        </p:txBody>
      </p:sp>
    </p:spTree>
    <p:extLst>
      <p:ext uri="{BB962C8B-B14F-4D97-AF65-F5344CB8AC3E}">
        <p14:creationId xmlns:p14="http://schemas.microsoft.com/office/powerpoint/2010/main" val="13180514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1915D440-88EC-44CA-8FCC-99692189A7C7}"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DB6D8E7-5085-4C2B-9A7E-6B32AB721219}" type="slidenum">
              <a:rPr lang="zh-TW" altLang="en-US"/>
              <a:pPr>
                <a:defRPr/>
              </a:pPr>
              <a:t>‹#›</a:t>
            </a:fld>
            <a:endParaRPr lang="zh-TW" altLang="en-US"/>
          </a:p>
        </p:txBody>
      </p:sp>
    </p:spTree>
    <p:extLst>
      <p:ext uri="{BB962C8B-B14F-4D97-AF65-F5344CB8AC3E}">
        <p14:creationId xmlns:p14="http://schemas.microsoft.com/office/powerpoint/2010/main" val="7504409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p:cNvSpPr>
            <a:spLocks noGrp="1"/>
          </p:cNvSpPr>
          <p:nvPr>
            <p:ph type="dt" sz="half" idx="10"/>
          </p:nvPr>
        </p:nvSpPr>
        <p:spPr/>
        <p:txBody>
          <a:bodyPr/>
          <a:lstStyle>
            <a:lvl1pPr>
              <a:defRPr smtClean="0"/>
            </a:lvl1pPr>
          </a:lstStyle>
          <a:p>
            <a:pPr>
              <a:defRPr/>
            </a:pPr>
            <a:fld id="{12D4EDB4-A483-478B-962D-70AFA6C7186C}"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F432BEBC-51C5-4EBD-B3C9-5EE6BCFD6942}" type="slidenum">
              <a:rPr lang="zh-TW" altLang="en-US"/>
              <a:pPr>
                <a:defRPr/>
              </a:pPr>
              <a:t>‹#›</a:t>
            </a:fld>
            <a:endParaRPr lang="zh-TW" altLang="en-US"/>
          </a:p>
        </p:txBody>
      </p:sp>
    </p:spTree>
    <p:extLst>
      <p:ext uri="{BB962C8B-B14F-4D97-AF65-F5344CB8AC3E}">
        <p14:creationId xmlns:p14="http://schemas.microsoft.com/office/powerpoint/2010/main" val="8697602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p:cNvSpPr>
            <a:spLocks noGrp="1"/>
          </p:cNvSpPr>
          <p:nvPr>
            <p:ph type="dt" sz="half" idx="14"/>
          </p:nvPr>
        </p:nvSpPr>
        <p:spPr/>
        <p:txBody>
          <a:bodyPr/>
          <a:lstStyle>
            <a:lvl1pPr>
              <a:defRPr smtClean="0"/>
            </a:lvl1pPr>
          </a:lstStyle>
          <a:p>
            <a:pPr>
              <a:defRPr/>
            </a:pPr>
            <a:fld id="{A9280124-1770-4085-932A-B091D1D1A5CE}" type="datetime1">
              <a:rPr lang="zh-TW" altLang="en-US" smtClean="0"/>
              <a:pPr>
                <a:defRPr/>
              </a:pPr>
              <a:t>2022/2/13</a:t>
            </a:fld>
            <a:endParaRPr lang="zh-TW" altLang="en-US"/>
          </a:p>
        </p:txBody>
      </p:sp>
      <p:sp>
        <p:nvSpPr>
          <p:cNvPr id="9" name="Footer Placeholder 4"/>
          <p:cNvSpPr>
            <a:spLocks noGrp="1"/>
          </p:cNvSpPr>
          <p:nvPr>
            <p:ph type="ftr" sz="quarter" idx="15"/>
          </p:nvPr>
        </p:nvSpPr>
        <p:spPr/>
        <p:txBody>
          <a:bodyPr/>
          <a:lstStyle>
            <a:lvl1pPr>
              <a:defRPr/>
            </a:lvl1pPr>
          </a:lstStyle>
          <a:p>
            <a:pPr>
              <a:defRPr/>
            </a:pPr>
            <a:endParaRPr lang="zh-TW" altLang="en-US"/>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92C3A540-FCCB-4F72-9A76-D50CCD9104B0}" type="slidenum">
              <a:rPr lang="zh-TW" altLang="en-US"/>
              <a:pPr>
                <a:defRPr/>
              </a:pPr>
              <a:t>‹#›</a:t>
            </a:fld>
            <a:endParaRPr lang="zh-TW" altLang="en-US"/>
          </a:p>
        </p:txBody>
      </p:sp>
    </p:spTree>
    <p:extLst>
      <p:ext uri="{BB962C8B-B14F-4D97-AF65-F5344CB8AC3E}">
        <p14:creationId xmlns:p14="http://schemas.microsoft.com/office/powerpoint/2010/main" val="31478521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0"/>
          </p:nvPr>
        </p:nvSpPr>
        <p:spPr/>
        <p:txBody>
          <a:bodyPr/>
          <a:lstStyle>
            <a:lvl1pPr>
              <a:defRPr smtClean="0"/>
            </a:lvl1pPr>
          </a:lstStyle>
          <a:p>
            <a:pPr>
              <a:defRPr/>
            </a:pPr>
            <a:fld id="{08845DAE-7DDF-4319-97AB-8C9E49CE2FF4}" type="datetime1">
              <a:rPr lang="zh-TW" altLang="en-US" smtClean="0"/>
              <a:pPr>
                <a:defRPr/>
              </a:pPr>
              <a:t>2022/2/13</a:t>
            </a:fld>
            <a:endParaRPr lang="zh-TW" altLang="en-US"/>
          </a:p>
        </p:txBody>
      </p:sp>
      <p:sp>
        <p:nvSpPr>
          <p:cNvPr id="7" name="Footer Placeholder 5"/>
          <p:cNvSpPr>
            <a:spLocks noGrp="1"/>
          </p:cNvSpPr>
          <p:nvPr>
            <p:ph type="ftr" sz="quarter" idx="11"/>
          </p:nvPr>
        </p:nvSpPr>
        <p:spPr/>
        <p:txBody>
          <a:bodyPr/>
          <a:lstStyle>
            <a:lvl1pPr>
              <a:defRPr/>
            </a:lvl1pPr>
          </a:lstStyle>
          <a:p>
            <a:pPr>
              <a:defRPr/>
            </a:pPr>
            <a:endParaRPr lang="zh-TW" altLang="en-US"/>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E1ACE502-0BE8-4F2C-9E73-C32A60CAC8AC}" type="slidenum">
              <a:rPr lang="zh-TW" altLang="en-US"/>
              <a:pPr>
                <a:defRPr/>
              </a:pPr>
              <a:t>‹#›</a:t>
            </a:fld>
            <a:endParaRPr lang="zh-TW" altLang="en-US"/>
          </a:p>
        </p:txBody>
      </p:sp>
    </p:spTree>
    <p:extLst>
      <p:ext uri="{BB962C8B-B14F-4D97-AF65-F5344CB8AC3E}">
        <p14:creationId xmlns:p14="http://schemas.microsoft.com/office/powerpoint/2010/main" val="10927185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p:cNvSpPr>
            <a:spLocks noGrp="1"/>
          </p:cNvSpPr>
          <p:nvPr>
            <p:ph type="dt" sz="half" idx="14"/>
          </p:nvPr>
        </p:nvSpPr>
        <p:spPr/>
        <p:txBody>
          <a:bodyPr/>
          <a:lstStyle>
            <a:lvl1pPr>
              <a:defRPr smtClean="0"/>
            </a:lvl1pPr>
          </a:lstStyle>
          <a:p>
            <a:pPr>
              <a:defRPr/>
            </a:pPr>
            <a:fld id="{61E0917D-839B-4FC1-A07E-D24EC417406E}" type="datetime1">
              <a:rPr lang="zh-TW" altLang="en-US" smtClean="0"/>
              <a:pPr>
                <a:defRPr/>
              </a:pPr>
              <a:t>2022/2/13</a:t>
            </a:fld>
            <a:endParaRPr lang="zh-TW" altLang="en-US"/>
          </a:p>
        </p:txBody>
      </p:sp>
      <p:sp>
        <p:nvSpPr>
          <p:cNvPr id="9" name="Footer Placeholder 5"/>
          <p:cNvSpPr>
            <a:spLocks noGrp="1"/>
          </p:cNvSpPr>
          <p:nvPr>
            <p:ph type="ftr" sz="quarter" idx="15"/>
          </p:nvPr>
        </p:nvSpPr>
        <p:spPr/>
        <p:txBody>
          <a:bodyPr/>
          <a:lstStyle>
            <a:lvl1pPr>
              <a:defRPr/>
            </a:lvl1pPr>
          </a:lstStyle>
          <a:p>
            <a:pPr>
              <a:defRPr/>
            </a:pPr>
            <a:endParaRPr lang="zh-TW" altLang="en-US"/>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7DAA8BFB-9407-4395-A489-7561D1D2FDD9}" type="slidenum">
              <a:rPr lang="zh-TW" altLang="en-US"/>
              <a:pPr>
                <a:defRPr/>
              </a:pPr>
              <a:t>‹#›</a:t>
            </a:fld>
            <a:endParaRPr lang="zh-TW" altLang="en-US"/>
          </a:p>
        </p:txBody>
      </p:sp>
    </p:spTree>
    <p:extLst>
      <p:ext uri="{BB962C8B-B14F-4D97-AF65-F5344CB8AC3E}">
        <p14:creationId xmlns:p14="http://schemas.microsoft.com/office/powerpoint/2010/main" val="10629531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p:cNvSpPr>
            <a:spLocks noGrp="1"/>
          </p:cNvSpPr>
          <p:nvPr>
            <p:ph type="dt" sz="half" idx="14"/>
          </p:nvPr>
        </p:nvSpPr>
        <p:spPr/>
        <p:txBody>
          <a:bodyPr/>
          <a:lstStyle>
            <a:lvl1pPr>
              <a:defRPr smtClean="0"/>
            </a:lvl1pPr>
          </a:lstStyle>
          <a:p>
            <a:pPr>
              <a:defRPr/>
            </a:pPr>
            <a:fld id="{A5F5F66C-D678-4C93-BD34-DDC9ECA43A3D}" type="datetime1">
              <a:rPr lang="zh-TW" altLang="en-US" smtClean="0"/>
              <a:pPr>
                <a:defRPr/>
              </a:pPr>
              <a:t>2022/2/13</a:t>
            </a:fld>
            <a:endParaRPr lang="zh-TW" altLang="en-US"/>
          </a:p>
        </p:txBody>
      </p:sp>
      <p:sp>
        <p:nvSpPr>
          <p:cNvPr id="7" name="Footer Placeholder 5"/>
          <p:cNvSpPr>
            <a:spLocks noGrp="1"/>
          </p:cNvSpPr>
          <p:nvPr>
            <p:ph type="ftr" sz="quarter" idx="15"/>
          </p:nvPr>
        </p:nvSpPr>
        <p:spPr/>
        <p:txBody>
          <a:bodyPr/>
          <a:lstStyle>
            <a:lvl1pPr>
              <a:defRPr/>
            </a:lvl1pPr>
          </a:lstStyle>
          <a:p>
            <a:pPr>
              <a:defRPr/>
            </a:pPr>
            <a:endParaRPr lang="zh-TW" altLang="en-US"/>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0C4225B2-5B20-4C5E-AFFF-1AA4883842AD}" type="slidenum">
              <a:rPr lang="zh-TW" altLang="en-US"/>
              <a:pPr>
                <a:defRPr/>
              </a:pPr>
              <a:t>‹#›</a:t>
            </a:fld>
            <a:endParaRPr lang="zh-TW" altLang="en-US"/>
          </a:p>
        </p:txBody>
      </p:sp>
    </p:spTree>
    <p:extLst>
      <p:ext uri="{BB962C8B-B14F-4D97-AF65-F5344CB8AC3E}">
        <p14:creationId xmlns:p14="http://schemas.microsoft.com/office/powerpoint/2010/main" val="4082238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EFC21E53-3BA4-48FA-A707-16788FDE8B5B}"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6C45C739-63D2-4E95-BF2D-E876048EE684}" type="slidenum">
              <a:rPr lang="zh-TW" altLang="en-US"/>
              <a:pPr>
                <a:defRPr/>
              </a:pPr>
              <a:t>‹#›</a:t>
            </a:fld>
            <a:endParaRPr lang="zh-TW" altLang="en-US"/>
          </a:p>
        </p:txBody>
      </p:sp>
    </p:spTree>
    <p:extLst>
      <p:ext uri="{BB962C8B-B14F-4D97-AF65-F5344CB8AC3E}">
        <p14:creationId xmlns:p14="http://schemas.microsoft.com/office/powerpoint/2010/main" val="29464533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p:cNvSpPr>
            <a:spLocks noGrp="1"/>
          </p:cNvSpPr>
          <p:nvPr>
            <p:ph type="dt" sz="half" idx="10"/>
          </p:nvPr>
        </p:nvSpPr>
        <p:spPr/>
        <p:txBody>
          <a:bodyPr/>
          <a:lstStyle>
            <a:lvl1pPr>
              <a:defRPr smtClean="0"/>
            </a:lvl1pPr>
          </a:lstStyle>
          <a:p>
            <a:pPr>
              <a:defRPr/>
            </a:pPr>
            <a:fld id="{33AA64CC-5FA5-44B1-A549-CBC2C2AFFA81}" type="datetime1">
              <a:rPr lang="zh-TW" altLang="en-US" smtClean="0"/>
              <a:pPr>
                <a:defRPr/>
              </a:pPr>
              <a:t>2022/2/13</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54A1C890-3CB4-4F61-8964-3DF3B1C724C4}" type="slidenum">
              <a:rPr lang="zh-TW" altLang="en-US"/>
              <a:pPr>
                <a:defRPr/>
              </a:pPr>
              <a:t>‹#›</a:t>
            </a:fld>
            <a:endParaRPr lang="zh-TW" altLang="en-US"/>
          </a:p>
        </p:txBody>
      </p:sp>
    </p:spTree>
    <p:extLst>
      <p:ext uri="{BB962C8B-B14F-4D97-AF65-F5344CB8AC3E}">
        <p14:creationId xmlns:p14="http://schemas.microsoft.com/office/powerpoint/2010/main" val="305355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2022/2/13</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2022/2/13</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2022/2/13</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2022/2/13</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2022/2/13</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2022/2/13</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2022/2/13</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2022/2/13</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2022/2/13</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2022/2/13</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2022/2/13</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2022/2/13</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2022/2/13</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2022/2/13</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2022/2/13</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2022/2/13</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2022/2/13</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2022/2/13</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2022/2/13</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2022/2/13</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2022/2/13</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2022/2/13</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2022/2/13</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2022/2/13</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2022/2/13</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image" Target="../media/image1.jpe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theme" Target="../theme/theme8.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image" Target="../media/image1.jpeg"/><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theme" Target="../theme/theme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2022/2/13</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2022/2/13</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2022/2/13</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2022/2/13</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2022/2/13</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smtClean="0">
                <a:solidFill>
                  <a:prstClr val="black">
                    <a:tint val="75000"/>
                  </a:prstClr>
                </a:solidFill>
                <a:latin typeface="+mn-lt"/>
                <a:ea typeface="+mn-ea"/>
                <a:cs typeface="+mn-cs"/>
              </a:defRPr>
            </a:lvl1pPr>
          </a:lstStyle>
          <a:p>
            <a:pPr>
              <a:defRPr/>
            </a:pPr>
            <a:fld id="{881FA886-EF97-48A0-8D5B-1F5C5E60AECB}" type="datetime1">
              <a:rPr lang="zh-TW" altLang="en-US" smtClean="0"/>
              <a:pPr>
                <a:defRPr/>
              </a:pPr>
              <a:t>2022/2/13</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BD2E33D6-547B-495C-84A0-A285FF86A67A}" type="slidenum">
              <a:rPr lang="zh-TW" altLang="en-US"/>
              <a:pPr>
                <a:defRPr/>
              </a:pPr>
              <a:t>‹#›</a:t>
            </a:fld>
            <a:endParaRPr lang="zh-TW" altLang="en-US"/>
          </a:p>
        </p:txBody>
      </p:sp>
    </p:spTree>
    <p:extLst>
      <p:ext uri="{BB962C8B-B14F-4D97-AF65-F5344CB8AC3E}">
        <p14:creationId xmlns:p14="http://schemas.microsoft.com/office/powerpoint/2010/main" val="2262330555"/>
      </p:ext>
    </p:extLst>
  </p:cSld>
  <p:clrMap bg1="lt1" tx1="dk1" bg2="lt2" tx2="dk2" accent1="accent1" accent2="accent2" accent3="accent3" accent4="accent4" accent5="accent5" accent6="accent6" hlink="hlink" folHlink="folHlink"/>
  <p:sldLayoutIdLst>
    <p:sldLayoutId id="2147488980" r:id="rId1"/>
    <p:sldLayoutId id="2147488981" r:id="rId2"/>
    <p:sldLayoutId id="2147488982" r:id="rId3"/>
    <p:sldLayoutId id="2147488983" r:id="rId4"/>
    <p:sldLayoutId id="2147488984" r:id="rId5"/>
    <p:sldLayoutId id="2147488985" r:id="rId6"/>
    <p:sldLayoutId id="2147488986" r:id="rId7"/>
    <p:sldLayoutId id="2147488987" r:id="rId8"/>
    <p:sldLayoutId id="2147488988" r:id="rId9"/>
    <p:sldLayoutId id="2147488989" r:id="rId10"/>
    <p:sldLayoutId id="2147488990" r:id="rId11"/>
    <p:sldLayoutId id="2147488991" r:id="rId12"/>
    <p:sldLayoutId id="2147488992" r:id="rId13"/>
    <p:sldLayoutId id="2147488993" r:id="rId14"/>
    <p:sldLayoutId id="2147488994" r:id="rId15"/>
    <p:sldLayoutId id="2147488995"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smtClean="0">
                <a:solidFill>
                  <a:schemeClr val="tx1">
                    <a:tint val="75000"/>
                  </a:schemeClr>
                </a:solidFill>
                <a:latin typeface="+mn-lt"/>
                <a:ea typeface="+mn-ea"/>
                <a:cs typeface="+mn-cs"/>
              </a:defRPr>
            </a:lvl1pPr>
          </a:lstStyle>
          <a:p>
            <a:pPr>
              <a:defRPr/>
            </a:pPr>
            <a:fld id="{6787364C-52CF-41AB-AA05-744DC9C6A048}" type="datetime1">
              <a:rPr lang="zh-TW" altLang="en-US" smtClean="0"/>
              <a:pPr>
                <a:defRPr/>
              </a:pPr>
              <a:t>2022/2/13</a:t>
            </a:fld>
            <a:endParaRPr lang="zh-TW" altLang="en-US"/>
          </a:p>
        </p:txBody>
      </p:sp>
      <p:sp>
        <p:nvSpPr>
          <p:cNvPr id="5" name="Footer Placeholder 4"/>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931E0B29-30C6-443E-A38E-6566F812D5DF}" type="slidenum">
              <a:rPr lang="zh-TW" altLang="en-US"/>
              <a:pPr>
                <a:defRPr/>
              </a:pPr>
              <a:t>‹#›</a:t>
            </a:fld>
            <a:endParaRPr lang="zh-TW" altLang="en-US"/>
          </a:p>
        </p:txBody>
      </p:sp>
    </p:spTree>
    <p:extLst>
      <p:ext uri="{BB962C8B-B14F-4D97-AF65-F5344CB8AC3E}">
        <p14:creationId xmlns:p14="http://schemas.microsoft.com/office/powerpoint/2010/main" val="3074526440"/>
      </p:ext>
    </p:extLst>
  </p:cSld>
  <p:clrMap bg1="lt1" tx1="dk1" bg2="lt2" tx2="dk2" accent1="accent1" accent2="accent2" accent3="accent3" accent4="accent4" accent5="accent5" accent6="accent6" hlink="hlink" folHlink="folHlink"/>
  <p:sldLayoutIdLst>
    <p:sldLayoutId id="2147488997" r:id="rId1"/>
    <p:sldLayoutId id="2147488998" r:id="rId2"/>
    <p:sldLayoutId id="2147488999" r:id="rId3"/>
    <p:sldLayoutId id="2147489000" r:id="rId4"/>
    <p:sldLayoutId id="2147489001" r:id="rId5"/>
    <p:sldLayoutId id="2147489002" r:id="rId6"/>
    <p:sldLayoutId id="2147489003" r:id="rId7"/>
    <p:sldLayoutId id="2147489004" r:id="rId8"/>
    <p:sldLayoutId id="2147489005" r:id="rId9"/>
    <p:sldLayoutId id="2147489006" r:id="rId10"/>
    <p:sldLayoutId id="2147489007" r:id="rId11"/>
    <p:sldLayoutId id="2147489008" r:id="rId12"/>
    <p:sldLayoutId id="2147489009" r:id="rId13"/>
    <p:sldLayoutId id="2147489010" r:id="rId14"/>
    <p:sldLayoutId id="2147489011" r:id="rId15"/>
    <p:sldLayoutId id="2147489012"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png"/><Relationship Id="rId4" Type="http://schemas.microsoft.com/office/2007/relationships/hdphoto" Target="../media/hdphoto2.wdp"/></Relationships>
</file>

<file path=ppt/slides/_rels/slide10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29.png"/></Relationships>
</file>

<file path=ppt/slides/_rels/slide10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29.pn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jpe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9.png"/><Relationship Id="rId4" Type="http://schemas.openxmlformats.org/officeDocument/2006/relationships/image" Target="../media/image48.png"/></Relationships>
</file>

<file path=ppt/slides/_rels/slide1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9.png"/></Relationships>
</file>

<file path=ppt/slides/_rels/slide1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1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1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3.xml"/><Relationship Id="rId5" Type="http://schemas.openxmlformats.org/officeDocument/2006/relationships/image" Target="../media/image77.gif"/><Relationship Id="rId4" Type="http://schemas.openxmlformats.org/officeDocument/2006/relationships/image" Target="../media/image8.gi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32291;&#24066;&#31478;&#36093;&#19968;&#35261;&#34920;1070228.pdf"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hyperlink" Target="https://cap.rcpet.edu.tw/PressRelease10808.html"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3.bin"/><Relationship Id="rId4" Type="http://schemas.openxmlformats.org/officeDocument/2006/relationships/image" Target="../media/image21.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8.xml"/><Relationship Id="rId1" Type="http://schemas.openxmlformats.org/officeDocument/2006/relationships/vmlDrawing" Target="../drawings/vmlDrawing3.vml"/><Relationship Id="rId6" Type="http://schemas.openxmlformats.org/officeDocument/2006/relationships/image" Target="../media/image24.wmf"/><Relationship Id="rId5" Type="http://schemas.openxmlformats.org/officeDocument/2006/relationships/oleObject" Target="../embeddings/oleObject5.bin"/><Relationship Id="rId4" Type="http://schemas.openxmlformats.org/officeDocument/2006/relationships/image" Target="../media/image23.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108.xml"/><Relationship Id="rId4" Type="http://schemas.openxmlformats.org/officeDocument/2006/relationships/image" Target="../media/image27.tmp"/></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xml.rels><?xml version="1.0" encoding="UTF-8" standalone="yes"?>
<Relationships xmlns="http://schemas.openxmlformats.org/package/2006/relationships"><Relationship Id="rId2" Type="http://schemas.openxmlformats.org/officeDocument/2006/relationships/hyperlink" Target="http://www.ahs.nccu.edu.tw/specialadmissions?cid=1103"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505871"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4" name="文字方塊 43">
            <a:extLst>
              <a:ext uri="{FF2B5EF4-FFF2-40B4-BE49-F238E27FC236}">
                <a16:creationId xmlns:a16="http://schemas.microsoft.com/office/drawing/2014/main" id="{34AA0B27-A4CD-4A09-B97C-F9551721D061}"/>
              </a:ext>
            </a:extLst>
          </p:cNvPr>
          <p:cNvSpPr txBox="1"/>
          <p:nvPr/>
        </p:nvSpPr>
        <p:spPr>
          <a:xfrm>
            <a:off x="7219000" y="6262509"/>
            <a:ext cx="2775247" cy="369332"/>
          </a:xfrm>
          <a:prstGeom prst="rect">
            <a:avLst/>
          </a:prstGeom>
          <a:noFill/>
        </p:spPr>
        <p:txBody>
          <a:bodyPr wrap="none" rtlCol="0">
            <a:spAutoFit/>
          </a:bodyPr>
          <a:lstStyle/>
          <a:p>
            <a:r>
              <a:rPr lang="en-US" altLang="zh-TW" b="1" dirty="0">
                <a:solidFill>
                  <a:srgbClr val="FF0000"/>
                </a:solidFill>
              </a:rPr>
              <a:t>(111</a:t>
            </a:r>
            <a:r>
              <a:rPr lang="zh-TW" altLang="en-US" b="1" dirty="0">
                <a:solidFill>
                  <a:srgbClr val="FF0000"/>
                </a:solidFill>
              </a:rPr>
              <a:t>學年度臺南區未辦理</a:t>
            </a:r>
            <a:r>
              <a:rPr lang="en-US" altLang="zh-TW" b="1" dirty="0">
                <a:solidFill>
                  <a:srgbClr val="FF0000"/>
                </a:solidFill>
              </a:rPr>
              <a:t>)</a:t>
            </a:r>
            <a:endParaRPr lang="zh-TW" altLang="en-US"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713463665"/>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032000" y="1600200"/>
            <a:ext cx="8897257"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-18</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日報名</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北市、新北除外</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23</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日公布術科成績。</a:t>
            </a:r>
            <a:r>
              <a:rPr lang="en-US" altLang="zh-TW" sz="3600" dirty="0">
                <a:solidFill>
                  <a:schemeClr val="tx1"/>
                </a:solidFill>
                <a:latin typeface="標楷體" panose="03000509000000000000" pitchFamily="65" charset="-120"/>
                <a:ea typeface="標楷體" panose="03000509000000000000" pitchFamily="65" charset="-120"/>
                <a:cs typeface="超研澤粗魏碑"/>
              </a:rPr>
              <a:t>24</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日複查。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15</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日放榜、撕榜</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r>
              <a:rPr lang="zh-TW" altLang="en-US" sz="3600" dirty="0">
                <a:solidFill>
                  <a:schemeClr val="tx1"/>
                </a:solidFill>
                <a:latin typeface="標楷體" panose="03000509000000000000" pitchFamily="65" charset="-120"/>
                <a:ea typeface="標楷體" panose="03000509000000000000" pitchFamily="65" charset="-120"/>
                <a:cs typeface="超研澤粗魏碑"/>
              </a:rPr>
              <a:t>依各校需求</a:t>
            </a:r>
            <a:r>
              <a:rPr lang="en-US" altLang="zh-TW" sz="36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600" dirty="0">
                <a:solidFill>
                  <a:schemeClr val="tx1"/>
                </a:solidFill>
                <a:latin typeface="標楷體" panose="03000509000000000000" pitchFamily="65" charset="-120"/>
                <a:ea typeface="標楷體" panose="03000509000000000000" pitchFamily="65" charset="-120"/>
                <a:cs typeface="超研澤粗魏碑"/>
              </a:rPr>
              <a:t>16</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日報到。</a:t>
            </a:r>
            <a:r>
              <a:rPr lang="en-US" altLang="zh-TW" sz="3600" dirty="0">
                <a:solidFill>
                  <a:schemeClr val="tx1"/>
                </a:solidFill>
                <a:latin typeface="標楷體" panose="03000509000000000000" pitchFamily="65" charset="-120"/>
                <a:ea typeface="標楷體" panose="03000509000000000000" pitchFamily="65" charset="-120"/>
                <a:cs typeface="超研澤粗魏碑"/>
              </a:rPr>
              <a:t>17</a:t>
            </a:r>
            <a:r>
              <a:rPr lang="zh-TW" altLang="en-US" sz="3600" dirty="0">
                <a:solidFill>
                  <a:schemeClr val="tx1"/>
                </a:solidFill>
                <a:latin typeface="標楷體" panose="03000509000000000000" pitchFamily="65" charset="-120"/>
                <a:ea typeface="標楷體" panose="03000509000000000000" pitchFamily="65" charset="-120"/>
                <a:cs typeface="超研澤粗魏碑"/>
              </a:rPr>
              <a:t>日放棄截止日</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四</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專業群科</a:t>
            </a:r>
            <a:r>
              <a:rPr kumimoji="0" lang="en-US" altLang="zh-TW" sz="4000" dirty="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0184E8-8500-49A1-A61D-FF19B2619793}"/>
              </a:ext>
            </a:extLst>
          </p:cNvPr>
          <p:cNvGraphicFramePr>
            <a:graphicFrameLocks noGrp="1"/>
          </p:cNvGraphicFramePr>
          <p:nvPr>
            <p:extLst>
              <p:ext uri="{D42A27DB-BD31-4B8C-83A1-F6EECF244321}">
                <p14:modId xmlns:p14="http://schemas.microsoft.com/office/powerpoint/2010/main" val="2653729078"/>
              </p:ext>
            </p:extLst>
          </p:nvPr>
        </p:nvGraphicFramePr>
        <p:xfrm>
          <a:off x="1773830" y="1233063"/>
          <a:ext cx="8136904" cy="4949825"/>
        </p:xfrm>
        <a:graphic>
          <a:graphicData uri="http://schemas.openxmlformats.org/drawingml/2006/table">
            <a:tbl>
              <a:tblPr>
                <a:tableStyleId>{8799B23B-EC83-4686-B30A-512413B5E67A}</a:tableStyleId>
              </a:tblPr>
              <a:tblGrid>
                <a:gridCol w="1800200">
                  <a:extLst>
                    <a:ext uri="{9D8B030D-6E8A-4147-A177-3AD203B41FA5}">
                      <a16:colId xmlns:a16="http://schemas.microsoft.com/office/drawing/2014/main" val="421364283"/>
                    </a:ext>
                  </a:extLst>
                </a:gridCol>
                <a:gridCol w="4392488">
                  <a:extLst>
                    <a:ext uri="{9D8B030D-6E8A-4147-A177-3AD203B41FA5}">
                      <a16:colId xmlns:a16="http://schemas.microsoft.com/office/drawing/2014/main" val="3368926891"/>
                    </a:ext>
                  </a:extLst>
                </a:gridCol>
                <a:gridCol w="1151089">
                  <a:extLst>
                    <a:ext uri="{9D8B030D-6E8A-4147-A177-3AD203B41FA5}">
                      <a16:colId xmlns:a16="http://schemas.microsoft.com/office/drawing/2014/main" val="3108163630"/>
                    </a:ext>
                  </a:extLst>
                </a:gridCol>
                <a:gridCol w="793127">
                  <a:extLst>
                    <a:ext uri="{9D8B030D-6E8A-4147-A177-3AD203B41FA5}">
                      <a16:colId xmlns:a16="http://schemas.microsoft.com/office/drawing/2014/main" val="3457518085"/>
                    </a:ext>
                  </a:extLst>
                </a:gridCol>
              </a:tblGrid>
              <a:tr h="255270">
                <a:tc>
                  <a:txBody>
                    <a:bodyPr/>
                    <a:lstStyle/>
                    <a:p>
                      <a:pPr algn="ctr" fontAlgn="ctr">
                        <a:lnSpc>
                          <a:spcPts val="25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76228538"/>
                  </a:ext>
                </a:extLst>
              </a:tr>
              <a:tr h="255270">
                <a:tc rowSpan="4">
                  <a:txBody>
                    <a:bodyPr/>
                    <a:lstStyle/>
                    <a:p>
                      <a:pPr algn="ctr" fontAlgn="ctr">
                        <a:lnSpc>
                          <a:spcPts val="2500"/>
                        </a:lnSpc>
                      </a:pPr>
                      <a:r>
                        <a:rPr lang="zh-TW" altLang="en-US" sz="1800" u="none" strike="noStrike" dirty="0">
                          <a:solidFill>
                            <a:schemeClr val="tx1"/>
                          </a:solidFill>
                          <a:effectLst/>
                        </a:rPr>
                        <a:t>臺南高商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國際貿易科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500"/>
                        </a:lnSpc>
                      </a:pPr>
                      <a:r>
                        <a:rPr lang="en-US" altLang="zh-TW" sz="1800" u="none" strike="noStrike">
                          <a:effectLst/>
                        </a:rPr>
                        <a:t>140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817437965"/>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觀光事業科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791382"/>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86394928"/>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920616002"/>
                  </a:ext>
                </a:extLst>
              </a:tr>
              <a:tr h="255270">
                <a:tc>
                  <a:txBody>
                    <a:bodyPr/>
                    <a:lstStyle/>
                    <a:p>
                      <a:pPr algn="ctr" fontAlgn="ctr">
                        <a:lnSpc>
                          <a:spcPts val="2500"/>
                        </a:lnSpc>
                      </a:pPr>
                      <a:r>
                        <a:rPr lang="zh-TW" altLang="en-US" sz="1800" u="none" strike="noStrike" dirty="0">
                          <a:solidFill>
                            <a:schemeClr val="tx1"/>
                          </a:solidFill>
                          <a:effectLst/>
                        </a:rPr>
                        <a:t>臺南高工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a:effectLst/>
                        </a:rPr>
                        <a:t>板金科</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20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20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568297607"/>
                  </a:ext>
                </a:extLst>
              </a:tr>
              <a:tr h="255270">
                <a:tc rowSpan="3">
                  <a:txBody>
                    <a:bodyPr/>
                    <a:lstStyle/>
                    <a:p>
                      <a:pPr algn="ctr" fontAlgn="ctr">
                        <a:lnSpc>
                          <a:spcPts val="2500"/>
                        </a:lnSpc>
                      </a:pPr>
                      <a:r>
                        <a:rPr lang="zh-TW" altLang="en-US" sz="1800" u="none" strike="noStrike" dirty="0">
                          <a:solidFill>
                            <a:schemeClr val="tx1"/>
                          </a:solidFill>
                          <a:effectLst/>
                        </a:rPr>
                        <a:t>家齊高中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a:effectLst/>
                        </a:rPr>
                        <a:t>105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923459809"/>
                  </a:ext>
                </a:extLst>
              </a:tr>
              <a:tr h="247650">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031332"/>
                  </a:ext>
                </a:extLst>
              </a:tr>
              <a:tr h="371475">
                <a:tc vMerge="1">
                  <a:txBody>
                    <a:bodyPr/>
                    <a:lstStyle/>
                    <a:p>
                      <a:endParaRPr lang="zh-TW" altLang="en-US"/>
                    </a:p>
                  </a:txBody>
                  <a:tcPr/>
                </a:tc>
                <a:tc>
                  <a:txBody>
                    <a:bodyPr/>
                    <a:lstStyle/>
                    <a:p>
                      <a:pPr algn="ctr" fontAlgn="ctr">
                        <a:lnSpc>
                          <a:spcPts val="2500"/>
                        </a:lnSpc>
                      </a:pPr>
                      <a:r>
                        <a:rPr lang="zh-TW" altLang="en-US" sz="1800" u="none" strike="noStrike" dirty="0">
                          <a:effectLst/>
                        </a:rPr>
                        <a:t>流行服飾科</a:t>
                      </a:r>
                      <a:r>
                        <a:rPr lang="en-US" altLang="zh-TW" sz="1800" u="none" strike="noStrike" dirty="0">
                          <a:effectLst/>
                        </a:rPr>
                        <a:t>(</a:t>
                      </a:r>
                      <a:r>
                        <a:rPr lang="zh-TW" altLang="en-US" sz="1800" u="none" strike="noStrike" dirty="0">
                          <a:effectLst/>
                        </a:rPr>
                        <a:t>整體造型特色班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91936927"/>
                  </a:ext>
                </a:extLst>
              </a:tr>
              <a:tr h="255270">
                <a:tc rowSpan="2">
                  <a:txBody>
                    <a:bodyPr/>
                    <a:lstStyle/>
                    <a:p>
                      <a:pPr algn="ctr" fontAlgn="ctr">
                        <a:lnSpc>
                          <a:spcPts val="2500"/>
                        </a:lnSpc>
                      </a:pPr>
                      <a:r>
                        <a:rPr lang="zh-TW" altLang="en-US" sz="1800" u="none" strike="noStrike" dirty="0">
                          <a:solidFill>
                            <a:schemeClr val="tx1"/>
                          </a:solidFill>
                          <a:effectLst/>
                        </a:rPr>
                        <a:t>臺南海事</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電子科</a:t>
                      </a:r>
                      <a:r>
                        <a:rPr lang="en-US" altLang="zh-TW" sz="1800" u="none" strike="noStrike" dirty="0">
                          <a:effectLst/>
                        </a:rPr>
                        <a:t>(AI</a:t>
                      </a:r>
                      <a:r>
                        <a:rPr lang="zh-TW" altLang="en-US" sz="1800" u="none" strike="noStrike" dirty="0">
                          <a:effectLst/>
                        </a:rPr>
                        <a:t>智慧型機器人特色菁英班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lnSpc>
                          <a:spcPts val="2500"/>
                        </a:lnSpc>
                      </a:pPr>
                      <a:r>
                        <a:rPr lang="en-US" altLang="zh-TW" sz="1800" u="none" strike="noStrike">
                          <a:effectLst/>
                        </a:rPr>
                        <a:t>47</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14855401"/>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水產養殖科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500"/>
                        </a:lnSpc>
                      </a:pP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9693019"/>
                  </a:ext>
                </a:extLst>
              </a:tr>
              <a:tr h="255270">
                <a:tc>
                  <a:txBody>
                    <a:bodyPr/>
                    <a:lstStyle/>
                    <a:p>
                      <a:pPr algn="ctr" fontAlgn="ctr">
                        <a:lnSpc>
                          <a:spcPts val="2500"/>
                        </a:lnSpc>
                      </a:pPr>
                      <a:r>
                        <a:rPr lang="zh-TW" altLang="en-US" sz="1800" u="none" strike="noStrike" dirty="0">
                          <a:solidFill>
                            <a:schemeClr val="tx1"/>
                          </a:solidFill>
                          <a:effectLst/>
                        </a:rPr>
                        <a:t>曾文家商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a:effectLst/>
                        </a:rPr>
                        <a:t>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75654211"/>
                  </a:ext>
                </a:extLst>
              </a:tr>
              <a:tr h="255270">
                <a:tc rowSpan="3">
                  <a:txBody>
                    <a:bodyPr/>
                    <a:lstStyle/>
                    <a:p>
                      <a:pPr algn="ctr" fontAlgn="ctr">
                        <a:lnSpc>
                          <a:spcPts val="2500"/>
                        </a:lnSpc>
                      </a:pPr>
                      <a:r>
                        <a:rPr lang="zh-TW" altLang="en-US" sz="1800" u="none" strike="noStrike" dirty="0">
                          <a:solidFill>
                            <a:schemeClr val="tx1"/>
                          </a:solidFill>
                          <a:effectLst/>
                        </a:rPr>
                        <a:t>曾文農工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500"/>
                        </a:lnSpc>
                      </a:pPr>
                      <a:r>
                        <a:rPr lang="zh-TW" altLang="en-US" sz="1800" u="none" strike="noStrike" dirty="0">
                          <a:effectLst/>
                        </a:rPr>
                        <a:t>化工科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18</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lnSpc>
                          <a:spcPts val="2500"/>
                        </a:lnSpc>
                      </a:pPr>
                      <a:r>
                        <a:rPr lang="en-US" altLang="zh-TW" sz="1800" u="none" strike="noStrike" dirty="0">
                          <a:effectLst/>
                        </a:rPr>
                        <a:t>88</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03866803"/>
                  </a:ext>
                </a:extLst>
              </a:tr>
              <a:tr h="255270">
                <a:tc vMerge="1">
                  <a:txBody>
                    <a:bodyPr/>
                    <a:lstStyle/>
                    <a:p>
                      <a:endParaRPr lang="zh-TW" altLang="en-US"/>
                    </a:p>
                  </a:txBody>
                  <a:tcPr/>
                </a:tc>
                <a:tc>
                  <a:txBody>
                    <a:bodyPr/>
                    <a:lstStyle/>
                    <a:p>
                      <a:pPr algn="ctr" fontAlgn="ctr">
                        <a:lnSpc>
                          <a:spcPts val="2500"/>
                        </a:lnSpc>
                      </a:pPr>
                      <a:r>
                        <a:rPr lang="zh-TW" altLang="en-US" sz="1800" u="none" strike="noStrike" dirty="0">
                          <a:effectLst/>
                        </a:rPr>
                        <a:t>食品科</a:t>
                      </a:r>
                      <a:r>
                        <a:rPr lang="en-US" altLang="zh-TW" sz="1800" u="none" strike="noStrike" dirty="0">
                          <a:effectLst/>
                        </a:rPr>
                        <a:t>(</a:t>
                      </a:r>
                      <a:r>
                        <a:rPr lang="zh-TW" altLang="en-US" sz="1800" u="none" strike="noStrike" dirty="0">
                          <a:effectLst/>
                        </a:rPr>
                        <a:t>食品加工技術班</a:t>
                      </a:r>
                      <a:r>
                        <a:rPr lang="en-US" altLang="zh-TW" sz="1800" u="none" strike="noStrike" dirty="0">
                          <a:effectLst/>
                        </a:rPr>
                        <a:t>)</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24637283"/>
                  </a:ext>
                </a:extLst>
              </a:tr>
              <a:tr h="255270">
                <a:tc vMerge="1">
                  <a:txBody>
                    <a:bodyPr/>
                    <a:lstStyle/>
                    <a:p>
                      <a:endParaRPr lang="zh-TW" altLang="en-US"/>
                    </a:p>
                  </a:txBody>
                  <a:tcPr/>
                </a:tc>
                <a:tc>
                  <a:txBody>
                    <a:bodyPr/>
                    <a:lstStyle/>
                    <a:p>
                      <a:pPr algn="ctr" fontAlgn="ctr">
                        <a:lnSpc>
                          <a:spcPts val="2500"/>
                        </a:lnSpc>
                      </a:pPr>
                      <a:r>
                        <a:rPr lang="zh-TW" altLang="en-US" sz="1800" u="none" strike="noStrike">
                          <a:effectLst/>
                        </a:rPr>
                        <a:t>機械科</a:t>
                      </a:r>
                      <a:r>
                        <a:rPr lang="en-US" altLang="zh-TW" sz="1800" u="none" strike="noStrike">
                          <a:effectLst/>
                        </a:rPr>
                        <a:t>(</a:t>
                      </a:r>
                      <a:r>
                        <a:rPr lang="zh-TW" altLang="en-US" sz="1800" u="none" strike="noStrike">
                          <a:effectLst/>
                        </a:rPr>
                        <a:t>電腦控制機械加工班</a:t>
                      </a:r>
                      <a:r>
                        <a:rPr lang="en-US" altLang="zh-TW" sz="1800" u="none" strike="noStrike">
                          <a:effectLst/>
                        </a:rPr>
                        <a:t>)</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5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96314975"/>
                  </a:ext>
                </a:extLst>
              </a:tr>
            </a:tbl>
          </a:graphicData>
        </a:graphic>
      </p:graphicFrame>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BB9DC3C6-7FCD-451F-892F-E6D939A49F5F}"/>
              </a:ext>
            </a:extLst>
          </p:cNvPr>
          <p:cNvGraphicFramePr>
            <a:graphicFrameLocks noGrp="1"/>
          </p:cNvGraphicFramePr>
          <p:nvPr>
            <p:extLst>
              <p:ext uri="{D42A27DB-BD31-4B8C-83A1-F6EECF244321}">
                <p14:modId xmlns:p14="http://schemas.microsoft.com/office/powerpoint/2010/main" val="3794915449"/>
              </p:ext>
            </p:extLst>
          </p:nvPr>
        </p:nvGraphicFramePr>
        <p:xfrm>
          <a:off x="1773917" y="969962"/>
          <a:ext cx="8280920" cy="5343525"/>
        </p:xfrm>
        <a:graphic>
          <a:graphicData uri="http://schemas.openxmlformats.org/drawingml/2006/table">
            <a:tbl>
              <a:tblPr>
                <a:tableStyleId>{ED083AE6-46FA-4A59-8FB0-9F97EB10719F}</a:tableStyleId>
              </a:tblPr>
              <a:tblGrid>
                <a:gridCol w="1584176">
                  <a:extLst>
                    <a:ext uri="{9D8B030D-6E8A-4147-A177-3AD203B41FA5}">
                      <a16:colId xmlns:a16="http://schemas.microsoft.com/office/drawing/2014/main" val="251457912"/>
                    </a:ext>
                  </a:extLst>
                </a:gridCol>
                <a:gridCol w="4248472">
                  <a:extLst>
                    <a:ext uri="{9D8B030D-6E8A-4147-A177-3AD203B41FA5}">
                      <a16:colId xmlns:a16="http://schemas.microsoft.com/office/drawing/2014/main" val="1138159867"/>
                    </a:ext>
                  </a:extLst>
                </a:gridCol>
                <a:gridCol w="1440160">
                  <a:extLst>
                    <a:ext uri="{9D8B030D-6E8A-4147-A177-3AD203B41FA5}">
                      <a16:colId xmlns:a16="http://schemas.microsoft.com/office/drawing/2014/main" val="3237898927"/>
                    </a:ext>
                  </a:extLst>
                </a:gridCol>
                <a:gridCol w="1008112">
                  <a:extLst>
                    <a:ext uri="{9D8B030D-6E8A-4147-A177-3AD203B41FA5}">
                      <a16:colId xmlns:a16="http://schemas.microsoft.com/office/drawing/2014/main" val="2009649784"/>
                    </a:ext>
                  </a:extLst>
                </a:gridCol>
              </a:tblGrid>
              <a:tr h="255270">
                <a:tc>
                  <a:txBody>
                    <a:bodyPr/>
                    <a:lstStyle/>
                    <a:p>
                      <a:pPr algn="ctr" fontAlgn="ctr">
                        <a:lnSpc>
                          <a:spcPts val="2400"/>
                        </a:lnSpc>
                      </a:pP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特色班別名稱</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934361379"/>
                  </a:ext>
                </a:extLst>
              </a:tr>
              <a:tr h="255270">
                <a:tc rowSpan="8">
                  <a:txBody>
                    <a:bodyPr/>
                    <a:lstStyle/>
                    <a:p>
                      <a:pPr algn="ctr" fontAlgn="ctr">
                        <a:lnSpc>
                          <a:spcPts val="2400"/>
                        </a:lnSpc>
                      </a:pPr>
                      <a:r>
                        <a:rPr lang="zh-TW" altLang="en-US" sz="1800" u="none" strike="noStrike" dirty="0">
                          <a:solidFill>
                            <a:schemeClr val="tx1"/>
                          </a:solidFill>
                          <a:effectLst/>
                        </a:rPr>
                        <a:t>北門農工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電子科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8">
                  <a:txBody>
                    <a:bodyPr/>
                    <a:lstStyle/>
                    <a:p>
                      <a:pPr algn="ctr" fontAlgn="ctr">
                        <a:lnSpc>
                          <a:spcPts val="2400"/>
                        </a:lnSpc>
                      </a:pPr>
                      <a:r>
                        <a:rPr lang="en-US" altLang="zh-TW" sz="1800" u="none" strike="noStrike">
                          <a:effectLst/>
                        </a:rPr>
                        <a:t>125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970805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電機科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999313987"/>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土木科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398871758"/>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畜產保健科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85749210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食品加工科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886432732"/>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造園科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4630547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電子商務科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207278018"/>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機械科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686334337"/>
                  </a:ext>
                </a:extLst>
              </a:tr>
              <a:tr h="255270">
                <a:tc rowSpan="4">
                  <a:txBody>
                    <a:bodyPr/>
                    <a:lstStyle/>
                    <a:p>
                      <a:pPr algn="ctr" fontAlgn="ctr">
                        <a:lnSpc>
                          <a:spcPts val="2400"/>
                        </a:lnSpc>
                      </a:pPr>
                      <a:r>
                        <a:rPr lang="zh-TW" altLang="en-US" sz="1800" u="none" strike="noStrike" dirty="0">
                          <a:solidFill>
                            <a:schemeClr val="tx1"/>
                          </a:solidFill>
                          <a:effectLst/>
                        </a:rPr>
                        <a:t>新營高工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製圖科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a:effectLst/>
                        </a:rPr>
                        <a:t>21</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400"/>
                        </a:lnSpc>
                      </a:pPr>
                      <a:r>
                        <a:rPr lang="en-US" altLang="zh-TW" sz="1800" u="none" strike="noStrike">
                          <a:effectLst/>
                        </a:rPr>
                        <a:t>108</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029862347"/>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資訊科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a:effectLst/>
                        </a:rPr>
                        <a:t>17</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76822945"/>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機械科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695893883"/>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模具科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35</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203653400"/>
                  </a:ext>
                </a:extLst>
              </a:tr>
              <a:tr h="255270">
                <a:tc rowSpan="4">
                  <a:txBody>
                    <a:bodyPr/>
                    <a:lstStyle/>
                    <a:p>
                      <a:pPr algn="ctr" fontAlgn="ctr">
                        <a:lnSpc>
                          <a:spcPts val="2400"/>
                        </a:lnSpc>
                      </a:pPr>
                      <a:r>
                        <a:rPr lang="zh-TW" altLang="en-US" sz="1800" u="none" strike="noStrike">
                          <a:effectLst/>
                        </a:rPr>
                        <a:t>光華高中</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lnSpc>
                          <a:spcPts val="2400"/>
                        </a:lnSpc>
                      </a:pPr>
                      <a:r>
                        <a:rPr lang="zh-TW" altLang="en-US" sz="1800" u="none" strike="noStrike" dirty="0">
                          <a:effectLst/>
                        </a:rPr>
                        <a:t>幼兒保育科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lnSpc>
                          <a:spcPts val="2400"/>
                        </a:lnSpc>
                      </a:pP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4">
                  <a:txBody>
                    <a:bodyPr/>
                    <a:lstStyle/>
                    <a:p>
                      <a:pPr algn="ctr" fontAlgn="ctr">
                        <a:lnSpc>
                          <a:spcPts val="2400"/>
                        </a:lnSpc>
                      </a:pPr>
                      <a:r>
                        <a:rPr lang="en-US" altLang="zh-TW" sz="1800" u="none" strike="noStrike">
                          <a:effectLst/>
                        </a:rPr>
                        <a:t>122</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70609638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多媒體設計科</a:t>
                      </a:r>
                      <a:r>
                        <a:rPr lang="en-US" altLang="zh-TW" sz="1800" u="none" strike="noStrike" dirty="0">
                          <a:effectLst/>
                        </a:rPr>
                        <a:t>(</a:t>
                      </a:r>
                      <a:r>
                        <a:rPr lang="zh-TW" altLang="en-US" sz="1800" u="none" strike="noStrike" dirty="0">
                          <a:effectLst/>
                        </a:rPr>
                        <a:t>動漫國際特色班</a:t>
                      </a:r>
                      <a:r>
                        <a:rPr lang="en-US" altLang="zh-TW" sz="1800" u="none" strike="noStrike" dirty="0">
                          <a:effectLst/>
                        </a:rPr>
                        <a:t>)</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46</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955741796"/>
                  </a:ext>
                </a:extLst>
              </a:tr>
              <a:tr h="255270">
                <a:tc vMerge="1">
                  <a:txBody>
                    <a:bodyPr/>
                    <a:lstStyle/>
                    <a:p>
                      <a:endParaRPr lang="zh-TW" altLang="en-US"/>
                    </a:p>
                  </a:txBody>
                  <a:tcPr/>
                </a:tc>
                <a:tc>
                  <a:txBody>
                    <a:bodyPr/>
                    <a:lstStyle/>
                    <a:p>
                      <a:pPr algn="ctr" fontAlgn="ctr">
                        <a:lnSpc>
                          <a:spcPts val="2400"/>
                        </a:lnSpc>
                      </a:pPr>
                      <a:r>
                        <a:rPr lang="zh-TW" altLang="en-US" sz="1800" u="none" strike="noStrike" dirty="0">
                          <a:effectLst/>
                        </a:rPr>
                        <a:t>流行服飾科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12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7085165"/>
                  </a:ext>
                </a:extLst>
              </a:tr>
              <a:tr h="139383">
                <a:tc vMerge="1">
                  <a:txBody>
                    <a:bodyPr/>
                    <a:lstStyle/>
                    <a:p>
                      <a:endParaRPr lang="zh-TW" altLang="en-US"/>
                    </a:p>
                  </a:txBody>
                  <a:tcPr/>
                </a:tc>
                <a:tc>
                  <a:txBody>
                    <a:bodyPr/>
                    <a:lstStyle/>
                    <a:p>
                      <a:pPr algn="ctr" fontAlgn="ctr">
                        <a:lnSpc>
                          <a:spcPts val="2400"/>
                        </a:lnSpc>
                      </a:pPr>
                      <a:r>
                        <a:rPr lang="zh-TW" altLang="en-US" sz="1800" u="none" strike="noStrike">
                          <a:effectLst/>
                        </a:rPr>
                        <a:t>餐飲管理科</a:t>
                      </a:r>
                      <a:r>
                        <a:rPr lang="en-US" altLang="zh-TW" sz="1800" u="none" strike="noStrike">
                          <a:effectLst/>
                        </a:rPr>
                        <a:t>(</a:t>
                      </a:r>
                      <a:r>
                        <a:rPr lang="zh-TW" altLang="en-US" sz="1800" u="none" strike="noStrike">
                          <a:effectLst/>
                        </a:rPr>
                        <a:t>美食文化特色班</a:t>
                      </a:r>
                      <a:r>
                        <a:rPr lang="en-US" altLang="zh-TW" sz="1800" u="none" strike="noStrike">
                          <a:effectLst/>
                        </a:rPr>
                        <a:t>)</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lnSpc>
                          <a:spcPts val="2400"/>
                        </a:lnSpc>
                      </a:pPr>
                      <a:r>
                        <a:rPr lang="en-US" altLang="zh-TW" sz="1800" u="none" strike="noStrike" dirty="0">
                          <a:effectLst/>
                        </a:rPr>
                        <a:t>47</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36295722"/>
                  </a:ext>
                </a:extLst>
              </a:tr>
            </a:tbl>
          </a:graphicData>
        </a:graphic>
      </p:graphicFrame>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8" name="表格 7">
            <a:extLst>
              <a:ext uri="{FF2B5EF4-FFF2-40B4-BE49-F238E27FC236}">
                <a16:creationId xmlns:a16="http://schemas.microsoft.com/office/drawing/2014/main" id="{555B3AFF-859A-4FA8-BFDB-E7786F2B5317}"/>
              </a:ext>
            </a:extLst>
          </p:cNvPr>
          <p:cNvGraphicFramePr>
            <a:graphicFrameLocks noGrp="1"/>
          </p:cNvGraphicFramePr>
          <p:nvPr>
            <p:extLst>
              <p:ext uri="{D42A27DB-BD31-4B8C-83A1-F6EECF244321}">
                <p14:modId xmlns:p14="http://schemas.microsoft.com/office/powerpoint/2010/main" val="3549973662"/>
              </p:ext>
            </p:extLst>
          </p:nvPr>
        </p:nvGraphicFramePr>
        <p:xfrm>
          <a:off x="1855788" y="1164649"/>
          <a:ext cx="8075240" cy="4825365"/>
        </p:xfrm>
        <a:graphic>
          <a:graphicData uri="http://schemas.openxmlformats.org/drawingml/2006/table">
            <a:tbl>
              <a:tblPr>
                <a:tableStyleId>{ED083AE6-46FA-4A59-8FB0-9F97EB10719F}</a:tableStyleId>
              </a:tblPr>
              <a:tblGrid>
                <a:gridCol w="1656184">
                  <a:extLst>
                    <a:ext uri="{9D8B030D-6E8A-4147-A177-3AD203B41FA5}">
                      <a16:colId xmlns:a16="http://schemas.microsoft.com/office/drawing/2014/main" val="3028945384"/>
                    </a:ext>
                  </a:extLst>
                </a:gridCol>
                <a:gridCol w="3888432">
                  <a:extLst>
                    <a:ext uri="{9D8B030D-6E8A-4147-A177-3AD203B41FA5}">
                      <a16:colId xmlns:a16="http://schemas.microsoft.com/office/drawing/2014/main" val="102551257"/>
                    </a:ext>
                  </a:extLst>
                </a:gridCol>
                <a:gridCol w="1368152">
                  <a:extLst>
                    <a:ext uri="{9D8B030D-6E8A-4147-A177-3AD203B41FA5}">
                      <a16:colId xmlns:a16="http://schemas.microsoft.com/office/drawing/2014/main" val="1117351614"/>
                    </a:ext>
                  </a:extLst>
                </a:gridCol>
                <a:gridCol w="1162472">
                  <a:extLst>
                    <a:ext uri="{9D8B030D-6E8A-4147-A177-3AD203B41FA5}">
                      <a16:colId xmlns:a16="http://schemas.microsoft.com/office/drawing/2014/main" val="1225500528"/>
                    </a:ext>
                  </a:extLst>
                </a:gridCol>
              </a:tblGrid>
              <a:tr h="255270">
                <a:tc>
                  <a:txBody>
                    <a:bodyPr/>
                    <a:lstStyle/>
                    <a:p>
                      <a:pPr algn="ctr" fontAlgn="ctr"/>
                      <a:r>
                        <a:rPr lang="zh-TW" altLang="en-US" sz="1800" u="none" strike="noStrike" dirty="0">
                          <a:effectLst/>
                        </a:rPr>
                        <a:t>學校</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特色班別名稱</a:t>
                      </a:r>
                      <a:endParaRPr lang="zh-TW" altLang="en-US"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招生數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總數</a:t>
                      </a:r>
                      <a:endParaRPr lang="zh-TW" altLang="en-US"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122151162"/>
                  </a:ext>
                </a:extLst>
              </a:tr>
              <a:tr h="255270">
                <a:tc rowSpan="3">
                  <a:txBody>
                    <a:bodyPr/>
                    <a:lstStyle/>
                    <a:p>
                      <a:pPr algn="ctr" fontAlgn="ctr"/>
                      <a:r>
                        <a:rPr lang="zh-TW" altLang="en-US" sz="1800" u="none" strike="noStrike" dirty="0">
                          <a:solidFill>
                            <a:schemeClr val="tx1"/>
                          </a:solidFill>
                          <a:effectLst/>
                        </a:rPr>
                        <a:t>長榮女中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a:effectLst/>
                        </a:rPr>
                        <a:t>美容科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a:effectLst/>
                        </a:rPr>
                        <a:t>135</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2899550888"/>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598310274"/>
                  </a:ext>
                </a:extLst>
              </a:tr>
              <a:tr h="255270">
                <a:tc vMerge="1">
                  <a:txBody>
                    <a:bodyPr/>
                    <a:lstStyle/>
                    <a:p>
                      <a:endParaRPr lang="zh-TW" altLang="en-US"/>
                    </a:p>
                  </a:txBody>
                  <a:tcPr/>
                </a:tc>
                <a:tc>
                  <a:txBody>
                    <a:bodyPr/>
                    <a:lstStyle/>
                    <a:p>
                      <a:pPr algn="ctr" fontAlgn="ctr"/>
                      <a:r>
                        <a:rPr lang="zh-TW" altLang="en-US" sz="1800" u="none" strike="noStrike">
                          <a:effectLst/>
                        </a:rPr>
                        <a:t>時尚造型科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522418239"/>
                  </a:ext>
                </a:extLst>
              </a:tr>
              <a:tr h="255270">
                <a:tc rowSpan="2">
                  <a:txBody>
                    <a:bodyPr/>
                    <a:lstStyle/>
                    <a:p>
                      <a:pPr algn="ctr" fontAlgn="ctr"/>
                      <a:r>
                        <a:rPr lang="zh-TW" altLang="en-US" sz="1800" u="none" strike="noStrike" dirty="0">
                          <a:solidFill>
                            <a:schemeClr val="tx1"/>
                          </a:solidFill>
                          <a:effectLst/>
                        </a:rPr>
                        <a:t>長榮高中</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廣告設計科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a:effectLst/>
                        </a:rPr>
                        <a:t>24</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272092211"/>
                  </a:ext>
                </a:extLst>
              </a:tr>
              <a:tr h="255270">
                <a:tc vMerge="1">
                  <a:txBody>
                    <a:bodyPr/>
                    <a:lstStyle/>
                    <a:p>
                      <a:endParaRPr lang="zh-TW" altLang="en-US"/>
                    </a:p>
                  </a:txBody>
                  <a:tcPr/>
                </a:tc>
                <a:tc>
                  <a:txBody>
                    <a:bodyPr/>
                    <a:lstStyle/>
                    <a:p>
                      <a:pPr algn="ctr" fontAlgn="ctr"/>
                      <a:r>
                        <a:rPr lang="zh-TW" altLang="en-US" sz="1800" u="none" strike="noStrike" dirty="0">
                          <a:effectLst/>
                        </a:rPr>
                        <a:t>應用英語科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12</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381629140"/>
                  </a:ext>
                </a:extLst>
              </a:tr>
              <a:tr h="255270">
                <a:tc rowSpan="6">
                  <a:txBody>
                    <a:bodyPr/>
                    <a:lstStyle/>
                    <a:p>
                      <a:pPr algn="ctr" fontAlgn="ctr"/>
                      <a:r>
                        <a:rPr lang="zh-TW" altLang="en-US" sz="1800" u="none" strike="noStrike" dirty="0">
                          <a:solidFill>
                            <a:schemeClr val="tx1"/>
                          </a:solidFill>
                          <a:effectLst/>
                        </a:rPr>
                        <a:t>南英商工</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6">
                  <a:txBody>
                    <a:bodyPr/>
                    <a:lstStyle/>
                    <a:p>
                      <a:pPr algn="ctr" fontAlgn="ctr"/>
                      <a:r>
                        <a:rPr lang="en-US" altLang="zh-TW" sz="1800" u="none" strike="noStrike">
                          <a:effectLst/>
                        </a:rPr>
                        <a:t>190</a:t>
                      </a:r>
                      <a:endParaRPr lang="en-US" altLang="zh-TW" sz="1800" b="1" i="0" u="none" strike="noStrike">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619466192"/>
                  </a:ext>
                </a:extLst>
              </a:tr>
              <a:tr h="255270">
                <a:tc vMerge="1">
                  <a:txBody>
                    <a:bodyPr/>
                    <a:lstStyle/>
                    <a:p>
                      <a:endParaRPr lang="zh-TW" altLang="en-US"/>
                    </a:p>
                  </a:txBody>
                  <a:tcPr/>
                </a:tc>
                <a:tc>
                  <a:txBody>
                    <a:bodyPr/>
                    <a:lstStyle/>
                    <a:p>
                      <a:pPr algn="ctr" fontAlgn="ctr"/>
                      <a:r>
                        <a:rPr lang="zh-TW" altLang="en-US" sz="1800" u="none" strike="noStrike" dirty="0">
                          <a:effectLst/>
                        </a:rPr>
                        <a:t>觀光事業科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17554032"/>
                  </a:ext>
                </a:extLst>
              </a:tr>
              <a:tr h="255270">
                <a:tc vMerge="1">
                  <a:txBody>
                    <a:bodyPr/>
                    <a:lstStyle/>
                    <a:p>
                      <a:endParaRPr lang="zh-TW" altLang="en-US"/>
                    </a:p>
                  </a:txBody>
                  <a:tcPr/>
                </a:tc>
                <a:tc>
                  <a:txBody>
                    <a:bodyPr/>
                    <a:lstStyle/>
                    <a:p>
                      <a:pPr algn="ctr" fontAlgn="ctr"/>
                      <a:r>
                        <a:rPr lang="zh-TW" altLang="en-US" sz="1800" u="none" strike="noStrike">
                          <a:effectLst/>
                        </a:rPr>
                        <a:t>多媒體動畫科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951158478"/>
                  </a:ext>
                </a:extLst>
              </a:tr>
              <a:tr h="255270">
                <a:tc vMerge="1">
                  <a:txBody>
                    <a:bodyPr/>
                    <a:lstStyle/>
                    <a:p>
                      <a:endParaRPr lang="zh-TW" altLang="en-US"/>
                    </a:p>
                  </a:txBody>
                  <a:tcPr/>
                </a:tc>
                <a:tc>
                  <a:txBody>
                    <a:bodyPr/>
                    <a:lstStyle/>
                    <a:p>
                      <a:pPr algn="ctr" fontAlgn="ctr"/>
                      <a:r>
                        <a:rPr lang="zh-TW" altLang="en-US" sz="1800" u="none" strike="noStrike" dirty="0">
                          <a:effectLst/>
                        </a:rPr>
                        <a:t>應用日語科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55041629"/>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45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2620329915"/>
                  </a:ext>
                </a:extLst>
              </a:tr>
              <a:tr h="227452">
                <a:tc vMerge="1">
                  <a:txBody>
                    <a:bodyPr/>
                    <a:lstStyle/>
                    <a:p>
                      <a:endParaRPr lang="zh-TW" altLang="en-US"/>
                    </a:p>
                  </a:txBody>
                  <a:tcPr/>
                </a:tc>
                <a:tc>
                  <a:txBody>
                    <a:bodyPr/>
                    <a:lstStyle/>
                    <a:p>
                      <a:pPr algn="ctr" fontAlgn="ctr"/>
                      <a:r>
                        <a:rPr lang="zh-TW" altLang="en-US" sz="1800" u="none" strike="noStrike">
                          <a:effectLst/>
                        </a:rPr>
                        <a:t>電影電視科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a:effectLst/>
                        </a:rPr>
                        <a:t>25</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819842008"/>
                  </a:ext>
                </a:extLst>
              </a:tr>
              <a:tr h="255270">
                <a:tc rowSpan="2">
                  <a:txBody>
                    <a:bodyPr/>
                    <a:lstStyle/>
                    <a:p>
                      <a:pPr algn="ctr" fontAlgn="ctr"/>
                      <a:r>
                        <a:rPr lang="zh-TW" altLang="en-US" sz="1800" u="none" strike="noStrike" dirty="0">
                          <a:solidFill>
                            <a:schemeClr val="tx1"/>
                          </a:solidFill>
                          <a:effectLst/>
                        </a:rPr>
                        <a:t>育德工家</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飛機修護科</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42</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2">
                  <a:txBody>
                    <a:bodyPr/>
                    <a:lstStyle/>
                    <a:p>
                      <a:pPr algn="ctr" fontAlgn="ctr"/>
                      <a:r>
                        <a:rPr lang="en-US" altLang="zh-TW" sz="1800" u="none" strike="noStrike" dirty="0">
                          <a:effectLst/>
                        </a:rPr>
                        <a:t>52</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1417062547"/>
                  </a:ext>
                </a:extLst>
              </a:tr>
              <a:tr h="255270">
                <a:tc vMerge="1">
                  <a:txBody>
                    <a:bodyPr/>
                    <a:lstStyle/>
                    <a:p>
                      <a:endParaRPr lang="zh-TW" altLang="en-US"/>
                    </a:p>
                  </a:txBody>
                  <a:tcPr/>
                </a:tc>
                <a:tc>
                  <a:txBody>
                    <a:bodyPr/>
                    <a:lstStyle/>
                    <a:p>
                      <a:pPr algn="ctr" fontAlgn="ctr"/>
                      <a:r>
                        <a:rPr lang="zh-TW" altLang="en-US" sz="1800" u="none" strike="noStrike" dirty="0">
                          <a:effectLst/>
                        </a:rPr>
                        <a:t>餐飲管理科</a:t>
                      </a:r>
                      <a:endParaRPr lang="zh-TW" altLang="en-US" sz="1800" b="1" i="0" u="none" strike="noStrike" dirty="0">
                        <a:solidFill>
                          <a:srgbClr val="000000"/>
                        </a:solidFill>
                        <a:effectLst/>
                        <a:latin typeface="細明體" panose="02020509000000000000" pitchFamily="49" charset="-120"/>
                        <a:ea typeface="細明體" panose="02020509000000000000" pitchFamily="49" charset="-120"/>
                      </a:endParaRPr>
                    </a:p>
                  </a:txBody>
                  <a:tcPr marL="9525" marR="9525" marT="9525" marB="0" anchor="ctr"/>
                </a:tc>
                <a:tc>
                  <a:txBody>
                    <a:bodyPr/>
                    <a:lstStyle/>
                    <a:p>
                      <a:pPr algn="ctr" fontAlgn="ctr"/>
                      <a:r>
                        <a:rPr lang="en-US" altLang="zh-TW" sz="1800" u="none" strike="noStrike">
                          <a:effectLst/>
                        </a:rPr>
                        <a:t>10</a:t>
                      </a:r>
                      <a:endParaRPr lang="en-US" altLang="zh-TW"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572335176"/>
                  </a:ext>
                </a:extLst>
              </a:tr>
              <a:tr h="255270">
                <a:tc rowSpan="3">
                  <a:txBody>
                    <a:bodyPr/>
                    <a:lstStyle/>
                    <a:p>
                      <a:pPr algn="ctr" fontAlgn="ctr"/>
                      <a:r>
                        <a:rPr lang="zh-TW" altLang="en-US" sz="1800" u="none" strike="noStrike" dirty="0">
                          <a:solidFill>
                            <a:schemeClr val="tx1"/>
                          </a:solidFill>
                          <a:effectLst/>
                        </a:rPr>
                        <a:t>陽明工商</a:t>
                      </a:r>
                      <a:endParaRPr lang="zh-TW" altLang="en-US" sz="1800" b="1" i="0" u="none" strike="noStrike" dirty="0">
                        <a:solidFill>
                          <a:schemeClr val="tx1"/>
                        </a:solidFill>
                        <a:effectLst/>
                        <a:latin typeface="Times New Roman" panose="02020603050405020304" pitchFamily="18" charset="0"/>
                        <a:ea typeface="新細明體" panose="02020500000000000000" pitchFamily="18" charset="-120"/>
                      </a:endParaRPr>
                    </a:p>
                  </a:txBody>
                  <a:tcPr marL="9525" marR="9525" marT="9525" marB="0" anchor="ctr"/>
                </a:tc>
                <a:tc>
                  <a:txBody>
                    <a:bodyPr/>
                    <a:lstStyle/>
                    <a:p>
                      <a:pPr algn="ctr" fontAlgn="ctr"/>
                      <a:r>
                        <a:rPr lang="zh-TW" altLang="en-US" sz="1800" u="none" strike="noStrike" dirty="0">
                          <a:effectLst/>
                        </a:rPr>
                        <a:t>商業經營科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rowSpan="3">
                  <a:txBody>
                    <a:bodyPr/>
                    <a:lstStyle/>
                    <a:p>
                      <a:pPr algn="ctr" fontAlgn="ctr"/>
                      <a:r>
                        <a:rPr lang="en-US" altLang="zh-TW" sz="1800" u="none" strike="noStrike" dirty="0">
                          <a:effectLst/>
                        </a:rPr>
                        <a:t>80</a:t>
                      </a:r>
                      <a:endParaRPr lang="en-US" altLang="zh-TW" sz="1800" b="1" i="0" u="none" strike="noStrike" dirty="0">
                        <a:solidFill>
                          <a:srgbClr val="000000"/>
                        </a:solidFill>
                        <a:effectLst/>
                        <a:latin typeface="Times New Roman" panose="02020603050405020304" pitchFamily="18" charset="0"/>
                        <a:ea typeface="新細明體" panose="02020500000000000000" pitchFamily="18" charset="-120"/>
                      </a:endParaRPr>
                    </a:p>
                  </a:txBody>
                  <a:tcPr marL="9525" marR="9525" marT="9525" marB="0" anchor="ctr"/>
                </a:tc>
                <a:extLst>
                  <a:ext uri="{0D108BD9-81ED-4DB2-BD59-A6C34878D82A}">
                    <a16:rowId xmlns:a16="http://schemas.microsoft.com/office/drawing/2014/main" val="3802504633"/>
                  </a:ext>
                </a:extLst>
              </a:tr>
              <a:tr h="255270">
                <a:tc vMerge="1">
                  <a:txBody>
                    <a:bodyPr/>
                    <a:lstStyle/>
                    <a:p>
                      <a:endParaRPr lang="zh-TW" altLang="en-US"/>
                    </a:p>
                  </a:txBody>
                  <a:tcPr/>
                </a:tc>
                <a:tc>
                  <a:txBody>
                    <a:bodyPr/>
                    <a:lstStyle/>
                    <a:p>
                      <a:pPr algn="ctr" fontAlgn="ctr"/>
                      <a:r>
                        <a:rPr lang="zh-TW" altLang="en-US" sz="1800" u="none" strike="noStrike">
                          <a:effectLst/>
                        </a:rPr>
                        <a:t>家具木工科</a:t>
                      </a:r>
                      <a:endParaRPr lang="zh-TW" altLang="en-US" sz="1800" b="1" i="0" u="none" strike="noStrike">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20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543104439"/>
                  </a:ext>
                </a:extLst>
              </a:tr>
              <a:tr h="255270">
                <a:tc vMerge="1">
                  <a:txBody>
                    <a:bodyPr/>
                    <a:lstStyle/>
                    <a:p>
                      <a:endParaRPr lang="zh-TW" altLang="en-US"/>
                    </a:p>
                  </a:txBody>
                  <a:tcPr/>
                </a:tc>
                <a:tc>
                  <a:txBody>
                    <a:bodyPr/>
                    <a:lstStyle/>
                    <a:p>
                      <a:pPr algn="ctr" fontAlgn="ctr"/>
                      <a:r>
                        <a:rPr lang="zh-TW" altLang="en-US" sz="1800" u="none" strike="noStrike" dirty="0">
                          <a:effectLst/>
                        </a:rPr>
                        <a:t>汽車科</a:t>
                      </a:r>
                      <a:endParaRPr lang="zh-TW" altLang="en-US"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a:txBody>
                    <a:bodyPr/>
                    <a:lstStyle/>
                    <a:p>
                      <a:pPr algn="ctr" fontAlgn="ctr"/>
                      <a:r>
                        <a:rPr lang="en-US" altLang="zh-TW" sz="1800" u="none" strike="noStrike" dirty="0">
                          <a:effectLst/>
                        </a:rPr>
                        <a:t>40</a:t>
                      </a:r>
                      <a:endParaRPr lang="en-US" altLang="zh-TW" sz="1800" b="1" i="0" u="none" strike="noStrike" dirty="0">
                        <a:solidFill>
                          <a:srgbClr val="000000"/>
                        </a:solidFill>
                        <a:effectLst/>
                        <a:latin typeface="Calibri" panose="020F0502020204030204" pitchFamily="34" charset="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30512451"/>
                  </a:ext>
                </a:extLst>
              </a:tr>
            </a:tbl>
          </a:graphicData>
        </a:graphic>
      </p:graphicFrame>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1722321" y="3159125"/>
            <a:ext cx="7213600" cy="1020763"/>
          </a:xfrm>
        </p:spPr>
        <p:txBody>
          <a:bodyPr/>
          <a:lstStyle/>
          <a:p>
            <a:pPr algn="ctr" eaLnBrk="1" hangingPunct="1"/>
            <a:r>
              <a:rPr lang="zh-TW" altLang="en-US" sz="4500" dirty="0">
                <a:solidFill>
                  <a:schemeClr val="bg1"/>
                </a:solidFill>
                <a:latin typeface="華康華綜體W5" panose="020B0509000000000000" pitchFamily="49" charset="-120"/>
                <a:ea typeface="華康華綜體W5" panose="020B0509000000000000" pitchFamily="49" charset="-120"/>
              </a:rPr>
              <a:t>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dirty="0">
                <a:latin typeface="標楷體" panose="03000509000000000000" pitchFamily="65" charset="-120"/>
                <a:ea typeface="標楷體" panose="03000509000000000000" pitchFamily="65" charset="-120"/>
              </a:rPr>
              <a:t>升學管道規劃</a:t>
            </a:r>
          </a:p>
          <a:p>
            <a:pPr lvl="1"/>
            <a:r>
              <a:rPr lang="zh-TW" altLang="en-US" sz="2800" dirty="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dirty="0">
              <a:solidFill>
                <a:srgbClr val="FF0000"/>
              </a:solidFill>
              <a:latin typeface="標楷體" panose="03000509000000000000" pitchFamily="65" charset="-120"/>
              <a:ea typeface="標楷體" panose="03000509000000000000" pitchFamily="65" charset="-120"/>
            </a:endParaRP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臺南應用科大、東方設計</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校</a:t>
            </a:r>
            <a:r>
              <a:rPr lang="en-US" altLang="zh-TW" sz="2800" dirty="0">
                <a:solidFill>
                  <a:srgbClr val="FF0000"/>
                </a:solidFill>
                <a:latin typeface="標楷體" panose="03000509000000000000" pitchFamily="65" charset="-120"/>
                <a:ea typeface="標楷體" panose="03000509000000000000" pitchFamily="65" charset="-120"/>
              </a:rPr>
              <a:t>4</a:t>
            </a:r>
            <a:r>
              <a:rPr lang="zh-TW" altLang="en-US" sz="2800" dirty="0">
                <a:solidFill>
                  <a:srgbClr val="FF0000"/>
                </a:solidFill>
                <a:latin typeface="標楷體" panose="03000509000000000000" pitchFamily="65" charset="-120"/>
                <a:ea typeface="標楷體" panose="03000509000000000000" pitchFamily="65" charset="-120"/>
              </a:rPr>
              <a:t>系</a:t>
            </a:r>
            <a:r>
              <a:rPr lang="en-US" altLang="zh-TW" sz="2800" dirty="0">
                <a:solidFill>
                  <a:srgbClr val="FF0000"/>
                </a:solidFill>
                <a:latin typeface="標楷體" panose="03000509000000000000" pitchFamily="65" charset="-120"/>
                <a:ea typeface="標楷體" panose="03000509000000000000" pitchFamily="65" charset="-120"/>
              </a:rPr>
              <a:t>)</a:t>
            </a:r>
          </a:p>
          <a:p>
            <a:r>
              <a:rPr lang="zh-TW" altLang="en-US" sz="3600" dirty="0">
                <a:latin typeface="標楷體" panose="03000509000000000000" pitchFamily="65" charset="-120"/>
                <a:ea typeface="標楷體" panose="03000509000000000000" pitchFamily="65" charset="-120"/>
              </a:rPr>
              <a:t>升學管道辦理順序</a:t>
            </a:r>
          </a:p>
          <a:p>
            <a:pPr lvl="1"/>
            <a:r>
              <a:rPr lang="zh-TW" altLang="en-US" sz="2800" dirty="0">
                <a:solidFill>
                  <a:srgbClr val="FF0000"/>
                </a:solidFill>
                <a:latin typeface="標楷體" panose="03000509000000000000" pitchFamily="65" charset="-120"/>
                <a:ea typeface="標楷體" panose="03000509000000000000" pitchFamily="65" charset="-120"/>
              </a:rPr>
              <a:t>特色招生甄選入學</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dirty="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dirty="0">
                <a:solidFill>
                  <a:srgbClr val="FF0000"/>
                </a:solidFill>
                <a:latin typeface="標楷體" panose="03000509000000000000" pitchFamily="65" charset="-120"/>
                <a:ea typeface="標楷體" panose="03000509000000000000" pitchFamily="65" charset="-120"/>
              </a:rPr>
              <a:t>免試入學</a:t>
            </a:r>
            <a:r>
              <a:rPr lang="zh-TW" altLang="en-US" sz="2800" dirty="0">
                <a:latin typeface="標楷體" panose="03000509000000000000" pitchFamily="65" charset="-120"/>
                <a:ea typeface="標楷體" panose="03000509000000000000" pitchFamily="65" charset="-120"/>
              </a:rPr>
              <a:t>。</a:t>
            </a:r>
          </a:p>
          <a:p>
            <a:pPr lvl="1"/>
            <a:r>
              <a:rPr lang="zh-TW" altLang="en-US" sz="2800" dirty="0">
                <a:latin typeface="標楷體" panose="03000509000000000000" pitchFamily="65" charset="-120"/>
                <a:ea typeface="標楷體" panose="03000509000000000000" pitchFamily="65" charset="-120"/>
              </a:rPr>
              <a:t>免試入學招生後仍有待招生名額者，得報教育部核定辦理</a:t>
            </a:r>
            <a:r>
              <a:rPr lang="zh-TW" altLang="en-US" sz="2800" dirty="0">
                <a:solidFill>
                  <a:srgbClr val="FF0000"/>
                </a:solidFill>
                <a:latin typeface="標楷體" panose="03000509000000000000" pitchFamily="65" charset="-120"/>
                <a:ea typeface="標楷體" panose="03000509000000000000" pitchFamily="65" charset="-120"/>
              </a:rPr>
              <a:t>免試續招</a:t>
            </a:r>
            <a:r>
              <a:rPr lang="zh-TW" altLang="en-US" sz="2800" dirty="0">
                <a:latin typeface="標楷體" panose="03000509000000000000" pitchFamily="65" charset="-120"/>
                <a:ea typeface="標楷體" panose="03000509000000000000" pitchFamily="65" charset="-120"/>
              </a:rPr>
              <a:t>。</a:t>
            </a:r>
            <a:endParaRPr lang="zh-TW" altLang="en-US" sz="3600" dirty="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p:cNvCxnSpPr>
            <a:cxnSpLocks/>
          </p:cNvCxnSpPr>
          <p:nvPr/>
        </p:nvCxnSpPr>
        <p:spPr>
          <a:xfrm>
            <a:off x="2283620" y="3356993"/>
            <a:ext cx="8132861" cy="41275"/>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p:cNvSpPr/>
          <p:nvPr/>
        </p:nvSpPr>
        <p:spPr>
          <a:xfrm>
            <a:off x="5321571" y="4301117"/>
            <a:ext cx="1936027" cy="98741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700" b="1" dirty="0">
                <a:solidFill>
                  <a:prstClr val="black"/>
                </a:solidFill>
                <a:latin typeface="華康粗圓體" pitchFamily="49" charset="-120"/>
                <a:ea typeface="華康粗圓體" pitchFamily="49" charset="-120"/>
              </a:rPr>
              <a:t>免試入學</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6/23-26</a:t>
            </a:r>
            <a:r>
              <a:rPr kumimoji="0" lang="zh-TW" altLang="en-US" sz="1700" b="1" dirty="0">
                <a:solidFill>
                  <a:prstClr val="black"/>
                </a:solidFill>
                <a:latin typeface="華康粗圓體" pitchFamily="49" charset="-120"/>
                <a:ea typeface="華康粗圓體" pitchFamily="49" charset="-120"/>
              </a:rPr>
              <a:t>志願選填</a:t>
            </a:r>
            <a:endParaRPr kumimoji="0" lang="en-US" altLang="zh-TW" sz="1700" b="1" dirty="0">
              <a:solidFill>
                <a:prstClr val="black"/>
              </a:solidFill>
              <a:latin typeface="華康粗圓體" pitchFamily="49" charset="-120"/>
              <a:ea typeface="華康粗圓體" pitchFamily="49" charset="-120"/>
            </a:endParaRPr>
          </a:p>
          <a:p>
            <a:pPr algn="ctr">
              <a:defRPr/>
            </a:pPr>
            <a:r>
              <a:rPr kumimoji="0" lang="en-US" altLang="zh-TW" sz="1700" b="1" dirty="0">
                <a:solidFill>
                  <a:prstClr val="black"/>
                </a:solidFill>
                <a:latin typeface="華康粗圓體" pitchFamily="49" charset="-120"/>
                <a:ea typeface="華康粗圓體" pitchFamily="49" charset="-120"/>
              </a:rPr>
              <a:t>6/29</a:t>
            </a:r>
            <a:r>
              <a:rPr kumimoji="0" lang="zh-TW" altLang="en-US" sz="1700" b="1" dirty="0">
                <a:solidFill>
                  <a:prstClr val="black"/>
                </a:solidFill>
                <a:latin typeface="華康粗圓體" pitchFamily="49" charset="-120"/>
                <a:ea typeface="華康粗圓體" pitchFamily="49" charset="-120"/>
              </a:rPr>
              <a:t>報名</a:t>
            </a:r>
            <a:endParaRPr kumimoji="0" lang="en-US" altLang="zh-TW" sz="1700" b="1" dirty="0">
              <a:solidFill>
                <a:prstClr val="black"/>
              </a:solidFill>
              <a:latin typeface="華康粗圓體" pitchFamily="49" charset="-120"/>
              <a:ea typeface="華康粗圓體" pitchFamily="49" charset="-120"/>
            </a:endParaRPr>
          </a:p>
        </p:txBody>
      </p:sp>
      <p:sp>
        <p:nvSpPr>
          <p:cNvPr id="8" name="橢圓 7"/>
          <p:cNvSpPr/>
          <p:nvPr/>
        </p:nvSpPr>
        <p:spPr>
          <a:xfrm>
            <a:off x="4384452" y="3243265"/>
            <a:ext cx="216694"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9" name="圓角矩形 8"/>
          <p:cNvSpPr/>
          <p:nvPr/>
        </p:nvSpPr>
        <p:spPr>
          <a:xfrm>
            <a:off x="3503216" y="4106666"/>
            <a:ext cx="1440656" cy="611619"/>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5/21-22</a:t>
            </a:r>
          </a:p>
          <a:p>
            <a:pPr algn="ctr">
              <a:defRPr/>
            </a:pPr>
            <a:r>
              <a:rPr kumimoji="0" lang="zh-TW" altLang="en-US" sz="1500" dirty="0">
                <a:solidFill>
                  <a:prstClr val="black"/>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3993654" y="285908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5</a:t>
            </a:r>
            <a:r>
              <a:rPr kumimoji="0" lang="zh-TW" altLang="en-US" sz="2000" b="1" dirty="0">
                <a:solidFill>
                  <a:srgbClr val="000000"/>
                </a:solidFill>
                <a:latin typeface="華康粗圓體"/>
                <a:ea typeface="華康粗圓體"/>
                <a:cs typeface="華康粗圓體"/>
              </a:rPr>
              <a:t>月中旬</a:t>
            </a:r>
          </a:p>
        </p:txBody>
      </p:sp>
      <p:cxnSp>
        <p:nvCxnSpPr>
          <p:cNvPr id="11" name="直線單箭頭接點 10"/>
          <p:cNvCxnSpPr>
            <a:cxnSpLocks/>
            <a:stCxn id="8" idx="4"/>
          </p:cNvCxnSpPr>
          <p:nvPr/>
        </p:nvCxnSpPr>
        <p:spPr>
          <a:xfrm>
            <a:off x="4492799" y="3530602"/>
            <a:ext cx="0" cy="53957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p:cNvCxnSpPr>
            <a:cxnSpLocks/>
          </p:cNvCxnSpPr>
          <p:nvPr/>
        </p:nvCxnSpPr>
        <p:spPr>
          <a:xfrm>
            <a:off x="6492303" y="3492501"/>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p:cNvCxnSpPr>
            <a:cxnSpLocks/>
          </p:cNvCxnSpPr>
          <p:nvPr/>
        </p:nvCxnSpPr>
        <p:spPr>
          <a:xfrm>
            <a:off x="7508761" y="3434486"/>
            <a:ext cx="44865" cy="824600"/>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8" name="圓角矩形 17"/>
          <p:cNvSpPr/>
          <p:nvPr/>
        </p:nvSpPr>
        <p:spPr>
          <a:xfrm>
            <a:off x="7278256" y="4319588"/>
            <a:ext cx="1498151" cy="863600"/>
          </a:xfrm>
          <a:prstGeom prst="roundRect">
            <a:avLst/>
          </a:prstGeom>
          <a:solidFill>
            <a:schemeClr val="accent2">
              <a:lumMod val="60000"/>
              <a:lumOff val="40000"/>
            </a:schemeClr>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600" b="1" dirty="0">
                <a:solidFill>
                  <a:sysClr val="windowText" lastClr="000000"/>
                </a:solidFill>
                <a:latin typeface="華康粗圓體" pitchFamily="49" charset="-120"/>
                <a:ea typeface="華康粗圓體" pitchFamily="49" charset="-120"/>
              </a:rPr>
              <a:t>特色招生</a:t>
            </a:r>
            <a:endParaRPr kumimoji="0" lang="en-US" altLang="zh-TW" sz="1600" b="1" dirty="0">
              <a:solidFill>
                <a:sysClr val="windowText" lastClr="000000"/>
              </a:solidFill>
              <a:latin typeface="華康粗圓體" pitchFamily="49" charset="-120"/>
              <a:ea typeface="華康粗圓體" pitchFamily="49" charset="-120"/>
            </a:endParaRPr>
          </a:p>
          <a:p>
            <a:pPr algn="ctr">
              <a:defRPr/>
            </a:pPr>
            <a:r>
              <a:rPr kumimoji="0" lang="zh-TW" altLang="en-US" sz="1600" b="1" dirty="0">
                <a:solidFill>
                  <a:sysClr val="windowText" lastClr="000000"/>
                </a:solidFill>
                <a:latin typeface="華康粗圓體" pitchFamily="49" charset="-120"/>
                <a:ea typeface="華康粗圓體" pitchFamily="49" charset="-120"/>
              </a:rPr>
              <a:t>（考試分發）</a:t>
            </a:r>
          </a:p>
        </p:txBody>
      </p:sp>
      <p:sp>
        <p:nvSpPr>
          <p:cNvPr id="20" name="文字方塊 19"/>
          <p:cNvSpPr txBox="1">
            <a:spLocks noChangeArrowheads="1"/>
          </p:cNvSpPr>
          <p:nvPr/>
        </p:nvSpPr>
        <p:spPr bwMode="auto">
          <a:xfrm>
            <a:off x="1559497" y="6167046"/>
            <a:ext cx="1848227" cy="64633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defRPr/>
            </a:pPr>
            <a:r>
              <a:rPr kumimoji="0" lang="en-US" altLang="zh-TW" b="1" dirty="0">
                <a:solidFill>
                  <a:srgbClr val="000000"/>
                </a:solidFill>
                <a:latin typeface="華康粗圓體"/>
                <a:ea typeface="華康粗圓體"/>
                <a:cs typeface="華康粗圓體"/>
              </a:rPr>
              <a:t>1.</a:t>
            </a:r>
            <a:r>
              <a:rPr kumimoji="0" lang="zh-TW" altLang="en-US" b="1" dirty="0">
                <a:solidFill>
                  <a:srgbClr val="000000"/>
                </a:solidFill>
                <a:latin typeface="華康粗圓體"/>
                <a:ea typeface="華康粗圓體"/>
                <a:cs typeface="華康粗圓體"/>
              </a:rPr>
              <a:t>可跨區報考</a:t>
            </a:r>
            <a:endParaRPr kumimoji="0" lang="en-US" altLang="zh-TW" b="1" dirty="0">
              <a:solidFill>
                <a:srgbClr val="000000"/>
              </a:solidFill>
              <a:latin typeface="華康粗圓體"/>
              <a:ea typeface="華康粗圓體"/>
              <a:cs typeface="華康粗圓體"/>
            </a:endParaRPr>
          </a:p>
          <a:p>
            <a:pPr>
              <a:defRPr/>
            </a:pPr>
            <a:r>
              <a:rPr kumimoji="0" lang="en-US" altLang="zh-TW" b="1" dirty="0">
                <a:solidFill>
                  <a:srgbClr val="000000"/>
                </a:solidFill>
                <a:latin typeface="華康粗圓體"/>
                <a:ea typeface="華康粗圓體"/>
                <a:cs typeface="華康粗圓體"/>
              </a:rPr>
              <a:t>2.</a:t>
            </a:r>
            <a:r>
              <a:rPr kumimoji="0" lang="zh-TW" altLang="en-US" b="1" dirty="0">
                <a:solidFill>
                  <a:srgbClr val="000000"/>
                </a:solidFill>
                <a:latin typeface="華康粗圓體"/>
                <a:ea typeface="華康粗圓體"/>
                <a:cs typeface="華康粗圓體"/>
              </a:rPr>
              <a:t>需先術科測驗</a:t>
            </a:r>
          </a:p>
        </p:txBody>
      </p:sp>
      <p:cxnSp>
        <p:nvCxnSpPr>
          <p:cNvPr id="23" name="直線單箭頭接點 22"/>
          <p:cNvCxnSpPr>
            <a:cxnSpLocks/>
          </p:cNvCxnSpPr>
          <p:nvPr/>
        </p:nvCxnSpPr>
        <p:spPr>
          <a:xfrm flipH="1" flipV="1">
            <a:off x="2968595" y="2740025"/>
            <a:ext cx="15479"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p:cNvSpPr/>
          <p:nvPr/>
        </p:nvSpPr>
        <p:spPr>
          <a:xfrm>
            <a:off x="2855641" y="3209369"/>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7" name="橢圓 26"/>
          <p:cNvSpPr/>
          <p:nvPr/>
        </p:nvSpPr>
        <p:spPr>
          <a:xfrm>
            <a:off x="6384553" y="3259138"/>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29" name="文字方塊 28"/>
          <p:cNvSpPr txBox="1">
            <a:spLocks noChangeArrowheads="1"/>
          </p:cNvSpPr>
          <p:nvPr/>
        </p:nvSpPr>
        <p:spPr bwMode="auto">
          <a:xfrm>
            <a:off x="2423592" y="3532946"/>
            <a:ext cx="971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4</a:t>
            </a:r>
            <a:r>
              <a:rPr kumimoji="0" lang="zh-TW" altLang="en-US" sz="2000" b="1" dirty="0">
                <a:solidFill>
                  <a:srgbClr val="000000"/>
                </a:solidFill>
                <a:latin typeface="華康粗圓體"/>
                <a:ea typeface="華康粗圓體"/>
                <a:cs typeface="華康粗圓體"/>
              </a:rPr>
              <a:t>月</a:t>
            </a:r>
          </a:p>
        </p:txBody>
      </p:sp>
      <p:sp>
        <p:nvSpPr>
          <p:cNvPr id="31" name="圓角矩形 30"/>
          <p:cNvSpPr/>
          <p:nvPr/>
        </p:nvSpPr>
        <p:spPr>
          <a:xfrm>
            <a:off x="5203814" y="3688759"/>
            <a:ext cx="850106"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b="1" dirty="0">
                <a:solidFill>
                  <a:prstClr val="black"/>
                </a:solidFill>
                <a:latin typeface="華康粗圓體" pitchFamily="49" charset="-120"/>
                <a:ea typeface="華康粗圓體" pitchFamily="49" charset="-120"/>
              </a:rPr>
              <a:t>直升</a:t>
            </a:r>
          </a:p>
        </p:txBody>
      </p:sp>
      <p:sp>
        <p:nvSpPr>
          <p:cNvPr id="34" name="圓角矩形 33"/>
          <p:cNvSpPr/>
          <p:nvPr/>
        </p:nvSpPr>
        <p:spPr>
          <a:xfrm>
            <a:off x="6794521" y="2110675"/>
            <a:ext cx="1766586"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免試放榜</a:t>
            </a:r>
          </a:p>
        </p:txBody>
      </p:sp>
      <p:sp>
        <p:nvSpPr>
          <p:cNvPr id="35" name="矩形 34"/>
          <p:cNvSpPr/>
          <p:nvPr/>
        </p:nvSpPr>
        <p:spPr>
          <a:xfrm>
            <a:off x="5039758" y="3573288"/>
            <a:ext cx="3720905" cy="29702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nstantia"/>
              <a:ea typeface="新細明體" panose="02020500000000000000" pitchFamily="18" charset="-120"/>
            </a:endParaRPr>
          </a:p>
        </p:txBody>
      </p:sp>
      <p:sp>
        <p:nvSpPr>
          <p:cNvPr id="37" name="橢圓 36"/>
          <p:cNvSpPr/>
          <p:nvPr/>
        </p:nvSpPr>
        <p:spPr>
          <a:xfrm>
            <a:off x="2205038" y="3213100"/>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38" name="直線單箭頭接點 37"/>
          <p:cNvCxnSpPr>
            <a:cxnSpLocks/>
          </p:cNvCxnSpPr>
          <p:nvPr/>
        </p:nvCxnSpPr>
        <p:spPr>
          <a:xfrm>
            <a:off x="2313385" y="3429000"/>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40" name="文字方塊 39"/>
          <p:cNvSpPr txBox="1">
            <a:spLocks noChangeArrowheads="1"/>
          </p:cNvSpPr>
          <p:nvPr/>
        </p:nvSpPr>
        <p:spPr bwMode="auto">
          <a:xfrm>
            <a:off x="1916536" y="2794000"/>
            <a:ext cx="9391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2-3</a:t>
            </a:r>
            <a:r>
              <a:rPr kumimoji="0" lang="zh-TW" altLang="en-US" sz="2000" b="1" dirty="0">
                <a:solidFill>
                  <a:srgbClr val="000000"/>
                </a:solidFill>
                <a:latin typeface="華康粗圓體"/>
                <a:ea typeface="華康粗圓體"/>
                <a:cs typeface="華康粗圓體"/>
              </a:rPr>
              <a:t>月</a:t>
            </a:r>
          </a:p>
        </p:txBody>
      </p:sp>
      <p:sp>
        <p:nvSpPr>
          <p:cNvPr id="41" name="橢圓 40"/>
          <p:cNvSpPr/>
          <p:nvPr/>
        </p:nvSpPr>
        <p:spPr>
          <a:xfrm>
            <a:off x="7422845" y="3290817"/>
            <a:ext cx="216694"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43" name="直線單箭頭接點 42"/>
          <p:cNvCxnSpPr>
            <a:cxnSpLocks/>
          </p:cNvCxnSpPr>
          <p:nvPr/>
        </p:nvCxnSpPr>
        <p:spPr>
          <a:xfrm flipV="1">
            <a:off x="8241546" y="2824957"/>
            <a:ext cx="0" cy="466725"/>
          </a:xfrm>
          <a:prstGeom prst="straightConnector1">
            <a:avLst/>
          </a:prstGeom>
          <a:ln w="76200">
            <a:solidFill>
              <a:srgbClr val="366CAC"/>
            </a:solidFill>
            <a:tailEnd type="arrow"/>
          </a:ln>
        </p:spPr>
        <p:style>
          <a:lnRef idx="1">
            <a:schemeClr val="accent2"/>
          </a:lnRef>
          <a:fillRef idx="3">
            <a:schemeClr val="accent2"/>
          </a:fillRef>
          <a:effectRef idx="2">
            <a:schemeClr val="accent2"/>
          </a:effectRef>
          <a:fontRef idx="minor">
            <a:schemeClr val="lt1"/>
          </a:fontRef>
        </p:style>
      </p:cxnSp>
      <p:sp>
        <p:nvSpPr>
          <p:cNvPr id="44" name="橢圓 43"/>
          <p:cNvSpPr/>
          <p:nvPr/>
        </p:nvSpPr>
        <p:spPr>
          <a:xfrm>
            <a:off x="8123627" y="3249810"/>
            <a:ext cx="215503" cy="287338"/>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5" name="圓角矩形 44"/>
          <p:cNvSpPr/>
          <p:nvPr/>
        </p:nvSpPr>
        <p:spPr>
          <a:xfrm>
            <a:off x="8771335" y="4197496"/>
            <a:ext cx="1961757" cy="1319737"/>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7/15</a:t>
            </a:r>
            <a:r>
              <a:rPr kumimoji="0" lang="zh-TW" altLang="en-US" sz="1600" b="1" dirty="0">
                <a:solidFill>
                  <a:prstClr val="black"/>
                </a:solidFill>
                <a:latin typeface="華康粗圓體" pitchFamily="49" charset="-120"/>
                <a:ea typeface="華康粗圓體" pitchFamily="49" charset="-120"/>
              </a:rPr>
              <a:t>藝才班</a:t>
            </a:r>
            <a:r>
              <a:rPr kumimoji="0" lang="en-US" altLang="zh-TW" sz="1600" b="1" dirty="0">
                <a:solidFill>
                  <a:prstClr val="black"/>
                </a:solidFill>
                <a:latin typeface="華康粗圓體" pitchFamily="49" charset="-120"/>
                <a:ea typeface="華康粗圓體" pitchFamily="49" charset="-120"/>
              </a:rPr>
              <a:t>(</a:t>
            </a:r>
            <a:r>
              <a:rPr kumimoji="0" lang="zh-TW" altLang="en-US" sz="1600" b="1" dirty="0">
                <a:solidFill>
                  <a:prstClr val="black"/>
                </a:solidFill>
                <a:latin typeface="華康粗圓體" pitchFamily="49" charset="-120"/>
                <a:ea typeface="華康粗圓體" pitchFamily="49" charset="-120"/>
              </a:rPr>
              <a:t>美術</a:t>
            </a:r>
            <a:r>
              <a:rPr kumimoji="0" lang="en-US" altLang="zh-TW" sz="1600" b="1" dirty="0">
                <a:solidFill>
                  <a:prstClr val="black"/>
                </a:solidFill>
                <a:latin typeface="華康粗圓體" pitchFamily="49" charset="-120"/>
                <a:ea typeface="華康粗圓體" pitchFamily="49" charset="-120"/>
              </a:rPr>
              <a:t>)</a:t>
            </a:r>
            <a:r>
              <a:rPr kumimoji="0" lang="zh-TW" altLang="en-US" sz="1600" b="1" dirty="0">
                <a:solidFill>
                  <a:prstClr val="black"/>
                </a:solidFill>
                <a:latin typeface="華康粗圓體" pitchFamily="49" charset="-120"/>
                <a:ea typeface="華康粗圓體" pitchFamily="49" charset="-120"/>
              </a:rPr>
              <a:t>報到後放棄</a:t>
            </a:r>
            <a:endParaRPr kumimoji="0" lang="en-US" altLang="zh-TW" sz="1600" b="1" dirty="0">
              <a:solidFill>
                <a:prstClr val="black"/>
              </a:solidFill>
              <a:latin typeface="華康粗圓體" pitchFamily="49" charset="-120"/>
              <a:ea typeface="華康粗圓體" pitchFamily="49" charset="-120"/>
            </a:endParaRPr>
          </a:p>
          <a:p>
            <a:pPr algn="ctr">
              <a:defRPr/>
            </a:pPr>
            <a:r>
              <a:rPr kumimoji="0" lang="en-US" altLang="zh-TW" sz="1600" b="1" dirty="0">
                <a:solidFill>
                  <a:prstClr val="black"/>
                </a:solidFill>
                <a:latin typeface="華康粗圓體" pitchFamily="49" charset="-120"/>
                <a:ea typeface="華康粗圓體" pitchFamily="49" charset="-120"/>
              </a:rPr>
              <a:t>7/18</a:t>
            </a:r>
            <a:r>
              <a:rPr kumimoji="0" lang="zh-TW" altLang="en-US" sz="1600" b="1" dirty="0">
                <a:solidFill>
                  <a:prstClr val="black"/>
                </a:solidFill>
                <a:latin typeface="華康粗圓體" pitchFamily="49" charset="-120"/>
                <a:ea typeface="華康粗圓體" pitchFamily="49" charset="-120"/>
              </a:rPr>
              <a:t>免試入學、五專聯免報到後放棄</a:t>
            </a:r>
          </a:p>
        </p:txBody>
      </p:sp>
      <p:cxnSp>
        <p:nvCxnSpPr>
          <p:cNvPr id="46" name="直線單箭頭接點 45"/>
          <p:cNvCxnSpPr>
            <a:cxnSpLocks/>
          </p:cNvCxnSpPr>
          <p:nvPr/>
        </p:nvCxnSpPr>
        <p:spPr>
          <a:xfrm>
            <a:off x="9645846" y="3534570"/>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p:cNvSpPr/>
          <p:nvPr/>
        </p:nvSpPr>
        <p:spPr>
          <a:xfrm>
            <a:off x="9538094" y="3285949"/>
            <a:ext cx="215504"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48" name="圓角矩形 47"/>
          <p:cNvSpPr/>
          <p:nvPr/>
        </p:nvSpPr>
        <p:spPr>
          <a:xfrm>
            <a:off x="1559496" y="5083648"/>
            <a:ext cx="1835696" cy="721617"/>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zh-TW" altLang="en-US" b="1" dirty="0">
                <a:solidFill>
                  <a:prstClr val="black"/>
                </a:solidFill>
                <a:latin typeface="華康粗圓體" pitchFamily="49" charset="-120"/>
                <a:ea typeface="華康粗圓體" pitchFamily="49" charset="-120"/>
              </a:rPr>
              <a:t>藝才能班報名</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專業群科報名</a:t>
            </a:r>
          </a:p>
        </p:txBody>
      </p:sp>
      <p:sp>
        <p:nvSpPr>
          <p:cNvPr id="49" name="圓角矩形 48"/>
          <p:cNvSpPr/>
          <p:nvPr/>
        </p:nvSpPr>
        <p:spPr>
          <a:xfrm>
            <a:off x="2651522" y="1358020"/>
            <a:ext cx="1719263" cy="86992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pPr>
              <a:defRPr/>
            </a:pPr>
            <a:r>
              <a:rPr kumimoji="0" lang="en-US" altLang="zh-TW" dirty="0">
                <a:solidFill>
                  <a:prstClr val="black"/>
                </a:solidFill>
                <a:latin typeface="華康粗圓體" pitchFamily="49" charset="-120"/>
                <a:ea typeface="華康粗圓體" pitchFamily="49" charset="-120"/>
              </a:rPr>
              <a:t>1.</a:t>
            </a:r>
            <a:r>
              <a:rPr kumimoji="0" lang="zh-TW" altLang="en-US" dirty="0">
                <a:solidFill>
                  <a:prstClr val="black"/>
                </a:solidFill>
                <a:latin typeface="華康粗圓體" pitchFamily="49" charset="-120"/>
                <a:ea typeface="華康粗圓體" pitchFamily="49" charset="-120"/>
              </a:rPr>
              <a:t>藝術才能班</a:t>
            </a:r>
            <a:r>
              <a:rPr kumimoji="0" lang="en-US" altLang="zh-TW" dirty="0">
                <a:solidFill>
                  <a:prstClr val="black"/>
                </a:solidFill>
                <a:latin typeface="華康粗圓體" pitchFamily="49" charset="-120"/>
                <a:ea typeface="華康粗圓體" pitchFamily="49" charset="-120"/>
              </a:rPr>
              <a:t>2.</a:t>
            </a:r>
            <a:r>
              <a:rPr kumimoji="0" lang="zh-TW" altLang="en-US" dirty="0">
                <a:solidFill>
                  <a:prstClr val="black"/>
                </a:solidFill>
                <a:latin typeface="華康粗圓體" pitchFamily="49" charset="-120"/>
                <a:ea typeface="華康粗圓體" pitchFamily="49" charset="-120"/>
              </a:rPr>
              <a:t>專業群科</a:t>
            </a:r>
            <a:endParaRPr kumimoji="0" lang="en-US" altLang="zh-TW" dirty="0">
              <a:solidFill>
                <a:prstClr val="black"/>
              </a:solidFill>
              <a:latin typeface="華康粗圓體" pitchFamily="49" charset="-120"/>
              <a:ea typeface="華康粗圓體" pitchFamily="49" charset="-120"/>
            </a:endParaRPr>
          </a:p>
          <a:p>
            <a:pPr algn="ctr">
              <a:defRPr/>
            </a:pPr>
            <a:r>
              <a:rPr kumimoji="0" lang="zh-TW" altLang="en-US" dirty="0">
                <a:solidFill>
                  <a:prstClr val="black"/>
                </a:solidFill>
                <a:latin typeface="華康粗圓體" pitchFamily="49" charset="-120"/>
                <a:ea typeface="華康粗圓體" pitchFamily="49" charset="-120"/>
              </a:rPr>
              <a:t>術科測驗</a:t>
            </a:r>
          </a:p>
        </p:txBody>
      </p:sp>
      <p:sp>
        <p:nvSpPr>
          <p:cNvPr id="2" name="矩形 1"/>
          <p:cNvSpPr/>
          <p:nvPr/>
        </p:nvSpPr>
        <p:spPr>
          <a:xfrm>
            <a:off x="1727199" y="34925"/>
            <a:ext cx="8738723" cy="749300"/>
          </a:xfrm>
          <a:prstGeom prst="rect">
            <a:avLst/>
          </a:prstGeom>
          <a:solidFill>
            <a:srgbClr val="0000FF"/>
          </a:solidFill>
        </p:spPr>
        <p:txBody>
          <a:bodyPr wrap="square">
            <a:spAutoFit/>
          </a:bodyPr>
          <a:lstStyle/>
          <a:p>
            <a:pPr>
              <a:defRPr/>
            </a:pPr>
            <a:r>
              <a:rPr kumimoji="0" lang="zh-TW" altLang="en-US" sz="4267" dirty="0">
                <a:solidFill>
                  <a:prstClr val="white"/>
                </a:solidFill>
                <a:latin typeface="標楷體" panose="03000509000000000000" pitchFamily="65" charset="-120"/>
                <a:ea typeface="標楷體" panose="03000509000000000000" pitchFamily="65" charset="-120"/>
              </a:rPr>
              <a:t>多元入學重要日程表</a:t>
            </a:r>
          </a:p>
        </p:txBody>
      </p:sp>
      <p:sp>
        <p:nvSpPr>
          <p:cNvPr id="52" name="圓角矩形 51"/>
          <p:cNvSpPr/>
          <p:nvPr/>
        </p:nvSpPr>
        <p:spPr>
          <a:xfrm>
            <a:off x="3420667" y="4751917"/>
            <a:ext cx="1513283" cy="621300"/>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500" dirty="0">
                <a:solidFill>
                  <a:prstClr val="black"/>
                </a:solidFill>
                <a:latin typeface="華康粗圓體" pitchFamily="49" charset="-120"/>
                <a:ea typeface="華康粗圓體" pitchFamily="49" charset="-120"/>
              </a:rPr>
              <a:t>5/23</a:t>
            </a:r>
          </a:p>
          <a:p>
            <a:pPr algn="ctr">
              <a:defRPr/>
            </a:pPr>
            <a:r>
              <a:rPr kumimoji="0" lang="zh-TW" altLang="en-US" sz="1500" dirty="0">
                <a:solidFill>
                  <a:prstClr val="black"/>
                </a:solidFill>
                <a:latin typeface="華康粗圓體" pitchFamily="49" charset="-120"/>
                <a:ea typeface="華康粗圓體" pitchFamily="49" charset="-120"/>
              </a:rPr>
              <a:t>五專優免報名</a:t>
            </a:r>
          </a:p>
        </p:txBody>
      </p:sp>
      <p:sp>
        <p:nvSpPr>
          <p:cNvPr id="53" name="圓角矩形 52"/>
          <p:cNvSpPr/>
          <p:nvPr/>
        </p:nvSpPr>
        <p:spPr>
          <a:xfrm>
            <a:off x="2661648" y="2289599"/>
            <a:ext cx="1706134" cy="400050"/>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科學班報到</a:t>
            </a:r>
          </a:p>
        </p:txBody>
      </p:sp>
      <p:sp>
        <p:nvSpPr>
          <p:cNvPr id="54" name="圓角矩形 53"/>
          <p:cNvSpPr/>
          <p:nvPr/>
        </p:nvSpPr>
        <p:spPr>
          <a:xfrm>
            <a:off x="2616050" y="891408"/>
            <a:ext cx="1754735" cy="44936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lgn="ctr"/>
            <a:r>
              <a:rPr kumimoji="0" lang="zh-TW" altLang="en-US" dirty="0">
                <a:solidFill>
                  <a:prstClr val="black"/>
                </a:solidFill>
                <a:latin typeface="華康粗圓體" pitchFamily="49" charset="-120"/>
                <a:ea typeface="華康粗圓體" pitchFamily="49" charset="-120"/>
              </a:rPr>
              <a:t>體育班報名</a:t>
            </a:r>
          </a:p>
        </p:txBody>
      </p:sp>
      <p:sp>
        <p:nvSpPr>
          <p:cNvPr id="55" name="圓角矩形 54"/>
          <p:cNvSpPr/>
          <p:nvPr/>
        </p:nvSpPr>
        <p:spPr>
          <a:xfrm>
            <a:off x="1524000" y="4149081"/>
            <a:ext cx="1896666" cy="491331"/>
          </a:xfrm>
          <a:prstGeom prst="roundRect">
            <a:avLst/>
          </a:prstGeom>
          <a:solidFill>
            <a:srgbClr val="FFC000"/>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科學班報名及測驗</a:t>
            </a:r>
          </a:p>
        </p:txBody>
      </p:sp>
      <p:cxnSp>
        <p:nvCxnSpPr>
          <p:cNvPr id="4" name="直線單箭頭接點 3"/>
          <p:cNvCxnSpPr>
            <a:cxnSpLocks/>
          </p:cNvCxnSpPr>
          <p:nvPr/>
        </p:nvCxnSpPr>
        <p:spPr>
          <a:xfrm>
            <a:off x="2345531" y="5780446"/>
            <a:ext cx="0" cy="384859"/>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56" name="圓角矩形 55"/>
          <p:cNvSpPr/>
          <p:nvPr/>
        </p:nvSpPr>
        <p:spPr>
          <a:xfrm>
            <a:off x="3409567" y="5400027"/>
            <a:ext cx="1560180" cy="833889"/>
          </a:xfrm>
          <a:prstGeom prst="roundRect">
            <a:avLst/>
          </a:prstGeom>
          <a:solidFill>
            <a:srgbClr val="01B3B7"/>
          </a:solidFill>
          <a:ln/>
        </p:spPr>
        <p:style>
          <a:lnRef idx="3">
            <a:schemeClr val="lt1"/>
          </a:lnRef>
          <a:fillRef idx="1">
            <a:schemeClr val="accent3"/>
          </a:fillRef>
          <a:effectRef idx="1">
            <a:schemeClr val="accent3"/>
          </a:effectRef>
          <a:fontRef idx="minor">
            <a:schemeClr val="lt1"/>
          </a:fontRef>
        </p:style>
        <p:txBody>
          <a:bodyPr anchor="ctr"/>
          <a:lstStyle/>
          <a:p>
            <a:pPr>
              <a:defRPr/>
            </a:pPr>
            <a:r>
              <a:rPr kumimoji="0" lang="en-US" altLang="zh-TW" sz="1400" dirty="0">
                <a:solidFill>
                  <a:prstClr val="black"/>
                </a:solidFill>
                <a:latin typeface="華康粗圓體" pitchFamily="49" charset="-120"/>
                <a:ea typeface="華康粗圓體" pitchFamily="49" charset="-120"/>
              </a:rPr>
              <a:t>5/12</a:t>
            </a:r>
            <a:r>
              <a:rPr kumimoji="0" lang="zh-TW" altLang="en-US" sz="1400" dirty="0">
                <a:solidFill>
                  <a:prstClr val="black"/>
                </a:solidFill>
                <a:latin typeface="華康粗圓體" pitchFamily="49" charset="-120"/>
                <a:ea typeface="華康粗圓體" pitchFamily="49" charset="-120"/>
              </a:rPr>
              <a:t>志願選填</a:t>
            </a:r>
            <a:endParaRPr kumimoji="0" lang="en-US" altLang="zh-TW" sz="1400" dirty="0">
              <a:solidFill>
                <a:prstClr val="black"/>
              </a:solidFill>
              <a:latin typeface="華康粗圓體" pitchFamily="49" charset="-120"/>
              <a:ea typeface="華康粗圓體" pitchFamily="49" charset="-120"/>
            </a:endParaRPr>
          </a:p>
          <a:p>
            <a:pPr>
              <a:defRPr/>
            </a:pPr>
            <a:r>
              <a:rPr kumimoji="0" lang="en-US" altLang="zh-TW" sz="1400" dirty="0">
                <a:solidFill>
                  <a:prstClr val="black"/>
                </a:solidFill>
                <a:latin typeface="華康粗圓體" pitchFamily="49" charset="-120"/>
                <a:ea typeface="華康粗圓體" pitchFamily="49" charset="-120"/>
              </a:rPr>
              <a:t>5/26</a:t>
            </a:r>
            <a:r>
              <a:rPr kumimoji="0" lang="zh-TW" altLang="en-US" sz="1400" dirty="0">
                <a:solidFill>
                  <a:prstClr val="black"/>
                </a:solidFill>
                <a:latin typeface="華康粗圓體" pitchFamily="49" charset="-120"/>
                <a:ea typeface="華康粗圓體" pitchFamily="49" charset="-120"/>
              </a:rPr>
              <a:t>技優甄審報名</a:t>
            </a:r>
            <a:r>
              <a:rPr kumimoji="0" lang="en-US" altLang="zh-TW" sz="1400" dirty="0">
                <a:solidFill>
                  <a:prstClr val="black"/>
                </a:solidFill>
                <a:latin typeface="華康粗圓體" pitchFamily="49" charset="-120"/>
                <a:ea typeface="華康粗圓體" pitchFamily="49" charset="-120"/>
              </a:rPr>
              <a:t>(PR70</a:t>
            </a:r>
            <a:r>
              <a:rPr kumimoji="0" lang="zh-TW" altLang="en-US" sz="1400" dirty="0">
                <a:solidFill>
                  <a:prstClr val="black"/>
                </a:solidFill>
                <a:latin typeface="華康粗圓體" pitchFamily="49" charset="-120"/>
                <a:ea typeface="華康粗圓體" pitchFamily="49" charset="-120"/>
              </a:rPr>
              <a:t>以上</a:t>
            </a:r>
            <a:r>
              <a:rPr kumimoji="0" lang="en-US" altLang="zh-TW" sz="1400" dirty="0">
                <a:solidFill>
                  <a:prstClr val="black"/>
                </a:solidFill>
                <a:latin typeface="華康粗圓體" pitchFamily="49" charset="-120"/>
                <a:ea typeface="華康粗圓體" pitchFamily="49" charset="-120"/>
              </a:rPr>
              <a:t>)</a:t>
            </a:r>
            <a:endParaRPr kumimoji="0" lang="zh-TW" altLang="en-US" sz="1400" dirty="0">
              <a:solidFill>
                <a:prstClr val="black"/>
              </a:solidFill>
              <a:latin typeface="華康粗圓體" pitchFamily="49" charset="-120"/>
              <a:ea typeface="華康粗圓體" pitchFamily="49" charset="-120"/>
            </a:endParaRPr>
          </a:p>
        </p:txBody>
      </p:sp>
      <p:sp>
        <p:nvSpPr>
          <p:cNvPr id="57" name="橢圓 56"/>
          <p:cNvSpPr/>
          <p:nvPr/>
        </p:nvSpPr>
        <p:spPr>
          <a:xfrm>
            <a:off x="5252157" y="3213670"/>
            <a:ext cx="215503"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cxnSp>
        <p:nvCxnSpPr>
          <p:cNvPr id="58" name="直線單箭頭接點 57"/>
          <p:cNvCxnSpPr>
            <a:cxnSpLocks/>
            <a:stCxn id="57" idx="0"/>
          </p:cNvCxnSpPr>
          <p:nvPr/>
        </p:nvCxnSpPr>
        <p:spPr>
          <a:xfrm flipV="1">
            <a:off x="5359908" y="2729106"/>
            <a:ext cx="0" cy="48456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59" name="文字方塊 58"/>
          <p:cNvSpPr txBox="1">
            <a:spLocks noChangeArrowheads="1"/>
          </p:cNvSpPr>
          <p:nvPr/>
        </p:nvSpPr>
        <p:spPr bwMode="auto">
          <a:xfrm>
            <a:off x="4418400" y="1829527"/>
            <a:ext cx="2330401" cy="553998"/>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spcBef>
                <a:spcPts val="1200"/>
              </a:spcBef>
              <a:defRPr/>
            </a:pP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專業群科、技優甄審</a:t>
            </a:r>
            <a:r>
              <a:rPr kumimoji="0" lang="en-US" altLang="zh-TW" sz="1500" b="1" dirty="0">
                <a:solidFill>
                  <a:prstClr val="black"/>
                </a:solidFill>
                <a:latin typeface="華康粗圓體" pitchFamily="49" charset="-120"/>
                <a:ea typeface="華康粗圓體" pitchFamily="49" charset="-120"/>
              </a:rPr>
              <a:t>6/16</a:t>
            </a:r>
            <a:r>
              <a:rPr kumimoji="0" lang="zh-TW" altLang="en-US" sz="1500" b="1" dirty="0">
                <a:solidFill>
                  <a:prstClr val="black"/>
                </a:solidFill>
                <a:latin typeface="華康粗圓體" pitchFamily="49" charset="-120"/>
                <a:ea typeface="華康粗圓體" pitchFamily="49" charset="-120"/>
              </a:rPr>
              <a:t>實用技能班報到、</a:t>
            </a:r>
            <a:endParaRPr kumimoji="0" lang="zh-TW" altLang="en-US" sz="1500" b="1" dirty="0">
              <a:solidFill>
                <a:srgbClr val="000000"/>
              </a:solidFill>
              <a:latin typeface="華康粗圓體"/>
              <a:ea typeface="華康粗圓體"/>
              <a:cs typeface="華康粗圓體"/>
            </a:endParaRPr>
          </a:p>
        </p:txBody>
      </p:sp>
      <p:sp>
        <p:nvSpPr>
          <p:cNvPr id="60" name="圓角矩形 59"/>
          <p:cNvSpPr/>
          <p:nvPr/>
        </p:nvSpPr>
        <p:spPr>
          <a:xfrm>
            <a:off x="6990271" y="5443728"/>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zh-TW" altLang="en-US" sz="1600" b="1" dirty="0">
                <a:solidFill>
                  <a:prstClr val="black"/>
                </a:solidFill>
                <a:latin typeface="華康粗圓體" pitchFamily="49" charset="-120"/>
                <a:ea typeface="華康粗圓體" pitchFamily="49" charset="-120"/>
              </a:rPr>
              <a:t>五專聯合免試</a:t>
            </a:r>
            <a:r>
              <a:rPr kumimoji="0" lang="en-US" altLang="zh-TW" sz="1600" b="1" dirty="0">
                <a:solidFill>
                  <a:prstClr val="black"/>
                </a:solidFill>
                <a:latin typeface="華康粗圓體" pitchFamily="49" charset="-120"/>
                <a:ea typeface="華康粗圓體" pitchFamily="49" charset="-120"/>
              </a:rPr>
              <a:t>6/23-7/4</a:t>
            </a:r>
            <a:r>
              <a:rPr kumimoji="0" lang="zh-TW" altLang="en-US" sz="1600" b="1" dirty="0">
                <a:solidFill>
                  <a:prstClr val="black"/>
                </a:solidFill>
                <a:latin typeface="華康粗圓體" pitchFamily="49" charset="-120"/>
                <a:ea typeface="華康粗圓體" pitchFamily="49" charset="-120"/>
              </a:rPr>
              <a:t>報名</a:t>
            </a:r>
          </a:p>
        </p:txBody>
      </p:sp>
      <p:sp>
        <p:nvSpPr>
          <p:cNvPr id="61" name="文字方塊 60"/>
          <p:cNvSpPr txBox="1">
            <a:spLocks noChangeArrowheads="1"/>
          </p:cNvSpPr>
          <p:nvPr/>
        </p:nvSpPr>
        <p:spPr bwMode="auto">
          <a:xfrm>
            <a:off x="5501877" y="2878391"/>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6</a:t>
            </a:r>
            <a:r>
              <a:rPr kumimoji="0" lang="zh-TW" altLang="en-US" sz="2000" b="1" dirty="0">
                <a:solidFill>
                  <a:srgbClr val="000000"/>
                </a:solidFill>
                <a:latin typeface="華康粗圓體"/>
                <a:ea typeface="華康粗圓體"/>
                <a:cs typeface="華康粗圓體"/>
              </a:rPr>
              <a:t>月中旬</a:t>
            </a:r>
          </a:p>
        </p:txBody>
      </p:sp>
      <p:sp>
        <p:nvSpPr>
          <p:cNvPr id="62" name="文字方塊 61"/>
          <p:cNvSpPr txBox="1">
            <a:spLocks noChangeArrowheads="1"/>
          </p:cNvSpPr>
          <p:nvPr/>
        </p:nvSpPr>
        <p:spPr bwMode="auto">
          <a:xfrm>
            <a:off x="6945036" y="2846124"/>
            <a:ext cx="111837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404040"/>
                </a:solidFill>
                <a:latin typeface="Century Gothic" pitchFamily="34" charset="0"/>
                <a:ea typeface="微軟正黑體" pitchFamily="34" charset="-120"/>
              </a:defRPr>
            </a:lvl1pPr>
            <a:lvl2pPr>
              <a:defRPr sz="1600">
                <a:solidFill>
                  <a:srgbClr val="404040"/>
                </a:solidFill>
                <a:latin typeface="Century Gothic" pitchFamily="34" charset="0"/>
                <a:ea typeface="微軟正黑體" pitchFamily="34" charset="-120"/>
              </a:defRPr>
            </a:lvl2pPr>
            <a:lvl3pPr>
              <a:defRPr sz="1400">
                <a:solidFill>
                  <a:srgbClr val="404040"/>
                </a:solidFill>
                <a:latin typeface="Century Gothic" pitchFamily="34" charset="0"/>
                <a:ea typeface="微軟正黑體" pitchFamily="34" charset="-120"/>
              </a:defRPr>
            </a:lvl3pPr>
            <a:lvl4pPr>
              <a:defRPr sz="1200">
                <a:solidFill>
                  <a:srgbClr val="404040"/>
                </a:solidFill>
                <a:latin typeface="Century Gothic" pitchFamily="34" charset="0"/>
                <a:ea typeface="微軟正黑體" pitchFamily="34" charset="-120"/>
              </a:defRPr>
            </a:lvl4pPr>
            <a:lvl5pPr>
              <a:defRPr sz="1200">
                <a:solidFill>
                  <a:srgbClr val="404040"/>
                </a:solidFill>
                <a:latin typeface="Century Gothic" pitchFamily="34" charset="0"/>
                <a:ea typeface="微軟正黑體" pitchFamily="34" charset="-120"/>
              </a:defRPr>
            </a:lvl5pPr>
            <a:lvl6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6pPr>
            <a:lvl7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7pPr>
            <a:lvl8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8pPr>
            <a:lvl9pPr eaLnBrk="0" fontAlgn="base" hangingPunct="0">
              <a:spcAft>
                <a:spcPct val="0"/>
              </a:spcAft>
              <a:buFont typeface="Wingdings 3" pitchFamily="18" charset="2"/>
              <a:defRPr sz="1200">
                <a:solidFill>
                  <a:srgbClr val="404040"/>
                </a:solidFill>
                <a:latin typeface="Century Gothic" pitchFamily="34" charset="0"/>
                <a:ea typeface="微軟正黑體" pitchFamily="34" charset="-120"/>
              </a:defRPr>
            </a:lvl9pPr>
          </a:lstStyle>
          <a:p>
            <a:pPr algn="ctr">
              <a:defRPr/>
            </a:pPr>
            <a:r>
              <a:rPr kumimoji="0" lang="en-US" altLang="zh-TW" sz="2000" b="1" dirty="0">
                <a:solidFill>
                  <a:srgbClr val="000000"/>
                </a:solidFill>
                <a:latin typeface="華康粗圓體"/>
                <a:ea typeface="華康粗圓體"/>
                <a:cs typeface="華康粗圓體"/>
              </a:rPr>
              <a:t>7</a:t>
            </a:r>
            <a:r>
              <a:rPr kumimoji="0" lang="zh-TW" altLang="en-US" sz="2000" b="1" dirty="0">
                <a:solidFill>
                  <a:srgbClr val="000000"/>
                </a:solidFill>
                <a:latin typeface="華康粗圓體"/>
                <a:ea typeface="華康粗圓體"/>
                <a:cs typeface="華康粗圓體"/>
              </a:rPr>
              <a:t>月</a:t>
            </a:r>
          </a:p>
        </p:txBody>
      </p:sp>
      <p:sp>
        <p:nvSpPr>
          <p:cNvPr id="64" name="橢圓 63"/>
          <p:cNvSpPr/>
          <p:nvPr/>
        </p:nvSpPr>
        <p:spPr>
          <a:xfrm>
            <a:off x="3395143" y="3243530"/>
            <a:ext cx="215503"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kumimoji="0" lang="zh-TW" altLang="en-US">
              <a:solidFill>
                <a:prstClr val="white"/>
              </a:solidFill>
              <a:latin typeface="Constantia"/>
              <a:ea typeface="新細明體" panose="02020500000000000000" pitchFamily="18" charset="-120"/>
            </a:endParaRPr>
          </a:p>
        </p:txBody>
      </p:sp>
      <p:sp>
        <p:nvSpPr>
          <p:cNvPr id="65" name="圓角矩形 64"/>
          <p:cNvSpPr/>
          <p:nvPr/>
        </p:nvSpPr>
        <p:spPr>
          <a:xfrm>
            <a:off x="3152728" y="3573288"/>
            <a:ext cx="1147710" cy="496887"/>
          </a:xfrm>
          <a:prstGeom prst="roundRect">
            <a:avLst/>
          </a:prstGeom>
          <a:solidFill>
            <a:srgbClr val="FF0066"/>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zh-TW" altLang="en-US" sz="1400" b="1" dirty="0">
                <a:solidFill>
                  <a:prstClr val="black"/>
                </a:solidFill>
                <a:latin typeface="華康粗圓體" pitchFamily="49" charset="-120"/>
                <a:ea typeface="華康粗圓體" pitchFamily="49" charset="-120"/>
              </a:rPr>
              <a:t>變更就學區</a:t>
            </a:r>
            <a:endParaRPr kumimoji="0" lang="en-US" altLang="zh-TW" sz="1400" b="1" dirty="0">
              <a:solidFill>
                <a:prstClr val="black"/>
              </a:solidFill>
              <a:latin typeface="華康粗圓體" pitchFamily="49" charset="-120"/>
              <a:ea typeface="華康粗圓體" pitchFamily="49" charset="-120"/>
            </a:endParaRPr>
          </a:p>
          <a:p>
            <a:pPr algn="ctr">
              <a:defRPr/>
            </a:pPr>
            <a:r>
              <a:rPr kumimoji="0" lang="en-US" altLang="zh-TW" sz="1400" b="1" dirty="0">
                <a:solidFill>
                  <a:prstClr val="black"/>
                </a:solidFill>
                <a:latin typeface="華康粗圓體" pitchFamily="49" charset="-120"/>
                <a:ea typeface="華康粗圓體" pitchFamily="49" charset="-120"/>
              </a:rPr>
              <a:t>5/2-5/6</a:t>
            </a:r>
            <a:endParaRPr kumimoji="0" lang="zh-TW" altLang="en-US" sz="1400" b="1" dirty="0">
              <a:solidFill>
                <a:prstClr val="black"/>
              </a:solidFill>
              <a:latin typeface="華康粗圓體" pitchFamily="49" charset="-120"/>
              <a:ea typeface="華康粗圓體" pitchFamily="49" charset="-120"/>
            </a:endParaRPr>
          </a:p>
        </p:txBody>
      </p:sp>
      <p:sp>
        <p:nvSpPr>
          <p:cNvPr id="51" name="圓角矩形 50"/>
          <p:cNvSpPr/>
          <p:nvPr/>
        </p:nvSpPr>
        <p:spPr>
          <a:xfrm>
            <a:off x="1510665" y="4581129"/>
            <a:ext cx="1896666"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zh-TW" altLang="en-US" sz="1600" b="1" dirty="0">
                <a:solidFill>
                  <a:prstClr val="black"/>
                </a:solidFill>
                <a:latin typeface="華康粗圓體" pitchFamily="49" charset="-120"/>
                <a:ea typeface="華康粗圓體" pitchFamily="49" charset="-120"/>
              </a:rPr>
              <a:t>建教合作班報名</a:t>
            </a:r>
          </a:p>
        </p:txBody>
      </p:sp>
      <p:sp>
        <p:nvSpPr>
          <p:cNvPr id="66" name="圓角矩形 65"/>
          <p:cNvSpPr/>
          <p:nvPr/>
        </p:nvSpPr>
        <p:spPr>
          <a:xfrm>
            <a:off x="3504330" y="6233916"/>
            <a:ext cx="1420152" cy="57946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lgn="ctr">
              <a:defRPr/>
            </a:pPr>
            <a:r>
              <a:rPr kumimoji="0" lang="zh-TW" altLang="en-US" sz="1500" dirty="0">
                <a:solidFill>
                  <a:prstClr val="black"/>
                </a:solidFill>
                <a:latin typeface="華康粗圓體" pitchFamily="49" charset="-120"/>
                <a:ea typeface="華康粗圓體" pitchFamily="49" charset="-120"/>
              </a:rPr>
              <a:t>實用技能班報名</a:t>
            </a:r>
          </a:p>
        </p:txBody>
      </p:sp>
      <p:cxnSp>
        <p:nvCxnSpPr>
          <p:cNvPr id="67" name="直線單箭頭接點 66"/>
          <p:cNvCxnSpPr>
            <a:cxnSpLocks/>
          </p:cNvCxnSpPr>
          <p:nvPr/>
        </p:nvCxnSpPr>
        <p:spPr>
          <a:xfrm>
            <a:off x="9752524" y="5535638"/>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68" name="圓角矩形 67"/>
          <p:cNvSpPr/>
          <p:nvPr/>
        </p:nvSpPr>
        <p:spPr>
          <a:xfrm>
            <a:off x="9192345" y="6186000"/>
            <a:ext cx="1279963" cy="491331"/>
          </a:xfrm>
          <a:prstGeom prst="roundRect">
            <a:avLst/>
          </a:prstGeom>
          <a:solidFill>
            <a:srgbClr val="D36B03"/>
          </a:solidFill>
          <a:ln/>
        </p:spPr>
        <p:style>
          <a:lnRef idx="3">
            <a:schemeClr val="lt1"/>
          </a:lnRef>
          <a:fillRef idx="1">
            <a:schemeClr val="accent2"/>
          </a:fillRef>
          <a:effectRef idx="1">
            <a:schemeClr val="accent2"/>
          </a:effectRef>
          <a:fontRef idx="minor">
            <a:schemeClr val="lt1"/>
          </a:fontRef>
        </p:style>
        <p:txBody>
          <a:bodyPr anchor="ctr"/>
          <a:lstStyle/>
          <a:p>
            <a:pPr>
              <a:defRPr/>
            </a:pPr>
            <a:r>
              <a:rPr kumimoji="0" lang="en-US" altLang="zh-TW" sz="1600" b="1" dirty="0">
                <a:solidFill>
                  <a:prstClr val="black"/>
                </a:solidFill>
                <a:latin typeface="華康粗圓體" pitchFamily="49" charset="-120"/>
                <a:ea typeface="華康粗圓體" pitchFamily="49" charset="-120"/>
              </a:rPr>
              <a:t>8/2</a:t>
            </a:r>
            <a:r>
              <a:rPr kumimoji="0" lang="zh-TW" altLang="en-US" sz="1600" b="1" dirty="0">
                <a:solidFill>
                  <a:prstClr val="black"/>
                </a:solidFill>
                <a:latin typeface="華康粗圓體" pitchFamily="49" charset="-120"/>
                <a:ea typeface="華康粗圓體" pitchFamily="49" charset="-120"/>
              </a:rPr>
              <a:t>續招</a:t>
            </a:r>
          </a:p>
        </p:txBody>
      </p:sp>
      <p:sp>
        <p:nvSpPr>
          <p:cNvPr id="69" name="圓角矩形 68"/>
          <p:cNvSpPr/>
          <p:nvPr/>
        </p:nvSpPr>
        <p:spPr>
          <a:xfrm>
            <a:off x="8611725" y="1814242"/>
            <a:ext cx="1854198"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7/13</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報到</a:t>
            </a:r>
            <a:endParaRPr kumimoji="0" lang="en-US" altLang="zh-TW" b="1" dirty="0">
              <a:solidFill>
                <a:prstClr val="black"/>
              </a:solidFill>
              <a:latin typeface="華康粗圓體" pitchFamily="49" charset="-120"/>
              <a:ea typeface="華康粗圓體" pitchFamily="49" charset="-120"/>
            </a:endParaRPr>
          </a:p>
        </p:txBody>
      </p:sp>
      <p:grpSp>
        <p:nvGrpSpPr>
          <p:cNvPr id="22" name="群組 21">
            <a:extLst>
              <a:ext uri="{FF2B5EF4-FFF2-40B4-BE49-F238E27FC236}">
                <a16:creationId xmlns:a16="http://schemas.microsoft.com/office/drawing/2014/main" id="{2F5EFC34-1207-4460-AC5A-47BF1A25B20E}"/>
              </a:ext>
            </a:extLst>
          </p:cNvPr>
          <p:cNvGrpSpPr/>
          <p:nvPr/>
        </p:nvGrpSpPr>
        <p:grpSpPr>
          <a:xfrm>
            <a:off x="7415866" y="4460545"/>
            <a:ext cx="1305149" cy="597848"/>
            <a:chOff x="5819695" y="4474611"/>
            <a:chExt cx="1305149" cy="597848"/>
          </a:xfrm>
        </p:grpSpPr>
        <p:cxnSp>
          <p:nvCxnSpPr>
            <p:cNvPr id="16" name="直線接點 15"/>
            <p:cNvCxnSpPr>
              <a:cxnSpLocks/>
            </p:cNvCxnSpPr>
            <p:nvPr/>
          </p:nvCxnSpPr>
          <p:spPr>
            <a:xfrm>
              <a:off x="5832658" y="4474611"/>
              <a:ext cx="1179386" cy="59784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直線接點 18"/>
            <p:cNvCxnSpPr>
              <a:cxnSpLocks/>
            </p:cNvCxnSpPr>
            <p:nvPr/>
          </p:nvCxnSpPr>
          <p:spPr>
            <a:xfrm flipV="1">
              <a:off x="5819695" y="4510830"/>
              <a:ext cx="1305149" cy="54277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grpSp>
      <p:sp>
        <p:nvSpPr>
          <p:cNvPr id="70" name="圓角矩形 69"/>
          <p:cNvSpPr/>
          <p:nvPr/>
        </p:nvSpPr>
        <p:spPr>
          <a:xfrm>
            <a:off x="8573133" y="2594546"/>
            <a:ext cx="1868437" cy="61843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7/14</a:t>
            </a:r>
            <a:r>
              <a:rPr kumimoji="0" lang="zh-TW" altLang="en-US" b="1" dirty="0">
                <a:solidFill>
                  <a:prstClr val="black"/>
                </a:solidFill>
                <a:latin typeface="華康粗圓體" pitchFamily="49" charset="-120"/>
                <a:ea typeface="華康粗圓體" pitchFamily="49" charset="-120"/>
              </a:rPr>
              <a:t>免試報到</a:t>
            </a:r>
          </a:p>
        </p:txBody>
      </p:sp>
      <p:sp>
        <p:nvSpPr>
          <p:cNvPr id="63" name="圓角矩形 8">
            <a:extLst>
              <a:ext uri="{FF2B5EF4-FFF2-40B4-BE49-F238E27FC236}">
                <a16:creationId xmlns:a16="http://schemas.microsoft.com/office/drawing/2014/main" id="{94777F3C-C1FF-46CE-8C96-A1165129DAC6}"/>
              </a:ext>
            </a:extLst>
          </p:cNvPr>
          <p:cNvSpPr/>
          <p:nvPr/>
        </p:nvSpPr>
        <p:spPr>
          <a:xfrm>
            <a:off x="4403378" y="923027"/>
            <a:ext cx="2306464" cy="419100"/>
          </a:xfrm>
          <a:prstGeom prst="roundRect">
            <a:avLst/>
          </a:prstGeom>
          <a:solidFill>
            <a:srgbClr val="9BBA5A"/>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6/10</a:t>
            </a:r>
            <a:r>
              <a:rPr kumimoji="0" lang="zh-TW" altLang="en-US" b="1" dirty="0">
                <a:solidFill>
                  <a:prstClr val="black"/>
                </a:solidFill>
                <a:latin typeface="華康粗圓體" pitchFamily="49" charset="-120"/>
                <a:ea typeface="華康粗圓體" pitchFamily="49" charset="-120"/>
              </a:rPr>
              <a:t>教育會考放榜</a:t>
            </a:r>
          </a:p>
        </p:txBody>
      </p:sp>
      <p:sp>
        <p:nvSpPr>
          <p:cNvPr id="71" name="圓角矩形 68">
            <a:extLst>
              <a:ext uri="{FF2B5EF4-FFF2-40B4-BE49-F238E27FC236}">
                <a16:creationId xmlns:a16="http://schemas.microsoft.com/office/drawing/2014/main" id="{3BFC1A83-7039-43E3-9EB9-2198805DC0E2}"/>
              </a:ext>
            </a:extLst>
          </p:cNvPr>
          <p:cNvSpPr/>
          <p:nvPr/>
        </p:nvSpPr>
        <p:spPr>
          <a:xfrm>
            <a:off x="6839231" y="1355958"/>
            <a:ext cx="1690791" cy="678655"/>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r>
              <a:rPr kumimoji="0" lang="en-US" altLang="zh-TW" b="1" dirty="0">
                <a:solidFill>
                  <a:prstClr val="black"/>
                </a:solidFill>
                <a:latin typeface="華康粗圓體" pitchFamily="49" charset="-120"/>
                <a:ea typeface="華康粗圓體" pitchFamily="49" charset="-120"/>
              </a:rPr>
              <a:t>7/12</a:t>
            </a:r>
            <a:r>
              <a:rPr kumimoji="0" lang="zh-TW" altLang="en-US" b="1" dirty="0">
                <a:solidFill>
                  <a:prstClr val="black"/>
                </a:solidFill>
                <a:latin typeface="華康粗圓體" pitchFamily="49" charset="-120"/>
                <a:ea typeface="華康粗圓體" pitchFamily="49" charset="-120"/>
              </a:rPr>
              <a:t>藝才班</a:t>
            </a:r>
            <a:endParaRPr kumimoji="0" lang="en-US" altLang="zh-TW" b="1" dirty="0">
              <a:solidFill>
                <a:prstClr val="black"/>
              </a:solidFill>
              <a:latin typeface="華康粗圓體" pitchFamily="49" charset="-120"/>
              <a:ea typeface="華康粗圓體" pitchFamily="49" charset="-120"/>
            </a:endParaRPr>
          </a:p>
          <a:p>
            <a:r>
              <a:rPr kumimoji="0" lang="zh-TW" altLang="en-US" b="1" dirty="0">
                <a:solidFill>
                  <a:prstClr val="black"/>
                </a:solidFill>
                <a:latin typeface="華康粗圓體" pitchFamily="49" charset="-120"/>
                <a:ea typeface="華康粗圓體" pitchFamily="49" charset="-120"/>
              </a:rPr>
              <a:t>分發放榜</a:t>
            </a:r>
            <a:endParaRPr kumimoji="0" lang="en-US" altLang="zh-TW" b="1" dirty="0">
              <a:solidFill>
                <a:prstClr val="black"/>
              </a:solidFill>
              <a:latin typeface="華康粗圓體" pitchFamily="49" charset="-120"/>
              <a:ea typeface="華康粗圓體" pitchFamily="49" charset="-120"/>
            </a:endParaRPr>
          </a:p>
        </p:txBody>
      </p:sp>
      <p:sp>
        <p:nvSpPr>
          <p:cNvPr id="72" name="圓角矩形 41">
            <a:extLst>
              <a:ext uri="{FF2B5EF4-FFF2-40B4-BE49-F238E27FC236}">
                <a16:creationId xmlns:a16="http://schemas.microsoft.com/office/drawing/2014/main" id="{4FE0ACA5-095A-476C-993F-30D96CAEC919}"/>
              </a:ext>
            </a:extLst>
          </p:cNvPr>
          <p:cNvSpPr/>
          <p:nvPr/>
        </p:nvSpPr>
        <p:spPr>
          <a:xfrm>
            <a:off x="8598087" y="958536"/>
            <a:ext cx="1900788" cy="749300"/>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kumimoji="0" lang="en-US" altLang="zh-TW" b="1" dirty="0">
                <a:solidFill>
                  <a:prstClr val="black"/>
                </a:solidFill>
                <a:latin typeface="華康粗圓體" pitchFamily="49" charset="-120"/>
                <a:ea typeface="華康粗圓體" pitchFamily="49" charset="-120"/>
              </a:rPr>
              <a:t>7/13</a:t>
            </a:r>
            <a:r>
              <a:rPr kumimoji="0" lang="zh-TW" altLang="en-US" b="1" dirty="0">
                <a:solidFill>
                  <a:prstClr val="black"/>
                </a:solidFill>
                <a:latin typeface="華康粗圓體" pitchFamily="49" charset="-120"/>
                <a:ea typeface="華康粗圓體" pitchFamily="49" charset="-120"/>
              </a:rPr>
              <a:t>五專聯合免試現場分發</a:t>
            </a:r>
          </a:p>
        </p:txBody>
      </p:sp>
      <p:sp>
        <p:nvSpPr>
          <p:cNvPr id="73" name="圓角矩形 68">
            <a:extLst>
              <a:ext uri="{FF2B5EF4-FFF2-40B4-BE49-F238E27FC236}">
                <a16:creationId xmlns:a16="http://schemas.microsoft.com/office/drawing/2014/main" id="{353AD32D-89C5-4C4A-9829-1E235382F246}"/>
              </a:ext>
            </a:extLst>
          </p:cNvPr>
          <p:cNvSpPr/>
          <p:nvPr/>
        </p:nvSpPr>
        <p:spPr>
          <a:xfrm>
            <a:off x="4417461" y="1370252"/>
            <a:ext cx="2292381" cy="432464"/>
          </a:xfrm>
          <a:prstGeom prst="roundRect">
            <a:avLst/>
          </a:prstGeom>
          <a:solidFill>
            <a:srgbClr val="9999FF"/>
          </a:solidFill>
        </p:spPr>
        <p:style>
          <a:lnRef idx="0">
            <a:schemeClr val="accent1"/>
          </a:lnRef>
          <a:fillRef idx="3">
            <a:schemeClr val="accent1"/>
          </a:fillRef>
          <a:effectRef idx="3">
            <a:schemeClr val="accent1"/>
          </a:effectRef>
          <a:fontRef idx="minor">
            <a:schemeClr val="lt1"/>
          </a:fontRef>
        </p:style>
        <p:txBody>
          <a:bodyPr anchor="ctr"/>
          <a:lstStyle/>
          <a:p>
            <a:endParaRPr kumimoji="0" lang="en-US" altLang="zh-TW" b="1" dirty="0">
              <a:solidFill>
                <a:prstClr val="black"/>
              </a:solidFill>
              <a:latin typeface="華康粗圓體" pitchFamily="49" charset="-120"/>
              <a:ea typeface="華康粗圓體" pitchFamily="49" charset="-120"/>
            </a:endParaRPr>
          </a:p>
          <a:p>
            <a:r>
              <a:rPr kumimoji="0" lang="en-US" altLang="zh-TW" b="1" dirty="0">
                <a:solidFill>
                  <a:prstClr val="black"/>
                </a:solidFill>
                <a:latin typeface="華康粗圓體" pitchFamily="49" charset="-120"/>
                <a:ea typeface="華康粗圓體" pitchFamily="49" charset="-120"/>
              </a:rPr>
              <a:t>6/10</a:t>
            </a:r>
            <a:r>
              <a:rPr kumimoji="0" lang="zh-TW" altLang="en-US" b="1" dirty="0">
                <a:solidFill>
                  <a:prstClr val="black"/>
                </a:solidFill>
                <a:latin typeface="華康粗圓體" pitchFamily="49" charset="-120"/>
                <a:ea typeface="華康粗圓體" pitchFamily="49" charset="-120"/>
              </a:rPr>
              <a:t>藝才班分發報名</a:t>
            </a:r>
            <a:endParaRPr kumimoji="0" lang="en-US" altLang="zh-TW" b="1" dirty="0">
              <a:solidFill>
                <a:prstClr val="black"/>
              </a:solidFill>
              <a:latin typeface="華康粗圓體" pitchFamily="49" charset="-120"/>
              <a:ea typeface="華康粗圓體" pitchFamily="49" charset="-120"/>
            </a:endParaRPr>
          </a:p>
          <a:p>
            <a:endParaRPr kumimoji="0" lang="en-US" altLang="zh-TW" b="1" dirty="0">
              <a:solidFill>
                <a:prstClr val="black"/>
              </a:solidFill>
              <a:latin typeface="華康粗圓體" pitchFamily="49" charset="-120"/>
              <a:ea typeface="華康粗圓體" pitchFamily="49" charset="-120"/>
            </a:endParaRPr>
          </a:p>
        </p:txBody>
      </p:sp>
      <p:sp>
        <p:nvSpPr>
          <p:cNvPr id="74" name="圓角矩形 59">
            <a:extLst>
              <a:ext uri="{FF2B5EF4-FFF2-40B4-BE49-F238E27FC236}">
                <a16:creationId xmlns:a16="http://schemas.microsoft.com/office/drawing/2014/main" id="{9846D9FB-8FFB-4290-AFFD-A78E6D5697B3}"/>
              </a:ext>
            </a:extLst>
          </p:cNvPr>
          <p:cNvSpPr/>
          <p:nvPr/>
        </p:nvSpPr>
        <p:spPr>
          <a:xfrm>
            <a:off x="5283218" y="5455434"/>
            <a:ext cx="1632346" cy="723074"/>
          </a:xfrm>
          <a:prstGeom prst="roundRect">
            <a:avLst/>
          </a:prstGeom>
          <a:solidFill>
            <a:srgbClr val="FF0066"/>
          </a:solidFill>
          <a:ln>
            <a:solidFill>
              <a:schemeClr val="bg1"/>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kumimoji="0" lang="en-US" altLang="zh-TW" sz="1600" b="1" dirty="0">
                <a:solidFill>
                  <a:prstClr val="black"/>
                </a:solidFill>
                <a:latin typeface="華康粗圓體" pitchFamily="49" charset="-120"/>
                <a:ea typeface="華康粗圓體" pitchFamily="49" charset="-120"/>
              </a:rPr>
              <a:t>6/21</a:t>
            </a:r>
            <a:r>
              <a:rPr kumimoji="0" lang="zh-TW" altLang="en-US" sz="1600" b="1" dirty="0">
                <a:solidFill>
                  <a:prstClr val="black"/>
                </a:solidFill>
                <a:latin typeface="華康粗圓體" pitchFamily="49" charset="-120"/>
                <a:ea typeface="華康粗圓體" pitchFamily="49" charset="-120"/>
              </a:rPr>
              <a:t>五專優免報到</a:t>
            </a:r>
          </a:p>
        </p:txBody>
      </p:sp>
    </p:spTree>
    <p:extLst>
      <p:ext uri="{BB962C8B-B14F-4D97-AF65-F5344CB8AC3E}">
        <p14:creationId xmlns:p14="http://schemas.microsoft.com/office/powerpoint/2010/main" val="2884333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111</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ext uri="{D42A27DB-BD31-4B8C-83A1-F6EECF244321}">
                <p14:modId xmlns:p14="http://schemas.microsoft.com/office/powerpoint/2010/main" val="1316333188"/>
              </p:ext>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4">
                  <a:extLst>
                    <a:ext uri="{9D8B030D-6E8A-4147-A177-3AD203B41FA5}">
                      <a16:colId xmlns:a16="http://schemas.microsoft.com/office/drawing/2014/main" val="20005"/>
                    </a:ext>
                  </a:extLst>
                </a:gridCol>
                <a:gridCol w="687978">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104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高苑</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嘉南藥理</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11"/>
                  </a:ext>
                </a:extLst>
              </a:tr>
            </a:tbl>
          </a:graphicData>
        </a:graphic>
      </p:graphicFrame>
      <p:sp>
        <p:nvSpPr>
          <p:cNvPr id="8" name="文字方塊 133">
            <a:extLst>
              <a:ext uri="{FF2B5EF4-FFF2-40B4-BE49-F238E27FC236}">
                <a16:creationId xmlns:a16="http://schemas.microsoft.com/office/drawing/2014/main" id="{172671BB-ED69-49CC-B855-F866BADB2176}"/>
              </a:ext>
            </a:extLst>
          </p:cNvPr>
          <p:cNvSpPr txBox="1">
            <a:spLocks noChangeArrowheads="1"/>
          </p:cNvSpPr>
          <p:nvPr/>
        </p:nvSpPr>
        <p:spPr bwMode="auto">
          <a:xfrm>
            <a:off x="10001127" y="6423297"/>
            <a:ext cx="17823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eaLnBrk="1" hangingPunct="1">
              <a:lnSpc>
                <a:spcPct val="100000"/>
              </a:lnSpc>
              <a:spcBef>
                <a:spcPct val="0"/>
              </a:spcBef>
              <a:buFontTx/>
              <a:buNone/>
            </a:pPr>
            <a:r>
              <a:rPr lang="zh-TW" altLang="en-US" sz="1500" b="1" dirty="0">
                <a:solidFill>
                  <a:srgbClr val="0033CC"/>
                </a:solidFill>
                <a:latin typeface="微軟正黑體" panose="020B0604030504040204" pitchFamily="34" charset="-120"/>
                <a:ea typeface="微軟正黑體" panose="020B0604030504040204" pitchFamily="34" charset="-120"/>
              </a:rPr>
              <a:t>（依簡章公告為準）</a:t>
            </a:r>
          </a:p>
        </p:txBody>
      </p:sp>
    </p:spTree>
    <p:extLst>
      <p:ext uri="{BB962C8B-B14F-4D97-AF65-F5344CB8AC3E}">
        <p14:creationId xmlns:p14="http://schemas.microsoft.com/office/powerpoint/2010/main" val="2312034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3" name="文字方塊 12">
            <a:extLst>
              <a:ext uri="{FF2B5EF4-FFF2-40B4-BE49-F238E27FC236}">
                <a16:creationId xmlns:a16="http://schemas.microsoft.com/office/drawing/2014/main" id="{4346E842-4190-4E42-84DD-A5BC137406B3}"/>
              </a:ext>
            </a:extLst>
          </p:cNvPr>
          <p:cNvSpPr txBox="1"/>
          <p:nvPr/>
        </p:nvSpPr>
        <p:spPr>
          <a:xfrm>
            <a:off x="1614488" y="1301493"/>
            <a:ext cx="3655168"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多元學習表現</a:t>
            </a:r>
            <a:r>
              <a:rPr lang="en-US"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服務學習</a:t>
            </a:r>
            <a:endParaRPr lang="en-US" altLang="zh-TW" sz="2400" b="1" dirty="0">
              <a:solidFill>
                <a:srgbClr val="3939FF"/>
              </a:solidFill>
              <a:latin typeface="微軟正黑體" pitchFamily="34" charset="-120"/>
            </a:endParaRPr>
          </a:p>
        </p:txBody>
      </p:sp>
      <p:sp>
        <p:nvSpPr>
          <p:cNvPr id="18" name="文字方塊 17">
            <a:extLst>
              <a:ext uri="{FF2B5EF4-FFF2-40B4-BE49-F238E27FC236}">
                <a16:creationId xmlns:a16="http://schemas.microsoft.com/office/drawing/2014/main" id="{81881497-BD7A-435F-9BF1-DE28EE3978F4}"/>
              </a:ext>
            </a:extLst>
          </p:cNvPr>
          <p:cNvSpPr txBox="1"/>
          <p:nvPr/>
        </p:nvSpPr>
        <p:spPr>
          <a:xfrm>
            <a:off x="1604629" y="3709013"/>
            <a:ext cx="1675459" cy="461665"/>
          </a:xfrm>
          <a:prstGeom prst="rect">
            <a:avLst/>
          </a:prstGeom>
          <a:noFill/>
        </p:spPr>
        <p:txBody>
          <a:bodyPr wrap="none" rtlCol="0">
            <a:spAutoFit/>
          </a:bodyPr>
          <a:lstStyle/>
          <a:p>
            <a:r>
              <a:rPr lang="zh-TW" altLang="zh-TW" sz="2400" b="1" dirty="0">
                <a:solidFill>
                  <a:srgbClr val="3939FF"/>
                </a:solidFill>
                <a:latin typeface="微軟正黑體" pitchFamily="34" charset="-120"/>
              </a:rPr>
              <a:t>※</a:t>
            </a:r>
            <a:r>
              <a:rPr lang="zh-TW" altLang="en-US" sz="2400" b="1" dirty="0">
                <a:solidFill>
                  <a:srgbClr val="3939FF"/>
                </a:solidFill>
                <a:latin typeface="微軟正黑體" pitchFamily="34" charset="-120"/>
              </a:rPr>
              <a:t>均衡學習</a:t>
            </a:r>
            <a:endParaRPr lang="en-US" altLang="zh-TW" sz="2400" b="1" dirty="0">
              <a:solidFill>
                <a:srgbClr val="3939FF"/>
              </a:solidFill>
              <a:latin typeface="微軟正黑體" pitchFamily="34" charset="-120"/>
            </a:endParaRPr>
          </a:p>
        </p:txBody>
      </p:sp>
      <p:sp>
        <p:nvSpPr>
          <p:cNvPr id="19" name="文字方塊 18">
            <a:extLst>
              <a:ext uri="{FF2B5EF4-FFF2-40B4-BE49-F238E27FC236}">
                <a16:creationId xmlns:a16="http://schemas.microsoft.com/office/drawing/2014/main" id="{B02331D0-4A18-4B05-81BA-CE9B16575D30}"/>
              </a:ext>
            </a:extLst>
          </p:cNvPr>
          <p:cNvSpPr txBox="1"/>
          <p:nvPr/>
        </p:nvSpPr>
        <p:spPr>
          <a:xfrm>
            <a:off x="1764283" y="1722803"/>
            <a:ext cx="8075824" cy="707886"/>
          </a:xfrm>
          <a:prstGeom prst="rect">
            <a:avLst/>
          </a:prstGeom>
          <a:noFill/>
        </p:spPr>
        <p:txBody>
          <a:bodyPr wrap="square" rtlCol="0">
            <a:spAutoFit/>
          </a:bodyPr>
          <a:lstStyle/>
          <a:p>
            <a:r>
              <a:rPr lang="zh-TW" altLang="zh-TW" sz="2000" b="1" dirty="0">
                <a:solidFill>
                  <a:srgbClr val="FF0000"/>
                </a:solidFill>
                <a:latin typeface="微軟正黑體" pitchFamily="34" charset="-120"/>
              </a:rPr>
              <a:t>因應全國實施疫情警戒期間</a:t>
            </a:r>
            <a:r>
              <a:rPr lang="zh-TW" altLang="zh-TW" sz="2000" b="1" dirty="0">
                <a:solidFill>
                  <a:srgbClr val="3939FF"/>
                </a:solidFill>
                <a:latin typeface="微軟正黑體" pitchFamily="34" charset="-120"/>
              </a:rPr>
              <a:t>，影響學生參加校內服務學習課程及活動，或於校外參加志工服務或社區服務。</a:t>
            </a:r>
            <a:r>
              <a:rPr lang="zh-TW" altLang="en-US" sz="2000" b="1" dirty="0">
                <a:solidFill>
                  <a:srgbClr val="3939FF"/>
                </a:solidFill>
                <a:latin typeface="微軟正黑體" pitchFamily="34" charset="-120"/>
              </a:rPr>
              <a:t>調整</a:t>
            </a:r>
          </a:p>
        </p:txBody>
      </p:sp>
      <p:sp>
        <p:nvSpPr>
          <p:cNvPr id="20" name="文字方塊 19">
            <a:extLst>
              <a:ext uri="{FF2B5EF4-FFF2-40B4-BE49-F238E27FC236}">
                <a16:creationId xmlns:a16="http://schemas.microsoft.com/office/drawing/2014/main" id="{55997C3D-42B7-4E4F-AA61-BB161EAD1A08}"/>
              </a:ext>
            </a:extLst>
          </p:cNvPr>
          <p:cNvSpPr txBox="1"/>
          <p:nvPr/>
        </p:nvSpPr>
        <p:spPr>
          <a:xfrm>
            <a:off x="2152283" y="2456490"/>
            <a:ext cx="6832320" cy="461665"/>
          </a:xfrm>
          <a:prstGeom prst="rect">
            <a:avLst/>
          </a:prstGeom>
          <a:noFill/>
        </p:spPr>
        <p:txBody>
          <a:bodyPr wrap="none" rtlCol="0">
            <a:spAutoFit/>
          </a:bodyPr>
          <a:lstStyle/>
          <a:p>
            <a:r>
              <a:rPr lang="zh-TW" altLang="zh-TW" sz="2400" b="1" dirty="0">
                <a:solidFill>
                  <a:srgbClr val="FF0000"/>
                </a:solidFill>
                <a:latin typeface="微軟正黑體" pitchFamily="34" charset="-120"/>
              </a:rPr>
              <a:t>服務時數每</a:t>
            </a:r>
            <a:r>
              <a:rPr lang="en-US" altLang="zh-TW" sz="2400" b="1" dirty="0">
                <a:solidFill>
                  <a:srgbClr val="FF0000"/>
                </a:solidFill>
                <a:latin typeface="微軟正黑體" pitchFamily="34" charset="-120"/>
              </a:rPr>
              <a:t> 1</a:t>
            </a:r>
            <a:r>
              <a:rPr lang="zh-TW" altLang="zh-TW" sz="2400" b="1" dirty="0">
                <a:solidFill>
                  <a:srgbClr val="FF0000"/>
                </a:solidFill>
                <a:latin typeface="微軟正黑體" pitchFamily="34" charset="-120"/>
              </a:rPr>
              <a:t>小時得</a:t>
            </a:r>
            <a:r>
              <a:rPr lang="en-US" altLang="zh-TW" sz="2400" b="1" dirty="0">
                <a:solidFill>
                  <a:srgbClr val="FF0000"/>
                </a:solidFill>
                <a:latin typeface="微軟正黑體" pitchFamily="34" charset="-120"/>
              </a:rPr>
              <a:t> 0.5</a:t>
            </a:r>
            <a:r>
              <a:rPr lang="zh-TW" altLang="zh-TW" sz="2400" b="1" dirty="0">
                <a:solidFill>
                  <a:srgbClr val="FF0000"/>
                </a:solidFill>
                <a:latin typeface="微軟正黑體" pitchFamily="34" charset="-120"/>
              </a:rPr>
              <a:t>分</a:t>
            </a:r>
            <a:r>
              <a:rPr lang="en-US" altLang="zh-TW" sz="2000" b="1" dirty="0">
                <a:solidFill>
                  <a:srgbClr val="3939FF"/>
                </a:solidFill>
                <a:latin typeface="微軟正黑體" pitchFamily="34" charset="-120"/>
              </a:rPr>
              <a:t>(</a:t>
            </a:r>
            <a:r>
              <a:rPr lang="zh-TW" altLang="zh-TW" sz="2000" b="1" dirty="0">
                <a:solidFill>
                  <a:srgbClr val="3939FF"/>
                </a:solidFill>
                <a:latin typeface="微軟正黑體" pitchFamily="34" charset="-120"/>
              </a:rPr>
              <a:t>積分上限</a:t>
            </a:r>
            <a:r>
              <a:rPr lang="en-US" altLang="zh-TW" sz="2000" b="1" dirty="0">
                <a:solidFill>
                  <a:srgbClr val="3939FF"/>
                </a:solidFill>
                <a:latin typeface="微軟正黑體" pitchFamily="34" charset="-120"/>
              </a:rPr>
              <a:t>15</a:t>
            </a:r>
            <a:r>
              <a:rPr lang="zh-TW" altLang="zh-TW" sz="2000" b="1" dirty="0">
                <a:solidFill>
                  <a:srgbClr val="3939FF"/>
                </a:solidFill>
                <a:latin typeface="微軟正黑體" pitchFamily="34" charset="-120"/>
              </a:rPr>
              <a:t>分，計</a:t>
            </a:r>
            <a:r>
              <a:rPr lang="en-US" altLang="zh-TW" sz="2000" b="1" dirty="0">
                <a:solidFill>
                  <a:srgbClr val="3939FF"/>
                </a:solidFill>
                <a:latin typeface="微軟正黑體" pitchFamily="34" charset="-120"/>
              </a:rPr>
              <a:t>30</a:t>
            </a:r>
            <a:r>
              <a:rPr lang="zh-TW" altLang="zh-TW" sz="2000" b="1" dirty="0">
                <a:solidFill>
                  <a:srgbClr val="3939FF"/>
                </a:solidFill>
                <a:latin typeface="微軟正黑體" pitchFamily="34" charset="-120"/>
              </a:rPr>
              <a:t>小時</a:t>
            </a:r>
            <a:r>
              <a:rPr lang="en-US" altLang="zh-TW" sz="2000" b="1" dirty="0">
                <a:solidFill>
                  <a:srgbClr val="3939FF"/>
                </a:solidFill>
                <a:latin typeface="微軟正黑體" pitchFamily="34" charset="-120"/>
              </a:rPr>
              <a:t>)</a:t>
            </a:r>
            <a:endParaRPr lang="zh-TW" altLang="en-US" sz="2000" b="1" dirty="0">
              <a:solidFill>
                <a:srgbClr val="3939FF"/>
              </a:solidFill>
              <a:latin typeface="微軟正黑體" pitchFamily="34" charset="-120"/>
            </a:endParaRPr>
          </a:p>
        </p:txBody>
      </p:sp>
      <p:sp>
        <p:nvSpPr>
          <p:cNvPr id="32" name="标题占位符 1">
            <a:extLst>
              <a:ext uri="{FF2B5EF4-FFF2-40B4-BE49-F238E27FC236}">
                <a16:creationId xmlns:a16="http://schemas.microsoft.com/office/drawing/2014/main" id="{85A9B45D-3F12-428B-A51E-0E3F7D9C7A36}"/>
              </a:ext>
            </a:extLst>
          </p:cNvPr>
          <p:cNvSpPr>
            <a:spLocks noGrp="1"/>
          </p:cNvSpPr>
          <p:nvPr>
            <p:ph type="title"/>
          </p:nvPr>
        </p:nvSpPr>
        <p:spPr>
          <a:xfrm>
            <a:off x="2196614" y="2947585"/>
            <a:ext cx="5642296" cy="456858"/>
          </a:xfrm>
          <a:prstGeom prst="rect">
            <a:avLst/>
          </a:prstGeom>
        </p:spPr>
        <p:txBody>
          <a:bodyPr vert="horz" wrap="square" lIns="91440" tIns="45720" rIns="91440" bIns="45720" numCol="1" rtlCol="0" anchor="ctr" anchorCtr="0" compatLnSpc="1">
            <a:prstTxWarp prst="textNoShape">
              <a:avLst/>
            </a:prstTxWarp>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TW" altLang="zh-TW" sz="2000" b="1" dirty="0">
                <a:solidFill>
                  <a:srgbClr val="FF0000"/>
                </a:solidFill>
                <a:latin typeface="微軟正黑體" pitchFamily="34" charset="-120"/>
                <a:ea typeface="微軟正黑體" pitchFamily="34" charset="-120"/>
              </a:rPr>
              <a:t>僅適用參加</a:t>
            </a:r>
            <a:r>
              <a:rPr lang="en-US" altLang="zh-TW" sz="2000" b="1" dirty="0">
                <a:solidFill>
                  <a:srgbClr val="FF0000"/>
                </a:solidFill>
                <a:latin typeface="微軟正黑體" pitchFamily="34" charset="-120"/>
                <a:ea typeface="微軟正黑體" pitchFamily="34" charset="-120"/>
              </a:rPr>
              <a:t> 111</a:t>
            </a:r>
            <a:r>
              <a:rPr lang="zh-TW" altLang="zh-TW" sz="2000" b="1" dirty="0">
                <a:solidFill>
                  <a:srgbClr val="FF0000"/>
                </a:solidFill>
                <a:latin typeface="微軟正黑體" pitchFamily="34" charset="-120"/>
                <a:ea typeface="微軟正黑體" pitchFamily="34" charset="-120"/>
              </a:rPr>
              <a:t>及</a:t>
            </a:r>
            <a:r>
              <a:rPr lang="en-US" altLang="zh-TW" sz="2000" b="1" dirty="0">
                <a:solidFill>
                  <a:srgbClr val="FF0000"/>
                </a:solidFill>
                <a:latin typeface="微軟正黑體" pitchFamily="34" charset="-120"/>
                <a:ea typeface="微軟正黑體" pitchFamily="34" charset="-120"/>
              </a:rPr>
              <a:t> 112</a:t>
            </a:r>
            <a:r>
              <a:rPr lang="zh-TW" altLang="zh-TW" sz="2000" b="1" dirty="0">
                <a:solidFill>
                  <a:srgbClr val="FF0000"/>
                </a:solidFill>
                <a:latin typeface="微軟正黑體" pitchFamily="34" charset="-120"/>
                <a:ea typeface="微軟正黑體" pitchFamily="34" charset="-120"/>
              </a:rPr>
              <a:t>學年</a:t>
            </a:r>
            <a:r>
              <a:rPr lang="zh-TW" altLang="en-US" sz="2000" b="1" dirty="0">
                <a:solidFill>
                  <a:srgbClr val="FF0000"/>
                </a:solidFill>
                <a:latin typeface="微軟正黑體" pitchFamily="34" charset="-120"/>
                <a:ea typeface="微軟正黑體" pitchFamily="34" charset="-120"/>
              </a:rPr>
              <a:t>度</a:t>
            </a:r>
            <a:r>
              <a:rPr lang="zh-TW" altLang="zh-TW" sz="2000" b="1" dirty="0">
                <a:solidFill>
                  <a:srgbClr val="FF0000"/>
                </a:solidFill>
                <a:latin typeface="微軟正黑體" pitchFamily="34" charset="-120"/>
                <a:ea typeface="微軟正黑體" pitchFamily="34" charset="-120"/>
              </a:rPr>
              <a:t>服務學習積分採計</a:t>
            </a:r>
            <a:endParaRPr lang="zh-TW" altLang="en-US" sz="2000" b="1" dirty="0">
              <a:solidFill>
                <a:srgbClr val="FF0000"/>
              </a:solidFill>
              <a:latin typeface="微軟正黑體" pitchFamily="34" charset="-120"/>
              <a:ea typeface="微軟正黑體" pitchFamily="34" charset="-120"/>
            </a:endParaRPr>
          </a:p>
        </p:txBody>
      </p:sp>
      <p:sp>
        <p:nvSpPr>
          <p:cNvPr id="33" name="文字方塊 32">
            <a:extLst>
              <a:ext uri="{FF2B5EF4-FFF2-40B4-BE49-F238E27FC236}">
                <a16:creationId xmlns:a16="http://schemas.microsoft.com/office/drawing/2014/main" id="{D137F1FE-3788-4BD9-A4A6-E252F1F49309}"/>
              </a:ext>
            </a:extLst>
          </p:cNvPr>
          <p:cNvSpPr txBox="1"/>
          <p:nvPr/>
        </p:nvSpPr>
        <p:spPr>
          <a:xfrm>
            <a:off x="1760816" y="4132482"/>
            <a:ext cx="8528701" cy="1631216"/>
          </a:xfrm>
          <a:prstGeom prst="rect">
            <a:avLst/>
          </a:prstGeom>
          <a:noFill/>
        </p:spPr>
        <p:txBody>
          <a:bodyPr wrap="square" rtlCol="0">
            <a:spAutoFit/>
          </a:bodyPr>
          <a:lstStyle/>
          <a:p>
            <a:pPr lvl="0"/>
            <a:r>
              <a:rPr lang="en-US" altLang="zh-TW" sz="2000" b="1" u="sng" dirty="0">
                <a:solidFill>
                  <a:srgbClr val="3939FF"/>
                </a:solidFill>
                <a:latin typeface="微軟正黑體" pitchFamily="34" charset="-120"/>
              </a:rPr>
              <a:t>108</a:t>
            </a:r>
            <a:r>
              <a:rPr lang="zh-TW" altLang="zh-TW" sz="2000" b="1" u="sng" dirty="0">
                <a:solidFill>
                  <a:srgbClr val="3939FF"/>
                </a:solidFill>
                <a:latin typeface="微軟正黑體" pitchFamily="34" charset="-120"/>
              </a:rPr>
              <a:t>學年度以後</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健康與體育、藝術、綜合活動、科技等四學習領域</a:t>
            </a:r>
          </a:p>
          <a:p>
            <a:pPr lvl="0"/>
            <a:r>
              <a:rPr lang="en-US" altLang="zh-TW" sz="2000" b="1" u="sng" dirty="0">
                <a:solidFill>
                  <a:srgbClr val="3939FF"/>
                </a:solidFill>
                <a:latin typeface="微軟正黑體" pitchFamily="34" charset="-120"/>
              </a:rPr>
              <a:t>107</a:t>
            </a:r>
            <a:r>
              <a:rPr lang="zh-TW" altLang="zh-TW" sz="2000" b="1" u="sng" dirty="0">
                <a:solidFill>
                  <a:srgbClr val="3939FF"/>
                </a:solidFill>
                <a:latin typeface="微軟正黑體" pitchFamily="34" charset="-120"/>
              </a:rPr>
              <a:t>學年度以前</a:t>
            </a:r>
            <a:r>
              <a:rPr lang="zh-TW" altLang="zh-TW" sz="2000" b="1" dirty="0">
                <a:solidFill>
                  <a:srgbClr val="3939FF"/>
                </a:solidFill>
                <a:latin typeface="微軟正黑體" pitchFamily="34" charset="-120"/>
              </a:rPr>
              <a:t>入學國民中學者，採計</a:t>
            </a:r>
            <a:r>
              <a:rPr lang="zh-TW" altLang="zh-TW" sz="2000" b="1" dirty="0">
                <a:solidFill>
                  <a:srgbClr val="FF0000"/>
                </a:solidFill>
                <a:latin typeface="微軟正黑體" pitchFamily="34" charset="-120"/>
              </a:rPr>
              <a:t>健康與體育、藝術與人文、綜合活動等三學習領域</a:t>
            </a:r>
            <a:endParaRPr lang="en-US" altLang="zh-TW" sz="2000" b="1" dirty="0">
              <a:solidFill>
                <a:srgbClr val="FF0000"/>
              </a:solidFill>
              <a:latin typeface="微軟正黑體" pitchFamily="34" charset="-120"/>
            </a:endParaRPr>
          </a:p>
          <a:p>
            <a:pPr lvl="0"/>
            <a:r>
              <a:rPr lang="zh-TW" altLang="zh-TW" sz="2000" b="1" dirty="0">
                <a:solidFill>
                  <a:srgbClr val="3939FF"/>
                </a:solidFill>
                <a:latin typeface="微軟正黑體" pitchFamily="34" charset="-120"/>
              </a:rPr>
              <a:t>七年級上、下學期、八年級上、下學期及九年級上學期等</a:t>
            </a:r>
            <a:r>
              <a:rPr lang="en-US" altLang="zh-TW" sz="2000" b="1" dirty="0">
                <a:solidFill>
                  <a:srgbClr val="3939FF"/>
                </a:solidFill>
                <a:latin typeface="微軟正黑體" pitchFamily="34" charset="-120"/>
              </a:rPr>
              <a:t>5</a:t>
            </a:r>
            <a:r>
              <a:rPr lang="zh-TW" altLang="zh-TW" sz="2000" b="1" dirty="0">
                <a:solidFill>
                  <a:srgbClr val="3939FF"/>
                </a:solidFill>
                <a:latin typeface="微軟正黑體" pitchFamily="34" charset="-120"/>
              </a:rPr>
              <a:t>學期成績。</a:t>
            </a:r>
          </a:p>
        </p:txBody>
      </p:sp>
      <p:sp>
        <p:nvSpPr>
          <p:cNvPr id="51" name="內容版面配置區 2">
            <a:extLst>
              <a:ext uri="{FF2B5EF4-FFF2-40B4-BE49-F238E27FC236}">
                <a16:creationId xmlns:a16="http://schemas.microsoft.com/office/drawing/2014/main" id="{C4249F5A-3EB6-4F51-98C2-971CCC9A262E}"/>
              </a:ext>
            </a:extLst>
          </p:cNvPr>
          <p:cNvSpPr>
            <a:spLocks noGrp="1"/>
          </p:cNvSpPr>
          <p:nvPr>
            <p:ph idx="1"/>
          </p:nvPr>
        </p:nvSpPr>
        <p:spPr>
          <a:xfrm>
            <a:off x="1860483" y="5774539"/>
            <a:ext cx="8102083" cy="827534"/>
          </a:xfrm>
        </p:spPr>
        <p:txBody>
          <a:bodyPr rtlCol="0">
            <a:noAutofit/>
          </a:bodyPr>
          <a:lstStyle/>
          <a:p>
            <a:pPr marL="0" indent="0" fontAlgn="auto">
              <a:spcBef>
                <a:spcPts val="0"/>
              </a:spcBef>
              <a:buNone/>
              <a:defRPr/>
            </a:pPr>
            <a:r>
              <a:rPr lang="zh-TW" altLang="en-US" sz="2400" b="1" dirty="0">
                <a:solidFill>
                  <a:srgbClr val="FF0000"/>
                </a:solidFill>
                <a:latin typeface="微軟正黑體" pitchFamily="34" charset="-120"/>
                <a:ea typeface="微軟正黑體" pitchFamily="34" charset="-120"/>
              </a:rPr>
              <a:t>每</a:t>
            </a:r>
            <a:r>
              <a:rPr lang="en-US" altLang="zh-TW" sz="2400" b="1" dirty="0">
                <a:solidFill>
                  <a:srgbClr val="FF0000"/>
                </a:solidFill>
                <a:latin typeface="微軟正黑體" pitchFamily="34" charset="-120"/>
                <a:ea typeface="微軟正黑體" pitchFamily="34" charset="-120"/>
              </a:rPr>
              <a:t>1</a:t>
            </a:r>
            <a:r>
              <a:rPr lang="zh-TW" altLang="en-US" sz="2400" b="1" dirty="0">
                <a:solidFill>
                  <a:srgbClr val="FF0000"/>
                </a:solidFill>
                <a:latin typeface="微軟正黑體" pitchFamily="34" charset="-120"/>
                <a:ea typeface="微軟正黑體" pitchFamily="34" charset="-120"/>
              </a:rPr>
              <a:t>項可採計學習領域</a:t>
            </a:r>
            <a:r>
              <a:rPr lang="zh-TW" altLang="en-US" sz="2400" b="1" dirty="0">
                <a:solidFill>
                  <a:srgbClr val="3939FF"/>
                </a:solidFill>
                <a:latin typeface="微軟正黑體" pitchFamily="34" charset="-120"/>
                <a:ea typeface="微軟正黑體" pitchFamily="34" charset="-120"/>
              </a:rPr>
              <a:t>「</a:t>
            </a:r>
            <a:r>
              <a:rPr lang="en-US" altLang="zh-TW" sz="2400" b="1" dirty="0">
                <a:solidFill>
                  <a:srgbClr val="3939FF"/>
                </a:solidFill>
                <a:latin typeface="微軟正黑體" pitchFamily="34" charset="-120"/>
                <a:ea typeface="微軟正黑體" pitchFamily="34" charset="-120"/>
              </a:rPr>
              <a:t>5</a:t>
            </a:r>
            <a:r>
              <a:rPr lang="zh-TW" altLang="en-US" sz="2400" b="1" dirty="0">
                <a:solidFill>
                  <a:srgbClr val="3939FF"/>
                </a:solidFill>
                <a:latin typeface="微軟正黑體" pitchFamily="34" charset="-120"/>
                <a:ea typeface="微軟正黑體" pitchFamily="34" charset="-120"/>
              </a:rPr>
              <a:t>學期平均成績」達</a:t>
            </a:r>
            <a:r>
              <a:rPr lang="en-US" altLang="zh-TW" sz="2400" b="1" dirty="0">
                <a:solidFill>
                  <a:srgbClr val="3939FF"/>
                </a:solidFill>
                <a:latin typeface="微軟正黑體" pitchFamily="34" charset="-120"/>
                <a:ea typeface="微軟正黑體" pitchFamily="34" charset="-120"/>
              </a:rPr>
              <a:t>60</a:t>
            </a:r>
            <a:r>
              <a:rPr lang="zh-TW" altLang="en-US" sz="2400" b="1" dirty="0">
                <a:solidFill>
                  <a:srgbClr val="3939FF"/>
                </a:solidFill>
                <a:latin typeface="微軟正黑體" pitchFamily="34" charset="-120"/>
                <a:ea typeface="微軟正黑體" pitchFamily="34" charset="-120"/>
              </a:rPr>
              <a:t>分以上</a:t>
            </a:r>
            <a:r>
              <a:rPr lang="zh-TW" altLang="en-US" sz="2400" b="1" dirty="0">
                <a:solidFill>
                  <a:srgbClr val="FF0000"/>
                </a:solidFill>
                <a:latin typeface="微軟正黑體" pitchFamily="34" charset="-120"/>
                <a:ea typeface="微軟正黑體" pitchFamily="34" charset="-120"/>
              </a:rPr>
              <a:t>得</a:t>
            </a:r>
            <a:r>
              <a:rPr lang="en-US" altLang="zh-TW" sz="2400" b="1" dirty="0">
                <a:solidFill>
                  <a:srgbClr val="FF0000"/>
                </a:solidFill>
                <a:latin typeface="微軟正黑體" pitchFamily="34" charset="-120"/>
                <a:ea typeface="微軟正黑體" pitchFamily="34" charset="-120"/>
              </a:rPr>
              <a:t>7</a:t>
            </a:r>
            <a:r>
              <a:rPr lang="zh-TW" altLang="en-US" sz="2400" b="1" dirty="0">
                <a:solidFill>
                  <a:srgbClr val="FF0000"/>
                </a:solidFill>
                <a:latin typeface="微軟正黑體" pitchFamily="34" charset="-120"/>
                <a:ea typeface="微軟正黑體" pitchFamily="34" charset="-120"/>
              </a:rPr>
              <a:t>分</a:t>
            </a:r>
            <a:endParaRPr lang="en-US" altLang="zh-TW" sz="2400" b="1" dirty="0">
              <a:solidFill>
                <a:srgbClr val="FF0000"/>
              </a:solidFill>
              <a:latin typeface="微軟正黑體" pitchFamily="34" charset="-120"/>
              <a:ea typeface="微軟正黑體" pitchFamily="34" charset="-120"/>
            </a:endParaRPr>
          </a:p>
          <a:p>
            <a:pPr marL="0" indent="0" fontAlgn="auto">
              <a:spcBef>
                <a:spcPts val="0"/>
              </a:spcBef>
              <a:buNone/>
              <a:defRPr/>
            </a:pPr>
            <a:r>
              <a:rPr lang="zh-TW" altLang="en-US" sz="2400" b="1" dirty="0">
                <a:solidFill>
                  <a:srgbClr val="3939FF"/>
                </a:solidFill>
                <a:latin typeface="微軟正黑體" pitchFamily="34" charset="-120"/>
                <a:ea typeface="微軟正黑體" pitchFamily="34" charset="-120"/>
              </a:rPr>
              <a:t>積分上限</a:t>
            </a:r>
            <a:r>
              <a:rPr lang="en-US" altLang="zh-TW" sz="2400" b="1" dirty="0">
                <a:solidFill>
                  <a:srgbClr val="3939FF"/>
                </a:solidFill>
                <a:latin typeface="微軟正黑體" pitchFamily="34" charset="-120"/>
                <a:ea typeface="微軟正黑體" pitchFamily="34" charset="-120"/>
              </a:rPr>
              <a:t>21</a:t>
            </a:r>
            <a:r>
              <a:rPr lang="zh-TW" altLang="en-US" sz="2400" b="1" dirty="0">
                <a:solidFill>
                  <a:srgbClr val="3939FF"/>
                </a:solidFill>
                <a:latin typeface="微軟正黑體" pitchFamily="34" charset="-120"/>
                <a:ea typeface="微軟正黑體" pitchFamily="34" charset="-120"/>
              </a:rPr>
              <a:t>分</a:t>
            </a:r>
            <a:endParaRPr lang="en-US" altLang="zh-TW" sz="2400" b="1" dirty="0">
              <a:solidFill>
                <a:srgbClr val="3939FF"/>
              </a:solidFill>
              <a:latin typeface="微軟正黑體" pitchFamily="34" charset="-120"/>
              <a:ea typeface="微軟正黑體" pitchFamily="34" charset="-120"/>
            </a:endParaRPr>
          </a:p>
        </p:txBody>
      </p:sp>
    </p:spTree>
    <p:extLst>
      <p:ext uri="{BB962C8B-B14F-4D97-AF65-F5344CB8AC3E}">
        <p14:creationId xmlns:p14="http://schemas.microsoft.com/office/powerpoint/2010/main" val="31423083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1791104"/>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1775880"/>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111</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a:solidFill>
                  <a:srgbClr val="FF0000"/>
                </a:solidFill>
                <a:effectLst>
                  <a:glow rad="127000">
                    <a:schemeClr val="bg1">
                      <a:alpha val="91000"/>
                    </a:schemeClr>
                  </a:glow>
                </a:effectLst>
                <a:latin typeface="標楷體" pitchFamily="65" charset="-120"/>
                <a:ea typeface="標楷體" pitchFamily="65" charset="-120"/>
              </a:rPr>
              <a:t>110</a:t>
            </a:r>
            <a:r>
              <a:rPr lang="zh-TW" altLang="en-US" spc="-150">
                <a:solidFill>
                  <a:srgbClr val="FF0000"/>
                </a:solidFill>
                <a:effectLst>
                  <a:glow rad="127000">
                    <a:schemeClr val="bg1">
                      <a:alpha val="91000"/>
                    </a:schemeClr>
                  </a:glow>
                </a:effectLst>
                <a:latin typeface="標楷體" pitchFamily="65" charset="-120"/>
                <a:ea typeface="標楷體" pitchFamily="65" charset="-120"/>
              </a:rPr>
              <a:t>學年</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a:t>
            </a:r>
            <a:r>
              <a:rPr lang="zh-TW" altLang="en-US" sz="2500" dirty="0">
                <a:latin typeface="標楷體" panose="03000509000000000000" pitchFamily="65" charset="-120"/>
                <a:ea typeface="標楷體" panose="03000509000000000000" pitchFamily="65" charset="-120"/>
              </a:rPr>
              <a:t>、</a:t>
            </a:r>
            <a:r>
              <a:rPr lang="zh-TW" altLang="zh-TW" sz="2500" dirty="0">
                <a:latin typeface="標楷體" panose="03000509000000000000" pitchFamily="65" charset="-120"/>
                <a:ea typeface="標楷體" panose="03000509000000000000" pitchFamily="65" charset="-120"/>
              </a:rPr>
              <a:t>綜合活動</a:t>
            </a:r>
            <a:r>
              <a:rPr lang="zh-TW" altLang="en-US" sz="2500" dirty="0">
                <a:latin typeface="標楷體" panose="03000509000000000000" pitchFamily="65" charset="-120"/>
                <a:ea typeface="標楷體" panose="03000509000000000000" pitchFamily="65" charset="-120"/>
              </a:rPr>
              <a:t>及科技領域</a:t>
            </a:r>
            <a:r>
              <a:rPr lang="zh-TW" altLang="zh-TW" sz="2500" dirty="0">
                <a:latin typeface="標楷體" panose="03000509000000000000" pitchFamily="65" charset="-120"/>
                <a:ea typeface="標楷體" panose="03000509000000000000" pitchFamily="65" charset="-120"/>
              </a:rPr>
              <a:t>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123</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2626113653"/>
              </p:ext>
            </p:extLst>
          </p:nvPr>
        </p:nvGraphicFramePr>
        <p:xfrm>
          <a:off x="127000" y="639925"/>
          <a:ext cx="11938000" cy="6149812"/>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41414">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4815">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78959">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914994">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707802">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其成績應於國中就學期間且至</a:t>
                      </a:r>
                      <a:r>
                        <a:rPr lang="en-US" altLang="zh-TW" sz="1800" b="0" i="0" u="none" strike="noStrike" kern="1200" baseline="0" dirty="0">
                          <a:solidFill>
                            <a:schemeClr val="dk1"/>
                          </a:solidFill>
                          <a:latin typeface="Book Antiqua" pitchFamily="18" charset="0"/>
                          <a:ea typeface="標楷體" pitchFamily="65" charset="-120"/>
                          <a:cs typeface="+mn-cs"/>
                        </a:rPr>
                        <a:t>111.5.14(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00207">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  </a:t>
                      </a:r>
                      <a:r>
                        <a:rPr lang="zh-TW" altLang="en-US" sz="1800" b="1" dirty="0">
                          <a:solidFill>
                            <a:srgbClr val="0000CC"/>
                          </a:solidFill>
                          <a:latin typeface="微軟正黑體" panose="020B0604030504040204" pitchFamily="34" charset="-120"/>
                          <a:ea typeface="+mn-ea"/>
                        </a:rPr>
                        <a:t>報名時檢附在報名期間內有效之證明文件</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581184">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健康與體育、藝術與人文、綜合、科技：</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0061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00885">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a:extLst>
              <a:ext uri="{FF2B5EF4-FFF2-40B4-BE49-F238E27FC236}">
                <a16:creationId xmlns:a16="http://schemas.microsoft.com/office/drawing/2014/main" id="{BDA10311-EEAB-4215-B49C-6FB45F332C78}"/>
              </a:ext>
            </a:extLst>
          </p:cNvPr>
          <p:cNvGraphicFramePr>
            <a:graphicFrameLocks noGrp="1"/>
          </p:cNvGraphicFramePr>
          <p:nvPr>
            <p:extLst>
              <p:ext uri="{D42A27DB-BD31-4B8C-83A1-F6EECF244321}">
                <p14:modId xmlns:p14="http://schemas.microsoft.com/office/powerpoint/2010/main" val="3271596242"/>
              </p:ext>
            </p:extLst>
          </p:nvPr>
        </p:nvGraphicFramePr>
        <p:xfrm>
          <a:off x="1523999" y="1260498"/>
          <a:ext cx="9998075" cy="5524930"/>
        </p:xfrm>
        <a:graphic>
          <a:graphicData uri="http://schemas.openxmlformats.org/drawingml/2006/table">
            <a:tbl>
              <a:tblPr firstRow="1" bandRow="1">
                <a:tableStyleId>{1E171933-4619-4E11-9A3F-F7608DF75F80}</a:tableStyleId>
              </a:tblPr>
              <a:tblGrid>
                <a:gridCol w="1104665">
                  <a:extLst>
                    <a:ext uri="{9D8B030D-6E8A-4147-A177-3AD203B41FA5}">
                      <a16:colId xmlns:a16="http://schemas.microsoft.com/office/drawing/2014/main" val="20000"/>
                    </a:ext>
                  </a:extLst>
                </a:gridCol>
                <a:gridCol w="951274">
                  <a:extLst>
                    <a:ext uri="{9D8B030D-6E8A-4147-A177-3AD203B41FA5}">
                      <a16:colId xmlns:a16="http://schemas.microsoft.com/office/drawing/2014/main" val="20001"/>
                    </a:ext>
                  </a:extLst>
                </a:gridCol>
                <a:gridCol w="526623">
                  <a:extLst>
                    <a:ext uri="{9D8B030D-6E8A-4147-A177-3AD203B41FA5}">
                      <a16:colId xmlns:a16="http://schemas.microsoft.com/office/drawing/2014/main" val="20002"/>
                    </a:ext>
                  </a:extLst>
                </a:gridCol>
                <a:gridCol w="499392">
                  <a:extLst>
                    <a:ext uri="{9D8B030D-6E8A-4147-A177-3AD203B41FA5}">
                      <a16:colId xmlns:a16="http://schemas.microsoft.com/office/drawing/2014/main" val="20003"/>
                    </a:ext>
                  </a:extLst>
                </a:gridCol>
                <a:gridCol w="365621">
                  <a:extLst>
                    <a:ext uri="{9D8B030D-6E8A-4147-A177-3AD203B41FA5}">
                      <a16:colId xmlns:a16="http://schemas.microsoft.com/office/drawing/2014/main" val="20004"/>
                    </a:ext>
                  </a:extLst>
                </a:gridCol>
                <a:gridCol w="591753">
                  <a:extLst>
                    <a:ext uri="{9D8B030D-6E8A-4147-A177-3AD203B41FA5}">
                      <a16:colId xmlns:a16="http://schemas.microsoft.com/office/drawing/2014/main" val="20005"/>
                    </a:ext>
                  </a:extLst>
                </a:gridCol>
                <a:gridCol w="1090220">
                  <a:extLst>
                    <a:ext uri="{9D8B030D-6E8A-4147-A177-3AD203B41FA5}">
                      <a16:colId xmlns:a16="http://schemas.microsoft.com/office/drawing/2014/main" val="20006"/>
                    </a:ext>
                  </a:extLst>
                </a:gridCol>
                <a:gridCol w="545847">
                  <a:extLst>
                    <a:ext uri="{9D8B030D-6E8A-4147-A177-3AD203B41FA5}">
                      <a16:colId xmlns:a16="http://schemas.microsoft.com/office/drawing/2014/main" val="20007"/>
                    </a:ext>
                  </a:extLst>
                </a:gridCol>
                <a:gridCol w="367224">
                  <a:extLst>
                    <a:ext uri="{9D8B030D-6E8A-4147-A177-3AD203B41FA5}">
                      <a16:colId xmlns:a16="http://schemas.microsoft.com/office/drawing/2014/main" val="20008"/>
                    </a:ext>
                  </a:extLst>
                </a:gridCol>
                <a:gridCol w="962941">
                  <a:extLst>
                    <a:ext uri="{9D8B030D-6E8A-4147-A177-3AD203B41FA5}">
                      <a16:colId xmlns:a16="http://schemas.microsoft.com/office/drawing/2014/main" val="20009"/>
                    </a:ext>
                  </a:extLst>
                </a:gridCol>
                <a:gridCol w="862155">
                  <a:extLst>
                    <a:ext uri="{9D8B030D-6E8A-4147-A177-3AD203B41FA5}">
                      <a16:colId xmlns:a16="http://schemas.microsoft.com/office/drawing/2014/main" val="20010"/>
                    </a:ext>
                  </a:extLst>
                </a:gridCol>
                <a:gridCol w="2130360">
                  <a:extLst>
                    <a:ext uri="{9D8B030D-6E8A-4147-A177-3AD203B41FA5}">
                      <a16:colId xmlns:a16="http://schemas.microsoft.com/office/drawing/2014/main" val="20011"/>
                    </a:ext>
                  </a:extLst>
                </a:gridCol>
              </a:tblGrid>
              <a:tr h="372888">
                <a:tc>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分項目</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1">
                  <a:txBody>
                    <a:bodyPr/>
                    <a:lstStyle/>
                    <a:p>
                      <a:pPr algn="ctr"/>
                      <a:r>
                        <a:rPr lang="zh-TW" altLang="en-US" sz="1700" b="1" dirty="0">
                          <a:solidFill>
                            <a:schemeClr val="tx1"/>
                          </a:solidFill>
                          <a:latin typeface="微軟正黑體" panose="020B0604030504040204" pitchFamily="34" charset="-120"/>
                          <a:ea typeface="微軟正黑體" panose="020B0604030504040204" pitchFamily="34" charset="-120"/>
                        </a:rPr>
                        <a:t>積分採計原則</a:t>
                      </a:r>
                    </a:p>
                  </a:txBody>
                  <a:tcPr marL="68584" marR="68584"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670085">
                <a:tc rowSpan="6">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競　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國內競賽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區域及縣市競賽</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rowSpan="6">
                  <a:txBody>
                    <a:bodyPr/>
                    <a:lstStyle/>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同學年度同項競賽擇優</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次採計。</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參賽者</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人以上為團體。團體賽依個人賽積分折半計算。</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marL="177800" marR="0" lvl="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kern="1200" dirty="0">
                          <a:solidFill>
                            <a:schemeClr val="tx1"/>
                          </a:solidFill>
                          <a:latin typeface="微軟正黑體" panose="020B0604030504040204" pitchFamily="34" charset="-120"/>
                          <a:ea typeface="微軟正黑體" panose="020B0604030504040204" pitchFamily="34" charset="-120"/>
                        </a:rPr>
                        <a:t>區域及縣市競賽以</a:t>
                      </a:r>
                      <a:r>
                        <a:rPr lang="zh-TW" altLang="en-US" sz="1200" b="1" kern="1200" dirty="0">
                          <a:solidFill>
                            <a:srgbClr val="FF0000"/>
                          </a:solidFill>
                          <a:latin typeface="微軟正黑體" panose="020B0604030504040204" pitchFamily="34" charset="-120"/>
                          <a:ea typeface="微軟正黑體" panose="020B0604030504040204" pitchFamily="34" charset="-120"/>
                        </a:rPr>
                        <a:t>縣市政府主辦者為限</a:t>
                      </a:r>
                      <a:r>
                        <a:rPr lang="zh-TW" altLang="en-US" sz="1200" b="1" kern="1200" dirty="0">
                          <a:solidFill>
                            <a:schemeClr val="tx1"/>
                          </a:solidFill>
                          <a:latin typeface="微軟正黑體" panose="020B0604030504040204" pitchFamily="34" charset="-120"/>
                          <a:ea typeface="微軟正黑體" panose="020B0604030504040204" pitchFamily="34" charset="-120"/>
                        </a:rPr>
                        <a:t>，且獲獎證明之落款人在縣市須為縣市長，在直轄市須為市長或其所屬一級機關首長。</a:t>
                      </a:r>
                      <a:endParaRPr lang="en-US" altLang="zh-TW" sz="1200" b="1" kern="1200" dirty="0">
                        <a:solidFill>
                          <a:schemeClr val="tx1"/>
                        </a:solidFill>
                        <a:latin typeface="微軟正黑體" panose="020B0604030504040204" pitchFamily="34" charset="-120"/>
                        <a:ea typeface="微軟正黑體" panose="020B0604030504040204" pitchFamily="34" charset="-120"/>
                      </a:endParaRPr>
                    </a:p>
                    <a:p>
                      <a:pPr marL="177800" marR="0" indent="-177800" algn="just" defTabSz="914400" rtl="0" eaLnBrk="1" fontAlgn="auto" latinLnBrk="0" hangingPunct="1">
                        <a:lnSpc>
                          <a:spcPts val="1900"/>
                        </a:lnSpc>
                        <a:spcBef>
                          <a:spcPts val="200"/>
                        </a:spcBef>
                        <a:spcAft>
                          <a:spcPts val="200"/>
                        </a:spcAft>
                        <a:buClrTx/>
                        <a:buSzTx/>
                        <a:buFont typeface="+mj-lt"/>
                        <a:buAutoNum type="arabicPeriod"/>
                        <a:tabLst/>
                        <a:defRPr/>
                      </a:pPr>
                      <a:r>
                        <a:rPr lang="zh-TW" altLang="en-US" sz="1200" b="1" dirty="0">
                          <a:solidFill>
                            <a:schemeClr val="tx1"/>
                          </a:solidFill>
                          <a:latin typeface="微軟正黑體" panose="020B0604030504040204" pitchFamily="34" charset="-120"/>
                          <a:ea typeface="微軟正黑體" panose="020B0604030504040204" pitchFamily="34" charset="-120"/>
                        </a:rPr>
                        <a:t>競賽採計以</a:t>
                      </a:r>
                      <a:r>
                        <a:rPr lang="zh-TW" altLang="en-US" sz="1200" b="1" dirty="0">
                          <a:solidFill>
                            <a:srgbClr val="FF0000"/>
                          </a:solidFill>
                          <a:latin typeface="微軟正黑體" panose="020B0604030504040204" pitchFamily="34" charset="-120"/>
                          <a:ea typeface="微軟正黑體" panose="020B0604030504040204" pitchFamily="34" charset="-120"/>
                        </a:rPr>
                        <a:t>國中就學期間至</a:t>
                      </a:r>
                      <a:r>
                        <a:rPr lang="en-US" altLang="zh-TW" sz="1200" b="1" dirty="0">
                          <a:solidFill>
                            <a:srgbClr val="FF0000"/>
                          </a:solidFill>
                          <a:latin typeface="微軟正黑體" panose="020B0604030504040204" pitchFamily="34" charset="-120"/>
                          <a:ea typeface="微軟正黑體" panose="020B0604030504040204" pitchFamily="34" charset="-120"/>
                        </a:rPr>
                        <a:t>111</a:t>
                      </a:r>
                      <a:r>
                        <a:rPr lang="zh-TW" altLang="en-US" sz="1200" b="1" dirty="0">
                          <a:solidFill>
                            <a:srgbClr val="FF0000"/>
                          </a:solidFill>
                          <a:latin typeface="微軟正黑體" panose="020B0604030504040204" pitchFamily="34" charset="-120"/>
                          <a:ea typeface="微軟正黑體" panose="020B0604030504040204" pitchFamily="34" charset="-120"/>
                        </a:rPr>
                        <a:t>年</a:t>
                      </a:r>
                      <a:r>
                        <a:rPr lang="en-US" altLang="zh-TW" sz="1200" b="1" dirty="0">
                          <a:solidFill>
                            <a:srgbClr val="FF0000"/>
                          </a:solidFill>
                          <a:latin typeface="微軟正黑體" panose="020B0604030504040204" pitchFamily="34" charset="-120"/>
                          <a:ea typeface="微軟正黑體" panose="020B0604030504040204" pitchFamily="34" charset="-120"/>
                        </a:rPr>
                        <a:t>5</a:t>
                      </a:r>
                      <a:r>
                        <a:rPr lang="zh-TW" altLang="en-US" sz="1200" b="1" dirty="0">
                          <a:solidFill>
                            <a:srgbClr val="FF0000"/>
                          </a:solidFill>
                          <a:latin typeface="微軟正黑體" panose="020B0604030504040204" pitchFamily="34" charset="-120"/>
                          <a:ea typeface="微軟正黑體" panose="020B0604030504040204" pitchFamily="34" charset="-120"/>
                        </a:rPr>
                        <a:t>月</a:t>
                      </a:r>
                      <a:r>
                        <a:rPr lang="en-US" altLang="zh-TW" sz="1200" b="1" dirty="0">
                          <a:solidFill>
                            <a:srgbClr val="FF0000"/>
                          </a:solidFill>
                          <a:latin typeface="微軟正黑體" panose="020B0604030504040204" pitchFamily="34" charset="-120"/>
                          <a:ea typeface="微軟正黑體" panose="020B0604030504040204" pitchFamily="34" charset="-120"/>
                        </a:rPr>
                        <a:t>14</a:t>
                      </a:r>
                      <a:r>
                        <a:rPr lang="zh-TW" altLang="en-US" sz="1200" b="1" dirty="0">
                          <a:solidFill>
                            <a:srgbClr val="FF0000"/>
                          </a:solidFill>
                          <a:latin typeface="微軟正黑體" panose="020B0604030504040204" pitchFamily="34" charset="-120"/>
                          <a:ea typeface="微軟正黑體" panose="020B0604030504040204" pitchFamily="34" charset="-120"/>
                        </a:rPr>
                        <a:t>日</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含</a:t>
                      </a:r>
                      <a:r>
                        <a:rPr lang="en-US" altLang="zh-TW" sz="1200" b="1" dirty="0">
                          <a:solidFill>
                            <a:srgbClr val="FF0000"/>
                          </a:solidFill>
                          <a:latin typeface="微軟正黑體" panose="020B0604030504040204" pitchFamily="34" charset="-120"/>
                          <a:ea typeface="微軟正黑體" panose="020B0604030504040204" pitchFamily="34" charset="-120"/>
                        </a:rPr>
                        <a:t>)</a:t>
                      </a:r>
                      <a:r>
                        <a:rPr lang="zh-TW" altLang="en-US" sz="1200" b="1" dirty="0">
                          <a:solidFill>
                            <a:srgbClr val="FF0000"/>
                          </a:solidFill>
                          <a:latin typeface="微軟正黑體" panose="020B0604030504040204" pitchFamily="34" charset="-120"/>
                          <a:ea typeface="微軟正黑體" panose="020B0604030504040204" pitchFamily="34" charset="-120"/>
                        </a:rPr>
                        <a:t>前</a:t>
                      </a:r>
                      <a:r>
                        <a:rPr lang="zh-TW" altLang="en-US" sz="1200" b="1" dirty="0">
                          <a:solidFill>
                            <a:schemeClr val="tx1"/>
                          </a:solidFill>
                          <a:latin typeface="微軟正黑體" panose="020B0604030504040204" pitchFamily="34" charset="-120"/>
                          <a:ea typeface="微軟正黑體" panose="020B0604030504040204" pitchFamily="34" charset="-120"/>
                        </a:rPr>
                        <a:t>取得為限。</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70085">
                <a:tc vMerge="1">
                  <a:txBody>
                    <a:bodyPr/>
                    <a:lstStyle/>
                    <a:p>
                      <a:pPr algn="ctr"/>
                      <a:endParaRPr lang="zh-TW" altLang="en-US" dirty="0"/>
                    </a:p>
                  </a:txBody>
                  <a:tcPr anchor="ct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第四～六名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2"/>
                  </a:ext>
                </a:extLst>
              </a:tr>
              <a:tr h="670085">
                <a:tc v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4</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3</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2</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1</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0003"/>
                  </a:ext>
                </a:extLst>
              </a:tr>
              <a:tr h="670085">
                <a:tc vMerge="1">
                  <a:txBody>
                    <a:bodyPr/>
                    <a:lstStyle/>
                    <a:p>
                      <a:pPr algn="ctr"/>
                      <a:endParaRPr lang="zh-TW" altLang="en-US" dirty="0"/>
                    </a:p>
                  </a:txBody>
                  <a:tcPr anchor="ctr"/>
                </a:tc>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國際科技展覽及國際運動會</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1600" b="1" dirty="0">
                        <a:latin typeface="微軟正黑體" pitchFamily="34" charset="-120"/>
                        <a:ea typeface="微軟正黑體" pitchFamily="34" charset="-120"/>
                      </a:endParaRPr>
                    </a:p>
                  </a:txBody>
                  <a:tcPr anchor="ctr">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4"/>
                  </a:ext>
                </a:extLst>
              </a:tr>
              <a:tr h="670085">
                <a:tc vMerge="1">
                  <a:txBody>
                    <a:bodyPr/>
                    <a:lstStyle/>
                    <a:p>
                      <a:endParaRPr lang="zh-TW"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dirty="0">
                          <a:solidFill>
                            <a:schemeClr val="tx1"/>
                          </a:solidFill>
                          <a:latin typeface="微軟正黑體" panose="020B0604030504040204" pitchFamily="34" charset="-120"/>
                          <a:ea typeface="微軟正黑體" panose="020B0604030504040204" pitchFamily="34" charset="-120"/>
                        </a:rPr>
                        <a:t>第一名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solidFill>
                      <a:schemeClr val="accent2">
                        <a:lumMod val="20000"/>
                        <a:lumOff val="80000"/>
                      </a:schemeClr>
                    </a:solidFill>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第二名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latin typeface="微軟正黑體" pitchFamily="34" charset="-120"/>
                        <a:ea typeface="微軟正黑體" pitchFamily="34" charset="-120"/>
                      </a:endParaRPr>
                    </a:p>
                  </a:txBody>
                  <a:tcPr>
                    <a:solidFill>
                      <a:schemeClr val="accent2">
                        <a:lumMod val="20000"/>
                        <a:lumOff val="80000"/>
                      </a:schemeClr>
                    </a:solidFill>
                  </a:tcPr>
                </a:tc>
                <a:tc hMerge="1">
                  <a:txBody>
                    <a:bodyPr/>
                    <a:lstStyle/>
                    <a:p>
                      <a:pPr algn="ctr"/>
                      <a:endParaRPr lang="zh-TW" altLang="en-US" b="1" dirty="0">
                        <a:latin typeface="微軟正黑體" pitchFamily="34" charset="-120"/>
                        <a:ea typeface="微軟正黑體" pitchFamily="34" charset="-120"/>
                      </a:endParaRPr>
                    </a:p>
                  </a:txBody>
                  <a:tcPr/>
                </a:tc>
                <a:tc gridSpan="3">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第三名</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5"/>
                  </a:ext>
                </a:extLst>
              </a:tr>
              <a:tr h="670085">
                <a:tc vMerge="1">
                  <a:txBody>
                    <a:bodyPr/>
                    <a:lstStyle/>
                    <a:p>
                      <a:pPr algn="ctr"/>
                      <a:endParaRPr lang="zh-TW" altLang="en-US" dirty="0"/>
                    </a:p>
                  </a:txBody>
                  <a:tcPr anchor="ctr"/>
                </a:tc>
                <a:tc gridSpan="4">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7</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endParaRPr lang="zh-TW" altLang="en-US"/>
                    </a:p>
                  </a:txBody>
                  <a:tcPr/>
                </a:tc>
                <a:tc hMerge="1">
                  <a:txBody>
                    <a:bodyPr/>
                    <a:lstStyle/>
                    <a:p>
                      <a:endParaRPr lang="zh-TW" altLang="en-US" dirty="0"/>
                    </a:p>
                  </a:txBody>
                  <a:tcPr>
                    <a:lnR w="12700" cap="flat" cmpd="sng" algn="ctr">
                      <a:solidFill>
                        <a:schemeClr val="bg1">
                          <a:lumMod val="65000"/>
                        </a:schemeClr>
                      </a:solidFill>
                      <a:prstDash val="solid"/>
                      <a:round/>
                      <a:headEnd type="none" w="med" len="med"/>
                      <a:tailEnd type="none" w="med" len="med"/>
                    </a:lnR>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6</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hMerge="1">
                  <a:txBody>
                    <a:bodyPr/>
                    <a:lstStyle/>
                    <a:p>
                      <a:pPr algn="ctr"/>
                      <a:endParaRPr lang="zh-TW" altLang="en-US" b="1" dirty="0">
                        <a:solidFill>
                          <a:srgbClr val="C00000"/>
                        </a:solidFill>
                        <a:latin typeface="微軟正黑體" pitchFamily="34" charset="-120"/>
                        <a:ea typeface="微軟正黑體" pitchFamily="34" charset="-120"/>
                      </a:endParaRPr>
                    </a:p>
                  </a:txBody>
                  <a:tcPr/>
                </a:tc>
                <a:tc gridSpan="3">
                  <a:txBody>
                    <a:bodyPr/>
                    <a:lstStyle/>
                    <a:p>
                      <a:pPr algn="ctr"/>
                      <a:r>
                        <a:rPr lang="en-US" altLang="zh-TW" sz="1600" b="1" dirty="0">
                          <a:solidFill>
                            <a:srgbClr val="FF0000"/>
                          </a:solidFill>
                          <a:latin typeface="微軟正黑體" panose="020B0604030504040204" pitchFamily="34" charset="-120"/>
                          <a:ea typeface="微軟正黑體" panose="020B0604030504040204" pitchFamily="34" charset="-120"/>
                        </a:rPr>
                        <a:t>5</a:t>
                      </a:r>
                      <a:r>
                        <a:rPr lang="zh-TW" altLang="en-US" sz="16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dirty="0"/>
                    </a:p>
                  </a:txBody>
                  <a:tcPr anchor="ctr"/>
                </a:tc>
                <a:tc vMerge="1">
                  <a:txBody>
                    <a:bodyPr/>
                    <a:lstStyle/>
                    <a:p>
                      <a:endParaRPr lang="zh-TW" altLang="en-US"/>
                    </a:p>
                  </a:txBody>
                  <a:tcPr/>
                </a:tc>
                <a:extLst>
                  <a:ext uri="{0D108BD9-81ED-4DB2-BD59-A6C34878D82A}">
                    <a16:rowId xmlns:a16="http://schemas.microsoft.com/office/drawing/2014/main" val="10006"/>
                  </a:ext>
                </a:extLst>
              </a:tr>
              <a:tr h="565766">
                <a:tc rowSpan="2">
                  <a:txBody>
                    <a:bodyPr/>
                    <a:lstStyle/>
                    <a:p>
                      <a:pPr algn="ctr"/>
                      <a:r>
                        <a:rPr lang="zh-TW" altLang="en-US" sz="1600" b="1" dirty="0">
                          <a:solidFill>
                            <a:schemeClr val="tx1"/>
                          </a:solidFill>
                          <a:latin typeface="微軟正黑體" panose="020B0604030504040204" pitchFamily="34" charset="-120"/>
                          <a:ea typeface="微軟正黑體" panose="020B0604030504040204" pitchFamily="34" charset="-120"/>
                        </a:rPr>
                        <a:t>服務學習</a:t>
                      </a:r>
                      <a:endParaRPr lang="en-US" altLang="zh-TW" sz="1600" b="1" dirty="0">
                        <a:solidFill>
                          <a:schemeClr val="tx1"/>
                        </a:solidFill>
                        <a:latin typeface="微軟正黑體" pitchFamily="34" charset="-120"/>
                        <a:ea typeface="微軟正黑體" pitchFamily="34" charset="-120"/>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學校服務表現</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r>
                        <a:rPr lang="zh-TW" altLang="en-US" sz="1200" b="1" dirty="0">
                          <a:solidFill>
                            <a:schemeClr val="tx1"/>
                          </a:solidFill>
                          <a:latin typeface="微軟正黑體" panose="020B0604030504040204" pitchFamily="34" charset="-120"/>
                          <a:ea typeface="微軟正黑體" panose="020B0604030504040204" pitchFamily="34" charset="-120"/>
                        </a:rPr>
                        <a:t>班級幹部、小老師或社團幹部任滿一學期得</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分，每學期至多</a:t>
                      </a:r>
                      <a:r>
                        <a:rPr lang="en-US" altLang="zh-TW" sz="1400" b="1" dirty="0">
                          <a:solidFill>
                            <a:srgbClr val="FF0000"/>
                          </a:solidFill>
                          <a:latin typeface="微軟正黑體" panose="020B0604030504040204" pitchFamily="34" charset="-120"/>
                          <a:ea typeface="微軟正黑體" panose="020B0604030504040204" pitchFamily="34" charset="-120"/>
                        </a:rPr>
                        <a:t>2</a:t>
                      </a:r>
                      <a:r>
                        <a:rPr lang="zh-TW" altLang="en-US" sz="1400" b="1" dirty="0">
                          <a:solidFill>
                            <a:srgbClr val="FF0000"/>
                          </a:solidFill>
                          <a:latin typeface="微軟正黑體" panose="020B0604030504040204" pitchFamily="34" charset="-120"/>
                          <a:ea typeface="微軟正黑體" panose="020B0604030504040204" pitchFamily="34" charset="-120"/>
                        </a:rPr>
                        <a:t>分</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sz="1600" b="1" dirty="0">
                        <a:latin typeface="微軟正黑體" pitchFamily="34" charset="-120"/>
                        <a:ea typeface="微軟正黑體" pitchFamily="34" charset="-120"/>
                      </a:endParaRPr>
                    </a:p>
                  </a:txBody>
                  <a:tcPr anchor="c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marL="0" marR="0" indent="0" algn="l" defTabSz="914400" rtl="0" eaLnBrk="1" fontAlgn="auto" latinLnBrk="0" hangingPunct="1">
                        <a:lnSpc>
                          <a:spcPts val="2100"/>
                        </a:lnSpc>
                        <a:spcBef>
                          <a:spcPts val="600"/>
                        </a:spcBef>
                        <a:spcAft>
                          <a:spcPts val="300"/>
                        </a:spcAft>
                        <a:buClrTx/>
                        <a:buSzTx/>
                        <a:buFont typeface="+mj-lt"/>
                        <a:buNone/>
                        <a:tabLst/>
                        <a:defRPr/>
                      </a:pPr>
                      <a:r>
                        <a:rPr lang="zh-TW" altLang="en-US" sz="1400" b="1" kern="1200" dirty="0">
                          <a:solidFill>
                            <a:schemeClr val="tx1"/>
                          </a:solidFill>
                          <a:latin typeface="微軟正黑體" panose="020B0604030504040204" pitchFamily="34" charset="-120"/>
                          <a:ea typeface="微軟正黑體" panose="020B0604030504040204" pitchFamily="34" charset="-120"/>
                        </a:rPr>
                        <a:t>採計</a:t>
                      </a:r>
                      <a:r>
                        <a:rPr lang="zh-TW" altLang="en-US" sz="1400" b="1" kern="1200" dirty="0">
                          <a:solidFill>
                            <a:srgbClr val="FF0000"/>
                          </a:solidFill>
                          <a:latin typeface="微軟正黑體" panose="020B0604030504040204" pitchFamily="34" charset="-120"/>
                          <a:ea typeface="微軟正黑體" panose="020B0604030504040204" pitchFamily="34" charset="-120"/>
                        </a:rPr>
                        <a:t>至</a:t>
                      </a:r>
                      <a:r>
                        <a:rPr lang="en-US" altLang="zh-TW" sz="1400" b="1" kern="1200" dirty="0">
                          <a:solidFill>
                            <a:srgbClr val="FF0000"/>
                          </a:solidFill>
                          <a:latin typeface="微軟正黑體" panose="020B0604030504040204" pitchFamily="34" charset="-120"/>
                          <a:ea typeface="微軟正黑體" panose="020B0604030504040204" pitchFamily="34" charset="-120"/>
                        </a:rPr>
                        <a:t>111</a:t>
                      </a:r>
                      <a:r>
                        <a:rPr lang="zh-TW" altLang="en-US" sz="1400" b="1" kern="1200" dirty="0">
                          <a:solidFill>
                            <a:srgbClr val="FF0000"/>
                          </a:solidFill>
                          <a:latin typeface="微軟正黑體" panose="020B0604030504040204" pitchFamily="34" charset="-120"/>
                          <a:ea typeface="微軟正黑體" panose="020B0604030504040204" pitchFamily="34" charset="-120"/>
                        </a:rPr>
                        <a:t>年</a:t>
                      </a:r>
                      <a:r>
                        <a:rPr lang="en-US" altLang="zh-TW" sz="1400" b="1" kern="1200" dirty="0">
                          <a:solidFill>
                            <a:srgbClr val="FF0000"/>
                          </a:solidFill>
                          <a:latin typeface="微軟正黑體" panose="020B0604030504040204" pitchFamily="34" charset="-120"/>
                          <a:ea typeface="微軟正黑體" panose="020B0604030504040204" pitchFamily="34" charset="-120"/>
                        </a:rPr>
                        <a:t>5</a:t>
                      </a:r>
                      <a:r>
                        <a:rPr lang="zh-TW" altLang="en-US" sz="1400" b="1" kern="1200" dirty="0">
                          <a:solidFill>
                            <a:srgbClr val="FF0000"/>
                          </a:solidFill>
                          <a:latin typeface="微軟正黑體" panose="020B0604030504040204" pitchFamily="34" charset="-120"/>
                          <a:ea typeface="微軟正黑體" panose="020B0604030504040204" pitchFamily="34" charset="-120"/>
                        </a:rPr>
                        <a:t>月</a:t>
                      </a:r>
                      <a:r>
                        <a:rPr lang="en-US" altLang="zh-TW" sz="1400" b="1" kern="1200" dirty="0">
                          <a:solidFill>
                            <a:srgbClr val="FF0000"/>
                          </a:solidFill>
                          <a:latin typeface="微軟正黑體" panose="020B0604030504040204" pitchFamily="34" charset="-120"/>
                          <a:ea typeface="微軟正黑體" panose="020B0604030504040204" pitchFamily="34" charset="-120"/>
                        </a:rPr>
                        <a:t>14</a:t>
                      </a:r>
                      <a:r>
                        <a:rPr lang="zh-TW" altLang="en-US" sz="1400" b="1" kern="1200" dirty="0">
                          <a:solidFill>
                            <a:srgbClr val="FF0000"/>
                          </a:solidFill>
                          <a:latin typeface="微軟正黑體" panose="020B0604030504040204" pitchFamily="34" charset="-120"/>
                          <a:ea typeface="微軟正黑體" panose="020B0604030504040204" pitchFamily="34" charset="-120"/>
                        </a:rPr>
                        <a:t>日</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含</a:t>
                      </a:r>
                      <a:r>
                        <a:rPr lang="en-US" altLang="zh-TW" sz="1400" b="1" dirty="0">
                          <a:solidFill>
                            <a:srgbClr val="FF0000"/>
                          </a:solidFill>
                          <a:latin typeface="微軟正黑體" panose="020B0604030504040204" pitchFamily="34" charset="-120"/>
                          <a:ea typeface="微軟正黑體" panose="020B0604030504040204" pitchFamily="34" charset="-120"/>
                        </a:rPr>
                        <a:t>)</a:t>
                      </a:r>
                      <a:r>
                        <a:rPr lang="zh-TW" altLang="en-US" sz="1400" b="1" dirty="0">
                          <a:solidFill>
                            <a:srgbClr val="FF0000"/>
                          </a:solidFill>
                          <a:latin typeface="微軟正黑體" panose="020B0604030504040204" pitchFamily="34" charset="-120"/>
                          <a:ea typeface="微軟正黑體" panose="020B0604030504040204" pitchFamily="34" charset="-120"/>
                        </a:rPr>
                        <a:t>前</a:t>
                      </a:r>
                      <a:r>
                        <a:rPr lang="zh-TW" altLang="en-US" sz="1400" b="1" dirty="0">
                          <a:solidFill>
                            <a:schemeClr val="tx1"/>
                          </a:solidFill>
                          <a:latin typeface="微軟正黑體" panose="020B0604030504040204" pitchFamily="34" charset="-120"/>
                          <a:ea typeface="微軟正黑體" panose="020B0604030504040204" pitchFamily="34" charset="-120"/>
                        </a:rPr>
                        <a:t>取得</a:t>
                      </a:r>
                      <a:r>
                        <a:rPr lang="zh-TW" altLang="en-US" sz="1400" b="1" kern="1200" dirty="0">
                          <a:solidFill>
                            <a:schemeClr val="tx1"/>
                          </a:solidFill>
                          <a:latin typeface="微軟正黑體" panose="020B0604030504040204" pitchFamily="34" charset="-120"/>
                          <a:ea typeface="微軟正黑體" panose="020B0604030504040204" pitchFamily="34" charset="-120"/>
                        </a:rPr>
                        <a:t>。</a:t>
                      </a:r>
                      <a:endParaRPr lang="zh-TW" altLang="en-US" sz="1400" b="1" kern="1200" dirty="0">
                        <a:solidFill>
                          <a:schemeClr val="tx1"/>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65766">
                <a:tc vMerge="1">
                  <a:txBody>
                    <a:bodyPr/>
                    <a:lstStyle/>
                    <a:p>
                      <a:endParaRPr lang="zh-TW" altLang="en-US" dirty="0"/>
                    </a:p>
                  </a:txBody>
                  <a:tcPr/>
                </a:tc>
                <a:tc gridSpan="2">
                  <a:txBody>
                    <a:bodyP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服務學習時數</a:t>
                      </a: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8">
                  <a:txBody>
                    <a:bodyPr/>
                    <a:lstStyle/>
                    <a:p>
                      <a:pPr marL="0" algn="l" defTabSz="914400" rtl="0" eaLnBrk="1" latinLnBrk="0" hangingPunct="1"/>
                      <a:r>
                        <a:rPr lang="zh-TW" altLang="en-US" sz="1200" b="1" kern="1200" dirty="0">
                          <a:solidFill>
                            <a:schemeClr val="tx1"/>
                          </a:solidFill>
                          <a:latin typeface="微軟正黑體" panose="020B0604030504040204" pitchFamily="34" charset="-120"/>
                          <a:ea typeface="微軟正黑體" panose="020B0604030504040204" pitchFamily="34" charset="-120"/>
                        </a:rPr>
                        <a:t>參加校內或校外（須服務證明）志工或社區服務，累積</a:t>
                      </a:r>
                      <a:r>
                        <a:rPr lang="en-US" altLang="zh-TW" sz="1200" b="1" kern="1200" dirty="0">
                          <a:solidFill>
                            <a:schemeClr val="tx1"/>
                          </a:solidFill>
                          <a:latin typeface="微軟正黑體" panose="020B0604030504040204" pitchFamily="34" charset="-120"/>
                          <a:ea typeface="微軟正黑體" panose="020B0604030504040204" pitchFamily="34" charset="-120"/>
                        </a:rPr>
                        <a:t>1</a:t>
                      </a:r>
                      <a:r>
                        <a:rPr lang="zh-TW" altLang="en-US" sz="1200" b="1" kern="1200" dirty="0">
                          <a:solidFill>
                            <a:schemeClr val="tx1"/>
                          </a:solidFill>
                          <a:latin typeface="微軟正黑體" panose="020B0604030504040204" pitchFamily="34" charset="-120"/>
                          <a:ea typeface="微軟正黑體" panose="020B0604030504040204" pitchFamily="34" charset="-120"/>
                        </a:rPr>
                        <a:t>小時得 </a:t>
                      </a:r>
                      <a:r>
                        <a:rPr lang="en-US" altLang="zh-TW" sz="1400" b="1" kern="1200" dirty="0">
                          <a:solidFill>
                            <a:srgbClr val="FF0000"/>
                          </a:solidFill>
                          <a:latin typeface="微軟正黑體" panose="020B0604030504040204" pitchFamily="34" charset="-120"/>
                          <a:ea typeface="微軟正黑體" panose="020B0604030504040204" pitchFamily="34" charset="-120"/>
                        </a:rPr>
                        <a:t>0.5</a:t>
                      </a:r>
                      <a:r>
                        <a:rPr lang="zh-TW" altLang="en-US" sz="1400" b="1" kern="1200" dirty="0">
                          <a:solidFill>
                            <a:srgbClr val="FF0000"/>
                          </a:solidFill>
                          <a:latin typeface="微軟正黑體" panose="020B0604030504040204" pitchFamily="34" charset="-120"/>
                          <a:ea typeface="微軟正黑體" panose="020B0604030504040204" pitchFamily="34" charset="-120"/>
                        </a:rPr>
                        <a:t>分</a:t>
                      </a:r>
                      <a:endParaRPr lang="zh-TW" altLang="en-US" sz="1400" b="1" kern="1200" dirty="0">
                        <a:solidFill>
                          <a:srgbClr val="FF0000"/>
                        </a:solidFill>
                        <a:latin typeface="微軟正黑體" pitchFamily="34" charset="-120"/>
                        <a:ea typeface="微軟正黑體" pitchFamily="34" charset="-120"/>
                        <a:cs typeface="+mn-cs"/>
                      </a:endParaRPr>
                    </a:p>
                  </a:txBody>
                  <a:tcPr marL="68584" marR="68584" marT="34285" marB="342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algn="l" defTabSz="914400" rtl="0" eaLnBrk="1" latinLnBrk="0" hangingPunct="1"/>
                      <a:endParaRPr lang="zh-TW" altLang="en-US" sz="1600" b="1" kern="1200" dirty="0">
                        <a:solidFill>
                          <a:schemeClr val="tx1"/>
                        </a:solidFill>
                        <a:latin typeface="微軟正黑體" pitchFamily="34" charset="-120"/>
                        <a:ea typeface="微軟正黑體" pitchFamily="34" charset="-120"/>
                        <a:cs typeface="+mn-cs"/>
                      </a:endParaRPr>
                    </a:p>
                  </a:txBody>
                  <a:tcPr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7460890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內容版面配置區 2">
            <a:extLst>
              <a:ext uri="{FF2B5EF4-FFF2-40B4-BE49-F238E27FC236}">
                <a16:creationId xmlns:a16="http://schemas.microsoft.com/office/drawing/2014/main" id="{AF2CF87B-65B3-46CC-823C-4348AB6C5AB4}"/>
              </a:ext>
            </a:extLst>
          </p:cNvPr>
          <p:cNvSpPr>
            <a:spLocks noGrp="1"/>
          </p:cNvSpPr>
          <p:nvPr>
            <p:ph idx="1"/>
          </p:nvPr>
        </p:nvSpPr>
        <p:spPr>
          <a:xfrm>
            <a:off x="1523999" y="1383506"/>
            <a:ext cx="9998075" cy="5220494"/>
          </a:xfrm>
        </p:spPr>
        <p:txBody>
          <a:bodyPr rtlCol="0">
            <a:noAutofit/>
          </a:bodyPr>
          <a:lstStyle/>
          <a:p>
            <a:pPr fontAlgn="auto">
              <a:spcAft>
                <a:spcPts val="45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競賽</a:t>
            </a:r>
            <a:r>
              <a:rPr lang="zh-TW" altLang="en-US" sz="2000" b="1" dirty="0">
                <a:solidFill>
                  <a:srgbClr val="0033CC"/>
                </a:solidFill>
                <a:latin typeface="標楷體" panose="03000509000000000000" pitchFamily="65" charset="-120"/>
                <a:ea typeface="標楷體" panose="03000509000000000000" pitchFamily="65" charset="-120"/>
              </a:rPr>
              <a:t>（上限７分）</a:t>
            </a:r>
            <a:endParaRPr lang="en-US" altLang="zh-TW" sz="2000" b="1" dirty="0">
              <a:solidFill>
                <a:srgbClr val="0033CC"/>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競賽得獎應於國中在學期間且至</a:t>
            </a:r>
            <a:r>
              <a:rPr lang="en-US" altLang="zh-TW" sz="2000" b="1" dirty="0">
                <a:solidFill>
                  <a:srgbClr val="C00000"/>
                </a:solidFill>
                <a:latin typeface="標楷體" panose="03000509000000000000" pitchFamily="65" charset="-120"/>
                <a:ea typeface="標楷體" panose="03000509000000000000" pitchFamily="65" charset="-120"/>
              </a:rPr>
              <a:t>111</a:t>
            </a:r>
            <a:r>
              <a:rPr lang="zh-TW" altLang="zh-TW"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zh-TW"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zh-TW" sz="2000" b="1" dirty="0">
                <a:solidFill>
                  <a:srgbClr val="C00000"/>
                </a:solidFill>
                <a:latin typeface="標楷體" panose="03000509000000000000" pitchFamily="65" charset="-120"/>
                <a:ea typeface="標楷體" panose="03000509000000000000" pitchFamily="65" charset="-120"/>
              </a:rPr>
              <a:t>日（星期</a:t>
            </a:r>
            <a:r>
              <a:rPr lang="zh-TW" altLang="en-US" sz="2000" b="1" dirty="0">
                <a:solidFill>
                  <a:srgbClr val="C00000"/>
                </a:solidFill>
                <a:latin typeface="標楷體" panose="03000509000000000000" pitchFamily="65" charset="-120"/>
                <a:ea typeface="標楷體" panose="03000509000000000000" pitchFamily="65" charset="-120"/>
              </a:rPr>
              <a:t>六</a:t>
            </a:r>
            <a:r>
              <a:rPr lang="zh-TW" altLang="zh-TW" sz="2000" b="1"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（含）前</a:t>
            </a:r>
            <a:r>
              <a:rPr lang="zh-TW" altLang="zh-TW" sz="2000" b="1" dirty="0">
                <a:solidFill>
                  <a:srgbClr val="C00000"/>
                </a:solidFill>
                <a:latin typeface="標楷體" panose="03000509000000000000" pitchFamily="65" charset="-120"/>
                <a:ea typeface="標楷體" panose="03000509000000000000" pitchFamily="65" charset="-120"/>
              </a:rPr>
              <a:t>取得為限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國際性</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全國性競賽項目以</a:t>
            </a:r>
            <a:r>
              <a:rPr lang="zh-TW" altLang="zh-TW" sz="2000" u="sng" dirty="0">
                <a:solidFill>
                  <a:srgbClr val="C00000"/>
                </a:solidFill>
                <a:latin typeface="標楷體" panose="03000509000000000000" pitchFamily="65" charset="-120"/>
                <a:ea typeface="標楷體" panose="03000509000000000000" pitchFamily="65" charset="-120"/>
              </a:rPr>
              <a:t>簡章所列項目</a:t>
            </a:r>
            <a:r>
              <a:rPr lang="zh-TW" altLang="zh-TW" sz="2000" dirty="0">
                <a:latin typeface="標楷體" panose="03000509000000000000" pitchFamily="65" charset="-120"/>
                <a:ea typeface="標楷體" panose="03000509000000000000" pitchFamily="65" charset="-120"/>
              </a:rPr>
              <a:t>為限</a:t>
            </a:r>
            <a:endParaRPr lang="en-US" altLang="zh-TW" sz="2000" dirty="0">
              <a:latin typeface="標楷體" panose="03000509000000000000" pitchFamily="65" charset="-120"/>
              <a:ea typeface="標楷體" panose="03000509000000000000" pitchFamily="65" charset="-120"/>
            </a:endParaRPr>
          </a:p>
          <a:p>
            <a:pPr>
              <a:buFont typeface="Wingdings" panose="05000000000000000000" pitchFamily="2" charset="2"/>
              <a:buChar char="Ø"/>
              <a:defRPr/>
            </a:pPr>
            <a:r>
              <a:rPr lang="zh-TW" altLang="zh-TW" sz="2000" dirty="0">
                <a:solidFill>
                  <a:srgbClr val="C00000"/>
                </a:solidFill>
                <a:latin typeface="標楷體" panose="03000509000000000000" pitchFamily="65" charset="-120"/>
                <a:ea typeface="標楷體" panose="03000509000000000000" pitchFamily="65" charset="-120"/>
              </a:rPr>
              <a:t>區域及縣（市）競賽以</a:t>
            </a:r>
            <a:r>
              <a:rPr lang="zh-TW" altLang="en-US" sz="2000" dirty="0">
                <a:solidFill>
                  <a:srgbClr val="C00000"/>
                </a:solidFill>
                <a:latin typeface="標楷體" panose="03000509000000000000" pitchFamily="65" charset="-120"/>
                <a:ea typeface="標楷體" panose="03000509000000000000" pitchFamily="65" charset="-120"/>
              </a:rPr>
              <a:t>縣市</a:t>
            </a:r>
            <a:r>
              <a:rPr lang="zh-TW" altLang="zh-TW" sz="2000" dirty="0">
                <a:solidFill>
                  <a:srgbClr val="C00000"/>
                </a:solidFill>
                <a:latin typeface="標楷體" panose="03000509000000000000" pitchFamily="65" charset="-120"/>
                <a:ea typeface="標楷體" panose="03000509000000000000" pitchFamily="65" charset="-120"/>
              </a:rPr>
              <a:t>政府主辦者為限</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且</a:t>
            </a:r>
            <a:r>
              <a:rPr lang="zh-TW" altLang="en-US" sz="2000" dirty="0">
                <a:solidFill>
                  <a:srgbClr val="C00000"/>
                </a:solidFill>
                <a:latin typeface="標楷體" panose="03000509000000000000" pitchFamily="65" charset="-120"/>
                <a:ea typeface="標楷體" panose="03000509000000000000" pitchFamily="65" charset="-120"/>
              </a:rPr>
              <a:t>獲獎證明落款人：</a:t>
            </a:r>
            <a:r>
              <a:rPr lang="zh-TW" altLang="en-US" sz="2000" b="1" dirty="0">
                <a:solidFill>
                  <a:srgbClr val="C00000"/>
                </a:solidFill>
                <a:latin typeface="標楷體" panose="03000509000000000000" pitchFamily="65" charset="-120"/>
                <a:ea typeface="標楷體" panose="03000509000000000000" pitchFamily="65" charset="-120"/>
              </a:rPr>
              <a:t>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為縣</a:t>
            </a:r>
            <a:r>
              <a:rPr lang="zh-TW" altLang="zh-TW" sz="2000" dirty="0">
                <a:solidFill>
                  <a:srgbClr val="C00000"/>
                </a:solidFill>
                <a:latin typeface="標楷體" panose="03000509000000000000" pitchFamily="65" charset="-120"/>
                <a:ea typeface="標楷體" panose="03000509000000000000" pitchFamily="65" charset="-120"/>
              </a:rPr>
              <a:t>（市）</a:t>
            </a:r>
            <a:r>
              <a:rPr lang="zh-TW" altLang="en-US" sz="2000" b="1" dirty="0">
                <a:solidFill>
                  <a:srgbClr val="C00000"/>
                </a:solidFill>
                <a:latin typeface="標楷體" panose="03000509000000000000" pitchFamily="65" charset="-120"/>
                <a:ea typeface="標楷體" panose="03000509000000000000" pitchFamily="65" charset="-120"/>
              </a:rPr>
              <a:t>長</a:t>
            </a:r>
            <a:r>
              <a:rPr lang="zh-TW" altLang="en-US" sz="2000" dirty="0">
                <a:solidFill>
                  <a:srgbClr val="C00000"/>
                </a:solidFill>
                <a:latin typeface="標楷體" panose="03000509000000000000" pitchFamily="65" charset="-120"/>
                <a:ea typeface="標楷體" panose="03000509000000000000" pitchFamily="65" charset="-120"/>
              </a:rPr>
              <a:t>；</a:t>
            </a:r>
            <a:r>
              <a:rPr lang="zh-TW" altLang="en-US" sz="2000" b="1" dirty="0">
                <a:solidFill>
                  <a:srgbClr val="C00000"/>
                </a:solidFill>
                <a:latin typeface="標楷體" panose="03000509000000000000" pitchFamily="65" charset="-120"/>
                <a:ea typeface="標楷體" panose="03000509000000000000" pitchFamily="65" charset="-120"/>
              </a:rPr>
              <a:t>直轄市為市長或其所屬之一級機關首長</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buFont typeface="Wingdings" panose="05000000000000000000" pitchFamily="2" charset="2"/>
              <a:buChar char="Ø"/>
              <a:defRPr/>
            </a:pPr>
            <a:endParaRPr lang="en-US" altLang="zh-TW" sz="2000" dirty="0">
              <a:solidFill>
                <a:srgbClr val="C00000"/>
              </a:solidFill>
              <a:latin typeface="標楷體" panose="03000509000000000000" pitchFamily="65" charset="-120"/>
              <a:ea typeface="標楷體" panose="03000509000000000000" pitchFamily="65" charset="-120"/>
            </a:endParaRPr>
          </a:p>
          <a:p>
            <a:pPr fontAlgn="auto">
              <a:lnSpc>
                <a:spcPct val="100000"/>
              </a:lnSpc>
              <a:spcAft>
                <a:spcPts val="0"/>
              </a:spcAft>
              <a:buFont typeface="Wingdings" panose="05000000000000000000" pitchFamily="2" charset="2"/>
              <a:buChar char="l"/>
              <a:defRPr/>
            </a:pPr>
            <a:r>
              <a:rPr lang="zh-TW" altLang="zh-TW" sz="2000" b="1" dirty="0">
                <a:solidFill>
                  <a:srgbClr val="0033CC"/>
                </a:solidFill>
                <a:latin typeface="標楷體" panose="03000509000000000000" pitchFamily="65" charset="-120"/>
                <a:ea typeface="標楷體" panose="03000509000000000000" pitchFamily="65" charset="-120"/>
              </a:rPr>
              <a:t>服務學習</a:t>
            </a:r>
            <a:r>
              <a:rPr lang="zh-TW" altLang="en-US" sz="2000" b="1" dirty="0">
                <a:solidFill>
                  <a:srgbClr val="0033CC"/>
                </a:solidFill>
                <a:latin typeface="標楷體" panose="03000509000000000000" pitchFamily="65" charset="-120"/>
                <a:ea typeface="標楷體" panose="03000509000000000000" pitchFamily="65" charset="-120"/>
              </a:rPr>
              <a:t>（上限</a:t>
            </a:r>
            <a:r>
              <a:rPr lang="en-US" altLang="zh-TW" sz="2000" b="1" dirty="0">
                <a:solidFill>
                  <a:srgbClr val="0033CC"/>
                </a:solidFill>
                <a:latin typeface="標楷體" panose="03000509000000000000" pitchFamily="65" charset="-120"/>
                <a:ea typeface="標楷體" panose="03000509000000000000" pitchFamily="65" charset="-120"/>
              </a:rPr>
              <a:t>15</a:t>
            </a:r>
            <a:r>
              <a:rPr lang="zh-TW" altLang="en-US" sz="2000" b="1" dirty="0">
                <a:solidFill>
                  <a:srgbClr val="0033CC"/>
                </a:solidFill>
                <a:latin typeface="標楷體" panose="03000509000000000000" pitchFamily="65" charset="-120"/>
                <a:ea typeface="標楷體" panose="03000509000000000000" pitchFamily="65" charset="-120"/>
              </a:rPr>
              <a:t>分）</a:t>
            </a:r>
            <a:endParaRPr lang="en-US" altLang="zh-TW" sz="2000" b="1" dirty="0">
              <a:solidFill>
                <a:srgbClr val="0033CC"/>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採計學校服務表現</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擔任班級幹部、小老師或社團幹部任滿</a:t>
            </a:r>
            <a:r>
              <a:rPr lang="zh-TW" altLang="zh-TW" sz="2000" dirty="0">
                <a:solidFill>
                  <a:srgbClr val="C00000"/>
                </a:solidFill>
                <a:latin typeface="標楷體" panose="03000509000000000000" pitchFamily="65" charset="-120"/>
                <a:ea typeface="標楷體" panose="03000509000000000000" pitchFamily="65" charset="-120"/>
              </a:rPr>
              <a:t>一學期得</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latin typeface="標楷體" panose="03000509000000000000" pitchFamily="65" charset="-120"/>
                <a:ea typeface="標楷體" panose="03000509000000000000" pitchFamily="65" charset="-120"/>
              </a:rPr>
              <a:t>，</a:t>
            </a:r>
            <a:r>
              <a:rPr lang="zh-TW" altLang="zh-TW" sz="2000" dirty="0">
                <a:solidFill>
                  <a:srgbClr val="C00000"/>
                </a:solidFill>
                <a:latin typeface="標楷體" panose="03000509000000000000" pitchFamily="65" charset="-120"/>
                <a:ea typeface="標楷體" panose="03000509000000000000" pitchFamily="65" charset="-120"/>
              </a:rPr>
              <a:t>同一學期同時擔任班級幹部、小老師或社團幹部，仍以</a:t>
            </a:r>
            <a:r>
              <a:rPr lang="en-US" altLang="zh-TW" sz="2000" b="1" dirty="0">
                <a:solidFill>
                  <a:srgbClr val="C00000"/>
                </a:solidFill>
                <a:latin typeface="標楷體" panose="03000509000000000000" pitchFamily="65" charset="-120"/>
                <a:ea typeface="標楷體" panose="03000509000000000000" pitchFamily="65" charset="-120"/>
              </a:rPr>
              <a:t>2</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採計。</a:t>
            </a:r>
            <a:br>
              <a:rPr lang="en-US" altLang="zh-TW" sz="2000" dirty="0">
                <a:solidFill>
                  <a:srgbClr val="C00000"/>
                </a:solidFill>
                <a:latin typeface="標楷體" panose="03000509000000000000" pitchFamily="65" charset="-120"/>
                <a:ea typeface="標楷體" panose="03000509000000000000" pitchFamily="65" charset="-120"/>
              </a:rPr>
            </a:br>
            <a:r>
              <a:rPr lang="zh-TW" altLang="zh-TW" sz="2000" dirty="0">
                <a:solidFill>
                  <a:srgbClr val="0000CC"/>
                </a:solidFill>
                <a:latin typeface="標楷體" panose="03000509000000000000" pitchFamily="65" charset="-120"/>
                <a:ea typeface="標楷體" panose="03000509000000000000" pitchFamily="65" charset="-120"/>
              </a:rPr>
              <a:t>除副班長、副社長，</a:t>
            </a:r>
            <a:r>
              <a:rPr lang="zh-TW" altLang="zh-TW" sz="2000" dirty="0">
                <a:solidFill>
                  <a:srgbClr val="C00000"/>
                </a:solidFill>
                <a:latin typeface="標楷體" panose="03000509000000000000" pitchFamily="65" charset="-120"/>
                <a:ea typeface="標楷體" panose="03000509000000000000" pitchFamily="65" charset="-120"/>
              </a:rPr>
              <a:t>其餘副級幹部皆不採計。</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zh-TW" sz="2000" dirty="0">
                <a:latin typeface="標楷體" panose="03000509000000000000" pitchFamily="65" charset="-120"/>
                <a:ea typeface="標楷體" panose="03000509000000000000" pitchFamily="65" charset="-120"/>
              </a:rPr>
              <a:t>校外服務學習時數</a:t>
            </a:r>
            <a:r>
              <a:rPr lang="zh-TW" altLang="en-US"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參加校內服務學習課程及活動，或於校外參加志工服務或社區服務</a:t>
            </a:r>
            <a:r>
              <a:rPr lang="zh-TW" altLang="zh-TW" sz="2000" dirty="0">
                <a:solidFill>
                  <a:srgbClr val="C00000"/>
                </a:solidFill>
                <a:latin typeface="標楷體" panose="03000509000000000000" pitchFamily="65" charset="-120"/>
                <a:ea typeface="標楷體" panose="03000509000000000000" pitchFamily="65" charset="-120"/>
              </a:rPr>
              <a:t>滿</a:t>
            </a:r>
            <a:r>
              <a:rPr lang="en-US" altLang="zh-TW" sz="2000" dirty="0">
                <a:solidFill>
                  <a:srgbClr val="C00000"/>
                </a:solidFill>
                <a:latin typeface="標楷體" panose="03000509000000000000" pitchFamily="65" charset="-120"/>
                <a:ea typeface="標楷體" panose="03000509000000000000" pitchFamily="65" charset="-120"/>
              </a:rPr>
              <a:t>1</a:t>
            </a:r>
            <a:r>
              <a:rPr lang="zh-TW" altLang="zh-TW" sz="2000" dirty="0">
                <a:solidFill>
                  <a:srgbClr val="C00000"/>
                </a:solidFill>
                <a:latin typeface="標楷體" panose="03000509000000000000" pitchFamily="65" charset="-120"/>
                <a:ea typeface="標楷體" panose="03000509000000000000" pitchFamily="65" charset="-120"/>
              </a:rPr>
              <a:t>小時得</a:t>
            </a:r>
            <a:r>
              <a:rPr lang="en-US" altLang="zh-TW" sz="2000" dirty="0">
                <a:solidFill>
                  <a:srgbClr val="C00000"/>
                </a:solidFill>
                <a:latin typeface="標楷體" panose="03000509000000000000" pitchFamily="65" charset="-120"/>
                <a:ea typeface="標楷體" panose="03000509000000000000" pitchFamily="65" charset="-120"/>
              </a:rPr>
              <a:t> </a:t>
            </a:r>
            <a:r>
              <a:rPr lang="en-US" altLang="zh-TW" sz="2000" b="1" dirty="0">
                <a:solidFill>
                  <a:srgbClr val="C00000"/>
                </a:solidFill>
                <a:latin typeface="標楷體" panose="03000509000000000000" pitchFamily="65" charset="-120"/>
                <a:ea typeface="標楷體" panose="03000509000000000000" pitchFamily="65" charset="-120"/>
              </a:rPr>
              <a:t>0.5</a:t>
            </a:r>
            <a:r>
              <a:rPr lang="zh-TW" altLang="zh-TW" sz="2000" b="1" dirty="0">
                <a:solidFill>
                  <a:srgbClr val="C00000"/>
                </a:solidFill>
                <a:latin typeface="標楷體" panose="03000509000000000000" pitchFamily="65" charset="-120"/>
                <a:ea typeface="標楷體" panose="03000509000000000000" pitchFamily="65" charset="-120"/>
              </a:rPr>
              <a:t>分</a:t>
            </a:r>
            <a:r>
              <a:rPr lang="zh-TW" altLang="zh-TW" sz="2000" dirty="0">
                <a:solidFill>
                  <a:srgbClr val="C00000"/>
                </a:solidFill>
                <a:latin typeface="標楷體" panose="03000509000000000000" pitchFamily="65" charset="-120"/>
                <a:ea typeface="標楷體" panose="03000509000000000000" pitchFamily="65" charset="-120"/>
              </a:rPr>
              <a:t>。</a:t>
            </a:r>
            <a:endParaRPr lang="en-US" altLang="zh-TW" sz="2000" dirty="0">
              <a:solidFill>
                <a:srgbClr val="C00000"/>
              </a:solidFill>
              <a:latin typeface="標楷體" panose="03000509000000000000" pitchFamily="65" charset="-120"/>
              <a:ea typeface="標楷體" panose="03000509000000000000" pitchFamily="65" charset="-120"/>
            </a:endParaRPr>
          </a:p>
          <a:p>
            <a:pPr>
              <a:lnSpc>
                <a:spcPct val="100000"/>
              </a:lnSpc>
              <a:buFont typeface="Wingdings" panose="05000000000000000000" pitchFamily="2" charset="2"/>
              <a:buChar char="Ø"/>
              <a:defRPr/>
            </a:pPr>
            <a:r>
              <a:rPr lang="zh-TW" altLang="en-US" sz="2000" dirty="0">
                <a:latin typeface="標楷體" panose="03000509000000000000" pitchFamily="65" charset="-120"/>
                <a:ea typeface="標楷體" panose="03000509000000000000" pitchFamily="65" charset="-120"/>
              </a:rPr>
              <a:t>相關服務學習應於</a:t>
            </a:r>
            <a:r>
              <a:rPr lang="zh-TW" altLang="en-US" sz="2000" dirty="0">
                <a:solidFill>
                  <a:srgbClr val="C00000"/>
                </a:solidFill>
                <a:latin typeface="標楷體" panose="03000509000000000000" pitchFamily="65" charset="-120"/>
                <a:ea typeface="標楷體" panose="03000509000000000000" pitchFamily="65" charset="-120"/>
              </a:rPr>
              <a:t>國中就學期間且至</a:t>
            </a:r>
            <a:r>
              <a:rPr lang="en-US" altLang="zh-TW" sz="2000" b="1" dirty="0">
                <a:solidFill>
                  <a:srgbClr val="C00000"/>
                </a:solidFill>
                <a:latin typeface="標楷體" panose="03000509000000000000" pitchFamily="65" charset="-120"/>
                <a:ea typeface="標楷體" panose="03000509000000000000" pitchFamily="65" charset="-120"/>
              </a:rPr>
              <a:t>111</a:t>
            </a:r>
            <a:r>
              <a:rPr lang="zh-TW" altLang="en-US" sz="2000" b="1" dirty="0">
                <a:solidFill>
                  <a:srgbClr val="C00000"/>
                </a:solidFill>
                <a:latin typeface="標楷體" panose="03000509000000000000" pitchFamily="65" charset="-120"/>
                <a:ea typeface="標楷體" panose="03000509000000000000" pitchFamily="65" charset="-120"/>
              </a:rPr>
              <a:t>年</a:t>
            </a:r>
            <a:r>
              <a:rPr lang="en-US" altLang="zh-TW" sz="2000" b="1" dirty="0">
                <a:solidFill>
                  <a:srgbClr val="C00000"/>
                </a:solidFill>
                <a:latin typeface="標楷體" panose="03000509000000000000" pitchFamily="65" charset="-120"/>
                <a:ea typeface="標楷體" panose="03000509000000000000" pitchFamily="65" charset="-120"/>
              </a:rPr>
              <a:t>5</a:t>
            </a:r>
            <a:r>
              <a:rPr lang="zh-TW" altLang="en-US" sz="2000" b="1" dirty="0">
                <a:solidFill>
                  <a:srgbClr val="C00000"/>
                </a:solidFill>
                <a:latin typeface="標楷體" panose="03000509000000000000" pitchFamily="65" charset="-120"/>
                <a:ea typeface="標楷體" panose="03000509000000000000" pitchFamily="65" charset="-120"/>
              </a:rPr>
              <a:t>月</a:t>
            </a:r>
            <a:r>
              <a:rPr lang="en-US" altLang="zh-TW" sz="2000" b="1" dirty="0">
                <a:solidFill>
                  <a:srgbClr val="C00000"/>
                </a:solidFill>
                <a:latin typeface="標楷體" panose="03000509000000000000" pitchFamily="65" charset="-120"/>
                <a:ea typeface="標楷體" panose="03000509000000000000" pitchFamily="65" charset="-120"/>
              </a:rPr>
              <a:t>14</a:t>
            </a:r>
            <a:r>
              <a:rPr lang="zh-TW" altLang="en-US" sz="2000" b="1" dirty="0">
                <a:solidFill>
                  <a:srgbClr val="C00000"/>
                </a:solidFill>
                <a:latin typeface="標楷體" panose="03000509000000000000" pitchFamily="65" charset="-120"/>
                <a:ea typeface="標楷體" panose="03000509000000000000" pitchFamily="65" charset="-120"/>
              </a:rPr>
              <a:t>日（星期六）（含）前取得為限</a:t>
            </a:r>
            <a:r>
              <a:rPr lang="zh-TW" altLang="en-US" sz="2000" dirty="0">
                <a:solidFill>
                  <a:srgbClr val="C00000"/>
                </a:solidFill>
                <a:latin typeface="標楷體" panose="03000509000000000000" pitchFamily="65" charset="-120"/>
                <a:ea typeface="標楷體" panose="03000509000000000000" pitchFamily="65" charset="-120"/>
              </a:rPr>
              <a:t>。</a:t>
            </a:r>
            <a:endParaRPr lang="zh-TW" altLang="zh-TW" sz="2000" dirty="0">
              <a:solidFill>
                <a:srgbClr val="C0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9839203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787525"/>
            <a:ext cx="9555162" cy="4756150"/>
          </a:xfrm>
        </p:spPr>
        <p:txBody>
          <a:bodyPr/>
          <a:lstStyle/>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0.5</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111</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10</a:t>
            </a:r>
            <a:r>
              <a:rPr lang="zh-TW" altLang="zh-TW" sz="2800" dirty="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28</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五專聯合免視滿</a:t>
            </a:r>
            <a:r>
              <a:rPr lang="en-US" altLang="zh-TW" sz="2800" dirty="0">
                <a:solidFill>
                  <a:srgbClr val="000066"/>
                </a:solidFill>
                <a:latin typeface="標楷體" panose="03000509000000000000" pitchFamily="65" charset="-120"/>
                <a:ea typeface="標楷體" panose="03000509000000000000" pitchFamily="65" charset="-120"/>
              </a:rPr>
              <a:t>4</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111</a:t>
            </a:r>
            <a:r>
              <a:rPr lang="zh-TW" altLang="zh-TW"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30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a:solidFill>
                  <a:srgbClr val="000066"/>
                </a:solidFill>
                <a:latin typeface="標楷體" panose="03000509000000000000" pitchFamily="65" charset="-120"/>
                <a:ea typeface="標楷體" panose="03000509000000000000" pitchFamily="65" charset="-120"/>
              </a:rPr>
              <a:t>111</a:t>
            </a:r>
            <a:r>
              <a:rPr lang="zh-TW" altLang="en-US" sz="2800" dirty="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文字方塊 6">
            <a:extLst>
              <a:ext uri="{FF2B5EF4-FFF2-40B4-BE49-F238E27FC236}">
                <a16:creationId xmlns:a16="http://schemas.microsoft.com/office/drawing/2014/main" id="{E351ACAF-F2D2-494E-A5A6-0E3D8774CA69}"/>
              </a:ext>
            </a:extLst>
          </p:cNvPr>
          <p:cNvSpPr txBox="1"/>
          <p:nvPr/>
        </p:nvSpPr>
        <p:spPr>
          <a:xfrm>
            <a:off x="4269869" y="1226492"/>
            <a:ext cx="4339650" cy="461665"/>
          </a:xfrm>
          <a:prstGeom prst="rect">
            <a:avLst/>
          </a:prstGeom>
          <a:noFill/>
        </p:spPr>
        <p:txBody>
          <a:bodyPr wrap="none" rtlCol="0">
            <a:spAutoFit/>
          </a:bodyPr>
          <a:lstStyle/>
          <a:p>
            <a:r>
              <a:rPr lang="zh-TW" altLang="en-US" sz="2400" b="1" dirty="0">
                <a:solidFill>
                  <a:srgbClr val="FF0000"/>
                </a:solidFill>
                <a:latin typeface="+mn-ea"/>
                <a:ea typeface="+mn-ea"/>
              </a:rPr>
              <a:t>適用</a:t>
            </a:r>
            <a:r>
              <a:rPr lang="en-US" altLang="zh-TW" sz="2400" b="1" dirty="0">
                <a:solidFill>
                  <a:srgbClr val="FF0000"/>
                </a:solidFill>
                <a:latin typeface="+mn-ea"/>
                <a:ea typeface="+mn-ea"/>
              </a:rPr>
              <a:t>111-112</a:t>
            </a:r>
            <a:r>
              <a:rPr lang="zh-TW" altLang="en-US" sz="2400" b="1" dirty="0">
                <a:solidFill>
                  <a:srgbClr val="FF0000"/>
                </a:solidFill>
                <a:latin typeface="+mn-ea"/>
                <a:ea typeface="+mn-ea"/>
              </a:rPr>
              <a:t>學年度入學之學生</a:t>
            </a:r>
          </a:p>
        </p:txBody>
      </p:sp>
    </p:spTree>
    <p:extLst>
      <p:ext uri="{BB962C8B-B14F-4D97-AF65-F5344CB8AC3E}">
        <p14:creationId xmlns:p14="http://schemas.microsoft.com/office/powerpoint/2010/main" val="5700022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9" name="內容版面配置區 2">
            <a:extLst>
              <a:ext uri="{FF2B5EF4-FFF2-40B4-BE49-F238E27FC236}">
                <a16:creationId xmlns:a16="http://schemas.microsoft.com/office/drawing/2014/main" id="{40F77A8C-4092-4096-8001-692B1D7DB768}"/>
              </a:ext>
            </a:extLst>
          </p:cNvPr>
          <p:cNvSpPr>
            <a:spLocks noGrp="1"/>
          </p:cNvSpPr>
          <p:nvPr>
            <p:ph idx="1"/>
          </p:nvPr>
        </p:nvSpPr>
        <p:spPr>
          <a:xfrm>
            <a:off x="1592263" y="1462350"/>
            <a:ext cx="9612766" cy="4586288"/>
          </a:xfrm>
        </p:spPr>
        <p:txBody>
          <a:bodyPr rtlCol="0">
            <a:noAutofit/>
          </a:bodyPr>
          <a:lstStyle/>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技藝優良</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marL="0" indent="0" fontAlgn="auto">
              <a:lnSpc>
                <a:spcPct val="100000"/>
              </a:lnSpc>
              <a:spcBef>
                <a:spcPts val="450"/>
              </a:spcBef>
              <a:spcAft>
                <a:spcPts val="225"/>
              </a:spcAft>
              <a:buNone/>
              <a:defRPr/>
            </a:pPr>
            <a:endParaRPr lang="en-US" altLang="zh-TW" sz="44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弱勢身分</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3</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lnSpc>
                <a:spcPct val="100000"/>
              </a:lnSpc>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報名時具</a:t>
            </a:r>
            <a:r>
              <a:rPr lang="zh-TW" altLang="zh-TW" sz="2000" dirty="0">
                <a:solidFill>
                  <a:srgbClr val="C00000"/>
                </a:solidFill>
                <a:latin typeface="微軟正黑體" panose="020B0604030504040204" pitchFamily="34" charset="-120"/>
                <a:ea typeface="微軟正黑體" panose="020B0604030504040204" pitchFamily="34" charset="-120"/>
              </a:rPr>
              <a:t>低收入戶</a:t>
            </a:r>
            <a:r>
              <a:rPr lang="en-US" altLang="zh-TW" sz="2000" b="1" dirty="0">
                <a:solidFill>
                  <a:srgbClr val="C00000"/>
                </a:solidFill>
                <a:latin typeface="微軟正黑體" panose="020B0604030504040204" pitchFamily="34" charset="-120"/>
                <a:ea typeface="微軟正黑體" panose="020B0604030504040204" pitchFamily="34" charset="-120"/>
              </a:rPr>
              <a:t>3</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solidFill>
                  <a:srgbClr val="C00000"/>
                </a:solidFill>
                <a:latin typeface="微軟正黑體" panose="020B0604030504040204" pitchFamily="34" charset="-120"/>
                <a:ea typeface="微軟正黑體" panose="020B0604030504040204" pitchFamily="34" charset="-120"/>
              </a:rPr>
              <a:t>、中低收入戶、直系血親尊親屬支領失業給付及特殊境遇家庭子女身分者</a:t>
            </a:r>
            <a:r>
              <a:rPr lang="zh-TW" altLang="en-US" sz="2000" dirty="0">
                <a:solidFill>
                  <a:srgbClr val="C00000"/>
                </a:solidFill>
                <a:latin typeface="微軟正黑體" panose="020B0604030504040204" pitchFamily="34" charset="-120"/>
                <a:ea typeface="微軟正黑體" panose="020B0604030504040204" pitchFamily="34" charset="-120"/>
              </a:rPr>
              <a:t>採計</a:t>
            </a:r>
            <a:r>
              <a:rPr lang="en-US" altLang="zh-TW" sz="2000" b="1" dirty="0">
                <a:solidFill>
                  <a:srgbClr val="C00000"/>
                </a:solidFill>
                <a:latin typeface="微軟正黑體" panose="020B0604030504040204" pitchFamily="34" charset="-120"/>
                <a:ea typeface="微軟正黑體" panose="020B0604030504040204" pitchFamily="34" charset="-120"/>
              </a:rPr>
              <a:t>1.5</a:t>
            </a:r>
            <a:r>
              <a:rPr lang="zh-TW" altLang="zh-TW" sz="2000" b="1" dirty="0">
                <a:solidFill>
                  <a:srgbClr val="C00000"/>
                </a:solidFill>
                <a:latin typeface="微軟正黑體" panose="020B0604030504040204" pitchFamily="34" charset="-120"/>
                <a:ea typeface="微軟正黑體" panose="020B0604030504040204" pitchFamily="34" charset="-120"/>
              </a:rPr>
              <a:t>分</a:t>
            </a:r>
            <a:r>
              <a:rPr lang="zh-TW" altLang="zh-TW" sz="2000" dirty="0">
                <a:latin typeface="微軟正黑體" panose="020B0604030504040204" pitchFamily="34" charset="-120"/>
                <a:ea typeface="微軟正黑體" panose="020B0604030504040204" pitchFamily="34" charset="-120"/>
              </a:rPr>
              <a:t>，若免試生同時具備</a:t>
            </a:r>
            <a:r>
              <a:rPr lang="en-US" altLang="zh-TW" sz="2000" dirty="0">
                <a:latin typeface="微軟正黑體" panose="020B0604030504040204" pitchFamily="34" charset="-120"/>
                <a:ea typeface="微軟正黑體" panose="020B0604030504040204" pitchFamily="34" charset="-120"/>
              </a:rPr>
              <a:t>2</a:t>
            </a:r>
            <a:r>
              <a:rPr lang="zh-TW" altLang="zh-TW" sz="2000" dirty="0">
                <a:latin typeface="微軟正黑體" panose="020B0604030504040204" pitchFamily="34" charset="-120"/>
                <a:ea typeface="微軟正黑體" panose="020B0604030504040204" pitchFamily="34" charset="-120"/>
              </a:rPr>
              <a:t>種以上資格者僅得</a:t>
            </a:r>
            <a:r>
              <a:rPr lang="zh-TW" altLang="zh-TW" sz="2000" b="1" dirty="0">
                <a:latin typeface="微軟正黑體" panose="020B0604030504040204" pitchFamily="34" charset="-120"/>
                <a:ea typeface="微軟正黑體" panose="020B0604030504040204" pitchFamily="34" charset="-120"/>
              </a:rPr>
              <a:t>擇一</a:t>
            </a:r>
            <a:r>
              <a:rPr lang="zh-TW" altLang="zh-TW" sz="2000" dirty="0">
                <a:latin typeface="微軟正黑體" panose="020B0604030504040204" pitchFamily="34" charset="-120"/>
                <a:ea typeface="微軟正黑體" panose="020B0604030504040204" pitchFamily="34" charset="-120"/>
              </a:rPr>
              <a:t>計分。</a:t>
            </a:r>
            <a:endParaRPr lang="zh-TW" altLang="zh-TW" dirty="0">
              <a:latin typeface="微軟正黑體" panose="020B0604030504040204" pitchFamily="34" charset="-120"/>
              <a:ea typeface="微軟正黑體" panose="020B0604030504040204" pitchFamily="34" charset="-120"/>
            </a:endParaRPr>
          </a:p>
          <a:p>
            <a:pPr fontAlgn="auto">
              <a:lnSpc>
                <a:spcPct val="100000"/>
              </a:lnSpc>
              <a:spcBef>
                <a:spcPts val="450"/>
              </a:spcBef>
              <a:spcAft>
                <a:spcPts val="225"/>
              </a:spcAft>
              <a:buFont typeface="Wingdings" panose="05000000000000000000" pitchFamily="2" charset="2"/>
              <a:buChar char="l"/>
              <a:defRPr/>
            </a:pPr>
            <a:r>
              <a:rPr lang="zh-TW" altLang="zh-TW" sz="3200" b="1" dirty="0">
                <a:solidFill>
                  <a:srgbClr val="0033CC"/>
                </a:solidFill>
                <a:latin typeface="微軟正黑體" panose="020B0604030504040204" pitchFamily="34" charset="-120"/>
                <a:ea typeface="微軟正黑體" panose="020B0604030504040204" pitchFamily="34" charset="-120"/>
              </a:rPr>
              <a:t>均衡學習</a:t>
            </a:r>
            <a:r>
              <a:rPr lang="zh-TW" altLang="en-US" sz="3200" b="1" dirty="0">
                <a:solidFill>
                  <a:srgbClr val="0033CC"/>
                </a:solidFill>
                <a:latin typeface="微軟正黑體" panose="020B0604030504040204" pitchFamily="34" charset="-120"/>
                <a:ea typeface="微軟正黑體" panose="020B0604030504040204" pitchFamily="34" charset="-120"/>
              </a:rPr>
              <a:t>（上限</a:t>
            </a:r>
            <a:r>
              <a:rPr lang="en-US" altLang="zh-TW" sz="3200" b="1" dirty="0">
                <a:solidFill>
                  <a:srgbClr val="0033CC"/>
                </a:solidFill>
                <a:latin typeface="微軟正黑體" panose="020B0604030504040204" pitchFamily="34" charset="-120"/>
                <a:ea typeface="微軟正黑體" panose="020B0604030504040204" pitchFamily="34" charset="-120"/>
              </a:rPr>
              <a:t>21</a:t>
            </a:r>
            <a:r>
              <a:rPr lang="zh-TW" altLang="en-US" sz="3200" b="1" dirty="0">
                <a:solidFill>
                  <a:srgbClr val="0033CC"/>
                </a:solidFill>
                <a:latin typeface="微軟正黑體" panose="020B0604030504040204" pitchFamily="34" charset="-120"/>
                <a:ea typeface="微軟正黑體" panose="020B0604030504040204" pitchFamily="34" charset="-120"/>
              </a:rPr>
              <a:t>分）</a:t>
            </a:r>
            <a:endParaRPr lang="en-US" altLang="zh-TW" sz="3200" b="1" dirty="0">
              <a:solidFill>
                <a:srgbClr val="0033CC"/>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採計</a:t>
            </a:r>
            <a:r>
              <a:rPr lang="zh-TW" altLang="zh-TW" sz="2000" dirty="0">
                <a:solidFill>
                  <a:srgbClr val="C00000"/>
                </a:solidFill>
                <a:latin typeface="微軟正黑體" panose="020B0604030504040204" pitchFamily="34" charset="-120"/>
                <a:ea typeface="微軟正黑體" panose="020B0604030504040204" pitchFamily="34" charset="-120"/>
              </a:rPr>
              <a:t>健康與體育</a:t>
            </a:r>
            <a:r>
              <a:rPr lang="zh-TW" altLang="en-US" sz="2000" dirty="0">
                <a:solidFill>
                  <a:srgbClr val="C00000"/>
                </a:solidFill>
                <a:latin typeface="微軟正黑體" panose="020B0604030504040204" pitchFamily="34" charset="-120"/>
                <a:ea typeface="微軟正黑體" panose="020B0604030504040204" pitchFamily="34" charset="-120"/>
              </a:rPr>
              <a:t>、藝術</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或</a:t>
            </a:r>
            <a:r>
              <a:rPr lang="zh-TW" altLang="zh-TW" sz="2000" dirty="0">
                <a:solidFill>
                  <a:srgbClr val="C00000"/>
                </a:solidFill>
                <a:latin typeface="微軟正黑體" panose="020B0604030504040204" pitchFamily="34" charset="-120"/>
                <a:ea typeface="微軟正黑體" panose="020B0604030504040204" pitchFamily="34" charset="-120"/>
              </a:rPr>
              <a:t>藝術與人文</a:t>
            </a:r>
            <a:r>
              <a:rPr lang="en-US" altLang="zh-TW" sz="2000" dirty="0">
                <a:solidFill>
                  <a:srgbClr val="C00000"/>
                </a:solidFill>
                <a:latin typeface="微軟正黑體" panose="020B0604030504040204" pitchFamily="34" charset="-120"/>
                <a:ea typeface="微軟正黑體" panose="020B0604030504040204" pitchFamily="34" charset="-120"/>
              </a:rPr>
              <a:t>)</a:t>
            </a:r>
            <a:r>
              <a:rPr lang="zh-TW" altLang="en-US" sz="2000" dirty="0">
                <a:solidFill>
                  <a:srgbClr val="C00000"/>
                </a:solidFill>
                <a:latin typeface="微軟正黑體" panose="020B0604030504040204" pitchFamily="34" charset="-120"/>
                <a:ea typeface="微軟正黑體" panose="020B0604030504040204" pitchFamily="34" charset="-120"/>
              </a:rPr>
              <a:t>、</a:t>
            </a:r>
            <a:r>
              <a:rPr lang="zh-TW" altLang="zh-TW" sz="2000" dirty="0">
                <a:solidFill>
                  <a:srgbClr val="C00000"/>
                </a:solidFill>
                <a:latin typeface="微軟正黑體" panose="020B0604030504040204" pitchFamily="34" charset="-120"/>
                <a:ea typeface="微軟正黑體" panose="020B0604030504040204" pitchFamily="34" charset="-120"/>
              </a:rPr>
              <a:t>綜合活動</a:t>
            </a:r>
            <a:r>
              <a:rPr lang="zh-TW" altLang="en-US" sz="2000" dirty="0">
                <a:solidFill>
                  <a:srgbClr val="C00000"/>
                </a:solidFill>
                <a:latin typeface="微軟正黑體" panose="020B0604030504040204" pitchFamily="34" charset="-120"/>
                <a:ea typeface="微軟正黑體" panose="020B0604030504040204" pitchFamily="34" charset="-120"/>
              </a:rPr>
              <a:t>、科技等</a:t>
            </a:r>
            <a:r>
              <a:rPr lang="zh-TW" altLang="zh-TW" sz="2000" dirty="0">
                <a:solidFill>
                  <a:srgbClr val="C00000"/>
                </a:solidFill>
                <a:latin typeface="微軟正黑體" panose="020B0604030504040204" pitchFamily="34" charset="-120"/>
                <a:ea typeface="微軟正黑體" panose="020B0604030504040204" pitchFamily="34" charset="-120"/>
              </a:rPr>
              <a:t>學習領域</a:t>
            </a:r>
            <a:r>
              <a:rPr lang="zh-TW" altLang="en-US" sz="2000" dirty="0">
                <a:solidFill>
                  <a:srgbClr val="C00000"/>
                </a:solidFill>
                <a:latin typeface="微軟正黑體" panose="020B0604030504040204" pitchFamily="34" charset="-120"/>
                <a:ea typeface="微軟正黑體" panose="020B0604030504040204" pitchFamily="34" charset="-120"/>
              </a:rPr>
              <a:t>。</a:t>
            </a:r>
            <a:endParaRPr lang="en-US" altLang="zh-TW" sz="2000" dirty="0">
              <a:solidFill>
                <a:srgbClr val="C00000"/>
              </a:solidFill>
              <a:latin typeface="微軟正黑體" panose="020B0604030504040204" pitchFamily="34" charset="-120"/>
              <a:ea typeface="微軟正黑體" panose="020B0604030504040204" pitchFamily="34" charset="-120"/>
            </a:endParaRPr>
          </a:p>
          <a:p>
            <a:pPr fontAlgn="auto">
              <a:spcBef>
                <a:spcPts val="900"/>
              </a:spcBef>
              <a:spcAft>
                <a:spcPts val="450"/>
              </a:spcAft>
              <a:buFont typeface="Wingdings" panose="05000000000000000000" pitchFamily="2" charset="2"/>
              <a:buChar char="Ø"/>
              <a:defRPr/>
            </a:pPr>
            <a:r>
              <a:rPr lang="zh-TW" altLang="en-US" sz="2000" dirty="0">
                <a:solidFill>
                  <a:srgbClr val="C00000"/>
                </a:solidFill>
                <a:latin typeface="微軟正黑體" panose="020B0604030504040204" pitchFamily="34" charset="-120"/>
                <a:ea typeface="微軟正黑體" panose="020B0604030504040204" pitchFamily="34" charset="-120"/>
              </a:rPr>
              <a:t>每１項可採計學習領域「５學期平均成績」達 </a:t>
            </a:r>
            <a:r>
              <a:rPr lang="en-US" altLang="zh-TW" sz="2000" dirty="0">
                <a:solidFill>
                  <a:srgbClr val="C00000"/>
                </a:solidFill>
                <a:latin typeface="微軟正黑體" panose="020B0604030504040204" pitchFamily="34" charset="-120"/>
                <a:ea typeface="微軟正黑體" panose="020B0604030504040204" pitchFamily="34" charset="-120"/>
              </a:rPr>
              <a:t>60</a:t>
            </a:r>
            <a:r>
              <a:rPr lang="zh-TW" altLang="en-US" sz="2000" dirty="0">
                <a:solidFill>
                  <a:srgbClr val="C00000"/>
                </a:solidFill>
                <a:latin typeface="微軟正黑體" panose="020B0604030504040204" pitchFamily="34" charset="-120"/>
                <a:ea typeface="微軟正黑體" panose="020B0604030504040204" pitchFamily="34" charset="-120"/>
              </a:rPr>
              <a:t>分以上得 </a:t>
            </a:r>
            <a:r>
              <a:rPr lang="en-US" altLang="zh-TW" sz="2000" b="1" dirty="0">
                <a:solidFill>
                  <a:srgbClr val="C00000"/>
                </a:solidFill>
                <a:latin typeface="微軟正黑體" panose="020B0604030504040204" pitchFamily="34" charset="-120"/>
                <a:ea typeface="微軟正黑體" panose="020B0604030504040204" pitchFamily="34" charset="-120"/>
              </a:rPr>
              <a:t>7</a:t>
            </a:r>
            <a:r>
              <a:rPr lang="zh-TW" altLang="en-US" sz="2000" b="1" dirty="0">
                <a:solidFill>
                  <a:srgbClr val="C00000"/>
                </a:solidFill>
                <a:latin typeface="微軟正黑體" panose="020B0604030504040204" pitchFamily="34" charset="-120"/>
                <a:ea typeface="微軟正黑體" panose="020B0604030504040204" pitchFamily="34" charset="-120"/>
              </a:rPr>
              <a:t>分</a:t>
            </a:r>
            <a:r>
              <a:rPr lang="zh-TW" altLang="en-US" sz="2000" dirty="0">
                <a:latin typeface="微軟正黑體" panose="020B0604030504040204" pitchFamily="34" charset="-120"/>
                <a:ea typeface="微軟正黑體" panose="020B0604030504040204" pitchFamily="34" charset="-120"/>
              </a:rPr>
              <a:t>。</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資賦優異縮短修業年限學生以其實際就讀學期數進行平均成績計算。</a:t>
            </a:r>
            <a:endParaRPr lang="en-US" altLang="zh-TW" sz="2000" dirty="0">
              <a:latin typeface="微軟正黑體" panose="020B0604030504040204" pitchFamily="34" charset="-120"/>
              <a:ea typeface="微軟正黑體" panose="020B0604030504040204" pitchFamily="34" charset="-120"/>
            </a:endParaRPr>
          </a:p>
          <a:p>
            <a:pPr fontAlgn="auto">
              <a:spcAft>
                <a:spcPts val="0"/>
              </a:spcAft>
              <a:buFont typeface="Wingdings" panose="05000000000000000000" pitchFamily="2" charset="2"/>
              <a:buChar char="Ø"/>
              <a:defRPr/>
            </a:pPr>
            <a:r>
              <a:rPr lang="zh-TW" altLang="zh-TW" sz="2000" dirty="0">
                <a:latin typeface="微軟正黑體" panose="020B0604030504040204" pitchFamily="34" charset="-120"/>
                <a:ea typeface="微軟正黑體" panose="020B0604030504040204" pitchFamily="34" charset="-120"/>
              </a:rPr>
              <a:t>免試生繳交之積分證明文件中，科目名稱與採計學習領域名稱不同者，不予採計。</a:t>
            </a:r>
            <a:endParaRPr lang="zh-TW" altLang="en-US" sz="2000" dirty="0">
              <a:latin typeface="微軟正黑體" panose="020B0604030504040204" pitchFamily="34" charset="-120"/>
              <a:ea typeface="微軟正黑體" panose="020B0604030504040204" pitchFamily="34" charset="-120"/>
            </a:endParaRPr>
          </a:p>
        </p:txBody>
      </p:sp>
      <p:grpSp>
        <p:nvGrpSpPr>
          <p:cNvPr id="10" name="群組 72">
            <a:extLst>
              <a:ext uri="{FF2B5EF4-FFF2-40B4-BE49-F238E27FC236}">
                <a16:creationId xmlns:a16="http://schemas.microsoft.com/office/drawing/2014/main" id="{E431B1C0-C1BF-4DA3-881E-245B73C01330}"/>
              </a:ext>
            </a:extLst>
          </p:cNvPr>
          <p:cNvGrpSpPr>
            <a:grpSpLocks/>
          </p:cNvGrpSpPr>
          <p:nvPr/>
        </p:nvGrpSpPr>
        <p:grpSpPr bwMode="auto">
          <a:xfrm>
            <a:off x="2003119" y="1944916"/>
            <a:ext cx="6618367" cy="1015998"/>
            <a:chOff x="847725" y="1589764"/>
            <a:chExt cx="8652365" cy="1003077"/>
          </a:xfrm>
        </p:grpSpPr>
        <p:grpSp>
          <p:nvGrpSpPr>
            <p:cNvPr id="11" name="组合 25">
              <a:extLst>
                <a:ext uri="{FF2B5EF4-FFF2-40B4-BE49-F238E27FC236}">
                  <a16:creationId xmlns:a16="http://schemas.microsoft.com/office/drawing/2014/main" id="{4CEE051B-CFC4-4AE5-90D8-DE71EA681926}"/>
                </a:ext>
              </a:extLst>
            </p:cNvPr>
            <p:cNvGrpSpPr>
              <a:grpSpLocks/>
            </p:cNvGrpSpPr>
            <p:nvPr/>
          </p:nvGrpSpPr>
          <p:grpSpPr bwMode="auto">
            <a:xfrm>
              <a:off x="847725" y="1624310"/>
              <a:ext cx="2088001" cy="900000"/>
              <a:chOff x="1019174" y="1624310"/>
              <a:chExt cx="2160001" cy="1154198"/>
            </a:xfrm>
          </p:grpSpPr>
          <p:sp>
            <p:nvSpPr>
              <p:cNvPr id="29" name="圆角矩形 6">
                <a:extLst>
                  <a:ext uri="{FF2B5EF4-FFF2-40B4-BE49-F238E27FC236}">
                    <a16:creationId xmlns:a16="http://schemas.microsoft.com/office/drawing/2014/main" id="{FA861D58-5161-4C5D-A904-6BF601AC2A16}"/>
                  </a:ext>
                </a:extLst>
              </p:cNvPr>
              <p:cNvSpPr/>
              <p:nvPr/>
            </p:nvSpPr>
            <p:spPr>
              <a:xfrm>
                <a:off x="1019175" y="1624310"/>
                <a:ext cx="2160000" cy="1154198"/>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30" name="矩形 29">
                <a:extLst>
                  <a:ext uri="{FF2B5EF4-FFF2-40B4-BE49-F238E27FC236}">
                    <a16:creationId xmlns:a16="http://schemas.microsoft.com/office/drawing/2014/main" id="{55C6E8EE-07A7-4F7A-849A-9536A8BC000A}"/>
                  </a:ext>
                </a:extLst>
              </p:cNvPr>
              <p:cNvSpPr/>
              <p:nvPr/>
            </p:nvSpPr>
            <p:spPr>
              <a:xfrm>
                <a:off x="1019174" y="2085143"/>
                <a:ext cx="2159273" cy="637528"/>
              </a:xfrm>
              <a:prstGeom prst="rect">
                <a:avLst/>
              </a:prstGeom>
              <a:gradFill>
                <a:gsLst>
                  <a:gs pos="3000">
                    <a:srgbClr val="F38258"/>
                  </a:gs>
                  <a:gs pos="95000">
                    <a:srgbClr val="F38258"/>
                  </a:gs>
                  <a:gs pos="48600">
                    <a:srgbClr val="F98E60"/>
                  </a:gs>
                  <a:gs pos="0">
                    <a:srgbClr val="DB5339"/>
                  </a:gs>
                  <a:gs pos="100000">
                    <a:srgbClr val="DB5339"/>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2" name="组合 26">
              <a:extLst>
                <a:ext uri="{FF2B5EF4-FFF2-40B4-BE49-F238E27FC236}">
                  <a16:creationId xmlns:a16="http://schemas.microsoft.com/office/drawing/2014/main" id="{A10DAC00-FE06-4E1F-899F-0FEF12A7554F}"/>
                </a:ext>
              </a:extLst>
            </p:cNvPr>
            <p:cNvGrpSpPr>
              <a:grpSpLocks/>
            </p:cNvGrpSpPr>
            <p:nvPr/>
          </p:nvGrpSpPr>
          <p:grpSpPr bwMode="auto">
            <a:xfrm>
              <a:off x="3035845" y="1600711"/>
              <a:ext cx="2088000" cy="900000"/>
              <a:chOff x="1019175" y="1533525"/>
              <a:chExt cx="2486025" cy="1244983"/>
            </a:xfrm>
          </p:grpSpPr>
          <p:sp>
            <p:nvSpPr>
              <p:cNvPr id="27" name="圆角矩形 27">
                <a:extLst>
                  <a:ext uri="{FF2B5EF4-FFF2-40B4-BE49-F238E27FC236}">
                    <a16:creationId xmlns:a16="http://schemas.microsoft.com/office/drawing/2014/main" id="{37960489-C901-4FB7-BBE1-912F589466BD}"/>
                  </a:ext>
                </a:extLst>
              </p:cNvPr>
              <p:cNvSpPr/>
              <p:nvPr/>
            </p:nvSpPr>
            <p:spPr>
              <a:xfrm>
                <a:off x="1019175" y="1533525"/>
                <a:ext cx="2486025" cy="1244983"/>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8" name="矩形 27">
                <a:extLst>
                  <a:ext uri="{FF2B5EF4-FFF2-40B4-BE49-F238E27FC236}">
                    <a16:creationId xmlns:a16="http://schemas.microsoft.com/office/drawing/2014/main" id="{B108CE0D-950E-4634-A2BC-0AF87C9E9962}"/>
                  </a:ext>
                </a:extLst>
              </p:cNvPr>
              <p:cNvSpPr/>
              <p:nvPr/>
            </p:nvSpPr>
            <p:spPr>
              <a:xfrm>
                <a:off x="1020086" y="2087416"/>
                <a:ext cx="2485188" cy="663508"/>
              </a:xfrm>
              <a:prstGeom prst="rect">
                <a:avLst/>
              </a:prstGeom>
              <a:gradFill>
                <a:gsLst>
                  <a:gs pos="3000">
                    <a:srgbClr val="526778"/>
                  </a:gs>
                  <a:gs pos="95000">
                    <a:srgbClr val="4F6272"/>
                  </a:gs>
                  <a:gs pos="48600">
                    <a:srgbClr val="586E80"/>
                  </a:gs>
                  <a:gs pos="0">
                    <a:srgbClr val="435461"/>
                  </a:gs>
                  <a:gs pos="100000">
                    <a:srgbClr val="425360"/>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3" name="组合 29">
              <a:extLst>
                <a:ext uri="{FF2B5EF4-FFF2-40B4-BE49-F238E27FC236}">
                  <a16:creationId xmlns:a16="http://schemas.microsoft.com/office/drawing/2014/main" id="{1F720B80-BB9E-47F8-AD5D-4C4625BE79F1}"/>
                </a:ext>
              </a:extLst>
            </p:cNvPr>
            <p:cNvGrpSpPr>
              <a:grpSpLocks/>
            </p:cNvGrpSpPr>
            <p:nvPr/>
          </p:nvGrpSpPr>
          <p:grpSpPr bwMode="auto">
            <a:xfrm>
              <a:off x="5213577" y="1600711"/>
              <a:ext cx="2088000" cy="900000"/>
              <a:chOff x="1019175" y="1600711"/>
              <a:chExt cx="2486025" cy="1177797"/>
            </a:xfrm>
          </p:grpSpPr>
          <p:sp>
            <p:nvSpPr>
              <p:cNvPr id="25" name="圆角矩形 30">
                <a:extLst>
                  <a:ext uri="{FF2B5EF4-FFF2-40B4-BE49-F238E27FC236}">
                    <a16:creationId xmlns:a16="http://schemas.microsoft.com/office/drawing/2014/main" id="{0A418680-8684-43E9-B4C0-DC2652BA6FF3}"/>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6" name="矩形 25">
                <a:extLst>
                  <a:ext uri="{FF2B5EF4-FFF2-40B4-BE49-F238E27FC236}">
                    <a16:creationId xmlns:a16="http://schemas.microsoft.com/office/drawing/2014/main" id="{55C61E09-582A-4857-B9DB-79F0A198582D}"/>
                  </a:ext>
                </a:extLst>
              </p:cNvPr>
              <p:cNvSpPr/>
              <p:nvPr/>
            </p:nvSpPr>
            <p:spPr>
              <a:xfrm>
                <a:off x="1018245" y="2087298"/>
                <a:ext cx="2487079" cy="665114"/>
              </a:xfrm>
              <a:prstGeom prst="rect">
                <a:avLst/>
              </a:prstGeom>
              <a:gradFill>
                <a:gsLst>
                  <a:gs pos="7000">
                    <a:srgbClr val="EFA840"/>
                  </a:gs>
                  <a:gs pos="95000">
                    <a:srgbClr val="EFA840"/>
                  </a:gs>
                  <a:gs pos="48600">
                    <a:srgbClr val="F8CE5E"/>
                  </a:gs>
                  <a:gs pos="0">
                    <a:srgbClr val="DE9636"/>
                  </a:gs>
                  <a:gs pos="100000">
                    <a:srgbClr val="DE9636"/>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grpSp>
          <p:nvGrpSpPr>
            <p:cNvPr id="14" name="组合 32">
              <a:extLst>
                <a:ext uri="{FF2B5EF4-FFF2-40B4-BE49-F238E27FC236}">
                  <a16:creationId xmlns:a16="http://schemas.microsoft.com/office/drawing/2014/main" id="{1EFAB9ED-7049-4D33-82BA-2C60C33F2473}"/>
                </a:ext>
              </a:extLst>
            </p:cNvPr>
            <p:cNvGrpSpPr>
              <a:grpSpLocks/>
            </p:cNvGrpSpPr>
            <p:nvPr/>
          </p:nvGrpSpPr>
          <p:grpSpPr bwMode="auto">
            <a:xfrm>
              <a:off x="7412090" y="1600711"/>
              <a:ext cx="2088000" cy="900000"/>
              <a:chOff x="1019175" y="1600711"/>
              <a:chExt cx="2486025" cy="1177797"/>
            </a:xfrm>
          </p:grpSpPr>
          <p:sp>
            <p:nvSpPr>
              <p:cNvPr id="23" name="圆角矩形 33">
                <a:extLst>
                  <a:ext uri="{FF2B5EF4-FFF2-40B4-BE49-F238E27FC236}">
                    <a16:creationId xmlns:a16="http://schemas.microsoft.com/office/drawing/2014/main" id="{5FDFF18F-461E-44BF-B653-09DCF34FF4AF}"/>
                  </a:ext>
                </a:extLst>
              </p:cNvPr>
              <p:cNvSpPr/>
              <p:nvPr/>
            </p:nvSpPr>
            <p:spPr>
              <a:xfrm>
                <a:off x="1019175" y="1600711"/>
                <a:ext cx="2486025" cy="1177797"/>
              </a:xfrm>
              <a:prstGeom prst="roundRect">
                <a:avLst>
                  <a:gd name="adj" fmla="val 13517"/>
                </a:avLst>
              </a:prstGeom>
              <a:solidFill>
                <a:schemeClr val="bg1">
                  <a:lumMod val="95000"/>
                </a:schemeClr>
              </a:solidFill>
              <a:ln w="19050">
                <a:gradFill flip="none" rotWithShape="1">
                  <a:gsLst>
                    <a:gs pos="0">
                      <a:schemeClr val="bg1"/>
                    </a:gs>
                    <a:gs pos="100000">
                      <a:schemeClr val="bg1">
                        <a:lumMod val="85000"/>
                      </a:schemeClr>
                    </a:gs>
                  </a:gsLst>
                  <a:lin ang="2700000" scaled="1"/>
                  <a:tileRect/>
                </a:gradFill>
              </a:ln>
              <a:effectLst>
                <a:softEdge rad="0"/>
              </a:effec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endParaRPr lang="zh-CN" altLang="en-US">
                  <a:solidFill>
                    <a:srgbClr val="000000"/>
                  </a:solidFill>
                  <a:latin typeface="Arial" panose="020B0604020202020204" pitchFamily="34" charset="0"/>
                  <a:ea typeface="Microsoft YaHei" panose="020B0503020204020204" pitchFamily="34" charset="-122"/>
                </a:endParaRPr>
              </a:p>
            </p:txBody>
          </p:sp>
          <p:sp>
            <p:nvSpPr>
              <p:cNvPr id="24" name="矩形 23">
                <a:extLst>
                  <a:ext uri="{FF2B5EF4-FFF2-40B4-BE49-F238E27FC236}">
                    <a16:creationId xmlns:a16="http://schemas.microsoft.com/office/drawing/2014/main" id="{88DDBE8B-6F84-47B1-859E-FF7B1956C55F}"/>
                  </a:ext>
                </a:extLst>
              </p:cNvPr>
              <p:cNvSpPr/>
              <p:nvPr/>
            </p:nvSpPr>
            <p:spPr>
              <a:xfrm>
                <a:off x="1020011" y="2087298"/>
                <a:ext cx="2485189" cy="665114"/>
              </a:xfrm>
              <a:prstGeom prst="rect">
                <a:avLst/>
              </a:prstGeom>
              <a:gradFill>
                <a:gsLst>
                  <a:gs pos="3000">
                    <a:srgbClr val="25A6A7"/>
                  </a:gs>
                  <a:gs pos="95000">
                    <a:srgbClr val="25A6A7"/>
                  </a:gs>
                  <a:gs pos="48600">
                    <a:srgbClr val="2AB7B8"/>
                  </a:gs>
                  <a:gs pos="0">
                    <a:srgbClr val="23A1A2"/>
                  </a:gs>
                  <a:gs pos="100000">
                    <a:srgbClr val="23A1A2"/>
                  </a:gs>
                </a:gsLst>
                <a:lin ang="5400000" scaled="0"/>
              </a:gradFill>
              <a:ln w="2222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endParaRPr lang="zh-CN" altLang="en-US">
                  <a:solidFill>
                    <a:srgbClr val="FFFFFF"/>
                  </a:solidFill>
                  <a:ea typeface="SimSun" panose="02010600030101010101" pitchFamily="2" charset="-122"/>
                </a:endParaRPr>
              </a:p>
            </p:txBody>
          </p:sp>
        </p:grpSp>
        <p:sp>
          <p:nvSpPr>
            <p:cNvPr id="15" name="矩形 77">
              <a:extLst>
                <a:ext uri="{FF2B5EF4-FFF2-40B4-BE49-F238E27FC236}">
                  <a16:creationId xmlns:a16="http://schemas.microsoft.com/office/drawing/2014/main" id="{96178D10-41F8-4CDB-B2F9-AD5CECC7A533}"/>
                </a:ext>
              </a:extLst>
            </p:cNvPr>
            <p:cNvSpPr>
              <a:spLocks noChangeArrowheads="1"/>
            </p:cNvSpPr>
            <p:nvPr/>
          </p:nvSpPr>
          <p:spPr bwMode="auto">
            <a:xfrm>
              <a:off x="1303976" y="1624310"/>
              <a:ext cx="1318997"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90</a:t>
              </a:r>
              <a:r>
                <a:rPr lang="zh-TW" altLang="en-US" sz="1500" b="1" dirty="0">
                  <a:latin typeface="微軟正黑體" panose="020B0604030504040204" pitchFamily="34" charset="-120"/>
                  <a:ea typeface="微軟正黑體" panose="020B0604030504040204" pitchFamily="34" charset="-120"/>
                </a:rPr>
                <a:t>分以上</a:t>
              </a:r>
              <a:endParaRPr lang="zh-CN" altLang="en-US" sz="1500" b="1" dirty="0">
                <a:latin typeface="微軟正黑體" panose="020B0604030504040204" pitchFamily="34" charset="-120"/>
                <a:ea typeface="微軟正黑體" panose="020B0604030504040204" pitchFamily="34" charset="-120"/>
              </a:endParaRPr>
            </a:p>
          </p:txBody>
        </p:sp>
        <p:sp>
          <p:nvSpPr>
            <p:cNvPr id="16" name="矩形 78">
              <a:extLst>
                <a:ext uri="{FF2B5EF4-FFF2-40B4-BE49-F238E27FC236}">
                  <a16:creationId xmlns:a16="http://schemas.microsoft.com/office/drawing/2014/main" id="{3C990C05-56EE-4B38-8948-E3A725A87394}"/>
                </a:ext>
              </a:extLst>
            </p:cNvPr>
            <p:cNvSpPr>
              <a:spLocks noChangeArrowheads="1"/>
            </p:cNvSpPr>
            <p:nvPr/>
          </p:nvSpPr>
          <p:spPr bwMode="auto">
            <a:xfrm>
              <a:off x="3462461" y="1614430"/>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dirty="0">
                  <a:latin typeface="微軟正黑體" panose="020B0604030504040204" pitchFamily="34" charset="-120"/>
                  <a:ea typeface="微軟正黑體" panose="020B0604030504040204" pitchFamily="34" charset="-120"/>
                </a:rPr>
                <a:t>80</a:t>
              </a:r>
              <a:r>
                <a:rPr lang="zh-TW" altLang="en-US" sz="1500" b="1" dirty="0">
                  <a:latin typeface="微軟正黑體" panose="020B0604030504040204" pitchFamily="34" charset="-120"/>
                  <a:ea typeface="微軟正黑體" panose="020B0604030504040204" pitchFamily="34" charset="-120"/>
                </a:rPr>
                <a:t>～</a:t>
              </a:r>
              <a:r>
                <a:rPr lang="en-US" altLang="zh-TW" sz="1500" b="1" dirty="0">
                  <a:latin typeface="微軟正黑體" panose="020B0604030504040204" pitchFamily="34" charset="-120"/>
                  <a:ea typeface="微軟正黑體" panose="020B0604030504040204" pitchFamily="34" charset="-120"/>
                </a:rPr>
                <a:t>89</a:t>
              </a:r>
              <a:r>
                <a:rPr lang="zh-TW" altLang="en-US" sz="1500" b="1" dirty="0">
                  <a:latin typeface="微軟正黑體" panose="020B0604030504040204" pitchFamily="34" charset="-120"/>
                  <a:ea typeface="微軟正黑體" panose="020B0604030504040204" pitchFamily="34" charset="-120"/>
                </a:rPr>
                <a:t>分</a:t>
              </a:r>
              <a:endParaRPr lang="zh-CN" altLang="en-US" sz="1500" b="1" dirty="0">
                <a:latin typeface="微軟正黑體" panose="020B0604030504040204" pitchFamily="34" charset="-120"/>
                <a:ea typeface="微軟正黑體" panose="020B0604030504040204" pitchFamily="34" charset="-120"/>
              </a:endParaRPr>
            </a:p>
          </p:txBody>
        </p:sp>
        <p:sp>
          <p:nvSpPr>
            <p:cNvPr id="17" name="矩形 79">
              <a:extLst>
                <a:ext uri="{FF2B5EF4-FFF2-40B4-BE49-F238E27FC236}">
                  <a16:creationId xmlns:a16="http://schemas.microsoft.com/office/drawing/2014/main" id="{A948D812-3C42-4D73-B209-B536AEF99D79}"/>
                </a:ext>
              </a:extLst>
            </p:cNvPr>
            <p:cNvSpPr>
              <a:spLocks noChangeArrowheads="1"/>
            </p:cNvSpPr>
            <p:nvPr/>
          </p:nvSpPr>
          <p:spPr bwMode="auto">
            <a:xfrm>
              <a:off x="5640193" y="1600711"/>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70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7</a:t>
              </a:r>
              <a:r>
                <a:rPr lang="en-US" altLang="zh-CN" sz="1500" b="1">
                  <a:latin typeface="微軟正黑體" panose="020B0604030504040204" pitchFamily="34" charset="-120"/>
                  <a:ea typeface="微軟正黑體" panose="020B0604030504040204" pitchFamily="34" charset="-120"/>
                </a:rPr>
                <a:t>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8" name="矩形 80">
              <a:extLst>
                <a:ext uri="{FF2B5EF4-FFF2-40B4-BE49-F238E27FC236}">
                  <a16:creationId xmlns:a16="http://schemas.microsoft.com/office/drawing/2014/main" id="{4E9A9F7B-B6CF-4B4F-B675-77FB90437DFF}"/>
                </a:ext>
              </a:extLst>
            </p:cNvPr>
            <p:cNvSpPr>
              <a:spLocks noChangeArrowheads="1"/>
            </p:cNvSpPr>
            <p:nvPr/>
          </p:nvSpPr>
          <p:spPr bwMode="auto">
            <a:xfrm>
              <a:off x="7838706" y="1589764"/>
              <a:ext cx="1366012" cy="43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eaLnBrk="1" hangingPunct="1"/>
              <a:r>
                <a:rPr lang="en-US" altLang="zh-CN" sz="1500" b="1">
                  <a:latin typeface="微軟正黑體" panose="020B0604030504040204" pitchFamily="34" charset="-120"/>
                  <a:ea typeface="微軟正黑體" panose="020B0604030504040204" pitchFamily="34" charset="-120"/>
                </a:rPr>
                <a:t>60</a:t>
              </a:r>
              <a:r>
                <a:rPr lang="zh-TW" altLang="en-US" sz="1500" b="1">
                  <a:latin typeface="微軟正黑體" panose="020B0604030504040204" pitchFamily="34" charset="-120"/>
                  <a:ea typeface="微軟正黑體" panose="020B0604030504040204" pitchFamily="34" charset="-120"/>
                </a:rPr>
                <a:t>～</a:t>
              </a:r>
              <a:r>
                <a:rPr lang="en-US" altLang="zh-TW" sz="1500" b="1">
                  <a:latin typeface="微軟正黑體" panose="020B0604030504040204" pitchFamily="34" charset="-120"/>
                  <a:ea typeface="微軟正黑體" panose="020B0604030504040204" pitchFamily="34" charset="-120"/>
                </a:rPr>
                <a:t>69</a:t>
              </a:r>
              <a:r>
                <a:rPr lang="zh-TW" altLang="en-US" sz="1500" b="1">
                  <a:latin typeface="微軟正黑體" panose="020B0604030504040204" pitchFamily="34" charset="-120"/>
                  <a:ea typeface="微軟正黑體" panose="020B0604030504040204" pitchFamily="34" charset="-120"/>
                </a:rPr>
                <a:t>分</a:t>
              </a:r>
              <a:endParaRPr lang="zh-CN" altLang="en-US" sz="1500" b="1">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DBC1E3D6-7ED6-428F-9519-8392C5A0CBD9}"/>
                </a:ext>
              </a:extLst>
            </p:cNvPr>
            <p:cNvSpPr/>
            <p:nvPr/>
          </p:nvSpPr>
          <p:spPr>
            <a:xfrm>
              <a:off x="1303976" y="197699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3</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64A116F5-88C8-4940-9BF5-2B66AEC725FE}"/>
                </a:ext>
              </a:extLst>
            </p:cNvPr>
            <p:cNvSpPr/>
            <p:nvPr/>
          </p:nvSpPr>
          <p:spPr>
            <a:xfrm>
              <a:off x="3385835" y="1959630"/>
              <a:ext cx="1460019"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2.5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27D781B2-84DA-4C82-ABA3-04C52C905090}"/>
                </a:ext>
              </a:extLst>
            </p:cNvPr>
            <p:cNvSpPr/>
            <p:nvPr/>
          </p:nvSpPr>
          <p:spPr>
            <a:xfrm>
              <a:off x="5625199" y="1956351"/>
              <a:ext cx="1336754"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1.5</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AAFFFC7B-7225-4A38-ABDF-6B7E29E5406A}"/>
                </a:ext>
              </a:extLst>
            </p:cNvPr>
            <p:cNvSpPr/>
            <p:nvPr/>
          </p:nvSpPr>
          <p:spPr>
            <a:xfrm>
              <a:off x="7824221" y="1956716"/>
              <a:ext cx="1263738" cy="615845"/>
            </a:xfrm>
            <a:prstGeom prst="rect">
              <a:avLst/>
            </a:prstGeom>
          </p:spPr>
          <p:txBody>
            <a:bodyPr>
              <a:spAutoFit/>
            </a:bodyPr>
            <a:lstStyle/>
            <a:p>
              <a:pPr algn="ctr" eaLnBrk="1" fontAlgn="auto" hangingPunct="1">
                <a:spcBef>
                  <a:spcPts val="0"/>
                </a:spcBef>
                <a:spcAft>
                  <a:spcPts val="0"/>
                </a:spcAft>
                <a:defRPr/>
              </a:pPr>
              <a:r>
                <a:rPr lang="en-US" altLang="zh-CN"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rPr>
                <a:t>1</a:t>
              </a:r>
              <a:endParaRPr lang="zh-CN" altLang="en-US" sz="2400" b="1" dirty="0">
                <a:ln>
                  <a:solidFill>
                    <a:schemeClr val="bg1"/>
                  </a:solidFill>
                </a:ln>
                <a:solidFill>
                  <a:srgbClr val="C00000"/>
                </a:solidFill>
                <a:effectLst>
                  <a:glow rad="101600">
                    <a:schemeClr val="bg1"/>
                  </a:glow>
                </a:effectLst>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540100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111</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45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latin typeface="標楷體" panose="03000509000000000000" pitchFamily="65" charset="-120"/>
                <a:ea typeface="標楷體" panose="03000509000000000000" pitchFamily="65" charset="-120"/>
              </a:rPr>
              <a:t>(1)</a:t>
            </a:r>
            <a:r>
              <a:rPr lang="zh-TW" altLang="en-US" sz="2800" b="1" dirty="0">
                <a:solidFill>
                  <a:srgbClr val="FF0000"/>
                </a:solidFill>
                <a:latin typeface="標楷體" panose="03000509000000000000" pitchFamily="65" charset="-120"/>
                <a:ea typeface="標楷體" panose="03000509000000000000" pitchFamily="65" charset="-120"/>
              </a:rPr>
              <a:t>五專優免→</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五專聯免→採北、中、南三區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a16="http://schemas.microsoft.com/office/drawing/2014/main"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a16="http://schemas.microsoft.com/office/drawing/2014/main"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a16="http://schemas.microsoft.com/office/drawing/2014/main"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a16="http://schemas.microsoft.com/office/drawing/2014/main"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a16="http://schemas.microsoft.com/office/drawing/2014/main"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a16="http://schemas.microsoft.com/office/drawing/2014/main"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a16="http://schemas.microsoft.com/office/drawing/2014/main"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a16="http://schemas.microsoft.com/office/drawing/2014/main"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a16="http://schemas.microsoft.com/office/drawing/2014/main"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a16="http://schemas.microsoft.com/office/drawing/2014/main"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a16="http://schemas.microsoft.com/office/drawing/2014/main"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a16="http://schemas.microsoft.com/office/drawing/2014/main"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a16="http://schemas.microsoft.com/office/drawing/2014/main"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a16="http://schemas.microsoft.com/office/drawing/2014/main"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a16="http://schemas.microsoft.com/office/drawing/2014/main"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a16="http://schemas.microsoft.com/office/drawing/2014/main"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a16="http://schemas.microsoft.com/office/drawing/2014/main"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a16="http://schemas.microsoft.com/office/drawing/2014/main"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a16="http://schemas.microsoft.com/office/drawing/2014/main"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a16="http://schemas.microsoft.com/office/drawing/2014/main"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a16="http://schemas.microsoft.com/office/drawing/2014/main"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a16="http://schemas.microsoft.com/office/drawing/2014/main"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a16="http://schemas.microsoft.com/office/drawing/2014/main"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a16="http://schemas.microsoft.com/office/drawing/2014/main"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a16="http://schemas.microsoft.com/office/drawing/2014/main"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a16="http://schemas.microsoft.com/office/drawing/2014/main"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a16="http://schemas.microsoft.com/office/drawing/2014/main"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a16="http://schemas.microsoft.com/office/drawing/2014/main"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a16="http://schemas.microsoft.com/office/drawing/2014/main"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a16="http://schemas.microsoft.com/office/drawing/2014/main"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a16="http://schemas.microsoft.com/office/drawing/2014/main"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a16="http://schemas.microsoft.com/office/drawing/2014/main"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a16="http://schemas.microsoft.com/office/drawing/2014/main"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a16="http://schemas.microsoft.com/office/drawing/2014/main"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a16="http://schemas.microsoft.com/office/drawing/2014/main"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a16="http://schemas.microsoft.com/office/drawing/2014/main"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a16="http://schemas.microsoft.com/office/drawing/2014/main"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a16="http://schemas.microsoft.com/office/drawing/2014/main"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a16="http://schemas.microsoft.com/office/drawing/2014/main"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a16="http://schemas.microsoft.com/office/drawing/2014/main"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a16="http://schemas.microsoft.com/office/drawing/2014/main"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a16="http://schemas.microsoft.com/office/drawing/2014/main"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a16="http://schemas.microsoft.com/office/drawing/2014/main"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a16="http://schemas.microsoft.com/office/drawing/2014/main"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a16="http://schemas.microsoft.com/office/drawing/2014/main"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a16="http://schemas.microsoft.com/office/drawing/2014/main"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a16="http://schemas.microsoft.com/office/drawing/2014/main"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a16="http://schemas.microsoft.com/office/drawing/2014/main"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a16="http://schemas.microsoft.com/office/drawing/2014/main"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陳</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5594A60D-A5C4-4D33-A4E8-17FA48361C62}"/>
              </a:ext>
            </a:extLst>
          </p:cNvPr>
          <p:cNvPicPr>
            <a:picLocks noChangeAspect="1"/>
          </p:cNvPicPr>
          <p:nvPr/>
        </p:nvPicPr>
        <p:blipFill>
          <a:blip r:embed="rId3"/>
          <a:stretch>
            <a:fillRect/>
          </a:stretch>
        </p:blipFill>
        <p:spPr>
          <a:xfrm>
            <a:off x="4014787" y="969962"/>
            <a:ext cx="6696756" cy="5843364"/>
          </a:xfrm>
          <a:prstGeom prst="rect">
            <a:avLst/>
          </a:prstGeom>
        </p:spPr>
      </p:pic>
    </p:spTree>
    <p:extLst>
      <p:ext uri="{BB962C8B-B14F-4D97-AF65-F5344CB8AC3E}">
        <p14:creationId xmlns:p14="http://schemas.microsoft.com/office/powerpoint/2010/main" val="15316028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3" name="圓角矩形 3">
            <a:extLst>
              <a:ext uri="{FF2B5EF4-FFF2-40B4-BE49-F238E27FC236}">
                <a16:creationId xmlns:a16="http://schemas.microsoft.com/office/drawing/2014/main" id="{8B50AFDA-0F16-4DE1-B3D8-E187BBF5ECC7}"/>
              </a:ext>
            </a:extLst>
          </p:cNvPr>
          <p:cNvSpPr/>
          <p:nvPr/>
        </p:nvSpPr>
        <p:spPr>
          <a:xfrm>
            <a:off x="1767612" y="6320712"/>
            <a:ext cx="8228730" cy="487826"/>
          </a:xfrm>
          <a:prstGeom prst="roundRect">
            <a:avLst/>
          </a:prstGeom>
          <a:solidFill>
            <a:schemeClr val="accent6">
              <a:lumMod val="20000"/>
              <a:lumOff val="80000"/>
            </a:schemeClr>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1</a:t>
            </a:r>
            <a:r>
              <a:rPr lang="zh-TW" altLang="zh-TW" sz="1300" b="1" dirty="0">
                <a:solidFill>
                  <a:schemeClr val="tx1"/>
                </a:solidFill>
                <a:latin typeface="微軟正黑體" panose="020B0604030504040204" pitchFamily="34" charset="-120"/>
                <a:ea typeface="微軟正黑體" panose="020B0604030504040204" pitchFamily="34" charset="-120"/>
              </a:rPr>
              <a:t>：志願序積分</a:t>
            </a:r>
            <a:r>
              <a:rPr lang="zh-TW" altLang="en-US" sz="1300" b="1" dirty="0">
                <a:solidFill>
                  <a:schemeClr val="tx1"/>
                </a:solidFill>
                <a:latin typeface="微軟正黑體" panose="020B0604030504040204" pitchFamily="34" charset="-120"/>
                <a:ea typeface="微軟正黑體" panose="020B0604030504040204" pitchFamily="34" charset="-120"/>
              </a:rPr>
              <a:t>係</a:t>
            </a:r>
            <a:r>
              <a:rPr lang="zh-TW" altLang="zh-TW" sz="1300" b="1" dirty="0">
                <a:solidFill>
                  <a:schemeClr val="tx1"/>
                </a:solidFill>
                <a:latin typeface="微軟正黑體" panose="020B0604030504040204" pitchFamily="34" charset="-120"/>
                <a:ea typeface="微軟正黑體" panose="020B0604030504040204" pitchFamily="34" charset="-120"/>
              </a:rPr>
              <a:t>以級別方式計算，並於免試生完成選填登記志願後，納入超額比序總積分之主項目採計。</a:t>
            </a:r>
          </a:p>
          <a:p>
            <a:pPr marL="445489" indent="-469094" algn="just" eaLnBrk="1" fontAlgn="auto" hangingPunct="1">
              <a:spcBef>
                <a:spcPts val="0"/>
              </a:spcBef>
              <a:spcAft>
                <a:spcPts val="0"/>
              </a:spcAft>
              <a:defRPr/>
            </a:pPr>
            <a:r>
              <a:rPr lang="zh-TW" altLang="zh-TW" sz="1300" b="1" dirty="0">
                <a:solidFill>
                  <a:schemeClr val="tx1"/>
                </a:solidFill>
                <a:latin typeface="微軟正黑體" panose="020B0604030504040204" pitchFamily="34" charset="-120"/>
                <a:ea typeface="微軟正黑體" panose="020B0604030504040204" pitchFamily="34" charset="-120"/>
              </a:rPr>
              <a:t>註</a:t>
            </a:r>
            <a:r>
              <a:rPr lang="en-US" altLang="zh-TW" sz="1300" b="1" dirty="0">
                <a:solidFill>
                  <a:schemeClr val="tx1"/>
                </a:solidFill>
                <a:latin typeface="微軟正黑體" panose="020B0604030504040204" pitchFamily="34" charset="-120"/>
                <a:ea typeface="微軟正黑體" panose="020B0604030504040204" pitchFamily="34" charset="-120"/>
              </a:rPr>
              <a:t>2</a:t>
            </a:r>
            <a:r>
              <a:rPr lang="zh-TW" altLang="zh-TW" sz="1300" b="1" dirty="0">
                <a:solidFill>
                  <a:schemeClr val="tx1"/>
                </a:solidFill>
                <a:latin typeface="微軟正黑體" panose="020B0604030504040204" pitchFamily="34" charset="-120"/>
                <a:ea typeface="微軟正黑體" panose="020B0604030504040204" pitchFamily="34" charset="-120"/>
              </a:rPr>
              <a:t>：陳同學</a:t>
            </a:r>
            <a:r>
              <a:rPr lang="zh-TW" altLang="zh-TW" sz="1300" b="1" dirty="0">
                <a:solidFill>
                  <a:srgbClr val="0000CC"/>
                </a:solidFill>
                <a:latin typeface="微軟正黑體" panose="020B0604030504040204" pitchFamily="34" charset="-120"/>
                <a:ea typeface="微軟正黑體" panose="020B0604030504040204" pitchFamily="34" charset="-120"/>
              </a:rPr>
              <a:t>未持有原住民文化及語言能力證明</a:t>
            </a:r>
            <a:r>
              <a:rPr lang="zh-TW" altLang="zh-TW" sz="1300" b="1" dirty="0">
                <a:solidFill>
                  <a:schemeClr val="tx1"/>
                </a:solidFill>
                <a:latin typeface="微軟正黑體" panose="020B0604030504040204" pitchFamily="34" charset="-120"/>
                <a:ea typeface="微軟正黑體" panose="020B0604030504040204" pitchFamily="34" charset="-120"/>
              </a:rPr>
              <a:t>，</a:t>
            </a:r>
            <a:r>
              <a:rPr lang="zh-TW" altLang="zh-TW" sz="1300" b="1" dirty="0">
                <a:solidFill>
                  <a:srgbClr val="FF0000"/>
                </a:solidFill>
                <a:latin typeface="微軟正黑體" panose="020B0604030504040204" pitchFamily="34" charset="-120"/>
                <a:ea typeface="微軟正黑體" panose="020B0604030504040204" pitchFamily="34" charset="-120"/>
              </a:rPr>
              <a:t>加分</a:t>
            </a:r>
            <a:r>
              <a:rPr lang="zh-TW" altLang="zh-TW" sz="1300" b="1" dirty="0">
                <a:solidFill>
                  <a:schemeClr val="tx1"/>
                </a:solidFill>
                <a:latin typeface="微軟正黑體" panose="020B0604030504040204" pitchFamily="34" charset="-120"/>
                <a:ea typeface="微軟正黑體" panose="020B0604030504040204" pitchFamily="34" charset="-120"/>
              </a:rPr>
              <a:t>比率以</a:t>
            </a:r>
            <a:r>
              <a:rPr lang="en-US" altLang="zh-TW" sz="1300" b="1" dirty="0">
                <a:solidFill>
                  <a:srgbClr val="FF0000"/>
                </a:solidFill>
                <a:latin typeface="微軟正黑體" panose="020B0604030504040204" pitchFamily="34" charset="-120"/>
                <a:ea typeface="微軟正黑體" panose="020B0604030504040204" pitchFamily="34" charset="-120"/>
              </a:rPr>
              <a:t>10%</a:t>
            </a:r>
            <a:r>
              <a:rPr lang="zh-TW" altLang="zh-TW" sz="1300" b="1" dirty="0">
                <a:solidFill>
                  <a:schemeClr val="tx1"/>
                </a:solidFill>
                <a:latin typeface="微軟正黑體" panose="020B0604030504040204" pitchFamily="34" charset="-120"/>
                <a:ea typeface="微軟正黑體" panose="020B0604030504040204" pitchFamily="34" charset="-120"/>
              </a:rPr>
              <a:t>計算。</a:t>
            </a:r>
            <a:endParaRPr lang="zh-TW" altLang="en-US" sz="1300" b="1" dirty="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AA8B1784-989A-4033-B03F-44CA86367247}"/>
              </a:ext>
            </a:extLst>
          </p:cNvPr>
          <p:cNvSpPr/>
          <p:nvPr/>
        </p:nvSpPr>
        <p:spPr>
          <a:xfrm>
            <a:off x="1749767" y="937289"/>
            <a:ext cx="4595606" cy="707886"/>
          </a:xfrm>
          <a:prstGeom prst="rect">
            <a:avLst/>
          </a:prstGeom>
        </p:spPr>
        <p:txBody>
          <a:bodyPr wrap="square">
            <a:spAutoFit/>
          </a:bodyPr>
          <a:lstStyle/>
          <a:p>
            <a:pPr eaLnBrk="1" fontAlgn="auto" hangingPunct="1">
              <a:spcBef>
                <a:spcPts val="0"/>
              </a:spcBef>
              <a:spcAft>
                <a:spcPts val="0"/>
              </a:spcAft>
              <a:defRPr/>
            </a:pPr>
            <a:r>
              <a:rPr lang="zh-TW" altLang="en-US" sz="2000" b="1" dirty="0">
                <a:solidFill>
                  <a:srgbClr val="C00000"/>
                </a:solidFill>
                <a:latin typeface="微軟正黑體" pitchFamily="34" charset="-120"/>
                <a:ea typeface="微軟正黑體" pitchFamily="34" charset="-120"/>
              </a:rPr>
              <a:t>免試生超額比序總積分計算範例</a:t>
            </a:r>
            <a:endParaRPr lang="en-US" altLang="zh-TW" sz="2000" b="1" dirty="0">
              <a:solidFill>
                <a:srgbClr val="C00000"/>
              </a:solidFill>
              <a:latin typeface="微軟正黑體" pitchFamily="34" charset="-120"/>
              <a:ea typeface="微軟正黑體" pitchFamily="34" charset="-120"/>
            </a:endParaRPr>
          </a:p>
          <a:p>
            <a:pPr eaLnBrk="1" fontAlgn="auto" hangingPunct="1">
              <a:spcBef>
                <a:spcPts val="0"/>
              </a:spcBef>
              <a:spcAft>
                <a:spcPts val="0"/>
              </a:spcAft>
              <a:defRPr/>
            </a:pPr>
            <a:r>
              <a:rPr lang="zh-TW" altLang="zh-TW" sz="2000" b="1" dirty="0">
                <a:solidFill>
                  <a:schemeClr val="accent6">
                    <a:lumMod val="75000"/>
                  </a:schemeClr>
                </a:solidFill>
                <a:latin typeface="微軟正黑體" pitchFamily="34" charset="-120"/>
                <a:ea typeface="微軟正黑體" pitchFamily="34" charset="-120"/>
              </a:rPr>
              <a:t>陳同學國中教育會考成績與採計積分表</a:t>
            </a:r>
            <a:endParaRPr lang="zh-TW" altLang="en-US" sz="2000" b="1" dirty="0">
              <a:solidFill>
                <a:schemeClr val="accent6">
                  <a:lumMod val="75000"/>
                </a:schemeClr>
              </a:solidFill>
              <a:latin typeface="微軟正黑體" pitchFamily="34" charset="-120"/>
              <a:ea typeface="微軟正黑體" pitchFamily="34" charset="-120"/>
            </a:endParaRPr>
          </a:p>
        </p:txBody>
      </p:sp>
      <p:sp>
        <p:nvSpPr>
          <p:cNvPr id="25" name="矩形 24">
            <a:extLst>
              <a:ext uri="{FF2B5EF4-FFF2-40B4-BE49-F238E27FC236}">
                <a16:creationId xmlns:a16="http://schemas.microsoft.com/office/drawing/2014/main" id="{AF87FB99-8A67-4798-BA38-55CE2D844849}"/>
              </a:ext>
            </a:extLst>
          </p:cNvPr>
          <p:cNvSpPr/>
          <p:nvPr/>
        </p:nvSpPr>
        <p:spPr bwMode="auto">
          <a:xfrm>
            <a:off x="1749767" y="3580253"/>
            <a:ext cx="8401659" cy="369332"/>
          </a:xfrm>
          <a:prstGeom prst="rect">
            <a:avLst/>
          </a:prstGeom>
        </p:spPr>
        <p:txBody>
          <a:bodyPr wrap="none">
            <a:spAutoFit/>
          </a:bodyPr>
          <a:lstStyle/>
          <a:p>
            <a:pPr eaLnBrk="1" fontAlgn="auto" hangingPunct="1">
              <a:spcBef>
                <a:spcPts val="0"/>
              </a:spcBef>
              <a:spcAft>
                <a:spcPts val="0"/>
              </a:spcAft>
              <a:defRPr/>
            </a:pPr>
            <a:r>
              <a:rPr lang="zh-TW" altLang="en-US" b="1" dirty="0">
                <a:solidFill>
                  <a:schemeClr val="accent6">
                    <a:lumMod val="75000"/>
                  </a:schemeClr>
                </a:solidFill>
                <a:latin typeface="微軟正黑體" pitchFamily="34" charset="-120"/>
                <a:ea typeface="微軟正黑體" pitchFamily="34" charset="-120"/>
              </a:rPr>
              <a:t>陳同學以第</a:t>
            </a:r>
            <a:r>
              <a:rPr lang="en-US" altLang="zh-TW" b="1" dirty="0">
                <a:solidFill>
                  <a:schemeClr val="accent6">
                    <a:lumMod val="75000"/>
                  </a:schemeClr>
                </a:solidFill>
                <a:latin typeface="微軟正黑體" pitchFamily="34" charset="-120"/>
                <a:ea typeface="微軟正黑體" pitchFamily="34" charset="-120"/>
              </a:rPr>
              <a:t>2</a:t>
            </a:r>
            <a:r>
              <a:rPr lang="zh-TW" altLang="en-US" b="1" dirty="0">
                <a:solidFill>
                  <a:schemeClr val="accent6">
                    <a:lumMod val="75000"/>
                  </a:schemeClr>
                </a:solidFill>
                <a:latin typeface="微軟正黑體" pitchFamily="34" charset="-120"/>
                <a:ea typeface="微軟正黑體" pitchFamily="34" charset="-120"/>
              </a:rPr>
              <a:t>志願選填登記○○科技大學○○科（組）之超額比序項目積分採計表</a:t>
            </a:r>
          </a:p>
        </p:txBody>
      </p:sp>
      <p:sp>
        <p:nvSpPr>
          <p:cNvPr id="26" name="矩形 25">
            <a:extLst>
              <a:ext uri="{FF2B5EF4-FFF2-40B4-BE49-F238E27FC236}">
                <a16:creationId xmlns:a16="http://schemas.microsoft.com/office/drawing/2014/main" id="{3E454FE5-0821-4E9D-8BB7-4B9D44B232A5}"/>
              </a:ext>
            </a:extLst>
          </p:cNvPr>
          <p:cNvSpPr/>
          <p:nvPr/>
        </p:nvSpPr>
        <p:spPr bwMode="auto">
          <a:xfrm>
            <a:off x="2737737" y="2773730"/>
            <a:ext cx="6102461" cy="546538"/>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a:p>
        </p:txBody>
      </p:sp>
      <p:grpSp>
        <p:nvGrpSpPr>
          <p:cNvPr id="27" name="群組 26">
            <a:extLst>
              <a:ext uri="{FF2B5EF4-FFF2-40B4-BE49-F238E27FC236}">
                <a16:creationId xmlns:a16="http://schemas.microsoft.com/office/drawing/2014/main" id="{2481CEE6-E264-4389-B3D8-0CCA94C29AB0}"/>
              </a:ext>
            </a:extLst>
          </p:cNvPr>
          <p:cNvGrpSpPr/>
          <p:nvPr/>
        </p:nvGrpSpPr>
        <p:grpSpPr>
          <a:xfrm>
            <a:off x="1702181" y="5265251"/>
            <a:ext cx="8272054" cy="932147"/>
            <a:chOff x="250752" y="5192681"/>
            <a:chExt cx="8272054" cy="932147"/>
          </a:xfrm>
        </p:grpSpPr>
        <p:sp>
          <p:nvSpPr>
            <p:cNvPr id="28" name="矩形 27">
              <a:extLst>
                <a:ext uri="{FF2B5EF4-FFF2-40B4-BE49-F238E27FC236}">
                  <a16:creationId xmlns:a16="http://schemas.microsoft.com/office/drawing/2014/main" id="{1EF84873-D440-40FB-A7E1-109B8B54E6AA}"/>
                </a:ext>
              </a:extLst>
            </p:cNvPr>
            <p:cNvSpPr/>
            <p:nvPr/>
          </p:nvSpPr>
          <p:spPr bwMode="auto">
            <a:xfrm>
              <a:off x="250752" y="5629252"/>
              <a:ext cx="8272054" cy="4955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sp>
          <p:nvSpPr>
            <p:cNvPr id="29" name="矩形 28">
              <a:extLst>
                <a:ext uri="{FF2B5EF4-FFF2-40B4-BE49-F238E27FC236}">
                  <a16:creationId xmlns:a16="http://schemas.microsoft.com/office/drawing/2014/main" id="{017452F7-947B-4D3B-9747-4B51199B36DF}"/>
                </a:ext>
              </a:extLst>
            </p:cNvPr>
            <p:cNvSpPr/>
            <p:nvPr/>
          </p:nvSpPr>
          <p:spPr>
            <a:xfrm>
              <a:off x="255994" y="5192681"/>
              <a:ext cx="8266812" cy="39452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b="1" dirty="0"/>
            </a:p>
          </p:txBody>
        </p:sp>
      </p:grpSp>
      <p:cxnSp>
        <p:nvCxnSpPr>
          <p:cNvPr id="30" name="直接连接符 42">
            <a:extLst>
              <a:ext uri="{FF2B5EF4-FFF2-40B4-BE49-F238E27FC236}">
                <a16:creationId xmlns:a16="http://schemas.microsoft.com/office/drawing/2014/main" id="{A310D623-E525-4FE3-9CF8-2DD1AFBF8526}"/>
              </a:ext>
            </a:extLst>
          </p:cNvPr>
          <p:cNvCxnSpPr>
            <a:cxnSpLocks/>
          </p:cNvCxnSpPr>
          <p:nvPr/>
        </p:nvCxnSpPr>
        <p:spPr>
          <a:xfrm>
            <a:off x="1749768" y="869976"/>
            <a:ext cx="7200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1" name="表格 30">
            <a:extLst>
              <a:ext uri="{FF2B5EF4-FFF2-40B4-BE49-F238E27FC236}">
                <a16:creationId xmlns:a16="http://schemas.microsoft.com/office/drawing/2014/main" id="{9B438678-692F-4B97-ACEF-228FFD4CB071}"/>
              </a:ext>
            </a:extLst>
          </p:cNvPr>
          <p:cNvGraphicFramePr>
            <a:graphicFrameLocks noGrp="1"/>
          </p:cNvGraphicFramePr>
          <p:nvPr>
            <p:extLst>
              <p:ext uri="{D42A27DB-BD31-4B8C-83A1-F6EECF244321}">
                <p14:modId xmlns:p14="http://schemas.microsoft.com/office/powerpoint/2010/main" val="3914042201"/>
              </p:ext>
            </p:extLst>
          </p:nvPr>
        </p:nvGraphicFramePr>
        <p:xfrm>
          <a:off x="2737738" y="1678574"/>
          <a:ext cx="6096002" cy="1630680"/>
        </p:xfrm>
        <a:graphic>
          <a:graphicData uri="http://schemas.openxmlformats.org/drawingml/2006/table">
            <a:tbl>
              <a:tblPr firstRow="1" bandRow="1">
                <a:tableStyleId>{D27102A9-8310-4765-A935-A1911B00CA55}</a:tableStyleId>
              </a:tblPr>
              <a:tblGrid>
                <a:gridCol w="1131068">
                  <a:extLst>
                    <a:ext uri="{9D8B030D-6E8A-4147-A177-3AD203B41FA5}">
                      <a16:colId xmlns:a16="http://schemas.microsoft.com/office/drawing/2014/main" val="3533527737"/>
                    </a:ext>
                  </a:extLst>
                </a:gridCol>
                <a:gridCol w="827489">
                  <a:extLst>
                    <a:ext uri="{9D8B030D-6E8A-4147-A177-3AD203B41FA5}">
                      <a16:colId xmlns:a16="http://schemas.microsoft.com/office/drawing/2014/main" val="2979835095"/>
                    </a:ext>
                  </a:extLst>
                </a:gridCol>
                <a:gridCol w="827489">
                  <a:extLst>
                    <a:ext uri="{9D8B030D-6E8A-4147-A177-3AD203B41FA5}">
                      <a16:colId xmlns:a16="http://schemas.microsoft.com/office/drawing/2014/main" val="2271207029"/>
                    </a:ext>
                  </a:extLst>
                </a:gridCol>
                <a:gridCol w="827489">
                  <a:extLst>
                    <a:ext uri="{9D8B030D-6E8A-4147-A177-3AD203B41FA5}">
                      <a16:colId xmlns:a16="http://schemas.microsoft.com/office/drawing/2014/main" val="3550894035"/>
                    </a:ext>
                  </a:extLst>
                </a:gridCol>
                <a:gridCol w="827489">
                  <a:extLst>
                    <a:ext uri="{9D8B030D-6E8A-4147-A177-3AD203B41FA5}">
                      <a16:colId xmlns:a16="http://schemas.microsoft.com/office/drawing/2014/main" val="3101752897"/>
                    </a:ext>
                  </a:extLst>
                </a:gridCol>
                <a:gridCol w="827489">
                  <a:extLst>
                    <a:ext uri="{9D8B030D-6E8A-4147-A177-3AD203B41FA5}">
                      <a16:colId xmlns:a16="http://schemas.microsoft.com/office/drawing/2014/main" val="678496905"/>
                    </a:ext>
                  </a:extLst>
                </a:gridCol>
                <a:gridCol w="827489">
                  <a:extLst>
                    <a:ext uri="{9D8B030D-6E8A-4147-A177-3AD203B41FA5}">
                      <a16:colId xmlns:a16="http://schemas.microsoft.com/office/drawing/2014/main" val="2761485684"/>
                    </a:ext>
                  </a:extLst>
                </a:gridCol>
              </a:tblGrid>
              <a:tr h="370840">
                <a:tc>
                  <a:txBody>
                    <a:bodyPr/>
                    <a:lstStyle/>
                    <a:p>
                      <a:pPr algn="ctr"/>
                      <a:r>
                        <a:rPr lang="zh-TW" altLang="en-US" sz="1600" dirty="0"/>
                        <a:t>科目名稱</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國文</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數學</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英語</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自然</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社會</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600" dirty="0"/>
                        <a:t>寫作</a:t>
                      </a:r>
                      <a:endParaRPr lang="zh-TW" altLang="en-US" sz="1600" b="0" dirty="0">
                        <a:solidFill>
                          <a:schemeClr val="tx1"/>
                        </a:solidFill>
                        <a:latin typeface="微軟正黑體" panose="020B0604030504040204" pitchFamily="34" charset="-120"/>
                        <a:ea typeface="微軟正黑體" panose="020B0604030504040204" pitchFamily="34" charset="-120"/>
                      </a:endParaRPr>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276073960"/>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級分</a:t>
                      </a: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標示</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精熟</a:t>
                      </a:r>
                      <a:r>
                        <a:rPr lang="en-US" altLang="zh-TW" sz="1400" b="0" dirty="0">
                          <a:solidFill>
                            <a:schemeClr val="tx1"/>
                          </a:solidFill>
                          <a:latin typeface="微軟正黑體" panose="020B0604030504040204" pitchFamily="34" charset="-120"/>
                          <a:ea typeface="微軟正黑體" panose="020B0604030504040204" pitchFamily="34" charset="-120"/>
                        </a:rPr>
                        <a:t>(A)</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基礎</a:t>
                      </a:r>
                      <a:r>
                        <a:rPr lang="en-US" altLang="zh-TW" sz="1400" b="0" dirty="0">
                          <a:solidFill>
                            <a:schemeClr val="tx1"/>
                          </a:solidFill>
                          <a:latin typeface="微軟正黑體" panose="020B0604030504040204" pitchFamily="34" charset="-120"/>
                          <a:ea typeface="微軟正黑體" panose="020B0604030504040204" pitchFamily="34" charset="-120"/>
                        </a:rPr>
                        <a:t>(B</a:t>
                      </a:r>
                      <a:r>
                        <a:rPr lang="en-US" altLang="zh-TW" sz="1400" b="0" baseline="30000" dirty="0">
                          <a:solidFill>
                            <a:schemeClr val="tx1"/>
                          </a:solidFill>
                          <a:latin typeface="微軟正黑體" panose="020B0604030504040204" pitchFamily="34" charset="-120"/>
                          <a:ea typeface="微軟正黑體" panose="020B0604030504040204" pitchFamily="34" charset="-120"/>
                        </a:rPr>
                        <a:t>+</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4</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16556516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違紀扣點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177704625"/>
                  </a:ext>
                </a:extLst>
              </a:tr>
              <a:tr h="370840">
                <a:tc>
                  <a:txBody>
                    <a:bodyPr/>
                    <a:lstStyle/>
                    <a:p>
                      <a:pPr algn="ctr"/>
                      <a:r>
                        <a:rPr lang="zh-TW" altLang="en-US" sz="1400" b="0" dirty="0">
                          <a:solidFill>
                            <a:schemeClr val="tx1"/>
                          </a:solidFill>
                          <a:latin typeface="微軟正黑體" panose="020B0604030504040204" pitchFamily="34" charset="-120"/>
                          <a:ea typeface="微軟正黑體" panose="020B0604030504040204" pitchFamily="34" charset="-120"/>
                        </a:rPr>
                        <a:t>採計積分</a:t>
                      </a:r>
                      <a:br>
                        <a:rPr lang="en-US" altLang="zh-TW" sz="1400" b="0" dirty="0">
                          <a:solidFill>
                            <a:schemeClr val="tx1"/>
                          </a:solidFill>
                          <a:latin typeface="微軟正黑體" panose="020B0604030504040204" pitchFamily="34" charset="-120"/>
                          <a:ea typeface="微軟正黑體" panose="020B0604030504040204" pitchFamily="34" charset="-120"/>
                        </a:rPr>
                      </a:br>
                      <a:r>
                        <a:rPr lang="en-US" altLang="zh-TW" sz="1400" b="0" dirty="0">
                          <a:solidFill>
                            <a:schemeClr val="tx1"/>
                          </a:solidFill>
                          <a:latin typeface="微軟正黑體" panose="020B0604030504040204" pitchFamily="34" charset="-120"/>
                          <a:ea typeface="微軟正黑體" panose="020B0604030504040204" pitchFamily="34" charset="-120"/>
                        </a:rPr>
                        <a:t>(</a:t>
                      </a:r>
                      <a:r>
                        <a:rPr lang="zh-TW" altLang="en-US" sz="1400" b="0" dirty="0">
                          <a:solidFill>
                            <a:schemeClr val="tx1"/>
                          </a:solidFill>
                          <a:latin typeface="微軟正黑體" panose="020B0604030504040204" pitchFamily="34" charset="-120"/>
                          <a:ea typeface="微軟正黑體" panose="020B0604030504040204" pitchFamily="34" charset="-120"/>
                        </a:rPr>
                        <a:t>扣點後積分</a:t>
                      </a:r>
                      <a:r>
                        <a:rPr lang="en-US" altLang="zh-TW" sz="1400" b="0" dirty="0">
                          <a:solidFill>
                            <a:schemeClr val="tx1"/>
                          </a:solidFill>
                          <a:latin typeface="微軟正黑體" panose="020B0604030504040204" pitchFamily="34" charset="-120"/>
                          <a:ea typeface="微軟正黑體" panose="020B0604030504040204" pitchFamily="34" charset="-120"/>
                        </a:rPr>
                        <a:t>)</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2</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5</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3</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400" b="0" dirty="0">
                          <a:solidFill>
                            <a:schemeClr val="tx1"/>
                          </a:solidFill>
                          <a:latin typeface="微軟正黑體" panose="020B0604030504040204" pitchFamily="34" charset="-120"/>
                          <a:ea typeface="微軟正黑體" panose="020B0604030504040204" pitchFamily="34" charset="-120"/>
                        </a:rPr>
                        <a:t>0.6</a:t>
                      </a:r>
                      <a:endParaRPr lang="zh-TW" altLang="en-US" sz="1400" b="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96980564"/>
                  </a:ext>
                </a:extLst>
              </a:tr>
            </a:tbl>
          </a:graphicData>
        </a:graphic>
      </p:graphicFrame>
      <p:graphicFrame>
        <p:nvGraphicFramePr>
          <p:cNvPr id="32" name="表格 31">
            <a:extLst>
              <a:ext uri="{FF2B5EF4-FFF2-40B4-BE49-F238E27FC236}">
                <a16:creationId xmlns:a16="http://schemas.microsoft.com/office/drawing/2014/main" id="{D401CB63-7CCC-4208-8636-F7C80A6342F4}"/>
              </a:ext>
            </a:extLst>
          </p:cNvPr>
          <p:cNvGraphicFramePr>
            <a:graphicFrameLocks noGrp="1"/>
          </p:cNvGraphicFramePr>
          <p:nvPr>
            <p:extLst>
              <p:ext uri="{D42A27DB-BD31-4B8C-83A1-F6EECF244321}">
                <p14:modId xmlns:p14="http://schemas.microsoft.com/office/powerpoint/2010/main" val="871513396"/>
              </p:ext>
            </p:extLst>
          </p:nvPr>
        </p:nvGraphicFramePr>
        <p:xfrm>
          <a:off x="1738576" y="3976738"/>
          <a:ext cx="8235660" cy="2199640"/>
        </p:xfrm>
        <a:graphic>
          <a:graphicData uri="http://schemas.openxmlformats.org/drawingml/2006/table">
            <a:tbl>
              <a:tblPr firstRow="1" bandRow="1">
                <a:tableStyleId>{D27102A9-8310-4765-A935-A1911B00CA55}</a:tableStyleId>
              </a:tblPr>
              <a:tblGrid>
                <a:gridCol w="983518">
                  <a:extLst>
                    <a:ext uri="{9D8B030D-6E8A-4147-A177-3AD203B41FA5}">
                      <a16:colId xmlns:a16="http://schemas.microsoft.com/office/drawing/2014/main" val="284243871"/>
                    </a:ext>
                  </a:extLst>
                </a:gridCol>
                <a:gridCol w="641131">
                  <a:extLst>
                    <a:ext uri="{9D8B030D-6E8A-4147-A177-3AD203B41FA5}">
                      <a16:colId xmlns:a16="http://schemas.microsoft.com/office/drawing/2014/main" val="93567448"/>
                    </a:ext>
                  </a:extLst>
                </a:gridCol>
                <a:gridCol w="557049">
                  <a:extLst>
                    <a:ext uri="{9D8B030D-6E8A-4147-A177-3AD203B41FA5}">
                      <a16:colId xmlns:a16="http://schemas.microsoft.com/office/drawing/2014/main" val="3922342771"/>
                    </a:ext>
                  </a:extLst>
                </a:gridCol>
                <a:gridCol w="557049">
                  <a:extLst>
                    <a:ext uri="{9D8B030D-6E8A-4147-A177-3AD203B41FA5}">
                      <a16:colId xmlns:a16="http://schemas.microsoft.com/office/drawing/2014/main" val="228450105"/>
                    </a:ext>
                  </a:extLst>
                </a:gridCol>
                <a:gridCol w="585076">
                  <a:extLst>
                    <a:ext uri="{9D8B030D-6E8A-4147-A177-3AD203B41FA5}">
                      <a16:colId xmlns:a16="http://schemas.microsoft.com/office/drawing/2014/main" val="1856099014"/>
                    </a:ext>
                  </a:extLst>
                </a:gridCol>
                <a:gridCol w="585076">
                  <a:extLst>
                    <a:ext uri="{9D8B030D-6E8A-4147-A177-3AD203B41FA5}">
                      <a16:colId xmlns:a16="http://schemas.microsoft.com/office/drawing/2014/main" val="2007307133"/>
                    </a:ext>
                  </a:extLst>
                </a:gridCol>
                <a:gridCol w="585076">
                  <a:extLst>
                    <a:ext uri="{9D8B030D-6E8A-4147-A177-3AD203B41FA5}">
                      <a16:colId xmlns:a16="http://schemas.microsoft.com/office/drawing/2014/main" val="132044695"/>
                    </a:ext>
                  </a:extLst>
                </a:gridCol>
                <a:gridCol w="520262">
                  <a:extLst>
                    <a:ext uri="{9D8B030D-6E8A-4147-A177-3AD203B41FA5}">
                      <a16:colId xmlns:a16="http://schemas.microsoft.com/office/drawing/2014/main" val="253677508"/>
                    </a:ext>
                  </a:extLst>
                </a:gridCol>
                <a:gridCol w="520262">
                  <a:extLst>
                    <a:ext uri="{9D8B030D-6E8A-4147-A177-3AD203B41FA5}">
                      <a16:colId xmlns:a16="http://schemas.microsoft.com/office/drawing/2014/main" val="2394203821"/>
                    </a:ext>
                  </a:extLst>
                </a:gridCol>
                <a:gridCol w="520262">
                  <a:extLst>
                    <a:ext uri="{9D8B030D-6E8A-4147-A177-3AD203B41FA5}">
                      <a16:colId xmlns:a16="http://schemas.microsoft.com/office/drawing/2014/main" val="2238934309"/>
                    </a:ext>
                  </a:extLst>
                </a:gridCol>
                <a:gridCol w="520262">
                  <a:extLst>
                    <a:ext uri="{9D8B030D-6E8A-4147-A177-3AD203B41FA5}">
                      <a16:colId xmlns:a16="http://schemas.microsoft.com/office/drawing/2014/main" val="2706450470"/>
                    </a:ext>
                  </a:extLst>
                </a:gridCol>
                <a:gridCol w="520262">
                  <a:extLst>
                    <a:ext uri="{9D8B030D-6E8A-4147-A177-3AD203B41FA5}">
                      <a16:colId xmlns:a16="http://schemas.microsoft.com/office/drawing/2014/main" val="2040232837"/>
                    </a:ext>
                  </a:extLst>
                </a:gridCol>
                <a:gridCol w="520262">
                  <a:extLst>
                    <a:ext uri="{9D8B030D-6E8A-4147-A177-3AD203B41FA5}">
                      <a16:colId xmlns:a16="http://schemas.microsoft.com/office/drawing/2014/main" val="2270235163"/>
                    </a:ext>
                  </a:extLst>
                </a:gridCol>
                <a:gridCol w="620113">
                  <a:extLst>
                    <a:ext uri="{9D8B030D-6E8A-4147-A177-3AD203B41FA5}">
                      <a16:colId xmlns:a16="http://schemas.microsoft.com/office/drawing/2014/main" val="351779646"/>
                    </a:ext>
                  </a:extLst>
                </a:gridCol>
              </a:tblGrid>
              <a:tr h="370840">
                <a:tc>
                  <a:txBody>
                    <a:bodyPr/>
                    <a:lstStyle/>
                    <a:p>
                      <a:r>
                        <a:rPr lang="zh-TW" altLang="en-US" sz="1200" dirty="0">
                          <a:solidFill>
                            <a:schemeClr val="tx1"/>
                          </a:solidFill>
                          <a:latin typeface="微軟正黑體" panose="020B0604030504040204" pitchFamily="34" charset="-120"/>
                          <a:ea typeface="微軟正黑體" panose="020B0604030504040204" pitchFamily="34" charset="-120"/>
                        </a:rPr>
                        <a:t>主項目名稱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志願序</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多元學習表現</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技藝優良</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弱勢身分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均衡學習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國中教育會考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rowSpan="3">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超額比序總積分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619395414"/>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分項目名稱</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競賽</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服務學習</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國文</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數學</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英語</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自然</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社會</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zh-TW" altLang="en-US" sz="1200" dirty="0">
                          <a:solidFill>
                            <a:schemeClr val="tx1"/>
                          </a:solidFill>
                          <a:latin typeface="微軟正黑體" panose="020B0604030504040204" pitchFamily="34" charset="-120"/>
                          <a:ea typeface="微軟正黑體" panose="020B0604030504040204" pitchFamily="34" charset="-120"/>
                        </a:rPr>
                        <a:t>寫作測驗</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2413842"/>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分項目積分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7</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15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21</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2</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5</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3</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dirty="0">
                          <a:solidFill>
                            <a:schemeClr val="tx1"/>
                          </a:solidFill>
                          <a:latin typeface="微軟正黑體" panose="020B0604030504040204" pitchFamily="34" charset="-120"/>
                          <a:ea typeface="微軟正黑體" panose="020B0604030504040204" pitchFamily="34" charset="-120"/>
                        </a:rPr>
                        <a:t>0.6</a:t>
                      </a: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v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07232545"/>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一般生</a:t>
                      </a:r>
                      <a:br>
                        <a:rPr lang="en-US" altLang="zh-TW" sz="1200" b="1" dirty="0">
                          <a:solidFill>
                            <a:schemeClr val="tx1"/>
                          </a:solidFill>
                          <a:latin typeface="微軟正黑體" panose="020B0604030504040204" pitchFamily="34" charset="-120"/>
                          <a:ea typeface="微軟正黑體" panose="020B0604030504040204" pitchFamily="34" charset="-120"/>
                        </a:rPr>
                      </a:br>
                      <a:r>
                        <a:rPr lang="zh-TW" altLang="en-US" sz="1200" b="1" dirty="0">
                          <a:solidFill>
                            <a:schemeClr val="tx1"/>
                          </a:solidFill>
                          <a:latin typeface="微軟正黑體" panose="020B0604030504040204" pitchFamily="34" charset="-120"/>
                          <a:ea typeface="微軟正黑體" panose="020B0604030504040204" pitchFamily="34" charset="-120"/>
                        </a:rPr>
                        <a:t>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19.6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87.1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19585420"/>
                  </a:ext>
                </a:extLst>
              </a:tr>
              <a:tr h="370840">
                <a:tc>
                  <a:txBody>
                    <a:bodyP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特種身分生主項目積分</a:t>
                      </a: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28.60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2">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16.50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2.75</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3.30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23.10</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gridSpan="6">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21.56</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hMerge="1">
                  <a:txBody>
                    <a:bodyPr/>
                    <a:lstStyle/>
                    <a:p>
                      <a:pPr algn="ctr"/>
                      <a:endParaRPr lang="zh-TW" altLang="en-US" sz="1200"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95.81</a:t>
                      </a:r>
                      <a:br>
                        <a:rPr lang="en-US" altLang="zh-TW" sz="1200" b="1" dirty="0">
                          <a:solidFill>
                            <a:schemeClr val="tx1"/>
                          </a:solidFill>
                          <a:latin typeface="微軟正黑體" panose="020B0604030504040204" pitchFamily="34" charset="-120"/>
                          <a:ea typeface="微軟正黑體" panose="020B0604030504040204" pitchFamily="34" charset="-120"/>
                        </a:rPr>
                      </a:b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註</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01611905"/>
                  </a:ext>
                </a:extLst>
              </a:tr>
            </a:tbl>
          </a:graphicData>
        </a:graphic>
      </p:graphicFrame>
    </p:spTree>
    <p:extLst>
      <p:ext uri="{BB962C8B-B14F-4D97-AF65-F5344CB8AC3E}">
        <p14:creationId xmlns:p14="http://schemas.microsoft.com/office/powerpoint/2010/main" val="30601971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ext uri="{D42A27DB-BD31-4B8C-83A1-F6EECF244321}">
                <p14:modId xmlns:p14="http://schemas.microsoft.com/office/powerpoint/2010/main" val="89985575"/>
              </p:ext>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111</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17</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23</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27</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111</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9</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111</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14</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16</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r>
                        <a:rPr lang="zh-TW" altLang="en-US" sz="2800" b="1" dirty="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111</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r>
                        <a:rPr lang="zh-TW" altLang="en-US" sz="2800" b="1" dirty="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135</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9167862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3E838B68-0F7B-48AA-B160-2B3F3BE0407F}"/>
              </a:ext>
            </a:extLst>
          </p:cNvPr>
          <p:cNvPicPr>
            <a:picLocks noChangeAspect="1"/>
          </p:cNvPicPr>
          <p:nvPr/>
        </p:nvPicPr>
        <p:blipFill>
          <a:blip r:embed="rId2"/>
          <a:stretch>
            <a:fillRect/>
          </a:stretch>
        </p:blipFill>
        <p:spPr>
          <a:xfrm>
            <a:off x="3840753" y="2245731"/>
            <a:ext cx="7829550" cy="4324350"/>
          </a:xfrm>
          <a:prstGeom prst="rect">
            <a:avLst/>
          </a:prstGeom>
        </p:spPr>
      </p:pic>
      <p:sp>
        <p:nvSpPr>
          <p:cNvPr id="2" name="標題 1"/>
          <p:cNvSpPr>
            <a:spLocks noGrp="1"/>
          </p:cNvSpPr>
          <p:nvPr>
            <p:ph type="title"/>
          </p:nvPr>
        </p:nvSpPr>
        <p:spPr>
          <a:xfrm>
            <a:off x="3493806" y="740060"/>
            <a:ext cx="8229600" cy="938368"/>
          </a:xfrm>
        </p:spPr>
        <p:txBody>
          <a:bodyPr>
            <a:noAutofit/>
          </a:bodyPr>
          <a:lstStyle/>
          <a:p>
            <a:pPr algn="ctr" fontAlgn="auto">
              <a:lnSpc>
                <a:spcPct val="150000"/>
              </a:lnSpc>
              <a:spcAft>
                <a:spcPts val="0"/>
              </a:spcAft>
              <a:defRPr/>
            </a:pPr>
            <a:r>
              <a:rPr lang="zh-TW" altLang="en-US" sz="5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ea typeface="全真中圓體" pitchFamily="49" charset="-120"/>
              </a:rPr>
              <a:t>聯合五專免試入學</a:t>
            </a:r>
            <a:endParaRPr lang="zh-TW" altLang="en-US" sz="5400" b="1" dirty="0">
              <a:ln w="10541" cmpd="sng">
                <a:solidFill>
                  <a:schemeClr val="accent1">
                    <a:shade val="88000"/>
                    <a:satMod val="110000"/>
                  </a:schemeClr>
                </a:solidFill>
                <a:prstDash val="solid"/>
              </a:ln>
              <a:solidFill>
                <a:srgbClr val="00B050"/>
              </a:solidFill>
            </a:endParaRPr>
          </a:p>
        </p:txBody>
      </p:sp>
      <p:sp>
        <p:nvSpPr>
          <p:cNvPr id="7" name="圓角矩形 6"/>
          <p:cNvSpPr/>
          <p:nvPr/>
        </p:nvSpPr>
        <p:spPr>
          <a:xfrm>
            <a:off x="4691757" y="478064"/>
            <a:ext cx="5773709" cy="295262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五專 </a:t>
            </a:r>
            <a:r>
              <a:rPr lang="zh-TW" altLang="en-US" sz="3600" b="1" u="sng" dirty="0">
                <a:solidFill>
                  <a:srgbClr val="7030A0"/>
                </a:solidFill>
                <a:ea typeface="全真楷書" pitchFamily="49" charset="-120"/>
              </a:rPr>
              <a:t>聯合</a:t>
            </a:r>
            <a:r>
              <a:rPr lang="zh-TW" altLang="en-US" sz="2800" b="1" u="sng" dirty="0">
                <a:solidFill>
                  <a:srgbClr val="7030A0"/>
                </a:solidFill>
                <a:ea typeface="全真楷書" pitchFamily="49" charset="-120"/>
              </a:rPr>
              <a:t> </a:t>
            </a:r>
            <a:r>
              <a:rPr lang="zh-TW" altLang="en-US" sz="2800" b="1" dirty="0">
                <a:solidFill>
                  <a:srgbClr val="C00000"/>
                </a:solidFill>
                <a:ea typeface="全真楷書" pitchFamily="49" charset="-120"/>
              </a:rPr>
              <a:t>免試入學</a:t>
            </a:r>
            <a:endParaRPr lang="en-US" altLang="zh-TW" sz="2800" b="1" dirty="0">
              <a:solidFill>
                <a:srgbClr val="C00000"/>
              </a:solidFill>
              <a:ea typeface="全真楷書" pitchFamily="49" charset="-120"/>
            </a:endParaRPr>
          </a:p>
          <a:p>
            <a:pPr eaLnBrk="1" fontAlgn="auto" hangingPunct="1">
              <a:lnSpc>
                <a:spcPts val="3360"/>
              </a:lnSpc>
              <a:spcBef>
                <a:spcPts val="0"/>
              </a:spcBef>
              <a:spcAft>
                <a:spcPts val="0"/>
              </a:spcAft>
              <a:defRPr/>
            </a:pPr>
            <a:r>
              <a:rPr lang="zh-TW" altLang="en-US" sz="2800" b="1" dirty="0">
                <a:solidFill>
                  <a:srgbClr val="C00000"/>
                </a:solidFill>
                <a:ea typeface="全真楷書" pitchFamily="49" charset="-120"/>
              </a:rPr>
              <a:t>注意事項</a:t>
            </a:r>
            <a:endParaRPr lang="en-US" altLang="zh-TW" sz="2800" b="1" dirty="0">
              <a:solidFill>
                <a:srgbClr val="C00000"/>
              </a:solidFill>
              <a:ea typeface="全真楷書" pitchFamily="49" charset="-120"/>
            </a:endParaRPr>
          </a:p>
          <a:p>
            <a:pPr eaLnBrk="1" fontAlgn="auto" hangingPunct="1">
              <a:spcBef>
                <a:spcPts val="600"/>
              </a:spcBef>
              <a:spcAft>
                <a:spcPts val="0"/>
              </a:spcAft>
              <a:defRPr/>
            </a:pPr>
            <a:r>
              <a:rPr lang="en-US" altLang="zh-TW" sz="3000" b="1" dirty="0">
                <a:ea typeface="全真楷書" pitchFamily="49" charset="-120"/>
              </a:rPr>
              <a:t>1.</a:t>
            </a:r>
            <a:r>
              <a:rPr lang="zh-TW" altLang="en-US" sz="3000" b="1" dirty="0">
                <a:ea typeface="全真楷書" pitchFamily="49" charset="-120"/>
              </a:rPr>
              <a:t>北、中、南區均可擇一校報名</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2.</a:t>
            </a:r>
            <a:r>
              <a:rPr lang="zh-TW" altLang="en-US" sz="3000" b="1" dirty="0">
                <a:ea typeface="全真楷書" pitchFamily="49" charset="-120"/>
              </a:rPr>
              <a:t>五專採現場登記分發</a:t>
            </a:r>
            <a:endParaRPr lang="en-US" altLang="zh-TW" sz="3000" b="1" dirty="0">
              <a:ea typeface="全真楷書" pitchFamily="49" charset="-120"/>
            </a:endParaRPr>
          </a:p>
          <a:p>
            <a:pPr eaLnBrk="1" fontAlgn="auto" hangingPunct="1">
              <a:spcBef>
                <a:spcPts val="0"/>
              </a:spcBef>
              <a:spcAft>
                <a:spcPts val="0"/>
              </a:spcAft>
              <a:defRPr/>
            </a:pPr>
            <a:r>
              <a:rPr lang="en-US" altLang="zh-TW" sz="3000" b="1" dirty="0">
                <a:ea typeface="全真楷書" pitchFamily="49" charset="-120"/>
              </a:rPr>
              <a:t>3.</a:t>
            </a:r>
            <a:r>
              <a:rPr lang="zh-TW" altLang="en-US" sz="3000" b="1" dirty="0">
                <a:ea typeface="全真楷書" pitchFamily="49" charset="-120"/>
              </a:rPr>
              <a:t>擇一區現場登記分發報到</a:t>
            </a:r>
          </a:p>
        </p:txBody>
      </p:sp>
      <p:sp>
        <p:nvSpPr>
          <p:cNvPr id="9" name="文字方塊 8"/>
          <p:cNvSpPr txBox="1"/>
          <p:nvPr/>
        </p:nvSpPr>
        <p:spPr>
          <a:xfrm>
            <a:off x="1816253" y="18469"/>
            <a:ext cx="1292662" cy="6551612"/>
          </a:xfrm>
          <a:prstGeom prst="rect">
            <a:avLst/>
          </a:prstGeom>
        </p:spPr>
        <p:style>
          <a:lnRef idx="3">
            <a:schemeClr val="lt1"/>
          </a:lnRef>
          <a:fillRef idx="1">
            <a:schemeClr val="accent1"/>
          </a:fillRef>
          <a:effectRef idx="1">
            <a:schemeClr val="accent1"/>
          </a:effectRef>
          <a:fontRef idx="minor">
            <a:schemeClr val="lt1"/>
          </a:fontRef>
        </p:style>
        <p:txBody>
          <a:bodyPr vert="eaVert">
            <a:spAutoFit/>
          </a:bodyPr>
          <a:lstStyle/>
          <a:p>
            <a:pPr eaLnBrk="1" fontAlgn="auto" hangingPunct="1">
              <a:spcBef>
                <a:spcPts val="0"/>
              </a:spcBef>
              <a:spcAft>
                <a:spcPts val="0"/>
              </a:spcAft>
              <a:defRPr/>
            </a:pPr>
            <a:r>
              <a:rPr lang="zh-TW" altLang="en-US" sz="2400" dirty="0">
                <a:ea typeface="全真楷書" pitchFamily="49" charset="-120"/>
              </a:rPr>
              <a:t>           東方設計學院</a:t>
            </a:r>
            <a:r>
              <a:rPr lang="en-US" altLang="zh-TW" sz="2400" dirty="0">
                <a:ea typeface="全真楷書" pitchFamily="49" charset="-120"/>
              </a:rPr>
              <a:t>(</a:t>
            </a:r>
            <a:r>
              <a:rPr lang="zh-TW" altLang="en-US" sz="2400" dirty="0">
                <a:ea typeface="全真楷書" pitchFamily="49" charset="-120"/>
              </a:rPr>
              <a:t>美術工藝系美術專長</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           臺南應用大學</a:t>
            </a:r>
            <a:r>
              <a:rPr lang="en-US" altLang="zh-TW" sz="2400" dirty="0">
                <a:ea typeface="全真楷書" pitchFamily="49" charset="-120"/>
              </a:rPr>
              <a:t>(</a:t>
            </a:r>
            <a:r>
              <a:rPr lang="zh-TW" altLang="en-US" sz="2400" dirty="0">
                <a:ea typeface="全真楷書" pitchFamily="49" charset="-120"/>
              </a:rPr>
              <a:t>美術系、音樂系、舞蹈系</a:t>
            </a:r>
            <a:r>
              <a:rPr lang="en-US" altLang="zh-TW" sz="2400" dirty="0">
                <a:ea typeface="全真楷書" pitchFamily="49" charset="-120"/>
              </a:rPr>
              <a:t>)</a:t>
            </a:r>
          </a:p>
          <a:p>
            <a:pPr eaLnBrk="1" fontAlgn="auto" hangingPunct="1">
              <a:spcBef>
                <a:spcPts val="0"/>
              </a:spcBef>
              <a:spcAft>
                <a:spcPts val="0"/>
              </a:spcAft>
              <a:defRPr/>
            </a:pPr>
            <a:r>
              <a:rPr lang="zh-TW" altLang="en-US" sz="2400" dirty="0">
                <a:ea typeface="全真楷書" pitchFamily="49" charset="-120"/>
              </a:rPr>
              <a:t>七年一貫</a:t>
            </a:r>
            <a:r>
              <a:rPr lang="en-US" altLang="zh-TW" sz="2400" dirty="0">
                <a:ea typeface="全真楷書" pitchFamily="49" charset="-120"/>
              </a:rPr>
              <a:t>(</a:t>
            </a:r>
            <a:r>
              <a:rPr lang="zh-TW" altLang="en-US" sz="2400" dirty="0">
                <a:ea typeface="全真楷書" pitchFamily="49" charset="-120"/>
              </a:rPr>
              <a:t>獨招</a:t>
            </a:r>
            <a:r>
              <a:rPr lang="en-US" altLang="zh-TW" sz="2400" dirty="0">
                <a:ea typeface="全真楷書" pitchFamily="49" charset="-120"/>
              </a:rPr>
              <a:t>)</a:t>
            </a:r>
          </a:p>
        </p:txBody>
      </p:sp>
      <p:sp>
        <p:nvSpPr>
          <p:cNvPr id="3" name="十角星形 2"/>
          <p:cNvSpPr/>
          <p:nvPr/>
        </p:nvSpPr>
        <p:spPr>
          <a:xfrm>
            <a:off x="1312197" y="18469"/>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1</a:t>
            </a:r>
          </a:p>
        </p:txBody>
      </p:sp>
      <p:sp>
        <p:nvSpPr>
          <p:cNvPr id="11" name="十角星形 10"/>
          <p:cNvSpPr/>
          <p:nvPr/>
        </p:nvSpPr>
        <p:spPr>
          <a:xfrm>
            <a:off x="3840753" y="609886"/>
            <a:ext cx="504056" cy="599359"/>
          </a:xfrm>
          <a:prstGeom prst="star10">
            <a:avLst/>
          </a:prstGeom>
          <a:solidFill>
            <a:srgbClr val="FFFF00"/>
          </a:solidFill>
          <a:ln w="381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altLang="zh-TW" sz="4000" dirty="0">
                <a:ln>
                  <a:solidFill>
                    <a:srgbClr val="FF0000"/>
                  </a:solidFill>
                </a:ln>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875642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超額比序採計項目</a:t>
            </a:r>
          </a:p>
        </p:txBody>
      </p:sp>
      <p:pic>
        <p:nvPicPr>
          <p:cNvPr id="11" name="圖片 10">
            <a:extLst>
              <a:ext uri="{FF2B5EF4-FFF2-40B4-BE49-F238E27FC236}">
                <a16:creationId xmlns:a16="http://schemas.microsoft.com/office/drawing/2014/main" id="{7C956A85-2521-4781-966B-E7088C843FAE}"/>
              </a:ext>
            </a:extLst>
          </p:cNvPr>
          <p:cNvPicPr>
            <a:picLocks noChangeAspect="1"/>
          </p:cNvPicPr>
          <p:nvPr/>
        </p:nvPicPr>
        <p:blipFill rotWithShape="1">
          <a:blip r:embed="rId2"/>
          <a:srcRect l="2203" r="1998" b="2830"/>
          <a:stretch/>
        </p:blipFill>
        <p:spPr>
          <a:xfrm>
            <a:off x="1693863" y="1270000"/>
            <a:ext cx="8701560" cy="4767943"/>
          </a:xfrm>
          <a:prstGeom prst="rect">
            <a:avLst/>
          </a:prstGeom>
        </p:spPr>
      </p:pic>
    </p:spTree>
    <p:extLst>
      <p:ext uri="{BB962C8B-B14F-4D97-AF65-F5344CB8AC3E}">
        <p14:creationId xmlns:p14="http://schemas.microsoft.com/office/powerpoint/2010/main" val="3936445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9699851"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多元學習表現（競賽）</a:t>
            </a:r>
          </a:p>
        </p:txBody>
      </p:sp>
      <p:pic>
        <p:nvPicPr>
          <p:cNvPr id="2" name="圖片 1">
            <a:extLst>
              <a:ext uri="{FF2B5EF4-FFF2-40B4-BE49-F238E27FC236}">
                <a16:creationId xmlns:a16="http://schemas.microsoft.com/office/drawing/2014/main" id="{40CD164A-9390-4B49-ADBE-62980AD4A550}"/>
              </a:ext>
            </a:extLst>
          </p:cNvPr>
          <p:cNvPicPr>
            <a:picLocks noChangeAspect="1"/>
          </p:cNvPicPr>
          <p:nvPr/>
        </p:nvPicPr>
        <p:blipFill>
          <a:blip r:embed="rId2"/>
          <a:stretch>
            <a:fillRect/>
          </a:stretch>
        </p:blipFill>
        <p:spPr>
          <a:xfrm>
            <a:off x="1693862" y="1270000"/>
            <a:ext cx="9568697" cy="3071505"/>
          </a:xfrm>
          <a:prstGeom prst="rect">
            <a:avLst/>
          </a:prstGeom>
        </p:spPr>
      </p:pic>
      <p:sp>
        <p:nvSpPr>
          <p:cNvPr id="3" name="矩形 2">
            <a:extLst>
              <a:ext uri="{FF2B5EF4-FFF2-40B4-BE49-F238E27FC236}">
                <a16:creationId xmlns:a16="http://schemas.microsoft.com/office/drawing/2014/main" id="{02D1CE4B-EAA3-4160-9F7A-87E4FBB05888}"/>
              </a:ext>
            </a:extLst>
          </p:cNvPr>
          <p:cNvSpPr/>
          <p:nvPr/>
        </p:nvSpPr>
        <p:spPr>
          <a:xfrm>
            <a:off x="1693862" y="4341505"/>
            <a:ext cx="10222367" cy="2308324"/>
          </a:xfrm>
          <a:prstGeom prst="rect">
            <a:avLst/>
          </a:prstGeom>
        </p:spPr>
        <p:txBody>
          <a:bodyPr wrap="square">
            <a:spAutoFit/>
          </a:bodyPr>
          <a:lstStyle/>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本項目積分上限為</a:t>
            </a:r>
            <a:r>
              <a:rPr lang="en-US" altLang="zh-TW" dirty="0">
                <a:latin typeface="Times New Roman" panose="02020603050405020304" pitchFamily="18" charset="0"/>
              </a:rPr>
              <a:t>7</a:t>
            </a:r>
            <a:r>
              <a:rPr lang="zh-TW" altLang="en-US" dirty="0">
                <a:latin typeface="微軟正黑體" panose="020B0604030504040204" pitchFamily="34" charset="-120"/>
              </a:rPr>
              <a:t>分。同學年度同項競賽擇優</a:t>
            </a:r>
            <a:r>
              <a:rPr lang="en-US" altLang="zh-TW" dirty="0">
                <a:latin typeface="Times New Roman" panose="02020603050405020304" pitchFamily="18" charset="0"/>
              </a:rPr>
              <a:t>1</a:t>
            </a:r>
            <a:r>
              <a:rPr lang="zh-TW" altLang="en-US" dirty="0">
                <a:latin typeface="微軟正黑體" panose="020B0604030504040204" pitchFamily="34" charset="-120"/>
              </a:rPr>
              <a:t>次採計。 </a:t>
            </a:r>
          </a:p>
          <a:p>
            <a:r>
              <a:rPr lang="en-US" altLang="zh-TW" dirty="0">
                <a:latin typeface="Times New Roman" panose="02020603050405020304" pitchFamily="18" charset="0"/>
              </a:rPr>
              <a:t>2.</a:t>
            </a:r>
            <a:r>
              <a:rPr lang="zh-TW" altLang="en-US" dirty="0">
                <a:latin typeface="微軟正黑體" panose="020B0604030504040204" pitchFamily="34" charset="-120"/>
              </a:rPr>
              <a:t>國際性競賽（國際科技展覽、國際運動會；表列</a:t>
            </a:r>
            <a:r>
              <a:rPr lang="en-US" altLang="zh-TW" dirty="0">
                <a:latin typeface="Times New Roman" panose="02020603050405020304" pitchFamily="18" charset="0"/>
              </a:rPr>
              <a:t>14</a:t>
            </a:r>
            <a:r>
              <a:rPr lang="zh-TW" altLang="en-US" dirty="0">
                <a:latin typeface="微軟正黑體" panose="020B0604030504040204" pitchFamily="34" charset="-120"/>
              </a:rPr>
              <a:t>項）、 全國性競賽（表列</a:t>
            </a:r>
            <a:r>
              <a:rPr lang="en-US" altLang="zh-TW" dirty="0">
                <a:latin typeface="Times New Roman" panose="02020603050405020304" pitchFamily="18" charset="0"/>
              </a:rPr>
              <a:t>30</a:t>
            </a:r>
            <a:r>
              <a:rPr lang="zh-TW" altLang="en-US" dirty="0">
                <a:latin typeface="微軟正黑體" panose="020B0604030504040204" pitchFamily="34" charset="-120"/>
              </a:rPr>
              <a:t>項）以簡章所列競賽為限。 </a:t>
            </a:r>
          </a:p>
          <a:p>
            <a:r>
              <a:rPr lang="en-US" altLang="zh-TW" dirty="0">
                <a:latin typeface="Times New Roman" panose="02020603050405020304" pitchFamily="18" charset="0"/>
              </a:rPr>
              <a:t>3.</a:t>
            </a:r>
            <a:r>
              <a:rPr lang="zh-TW" altLang="en-US" dirty="0">
                <a:latin typeface="微軟正黑體" panose="020B0604030504040204" pitchFamily="34" charset="-120"/>
              </a:rPr>
              <a:t>區域及縣（市）競賽以</a:t>
            </a:r>
            <a:r>
              <a:rPr lang="zh-TW" altLang="en-US" b="1" dirty="0">
                <a:solidFill>
                  <a:srgbClr val="FF0000"/>
                </a:solidFill>
                <a:latin typeface="微軟正黑體" panose="020B0604030504040204" pitchFamily="34" charset="-120"/>
              </a:rPr>
              <a:t>縣市政府主辦</a:t>
            </a:r>
            <a:r>
              <a:rPr lang="zh-TW" altLang="en-US" dirty="0">
                <a:solidFill>
                  <a:srgbClr val="FF0000"/>
                </a:solidFill>
                <a:latin typeface="微軟正黑體" panose="020B0604030504040204" pitchFamily="34" charset="-120"/>
              </a:rPr>
              <a:t>者</a:t>
            </a:r>
            <a:r>
              <a:rPr lang="zh-TW" altLang="en-US" dirty="0">
                <a:latin typeface="微軟正黑體" panose="020B0604030504040204" pitchFamily="34" charset="-120"/>
              </a:rPr>
              <a:t>為限，</a:t>
            </a:r>
            <a:r>
              <a:rPr lang="zh-TW" altLang="en-US" b="1" dirty="0">
                <a:latin typeface="微軟正黑體" panose="020B0604030504040204" pitchFamily="34" charset="-120"/>
              </a:rPr>
              <a:t>且</a:t>
            </a:r>
            <a:r>
              <a:rPr lang="zh-TW" altLang="en-US" dirty="0">
                <a:latin typeface="微軟正黑體" panose="020B0604030504040204" pitchFamily="34" charset="-120"/>
              </a:rPr>
              <a:t>獲獎證明</a:t>
            </a:r>
            <a:r>
              <a:rPr lang="zh-TW" altLang="en-US" b="1" dirty="0">
                <a:solidFill>
                  <a:srgbClr val="FF0000"/>
                </a:solidFill>
                <a:latin typeface="微軟正黑體" panose="020B0604030504040204" pitchFamily="34" charset="-120"/>
              </a:rPr>
              <a:t>落款人</a:t>
            </a:r>
            <a:r>
              <a:rPr lang="zh-TW" altLang="en-US" b="1" dirty="0">
                <a:latin typeface="微軟正黑體" panose="020B0604030504040204" pitchFamily="34" charset="-120"/>
              </a:rPr>
              <a:t>： </a:t>
            </a:r>
            <a:r>
              <a:rPr lang="zh-TW" altLang="en-US" dirty="0">
                <a:latin typeface="微軟正黑體" panose="020B0604030504040204" pitchFamily="34" charset="-120"/>
              </a:rPr>
              <a:t>縣（市）為 </a:t>
            </a:r>
            <a:r>
              <a:rPr lang="zh-TW" altLang="en-US" b="1" dirty="0">
                <a:solidFill>
                  <a:srgbClr val="FF0000"/>
                </a:solidFill>
                <a:latin typeface="微軟正黑體" panose="020B0604030504040204" pitchFamily="34" charset="-120"/>
              </a:rPr>
              <a:t>縣（市）長</a:t>
            </a:r>
            <a:r>
              <a:rPr lang="zh-TW" altLang="en-US" dirty="0">
                <a:latin typeface="微軟正黑體" panose="020B0604030504040204" pitchFamily="34" charset="-120"/>
              </a:rPr>
              <a:t>，直轄市為</a:t>
            </a:r>
            <a:r>
              <a:rPr lang="zh-TW" altLang="en-US" b="1" dirty="0">
                <a:latin typeface="微軟正黑體" panose="020B0604030504040204" pitchFamily="34" charset="-120"/>
              </a:rPr>
              <a:t>市長</a:t>
            </a:r>
            <a:r>
              <a:rPr lang="zh-TW" altLang="en-US" dirty="0">
                <a:latin typeface="微軟正黑體" panose="020B0604030504040204" pitchFamily="34" charset="-120"/>
              </a:rPr>
              <a:t>或其所屬之</a:t>
            </a:r>
            <a:r>
              <a:rPr lang="zh-TW" altLang="en-US" b="1" dirty="0">
                <a:solidFill>
                  <a:srgbClr val="FF0000"/>
                </a:solidFill>
                <a:latin typeface="微軟正黑體" panose="020B0604030504040204" pitchFamily="34" charset="-120"/>
              </a:rPr>
              <a:t>一級機關首長</a:t>
            </a:r>
            <a:r>
              <a:rPr lang="zh-TW" altLang="en-US" dirty="0">
                <a:latin typeface="微軟正黑體" panose="020B0604030504040204" pitchFamily="34" charset="-120"/>
              </a:rPr>
              <a:t>。 </a:t>
            </a:r>
          </a:p>
          <a:p>
            <a:r>
              <a:rPr lang="en-US" altLang="zh-TW" dirty="0">
                <a:latin typeface="Times New Roman" panose="02020603050405020304" pitchFamily="18" charset="0"/>
              </a:rPr>
              <a:t>4.</a:t>
            </a:r>
            <a:r>
              <a:rPr lang="zh-TW" altLang="en-US" dirty="0">
                <a:latin typeface="微軟正黑體" panose="020B0604030504040204" pitchFamily="34" charset="-120"/>
              </a:rPr>
              <a:t>參賽者</a:t>
            </a:r>
            <a:r>
              <a:rPr lang="en-US" altLang="zh-TW" dirty="0">
                <a:latin typeface="Times New Roman" panose="02020603050405020304" pitchFamily="18" charset="0"/>
              </a:rPr>
              <a:t>4</a:t>
            </a:r>
            <a:r>
              <a:rPr lang="zh-TW" altLang="en-US" dirty="0">
                <a:latin typeface="微軟正黑體" panose="020B0604030504040204" pitchFamily="34" charset="-120"/>
              </a:rPr>
              <a:t>人以上視為團體，團體參賽依個人賽積分折半計算。 </a:t>
            </a:r>
          </a:p>
          <a:p>
            <a:r>
              <a:rPr lang="en-US" altLang="zh-TW" dirty="0">
                <a:latin typeface="Times New Roman" panose="02020603050405020304" pitchFamily="18" charset="0"/>
              </a:rPr>
              <a:t>5.</a:t>
            </a:r>
            <a:r>
              <a:rPr lang="zh-TW" altLang="en-US" dirty="0">
                <a:latin typeface="微軟正黑體" panose="020B0604030504040204" pitchFamily="34" charset="-120"/>
              </a:rPr>
              <a:t>競賽得獎應於</a:t>
            </a:r>
            <a:r>
              <a:rPr lang="zh-TW" altLang="en-US" dirty="0">
                <a:solidFill>
                  <a:srgbClr val="FF0000"/>
                </a:solidFill>
                <a:latin typeface="微軟正黑體" panose="020B0604030504040204" pitchFamily="34" charset="-120"/>
              </a:rPr>
              <a:t>國中就學期間且至</a:t>
            </a:r>
            <a:r>
              <a:rPr lang="en-US" altLang="zh-TW" dirty="0">
                <a:solidFill>
                  <a:srgbClr val="FF0000"/>
                </a:solidFill>
                <a:latin typeface="Times New Roman" panose="02020603050405020304" pitchFamily="18" charset="0"/>
              </a:rPr>
              <a:t>111</a:t>
            </a:r>
            <a:r>
              <a:rPr lang="zh-TW" altLang="en-US" dirty="0">
                <a:solidFill>
                  <a:srgbClr val="FF0000"/>
                </a:solidFill>
                <a:latin typeface="微軟正黑體" panose="020B0604030504040204" pitchFamily="34" charset="-120"/>
              </a:rPr>
              <a:t>年</a:t>
            </a:r>
            <a:r>
              <a:rPr lang="en-US" altLang="zh-TW" dirty="0">
                <a:solidFill>
                  <a:srgbClr val="FF0000"/>
                </a:solidFill>
                <a:latin typeface="Times New Roman" panose="02020603050405020304" pitchFamily="18" charset="0"/>
              </a:rPr>
              <a:t>5</a:t>
            </a:r>
            <a:r>
              <a:rPr lang="zh-TW" altLang="en-US" dirty="0">
                <a:solidFill>
                  <a:srgbClr val="FF0000"/>
                </a:solidFill>
                <a:latin typeface="微軟正黑體" panose="020B0604030504040204" pitchFamily="34" charset="-120"/>
              </a:rPr>
              <a:t>月</a:t>
            </a:r>
            <a:r>
              <a:rPr lang="en-US" altLang="zh-TW" dirty="0">
                <a:solidFill>
                  <a:srgbClr val="FF0000"/>
                </a:solidFill>
                <a:latin typeface="Times New Roman" panose="02020603050405020304" pitchFamily="18" charset="0"/>
              </a:rPr>
              <a:t>14</a:t>
            </a:r>
            <a:r>
              <a:rPr lang="zh-TW" altLang="en-US" dirty="0">
                <a:solidFill>
                  <a:srgbClr val="FF0000"/>
                </a:solidFill>
                <a:latin typeface="微軟正黑體" panose="020B0604030504040204" pitchFamily="34" charset="-120"/>
              </a:rPr>
              <a:t>日</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含</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前取得為限。 </a:t>
            </a:r>
          </a:p>
        </p:txBody>
      </p:sp>
    </p:spTree>
    <p:extLst>
      <p:ext uri="{BB962C8B-B14F-4D97-AF65-F5344CB8AC3E}">
        <p14:creationId xmlns:p14="http://schemas.microsoft.com/office/powerpoint/2010/main" val="11943405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多元學習表現（服務學習</a:t>
            </a:r>
            <a:r>
              <a:rPr kumimoji="0" lang="zh-TW" altLang="en-US" sz="4000" dirty="0">
                <a:solidFill>
                  <a:srgbClr val="262626"/>
                </a:solidFill>
                <a:latin typeface="標楷體" panose="03000509000000000000" pitchFamily="65" charset="-120"/>
                <a:ea typeface="標楷體" panose="03000509000000000000" pitchFamily="65" charset="-120"/>
              </a:rPr>
              <a:t>）</a:t>
            </a:r>
          </a:p>
        </p:txBody>
      </p:sp>
      <p:sp>
        <p:nvSpPr>
          <p:cNvPr id="3" name="矩形 2">
            <a:extLst>
              <a:ext uri="{FF2B5EF4-FFF2-40B4-BE49-F238E27FC236}">
                <a16:creationId xmlns:a16="http://schemas.microsoft.com/office/drawing/2014/main" id="{02D1CE4B-EAA3-4160-9F7A-87E4FBB05888}"/>
              </a:ext>
            </a:extLst>
          </p:cNvPr>
          <p:cNvSpPr/>
          <p:nvPr/>
        </p:nvSpPr>
        <p:spPr>
          <a:xfrm>
            <a:off x="1693862" y="4515676"/>
            <a:ext cx="10222367" cy="1754326"/>
          </a:xfrm>
          <a:prstGeom prst="rect">
            <a:avLst/>
          </a:prstGeom>
        </p:spPr>
        <p:txBody>
          <a:bodyPr wrap="square">
            <a:spAutoFit/>
          </a:bodyPr>
          <a:lstStyle/>
          <a:p>
            <a:r>
              <a:rPr lang="zh-TW" altLang="en-US" dirty="0"/>
              <a:t>註： </a:t>
            </a:r>
          </a:p>
          <a:p>
            <a:r>
              <a:rPr lang="en-US" altLang="zh-TW" dirty="0"/>
              <a:t>1.</a:t>
            </a:r>
            <a:r>
              <a:rPr lang="zh-TW" altLang="en-US" dirty="0"/>
              <a:t>本項目積分上限為</a:t>
            </a:r>
            <a:r>
              <a:rPr lang="en-US" altLang="zh-TW" dirty="0"/>
              <a:t>7</a:t>
            </a:r>
            <a:r>
              <a:rPr lang="zh-TW" altLang="en-US" dirty="0"/>
              <a:t>分。 </a:t>
            </a:r>
          </a:p>
          <a:p>
            <a:r>
              <a:rPr lang="en-US" altLang="zh-TW" dirty="0"/>
              <a:t>2.</a:t>
            </a:r>
            <a:r>
              <a:rPr lang="zh-TW" altLang="en-US" dirty="0"/>
              <a:t>同一學期同時擔任班級幹部、小老師或社團幹部，仍以</a:t>
            </a:r>
            <a:r>
              <a:rPr lang="en-US" altLang="zh-TW" dirty="0"/>
              <a:t>1</a:t>
            </a:r>
            <a:r>
              <a:rPr lang="zh-TW" altLang="en-US" dirty="0"/>
              <a:t>分採計。 </a:t>
            </a:r>
          </a:p>
          <a:p>
            <a:r>
              <a:rPr lang="en-US" altLang="zh-TW" dirty="0"/>
              <a:t>3.</a:t>
            </a:r>
            <a:r>
              <a:rPr lang="zh-TW" altLang="en-US" dirty="0"/>
              <a:t>除副班長、副社長以外之其餘副級幹部皆不採計。 </a:t>
            </a:r>
          </a:p>
          <a:p>
            <a:r>
              <a:rPr lang="en-US" altLang="zh-TW" dirty="0"/>
              <a:t>4.</a:t>
            </a:r>
            <a:r>
              <a:rPr lang="zh-TW" altLang="en-US" dirty="0"/>
              <a:t>小技巧：若無幹部或小老師可加分者，服務學習時數達</a:t>
            </a:r>
            <a:r>
              <a:rPr lang="en-US" altLang="zh-TW" b="1" dirty="0">
                <a:solidFill>
                  <a:srgbClr val="FF0000"/>
                </a:solidFill>
              </a:rPr>
              <a:t>28</a:t>
            </a:r>
            <a:r>
              <a:rPr lang="zh-TW" altLang="en-US" b="1" dirty="0">
                <a:solidFill>
                  <a:srgbClr val="FF0000"/>
                </a:solidFill>
              </a:rPr>
              <a:t>小時</a:t>
            </a:r>
            <a:r>
              <a:rPr lang="zh-TW" altLang="en-US" dirty="0"/>
              <a:t>亦可滿分。 </a:t>
            </a:r>
          </a:p>
          <a:p>
            <a:r>
              <a:rPr lang="en-US" altLang="zh-TW" dirty="0"/>
              <a:t>5.</a:t>
            </a:r>
            <a:r>
              <a:rPr lang="zh-TW" altLang="en-US" dirty="0"/>
              <a:t>服務時數應於國中就學期間且至</a:t>
            </a:r>
            <a:r>
              <a:rPr lang="en-US" altLang="zh-TW" dirty="0">
                <a:solidFill>
                  <a:srgbClr val="FF0000"/>
                </a:solidFill>
              </a:rPr>
              <a:t>111</a:t>
            </a:r>
            <a:r>
              <a:rPr lang="zh-TW" altLang="en-US" dirty="0">
                <a:solidFill>
                  <a:srgbClr val="FF0000"/>
                </a:solidFill>
              </a:rPr>
              <a:t>年</a:t>
            </a:r>
            <a:r>
              <a:rPr lang="en-US" altLang="zh-TW" dirty="0">
                <a:solidFill>
                  <a:srgbClr val="FF0000"/>
                </a:solidFill>
              </a:rPr>
              <a:t>5</a:t>
            </a:r>
            <a:r>
              <a:rPr lang="zh-TW" altLang="en-US" dirty="0">
                <a:solidFill>
                  <a:srgbClr val="FF0000"/>
                </a:solidFill>
              </a:rPr>
              <a:t>月</a:t>
            </a:r>
            <a:r>
              <a:rPr lang="en-US" altLang="zh-TW" dirty="0">
                <a:solidFill>
                  <a:srgbClr val="FF0000"/>
                </a:solidFill>
              </a:rPr>
              <a:t>14</a:t>
            </a:r>
            <a:r>
              <a:rPr lang="zh-TW" altLang="en-US" dirty="0">
                <a:solidFill>
                  <a:srgbClr val="FF0000"/>
                </a:solidFill>
              </a:rPr>
              <a:t>日</a:t>
            </a:r>
            <a:r>
              <a:rPr lang="en-US" altLang="zh-TW" dirty="0">
                <a:solidFill>
                  <a:srgbClr val="FF0000"/>
                </a:solidFill>
              </a:rPr>
              <a:t>(</a:t>
            </a:r>
            <a:r>
              <a:rPr lang="zh-TW" altLang="en-US" dirty="0">
                <a:solidFill>
                  <a:srgbClr val="FF0000"/>
                </a:solidFill>
              </a:rPr>
              <a:t>含</a:t>
            </a:r>
            <a:r>
              <a:rPr lang="en-US" altLang="zh-TW" dirty="0">
                <a:solidFill>
                  <a:srgbClr val="FF0000"/>
                </a:solidFill>
              </a:rPr>
              <a:t>)</a:t>
            </a:r>
            <a:r>
              <a:rPr lang="zh-TW" altLang="en-US" dirty="0">
                <a:solidFill>
                  <a:srgbClr val="FF0000"/>
                </a:solidFill>
              </a:rPr>
              <a:t>前</a:t>
            </a:r>
            <a:r>
              <a:rPr lang="zh-TW" altLang="en-US" dirty="0"/>
              <a:t>取得為限。 </a:t>
            </a:r>
          </a:p>
        </p:txBody>
      </p:sp>
      <p:pic>
        <p:nvPicPr>
          <p:cNvPr id="4" name="圖片 3">
            <a:extLst>
              <a:ext uri="{FF2B5EF4-FFF2-40B4-BE49-F238E27FC236}">
                <a16:creationId xmlns:a16="http://schemas.microsoft.com/office/drawing/2014/main" id="{0DD27504-A8D1-4C71-98EF-336A807D3E77}"/>
              </a:ext>
            </a:extLst>
          </p:cNvPr>
          <p:cNvPicPr>
            <a:picLocks noChangeAspect="1"/>
          </p:cNvPicPr>
          <p:nvPr/>
        </p:nvPicPr>
        <p:blipFill>
          <a:blip r:embed="rId2"/>
          <a:stretch>
            <a:fillRect/>
          </a:stretch>
        </p:blipFill>
        <p:spPr>
          <a:xfrm>
            <a:off x="1693862" y="1425761"/>
            <a:ext cx="7246031" cy="2847975"/>
          </a:xfrm>
          <a:prstGeom prst="rect">
            <a:avLst/>
          </a:prstGeom>
        </p:spPr>
      </p:pic>
    </p:spTree>
    <p:extLst>
      <p:ext uri="{BB962C8B-B14F-4D97-AF65-F5344CB8AC3E}">
        <p14:creationId xmlns:p14="http://schemas.microsoft.com/office/powerpoint/2010/main" val="727581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多元學習表現（日常生活表現）</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2" name="圖片 1">
            <a:extLst>
              <a:ext uri="{FF2B5EF4-FFF2-40B4-BE49-F238E27FC236}">
                <a16:creationId xmlns:a16="http://schemas.microsoft.com/office/drawing/2014/main" id="{9AEFB998-961D-4C99-80D4-6519D58B3F8A}"/>
              </a:ext>
            </a:extLst>
          </p:cNvPr>
          <p:cNvPicPr>
            <a:picLocks noChangeAspect="1"/>
          </p:cNvPicPr>
          <p:nvPr/>
        </p:nvPicPr>
        <p:blipFill>
          <a:blip r:embed="rId2"/>
          <a:stretch>
            <a:fillRect/>
          </a:stretch>
        </p:blipFill>
        <p:spPr>
          <a:xfrm>
            <a:off x="1693863" y="1632857"/>
            <a:ext cx="7398815" cy="3897086"/>
          </a:xfrm>
          <a:prstGeom prst="rect">
            <a:avLst/>
          </a:prstGeom>
        </p:spPr>
      </p:pic>
    </p:spTree>
    <p:extLst>
      <p:ext uri="{BB962C8B-B14F-4D97-AF65-F5344CB8AC3E}">
        <p14:creationId xmlns:p14="http://schemas.microsoft.com/office/powerpoint/2010/main" val="999829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200" dirty="0">
                <a:solidFill>
                  <a:srgbClr val="262626"/>
                </a:solidFill>
                <a:latin typeface="標楷體" panose="03000509000000000000" pitchFamily="65" charset="-120"/>
                <a:ea typeface="標楷體" panose="03000509000000000000" pitchFamily="65" charset="-120"/>
              </a:rPr>
              <a:t>多元學習表現（體適能）</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B86C0AA3-4893-4F30-A029-CF0C503EEC64}"/>
              </a:ext>
            </a:extLst>
          </p:cNvPr>
          <p:cNvPicPr>
            <a:picLocks noChangeAspect="1"/>
          </p:cNvPicPr>
          <p:nvPr/>
        </p:nvPicPr>
        <p:blipFill>
          <a:blip r:embed="rId2"/>
          <a:stretch>
            <a:fillRect/>
          </a:stretch>
        </p:blipFill>
        <p:spPr>
          <a:xfrm>
            <a:off x="1693863" y="1270000"/>
            <a:ext cx="8308694" cy="2997200"/>
          </a:xfrm>
          <a:prstGeom prst="rect">
            <a:avLst/>
          </a:prstGeom>
        </p:spPr>
      </p:pic>
      <p:sp>
        <p:nvSpPr>
          <p:cNvPr id="4" name="矩形 3">
            <a:extLst>
              <a:ext uri="{FF2B5EF4-FFF2-40B4-BE49-F238E27FC236}">
                <a16:creationId xmlns:a16="http://schemas.microsoft.com/office/drawing/2014/main" id="{40D38055-9F37-4C18-BA79-C326E104FF24}"/>
              </a:ext>
            </a:extLst>
          </p:cNvPr>
          <p:cNvSpPr/>
          <p:nvPr/>
        </p:nvSpPr>
        <p:spPr>
          <a:xfrm>
            <a:off x="1814285" y="4368800"/>
            <a:ext cx="8882744" cy="1938992"/>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 </a:t>
            </a:r>
          </a:p>
          <a:p>
            <a:r>
              <a:rPr lang="en-US" altLang="zh-TW" dirty="0">
                <a:latin typeface="Times New Roman" panose="02020603050405020304" pitchFamily="18" charset="0"/>
              </a:rPr>
              <a:t>1.</a:t>
            </a:r>
            <a:r>
              <a:rPr lang="zh-TW" altLang="en-US" dirty="0">
                <a:latin typeface="微軟正黑體" panose="020B0604030504040204" pitchFamily="34" charset="-120"/>
              </a:rPr>
              <a:t>檢測門檻之標準，依教育部體育署之規定為中等（即</a:t>
            </a:r>
            <a:r>
              <a:rPr lang="en-US" altLang="zh-TW" dirty="0">
                <a:latin typeface="Times New Roman" panose="02020603050405020304" pitchFamily="18" charset="0"/>
              </a:rPr>
              <a:t>PR</a:t>
            </a:r>
            <a:r>
              <a:rPr lang="zh-TW" altLang="en-US" dirty="0">
                <a:latin typeface="微軟正黑體" panose="020B0604030504040204" pitchFamily="34" charset="-120"/>
              </a:rPr>
              <a:t>值</a:t>
            </a:r>
            <a:r>
              <a:rPr lang="en-US" altLang="zh-TW" dirty="0">
                <a:latin typeface="Times New Roman" panose="02020603050405020304" pitchFamily="18" charset="0"/>
              </a:rPr>
              <a:t>25%</a:t>
            </a:r>
            <a:r>
              <a:rPr lang="zh-TW" altLang="en-US" dirty="0">
                <a:latin typeface="微軟正黑體" panose="020B0604030504040204" pitchFamily="34" charset="-120"/>
              </a:rPr>
              <a:t>）以上（含金牌、銀牌、銅牌） </a:t>
            </a:r>
          </a:p>
          <a:p>
            <a:r>
              <a:rPr lang="en-US" altLang="zh-TW" dirty="0">
                <a:latin typeface="Times New Roman" panose="02020603050405020304" pitchFamily="18" charset="0"/>
              </a:rPr>
              <a:t>2.</a:t>
            </a:r>
            <a:r>
              <a:rPr lang="zh-TW" altLang="en-US" dirty="0">
                <a:latin typeface="微軟正黑體" panose="020B0604030504040204" pitchFamily="34" charset="-120"/>
              </a:rPr>
              <a:t>持有各級主管機關</a:t>
            </a:r>
            <a:r>
              <a:rPr lang="zh-TW" altLang="en-US" dirty="0">
                <a:solidFill>
                  <a:srgbClr val="FF0000"/>
                </a:solidFill>
                <a:latin typeface="微軟正黑體" panose="020B0604030504040204" pitchFamily="34" charset="-120"/>
              </a:rPr>
              <a:t>特殊教育學生鑑定及就學輔導會鑑定為身心障礙學生</a:t>
            </a:r>
            <a:r>
              <a:rPr lang="zh-TW" altLang="en-US" dirty="0">
                <a:latin typeface="微軟正黑體" panose="020B0604030504040204" pitchFamily="34" charset="-120"/>
              </a:rPr>
              <a:t>之證明，或</a:t>
            </a:r>
            <a:r>
              <a:rPr lang="zh-TW" altLang="en-US" dirty="0">
                <a:solidFill>
                  <a:srgbClr val="FF0000"/>
                </a:solidFill>
                <a:latin typeface="微軟正黑體" panose="020B0604030504040204" pitchFamily="34" charset="-120"/>
              </a:rPr>
              <a:t>領有身心障礙手冊</a:t>
            </a:r>
            <a:r>
              <a:rPr lang="en-US" altLang="zh-TW" dirty="0">
                <a:solidFill>
                  <a:srgbClr val="FF0000"/>
                </a:solidFill>
                <a:latin typeface="Times New Roman" panose="02020603050405020304" pitchFamily="18" charset="0"/>
              </a:rPr>
              <a:t>(</a:t>
            </a:r>
            <a:r>
              <a:rPr lang="zh-TW" altLang="en-US" dirty="0">
                <a:solidFill>
                  <a:srgbClr val="FF0000"/>
                </a:solidFill>
                <a:latin typeface="微軟正黑體" panose="020B0604030504040204" pitchFamily="34" charset="-120"/>
              </a:rPr>
              <a:t>證明</a:t>
            </a:r>
            <a:r>
              <a:rPr lang="en-US" altLang="zh-TW" dirty="0">
                <a:solidFill>
                  <a:srgbClr val="FF0000"/>
                </a:solidFill>
                <a:latin typeface="Times New Roman" panose="02020603050405020304" pitchFamily="18" charset="0"/>
              </a:rPr>
              <a:t>)</a:t>
            </a:r>
            <a:r>
              <a:rPr lang="zh-TW" altLang="en-US" dirty="0">
                <a:latin typeface="微軟正黑體" panose="020B0604030504040204" pitchFamily="34" charset="-120"/>
              </a:rPr>
              <a:t>者，或</a:t>
            </a:r>
            <a:r>
              <a:rPr lang="zh-TW" altLang="en-US" dirty="0">
                <a:solidFill>
                  <a:srgbClr val="FF0000"/>
                </a:solidFill>
                <a:latin typeface="微軟正黑體" panose="020B0604030504040204" pitchFamily="34" charset="-120"/>
              </a:rPr>
              <a:t>持有公立醫院證明為重大傷病、體弱之學生</a:t>
            </a:r>
            <a:r>
              <a:rPr lang="zh-TW" altLang="en-US" dirty="0">
                <a:latin typeface="微軟正黑體" panose="020B0604030504040204" pitchFamily="34" charset="-120"/>
              </a:rPr>
              <a:t>，考量學生身心發展差異及就學權益，將比照</a:t>
            </a:r>
            <a:r>
              <a:rPr lang="en-US" altLang="zh-TW" dirty="0">
                <a:latin typeface="Times New Roman" panose="02020603050405020304" pitchFamily="18" charset="0"/>
              </a:rPr>
              <a:t>3</a:t>
            </a:r>
            <a:r>
              <a:rPr lang="zh-TW" altLang="en-US" dirty="0">
                <a:latin typeface="微軟正黑體" panose="020B0604030504040204" pitchFamily="34" charset="-120"/>
              </a:rPr>
              <a:t>項達門檻標準者得</a:t>
            </a:r>
            <a:r>
              <a:rPr lang="en-US" altLang="zh-TW" dirty="0">
                <a:latin typeface="Times New Roman" panose="02020603050405020304" pitchFamily="18" charset="0"/>
              </a:rPr>
              <a:t>6</a:t>
            </a:r>
            <a:r>
              <a:rPr lang="zh-TW" altLang="en-US" dirty="0">
                <a:latin typeface="微軟正黑體" panose="020B0604030504040204" pitchFamily="34" charset="-120"/>
              </a:rPr>
              <a:t>分。 </a:t>
            </a:r>
          </a:p>
        </p:txBody>
      </p:sp>
    </p:spTree>
    <p:extLst>
      <p:ext uri="{BB962C8B-B14F-4D97-AF65-F5344CB8AC3E}">
        <p14:creationId xmlns:p14="http://schemas.microsoft.com/office/powerpoint/2010/main" val="5598944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3600" dirty="0">
                <a:solidFill>
                  <a:srgbClr val="262626"/>
                </a:solidFill>
                <a:latin typeface="標楷體" panose="03000509000000000000" pitchFamily="65" charset="-120"/>
                <a:ea typeface="標楷體" panose="03000509000000000000" pitchFamily="65" charset="-120"/>
              </a:rPr>
              <a:t>技藝優良</a:t>
            </a:r>
            <a:endParaRPr kumimoji="0" lang="zh-TW" altLang="en-US" sz="4000" dirty="0">
              <a:solidFill>
                <a:srgbClr val="262626"/>
              </a:solidFill>
              <a:latin typeface="標楷體" panose="03000509000000000000" pitchFamily="65" charset="-120"/>
              <a:ea typeface="標楷體" panose="03000509000000000000" pitchFamily="65" charset="-120"/>
            </a:endParaRP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553998"/>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r>
              <a:rPr lang="zh-TW" altLang="en-US" b="1" dirty="0">
                <a:solidFill>
                  <a:srgbClr val="FF0000"/>
                </a:solidFill>
              </a:rPr>
              <a:t>平均成績不四捨五入</a:t>
            </a:r>
            <a:endParaRPr lang="zh-TW" altLang="en-US" dirty="0">
              <a:solidFill>
                <a:srgbClr val="FF0000"/>
              </a:solidFill>
              <a:latin typeface="微軟正黑體" panose="020B0604030504040204" pitchFamily="34" charset="-120"/>
            </a:endParaRPr>
          </a:p>
        </p:txBody>
      </p:sp>
      <p:pic>
        <p:nvPicPr>
          <p:cNvPr id="2" name="圖片 1">
            <a:extLst>
              <a:ext uri="{FF2B5EF4-FFF2-40B4-BE49-F238E27FC236}">
                <a16:creationId xmlns:a16="http://schemas.microsoft.com/office/drawing/2014/main" id="{5E940AEB-C57D-4B7C-8703-2A32BC252B9B}"/>
              </a:ext>
            </a:extLst>
          </p:cNvPr>
          <p:cNvPicPr>
            <a:picLocks noChangeAspect="1"/>
          </p:cNvPicPr>
          <p:nvPr/>
        </p:nvPicPr>
        <p:blipFill>
          <a:blip r:embed="rId2"/>
          <a:stretch>
            <a:fillRect/>
          </a:stretch>
        </p:blipFill>
        <p:spPr>
          <a:xfrm>
            <a:off x="1693863" y="1428750"/>
            <a:ext cx="6181725" cy="3305175"/>
          </a:xfrm>
          <a:prstGeom prst="rect">
            <a:avLst/>
          </a:prstGeom>
        </p:spPr>
      </p:pic>
    </p:spTree>
    <p:extLst>
      <p:ext uri="{BB962C8B-B14F-4D97-AF65-F5344CB8AC3E}">
        <p14:creationId xmlns:p14="http://schemas.microsoft.com/office/powerpoint/2010/main" val="34549896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弱勢身分</a:t>
            </a:r>
          </a:p>
        </p:txBody>
      </p:sp>
      <p:sp>
        <p:nvSpPr>
          <p:cNvPr id="4" name="矩形 3">
            <a:extLst>
              <a:ext uri="{FF2B5EF4-FFF2-40B4-BE49-F238E27FC236}">
                <a16:creationId xmlns:a16="http://schemas.microsoft.com/office/drawing/2014/main" id="{40D38055-9F37-4C18-BA79-C326E104FF24}"/>
              </a:ext>
            </a:extLst>
          </p:cNvPr>
          <p:cNvSpPr/>
          <p:nvPr/>
        </p:nvSpPr>
        <p:spPr>
          <a:xfrm>
            <a:off x="1814285" y="4745718"/>
            <a:ext cx="8882744" cy="1107996"/>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同時具備</a:t>
            </a:r>
            <a:r>
              <a:rPr lang="en-US" altLang="zh-TW" dirty="0"/>
              <a:t>2</a:t>
            </a:r>
            <a:r>
              <a:rPr lang="zh-TW" altLang="en-US" dirty="0"/>
              <a:t>種以上資格者僅得擇一計分。 </a:t>
            </a:r>
            <a:endParaRPr lang="en-US" altLang="zh-TW" dirty="0"/>
          </a:p>
          <a:p>
            <a:r>
              <a:rPr lang="zh-TW" altLang="en-US" dirty="0"/>
              <a:t>須持</a:t>
            </a:r>
            <a:r>
              <a:rPr lang="zh-TW" altLang="en-US" b="1" dirty="0">
                <a:solidFill>
                  <a:srgbClr val="FF0000"/>
                </a:solidFill>
              </a:rPr>
              <a:t>有效期限內</a:t>
            </a:r>
            <a:r>
              <a:rPr lang="en-US" altLang="zh-TW" dirty="0">
                <a:solidFill>
                  <a:srgbClr val="FF0000"/>
                </a:solidFill>
              </a:rPr>
              <a:t>(</a:t>
            </a:r>
            <a:r>
              <a:rPr lang="zh-TW" altLang="en-US" dirty="0">
                <a:solidFill>
                  <a:srgbClr val="FF0000"/>
                </a:solidFill>
              </a:rPr>
              <a:t>涵蓋報名期間</a:t>
            </a:r>
            <a:r>
              <a:rPr lang="en-US" altLang="zh-TW" dirty="0">
                <a:solidFill>
                  <a:srgbClr val="FF0000"/>
                </a:solidFill>
              </a:rPr>
              <a:t>)</a:t>
            </a:r>
            <a:r>
              <a:rPr lang="zh-TW" altLang="en-US" dirty="0"/>
              <a:t>之證明：</a:t>
            </a:r>
            <a:r>
              <a:rPr lang="zh-TW" altLang="en-US" dirty="0">
                <a:solidFill>
                  <a:srgbClr val="FF0000"/>
                </a:solidFill>
              </a:rPr>
              <a:t>報名期間</a:t>
            </a:r>
            <a:r>
              <a:rPr lang="en-US" altLang="zh-TW" dirty="0">
                <a:solidFill>
                  <a:srgbClr val="FF0000"/>
                </a:solidFill>
              </a:rPr>
              <a:t>(111/6/23~111/7/18) </a:t>
            </a:r>
            <a:endParaRPr lang="zh-TW" altLang="en-US" dirty="0">
              <a:solidFill>
                <a:srgbClr val="FF0000"/>
              </a:solidFill>
              <a:latin typeface="微軟正黑體" panose="020B0604030504040204" pitchFamily="34" charset="-120"/>
            </a:endParaRPr>
          </a:p>
        </p:txBody>
      </p:sp>
      <p:pic>
        <p:nvPicPr>
          <p:cNvPr id="3" name="圖片 2">
            <a:extLst>
              <a:ext uri="{FF2B5EF4-FFF2-40B4-BE49-F238E27FC236}">
                <a16:creationId xmlns:a16="http://schemas.microsoft.com/office/drawing/2014/main" id="{57CB4524-AC99-4F50-ACBD-8286F612FFD2}"/>
              </a:ext>
            </a:extLst>
          </p:cNvPr>
          <p:cNvPicPr>
            <a:picLocks noChangeAspect="1"/>
          </p:cNvPicPr>
          <p:nvPr/>
        </p:nvPicPr>
        <p:blipFill>
          <a:blip r:embed="rId2"/>
          <a:stretch>
            <a:fillRect/>
          </a:stretch>
        </p:blipFill>
        <p:spPr>
          <a:xfrm>
            <a:off x="1693863" y="1412421"/>
            <a:ext cx="7365326" cy="3333297"/>
          </a:xfrm>
          <a:prstGeom prst="rect">
            <a:avLst/>
          </a:prstGeom>
        </p:spPr>
      </p:pic>
    </p:spTree>
    <p:extLst>
      <p:ext uri="{BB962C8B-B14F-4D97-AF65-F5344CB8AC3E}">
        <p14:creationId xmlns:p14="http://schemas.microsoft.com/office/powerpoint/2010/main" val="22835222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均衡學習</a:t>
            </a:r>
          </a:p>
        </p:txBody>
      </p:sp>
      <p:sp>
        <p:nvSpPr>
          <p:cNvPr id="4" name="矩形 3">
            <a:extLst>
              <a:ext uri="{FF2B5EF4-FFF2-40B4-BE49-F238E27FC236}">
                <a16:creationId xmlns:a16="http://schemas.microsoft.com/office/drawing/2014/main" id="{40D38055-9F37-4C18-BA79-C326E104FF24}"/>
              </a:ext>
            </a:extLst>
          </p:cNvPr>
          <p:cNvSpPr/>
          <p:nvPr/>
        </p:nvSpPr>
        <p:spPr>
          <a:xfrm>
            <a:off x="1693863" y="4766129"/>
            <a:ext cx="9888537" cy="1938992"/>
          </a:xfrm>
          <a:prstGeom prst="rect">
            <a:avLst/>
          </a:prstGeom>
        </p:spPr>
        <p:txBody>
          <a:bodyPr wrap="square">
            <a:spAutoFit/>
          </a:bodyPr>
          <a:lstStyle/>
          <a:p>
            <a:endParaRPr lang="zh-TW" altLang="en-US" sz="1200" dirty="0">
              <a:solidFill>
                <a:srgbClr val="000000"/>
              </a:solidFill>
              <a:latin typeface="微軟正黑體" panose="020B0604030504040204" pitchFamily="34" charset="-120"/>
            </a:endParaRPr>
          </a:p>
          <a:p>
            <a:r>
              <a:rPr lang="zh-TW" altLang="en-US" dirty="0">
                <a:latin typeface="微軟正黑體" panose="020B0604030504040204" pitchFamily="34" charset="-120"/>
              </a:rPr>
              <a:t>註：</a:t>
            </a:r>
            <a:endParaRPr lang="zh-TW" altLang="en-US" dirty="0"/>
          </a:p>
          <a:p>
            <a:r>
              <a:rPr lang="zh-TW" altLang="en-US" dirty="0"/>
              <a:t>依據教育部</a:t>
            </a:r>
            <a:r>
              <a:rPr lang="en-US" altLang="zh-TW" dirty="0"/>
              <a:t>110</a:t>
            </a:r>
            <a:r>
              <a:rPr lang="zh-TW" altLang="en-US" dirty="0"/>
              <a:t>年</a:t>
            </a:r>
            <a:r>
              <a:rPr lang="en-US" altLang="zh-TW" dirty="0"/>
              <a:t>8</a:t>
            </a:r>
            <a:r>
              <a:rPr lang="zh-TW" altLang="en-US" dirty="0"/>
              <a:t>月</a:t>
            </a:r>
            <a:r>
              <a:rPr lang="en-US" altLang="zh-TW" dirty="0"/>
              <a:t>10</a:t>
            </a:r>
            <a:r>
              <a:rPr lang="zh-TW" altLang="en-US" dirty="0"/>
              <a:t>日臺教技</a:t>
            </a:r>
            <a:r>
              <a:rPr lang="en-US" altLang="zh-TW" dirty="0"/>
              <a:t>(</a:t>
            </a:r>
            <a:r>
              <a:rPr lang="zh-TW" altLang="en-US" dirty="0"/>
              <a:t>一</a:t>
            </a:r>
            <a:r>
              <a:rPr lang="en-US" altLang="zh-TW" dirty="0"/>
              <a:t>)</a:t>
            </a:r>
            <a:r>
              <a:rPr lang="zh-TW" altLang="en-US" dirty="0"/>
              <a:t>字第</a:t>
            </a:r>
            <a:r>
              <a:rPr lang="en-US" altLang="zh-TW" dirty="0"/>
              <a:t>1100092937A</a:t>
            </a:r>
            <a:r>
              <a:rPr lang="zh-TW" altLang="en-US" dirty="0"/>
              <a:t>號令，修訂均衡學習採計項目：</a:t>
            </a:r>
            <a:endParaRPr lang="en-US" altLang="zh-TW" dirty="0"/>
          </a:p>
          <a:p>
            <a:r>
              <a:rPr lang="zh-TW" altLang="en-US" dirty="0"/>
              <a:t> </a:t>
            </a:r>
            <a:r>
              <a:rPr lang="en-US" altLang="zh-TW" dirty="0"/>
              <a:t>(1)108</a:t>
            </a:r>
            <a:r>
              <a:rPr lang="zh-TW" altLang="en-US" dirty="0"/>
              <a:t>學年度以後入學國民中學者，均衡學習採計「健康與體育、藝術、綜合活動、科技」四大領域。 </a:t>
            </a:r>
            <a:endParaRPr lang="en-US" altLang="zh-TW" dirty="0"/>
          </a:p>
          <a:p>
            <a:r>
              <a:rPr lang="en-US" altLang="zh-TW" dirty="0"/>
              <a:t>(2)107</a:t>
            </a:r>
            <a:r>
              <a:rPr lang="zh-TW" altLang="en-US" dirty="0"/>
              <a:t>學年度以前入學國民中學者，均衡學習採計「健康與體育、藝術與人文、綜合活動」三大領域。 </a:t>
            </a:r>
            <a:endParaRPr lang="zh-TW" altLang="en-US" dirty="0">
              <a:solidFill>
                <a:srgbClr val="FF0000"/>
              </a:solidFill>
              <a:latin typeface="微軟正黑體" panose="020B0604030504040204" pitchFamily="34" charset="-120"/>
            </a:endParaRPr>
          </a:p>
        </p:txBody>
      </p:sp>
      <p:pic>
        <p:nvPicPr>
          <p:cNvPr id="5" name="圖片 4">
            <a:extLst>
              <a:ext uri="{FF2B5EF4-FFF2-40B4-BE49-F238E27FC236}">
                <a16:creationId xmlns:a16="http://schemas.microsoft.com/office/drawing/2014/main" id="{5D66CE4F-9AD0-45AB-BE02-06828C053E61}"/>
              </a:ext>
            </a:extLst>
          </p:cNvPr>
          <p:cNvPicPr>
            <a:picLocks noChangeAspect="1"/>
          </p:cNvPicPr>
          <p:nvPr/>
        </p:nvPicPr>
        <p:blipFill>
          <a:blip r:embed="rId2"/>
          <a:stretch>
            <a:fillRect/>
          </a:stretch>
        </p:blipFill>
        <p:spPr>
          <a:xfrm>
            <a:off x="1693863" y="1450068"/>
            <a:ext cx="7392080" cy="3252562"/>
          </a:xfrm>
          <a:prstGeom prst="rect">
            <a:avLst/>
          </a:prstGeom>
        </p:spPr>
      </p:pic>
    </p:spTree>
    <p:extLst>
      <p:ext uri="{BB962C8B-B14F-4D97-AF65-F5344CB8AC3E}">
        <p14:creationId xmlns:p14="http://schemas.microsoft.com/office/powerpoint/2010/main" val="32581550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適性輔導</a:t>
            </a:r>
          </a:p>
        </p:txBody>
      </p:sp>
      <p:pic>
        <p:nvPicPr>
          <p:cNvPr id="6" name="圖片 5">
            <a:extLst>
              <a:ext uri="{FF2B5EF4-FFF2-40B4-BE49-F238E27FC236}">
                <a16:creationId xmlns:a16="http://schemas.microsoft.com/office/drawing/2014/main" id="{3914F4DD-4BE9-4811-8F25-F79816A8B11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693863" y="1377950"/>
            <a:ext cx="7705725" cy="4991100"/>
          </a:xfrm>
          <a:prstGeom prst="rect">
            <a:avLst/>
          </a:prstGeom>
        </p:spPr>
      </p:pic>
    </p:spTree>
    <p:extLst>
      <p:ext uri="{BB962C8B-B14F-4D97-AF65-F5344CB8AC3E}">
        <p14:creationId xmlns:p14="http://schemas.microsoft.com/office/powerpoint/2010/main" val="19445983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0" name="標題 1">
            <a:extLst>
              <a:ext uri="{FF2B5EF4-FFF2-40B4-BE49-F238E27FC236}">
                <a16:creationId xmlns:a16="http://schemas.microsoft.com/office/drawing/2014/main" id="{4D448A4C-FA50-4E0D-8A1D-2E1AACF482BF}"/>
              </a:ext>
            </a:extLst>
          </p:cNvPr>
          <p:cNvSpPr txBox="1">
            <a:spLocks/>
          </p:cNvSpPr>
          <p:nvPr/>
        </p:nvSpPr>
        <p:spPr bwMode="auto">
          <a:xfrm>
            <a:off x="1693863" y="488950"/>
            <a:ext cx="10222366"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四</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五專聯合免試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國中教育會考</a:t>
            </a:r>
          </a:p>
        </p:txBody>
      </p:sp>
      <p:pic>
        <p:nvPicPr>
          <p:cNvPr id="2" name="圖片 1">
            <a:extLst>
              <a:ext uri="{FF2B5EF4-FFF2-40B4-BE49-F238E27FC236}">
                <a16:creationId xmlns:a16="http://schemas.microsoft.com/office/drawing/2014/main" id="{55DB38B8-FCE6-4544-9D34-0B882E4487A6}"/>
              </a:ext>
            </a:extLst>
          </p:cNvPr>
          <p:cNvPicPr>
            <a:picLocks noChangeAspect="1"/>
          </p:cNvPicPr>
          <p:nvPr/>
        </p:nvPicPr>
        <p:blipFill>
          <a:blip r:embed="rId2"/>
          <a:stretch>
            <a:fillRect/>
          </a:stretch>
        </p:blipFill>
        <p:spPr>
          <a:xfrm>
            <a:off x="1938337" y="1428750"/>
            <a:ext cx="7162120" cy="3888671"/>
          </a:xfrm>
          <a:prstGeom prst="rect">
            <a:avLst/>
          </a:prstGeom>
        </p:spPr>
      </p:pic>
      <p:sp>
        <p:nvSpPr>
          <p:cNvPr id="3" name="矩形 2">
            <a:extLst>
              <a:ext uri="{FF2B5EF4-FFF2-40B4-BE49-F238E27FC236}">
                <a16:creationId xmlns:a16="http://schemas.microsoft.com/office/drawing/2014/main" id="{0C1A9338-D57E-4C1B-A56D-1C588907714A}"/>
              </a:ext>
            </a:extLst>
          </p:cNvPr>
          <p:cNvSpPr/>
          <p:nvPr/>
        </p:nvSpPr>
        <p:spPr>
          <a:xfrm>
            <a:off x="1938337" y="5317421"/>
            <a:ext cx="6096000" cy="553998"/>
          </a:xfrm>
          <a:prstGeom prst="rect">
            <a:avLst/>
          </a:prstGeom>
        </p:spPr>
        <p:txBody>
          <a:bodyPr>
            <a:spAutoFit/>
          </a:bodyPr>
          <a:lstStyle/>
          <a:p>
            <a:endParaRPr lang="zh-TW" altLang="en-US" sz="1200" dirty="0">
              <a:solidFill>
                <a:srgbClr val="FF0000"/>
              </a:solidFill>
              <a:latin typeface="微軟正黑體" panose="020B0604030504040204" pitchFamily="34" charset="-120"/>
            </a:endParaRPr>
          </a:p>
          <a:p>
            <a:r>
              <a:rPr lang="zh-TW" altLang="en-US" dirty="0">
                <a:solidFill>
                  <a:srgbClr val="FF0000"/>
                </a:solidFill>
                <a:latin typeface="微軟正黑體" panose="020B0604030504040204" pitchFamily="34" charset="-120"/>
              </a:rPr>
              <a:t>註：國中教育會考成績採計以</a:t>
            </a:r>
            <a:r>
              <a:rPr lang="en-US" altLang="zh-TW" b="1" dirty="0">
                <a:solidFill>
                  <a:srgbClr val="FF0000"/>
                </a:solidFill>
              </a:rPr>
              <a:t>111</a:t>
            </a:r>
            <a:r>
              <a:rPr lang="zh-TW" altLang="en-US" dirty="0">
                <a:solidFill>
                  <a:srgbClr val="FF0000"/>
                </a:solidFill>
                <a:latin typeface="微軟正黑體" panose="020B0604030504040204" pitchFamily="34" charset="-120"/>
              </a:rPr>
              <a:t>年度取得之成績為準 </a:t>
            </a:r>
            <a:endParaRPr lang="zh-TW" altLang="en-US" dirty="0">
              <a:solidFill>
                <a:srgbClr val="FF0000"/>
              </a:solidFill>
            </a:endParaRPr>
          </a:p>
        </p:txBody>
      </p:sp>
    </p:spTree>
    <p:extLst>
      <p:ext uri="{BB962C8B-B14F-4D97-AF65-F5344CB8AC3E}">
        <p14:creationId xmlns:p14="http://schemas.microsoft.com/office/powerpoint/2010/main" val="29036520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111</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149</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150</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151</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111</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國中多元學習表現的參採。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B53D421-0DAA-488E-A279-6B2CBAB80CCF}"/>
              </a:ext>
            </a:extLst>
          </p:cNvPr>
          <p:cNvPicPr>
            <a:picLocks noChangeAspect="1"/>
          </p:cNvPicPr>
          <p:nvPr/>
        </p:nvPicPr>
        <p:blipFill>
          <a:blip r:embed="rId2"/>
          <a:stretch>
            <a:fillRect/>
          </a:stretch>
        </p:blipFill>
        <p:spPr>
          <a:xfrm>
            <a:off x="2158983" y="1517650"/>
            <a:ext cx="8030046" cy="5264449"/>
          </a:xfrm>
          <a:prstGeom prst="rect">
            <a:avLst/>
          </a:prstGeom>
        </p:spPr>
      </p:pic>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altLang="en-US" sz="3200" dirty="0"/>
          </a:p>
        </p:txBody>
      </p:sp>
      <p:sp>
        <p:nvSpPr>
          <p:cNvPr id="4" name="矩形 3"/>
          <p:cNvSpPr/>
          <p:nvPr/>
        </p:nvSpPr>
        <p:spPr>
          <a:xfrm>
            <a:off x="7429499" y="1633765"/>
            <a:ext cx="927101" cy="2066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二</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09B5DBED-D934-4AFD-9EAE-1D6F1167A3CA}"/>
              </a:ext>
            </a:extLst>
          </p:cNvPr>
          <p:cNvPicPr>
            <a:picLocks noChangeAspect="1"/>
          </p:cNvPicPr>
          <p:nvPr/>
        </p:nvPicPr>
        <p:blipFill>
          <a:blip r:embed="rId2"/>
          <a:stretch>
            <a:fillRect/>
          </a:stretch>
        </p:blipFill>
        <p:spPr>
          <a:xfrm>
            <a:off x="2101849" y="1518225"/>
            <a:ext cx="8116208" cy="5198245"/>
          </a:xfrm>
          <a:prstGeom prst="rect">
            <a:avLst/>
          </a:prstGeom>
        </p:spPr>
      </p:pic>
    </p:spTree>
    <p:extLst>
      <p:ext uri="{BB962C8B-B14F-4D97-AF65-F5344CB8AC3E}">
        <p14:creationId xmlns:p14="http://schemas.microsoft.com/office/powerpoint/2010/main" val="10310679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三、國中畢業生適性入學宣導網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792F13EB-8B74-45FF-99ED-B8D164D7ED90}"/>
              </a:ext>
            </a:extLst>
          </p:cNvPr>
          <p:cNvPicPr>
            <a:picLocks noChangeAspect="1"/>
          </p:cNvPicPr>
          <p:nvPr/>
        </p:nvPicPr>
        <p:blipFill>
          <a:blip r:embed="rId2"/>
          <a:stretch>
            <a:fillRect/>
          </a:stretch>
        </p:blipFill>
        <p:spPr>
          <a:xfrm>
            <a:off x="1728443" y="1490614"/>
            <a:ext cx="8492899" cy="5171232"/>
          </a:xfrm>
          <a:prstGeom prst="rect">
            <a:avLst/>
          </a:prstGeom>
        </p:spPr>
      </p:pic>
    </p:spTree>
    <p:extLst>
      <p:ext uri="{BB962C8B-B14F-4D97-AF65-F5344CB8AC3E}">
        <p14:creationId xmlns:p14="http://schemas.microsoft.com/office/powerpoint/2010/main" val="9801859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6F603DB0-2279-41E7-A61D-F337461DD3E7}"/>
              </a:ext>
            </a:extLst>
          </p:cNvPr>
          <p:cNvPicPr>
            <a:picLocks noChangeAspect="1"/>
          </p:cNvPicPr>
          <p:nvPr/>
        </p:nvPicPr>
        <p:blipFill>
          <a:blip r:embed="rId2"/>
          <a:stretch>
            <a:fillRect/>
          </a:stretch>
        </p:blipFill>
        <p:spPr>
          <a:xfrm>
            <a:off x="1785938" y="1152525"/>
            <a:ext cx="7053262" cy="5388357"/>
          </a:xfrm>
          <a:prstGeom prst="rect">
            <a:avLst/>
          </a:prstGeom>
        </p:spPr>
      </p:pic>
    </p:spTree>
    <p:extLst>
      <p:ext uri="{BB962C8B-B14F-4D97-AF65-F5344CB8AC3E}">
        <p14:creationId xmlns:p14="http://schemas.microsoft.com/office/powerpoint/2010/main" val="27841210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157</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2" name="圖片 1">
            <a:extLst>
              <a:ext uri="{FF2B5EF4-FFF2-40B4-BE49-F238E27FC236}">
                <a16:creationId xmlns:a16="http://schemas.microsoft.com/office/drawing/2014/main" id="{2C84816E-EDB8-491E-AF39-B794EB5340C9}"/>
              </a:ext>
            </a:extLst>
          </p:cNvPr>
          <p:cNvPicPr>
            <a:picLocks noChangeAspect="1"/>
          </p:cNvPicPr>
          <p:nvPr/>
        </p:nvPicPr>
        <p:blipFill>
          <a:blip r:embed="rId2"/>
          <a:stretch>
            <a:fillRect/>
          </a:stretch>
        </p:blipFill>
        <p:spPr>
          <a:xfrm>
            <a:off x="1785938" y="1375386"/>
            <a:ext cx="8640762" cy="5105905"/>
          </a:xfrm>
          <a:prstGeom prst="rect">
            <a:avLst/>
          </a:prstGeom>
        </p:spPr>
      </p:pic>
    </p:spTree>
    <p:extLst>
      <p:ext uri="{BB962C8B-B14F-4D97-AF65-F5344CB8AC3E}">
        <p14:creationId xmlns:p14="http://schemas.microsoft.com/office/powerpoint/2010/main" val="22922902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六、技專校院招生策略委員會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7966AFF2-B0D6-4B91-9788-F84E970E16B9}"/>
              </a:ext>
            </a:extLst>
          </p:cNvPr>
          <p:cNvPicPr>
            <a:picLocks noChangeAspect="1"/>
          </p:cNvPicPr>
          <p:nvPr/>
        </p:nvPicPr>
        <p:blipFill>
          <a:blip r:embed="rId3"/>
          <a:stretch>
            <a:fillRect/>
          </a:stretch>
        </p:blipFill>
        <p:spPr>
          <a:xfrm>
            <a:off x="1858963" y="1373187"/>
            <a:ext cx="9144000" cy="5228268"/>
          </a:xfrm>
          <a:prstGeom prst="rect">
            <a:avLst/>
          </a:prstGeom>
        </p:spPr>
      </p:pic>
    </p:spTree>
    <p:extLst>
      <p:ext uri="{BB962C8B-B14F-4D97-AF65-F5344CB8AC3E}">
        <p14:creationId xmlns:p14="http://schemas.microsoft.com/office/powerpoint/2010/main" val="20468978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七、臺南區高級中等學校免試入學暨特色招生考試分發入學志願選填網站</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a:extLst>
              <a:ext uri="{FF2B5EF4-FFF2-40B4-BE49-F238E27FC236}">
                <a16:creationId xmlns:a16="http://schemas.microsoft.com/office/drawing/2014/main" id="{EAC3A032-6A32-4334-8B74-2B47214AA391}"/>
              </a:ext>
            </a:extLst>
          </p:cNvPr>
          <p:cNvPicPr>
            <a:picLocks noChangeAspect="1"/>
          </p:cNvPicPr>
          <p:nvPr/>
        </p:nvPicPr>
        <p:blipFill>
          <a:blip r:embed="rId3"/>
          <a:stretch>
            <a:fillRect/>
          </a:stretch>
        </p:blipFill>
        <p:spPr>
          <a:xfrm>
            <a:off x="1606096" y="1973962"/>
            <a:ext cx="9526362" cy="47364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2748057842"/>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160</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160</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4524834" y="6215717"/>
            <a:ext cx="4622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111</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2</a:t>
            </a:r>
            <a:r>
              <a:rPr lang="zh-TW" altLang="en-US" sz="2800" b="1" dirty="0">
                <a:solidFill>
                  <a:srgbClr val="FF0000"/>
                </a:solidFill>
              </a:rPr>
              <a:t>日至</a:t>
            </a:r>
            <a:r>
              <a:rPr lang="en-US" altLang="zh-TW" sz="2800" b="1" dirty="0">
                <a:solidFill>
                  <a:srgbClr val="FF0000"/>
                </a:solidFill>
              </a:rPr>
              <a:t>111</a:t>
            </a:r>
            <a:r>
              <a:rPr lang="zh-TW" altLang="en-US" sz="2800" b="1" dirty="0">
                <a:solidFill>
                  <a:srgbClr val="FF0000"/>
                </a:solidFill>
              </a:rPr>
              <a:t>年</a:t>
            </a:r>
            <a:r>
              <a:rPr lang="en-US" altLang="zh-TW" sz="2800" b="1" dirty="0">
                <a:solidFill>
                  <a:srgbClr val="FF0000"/>
                </a:solidFill>
              </a:rPr>
              <a:t>5</a:t>
            </a:r>
            <a:r>
              <a:rPr lang="zh-TW" altLang="en-US" sz="2800" b="1" dirty="0">
                <a:solidFill>
                  <a:srgbClr val="FF0000"/>
                </a:solidFill>
              </a:rPr>
              <a:t>月</a:t>
            </a:r>
            <a:r>
              <a:rPr lang="en-US" altLang="zh-TW" sz="2800" b="1" dirty="0">
                <a:solidFill>
                  <a:srgbClr val="FF0000"/>
                </a:solidFill>
              </a:rPr>
              <a:t>6</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060" name="Visio" r:id="rId4" imgW="4426729" imgH="1541786" progId="">
                  <p:embed/>
                </p:oleObj>
              </mc:Choice>
              <mc:Fallback>
                <p:oleObj name="Visio" r:id="rId4" imgW="4426729" imgH="1541786" progId="">
                  <p:embed/>
                  <p:pic>
                    <p:nvPicPr>
                      <p:cNvPr id="122883"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內容版面配置區 4">
            <a:extLst>
              <a:ext uri="{FF2B5EF4-FFF2-40B4-BE49-F238E27FC236}">
                <a16:creationId xmlns:a16="http://schemas.microsoft.com/office/drawing/2014/main" id="{36F7F91D-0C27-4091-B902-A9EBFD6460D0}"/>
              </a:ext>
            </a:extLst>
          </p:cNvPr>
          <p:cNvGraphicFramePr>
            <a:graphicFrameLocks/>
          </p:cNvGraphicFramePr>
          <p:nvPr/>
        </p:nvGraphicFramePr>
        <p:xfrm>
          <a:off x="2281238" y="34062988"/>
          <a:ext cx="8110538" cy="8270874"/>
        </p:xfrm>
        <a:graphic>
          <a:graphicData uri="http://schemas.openxmlformats.org/drawingml/2006/table">
            <a:tbl>
              <a:tblPr>
                <a:tableStyleId>{5C22544A-7EE6-4342-B048-85BDC9FD1C3A}</a:tableStyleId>
              </a:tblPr>
              <a:tblGrid>
                <a:gridCol w="703025">
                  <a:extLst>
                    <a:ext uri="{9D8B030D-6E8A-4147-A177-3AD203B41FA5}">
                      <a16:colId xmlns:a16="http://schemas.microsoft.com/office/drawing/2014/main" val="20000"/>
                    </a:ext>
                  </a:extLst>
                </a:gridCol>
                <a:gridCol w="703025">
                  <a:extLst>
                    <a:ext uri="{9D8B030D-6E8A-4147-A177-3AD203B41FA5}">
                      <a16:colId xmlns:a16="http://schemas.microsoft.com/office/drawing/2014/main" val="20001"/>
                    </a:ext>
                  </a:extLst>
                </a:gridCol>
                <a:gridCol w="603850">
                  <a:extLst>
                    <a:ext uri="{9D8B030D-6E8A-4147-A177-3AD203B41FA5}">
                      <a16:colId xmlns:a16="http://schemas.microsoft.com/office/drawing/2014/main" val="20002"/>
                    </a:ext>
                  </a:extLst>
                </a:gridCol>
                <a:gridCol w="638439">
                  <a:extLst>
                    <a:ext uri="{9D8B030D-6E8A-4147-A177-3AD203B41FA5}">
                      <a16:colId xmlns:a16="http://schemas.microsoft.com/office/drawing/2014/main" val="20003"/>
                    </a:ext>
                  </a:extLst>
                </a:gridCol>
                <a:gridCol w="596231">
                  <a:extLst>
                    <a:ext uri="{9D8B030D-6E8A-4147-A177-3AD203B41FA5}">
                      <a16:colId xmlns:a16="http://schemas.microsoft.com/office/drawing/2014/main" val="20004"/>
                    </a:ext>
                  </a:extLst>
                </a:gridCol>
                <a:gridCol w="488900">
                  <a:extLst>
                    <a:ext uri="{9D8B030D-6E8A-4147-A177-3AD203B41FA5}">
                      <a16:colId xmlns:a16="http://schemas.microsoft.com/office/drawing/2014/main" val="20005"/>
                    </a:ext>
                  </a:extLst>
                </a:gridCol>
                <a:gridCol w="132634">
                  <a:extLst>
                    <a:ext uri="{9D8B030D-6E8A-4147-A177-3AD203B41FA5}">
                      <a16:colId xmlns:a16="http://schemas.microsoft.com/office/drawing/2014/main" val="20006"/>
                    </a:ext>
                  </a:extLst>
                </a:gridCol>
                <a:gridCol w="315657">
                  <a:extLst>
                    <a:ext uri="{9D8B030D-6E8A-4147-A177-3AD203B41FA5}">
                      <a16:colId xmlns:a16="http://schemas.microsoft.com/office/drawing/2014/main" val="20007"/>
                    </a:ext>
                  </a:extLst>
                </a:gridCol>
                <a:gridCol w="322782">
                  <a:extLst>
                    <a:ext uri="{9D8B030D-6E8A-4147-A177-3AD203B41FA5}">
                      <a16:colId xmlns:a16="http://schemas.microsoft.com/office/drawing/2014/main" val="20008"/>
                    </a:ext>
                  </a:extLst>
                </a:gridCol>
                <a:gridCol w="567501">
                  <a:extLst>
                    <a:ext uri="{9D8B030D-6E8A-4147-A177-3AD203B41FA5}">
                      <a16:colId xmlns:a16="http://schemas.microsoft.com/office/drawing/2014/main" val="20009"/>
                    </a:ext>
                  </a:extLst>
                </a:gridCol>
                <a:gridCol w="3038494">
                  <a:extLst>
                    <a:ext uri="{9D8B030D-6E8A-4147-A177-3AD203B41FA5}">
                      <a16:colId xmlns:a16="http://schemas.microsoft.com/office/drawing/2014/main" val="20010"/>
                    </a:ext>
                  </a:extLst>
                </a:gridCol>
              </a:tblGrid>
              <a:tr h="457207">
                <a:tc gridSpan="2">
                  <a:txBody>
                    <a:bodyPr/>
                    <a:lstStyle/>
                    <a:p>
                      <a:pPr algn="ctr">
                        <a:lnSpc>
                          <a:spcPts val="1800"/>
                        </a:lnSpc>
                        <a:spcAft>
                          <a:spcPts val="0"/>
                        </a:spcAft>
                        <a:tabLst>
                          <a:tab pos="90170" algn="l"/>
                        </a:tabLst>
                      </a:pPr>
                      <a:r>
                        <a:rPr lang="zh-TW" sz="1200" kern="0" dirty="0">
                          <a:effectLst/>
                        </a:rPr>
                        <a:t>比序</a:t>
                      </a:r>
                      <a:r>
                        <a:rPr lang="zh-TW" sz="1200" kern="100" dirty="0">
                          <a:effectLst/>
                        </a:rPr>
                        <a:t>項目</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7">
                  <a:txBody>
                    <a:bodyPr/>
                    <a:lstStyle/>
                    <a:p>
                      <a:pPr algn="ctr">
                        <a:lnSpc>
                          <a:spcPts val="1800"/>
                        </a:lnSpc>
                        <a:spcAft>
                          <a:spcPts val="0"/>
                        </a:spcAft>
                      </a:pPr>
                      <a:r>
                        <a:rPr lang="zh-TW" sz="1200" kern="0">
                          <a:effectLst/>
                        </a:rPr>
                        <a:t>積分換算</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kern="0">
                          <a:effectLst/>
                        </a:rPr>
                        <a:t>最高</a:t>
                      </a:r>
                      <a:endParaRPr lang="zh-TW" sz="1200" kern="100">
                        <a:effectLst/>
                      </a:endParaRPr>
                    </a:p>
                    <a:p>
                      <a:pPr algn="ctr">
                        <a:lnSpc>
                          <a:spcPts val="1800"/>
                        </a:lnSpc>
                        <a:spcAft>
                          <a:spcPts val="0"/>
                        </a:spcAft>
                      </a:pPr>
                      <a:r>
                        <a:rPr lang="zh-TW" sz="1200" kern="0">
                          <a:effectLst/>
                        </a:rPr>
                        <a:t>分數</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800"/>
                        </a:lnSpc>
                        <a:spcAft>
                          <a:spcPts val="0"/>
                        </a:spcAft>
                      </a:pPr>
                      <a:r>
                        <a:rPr lang="zh-TW" sz="1200" kern="0" dirty="0">
                          <a:effectLst/>
                        </a:rPr>
                        <a:t>備註</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7429">
                <a:tc>
                  <a:txBody>
                    <a:bodyPr/>
                    <a:lstStyle/>
                    <a:p>
                      <a:pPr algn="just">
                        <a:lnSpc>
                          <a:spcPts val="1800"/>
                        </a:lnSpc>
                        <a:spcAft>
                          <a:spcPts val="0"/>
                        </a:spcAft>
                      </a:pPr>
                      <a:r>
                        <a:rPr lang="zh-TW" sz="1200" kern="0">
                          <a:effectLst/>
                        </a:rPr>
                        <a:t>1.志願序</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志願序</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第1志願序學校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第2志願序學校</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zh-TW" sz="1200" kern="0">
                          <a:effectLst/>
                        </a:rPr>
                        <a:t>9分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第3志願序學校</a:t>
                      </a:r>
                      <a:endParaRPr lang="zh-TW" sz="1200" kern="100">
                        <a:effectLst/>
                      </a:endParaRPr>
                    </a:p>
                    <a:p>
                      <a:pPr algn="just">
                        <a:lnSpc>
                          <a:spcPts val="1800"/>
                        </a:lnSpc>
                        <a:spcAft>
                          <a:spcPts val="0"/>
                        </a:spcAft>
                      </a:pPr>
                      <a:r>
                        <a:rPr lang="zh-TW" sz="1200" kern="0">
                          <a:effectLst/>
                        </a:rPr>
                        <a:t>8分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第4志願序學校</a:t>
                      </a:r>
                      <a:endParaRPr lang="zh-TW" sz="1200" kern="100">
                        <a:effectLst/>
                      </a:endParaRPr>
                    </a:p>
                    <a:p>
                      <a:pPr algn="just">
                        <a:lnSpc>
                          <a:spcPts val="1800"/>
                        </a:lnSpc>
                        <a:spcAft>
                          <a:spcPts val="0"/>
                        </a:spcAft>
                      </a:pPr>
                      <a:r>
                        <a:rPr lang="zh-TW" sz="1200" kern="0">
                          <a:effectLst/>
                        </a:rPr>
                        <a:t>7分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第5志願序學校</a:t>
                      </a:r>
                      <a:endParaRPr lang="zh-TW" sz="1200" kern="100">
                        <a:effectLst/>
                      </a:endParaRPr>
                    </a:p>
                    <a:p>
                      <a:pPr algn="just">
                        <a:lnSpc>
                          <a:spcPts val="1800"/>
                        </a:lnSpc>
                        <a:spcAft>
                          <a:spcPts val="0"/>
                        </a:spcAft>
                      </a:pPr>
                      <a:r>
                        <a:rPr lang="zh-TW" sz="1200" kern="0">
                          <a:effectLst/>
                        </a:rPr>
                        <a:t>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800"/>
                        </a:lnSpc>
                        <a:spcAft>
                          <a:spcPts val="0"/>
                        </a:spcAft>
                      </a:pPr>
                      <a:r>
                        <a:rPr lang="zh-TW" sz="1200" kern="0" dirty="0">
                          <a:effectLst/>
                        </a:rPr>
                        <a:t>學生參考國中學生生涯輔導紀錄手冊之生涯發展規劃書，選填志願。</a:t>
                      </a:r>
                      <a:endParaRPr lang="zh-TW" sz="1200" kern="100" dirty="0">
                        <a:effectLst/>
                      </a:endParaRP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每一志願序至多可選填</a:t>
                      </a:r>
                      <a:r>
                        <a:rPr lang="en-US" sz="1200" u="none" strike="noStrike" kern="100" dirty="0">
                          <a:effectLst/>
                          <a:uFill>
                            <a:solidFill>
                              <a:srgbClr val="000000"/>
                            </a:solidFill>
                          </a:uFill>
                        </a:rPr>
                        <a:t>3</a:t>
                      </a:r>
                      <a:r>
                        <a:rPr lang="zh-TW" sz="1200" u="none" strike="noStrike" kern="100" dirty="0">
                          <a:effectLst/>
                          <a:uFill>
                            <a:solidFill>
                              <a:srgbClr val="000000"/>
                            </a:solidFill>
                          </a:uFill>
                        </a:rPr>
                        <a:t>校</a:t>
                      </a:r>
                      <a:r>
                        <a:rPr lang="zh-TW" sz="1200" u="none" strike="noStrike" kern="100">
                          <a:effectLst/>
                          <a:uFill>
                            <a:solidFill>
                              <a:srgbClr val="000000"/>
                            </a:solidFill>
                          </a:uFill>
                        </a:rPr>
                        <a:t>為一群組，</a:t>
                      </a:r>
                      <a:r>
                        <a:rPr lang="zh-TW" sz="1200" u="none" strike="noStrike" kern="100" dirty="0">
                          <a:effectLst/>
                          <a:uFill>
                            <a:solidFill>
                              <a:srgbClr val="000000"/>
                            </a:solidFill>
                          </a:uFill>
                        </a:rPr>
                        <a:t>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同一志願序學校如有多科別，選填時視為同一志願序，其志願序積分相同。</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同一學校第</a:t>
                      </a:r>
                      <a:r>
                        <a:rPr lang="en-US" sz="1200" u="none" strike="noStrike" kern="100" dirty="0">
                          <a:effectLst/>
                          <a:uFill>
                            <a:solidFill>
                              <a:srgbClr val="000000"/>
                            </a:solidFill>
                          </a:uFill>
                        </a:rPr>
                        <a:t>2</a:t>
                      </a:r>
                      <a:r>
                        <a:rPr lang="zh-TW" sz="1200" u="none" strike="noStrike" kern="100" dirty="0">
                          <a:effectLst/>
                          <a:uFill>
                            <a:solidFill>
                              <a:srgbClr val="000000"/>
                            </a:solidFill>
                          </a:uFill>
                        </a:rPr>
                        <a:t>次選填，視為不同志願序。</a:t>
                      </a:r>
                    </a:p>
                    <a:p>
                      <a:pPr marL="342900" lvl="0" indent="-342900" algn="l">
                        <a:lnSpc>
                          <a:spcPts val="1800"/>
                        </a:lnSpc>
                        <a:spcAft>
                          <a:spcPts val="0"/>
                        </a:spcAft>
                        <a:buFont typeface="+mj-lt"/>
                        <a:buAutoNum type="arabicPeriod"/>
                      </a:pPr>
                      <a:r>
                        <a:rPr lang="zh-TW" sz="1200" u="none" strike="noStrike" kern="100" dirty="0">
                          <a:effectLst/>
                          <a:uFill>
                            <a:solidFill>
                              <a:srgbClr val="000000"/>
                            </a:solidFill>
                          </a:uFill>
                        </a:rPr>
                        <a:t>第</a:t>
                      </a:r>
                      <a:r>
                        <a:rPr lang="en-US" sz="1200" u="none" strike="noStrike" kern="100" dirty="0">
                          <a:effectLst/>
                          <a:uFill>
                            <a:solidFill>
                              <a:srgbClr val="000000"/>
                            </a:solidFill>
                          </a:uFill>
                        </a:rPr>
                        <a:t>6</a:t>
                      </a:r>
                      <a:r>
                        <a:rPr lang="zh-TW" sz="1200" u="none" strike="noStrike" kern="100" dirty="0">
                          <a:effectLst/>
                          <a:uFill>
                            <a:solidFill>
                              <a:srgbClr val="000000"/>
                            </a:solidFill>
                          </a:uFill>
                        </a:rPr>
                        <a:t>志願序</a:t>
                      </a:r>
                      <a:r>
                        <a:rPr lang="en-US" sz="1200" u="none" strike="noStrike" kern="100" dirty="0">
                          <a:effectLst/>
                          <a:uFill>
                            <a:solidFill>
                              <a:srgbClr val="000000"/>
                            </a:solidFill>
                          </a:uFill>
                        </a:rPr>
                        <a:t>(</a:t>
                      </a:r>
                      <a:r>
                        <a:rPr lang="zh-TW" sz="1200" u="none" strike="noStrike" kern="100" dirty="0">
                          <a:effectLst/>
                          <a:uFill>
                            <a:solidFill>
                              <a:srgbClr val="000000"/>
                            </a:solidFill>
                          </a:uFill>
                        </a:rPr>
                        <a:t>含</a:t>
                      </a:r>
                      <a:r>
                        <a:rPr lang="en-US" sz="1200" u="none" strike="noStrike" kern="100" dirty="0">
                          <a:effectLst/>
                          <a:uFill>
                            <a:solidFill>
                              <a:srgbClr val="000000"/>
                            </a:solidFill>
                          </a:uFill>
                        </a:rPr>
                        <a:t>)</a:t>
                      </a:r>
                      <a:r>
                        <a:rPr lang="zh-TW" sz="1200" u="none" strike="noStrike" kern="100" dirty="0">
                          <a:effectLst/>
                          <a:uFill>
                            <a:solidFill>
                              <a:srgbClr val="000000"/>
                            </a:solidFill>
                          </a:uFill>
                        </a:rPr>
                        <a:t>後志願選填以單科為單位，以</a:t>
                      </a:r>
                      <a:r>
                        <a:rPr lang="en-US" sz="1200" u="none" strike="noStrike" kern="100" dirty="0">
                          <a:effectLst/>
                          <a:uFill>
                            <a:solidFill>
                              <a:srgbClr val="000000"/>
                            </a:solidFill>
                          </a:uFill>
                        </a:rPr>
                        <a:t>5</a:t>
                      </a:r>
                      <a:r>
                        <a:rPr lang="zh-TW" sz="1200" u="none" strike="noStrike" kern="100" dirty="0">
                          <a:effectLst/>
                          <a:uFill>
                            <a:solidFill>
                              <a:srgbClr val="000000"/>
                            </a:solidFill>
                          </a:uFill>
                        </a:rPr>
                        <a:t>分計。</a:t>
                      </a:r>
                      <a:endParaRPr lang="zh-TW" sz="1200" u="none" strike="noStrike" kern="100" dirty="0">
                        <a:effectLst/>
                        <a:uFill>
                          <a:solidFill>
                            <a:srgbClr val="000000"/>
                          </a:solidFill>
                        </a:uFill>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10">
                <a:tc rowSpan="7">
                  <a:txBody>
                    <a:bodyPr/>
                    <a:lstStyle/>
                    <a:p>
                      <a:pPr algn="just">
                        <a:lnSpc>
                          <a:spcPts val="1800"/>
                        </a:lnSpc>
                        <a:spcAft>
                          <a:spcPts val="0"/>
                        </a:spcAft>
                      </a:pPr>
                      <a:r>
                        <a:rPr lang="zh-TW" sz="1200" kern="0">
                          <a:effectLst/>
                        </a:rPr>
                        <a:t>2.多</a:t>
                      </a:r>
                      <a:endParaRPr lang="zh-TW" sz="1200" kern="100">
                        <a:effectLst/>
                      </a:endParaRPr>
                    </a:p>
                    <a:p>
                      <a:pPr algn="just">
                        <a:lnSpc>
                          <a:spcPts val="1800"/>
                        </a:lnSpc>
                        <a:spcAft>
                          <a:spcPts val="0"/>
                        </a:spcAft>
                      </a:pPr>
                      <a:r>
                        <a:rPr lang="zh-TW" sz="1200" kern="0">
                          <a:effectLst/>
                        </a:rPr>
                        <a:t>元</a:t>
                      </a:r>
                      <a:endParaRPr lang="zh-TW" sz="1200" kern="100">
                        <a:effectLst/>
                      </a:endParaRPr>
                    </a:p>
                    <a:p>
                      <a:pPr algn="just">
                        <a:lnSpc>
                          <a:spcPts val="1800"/>
                        </a:lnSpc>
                        <a:spcAft>
                          <a:spcPts val="0"/>
                        </a:spcAft>
                      </a:pPr>
                      <a:r>
                        <a:rPr lang="zh-TW" sz="1200" kern="0">
                          <a:effectLst/>
                        </a:rPr>
                        <a:t>學</a:t>
                      </a:r>
                      <a:endParaRPr lang="zh-TW" sz="1200" kern="100">
                        <a:effectLst/>
                      </a:endParaRPr>
                    </a:p>
                    <a:p>
                      <a:pPr algn="just">
                        <a:lnSpc>
                          <a:spcPts val="1800"/>
                        </a:lnSpc>
                        <a:spcAft>
                          <a:spcPts val="0"/>
                        </a:spcAft>
                      </a:pPr>
                      <a:r>
                        <a:rPr lang="zh-TW" sz="1200" kern="0">
                          <a:effectLst/>
                        </a:rPr>
                        <a:t>習</a:t>
                      </a:r>
                      <a:endParaRPr lang="zh-TW" sz="1200" kern="100">
                        <a:effectLst/>
                      </a:endParaRPr>
                    </a:p>
                    <a:p>
                      <a:pPr algn="just">
                        <a:lnSpc>
                          <a:spcPts val="1800"/>
                        </a:lnSpc>
                        <a:spcAft>
                          <a:spcPts val="0"/>
                        </a:spcAft>
                      </a:pPr>
                      <a:r>
                        <a:rPr lang="zh-TW" sz="1200" kern="0">
                          <a:effectLst/>
                        </a:rPr>
                        <a:t>表</a:t>
                      </a:r>
                      <a:endParaRPr lang="zh-TW" sz="1200" kern="100">
                        <a:effectLst/>
                      </a:endParaRPr>
                    </a:p>
                    <a:p>
                      <a:pPr algn="just">
                        <a:lnSpc>
                          <a:spcPts val="1800"/>
                        </a:lnSpc>
                        <a:spcAft>
                          <a:spcPts val="0"/>
                        </a:spcAft>
                      </a:pPr>
                      <a:r>
                        <a:rPr lang="zh-TW" sz="1200" kern="0">
                          <a:effectLst/>
                        </a:rPr>
                        <a:t>現</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ts val="1800"/>
                        </a:lnSpc>
                        <a:spcAft>
                          <a:spcPts val="0"/>
                        </a:spcAft>
                      </a:pPr>
                      <a:r>
                        <a:rPr lang="zh-TW" sz="1200" kern="0" dirty="0">
                          <a:effectLst/>
                        </a:rPr>
                        <a:t>競賽成績</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國際第一名</a:t>
                      </a:r>
                      <a:r>
                        <a:rPr lang="en-US" sz="1200" kern="100">
                          <a:effectLst/>
                        </a:rPr>
                        <a:t>10</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國際第二名</a:t>
                      </a:r>
                      <a:r>
                        <a:rPr lang="en-US" sz="1200" kern="100">
                          <a:effectLst/>
                        </a:rPr>
                        <a:t>9</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國際第三名</a:t>
                      </a:r>
                      <a:r>
                        <a:rPr lang="en-US" sz="1200" kern="100">
                          <a:effectLst/>
                        </a:rPr>
                        <a:t>8</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國際第四至八名</a:t>
                      </a:r>
                    </a:p>
                    <a:p>
                      <a:pPr algn="just">
                        <a:lnSpc>
                          <a:spcPts val="1800"/>
                        </a:lnSpc>
                        <a:spcAft>
                          <a:spcPts val="0"/>
                        </a:spcAft>
                      </a:pP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 </a:t>
                      </a:r>
                      <a:endParaRPr lang="zh-TW" sz="1200" kern="100">
                        <a:effectLst/>
                      </a:endParaRPr>
                    </a:p>
                    <a:p>
                      <a:pPr algn="just">
                        <a:lnSpc>
                          <a:spcPts val="1800"/>
                        </a:lnSpc>
                        <a:spcAft>
                          <a:spcPts val="0"/>
                        </a:spcAft>
                      </a:pPr>
                      <a:r>
                        <a:rPr lang="en-US" sz="1200" kern="0">
                          <a:effectLst/>
                        </a:rPr>
                        <a:t> </a:t>
                      </a:r>
                      <a:endParaRPr lang="zh-TW" sz="1200" kern="100">
                        <a:effectLst/>
                      </a:endParaRPr>
                    </a:p>
                    <a:p>
                      <a:pPr algn="just">
                        <a:lnSpc>
                          <a:spcPts val="1800"/>
                        </a:lnSpc>
                        <a:spcAft>
                          <a:spcPts val="0"/>
                        </a:spcAft>
                      </a:pPr>
                      <a:r>
                        <a:rPr lang="zh-TW" sz="1200" kern="0">
                          <a:effectLst/>
                        </a:rPr>
                        <a:t>最</a:t>
                      </a:r>
                      <a:endParaRPr lang="zh-TW" sz="1200" kern="100">
                        <a:effectLst/>
                      </a:endParaRPr>
                    </a:p>
                    <a:p>
                      <a:pPr algn="just">
                        <a:lnSpc>
                          <a:spcPts val="1800"/>
                        </a:lnSpc>
                        <a:spcAft>
                          <a:spcPts val="0"/>
                        </a:spcAft>
                      </a:pPr>
                      <a:r>
                        <a:rPr lang="zh-TW" sz="1200" kern="0">
                          <a:effectLst/>
                        </a:rPr>
                        <a:t>高</a:t>
                      </a:r>
                      <a:endParaRPr lang="zh-TW" sz="1200" kern="100">
                        <a:effectLst/>
                      </a:endParaRPr>
                    </a:p>
                    <a:p>
                      <a:pPr algn="just">
                        <a:lnSpc>
                          <a:spcPts val="1800"/>
                        </a:lnSpc>
                        <a:spcAft>
                          <a:spcPts val="0"/>
                        </a:spcAft>
                      </a:pPr>
                      <a:r>
                        <a:rPr lang="zh-TW" sz="1200" kern="0">
                          <a:effectLst/>
                        </a:rPr>
                        <a:t>採</a:t>
                      </a:r>
                      <a:endParaRPr lang="zh-TW" sz="1200" kern="100">
                        <a:effectLst/>
                      </a:endParaRPr>
                    </a:p>
                    <a:p>
                      <a:pPr algn="just">
                        <a:lnSpc>
                          <a:spcPts val="1800"/>
                        </a:lnSpc>
                        <a:spcAft>
                          <a:spcPts val="0"/>
                        </a:spcAft>
                      </a:pPr>
                      <a:r>
                        <a:rPr lang="zh-TW" sz="1200" kern="0">
                          <a:effectLst/>
                        </a:rPr>
                        <a:t>計</a:t>
                      </a:r>
                      <a:endParaRPr lang="zh-TW" sz="1200" kern="100">
                        <a:effectLst/>
                      </a:endParaRPr>
                    </a:p>
                    <a:p>
                      <a:pPr algn="just">
                        <a:lnSpc>
                          <a:spcPts val="1800"/>
                        </a:lnSpc>
                        <a:spcAft>
                          <a:spcPts val="0"/>
                        </a:spcAft>
                      </a:pPr>
                      <a:r>
                        <a:rPr lang="en-US" sz="1200" kern="0">
                          <a:effectLst/>
                        </a:rPr>
                        <a:t>50</a:t>
                      </a:r>
                      <a:endParaRPr lang="zh-TW" sz="1200" kern="100">
                        <a:effectLst/>
                      </a:endParaRPr>
                    </a:p>
                    <a:p>
                      <a:pPr algn="just">
                        <a:lnSpc>
                          <a:spcPts val="1800"/>
                        </a:lnSpc>
                        <a:spcAft>
                          <a:spcPts val="0"/>
                        </a:spcAft>
                      </a:pP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139700" indent="-139700" algn="just">
                        <a:lnSpc>
                          <a:spcPts val="1800"/>
                        </a:lnSpc>
                        <a:spcAft>
                          <a:spcPts val="0"/>
                        </a:spcAft>
                        <a:tabLst>
                          <a:tab pos="221615" algn="l"/>
                        </a:tabLst>
                      </a:pPr>
                      <a:r>
                        <a:rPr lang="zh-TW" sz="1200" kern="0" dirty="0">
                          <a:effectLst/>
                        </a:rPr>
                        <a:t>1.限國中階段(七上至九上五學期)獲得之成績始採計。</a:t>
                      </a:r>
                      <a:endParaRPr lang="zh-TW" sz="1200" kern="100" dirty="0">
                        <a:effectLst/>
                      </a:endParaRPr>
                    </a:p>
                    <a:p>
                      <a:pPr algn="just">
                        <a:lnSpc>
                          <a:spcPts val="1800"/>
                        </a:lnSpc>
                        <a:spcAft>
                          <a:spcPts val="0"/>
                        </a:spcAft>
                        <a:tabLst>
                          <a:tab pos="221615" algn="l"/>
                        </a:tabLst>
                      </a:pPr>
                      <a:r>
                        <a:rPr lang="zh-TW" sz="1200" kern="0" dirty="0">
                          <a:effectLst/>
                        </a:rPr>
                        <a:t>2.競賽項目：科學展覽、各學科能</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力競賽、語文類競賽、藝能類競</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賽、運動類競賽。</a:t>
                      </a:r>
                      <a:endParaRPr lang="zh-TW" sz="1200" kern="100" dirty="0">
                        <a:effectLst/>
                      </a:endParaRPr>
                    </a:p>
                    <a:p>
                      <a:pPr algn="just">
                        <a:lnSpc>
                          <a:spcPts val="1800"/>
                        </a:lnSpc>
                        <a:spcAft>
                          <a:spcPts val="0"/>
                        </a:spcAft>
                        <a:tabLst>
                          <a:tab pos="221615" algn="l"/>
                        </a:tabLst>
                      </a:pPr>
                      <a:r>
                        <a:rPr lang="zh-TW" sz="1200" kern="0" dirty="0">
                          <a:effectLst/>
                        </a:rPr>
                        <a:t>3.同一性質或同一項目之競賽，僅</a:t>
                      </a:r>
                      <a:endParaRPr lang="zh-TW" sz="1200" kern="100" dirty="0">
                        <a:effectLst/>
                      </a:endParaRPr>
                    </a:p>
                    <a:p>
                      <a:pPr algn="just">
                        <a:lnSpc>
                          <a:spcPts val="1800"/>
                        </a:lnSpc>
                        <a:spcAft>
                          <a:spcPts val="0"/>
                        </a:spcAft>
                        <a:tabLst>
                          <a:tab pos="221615" algn="l"/>
                        </a:tabLst>
                      </a:pPr>
                      <a:r>
                        <a:rPr lang="en-US" sz="1200" kern="0" dirty="0">
                          <a:effectLst/>
                        </a:rPr>
                        <a:t>  </a:t>
                      </a:r>
                      <a:r>
                        <a:rPr lang="zh-TW" sz="1200" kern="0" dirty="0">
                          <a:effectLst/>
                        </a:rPr>
                        <a:t>擇優計分一次。</a:t>
                      </a:r>
                      <a:endParaRPr lang="zh-TW" sz="1200" kern="100" dirty="0">
                        <a:effectLst/>
                      </a:endParaRPr>
                    </a:p>
                    <a:p>
                      <a:pPr algn="just">
                        <a:lnSpc>
                          <a:spcPts val="1800"/>
                        </a:lnSpc>
                        <a:spcAft>
                          <a:spcPts val="0"/>
                        </a:spcAft>
                        <a:tabLst>
                          <a:tab pos="221615" algn="l"/>
                        </a:tabLst>
                      </a:pPr>
                      <a:r>
                        <a:rPr lang="zh-TW" sz="1200" kern="0" dirty="0">
                          <a:effectLst/>
                        </a:rPr>
                        <a:t>4.</a:t>
                      </a:r>
                      <a:r>
                        <a:rPr lang="zh-TW" sz="1200" u="sng" kern="0" dirty="0">
                          <a:effectLst/>
                        </a:rPr>
                        <a:t>本項最高</a:t>
                      </a:r>
                      <a:r>
                        <a:rPr lang="en-US" sz="1200" u="sng" kern="0" dirty="0">
                          <a:effectLst/>
                        </a:rPr>
                        <a:t>10</a:t>
                      </a:r>
                      <a:r>
                        <a:rPr lang="zh-TW" sz="1200" u="sng" kern="0" dirty="0">
                          <a:effectLst/>
                        </a:rPr>
                        <a:t>分</a:t>
                      </a:r>
                      <a:r>
                        <a:rPr lang="zh-TW" sz="1200" kern="0" dirty="0">
                          <a:effectLst/>
                        </a:rPr>
                        <a:t>。</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720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全國第一名</a:t>
                      </a:r>
                      <a:r>
                        <a:rPr lang="en-US" sz="1200" kern="100">
                          <a:effectLst/>
                        </a:rPr>
                        <a:t>7</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全國第二名</a:t>
                      </a:r>
                      <a:r>
                        <a:rPr lang="en-US" sz="1200" kern="100">
                          <a:effectLst/>
                        </a:rPr>
                        <a:t>6</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全國第三名</a:t>
                      </a:r>
                      <a:r>
                        <a:rPr lang="en-US" sz="1200" kern="100">
                          <a:effectLst/>
                        </a:rPr>
                        <a:t>5</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全國第四至八名</a:t>
                      </a:r>
                    </a:p>
                    <a:p>
                      <a:pPr algn="just">
                        <a:lnSpc>
                          <a:spcPts val="1800"/>
                        </a:lnSpc>
                        <a:spcAft>
                          <a:spcPts val="0"/>
                        </a:spcAft>
                      </a:pP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749827">
                <a:tc vMerge="1">
                  <a:txBody>
                    <a:bodyPr/>
                    <a:lstStyle/>
                    <a:p>
                      <a:endParaRPr lang="zh-TW" altLang="en-US"/>
                    </a:p>
                  </a:txBody>
                  <a:tcPr/>
                </a:tc>
                <a:tc vMerge="1">
                  <a:txBody>
                    <a:bodyPr/>
                    <a:lstStyle/>
                    <a:p>
                      <a:endParaRPr lang="zh-TW" altLang="en-US"/>
                    </a:p>
                  </a:txBody>
                  <a:tcPr/>
                </a:tc>
                <a:tc>
                  <a:txBody>
                    <a:bodyPr/>
                    <a:lstStyle/>
                    <a:p>
                      <a:pPr algn="just">
                        <a:lnSpc>
                          <a:spcPts val="1800"/>
                        </a:lnSpc>
                        <a:spcAft>
                          <a:spcPts val="0"/>
                        </a:spcAft>
                      </a:pPr>
                      <a:r>
                        <a:rPr lang="zh-TW" sz="1200" kern="100">
                          <a:effectLst/>
                        </a:rPr>
                        <a:t>縣市第一名</a:t>
                      </a:r>
                      <a:r>
                        <a:rPr lang="en-US" sz="1200" kern="100">
                          <a:effectLst/>
                        </a:rPr>
                        <a:t>4</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縣市第二名</a:t>
                      </a:r>
                      <a:r>
                        <a:rPr lang="en-US" sz="1200" kern="100">
                          <a:effectLst/>
                        </a:rPr>
                        <a:t>3</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100">
                          <a:effectLst/>
                        </a:rPr>
                        <a:t>縣市第三名</a:t>
                      </a:r>
                      <a:r>
                        <a:rPr lang="en-US" sz="1200" kern="100">
                          <a:effectLst/>
                        </a:rPr>
                        <a:t>2</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just">
                        <a:lnSpc>
                          <a:spcPts val="1800"/>
                        </a:lnSpc>
                        <a:spcAft>
                          <a:spcPts val="0"/>
                        </a:spcAft>
                      </a:pPr>
                      <a:r>
                        <a:rPr lang="zh-TW" sz="1200" kern="100">
                          <a:effectLst/>
                        </a:rPr>
                        <a:t>縣市第四至八名</a:t>
                      </a:r>
                    </a:p>
                    <a:p>
                      <a:pPr algn="just">
                        <a:lnSpc>
                          <a:spcPts val="1800"/>
                        </a:lnSpc>
                        <a:spcAft>
                          <a:spcPts val="0"/>
                        </a:spcAft>
                      </a:pPr>
                      <a:r>
                        <a:rPr lang="en-US" sz="1200" kern="100">
                          <a:effectLst/>
                        </a:rPr>
                        <a:t>1</a:t>
                      </a:r>
                      <a:r>
                        <a:rPr lang="zh-TW" sz="1200" kern="10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獎勵紀錄</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gridSpan="7">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rowSpan="4" hMerge="1">
                  <a:txBody>
                    <a:bodyPr/>
                    <a:lstStyle/>
                    <a:p>
                      <a:endParaRPr lang="zh-TW" altLang="en-US"/>
                    </a:p>
                  </a:txBody>
                  <a:tcPr/>
                </a:tc>
                <a:tc vMerge="1">
                  <a:txBody>
                    <a:bodyPr/>
                    <a:lstStyle/>
                    <a:p>
                      <a:endParaRPr lang="zh-TW" altLang="en-US"/>
                    </a:p>
                  </a:txBody>
                  <a:tcPr/>
                </a:tc>
                <a:tc rowSpan="4">
                  <a:txBody>
                    <a:bodyPr/>
                    <a:lstStyle/>
                    <a:p>
                      <a:pPr algn="just">
                        <a:lnSpc>
                          <a:spcPts val="1800"/>
                        </a:lnSpc>
                        <a:spcAft>
                          <a:spcPts val="0"/>
                        </a:spcAft>
                      </a:pPr>
                      <a:r>
                        <a:rPr lang="zh-TW" sz="1200" kern="0" dirty="0">
                          <a:effectLst/>
                        </a:rPr>
                        <a:t>1.由國中依學生表現計算之。</a:t>
                      </a:r>
                      <a:endParaRPr lang="zh-TW" sz="1200" kern="100" dirty="0">
                        <a:effectLst/>
                      </a:endParaRPr>
                    </a:p>
                    <a:p>
                      <a:pPr algn="just">
                        <a:lnSpc>
                          <a:spcPts val="1800"/>
                        </a:lnSpc>
                        <a:spcAft>
                          <a:spcPts val="0"/>
                        </a:spcAft>
                      </a:pPr>
                      <a:r>
                        <a:rPr lang="zh-TW" sz="1200" kern="0" dirty="0">
                          <a:effectLst/>
                        </a:rPr>
                        <a:t>2.獎勵紀錄至體適能等四項均以</a:t>
                      </a:r>
                      <a:endParaRPr lang="zh-TW" sz="1200" kern="100" dirty="0">
                        <a:effectLst/>
                      </a:endParaRPr>
                    </a:p>
                    <a:p>
                      <a:pPr indent="139700" algn="just">
                        <a:lnSpc>
                          <a:spcPts val="1800"/>
                        </a:lnSpc>
                        <a:spcAft>
                          <a:spcPts val="0"/>
                        </a:spcAft>
                      </a:pPr>
                      <a:r>
                        <a:rPr lang="zh-TW" sz="1200" kern="0" dirty="0">
                          <a:effectLst/>
                        </a:rPr>
                        <a:t>原始分數計分，</a:t>
                      </a:r>
                      <a:r>
                        <a:rPr lang="zh-TW" sz="1200" u="sng" kern="0" dirty="0">
                          <a:effectLst/>
                        </a:rPr>
                        <a:t>獎勵紀錄、服務學</a:t>
                      </a:r>
                      <a:endParaRPr lang="zh-TW" sz="1200" kern="100" dirty="0">
                        <a:effectLst/>
                      </a:endParaRPr>
                    </a:p>
                    <a:p>
                      <a:pPr indent="139700" algn="just">
                        <a:lnSpc>
                          <a:spcPts val="1800"/>
                        </a:lnSpc>
                        <a:spcAft>
                          <a:spcPts val="0"/>
                        </a:spcAft>
                      </a:pPr>
                      <a:r>
                        <a:rPr lang="zh-TW" sz="1200" u="sng" kern="0" dirty="0">
                          <a:effectLst/>
                        </a:rPr>
                        <a:t>習各單項最高採計15分</a:t>
                      </a:r>
                      <a:r>
                        <a:rPr lang="zh-TW" sz="1200" kern="0" dirty="0">
                          <a:effectLst/>
                        </a:rPr>
                        <a:t>。</a:t>
                      </a:r>
                      <a:endParaRPr lang="zh-TW" sz="1200" kern="100" dirty="0">
                        <a:effectLst/>
                      </a:endParaRPr>
                    </a:p>
                    <a:p>
                      <a:pPr marL="247650" indent="-171450" algn="just">
                        <a:lnSpc>
                          <a:spcPts val="1800"/>
                        </a:lnSpc>
                        <a:spcAft>
                          <a:spcPts val="0"/>
                        </a:spcAft>
                      </a:pPr>
                      <a:r>
                        <a:rPr lang="zh-TW" sz="1200" kern="0" dirty="0">
                          <a:effectLst/>
                        </a:rPr>
                        <a:t>(嘉獎/警告每支0.5分；小功/小過每支1.5</a:t>
                      </a:r>
                      <a:endParaRPr lang="zh-TW" sz="1200" kern="100" dirty="0">
                        <a:effectLst/>
                      </a:endParaRPr>
                    </a:p>
                    <a:p>
                      <a:pPr indent="114300" algn="just">
                        <a:lnSpc>
                          <a:spcPts val="1800"/>
                        </a:lnSpc>
                        <a:spcAft>
                          <a:spcPts val="0"/>
                        </a:spcAft>
                      </a:pPr>
                      <a:r>
                        <a:rPr lang="zh-TW" sz="1200" kern="0" dirty="0">
                          <a:effectLst/>
                        </a:rPr>
                        <a:t>分；大功/大過每支4.5分；服務學習每小</a:t>
                      </a:r>
                      <a:endParaRPr lang="zh-TW" sz="1200" kern="100" dirty="0">
                        <a:effectLst/>
                      </a:endParaRPr>
                    </a:p>
                    <a:p>
                      <a:pPr indent="114300" algn="just">
                        <a:lnSpc>
                          <a:spcPts val="1800"/>
                        </a:lnSpc>
                        <a:spcAft>
                          <a:spcPts val="0"/>
                        </a:spcAft>
                      </a:pPr>
                      <a:r>
                        <a:rPr lang="zh-TW" sz="1200" kern="0" dirty="0">
                          <a:effectLst/>
                        </a:rPr>
                        <a:t>時0.3分)</a:t>
                      </a:r>
                      <a:endParaRPr lang="zh-TW" sz="1200" kern="100" dirty="0">
                        <a:effectLst/>
                      </a:endParaRPr>
                    </a:p>
                    <a:p>
                      <a:pPr algn="just">
                        <a:lnSpc>
                          <a:spcPts val="1800"/>
                        </a:lnSpc>
                        <a:spcAft>
                          <a:spcPts val="0"/>
                        </a:spcAft>
                      </a:pPr>
                      <a:r>
                        <a:rPr lang="zh-TW" sz="1200" kern="0" dirty="0">
                          <a:effectLst/>
                        </a:rPr>
                        <a:t>3.社團參與、體適能各單項最高採計</a:t>
                      </a:r>
                      <a:endParaRPr lang="zh-TW" sz="1200" kern="100" dirty="0">
                        <a:effectLst/>
                      </a:endParaRPr>
                    </a:p>
                    <a:p>
                      <a:pPr indent="139700" algn="just">
                        <a:lnSpc>
                          <a:spcPts val="1800"/>
                        </a:lnSpc>
                        <a:spcAft>
                          <a:spcPts val="0"/>
                        </a:spcAft>
                      </a:pPr>
                      <a:r>
                        <a:rPr lang="zh-TW" sz="1200" kern="0" dirty="0">
                          <a:effectLst/>
                        </a:rPr>
                        <a:t>10分。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28603">
                <a:tc vMerge="1">
                  <a:txBody>
                    <a:bodyPr/>
                    <a:lstStyle/>
                    <a:p>
                      <a:endParaRPr lang="zh-TW" altLang="en-US"/>
                    </a:p>
                  </a:txBody>
                  <a:tcPr/>
                </a:tc>
                <a:tc>
                  <a:txBody>
                    <a:bodyPr/>
                    <a:lstStyle/>
                    <a:p>
                      <a:pPr algn="just">
                        <a:lnSpc>
                          <a:spcPts val="1800"/>
                        </a:lnSpc>
                        <a:spcAft>
                          <a:spcPts val="0"/>
                        </a:spcAft>
                      </a:pPr>
                      <a:r>
                        <a:rPr lang="zh-TW" sz="1200" kern="0" dirty="0">
                          <a:effectLst/>
                        </a:rPr>
                        <a:t>服務學習</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28603">
                <a:tc vMerge="1">
                  <a:txBody>
                    <a:bodyPr/>
                    <a:lstStyle/>
                    <a:p>
                      <a:endParaRPr lang="zh-TW" altLang="en-US"/>
                    </a:p>
                  </a:txBody>
                  <a:tcPr/>
                </a:tc>
                <a:tc>
                  <a:txBody>
                    <a:bodyPr/>
                    <a:lstStyle/>
                    <a:p>
                      <a:pPr algn="just">
                        <a:lnSpc>
                          <a:spcPts val="1800"/>
                        </a:lnSpc>
                        <a:spcAft>
                          <a:spcPts val="0"/>
                        </a:spcAft>
                      </a:pPr>
                      <a:r>
                        <a:rPr lang="zh-TW" sz="1200" kern="0">
                          <a:effectLst/>
                        </a:rPr>
                        <a:t>社團參與</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1577362">
                <a:tc vMerge="1">
                  <a:txBody>
                    <a:bodyPr/>
                    <a:lstStyle/>
                    <a:p>
                      <a:endParaRPr lang="zh-TW" altLang="en-US"/>
                    </a:p>
                  </a:txBody>
                  <a:tcPr/>
                </a:tc>
                <a:tc>
                  <a:txBody>
                    <a:bodyPr/>
                    <a:lstStyle/>
                    <a:p>
                      <a:pPr algn="just">
                        <a:lnSpc>
                          <a:spcPts val="1800"/>
                        </a:lnSpc>
                        <a:spcAft>
                          <a:spcPts val="0"/>
                        </a:spcAft>
                      </a:pPr>
                      <a:r>
                        <a:rPr lang="zh-TW" sz="1200" kern="0">
                          <a:effectLst/>
                        </a:rPr>
                        <a:t>體適能</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457207">
                <a:tc gridSpan="2">
                  <a:txBody>
                    <a:bodyPr/>
                    <a:lstStyle/>
                    <a:p>
                      <a:pPr algn="just">
                        <a:lnSpc>
                          <a:spcPts val="1800"/>
                        </a:lnSpc>
                        <a:spcAft>
                          <a:spcPts val="0"/>
                        </a:spcAft>
                      </a:pPr>
                      <a:r>
                        <a:rPr lang="zh-TW" sz="1200" kern="0" dirty="0">
                          <a:effectLst/>
                        </a:rPr>
                        <a:t>3.就近入學</a:t>
                      </a:r>
                      <a:endParaRPr lang="zh-TW" sz="1200" kern="100" dirty="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符合</a:t>
                      </a:r>
                      <a:r>
                        <a:rPr lang="en-US" sz="1200" kern="0">
                          <a:effectLst/>
                        </a:rPr>
                        <a:t>10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不符</a:t>
                      </a:r>
                      <a:r>
                        <a:rPr lang="en-US" sz="1200" kern="0">
                          <a:effectLst/>
                        </a:rPr>
                        <a:t>0</a:t>
                      </a:r>
                      <a:r>
                        <a:rPr lang="zh-TW" sz="1200" kern="0">
                          <a:effectLst/>
                        </a:rPr>
                        <a:t>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10分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914413">
                <a:tc gridSpan="2">
                  <a:txBody>
                    <a:bodyPr/>
                    <a:lstStyle/>
                    <a:p>
                      <a:pPr algn="just">
                        <a:lnSpc>
                          <a:spcPts val="1800"/>
                        </a:lnSpc>
                        <a:spcAft>
                          <a:spcPts val="0"/>
                        </a:spcAft>
                      </a:pPr>
                      <a:r>
                        <a:rPr lang="zh-TW" sz="1200" kern="0">
                          <a:effectLst/>
                        </a:rPr>
                        <a:t>4.</a:t>
                      </a:r>
                      <a:r>
                        <a:rPr lang="zh-TW" sz="1200" kern="100">
                          <a:effectLst/>
                        </a:rPr>
                        <a:t>國中</a:t>
                      </a:r>
                      <a:r>
                        <a:rPr lang="zh-TW" sz="1200" kern="0">
                          <a:effectLst/>
                        </a:rPr>
                        <a:t>教育會考</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3">
                  <a:txBody>
                    <a:bodyPr/>
                    <a:lstStyle/>
                    <a:p>
                      <a:pPr algn="just">
                        <a:lnSpc>
                          <a:spcPts val="1800"/>
                        </a:lnSpc>
                        <a:spcAft>
                          <a:spcPts val="0"/>
                        </a:spcAft>
                      </a:pPr>
                      <a:r>
                        <a:rPr lang="zh-TW" sz="1200" kern="0">
                          <a:effectLst/>
                        </a:rPr>
                        <a:t>精熟</a:t>
                      </a:r>
                      <a:endParaRPr lang="zh-TW" sz="1200" kern="100">
                        <a:effectLst/>
                      </a:endParaRPr>
                    </a:p>
                    <a:p>
                      <a:pPr algn="just">
                        <a:lnSpc>
                          <a:spcPts val="1800"/>
                        </a:lnSpc>
                        <a:spcAft>
                          <a:spcPts val="0"/>
                        </a:spcAft>
                      </a:pPr>
                      <a:r>
                        <a:rPr lang="zh-TW" sz="1200" kern="0">
                          <a:effectLst/>
                        </a:rPr>
                        <a:t>每科6分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基礎</a:t>
                      </a:r>
                      <a:endParaRPr lang="zh-TW" sz="1200" kern="100">
                        <a:effectLst/>
                      </a:endParaRPr>
                    </a:p>
                    <a:p>
                      <a:pPr algn="just">
                        <a:lnSpc>
                          <a:spcPts val="1800"/>
                        </a:lnSpc>
                        <a:spcAft>
                          <a:spcPts val="0"/>
                        </a:spcAft>
                      </a:pPr>
                      <a:r>
                        <a:rPr lang="zh-TW" sz="1200" kern="0">
                          <a:effectLst/>
                        </a:rPr>
                        <a:t>每科4分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ts val="1800"/>
                        </a:lnSpc>
                        <a:spcAft>
                          <a:spcPts val="0"/>
                        </a:spcAft>
                      </a:pPr>
                      <a:r>
                        <a:rPr lang="zh-TW" sz="1200" kern="0">
                          <a:effectLst/>
                        </a:rPr>
                        <a:t>待加強</a:t>
                      </a:r>
                      <a:endParaRPr lang="zh-TW" sz="1200" kern="100">
                        <a:effectLst/>
                      </a:endParaRPr>
                    </a:p>
                    <a:p>
                      <a:pPr algn="just">
                        <a:lnSpc>
                          <a:spcPts val="1800"/>
                        </a:lnSpc>
                        <a:spcAft>
                          <a:spcPts val="0"/>
                        </a:spcAft>
                      </a:pPr>
                      <a:r>
                        <a:rPr lang="zh-TW" sz="1200" kern="0">
                          <a:effectLst/>
                        </a:rPr>
                        <a:t>每科2分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30分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a:effectLst/>
                        </a:rPr>
                        <a:t> </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28603">
                <a:tc gridSpan="9">
                  <a:txBody>
                    <a:bodyPr/>
                    <a:lstStyle/>
                    <a:p>
                      <a:pPr algn="ctr">
                        <a:lnSpc>
                          <a:spcPts val="1800"/>
                        </a:lnSpc>
                        <a:spcAft>
                          <a:spcPts val="0"/>
                        </a:spcAft>
                      </a:pPr>
                      <a:r>
                        <a:rPr lang="zh-TW" sz="1200" kern="0">
                          <a:effectLst/>
                        </a:rPr>
                        <a:t>參考總分</a:t>
                      </a:r>
                      <a:endParaRPr lang="zh-TW" sz="1200" kern="100">
                        <a:effectLst/>
                        <a:latin typeface="Calibri"/>
                        <a:ea typeface="新細明體"/>
                        <a:cs typeface="Times New Roman"/>
                      </a:endParaRPr>
                    </a:p>
                  </a:txBody>
                  <a:tcPr marL="4238" marR="423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lnSpc>
                          <a:spcPts val="1800"/>
                        </a:lnSpc>
                        <a:spcAft>
                          <a:spcPts val="0"/>
                        </a:spcAft>
                      </a:pPr>
                      <a:r>
                        <a:rPr lang="zh-TW" sz="1200" kern="0">
                          <a:effectLst/>
                        </a:rPr>
                        <a:t>100分</a:t>
                      </a:r>
                      <a:endParaRPr lang="zh-TW" sz="1200" kern="10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ts val="1800"/>
                        </a:lnSpc>
                        <a:spcAft>
                          <a:spcPts val="0"/>
                        </a:spcAft>
                      </a:pPr>
                      <a:r>
                        <a:rPr lang="zh-TW" sz="1200" kern="0" dirty="0">
                          <a:effectLst/>
                        </a:rPr>
                        <a:t> </a:t>
                      </a:r>
                      <a:endParaRPr lang="zh-TW" sz="12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921601110"/>
              </p:ext>
            </p:extLst>
          </p:nvPr>
        </p:nvGraphicFramePr>
        <p:xfrm>
          <a:off x="1877568" y="175846"/>
          <a:ext cx="9814560" cy="6577506"/>
        </p:xfrm>
        <a:graphic>
          <a:graphicData uri="http://schemas.openxmlformats.org/drawingml/2006/table">
            <a:tbl>
              <a:tblPr>
                <a:tableStyleId>{5C22544A-7EE6-4342-B048-85BDC9FD1C3A}</a:tableStyleId>
              </a:tblPr>
              <a:tblGrid>
                <a:gridCol w="780288">
                  <a:extLst>
                    <a:ext uri="{9D8B030D-6E8A-4147-A177-3AD203B41FA5}">
                      <a16:colId xmlns:a16="http://schemas.microsoft.com/office/drawing/2014/main" val="20000"/>
                    </a:ext>
                  </a:extLst>
                </a:gridCol>
                <a:gridCol w="816864">
                  <a:extLst>
                    <a:ext uri="{9D8B030D-6E8A-4147-A177-3AD203B41FA5}">
                      <a16:colId xmlns:a16="http://schemas.microsoft.com/office/drawing/2014/main" val="20001"/>
                    </a:ext>
                  </a:extLst>
                </a:gridCol>
                <a:gridCol w="816864">
                  <a:extLst>
                    <a:ext uri="{9D8B030D-6E8A-4147-A177-3AD203B41FA5}">
                      <a16:colId xmlns:a16="http://schemas.microsoft.com/office/drawing/2014/main" val="20002"/>
                    </a:ext>
                  </a:extLst>
                </a:gridCol>
                <a:gridCol w="477377">
                  <a:extLst>
                    <a:ext uri="{9D8B030D-6E8A-4147-A177-3AD203B41FA5}">
                      <a16:colId xmlns:a16="http://schemas.microsoft.com/office/drawing/2014/main" val="20003"/>
                    </a:ext>
                  </a:extLst>
                </a:gridCol>
                <a:gridCol w="315103">
                  <a:extLst>
                    <a:ext uri="{9D8B030D-6E8A-4147-A177-3AD203B41FA5}">
                      <a16:colId xmlns:a16="http://schemas.microsoft.com/office/drawing/2014/main" val="20004"/>
                    </a:ext>
                  </a:extLst>
                </a:gridCol>
                <a:gridCol w="707172">
                  <a:extLst>
                    <a:ext uri="{9D8B030D-6E8A-4147-A177-3AD203B41FA5}">
                      <a16:colId xmlns:a16="http://schemas.microsoft.com/office/drawing/2014/main" val="20005"/>
                    </a:ext>
                  </a:extLst>
                </a:gridCol>
                <a:gridCol w="97500">
                  <a:extLst>
                    <a:ext uri="{9D8B030D-6E8A-4147-A177-3AD203B41FA5}">
                      <a16:colId xmlns:a16="http://schemas.microsoft.com/office/drawing/2014/main" val="20006"/>
                    </a:ext>
                  </a:extLst>
                </a:gridCol>
                <a:gridCol w="780288">
                  <a:extLst>
                    <a:ext uri="{9D8B030D-6E8A-4147-A177-3AD203B41FA5}">
                      <a16:colId xmlns:a16="http://schemas.microsoft.com/office/drawing/2014/main" val="20007"/>
                    </a:ext>
                  </a:extLst>
                </a:gridCol>
                <a:gridCol w="694944">
                  <a:extLst>
                    <a:ext uri="{9D8B030D-6E8A-4147-A177-3AD203B41FA5}">
                      <a16:colId xmlns:a16="http://schemas.microsoft.com/office/drawing/2014/main" val="20008"/>
                    </a:ext>
                  </a:extLst>
                </a:gridCol>
                <a:gridCol w="390144">
                  <a:extLst>
                    <a:ext uri="{9D8B030D-6E8A-4147-A177-3AD203B41FA5}">
                      <a16:colId xmlns:a16="http://schemas.microsoft.com/office/drawing/2014/main" val="20009"/>
                    </a:ext>
                  </a:extLst>
                </a:gridCol>
                <a:gridCol w="3938016">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200" b="0" kern="0" dirty="0">
                          <a:effectLst/>
                          <a:latin typeface="新細明體" panose="02020500000000000000" pitchFamily="18" charset="-120"/>
                          <a:ea typeface="新細明體" panose="02020500000000000000" pitchFamily="18" charset="-120"/>
                        </a:rPr>
                        <a:t>比序</a:t>
                      </a:r>
                      <a:r>
                        <a:rPr lang="zh-TW" sz="1200" b="0" kern="100" dirty="0">
                          <a:effectLst/>
                          <a:latin typeface="新細明體" panose="02020500000000000000" pitchFamily="18" charset="-120"/>
                          <a:ea typeface="新細明體" panose="02020500000000000000" pitchFamily="18" charset="-120"/>
                        </a:rPr>
                        <a:t>項目</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積分換算</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最高</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分數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備註</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1.志願序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志願序</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第1志願序學校 </a:t>
                      </a:r>
                      <a:r>
                        <a:rPr lang="en-US" altLang="zh-TW" sz="1200" b="0" kern="0" dirty="0">
                          <a:solidFill>
                            <a:srgbClr val="FF0000"/>
                          </a:solidFill>
                          <a:effectLst/>
                          <a:latin typeface="新細明體" panose="02020500000000000000" pitchFamily="18" charset="-120"/>
                          <a:ea typeface="新細明體" panose="02020500000000000000" pitchFamily="18" charset="-120"/>
                        </a:rPr>
                        <a:t>12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第2志願序學校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11</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第3志願序學校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ctr">
                        <a:lnSpc>
                          <a:spcPct val="150000"/>
                        </a:lnSpc>
                        <a:spcBef>
                          <a:spcPts val="0"/>
                        </a:spcBef>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第4志願序學校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9</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150000"/>
                        </a:lnSpc>
                        <a:spcBef>
                          <a:spcPts val="0"/>
                        </a:spcBef>
                        <a:spcAft>
                          <a:spcPts val="0"/>
                        </a:spcAft>
                      </a:pPr>
                      <a:r>
                        <a:rPr lang="zh-TW" sz="1200" b="0" kern="0" dirty="0">
                          <a:effectLst/>
                          <a:latin typeface="新細明體" panose="02020500000000000000" pitchFamily="18" charset="-120"/>
                          <a:ea typeface="新細明體" panose="02020500000000000000" pitchFamily="18" charset="-120"/>
                        </a:rPr>
                        <a:t>第5志願序學校</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ct val="20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a:t>
                      </a:r>
                      <a:r>
                        <a:rPr lang="en-US" altLang="zh-TW" sz="1200" b="0" kern="0" dirty="0">
                          <a:solidFill>
                            <a:srgbClr val="FF0000"/>
                          </a:solidFill>
                          <a:effectLst/>
                          <a:latin typeface="新細明體" panose="02020500000000000000" pitchFamily="18" charset="-120"/>
                          <a:ea typeface="新細明體" panose="02020500000000000000" pitchFamily="18" charset="-120"/>
                        </a:rPr>
                        <a:t>2</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2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2400"/>
                        </a:spcAft>
                        <a:buFont typeface="+mj-lt"/>
                        <a:buAutoNum type="arabicPeriod"/>
                      </a:pP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2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altLang="zh-TW" sz="1200" b="0" u="none" strike="noStrike" kern="100" dirty="0">
                          <a:solidFill>
                            <a:srgbClr val="FF0000"/>
                          </a:solidFill>
                          <a:effectLst/>
                          <a:uFill>
                            <a:solidFill>
                              <a:srgbClr val="000000"/>
                            </a:solidFill>
                          </a:uFill>
                          <a:latin typeface="新細明體" panose="02020500000000000000" pitchFamily="18" charset="-120"/>
                          <a:ea typeface="新細明體" panose="02020500000000000000" pitchFamily="18" charset="-120"/>
                        </a:rPr>
                        <a:t>7</a:t>
                      </a:r>
                      <a:r>
                        <a:rPr lang="zh-TW" sz="12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en-US" altLang="zh-TW" sz="1200" b="0" u="none" strike="noStrike" kern="100" dirty="0">
                        <a:effectLst/>
                        <a:uFill>
                          <a:solidFill>
                            <a:srgbClr val="000000"/>
                          </a:solidFill>
                        </a:uFill>
                        <a:latin typeface="新細明體" panose="02020500000000000000" pitchFamily="18" charset="-120"/>
                        <a:ea typeface="新細明體" panose="02020500000000000000" pitchFamily="18" charset="-120"/>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2.</a:t>
                      </a:r>
                      <a:endParaRPr lang="en-US" altLang="zh-TW" sz="1200" b="0" kern="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多</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元</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學</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習</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表</a:t>
                      </a:r>
                      <a:endParaRPr lang="zh-TW" sz="12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競賽成績</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國際第一名</a:t>
                      </a:r>
                      <a:r>
                        <a:rPr lang="en-US" sz="1200" b="0" kern="100" dirty="0">
                          <a:effectLst/>
                          <a:latin typeface="新細明體" panose="02020500000000000000" pitchFamily="18" charset="-120"/>
                          <a:ea typeface="新細明體" panose="02020500000000000000" pitchFamily="18" charset="-120"/>
                        </a:rPr>
                        <a:t>10</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國際第二名</a:t>
                      </a:r>
                      <a:r>
                        <a:rPr lang="en-US" sz="1200" b="0" kern="100" dirty="0">
                          <a:effectLst/>
                          <a:latin typeface="新細明體" panose="02020500000000000000" pitchFamily="18" charset="-120"/>
                          <a:ea typeface="新細明體" panose="02020500000000000000" pitchFamily="18" charset="-120"/>
                        </a:rPr>
                        <a:t>9</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國際第三名</a:t>
                      </a:r>
                      <a:r>
                        <a:rPr lang="en-US" sz="1200" b="0" kern="100" dirty="0">
                          <a:effectLst/>
                          <a:latin typeface="新細明體" panose="02020500000000000000" pitchFamily="18" charset="-120"/>
                          <a:ea typeface="新細明體" panose="02020500000000000000" pitchFamily="18" charset="-120"/>
                        </a:rPr>
                        <a:t>8</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國際第四至八名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最</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高</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採</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計</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200" b="0" kern="0" dirty="0">
                          <a:effectLst/>
                          <a:latin typeface="新細明體" panose="02020500000000000000" pitchFamily="18" charset="-120"/>
                          <a:ea typeface="新細明體" panose="02020500000000000000" pitchFamily="18" charset="-120"/>
                        </a:rPr>
                        <a:t>50</a:t>
                      </a:r>
                      <a:endParaRPr lang="zh-TW" sz="12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2">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2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全國第一名</a:t>
                      </a:r>
                      <a:r>
                        <a:rPr lang="en-US" sz="1200" b="0" kern="100" dirty="0">
                          <a:effectLst/>
                          <a:latin typeface="新細明體" panose="02020500000000000000" pitchFamily="18" charset="-120"/>
                          <a:ea typeface="新細明體" panose="02020500000000000000" pitchFamily="18" charset="-120"/>
                        </a:rPr>
                        <a:t>7</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全國第二名</a:t>
                      </a:r>
                      <a:r>
                        <a:rPr lang="en-US" sz="1200" b="0" kern="100" dirty="0">
                          <a:effectLst/>
                          <a:latin typeface="新細明體" panose="02020500000000000000" pitchFamily="18" charset="-120"/>
                          <a:ea typeface="新細明體" panose="02020500000000000000" pitchFamily="18" charset="-120"/>
                        </a:rPr>
                        <a:t>6</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全國第三名</a:t>
                      </a:r>
                      <a:r>
                        <a:rPr lang="en-US" sz="1200" b="0" kern="100" dirty="0">
                          <a:effectLst/>
                          <a:latin typeface="新細明體" panose="02020500000000000000" pitchFamily="18" charset="-120"/>
                          <a:ea typeface="新細明體" panose="02020500000000000000" pitchFamily="18" charset="-120"/>
                        </a:rPr>
                        <a:t>5</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全國第四至八名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縣市第一名</a:t>
                      </a:r>
                      <a:r>
                        <a:rPr lang="en-US" sz="1200" b="0" kern="10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縣市第二名</a:t>
                      </a:r>
                      <a:r>
                        <a:rPr lang="en-US" sz="1200" b="0" kern="100" dirty="0">
                          <a:effectLst/>
                          <a:latin typeface="新細明體" panose="02020500000000000000" pitchFamily="18" charset="-120"/>
                          <a:ea typeface="新細明體" panose="02020500000000000000" pitchFamily="18" charset="-120"/>
                        </a:rPr>
                        <a:t>3</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縣市第三名</a:t>
                      </a:r>
                      <a:r>
                        <a:rPr lang="en-US" sz="1200" b="0" kern="100" dirty="0">
                          <a:effectLst/>
                          <a:latin typeface="新細明體" panose="02020500000000000000" pitchFamily="18" charset="-120"/>
                          <a:ea typeface="新細明體" panose="02020500000000000000" pitchFamily="18" charset="-120"/>
                        </a:rPr>
                        <a:t>2</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ctr">
                        <a:lnSpc>
                          <a:spcPct val="1500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ct val="150000"/>
                        </a:lnSpc>
                        <a:spcAft>
                          <a:spcPts val="0"/>
                        </a:spcAft>
                      </a:pPr>
                      <a:r>
                        <a:rPr lang="zh-TW" sz="1200" b="0" kern="100" dirty="0">
                          <a:effectLst/>
                          <a:latin typeface="新細明體" panose="02020500000000000000" pitchFamily="18" charset="-120"/>
                          <a:ea typeface="新細明體" panose="02020500000000000000" pitchFamily="18" charset="-120"/>
                        </a:rPr>
                        <a:t>縣市第四至八名</a:t>
                      </a:r>
                      <a:r>
                        <a:rPr lang="en-US" sz="1200" b="0" kern="100" dirty="0">
                          <a:effectLst/>
                          <a:latin typeface="新細明體" panose="02020500000000000000" pitchFamily="18" charset="-120"/>
                          <a:ea typeface="新細明體" panose="02020500000000000000" pitchFamily="18" charset="-120"/>
                        </a:rPr>
                        <a:t>1</a:t>
                      </a:r>
                      <a:r>
                        <a:rPr lang="zh-TW" sz="1200" b="0" kern="10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rowSpan="6">
                  <a:txBody>
                    <a:bodyPr/>
                    <a:lstStyle/>
                    <a:p>
                      <a:pPr marL="177800" lvl="0" indent="-177800" algn="l" defTabSz="342900" rtl="0" eaLnBrk="1" latinLnBrk="0" hangingPunct="1">
                        <a:lnSpc>
                          <a:spcPct val="1500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2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2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2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獎勵紀錄</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v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服務學習</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社團參與</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體適能</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200" b="0" kern="100" dirty="0">
                          <a:effectLst/>
                          <a:latin typeface="新細明體" panose="02020500000000000000" pitchFamily="18" charset="-120"/>
                          <a:ea typeface="新細明體" panose="02020500000000000000" pitchFamily="18" charset="-120"/>
                          <a:cs typeface="Times New Roman"/>
                        </a:rPr>
                        <a:t>語言認證</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06784">
                <a:tc gridSpan="2">
                  <a:txBody>
                    <a:bodyPr/>
                    <a:lstStyle/>
                    <a:p>
                      <a:pPr algn="l">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3.就近入學</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符合</a:t>
                      </a:r>
                      <a:r>
                        <a:rPr lang="en-US" sz="1200" b="0" kern="0" dirty="0">
                          <a:effectLst/>
                          <a:latin typeface="新細明體" panose="02020500000000000000" pitchFamily="18" charset="-120"/>
                          <a:ea typeface="新細明體" panose="02020500000000000000" pitchFamily="18" charset="-120"/>
                        </a:rPr>
                        <a:t>10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不符</a:t>
                      </a:r>
                      <a:r>
                        <a:rPr lang="en-US" sz="1200" b="0" kern="0" dirty="0">
                          <a:effectLst/>
                          <a:latin typeface="新細明體" panose="02020500000000000000" pitchFamily="18" charset="-120"/>
                          <a:ea typeface="新細明體" panose="02020500000000000000" pitchFamily="18" charset="-120"/>
                        </a:rPr>
                        <a:t>0</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ct val="200000"/>
                        </a:lnSpc>
                        <a:spcBef>
                          <a:spcPts val="600"/>
                        </a:spcBef>
                        <a:spcAft>
                          <a:spcPts val="600"/>
                        </a:spcAft>
                      </a:pPr>
                      <a:r>
                        <a:rPr lang="zh-TW" sz="1200" b="0" kern="0" dirty="0">
                          <a:effectLst/>
                          <a:latin typeface="新細明體" panose="02020500000000000000" pitchFamily="18" charset="-120"/>
                          <a:ea typeface="新細明體" panose="02020500000000000000" pitchFamily="18" charset="-120"/>
                        </a:rPr>
                        <a:t>10分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ct val="150000"/>
                        </a:lnSpc>
                        <a:spcAft>
                          <a:spcPts val="0"/>
                        </a:spcAft>
                      </a:pPr>
                      <a:r>
                        <a:rPr lang="zh-TW" altLang="en-US" sz="1200" b="0" kern="0" dirty="0">
                          <a:effectLst/>
                          <a:latin typeface="新細明體" panose="02020500000000000000" pitchFamily="18" charset="-120"/>
                          <a:ea typeface="新細明體" panose="02020500000000000000" pitchFamily="18" charset="-120"/>
                        </a:rPr>
                        <a:t>  </a:t>
                      </a:r>
                      <a:r>
                        <a:rPr lang="zh-TW" sz="1200" b="0" kern="0" dirty="0">
                          <a:effectLst/>
                          <a:latin typeface="新細明體" panose="02020500000000000000" pitchFamily="18" charset="-120"/>
                          <a:ea typeface="新細明體" panose="02020500000000000000" pitchFamily="18" charset="-120"/>
                        </a:rPr>
                        <a:t>4.</a:t>
                      </a:r>
                      <a:r>
                        <a:rPr lang="zh-TW" sz="1200" b="0" kern="100" dirty="0">
                          <a:effectLst/>
                          <a:latin typeface="新細明體" panose="02020500000000000000" pitchFamily="18" charset="-120"/>
                          <a:ea typeface="新細明體" panose="02020500000000000000" pitchFamily="18" charset="-120"/>
                        </a:rPr>
                        <a:t>國中</a:t>
                      </a:r>
                      <a:r>
                        <a:rPr lang="zh-TW" sz="1200" b="0" kern="0" dirty="0">
                          <a:effectLst/>
                          <a:latin typeface="新細明體" panose="02020500000000000000" pitchFamily="18" charset="-120"/>
                          <a:ea typeface="新細明體" panose="02020500000000000000" pitchFamily="18" charset="-120"/>
                        </a:rPr>
                        <a:t>教育會考</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7">
                  <a:txBody>
                    <a:bodyPr/>
                    <a:lstStyle/>
                    <a:p>
                      <a:r>
                        <a:rPr lang="zh-TW" altLang="en-US" sz="1200" b="0" i="0" u="none" strike="noStrike" kern="1200" baseline="0" dirty="0">
                          <a:solidFill>
                            <a:srgbClr val="FF0000"/>
                          </a:solidFill>
                          <a:latin typeface="+mn-lt"/>
                          <a:ea typeface="+mn-ea"/>
                          <a:cs typeface="+mn-cs"/>
                        </a:rPr>
                        <a:t>會考分數五科加上寫作測驗總積分為</a:t>
                      </a:r>
                      <a:r>
                        <a:rPr lang="en-US" altLang="zh-TW" sz="1200" b="0" i="0" u="none" strike="noStrike" kern="1200" baseline="0" dirty="0">
                          <a:solidFill>
                            <a:srgbClr val="FF0000"/>
                          </a:solidFill>
                          <a:latin typeface="+mn-lt"/>
                          <a:ea typeface="+mn-ea"/>
                          <a:cs typeface="+mn-cs"/>
                        </a:rPr>
                        <a:t>36</a:t>
                      </a:r>
                      <a:r>
                        <a:rPr lang="zh-TW" altLang="en-US" sz="1200" b="0" i="0" u="none" strike="noStrike" kern="1200" baseline="0" dirty="0">
                          <a:solidFill>
                            <a:srgbClr val="FF0000"/>
                          </a:solidFill>
                          <a:latin typeface="+mn-lt"/>
                          <a:ea typeface="+mn-ea"/>
                          <a:cs typeface="+mn-cs"/>
                        </a:rPr>
                        <a:t>分，每一科</a:t>
                      </a:r>
                      <a:r>
                        <a:rPr lang="en-US" altLang="zh-TW" sz="1200" b="0" i="0" u="none" strike="noStrike" kern="1200" baseline="0" dirty="0">
                          <a:solidFill>
                            <a:srgbClr val="FF0000"/>
                          </a:solidFill>
                          <a:latin typeface="+mn-lt"/>
                          <a:ea typeface="+mn-ea"/>
                          <a:cs typeface="+mn-cs"/>
                        </a:rPr>
                        <a:t>A++(7</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A(5</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B+(3</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B(2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a:t>
                      </a:r>
                      <a:r>
                        <a:rPr lang="en-US" altLang="zh-TW" sz="1200" b="0" i="0" u="none" strike="noStrike" kern="1200" baseline="0" dirty="0">
                          <a:solidFill>
                            <a:srgbClr val="FF0000"/>
                          </a:solidFill>
                          <a:latin typeface="+mn-lt"/>
                          <a:ea typeface="+mn-ea"/>
                          <a:cs typeface="+mn-cs"/>
                        </a:rPr>
                        <a:t>C(1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a:t>
                      </a:r>
                      <a:r>
                        <a:rPr lang="zh-TW" altLang="en-US" sz="1200" b="0" i="0" u="none" strike="noStrike" kern="1200" baseline="0" dirty="0">
                          <a:solidFill>
                            <a:srgbClr val="FF0000"/>
                          </a:solidFill>
                          <a:latin typeface="+mn-lt"/>
                          <a:ea typeface="+mn-ea"/>
                          <a:cs typeface="+mn-cs"/>
                        </a:rPr>
                        <a:t>。 </a:t>
                      </a:r>
                    </a:p>
                    <a:p>
                      <a:r>
                        <a:rPr lang="zh-TW" altLang="en-US" sz="1200" b="0" i="0" u="none" strike="noStrike" kern="1200" baseline="0" dirty="0">
                          <a:solidFill>
                            <a:srgbClr val="FF0000"/>
                          </a:solidFill>
                          <a:latin typeface="+mn-lt"/>
                          <a:ea typeface="+mn-ea"/>
                          <a:cs typeface="+mn-cs"/>
                        </a:rPr>
                        <a:t>寫作測驗</a:t>
                      </a:r>
                      <a:r>
                        <a:rPr lang="en-US" altLang="zh-TW" sz="1200" b="0" i="0" u="none" strike="noStrike" kern="1200" baseline="0" dirty="0">
                          <a:solidFill>
                            <a:srgbClr val="FF0000"/>
                          </a:solidFill>
                          <a:latin typeface="+mn-lt"/>
                          <a:ea typeface="+mn-ea"/>
                          <a:cs typeface="+mn-cs"/>
                        </a:rPr>
                        <a:t>6</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5</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0.8</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4</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0.6</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3</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0.4</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2</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0.2</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1</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0.1</a:t>
                      </a:r>
                      <a:r>
                        <a:rPr lang="zh-TW" altLang="en-US" sz="1200" b="0" i="0" u="none" strike="noStrike" kern="1200" baseline="0" dirty="0">
                          <a:solidFill>
                            <a:srgbClr val="FF0000"/>
                          </a:solidFill>
                          <a:latin typeface="+mn-lt"/>
                          <a:ea typeface="+mn-ea"/>
                          <a:cs typeface="+mn-cs"/>
                        </a:rPr>
                        <a:t>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級分</a:t>
                      </a:r>
                      <a:r>
                        <a:rPr lang="en-US" altLang="zh-TW" sz="1200" b="0" i="0" u="none" strike="noStrike" kern="1200" baseline="0" dirty="0">
                          <a:solidFill>
                            <a:srgbClr val="FF0000"/>
                          </a:solidFill>
                          <a:latin typeface="+mn-lt"/>
                          <a:ea typeface="+mn-ea"/>
                          <a:cs typeface="+mn-cs"/>
                        </a:rPr>
                        <a:t>0</a:t>
                      </a:r>
                      <a:r>
                        <a:rPr lang="zh-TW" altLang="en-US" sz="1200" b="0" i="0" u="none" strike="noStrike" kern="1200" baseline="0" dirty="0">
                          <a:solidFill>
                            <a:srgbClr val="FF0000"/>
                          </a:solidFill>
                          <a:latin typeface="+mn-lt"/>
                          <a:ea typeface="+mn-ea"/>
                          <a:cs typeface="+mn-cs"/>
                        </a:rPr>
                        <a:t>分</a:t>
                      </a:r>
                      <a:r>
                        <a:rPr lang="zh-TW" altLang="en-US" sz="1200" b="0" i="0" u="none" strike="noStrike" kern="1200" baseline="0" dirty="0">
                          <a:solidFill>
                            <a:schemeClr val="dk1"/>
                          </a:solidFill>
                          <a:latin typeface="+mn-lt"/>
                          <a:ea typeface="+mn-ea"/>
                          <a:cs typeface="+mn-cs"/>
                        </a:rPr>
                        <a:t>。</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ctr">
                        <a:lnSpc>
                          <a:spcPts val="1800"/>
                        </a:lnSpc>
                        <a:spcAft>
                          <a:spcPts val="0"/>
                        </a:spcAft>
                      </a:pP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3</a:t>
                      </a:r>
                      <a:r>
                        <a:rPr lang="en-US" altLang="zh-TW" sz="1200" b="0" kern="0" dirty="0">
                          <a:solidFill>
                            <a:srgbClr val="FF0000"/>
                          </a:solidFill>
                          <a:effectLst/>
                          <a:latin typeface="新細明體" panose="02020500000000000000" pitchFamily="18" charset="-120"/>
                          <a:ea typeface="新細明體" panose="02020500000000000000" pitchFamily="18" charset="-120"/>
                        </a:rPr>
                        <a:t>6</a:t>
                      </a:r>
                      <a:r>
                        <a:rPr lang="zh-TW" sz="1200" b="0" kern="0" dirty="0">
                          <a:effectLst/>
                          <a:latin typeface="新細明體" panose="02020500000000000000" pitchFamily="18" charset="-120"/>
                          <a:ea typeface="新細明體" panose="02020500000000000000" pitchFamily="18" charset="-120"/>
                        </a:rPr>
                        <a:t>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345416">
                <a:tc gridSpan="9">
                  <a:txBody>
                    <a:bodyPr/>
                    <a:lstStyle/>
                    <a:p>
                      <a:pPr algn="ctr">
                        <a:lnSpc>
                          <a:spcPct val="150000"/>
                        </a:lnSpc>
                        <a:spcAft>
                          <a:spcPts val="0"/>
                        </a:spcAft>
                      </a:pPr>
                      <a:r>
                        <a:rPr lang="zh-TW" sz="1200" b="0" kern="0" dirty="0">
                          <a:effectLst/>
                          <a:latin typeface="新細明體" panose="02020500000000000000" pitchFamily="18" charset="-120"/>
                          <a:ea typeface="新細明體" panose="02020500000000000000" pitchFamily="18" charset="-120"/>
                        </a:rPr>
                        <a:t>參考總分</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ct val="150000"/>
                        </a:lnSpc>
                        <a:spcAft>
                          <a:spcPts val="0"/>
                        </a:spcAft>
                      </a:pPr>
                      <a:r>
                        <a:rPr lang="zh-TW" sz="1200" b="0" kern="0" dirty="0">
                          <a:solidFill>
                            <a:srgbClr val="FF0000"/>
                          </a:solidFill>
                          <a:effectLst/>
                          <a:latin typeface="新細明體" panose="02020500000000000000" pitchFamily="18" charset="-120"/>
                          <a:ea typeface="新細明體" panose="02020500000000000000" pitchFamily="18" charset="-120"/>
                        </a:rPr>
                        <a:t>10</a:t>
                      </a:r>
                      <a:r>
                        <a:rPr lang="en-US" altLang="zh-TW" sz="1200" b="0" kern="0" dirty="0">
                          <a:solidFill>
                            <a:srgbClr val="FF0000"/>
                          </a:solidFill>
                          <a:effectLst/>
                          <a:latin typeface="新細明體" panose="02020500000000000000" pitchFamily="18" charset="-120"/>
                          <a:ea typeface="新細明體" panose="02020500000000000000" pitchFamily="18" charset="-120"/>
                        </a:rPr>
                        <a:t>8</a:t>
                      </a:r>
                      <a:endParaRPr lang="zh-TW" sz="1200" b="0" kern="100" dirty="0">
                        <a:solidFill>
                          <a:srgbClr val="FF0000"/>
                        </a:solidFill>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200" b="0" kern="0" dirty="0">
                          <a:effectLst/>
                          <a:latin typeface="新細明體" panose="02020500000000000000" pitchFamily="18" charset="-120"/>
                          <a:ea typeface="新細明體" panose="02020500000000000000" pitchFamily="18" charset="-120"/>
                        </a:rPr>
                        <a:t> </a:t>
                      </a:r>
                      <a:endParaRPr lang="zh-TW" sz="12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372618" y="1424750"/>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id="{9AEB8080-C951-47EC-9FF8-BDC45C71A37E}"/>
              </a:ext>
            </a:extLst>
          </p:cNvPr>
          <p:cNvSpPr txBox="1">
            <a:spLocks/>
          </p:cNvSpPr>
          <p:nvPr/>
        </p:nvSpPr>
        <p:spPr bwMode="auto">
          <a:xfrm>
            <a:off x="7759309" y="4106922"/>
            <a:ext cx="4068673"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marL="0" indent="0" algn="ctr" eaLnBrk="1" hangingPunct="1">
              <a:buNone/>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endParaRPr lang="en-US" altLang="zh-TW" sz="2400" kern="0" dirty="0">
              <a:solidFill>
                <a:srgbClr val="FF0000"/>
              </a:solidFill>
              <a:latin typeface="標楷體" panose="03000509000000000000" pitchFamily="65" charset="-120"/>
              <a:ea typeface="標楷體" panose="03000509000000000000" pitchFamily="65" charset="-120"/>
            </a:endParaRP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304544" y="2628900"/>
            <a:ext cx="10631424"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p>
          <a:p>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endPar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 </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endPar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endParaRP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(5)</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含總標示及國英數自社分科標示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p>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000006" y="1552450"/>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2078629022"/>
              </p:ext>
            </p:extLst>
          </p:nvPr>
        </p:nvGraphicFramePr>
        <p:xfrm>
          <a:off x="2375371" y="1484786"/>
          <a:ext cx="7329462" cy="4721452"/>
        </p:xfrm>
        <a:graphic>
          <a:graphicData uri="http://schemas.openxmlformats.org/drawingml/2006/table">
            <a:tbl>
              <a:tblPr>
                <a:tableStyleId>{35758FB7-9AC5-4552-8A53-C91805E547FA}</a:tableStyleId>
              </a:tblPr>
              <a:tblGrid>
                <a:gridCol w="1078753">
                  <a:extLst>
                    <a:ext uri="{9D8B030D-6E8A-4147-A177-3AD203B41FA5}">
                      <a16:colId xmlns:a16="http://schemas.microsoft.com/office/drawing/2014/main" val="20000"/>
                    </a:ext>
                  </a:extLst>
                </a:gridCol>
                <a:gridCol w="4129022">
                  <a:extLst>
                    <a:ext uri="{9D8B030D-6E8A-4147-A177-3AD203B41FA5}">
                      <a16:colId xmlns:a16="http://schemas.microsoft.com/office/drawing/2014/main" val="20001"/>
                    </a:ext>
                  </a:extLst>
                </a:gridCol>
                <a:gridCol w="2121687">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471775">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108</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524256">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548640">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12</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487680">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475488">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zh-TW" altLang="en-US" sz="2400" u="none" strike="noStrike" dirty="0">
                          <a:effectLst/>
                        </a:rPr>
                        <a:t>國中教育會考總積分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marL="0" marR="0" lvl="0" indent="0" algn="ctr" defTabSz="342900" rtl="0" eaLnBrk="1" fontAlgn="ctr" latinLnBrk="0" hangingPunct="1">
                        <a:lnSpc>
                          <a:spcPct val="100000"/>
                        </a:lnSpc>
                        <a:spcBef>
                          <a:spcPts val="0"/>
                        </a:spcBef>
                        <a:spcAft>
                          <a:spcPts val="0"/>
                        </a:spcAft>
                        <a:buClrTx/>
                        <a:buSzTx/>
                        <a:buFontTx/>
                        <a:buNone/>
                        <a:tabLst/>
                        <a:defRPr/>
                      </a:pPr>
                      <a:r>
                        <a:rPr lang="en-US" altLang="zh-TW" sz="2400" u="none" strike="noStrike" dirty="0">
                          <a:effectLst/>
                        </a:rPr>
                        <a:t>36</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73787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6</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六</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超額比序</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志願序</a:t>
            </a:r>
            <a:r>
              <a:rPr lang="en-US" altLang="zh-TW" sz="4000" dirty="0">
                <a:solidFill>
                  <a:srgbClr val="FFFF00"/>
                </a:solidFill>
                <a:latin typeface="標楷體" panose="03000509000000000000" pitchFamily="65" charset="-120"/>
                <a:ea typeface="標楷體" panose="03000509000000000000" pitchFamily="65" charset="-120"/>
              </a:rPr>
              <a:t>1 (12</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extLst>
              <p:ext uri="{D42A27DB-BD31-4B8C-83A1-F6EECF244321}">
                <p14:modId xmlns:p14="http://schemas.microsoft.com/office/powerpoint/2010/main" val="148386875"/>
              </p:ext>
            </p:extLst>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12</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11</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extLst>
              <p:ext uri="{D42A27DB-BD31-4B8C-83A1-F6EECF244321}">
                <p14:modId xmlns:p14="http://schemas.microsoft.com/office/powerpoint/2010/main" val="2190018989"/>
              </p:ext>
            </p:extLst>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校為一群組</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7</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分</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extLst>
              <p:ext uri="{D42A27DB-BD31-4B8C-83A1-F6EECF244321}">
                <p14:modId xmlns:p14="http://schemas.microsoft.com/office/powerpoint/2010/main" val="2544399338"/>
              </p:ext>
            </p:extLst>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12</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11</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10</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559356906"/>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8</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7</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26</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7</a:t>
            </a:r>
            <a:r>
              <a:rPr kumimoji="1" lang="zh-TW" altLang="zh-TW" sz="2800" b="1" i="0" u="none" strike="noStrike" kern="1200" cap="none" spc="0" normalizeH="0" baseline="0" noProof="0" dirty="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dirty="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依據臺南市政府教育局中華民國</a:t>
            </a:r>
            <a:r>
              <a:rPr lang="en-US" altLang="zh-TW" sz="3200" dirty="0">
                <a:solidFill>
                  <a:srgbClr val="000066"/>
                </a:solidFill>
                <a:latin typeface="標楷體" panose="03000509000000000000" pitchFamily="65" charset="-120"/>
                <a:ea typeface="標楷體" panose="03000509000000000000" pitchFamily="65" charset="-120"/>
              </a:rPr>
              <a:t>110</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9</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16</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1101131019</a:t>
            </a:r>
            <a:r>
              <a:rPr lang="zh-TW" altLang="en-US" sz="3200" dirty="0">
                <a:solidFill>
                  <a:srgbClr val="000066"/>
                </a:solidFill>
                <a:latin typeface="標楷體" panose="03000509000000000000" pitchFamily="65" charset="-120"/>
                <a:ea typeface="標楷體" panose="03000509000000000000" pitchFamily="65" charset="-120"/>
              </a:rPr>
              <a:t>號函。畢業前於原校就讀滿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學年以上者，始取得保障名額資格。</a:t>
            </a: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111</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109</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r>
              <a:rPr lang="zh-TW" altLang="en-US" sz="3600"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en-US" altLang="zh-TW"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1/06(</a:t>
            </a:r>
            <a:r>
              <a:rPr lang="zh-TW" altLang="en-US"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altLang="en-US"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-1/09(</a:t>
            </a:r>
            <a:r>
              <a:rPr lang="zh-TW" altLang="en-US"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altLang="en-US" sz="3600" dirty="0">
                <a:solidFill>
                  <a:srgbClr val="C00000"/>
                </a:solidFill>
                <a:latin typeface="標楷體" panose="03000509000000000000" pitchFamily="65" charset="-120"/>
                <a:ea typeface="標楷體" panose="03000509000000000000" pitchFamily="65" charset="-120"/>
              </a:rPr>
              <a:t>時前</a:t>
            </a:r>
            <a:r>
              <a:rPr lang="zh-TW" altLang="en-US"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altLang="en-US" sz="3600"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zh-TW" altLang="en-US"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4/07(</a:t>
            </a:r>
            <a:r>
              <a:rPr lang="zh-TW" altLang="en-US"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altLang="en-US"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-4/10(</a:t>
            </a:r>
            <a:r>
              <a:rPr lang="zh-TW" altLang="en-US"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altLang="en-US" sz="3600" dirty="0">
                <a:solidFill>
                  <a:srgbClr val="C00000"/>
                </a:solidFill>
                <a:latin typeface="標楷體" panose="03000509000000000000" pitchFamily="65" charset="-120"/>
                <a:ea typeface="標楷體" panose="03000509000000000000" pitchFamily="65" charset="-120"/>
              </a:rPr>
              <a:t>時前</a:t>
            </a:r>
            <a:r>
              <a:rPr lang="zh-TW" altLang="en-US"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altLang="en-US" sz="3600" dirty="0">
                <a:solidFill>
                  <a:srgbClr val="000066"/>
                </a:solidFill>
                <a:latin typeface="標楷體" panose="03000509000000000000" pitchFamily="65" charset="-120"/>
                <a:ea typeface="標楷體" panose="03000509000000000000" pitchFamily="65" charset="-120"/>
              </a:rPr>
              <a:t>正式志願選填日：</a:t>
            </a:r>
            <a:endParaRPr lang="en-US" altLang="zh-TW" sz="3600" dirty="0">
              <a:solidFill>
                <a:srgbClr val="000066"/>
              </a:solidFill>
              <a:latin typeface="標楷體" panose="03000509000000000000" pitchFamily="65" charset="-120"/>
              <a:ea typeface="標楷體" panose="03000509000000000000" pitchFamily="65" charset="-120"/>
            </a:endParaRPr>
          </a:p>
          <a:p>
            <a:pPr marL="0" indent="0">
              <a:buNone/>
            </a:pPr>
            <a:r>
              <a:rPr lang="zh-TW" altLang="en-US" sz="3600" dirty="0">
                <a:solidFill>
                  <a:srgbClr val="000066"/>
                </a:solidFill>
                <a:latin typeface="標楷體" panose="03000509000000000000" pitchFamily="65" charset="-120"/>
                <a:ea typeface="標楷體" panose="03000509000000000000" pitchFamily="65" charset="-120"/>
              </a:rPr>
              <a:t>  </a:t>
            </a:r>
            <a:r>
              <a:rPr lang="en-US" altLang="zh-TW" sz="3600" dirty="0">
                <a:solidFill>
                  <a:srgbClr val="C00000"/>
                </a:solidFill>
                <a:latin typeface="標楷體" panose="03000509000000000000" pitchFamily="65" charset="-120"/>
                <a:ea typeface="標楷體" panose="03000509000000000000" pitchFamily="65" charset="-120"/>
              </a:rPr>
              <a:t>6/23(</a:t>
            </a:r>
            <a:r>
              <a:rPr lang="zh-TW" altLang="en-US" sz="3600" dirty="0">
                <a:solidFill>
                  <a:srgbClr val="C00000"/>
                </a:solidFill>
                <a:latin typeface="標楷體" panose="03000509000000000000" pitchFamily="65" charset="-120"/>
                <a:ea typeface="標楷體" panose="03000509000000000000" pitchFamily="65" charset="-120"/>
              </a:rPr>
              <a:t>四</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上午</a:t>
            </a:r>
            <a:r>
              <a:rPr lang="en-US" altLang="zh-TW" sz="3600" dirty="0">
                <a:solidFill>
                  <a:srgbClr val="C00000"/>
                </a:solidFill>
                <a:latin typeface="標楷體" panose="03000509000000000000" pitchFamily="65" charset="-120"/>
                <a:ea typeface="標楷體" panose="03000509000000000000" pitchFamily="65" charset="-120"/>
              </a:rPr>
              <a:t>9</a:t>
            </a:r>
            <a:r>
              <a:rPr lang="zh-TW" altLang="en-US" sz="3600" dirty="0">
                <a:solidFill>
                  <a:srgbClr val="C00000"/>
                </a:solidFill>
                <a:latin typeface="標楷體" panose="03000509000000000000" pitchFamily="65" charset="-120"/>
                <a:ea typeface="標楷體" panose="03000509000000000000" pitchFamily="65" charset="-120"/>
              </a:rPr>
              <a:t>時</a:t>
            </a:r>
            <a:r>
              <a:rPr lang="en-US" altLang="zh-TW" sz="3600" dirty="0">
                <a:solidFill>
                  <a:srgbClr val="C00000"/>
                </a:solidFill>
                <a:latin typeface="標楷體" panose="03000509000000000000" pitchFamily="65" charset="-120"/>
                <a:ea typeface="標楷體" panose="03000509000000000000" pitchFamily="65" charset="-120"/>
              </a:rPr>
              <a:t>-6/26(</a:t>
            </a:r>
            <a:r>
              <a:rPr lang="zh-TW" altLang="en-US" sz="3600" dirty="0">
                <a:solidFill>
                  <a:srgbClr val="C00000"/>
                </a:solidFill>
                <a:latin typeface="標楷體" panose="03000509000000000000" pitchFamily="65" charset="-120"/>
                <a:ea typeface="標楷體" panose="03000509000000000000" pitchFamily="65" charset="-120"/>
              </a:rPr>
              <a:t>日</a:t>
            </a:r>
            <a:r>
              <a:rPr lang="en-US" altLang="zh-TW" sz="3600" dirty="0">
                <a:solidFill>
                  <a:srgbClr val="C00000"/>
                </a:solidFill>
                <a:latin typeface="標楷體" panose="03000509000000000000" pitchFamily="65" charset="-120"/>
                <a:ea typeface="標楷體" panose="03000509000000000000" pitchFamily="65" charset="-120"/>
              </a:rPr>
              <a:t>)</a:t>
            </a:r>
            <a:r>
              <a:rPr lang="zh-TW" altLang="en-US" sz="3600" dirty="0">
                <a:solidFill>
                  <a:srgbClr val="C00000"/>
                </a:solidFill>
                <a:latin typeface="標楷體" panose="03000509000000000000" pitchFamily="65" charset="-120"/>
                <a:ea typeface="標楷體" panose="03000509000000000000" pitchFamily="65" charset="-120"/>
              </a:rPr>
              <a:t>下午</a:t>
            </a:r>
            <a:r>
              <a:rPr lang="en-US" altLang="zh-TW" sz="3600" dirty="0">
                <a:solidFill>
                  <a:srgbClr val="C00000"/>
                </a:solidFill>
                <a:latin typeface="標楷體" panose="03000509000000000000" pitchFamily="65" charset="-120"/>
                <a:ea typeface="標楷體" panose="03000509000000000000" pitchFamily="65" charset="-120"/>
              </a:rPr>
              <a:t>5</a:t>
            </a:r>
            <a:r>
              <a:rPr lang="zh-TW" altLang="en-US" sz="3600" dirty="0">
                <a:solidFill>
                  <a:srgbClr val="C00000"/>
                </a:solidFill>
                <a:latin typeface="標楷體" panose="03000509000000000000" pitchFamily="65" charset="-120"/>
                <a:ea typeface="標楷體" panose="03000509000000000000" pitchFamily="65" charset="-120"/>
              </a:rPr>
              <a:t>時前</a:t>
            </a:r>
            <a:r>
              <a:rPr lang="zh-TW" altLang="en-US" sz="3600" dirty="0">
                <a:solidFill>
                  <a:srgbClr val="000066"/>
                </a:solidFill>
                <a:latin typeface="標楷體" panose="03000509000000000000" pitchFamily="65" charset="-120"/>
                <a:ea typeface="標楷體" panose="03000509000000000000" pitchFamily="65" charset="-120"/>
              </a:rPr>
              <a:t>。</a:t>
            </a:r>
            <a:endParaRPr lang="en-US" altLang="zh-TW" sz="3600" dirty="0">
              <a:solidFill>
                <a:srgbClr val="000066"/>
              </a:solidFill>
              <a:latin typeface="標楷體" panose="03000509000000000000" pitchFamily="65" charset="-120"/>
              <a:ea typeface="標楷體" panose="03000509000000000000" pitchFamily="65" charset="-120"/>
            </a:endParaRPr>
          </a:p>
          <a:p>
            <a:r>
              <a:rPr lang="zh-TW" altLang="en-US" sz="3600"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r>
              <a:rPr lang="zh-TW" altLang="en-US" sz="3467" dirty="0">
                <a:solidFill>
                  <a:srgbClr val="000066"/>
                </a:solidFill>
                <a:latin typeface="標楷體" panose="03000509000000000000" pitchFamily="65" charset="-120"/>
                <a:ea typeface="標楷體" panose="03000509000000000000" pitchFamily="65" charset="-120"/>
              </a:rPr>
              <a:t>。</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B7B83CD0-9E97-4B7E-949D-0852FF82E1D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分為國際性、全國性、縣市性</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以競賽採計一覽表為主</a:t>
            </a:r>
            <a:r>
              <a:rPr lang="en-US" altLang="zh-TW" sz="3200">
                <a:solidFill>
                  <a:schemeClr val="tx1"/>
                </a:solidFill>
                <a:latin typeface="標楷體" panose="03000509000000000000" pitchFamily="65" charset="-120"/>
                <a:ea typeface="標楷體" panose="03000509000000000000" pitchFamily="65" charset="-120"/>
              </a:rPr>
              <a:t>)</a:t>
            </a:r>
          </a:p>
          <a:p>
            <a:pPr eaLnBrk="1" hangingPunct="1"/>
            <a:r>
              <a:rPr lang="zh-TW" altLang="en-US" sz="3200">
                <a:solidFill>
                  <a:schemeClr val="tx1"/>
                </a:solidFill>
                <a:latin typeface="標楷體" panose="03000509000000000000" pitchFamily="65" charset="-120"/>
                <a:ea typeface="標楷體" panose="03000509000000000000" pitchFamily="65" charset="-120"/>
              </a:rPr>
              <a:t>團體賽分數折半計算。</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競賽項目</a:t>
            </a:r>
            <a:r>
              <a:rPr lang="zh-TW" altLang="en-US" sz="3200">
                <a:solidFill>
                  <a:srgbClr val="006600"/>
                </a:solidFill>
                <a:latin typeface="標楷體" panose="03000509000000000000" pitchFamily="65" charset="-120"/>
                <a:ea typeface="標楷體" panose="03000509000000000000" pitchFamily="65" charset="-120"/>
              </a:rPr>
              <a:t>：</a:t>
            </a:r>
            <a:r>
              <a:rPr lang="zh-TW" altLang="en-US" sz="320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ction="ppaction://hlinkfile"/>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變更免試就學區學生、轉學生，以及本區至他區比賽並獲獎之學生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a:t>
            </a:r>
            <a:r>
              <a:rPr lang="zh-TW" altLang="en-US" sz="2800">
                <a:solidFill>
                  <a:srgbClr val="C00000"/>
                </a:solidFill>
                <a:latin typeface="標楷體" panose="03000509000000000000" pitchFamily="65" charset="-120"/>
                <a:ea typeface="標楷體" panose="03000509000000000000" pitchFamily="65" charset="-120"/>
              </a:rPr>
              <a:t>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354647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學生網路填報：</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25</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下午五時</a:t>
            </a:r>
            <a:endParaRPr lang="en-US" altLang="zh-TW" sz="2800" b="1" dirty="0">
              <a:solidFill>
                <a:schemeClr val="tx1"/>
              </a:solidFill>
              <a:latin typeface="標楷體" panose="03000509000000000000" pitchFamily="65" charset="-120"/>
              <a:ea typeface="標楷體" panose="03000509000000000000" pitchFamily="65" charset="-120"/>
            </a:endParaRP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審查資料送件：</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9</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111</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BED58000-126E-4B19-A8E0-FF67CC3281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dirty="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dirty="0">
                <a:solidFill>
                  <a:srgbClr val="FF0066"/>
                </a:solidFill>
                <a:latin typeface="標楷體" panose="03000509000000000000" pitchFamily="65" charset="-120"/>
                <a:ea typeface="標楷體" panose="03000509000000000000" pitchFamily="65" charset="-120"/>
                <a:cs typeface="超研澤粗魏碑"/>
              </a:rPr>
              <a:t>。</a:t>
            </a:r>
            <a:endParaRPr lang="en-US" altLang="zh-TW" sz="3200" dirty="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嘉獎</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警告</a:t>
            </a:r>
            <a:r>
              <a:rPr lang="en-US" altLang="zh-TW" sz="3200" dirty="0">
                <a:solidFill>
                  <a:schemeClr val="tx1"/>
                </a:solidFill>
                <a:latin typeface="標楷體" panose="03000509000000000000" pitchFamily="65" charset="-120"/>
                <a:ea typeface="標楷體" panose="03000509000000000000" pitchFamily="65" charset="-120"/>
                <a:cs typeface="超研澤粗魏碑"/>
              </a:rPr>
              <a:t>-0.5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-1.5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dirty="0">
                <a:solidFill>
                  <a:schemeClr val="tx1"/>
                </a:solidFill>
                <a:latin typeface="標楷體" panose="03000509000000000000" pitchFamily="65" charset="-120"/>
                <a:ea typeface="標楷體" panose="03000509000000000000" pitchFamily="65" charset="-120"/>
                <a:cs typeface="超研澤粗魏碑"/>
              </a:rPr>
              <a:t>-4.5</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獎懲紀錄之「銷過」日期，採計至</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年</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月</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10</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日止</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a:p>
            <a:pPr eaLnBrk="1" hangingPunct="1"/>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dirty="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775879"/>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775879"/>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5414054"/>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5469616"/>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id="{D1572A44-39E2-4C71-B6BC-C8E9B6ADE3A3}"/>
              </a:ext>
            </a:extLst>
          </p:cNvPr>
          <p:cNvSpPr>
            <a:spLocks noGrp="1"/>
          </p:cNvSpPr>
          <p:nvPr>
            <p:ph idx="1"/>
          </p:nvPr>
        </p:nvSpPr>
        <p:spPr>
          <a:xfrm>
            <a:off x="1883219" y="1522391"/>
            <a:ext cx="955287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en-US"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b="1" dirty="0">
                <a:solidFill>
                  <a:srgbClr val="FF0000"/>
                </a:solidFill>
                <a:latin typeface="標楷體" panose="03000509000000000000" pitchFamily="65" charset="-120"/>
                <a:ea typeface="標楷體" panose="03000509000000000000" pitchFamily="65" charset="-120"/>
              </a:rPr>
              <a:t>109</a:t>
            </a:r>
            <a:r>
              <a:rPr lang="zh-TW" altLang="en-US" sz="3200" b="1" dirty="0">
                <a:solidFill>
                  <a:srgbClr val="FF0000"/>
                </a:solidFill>
                <a:latin typeface="標楷體" panose="03000509000000000000" pitchFamily="65" charset="-120"/>
                <a:ea typeface="標楷體" panose="03000509000000000000" pitchFamily="65" charset="-120"/>
              </a:rPr>
              <a:t>學年度第</a:t>
            </a:r>
            <a:r>
              <a:rPr lang="en-US" altLang="zh-TW" sz="3200" b="1" dirty="0">
                <a:solidFill>
                  <a:srgbClr val="FF0000"/>
                </a:solidFill>
                <a:latin typeface="標楷體" panose="03000509000000000000" pitchFamily="65" charset="-120"/>
                <a:ea typeface="標楷體" panose="03000509000000000000" pitchFamily="65" charset="-120"/>
              </a:rPr>
              <a:t>2</a:t>
            </a:r>
            <a:r>
              <a:rPr lang="zh-TW" altLang="en-US" sz="3200" b="1" dirty="0">
                <a:solidFill>
                  <a:srgbClr val="FF0000"/>
                </a:solidFill>
                <a:latin typeface="標楷體" panose="03000509000000000000" pitchFamily="65" charset="-120"/>
                <a:ea typeface="標楷體" panose="03000509000000000000" pitchFamily="65" charset="-120"/>
              </a:rPr>
              <a:t>學期社團參與</a:t>
            </a:r>
            <a:r>
              <a:rPr lang="zh-TW" altLang="en-US" sz="3200" dirty="0">
                <a:solidFill>
                  <a:srgbClr val="000066"/>
                </a:solidFill>
                <a:latin typeface="標楷體" panose="03000509000000000000" pitchFamily="65" charset="-120"/>
                <a:ea typeface="標楷體" panose="03000509000000000000" pitchFamily="65" charset="-120"/>
              </a:rPr>
              <a:t>分數之採計以</a:t>
            </a:r>
            <a:r>
              <a:rPr lang="zh-TW" altLang="en-US" sz="3200" b="1" dirty="0">
                <a:solidFill>
                  <a:srgbClr val="FF0000"/>
                </a:solidFill>
                <a:latin typeface="標楷體" panose="03000509000000000000" pitchFamily="65" charset="-120"/>
                <a:ea typeface="標楷體" panose="03000509000000000000" pitchFamily="65" charset="-120"/>
              </a:rPr>
              <a:t>滿</a:t>
            </a:r>
            <a:r>
              <a:rPr lang="en-US" altLang="zh-TW" sz="3200" b="1" dirty="0">
                <a:solidFill>
                  <a:srgbClr val="FF0000"/>
                </a:solidFill>
                <a:latin typeface="標楷體" panose="03000509000000000000" pitchFamily="65" charset="-120"/>
                <a:ea typeface="標楷體" panose="03000509000000000000" pitchFamily="65" charset="-120"/>
              </a:rPr>
              <a:t>10</a:t>
            </a:r>
            <a:r>
              <a:rPr lang="zh-TW" altLang="en-US" sz="3200" b="1"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（節），並經教師評核通過者計</a:t>
            </a:r>
            <a:r>
              <a:rPr lang="en-US" altLang="zh-TW" sz="3200" dirty="0">
                <a:solidFill>
                  <a:srgbClr val="000066"/>
                </a:solidFill>
                <a:latin typeface="標楷體" panose="03000509000000000000" pitchFamily="65" charset="-120"/>
                <a:ea typeface="標楷體" panose="03000509000000000000" pitchFamily="65" charset="-120"/>
              </a:rPr>
              <a:t>3</a:t>
            </a:r>
            <a:r>
              <a:rPr lang="zh-TW" altLang="en-US" sz="3200" dirty="0">
                <a:solidFill>
                  <a:srgbClr val="000066"/>
                </a:solidFill>
                <a:latin typeface="標楷體" panose="03000509000000000000" pitchFamily="65" charset="-120"/>
                <a:ea typeface="標楷體" panose="03000509000000000000" pitchFamily="65" charset="-120"/>
              </a:rPr>
              <a:t>分。</a:t>
            </a:r>
            <a:endParaRPr lang="en-US" altLang="zh-TW" sz="3200" dirty="0">
              <a:solidFill>
                <a:srgbClr val="000066"/>
              </a:solidFill>
              <a:latin typeface="標楷體" panose="03000509000000000000" pitchFamily="65" charset="-120"/>
              <a:ea typeface="標楷體" panose="03000509000000000000" pitchFamily="65" charset="-120"/>
            </a:endParaRPr>
          </a:p>
          <a:p>
            <a:pPr marL="0" indent="0">
              <a:buNone/>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1821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因應疫情三級警戒調整注意事項</a:t>
            </a:r>
          </a:p>
        </p:txBody>
      </p:sp>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7" name="內容版面配置區 2">
            <a:extLst>
              <a:ext uri="{FF2B5EF4-FFF2-40B4-BE49-F238E27FC236}">
                <a16:creationId xmlns:a16="http://schemas.microsoft.com/office/drawing/2014/main" id="{D1572A44-39E2-4C71-B6BC-C8E9B6ADE3A3}"/>
              </a:ext>
            </a:extLst>
          </p:cNvPr>
          <p:cNvSpPr>
            <a:spLocks noGrp="1"/>
          </p:cNvSpPr>
          <p:nvPr>
            <p:ph idx="1"/>
          </p:nvPr>
        </p:nvSpPr>
        <p:spPr>
          <a:xfrm>
            <a:off x="1931987" y="1546775"/>
            <a:ext cx="9796717" cy="5006181"/>
          </a:xfrm>
        </p:spPr>
        <p:txBody>
          <a:bodyPr/>
          <a:lstStyle/>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因應全國實施疫情警戒第三級時間延長，為降低群聚感染之風險而停課，影響本市</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及</a:t>
            </a: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en-US" sz="3200" b="1" dirty="0">
                <a:solidFill>
                  <a:srgbClr val="FF0000"/>
                </a:solidFill>
                <a:latin typeface="標楷體" panose="03000509000000000000" pitchFamily="65" charset="-120"/>
                <a:ea typeface="標楷體" panose="03000509000000000000" pitchFamily="65" charset="-120"/>
              </a:rPr>
              <a:t>學年度入學高級中等學校之學生</a:t>
            </a:r>
            <a:r>
              <a:rPr lang="zh-TW" altLang="en-US" sz="3200" dirty="0">
                <a:solidFill>
                  <a:srgbClr val="000066"/>
                </a:solidFill>
                <a:latin typeface="標楷體" panose="03000509000000000000" pitchFamily="65" charset="-120"/>
                <a:ea typeface="標楷體" panose="03000509000000000000" pitchFamily="65" charset="-120"/>
              </a:rPr>
              <a:t>多元學習表現「社團參與」與「服務學習」項目。</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en-US" altLang="zh-TW" sz="3200" dirty="0">
                <a:solidFill>
                  <a:srgbClr val="000066"/>
                </a:solidFill>
                <a:latin typeface="標楷體" panose="03000509000000000000" pitchFamily="65" charset="-120"/>
                <a:ea typeface="標楷體" panose="03000509000000000000" pitchFamily="65" charset="-120"/>
              </a:rPr>
              <a:t>111-112</a:t>
            </a:r>
            <a:r>
              <a:rPr lang="zh-TW" altLang="en-US" sz="3200" dirty="0">
                <a:solidFill>
                  <a:srgbClr val="000066"/>
                </a:solidFill>
                <a:latin typeface="標楷體" panose="03000509000000000000" pitchFamily="65" charset="-120"/>
                <a:ea typeface="標楷體" panose="03000509000000000000" pitchFamily="65" charset="-120"/>
              </a:rPr>
              <a:t>學年度入學高級中等學校學生入學年度之服務學習時數將扣除</a:t>
            </a:r>
            <a:r>
              <a:rPr lang="en-US" altLang="zh-TW" sz="3200" dirty="0">
                <a:solidFill>
                  <a:srgbClr val="000066"/>
                </a:solidFill>
                <a:latin typeface="標楷體" panose="03000509000000000000" pitchFamily="65" charset="-120"/>
                <a:ea typeface="標楷體" panose="03000509000000000000" pitchFamily="65" charset="-120"/>
              </a:rPr>
              <a:t>20</a:t>
            </a:r>
            <a:r>
              <a:rPr lang="zh-TW" altLang="en-US" sz="3200" dirty="0">
                <a:solidFill>
                  <a:srgbClr val="000066"/>
                </a:solidFill>
                <a:latin typeface="標楷體" panose="03000509000000000000" pitchFamily="65" charset="-120"/>
                <a:ea typeface="標楷體" panose="03000509000000000000" pitchFamily="65" charset="-120"/>
              </a:rPr>
              <a:t>小時。</a:t>
            </a:r>
            <a:r>
              <a:rPr lang="en-US" altLang="zh-TW" sz="3200" b="1" dirty="0">
                <a:solidFill>
                  <a:srgbClr val="FF0000"/>
                </a:solidFill>
                <a:latin typeface="標楷體" panose="03000509000000000000" pitchFamily="65" charset="-120"/>
                <a:ea typeface="標楷體" panose="03000509000000000000" pitchFamily="65" charset="-120"/>
              </a:rPr>
              <a:t>(</a:t>
            </a:r>
            <a:r>
              <a:rPr lang="zh-TW" altLang="en-US" sz="3200" b="1" dirty="0">
                <a:solidFill>
                  <a:srgbClr val="FF0000"/>
                </a:solidFill>
                <a:latin typeface="標楷體" panose="03000509000000000000" pitchFamily="65" charset="-120"/>
                <a:ea typeface="標楷體" panose="03000509000000000000" pitchFamily="65" charset="-120"/>
              </a:rPr>
              <a:t>滿分</a:t>
            </a:r>
            <a:r>
              <a:rPr lang="en-US" altLang="zh-TW" sz="3200" b="1" dirty="0">
                <a:solidFill>
                  <a:srgbClr val="FF0000"/>
                </a:solidFill>
                <a:latin typeface="標楷體" panose="03000509000000000000" pitchFamily="65" charset="-120"/>
                <a:ea typeface="標楷體" panose="03000509000000000000" pitchFamily="65" charset="-120"/>
              </a:rPr>
              <a:t>15</a:t>
            </a:r>
            <a:r>
              <a:rPr lang="zh-TW" altLang="en-US" sz="3200" b="1" dirty="0">
                <a:solidFill>
                  <a:srgbClr val="FF0000"/>
                </a:solidFill>
                <a:latin typeface="標楷體" panose="03000509000000000000" pitchFamily="65" charset="-120"/>
                <a:ea typeface="標楷體" panose="03000509000000000000" pitchFamily="65" charset="-120"/>
              </a:rPr>
              <a:t>分，計</a:t>
            </a:r>
            <a:r>
              <a:rPr lang="en-US" altLang="zh-TW" sz="3200" b="1" dirty="0">
                <a:solidFill>
                  <a:srgbClr val="FF0000"/>
                </a:solidFill>
                <a:latin typeface="標楷體" panose="03000509000000000000" pitchFamily="65" charset="-120"/>
                <a:ea typeface="標楷體" panose="03000509000000000000" pitchFamily="65" charset="-120"/>
              </a:rPr>
              <a:t>30</a:t>
            </a:r>
            <a:r>
              <a:rPr lang="zh-TW" altLang="en-US" sz="3200" b="1" dirty="0">
                <a:solidFill>
                  <a:srgbClr val="FF0000"/>
                </a:solidFill>
                <a:latin typeface="標楷體" panose="03000509000000000000" pitchFamily="65" charset="-120"/>
                <a:ea typeface="標楷體" panose="03000509000000000000" pitchFamily="65" charset="-120"/>
              </a:rPr>
              <a:t>小時）</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服務學習分數計算：以</a:t>
            </a:r>
            <a:r>
              <a:rPr lang="zh-TW" altLang="en-US" sz="3200" b="1" dirty="0">
                <a:solidFill>
                  <a:srgbClr val="FF0000"/>
                </a:solidFill>
                <a:latin typeface="標楷體" panose="03000509000000000000" pitchFamily="65" charset="-120"/>
                <a:ea typeface="標楷體" panose="03000509000000000000" pitchFamily="65" charset="-120"/>
              </a:rPr>
              <a:t>每小時</a:t>
            </a:r>
            <a:r>
              <a:rPr lang="en-US" altLang="zh-TW" sz="3200" b="1" dirty="0">
                <a:solidFill>
                  <a:srgbClr val="FF0000"/>
                </a:solidFill>
                <a:latin typeface="標楷體" panose="03000509000000000000" pitchFamily="65" charset="-120"/>
                <a:ea typeface="標楷體" panose="03000509000000000000" pitchFamily="65" charset="-120"/>
              </a:rPr>
              <a:t>0.5</a:t>
            </a:r>
            <a:r>
              <a:rPr lang="zh-TW" altLang="en-US" sz="3200" b="1" dirty="0">
                <a:solidFill>
                  <a:srgbClr val="FF0000"/>
                </a:solidFill>
                <a:latin typeface="標楷體" panose="03000509000000000000" pitchFamily="65" charset="-120"/>
                <a:ea typeface="標楷體" panose="03000509000000000000" pitchFamily="65" charset="-120"/>
              </a:rPr>
              <a:t>分</a:t>
            </a:r>
            <a:r>
              <a:rPr lang="zh-TW" altLang="en-US" sz="3200" dirty="0">
                <a:solidFill>
                  <a:srgbClr val="000066"/>
                </a:solidFill>
                <a:latin typeface="標楷體" panose="03000509000000000000" pitchFamily="65" charset="-120"/>
                <a:ea typeface="標楷體" panose="03000509000000000000" pitchFamily="65" charset="-120"/>
              </a:rPr>
              <a:t>計。</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endParaRPr lang="zh-TW" altLang="en-US" sz="320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83303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50</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75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a:effectLst/>
                          <a:latin typeface="標楷體" panose="03000509000000000000" pitchFamily="65" charset="-120"/>
                          <a:ea typeface="標楷體" panose="03000509000000000000" pitchFamily="65" charset="-120"/>
                        </a:rPr>
                        <a:t>85</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1991632" y="1628775"/>
            <a:ext cx="8570006"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依據</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日南市教課</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一</a:t>
            </a:r>
            <a:r>
              <a:rPr lang="en-US" altLang="zh-TW"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chemeClr val="tx1"/>
                </a:solidFill>
                <a:latin typeface="標楷體" panose="03000509000000000000" pitchFamily="65" charset="-120"/>
                <a:ea typeface="標楷體" panose="03000509000000000000" pitchFamily="65" charset="-120"/>
                <a:cs typeface="超研澤粗魏碑"/>
              </a:rPr>
              <a:t>字第</a:t>
            </a:r>
            <a:r>
              <a:rPr lang="en-US" altLang="zh-TW" sz="3200" dirty="0">
                <a:solidFill>
                  <a:schemeClr val="tx1"/>
                </a:solidFill>
                <a:latin typeface="標楷體" panose="03000509000000000000" pitchFamily="65" charset="-120"/>
                <a:ea typeface="標楷體" panose="03000509000000000000" pitchFamily="65" charset="-120"/>
                <a:cs typeface="超研澤粗魏碑"/>
              </a:rPr>
              <a:t>1101317399</a:t>
            </a:r>
            <a:r>
              <a:rPr lang="zh-TW" altLang="en-US" sz="3200" dirty="0">
                <a:solidFill>
                  <a:schemeClr val="tx1"/>
                </a:solidFill>
                <a:latin typeface="標楷體" panose="03000509000000000000" pitchFamily="65" charset="-120"/>
                <a:ea typeface="標楷體" panose="03000509000000000000" pitchFamily="65" charset="-120"/>
                <a:cs typeface="超研澤粗魏碑"/>
              </a:rPr>
              <a:t>號函：臺南區十二年國民基本教育免試入學超額比序多元學習表現採計原則第玖點第四款修正文字為：「</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採學校依教育部體適能檢測標準檢測之證明或至合格體適能檢測站檢測之證明</a:t>
            </a:r>
            <a:r>
              <a:rPr lang="zh-TW" altLang="en-US" sz="3200" dirty="0">
                <a:solidFill>
                  <a:schemeClr val="tx1"/>
                </a:solidFill>
                <a:latin typeface="標楷體" panose="03000509000000000000" pitchFamily="65" charset="-120"/>
                <a:ea typeface="標楷體" panose="03000509000000000000" pitchFamily="65" charset="-120"/>
                <a:cs typeface="超研澤粗魏碑"/>
              </a:rPr>
              <a:t>，其同學年度之檢測成績擇一採計，檢測成績依教育部體適能網站所記載之成績為準。」</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適用於</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自</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111</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學年度起入學</a:t>
            </a:r>
            <a:r>
              <a:rPr lang="zh-TW" altLang="en-US" sz="3200" dirty="0">
                <a:solidFill>
                  <a:schemeClr val="tx1"/>
                </a:solidFill>
                <a:latin typeface="標楷體" panose="03000509000000000000" pitchFamily="65" charset="-120"/>
                <a:ea typeface="標楷體" panose="03000509000000000000" pitchFamily="65" charset="-120"/>
                <a:cs typeface="超研澤粗魏碑"/>
              </a:rPr>
              <a:t>高級中等學校之學生。</a:t>
            </a:r>
          </a:p>
        </p:txBody>
      </p:sp>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533027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獲</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 </a:t>
            </a:r>
            <a:r>
              <a:rPr lang="en-US" altLang="zh-TW" sz="3200" dirty="0">
                <a:solidFill>
                  <a:schemeClr val="tx1"/>
                </a:solidFill>
                <a:latin typeface="標楷體" panose="03000509000000000000" pitchFamily="65" charset="-120"/>
                <a:ea typeface="標楷體" panose="03000509000000000000" pitchFamily="65" charset="-120"/>
                <a:cs typeface="超研澤粗魏碑"/>
              </a:rPr>
              <a:t>; </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r>
              <a:rPr lang="zh-TW" altLang="en-US" sz="3200" dirty="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dirty="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CEF</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b="1" dirty="0" err="1">
                <a:solidFill>
                  <a:srgbClr val="FF0000"/>
                </a:solidFill>
                <a:latin typeface="標楷體" panose="03000509000000000000" pitchFamily="65" charset="-120"/>
                <a:ea typeface="標楷體" panose="03000509000000000000" pitchFamily="65" charset="-120"/>
                <a:cs typeface="超研澤粗魏碑"/>
              </a:rPr>
              <a:t>A2</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dirty="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dirty="0">
                <a:solidFill>
                  <a:schemeClr val="tx1"/>
                </a:solidFill>
                <a:latin typeface="標楷體" panose="03000509000000000000" pitchFamily="65" charset="-120"/>
                <a:ea typeface="標楷體" panose="03000509000000000000" pitchFamily="65" charset="-120"/>
                <a:cs typeface="超研澤粗魏碑"/>
              </a:rPr>
              <a:t>5 </a:t>
            </a:r>
            <a:r>
              <a:rPr lang="zh-TW" altLang="en-US" sz="3200" dirty="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b="1" dirty="0">
                <a:solidFill>
                  <a:srgbClr val="FF0000"/>
                </a:solidFill>
                <a:latin typeface="標楷體" panose="03000509000000000000" pitchFamily="65" charset="-120"/>
                <a:ea typeface="標楷體" panose="03000509000000000000" pitchFamily="65" charset="-120"/>
                <a:cs typeface="超研澤粗魏碑"/>
              </a:rPr>
              <a:t>5 </a:t>
            </a:r>
            <a:r>
              <a:rPr lang="zh-TW" altLang="en-US" sz="3200" b="1" dirty="0">
                <a:solidFill>
                  <a:srgbClr val="FF0000"/>
                </a:solidFill>
                <a:latin typeface="標楷體" panose="03000509000000000000" pitchFamily="65" charset="-120"/>
                <a:ea typeface="標楷體" panose="03000509000000000000" pitchFamily="65" charset="-120"/>
                <a:cs typeface="超研澤粗魏碑"/>
              </a:rPr>
              <a:t>分</a:t>
            </a:r>
            <a:r>
              <a:rPr lang="zh-TW" altLang="en-US" sz="3200" dirty="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endParaRPr lang="en-US" altLang="zh-TW" dirty="0">
              <a:ea typeface="標楷體" panose="03000509000000000000" pitchFamily="65" charset="-120"/>
              <a:cs typeface="超研澤粗魏碑"/>
            </a:endParaRPr>
          </a:p>
          <a:p>
            <a:pPr marL="0" indent="0" eaLnBrk="1" hangingPunct="1"/>
            <a:endParaRPr lang="zh-TW" altLang="en-US" dirty="0">
              <a:ea typeface="標楷體" panose="03000509000000000000" pitchFamily="65" charset="-120"/>
              <a:cs typeface="超研澤粗魏碑"/>
            </a:endParaRPr>
          </a:p>
          <a:p>
            <a:pPr marL="0" indent="0" eaLnBrk="1" hangingPunct="1"/>
            <a:endParaRPr lang="en-US" altLang="zh-TW" dirty="0">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000" dirty="0">
                <a:solidFill>
                  <a:srgbClr val="FFFF00"/>
                </a:solidFill>
                <a:latin typeface="標楷體" panose="03000509000000000000" pitchFamily="65" charset="-120"/>
                <a:ea typeface="標楷體" panose="03000509000000000000" pitchFamily="65" charset="-120"/>
              </a:rPr>
              <a:t>多元學習表現  分數計算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6" name="表格 5">
            <a:extLst>
              <a:ext uri="{FF2B5EF4-FFF2-40B4-BE49-F238E27FC236}">
                <a16:creationId xmlns:a16="http://schemas.microsoft.com/office/drawing/2014/main" id="{95A3B84D-8A4F-413E-AC64-5C24CA117716}"/>
              </a:ext>
            </a:extLst>
          </p:cNvPr>
          <p:cNvGraphicFramePr>
            <a:graphicFrameLocks noGrp="1"/>
          </p:cNvGraphicFramePr>
          <p:nvPr>
            <p:extLst>
              <p:ext uri="{D42A27DB-BD31-4B8C-83A1-F6EECF244321}">
                <p14:modId xmlns:p14="http://schemas.microsoft.com/office/powerpoint/2010/main" val="3206427127"/>
              </p:ext>
            </p:extLst>
          </p:nvPr>
        </p:nvGraphicFramePr>
        <p:xfrm>
          <a:off x="2874963" y="1672762"/>
          <a:ext cx="6984777" cy="4653425"/>
        </p:xfrm>
        <a:graphic>
          <a:graphicData uri="http://schemas.openxmlformats.org/drawingml/2006/table">
            <a:tbl>
              <a:tblPr>
                <a:tableStyleId>{22838BEF-8BB2-4498-84A7-C5851F593DF1}</a:tableStyleId>
              </a:tblPr>
              <a:tblGrid>
                <a:gridCol w="2402407">
                  <a:extLst>
                    <a:ext uri="{9D8B030D-6E8A-4147-A177-3AD203B41FA5}">
                      <a16:colId xmlns:a16="http://schemas.microsoft.com/office/drawing/2014/main" val="523012523"/>
                    </a:ext>
                  </a:extLst>
                </a:gridCol>
                <a:gridCol w="2402407">
                  <a:extLst>
                    <a:ext uri="{9D8B030D-6E8A-4147-A177-3AD203B41FA5}">
                      <a16:colId xmlns:a16="http://schemas.microsoft.com/office/drawing/2014/main" val="3449192225"/>
                    </a:ext>
                  </a:extLst>
                </a:gridCol>
                <a:gridCol w="2179963">
                  <a:extLst>
                    <a:ext uri="{9D8B030D-6E8A-4147-A177-3AD203B41FA5}">
                      <a16:colId xmlns:a16="http://schemas.microsoft.com/office/drawing/2014/main" val="3337706387"/>
                    </a:ext>
                  </a:extLst>
                </a:gridCol>
              </a:tblGrid>
              <a:tr h="664775">
                <a:tc>
                  <a:txBody>
                    <a:bodyPr/>
                    <a:lstStyle/>
                    <a:p>
                      <a:pPr algn="ctr" fontAlgn="ctr"/>
                      <a:r>
                        <a:rPr lang="zh-TW" altLang="en-US" sz="3200" u="none" strike="noStrike" dirty="0">
                          <a:effectLst/>
                        </a:rPr>
                        <a:t>比序項目</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積分</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tc>
                  <a:txBody>
                    <a:bodyPr/>
                    <a:lstStyle/>
                    <a:p>
                      <a:pPr algn="ctr" fontAlgn="ctr"/>
                      <a:r>
                        <a:rPr lang="zh-TW" altLang="en-US" sz="3200" u="none" strike="noStrike" dirty="0">
                          <a:effectLst/>
                        </a:rPr>
                        <a:t>備註</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solidFill>
                      <a:srgbClr val="FFF0A0"/>
                    </a:solidFill>
                  </a:tcPr>
                </a:tc>
                <a:extLst>
                  <a:ext uri="{0D108BD9-81ED-4DB2-BD59-A6C34878D82A}">
                    <a16:rowId xmlns:a16="http://schemas.microsoft.com/office/drawing/2014/main" val="2654517439"/>
                  </a:ext>
                </a:extLst>
              </a:tr>
              <a:tr h="664775">
                <a:tc>
                  <a:txBody>
                    <a:bodyPr/>
                    <a:lstStyle/>
                    <a:p>
                      <a:pPr algn="ctr" fontAlgn="ctr"/>
                      <a:r>
                        <a:rPr lang="zh-TW" altLang="en-US" sz="3200" u="none" strike="noStrike" dirty="0">
                          <a:effectLst/>
                        </a:rPr>
                        <a:t>競賽成績</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rowSpan="6">
                  <a:txBody>
                    <a:bodyPr/>
                    <a:lstStyle/>
                    <a:p>
                      <a:pPr algn="ctr" fontAlgn="ctr"/>
                      <a:r>
                        <a:rPr lang="en-US" altLang="zh-TW" sz="3200" b="1" u="none" strike="noStrike" dirty="0">
                          <a:solidFill>
                            <a:schemeClr val="tx1"/>
                          </a:solidFill>
                          <a:effectLst/>
                        </a:rPr>
                        <a:t>50/70</a:t>
                      </a:r>
                    </a:p>
                    <a:p>
                      <a:pPr algn="ctr" fontAlgn="ctr"/>
                      <a:r>
                        <a:rPr lang="zh-TW" altLang="en-US" sz="3200" b="1" u="none" strike="noStrike" dirty="0">
                          <a:solidFill>
                            <a:srgbClr val="FF0000"/>
                          </a:solidFill>
                          <a:effectLst/>
                        </a:rPr>
                        <a:t>總分</a:t>
                      </a:r>
                      <a:r>
                        <a:rPr lang="en-US" altLang="zh-TW" sz="3200" b="1" u="none" strike="noStrike" dirty="0">
                          <a:solidFill>
                            <a:srgbClr val="FF0000"/>
                          </a:solidFill>
                          <a:effectLst/>
                        </a:rPr>
                        <a:t>70</a:t>
                      </a:r>
                      <a:r>
                        <a:rPr lang="zh-TW" altLang="en-US" sz="3200" b="1" u="none" strike="noStrike" dirty="0">
                          <a:solidFill>
                            <a:srgbClr val="FF0000"/>
                          </a:solidFill>
                          <a:effectLst/>
                        </a:rPr>
                        <a:t>分</a:t>
                      </a:r>
                      <a:endParaRPr lang="en-US" altLang="zh-TW" sz="3200" b="1" u="none" strike="noStrike" dirty="0">
                        <a:solidFill>
                          <a:srgbClr val="FF0000"/>
                        </a:solidFill>
                        <a:effectLst/>
                      </a:endParaRPr>
                    </a:p>
                    <a:p>
                      <a:pPr algn="ctr" fontAlgn="ctr"/>
                      <a:r>
                        <a:rPr lang="zh-TW" altLang="en-US" sz="3200" b="1" u="none" strike="noStrike" dirty="0">
                          <a:solidFill>
                            <a:srgbClr val="FF0000"/>
                          </a:solidFill>
                          <a:effectLst/>
                        </a:rPr>
                        <a:t>最高取</a:t>
                      </a:r>
                      <a:r>
                        <a:rPr lang="en-US" altLang="zh-TW" sz="3200" b="1" u="none" strike="noStrike" dirty="0">
                          <a:solidFill>
                            <a:srgbClr val="FF0000"/>
                          </a:solidFill>
                          <a:effectLst/>
                        </a:rPr>
                        <a:t>50</a:t>
                      </a:r>
                      <a:r>
                        <a:rPr lang="zh-TW" altLang="en-US" sz="3200" b="1" u="none" strike="noStrike" dirty="0">
                          <a:solidFill>
                            <a:srgbClr val="FF0000"/>
                          </a:solidFill>
                          <a:effectLst/>
                        </a:rPr>
                        <a:t>分</a:t>
                      </a:r>
                      <a:r>
                        <a:rPr lang="zh-TW" altLang="en-US" sz="3200" u="none" strike="noStrike" dirty="0">
                          <a:effectLst/>
                        </a:rPr>
                        <a:t>　</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extLst>
                  <a:ext uri="{0D108BD9-81ED-4DB2-BD59-A6C34878D82A}">
                    <a16:rowId xmlns:a16="http://schemas.microsoft.com/office/drawing/2014/main" val="1125253446"/>
                  </a:ext>
                </a:extLst>
              </a:tr>
              <a:tr h="664775">
                <a:tc>
                  <a:txBody>
                    <a:bodyPr/>
                    <a:lstStyle/>
                    <a:p>
                      <a:pPr algn="ctr" fontAlgn="ctr"/>
                      <a:r>
                        <a:rPr lang="zh-TW" altLang="en-US" sz="3200" u="none" strike="noStrike" dirty="0">
                          <a:effectLst/>
                        </a:rPr>
                        <a:t>獎勵紀錄</a:t>
                      </a:r>
                      <a:endParaRPr lang="zh-TW" altLang="en-US"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052168655"/>
                  </a:ext>
                </a:extLst>
              </a:tr>
              <a:tr h="664775">
                <a:tc>
                  <a:txBody>
                    <a:bodyPr/>
                    <a:lstStyle/>
                    <a:p>
                      <a:pPr algn="ctr" fontAlgn="ctr"/>
                      <a:r>
                        <a:rPr lang="zh-TW" altLang="en-US" sz="3200" u="none" strike="noStrike">
                          <a:effectLst/>
                        </a:rPr>
                        <a:t>服務學習</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4278625777"/>
                  </a:ext>
                </a:extLst>
              </a:tr>
              <a:tr h="664775">
                <a:tc>
                  <a:txBody>
                    <a:bodyPr/>
                    <a:lstStyle/>
                    <a:p>
                      <a:pPr algn="ctr" fontAlgn="ctr"/>
                      <a:r>
                        <a:rPr lang="zh-TW" altLang="en-US" sz="3200" u="none" strike="noStrike">
                          <a:effectLst/>
                        </a:rPr>
                        <a:t>社團參與</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1162388987"/>
                  </a:ext>
                </a:extLst>
              </a:tr>
              <a:tr h="664775">
                <a:tc>
                  <a:txBody>
                    <a:bodyPr/>
                    <a:lstStyle/>
                    <a:p>
                      <a:pPr algn="ctr" fontAlgn="ctr"/>
                      <a:r>
                        <a:rPr lang="zh-TW" altLang="en-US" sz="3200" u="none" strike="noStrike">
                          <a:effectLst/>
                        </a:rPr>
                        <a:t>體適能</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10</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461919189"/>
                  </a:ext>
                </a:extLst>
              </a:tr>
              <a:tr h="664775">
                <a:tc>
                  <a:txBody>
                    <a:bodyPr/>
                    <a:lstStyle/>
                    <a:p>
                      <a:pPr algn="ctr" fontAlgn="ctr"/>
                      <a:r>
                        <a:rPr lang="zh-TW" altLang="en-US" sz="3200" u="none" strike="noStrike">
                          <a:effectLst/>
                        </a:rPr>
                        <a:t>語言認證</a:t>
                      </a:r>
                      <a:endParaRPr lang="zh-TW" altLang="en-US" sz="3200" b="0" i="0" u="none" strike="noStrike">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a:txBody>
                    <a:bodyPr/>
                    <a:lstStyle/>
                    <a:p>
                      <a:pPr algn="ctr" fontAlgn="ctr"/>
                      <a:r>
                        <a:rPr lang="en-US" altLang="zh-TW" sz="3200" u="none" strike="noStrike" dirty="0">
                          <a:effectLst/>
                        </a:rPr>
                        <a:t>5</a:t>
                      </a:r>
                      <a:endParaRPr lang="en-US" altLang="zh-TW" sz="3200" b="0" i="0" u="none" strike="noStrike" dirty="0">
                        <a:solidFill>
                          <a:srgbClr val="000000"/>
                        </a:solidFill>
                        <a:effectLst/>
                        <a:latin typeface="新細明體" panose="02020500000000000000" pitchFamily="18" charset="-120"/>
                        <a:ea typeface="新細明體" panose="02020500000000000000" pitchFamily="18" charset="-120"/>
                      </a:endParaRPr>
                    </a:p>
                  </a:txBody>
                  <a:tcPr marL="9525" marR="9525" marT="9525" marB="0" anchor="ctr"/>
                </a:tc>
                <a:tc vMerge="1">
                  <a:txBody>
                    <a:bodyPr/>
                    <a:lstStyle/>
                    <a:p>
                      <a:endParaRPr lang="zh-TW" altLang="en-US"/>
                    </a:p>
                  </a:txBody>
                  <a:tcPr/>
                </a:tc>
                <a:extLst>
                  <a:ext uri="{0D108BD9-81ED-4DB2-BD59-A6C34878D82A}">
                    <a16:rowId xmlns:a16="http://schemas.microsoft.com/office/drawing/2014/main" val="3743854714"/>
                  </a:ext>
                </a:extLst>
              </a:tr>
            </a:tbl>
          </a:graphicData>
        </a:graphic>
      </p:graphicFrame>
    </p:spTree>
    <p:extLst>
      <p:ext uri="{BB962C8B-B14F-4D97-AF65-F5344CB8AC3E}">
        <p14:creationId xmlns:p14="http://schemas.microsoft.com/office/powerpoint/2010/main" val="1795296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2560192452"/>
              </p:ext>
            </p:extLst>
          </p:nvPr>
        </p:nvGraphicFramePr>
        <p:xfrm>
          <a:off x="2030413" y="1482725"/>
          <a:ext cx="8667750" cy="5058692"/>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國立曾文家商、國立曾文農工、市立土城高中、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市立大灣高中、市立永仁高中、國立南大附中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、國立新營高中、國立新營高工、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p>
                  </a:txBody>
                  <a:tcPr marL="68592" marR="68592"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a:t>
                      </a:r>
                      <a:r>
                        <a:rPr lang="zh-TW" sz="2400" kern="100" dirty="0">
                          <a:effectLst/>
                          <a:latin typeface="標楷體" panose="03000509000000000000" pitchFamily="65" charset="-120"/>
                          <a:ea typeface="標楷體" panose="03000509000000000000" pitchFamily="65" charset="-120"/>
                        </a:rPr>
                        <a:t>中、</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593230">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396206"/>
            <a:ext cx="9336172"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a:t>
            </a:r>
            <a:r>
              <a:rPr lang="zh-TW" altLang="en-US" sz="3200" dirty="0">
                <a:solidFill>
                  <a:srgbClr val="000066"/>
                </a:solidFill>
                <a:latin typeface="標楷體" panose="03000509000000000000" pitchFamily="65" charset="-120"/>
                <a:ea typeface="標楷體" panose="03000509000000000000" pitchFamily="65" charset="-120"/>
              </a:rPr>
              <a:t>十二年國民基本教育課程綱要</a:t>
            </a:r>
            <a:r>
              <a:rPr lang="zh-TW" altLang="zh-TW" sz="3200" dirty="0">
                <a:solidFill>
                  <a:srgbClr val="000066"/>
                </a:solidFill>
                <a:latin typeface="標楷體" panose="03000509000000000000" pitchFamily="65" charset="-120"/>
                <a:ea typeface="標楷體" panose="03000509000000000000" pitchFamily="65" charset="-120"/>
              </a:rPr>
              <a:t>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分為精熟、基礎</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zh-TW" altLang="en-US" sz="3200" dirty="0">
                <a:solidFill>
                  <a:srgbClr val="000066"/>
                </a:solidFill>
                <a:latin typeface="標楷體" panose="03000509000000000000" pitchFamily="65" charset="-120"/>
                <a:ea typeface="標楷體" panose="03000509000000000000" pitchFamily="65" charset="-120"/>
              </a:rPr>
              <a:t>共</a:t>
            </a:r>
            <a:r>
              <a:rPr lang="en-US" altLang="zh-TW" sz="3200" dirty="0">
                <a:solidFill>
                  <a:srgbClr val="000066"/>
                </a:solidFill>
                <a:latin typeface="標楷體" panose="03000509000000000000" pitchFamily="65" charset="-120"/>
                <a:ea typeface="標楷體" panose="03000509000000000000" pitchFamily="65" charset="-120"/>
              </a:rPr>
              <a:t>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endParaRPr lang="en-US" altLang="zh-TW" sz="3200" b="1" dirty="0">
              <a:solidFill>
                <a:srgbClr val="FF0000"/>
              </a:solidFill>
              <a:latin typeface="標楷體" panose="03000509000000000000" pitchFamily="65" charset="-120"/>
              <a:ea typeface="標楷體" panose="03000509000000000000" pitchFamily="65" charset="-120"/>
            </a:endParaRPr>
          </a:p>
          <a:p>
            <a:pPr>
              <a:buFontTx/>
              <a:buBlip>
                <a:blip r:embed="rId3"/>
              </a:buBlip>
            </a:pPr>
            <a:r>
              <a:rPr lang="zh-TW" altLang="en-US" sz="3200" b="1" dirty="0">
                <a:solidFill>
                  <a:srgbClr val="FF0000"/>
                </a:solidFill>
                <a:latin typeface="標楷體" panose="03000509000000000000" pitchFamily="65" charset="-120"/>
                <a:ea typeface="標楷體" panose="03000509000000000000" pitchFamily="65" charset="-120"/>
              </a:rPr>
              <a:t>十二年國教新課綱於</a:t>
            </a:r>
            <a:r>
              <a:rPr lang="en-US" altLang="zh-TW" sz="3200" b="1" dirty="0">
                <a:solidFill>
                  <a:srgbClr val="FF0000"/>
                </a:solidFill>
                <a:latin typeface="標楷體" panose="03000509000000000000" pitchFamily="65" charset="-120"/>
                <a:ea typeface="標楷體" panose="03000509000000000000" pitchFamily="65" charset="-120"/>
              </a:rPr>
              <a:t>108</a:t>
            </a:r>
            <a:r>
              <a:rPr lang="zh-TW" altLang="en-US" sz="3200" b="1" dirty="0">
                <a:solidFill>
                  <a:srgbClr val="FF0000"/>
                </a:solidFill>
                <a:latin typeface="標楷體" panose="03000509000000000000" pitchFamily="65" charset="-120"/>
                <a:ea typeface="標楷體" panose="03000509000000000000" pitchFamily="65" charset="-120"/>
              </a:rPr>
              <a:t>學年度實施，</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年為新課綱第一次教育會考。</a:t>
            </a:r>
            <a:r>
              <a:rPr lang="en-US" altLang="zh-TW" sz="3200" b="1" dirty="0">
                <a:solidFill>
                  <a:srgbClr val="FF0000"/>
                </a:solidFill>
                <a:latin typeface="標楷體" panose="03000509000000000000" pitchFamily="65" charset="-120"/>
                <a:ea typeface="標楷體" panose="03000509000000000000" pitchFamily="65" charset="-120"/>
              </a:rPr>
              <a:t>111</a:t>
            </a:r>
            <a:r>
              <a:rPr lang="zh-TW" altLang="en-US" sz="3200" b="1" dirty="0">
                <a:solidFill>
                  <a:srgbClr val="FF0000"/>
                </a:solidFill>
                <a:latin typeface="標楷體" panose="03000509000000000000" pitchFamily="65" charset="-120"/>
                <a:ea typeface="標楷體" panose="03000509000000000000" pitchFamily="65" charset="-120"/>
              </a:rPr>
              <a:t>年國中教育會考各科等級表現描述與參考試題本公告：</a:t>
            </a:r>
            <a:r>
              <a:rPr lang="en-US" altLang="zh-TW" sz="2800" dirty="0">
                <a:solidFill>
                  <a:srgbClr val="FF0000"/>
                </a:solidFill>
                <a:latin typeface="標楷體" panose="03000509000000000000" pitchFamily="65" charset="-120"/>
                <a:ea typeface="標楷體" panose="03000509000000000000" pitchFamily="65" charset="-120"/>
                <a:hlinkClick r:id="rId4"/>
              </a:rPr>
              <a:t>https://cap.rcpet.edu.tw/PressRelease10808.html</a:t>
            </a:r>
            <a:r>
              <a:rPr lang="zh-TW" altLang="en-US" sz="2800" dirty="0">
                <a:solidFill>
                  <a:srgbClr val="FF0000"/>
                </a:solidFill>
                <a:latin typeface="標楷體" panose="03000509000000000000" pitchFamily="65" charset="-120"/>
                <a:ea typeface="標楷體" panose="03000509000000000000" pitchFamily="65" charset="-120"/>
              </a:rPr>
              <a:t> </a:t>
            </a:r>
            <a:endParaRPr lang="en-US" altLang="zh-TW" sz="3200" dirty="0">
              <a:solidFill>
                <a:srgbClr val="FF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97000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1781970253"/>
              </p:ext>
            </p:extLst>
          </p:nvPr>
        </p:nvGraphicFramePr>
        <p:xfrm>
          <a:off x="2576513" y="1284288"/>
          <a:ext cx="6540501" cy="2791431"/>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ext uri="{D42A27DB-BD31-4B8C-83A1-F6EECF244321}">
                <p14:modId xmlns:p14="http://schemas.microsoft.com/office/powerpoint/2010/main" val="1839708385"/>
              </p:ext>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17175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2518913"/>
            <a:ext cx="6540500" cy="4039051"/>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117013" y="3863347"/>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ext uri="{D42A27DB-BD31-4B8C-83A1-F6EECF244321}">
                <p14:modId xmlns:p14="http://schemas.microsoft.com/office/powerpoint/2010/main" val="2793301518"/>
              </p:ext>
            </p:extLst>
          </p:nvPr>
        </p:nvGraphicFramePr>
        <p:xfrm>
          <a:off x="1311275" y="1313315"/>
          <a:ext cx="8181067" cy="4893356"/>
        </p:xfrm>
        <a:graphic>
          <a:graphicData uri="http://schemas.openxmlformats.org/drawingml/2006/table">
            <a:tbl>
              <a:tblPr>
                <a:tableStyleId>{5C22544A-7EE6-4342-B048-85BDC9FD1C3A}</a:tableStyleId>
              </a:tblPr>
              <a:tblGrid>
                <a:gridCol w="1930267">
                  <a:extLst>
                    <a:ext uri="{9D8B030D-6E8A-4147-A177-3AD203B41FA5}">
                      <a16:colId xmlns:a16="http://schemas.microsoft.com/office/drawing/2014/main" val="20000"/>
                    </a:ext>
                  </a:extLst>
                </a:gridCol>
                <a:gridCol w="778923">
                  <a:extLst>
                    <a:ext uri="{9D8B030D-6E8A-4147-A177-3AD203B41FA5}">
                      <a16:colId xmlns:a16="http://schemas.microsoft.com/office/drawing/2014/main" val="20001"/>
                    </a:ext>
                  </a:extLst>
                </a:gridCol>
                <a:gridCol w="778923">
                  <a:extLst>
                    <a:ext uri="{9D8B030D-6E8A-4147-A177-3AD203B41FA5}">
                      <a16:colId xmlns:a16="http://schemas.microsoft.com/office/drawing/2014/main" val="1047505374"/>
                    </a:ext>
                  </a:extLst>
                </a:gridCol>
                <a:gridCol w="778923">
                  <a:extLst>
                    <a:ext uri="{9D8B030D-6E8A-4147-A177-3AD203B41FA5}">
                      <a16:colId xmlns:a16="http://schemas.microsoft.com/office/drawing/2014/main" val="1697171055"/>
                    </a:ext>
                  </a:extLst>
                </a:gridCol>
                <a:gridCol w="778923">
                  <a:extLst>
                    <a:ext uri="{9D8B030D-6E8A-4147-A177-3AD203B41FA5}">
                      <a16:colId xmlns:a16="http://schemas.microsoft.com/office/drawing/2014/main" val="20002"/>
                    </a:ext>
                  </a:extLst>
                </a:gridCol>
                <a:gridCol w="778923">
                  <a:extLst>
                    <a:ext uri="{9D8B030D-6E8A-4147-A177-3AD203B41FA5}">
                      <a16:colId xmlns:a16="http://schemas.microsoft.com/office/drawing/2014/main" val="4213801140"/>
                    </a:ext>
                  </a:extLst>
                </a:gridCol>
                <a:gridCol w="778923">
                  <a:extLst>
                    <a:ext uri="{9D8B030D-6E8A-4147-A177-3AD203B41FA5}">
                      <a16:colId xmlns:a16="http://schemas.microsoft.com/office/drawing/2014/main" val="3548984853"/>
                    </a:ext>
                  </a:extLst>
                </a:gridCol>
                <a:gridCol w="1577262">
                  <a:extLst>
                    <a:ext uri="{9D8B030D-6E8A-4147-A177-3AD203B41FA5}">
                      <a16:colId xmlns:a16="http://schemas.microsoft.com/office/drawing/2014/main" val="20003"/>
                    </a:ext>
                  </a:extLst>
                </a:gridCol>
              </a:tblGrid>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科目</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國</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英</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數</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自</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社</a:t>
                      </a:r>
                      <a:endParaRPr lang="en-US" altLang="zh-TW" sz="44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ctr" latinLnBrk="0" hangingPunct="1"/>
                      <a:r>
                        <a:rPr lang="zh-TW" altLang="en-US"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寫作</a:t>
                      </a:r>
                      <a:endParaRPr lang="en-US" altLang="zh-TW" sz="36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會考總積分</a:t>
                      </a:r>
                      <a:endParaRPr lang="en-US" altLang="zh-TW" sz="32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35569950"/>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ysDashDot"/>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9002725"/>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等級</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zh-TW" altLang="en-US"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Ａ</a:t>
                      </a: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4572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endPar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18197614"/>
                  </a:ext>
                </a:extLst>
              </a:tr>
              <a:tr h="947828">
                <a:tc>
                  <a:txBody>
                    <a:bodyPr/>
                    <a:lstStyle/>
                    <a:p>
                      <a:pPr algn="ctr" fontAlgn="ctr"/>
                      <a:r>
                        <a:rPr lang="zh-TW" altLang="en-US" sz="4400" b="0" i="0" u="none" strike="noStrike" dirty="0">
                          <a:solidFill>
                            <a:srgbClr val="000000"/>
                          </a:solidFill>
                          <a:effectLst/>
                          <a:latin typeface="標楷體" panose="03000509000000000000" pitchFamily="65" charset="-120"/>
                          <a:ea typeface="標楷體" panose="03000509000000000000" pitchFamily="65" charset="-120"/>
                        </a:rPr>
                        <a:t>分數</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fontAlgn="ctr"/>
                      <a:r>
                        <a:rPr lang="en-US" altLang="zh-TW" sz="44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採計方式</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範例</a:t>
            </a:r>
            <a:r>
              <a:rPr kumimoji="0" lang="en-US" altLang="zh-TW" sz="36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0" lang="zh-TW" altLang="en-US" sz="3600" b="0"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sp>
        <p:nvSpPr>
          <p:cNvPr id="110672" name="文字方塊 8"/>
          <p:cNvSpPr txBox="1">
            <a:spLocks noChangeArrowheads="1"/>
          </p:cNvSpPr>
          <p:nvPr/>
        </p:nvSpPr>
        <p:spPr bwMode="auto">
          <a:xfrm>
            <a:off x="9340850" y="3929993"/>
            <a:ext cx="28511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TW" altLang="en-US" sz="3200" dirty="0">
                <a:solidFill>
                  <a:srgbClr val="FF0000"/>
                </a:solidFill>
              </a:rPr>
              <a:t>會考</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積分換算</a:t>
            </a:r>
            <a:endPar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dirty="0">
                <a:ln>
                  <a:noFill/>
                </a:ln>
                <a:solidFill>
                  <a:srgbClr val="FF0000"/>
                </a:solidFill>
                <a:effectLst/>
                <a:uLnTx/>
                <a:uFillTx/>
                <a:latin typeface="Arial" panose="020B0604020202020204" pitchFamily="34" charset="0"/>
                <a:ea typeface="微軟正黑體" panose="020B0604030504040204" pitchFamily="34" charset="-120"/>
                <a:cs typeface="+mn-cs"/>
              </a:rPr>
              <a:t>)</a:t>
            </a: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789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246061"/>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3701270073"/>
              </p:ext>
            </p:extLst>
          </p:nvPr>
        </p:nvGraphicFramePr>
        <p:xfrm>
          <a:off x="1931988" y="1768067"/>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38</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46</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en-US" altLang="zh-TW" sz="2400" kern="0" dirty="0">
                          <a:solidFill>
                            <a:srgbClr val="000000"/>
                          </a:solidFill>
                          <a:latin typeface="Times New Roman"/>
                          <a:ea typeface="標楷體"/>
                          <a:cs typeface="Times New Roman"/>
                        </a:rPr>
                        <a:t>3</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28</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5</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6</a:t>
                      </a:r>
                      <a:r>
                        <a:rPr lang="en-US" sz="2400" kern="0" dirty="0">
                          <a:solidFill>
                            <a:srgbClr val="000000"/>
                          </a:solidFill>
                          <a:latin typeface="Times New Roman"/>
                          <a:ea typeface="標楷體"/>
                          <a:cs typeface="Times New Roman"/>
                        </a:rPr>
                        <a:t>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altLang="zh-TW"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altLang="zh-TW" sz="2400" kern="0" dirty="0">
                          <a:solidFill>
                            <a:srgbClr val="000000"/>
                          </a:solidFill>
                          <a:latin typeface="Times New Roman"/>
                          <a:ea typeface="標楷體"/>
                          <a:cs typeface="Times New Roman"/>
                        </a:rPr>
                        <a:t>55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358077"/>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233334922"/>
              </p:ext>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21</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111</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22</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圓角矩形 3">
            <a:extLst>
              <a:ext uri="{FF2B5EF4-FFF2-40B4-BE49-F238E27FC236}">
                <a16:creationId xmlns:a16="http://schemas.microsoft.com/office/drawing/2014/main" id="{F0CB6417-1F94-44FB-A82E-61ADA8D3B1FD}"/>
              </a:ext>
            </a:extLst>
          </p:cNvPr>
          <p:cNvSpPr/>
          <p:nvPr/>
        </p:nvSpPr>
        <p:spPr>
          <a:xfrm>
            <a:off x="1692956" y="1574574"/>
            <a:ext cx="2447925"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教育會考</a:t>
            </a:r>
          </a:p>
        </p:txBody>
      </p:sp>
      <p:sp>
        <p:nvSpPr>
          <p:cNvPr id="9" name="圓角矩形 4">
            <a:extLst>
              <a:ext uri="{FF2B5EF4-FFF2-40B4-BE49-F238E27FC236}">
                <a16:creationId xmlns:a16="http://schemas.microsoft.com/office/drawing/2014/main" id="{266CA651-BBE7-4904-B6A5-768D7914A148}"/>
              </a:ext>
            </a:extLst>
          </p:cNvPr>
          <p:cNvSpPr/>
          <p:nvPr/>
        </p:nvSpPr>
        <p:spPr>
          <a:xfrm>
            <a:off x="4225018" y="1574574"/>
            <a:ext cx="6408738"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ea typeface="+mj-ea"/>
              </a:rPr>
              <a:t>111</a:t>
            </a:r>
            <a:r>
              <a:rPr lang="zh-TW" altLang="en-US" sz="3200" dirty="0">
                <a:solidFill>
                  <a:schemeClr val="tx1"/>
                </a:solidFill>
                <a:latin typeface="+mj-ea"/>
                <a:ea typeface="+mj-ea"/>
              </a:rPr>
              <a:t>年</a:t>
            </a:r>
            <a:r>
              <a:rPr lang="en-US" altLang="zh-TW" sz="3200" dirty="0">
                <a:solidFill>
                  <a:schemeClr val="tx1"/>
                </a:solidFill>
                <a:latin typeface="+mj-ea"/>
                <a:ea typeface="+mj-ea"/>
              </a:rPr>
              <a:t>5</a:t>
            </a:r>
            <a:r>
              <a:rPr lang="zh-TW" altLang="en-US" sz="3200" dirty="0">
                <a:solidFill>
                  <a:schemeClr val="tx1"/>
                </a:solidFill>
                <a:latin typeface="+mj-ea"/>
                <a:ea typeface="+mj-ea"/>
              </a:rPr>
              <a:t>月</a:t>
            </a:r>
            <a:r>
              <a:rPr lang="en-US" altLang="zh-TW" sz="3200" dirty="0">
                <a:solidFill>
                  <a:schemeClr val="tx1"/>
                </a:solidFill>
                <a:latin typeface="+mj-ea"/>
                <a:ea typeface="+mj-ea"/>
              </a:rPr>
              <a:t>21</a:t>
            </a:r>
            <a:r>
              <a:rPr lang="zh-TW" altLang="en-US" sz="3200" dirty="0">
                <a:solidFill>
                  <a:schemeClr val="tx1"/>
                </a:solidFill>
                <a:latin typeface="+mj-ea"/>
                <a:ea typeface="+mj-ea"/>
              </a:rPr>
              <a:t>、</a:t>
            </a:r>
            <a:r>
              <a:rPr lang="en-US" altLang="zh-TW" sz="3200" dirty="0">
                <a:solidFill>
                  <a:schemeClr val="tx1"/>
                </a:solidFill>
                <a:latin typeface="+mj-ea"/>
                <a:ea typeface="+mj-ea"/>
              </a:rPr>
              <a:t>22</a:t>
            </a:r>
            <a:r>
              <a:rPr lang="zh-TW" altLang="en-US" sz="3200" dirty="0">
                <a:solidFill>
                  <a:schemeClr val="tx1"/>
                </a:solidFill>
                <a:latin typeface="+mj-ea"/>
                <a:ea typeface="+mj-ea"/>
              </a:rPr>
              <a:t>日</a:t>
            </a:r>
            <a:r>
              <a:rPr lang="en-US" altLang="zh-TW" sz="3200" dirty="0">
                <a:solidFill>
                  <a:schemeClr val="tx1"/>
                </a:solidFill>
                <a:latin typeface="+mj-ea"/>
                <a:ea typeface="+mj-ea"/>
              </a:rPr>
              <a:t>(</a:t>
            </a:r>
            <a:r>
              <a:rPr lang="zh-TW" altLang="en-US" sz="3200" dirty="0">
                <a:solidFill>
                  <a:schemeClr val="tx1"/>
                </a:solidFill>
                <a:latin typeface="+mj-ea"/>
                <a:ea typeface="+mj-ea"/>
              </a:rPr>
              <a:t>六、日</a:t>
            </a:r>
            <a:r>
              <a:rPr lang="en-US" altLang="zh-TW" sz="3200" dirty="0">
                <a:solidFill>
                  <a:schemeClr val="tx1"/>
                </a:solidFill>
                <a:latin typeface="+mj-ea"/>
                <a:ea typeface="+mj-ea"/>
              </a:rPr>
              <a:t>)</a:t>
            </a:r>
            <a:endParaRPr lang="zh-TW" altLang="en-US" sz="3200" dirty="0">
              <a:solidFill>
                <a:schemeClr val="tx1"/>
              </a:solidFill>
              <a:latin typeface="+mj-ea"/>
              <a:ea typeface="+mj-ea"/>
            </a:endParaRPr>
          </a:p>
        </p:txBody>
      </p:sp>
      <p:sp>
        <p:nvSpPr>
          <p:cNvPr id="10" name="圓角矩形 5">
            <a:extLst>
              <a:ext uri="{FF2B5EF4-FFF2-40B4-BE49-F238E27FC236}">
                <a16:creationId xmlns:a16="http://schemas.microsoft.com/office/drawing/2014/main" id="{CC26026F-381A-42FE-A67A-5AEECDDDE9D5}"/>
              </a:ext>
            </a:extLst>
          </p:cNvPr>
          <p:cNvSpPr/>
          <p:nvPr/>
        </p:nvSpPr>
        <p:spPr>
          <a:xfrm>
            <a:off x="1619931" y="3381488"/>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成績公告</a:t>
            </a:r>
          </a:p>
        </p:txBody>
      </p:sp>
      <p:sp>
        <p:nvSpPr>
          <p:cNvPr id="11" name="圓角矩形 6">
            <a:extLst>
              <a:ext uri="{FF2B5EF4-FFF2-40B4-BE49-F238E27FC236}">
                <a16:creationId xmlns:a16="http://schemas.microsoft.com/office/drawing/2014/main" id="{CFA09E17-6326-4029-B2CD-F76AFE79618A}"/>
              </a:ext>
            </a:extLst>
          </p:cNvPr>
          <p:cNvSpPr/>
          <p:nvPr/>
        </p:nvSpPr>
        <p:spPr>
          <a:xfrm>
            <a:off x="4304394" y="3381488"/>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111</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10</a:t>
            </a:r>
            <a:r>
              <a:rPr lang="zh-TW" altLang="en-US" sz="3200" dirty="0">
                <a:solidFill>
                  <a:schemeClr val="tx1"/>
                </a:solidFill>
                <a:latin typeface="+mj-ea"/>
              </a:rPr>
              <a:t>日</a:t>
            </a:r>
            <a:r>
              <a:rPr lang="en-US" altLang="zh-TW" sz="3200" dirty="0">
                <a:solidFill>
                  <a:schemeClr val="tx1"/>
                </a:solidFill>
                <a:latin typeface="+mj-ea"/>
              </a:rPr>
              <a:t>(</a:t>
            </a:r>
            <a:r>
              <a:rPr lang="zh-TW" altLang="en-US" sz="3200" dirty="0">
                <a:solidFill>
                  <a:schemeClr val="tx1"/>
                </a:solidFill>
                <a:latin typeface="+mj-ea"/>
              </a:rPr>
              <a:t>五</a:t>
            </a:r>
            <a:r>
              <a:rPr lang="en-US" altLang="zh-TW" sz="3200" dirty="0">
                <a:solidFill>
                  <a:schemeClr val="tx1"/>
                </a:solidFill>
                <a:latin typeface="+mj-ea"/>
              </a:rPr>
              <a:t>)</a:t>
            </a:r>
            <a:endParaRPr lang="zh-TW" altLang="en-US" sz="3200" dirty="0">
              <a:solidFill>
                <a:schemeClr val="tx1"/>
              </a:solidFill>
              <a:latin typeface="+mj-ea"/>
              <a:ea typeface="+mj-ea"/>
            </a:endParaRPr>
          </a:p>
        </p:txBody>
      </p:sp>
      <p:sp>
        <p:nvSpPr>
          <p:cNvPr id="12" name="矩形圖說文字 7">
            <a:extLst>
              <a:ext uri="{FF2B5EF4-FFF2-40B4-BE49-F238E27FC236}">
                <a16:creationId xmlns:a16="http://schemas.microsoft.com/office/drawing/2014/main" id="{8920B409-CF26-4C4A-BB5D-26131FF05E59}"/>
              </a:ext>
            </a:extLst>
          </p:cNvPr>
          <p:cNvSpPr/>
          <p:nvPr/>
        </p:nvSpPr>
        <p:spPr>
          <a:xfrm>
            <a:off x="4223430" y="2477280"/>
            <a:ext cx="7736922" cy="788817"/>
          </a:xfrm>
          <a:prstGeom prst="wedgeRectCallout">
            <a:avLst>
              <a:gd name="adj1" fmla="val -65161"/>
              <a:gd name="adj2" fmla="val -37859"/>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algn="ctr" eaLnBrk="1" fontAlgn="auto" hangingPunct="1">
              <a:spcBef>
                <a:spcPts val="0"/>
              </a:spcBef>
              <a:spcAft>
                <a:spcPts val="0"/>
              </a:spcAft>
              <a:defRPr/>
            </a:pPr>
            <a:r>
              <a:rPr lang="zh-TW" altLang="en-US" sz="3200" b="1" dirty="0"/>
              <a:t>應屆、非應屆畢業生學生都</a:t>
            </a:r>
            <a:r>
              <a:rPr lang="zh-TW" altLang="en-US" sz="3200" b="1" u="sng" dirty="0">
                <a:solidFill>
                  <a:srgbClr val="FF0000"/>
                </a:solidFill>
              </a:rPr>
              <a:t>必須</a:t>
            </a:r>
            <a:r>
              <a:rPr lang="zh-TW" altLang="en-US" sz="3200" b="1" dirty="0"/>
              <a:t>參加會考</a:t>
            </a:r>
          </a:p>
        </p:txBody>
      </p:sp>
      <p:sp>
        <p:nvSpPr>
          <p:cNvPr id="13" name="圓角矩形 5">
            <a:extLst>
              <a:ext uri="{FF2B5EF4-FFF2-40B4-BE49-F238E27FC236}">
                <a16:creationId xmlns:a16="http://schemas.microsoft.com/office/drawing/2014/main" id="{DA48E796-D3B4-4FA4-A90A-B7F1B306213E}"/>
              </a:ext>
            </a:extLst>
          </p:cNvPr>
          <p:cNvSpPr/>
          <p:nvPr/>
        </p:nvSpPr>
        <p:spPr>
          <a:xfrm>
            <a:off x="1619931" y="4721226"/>
            <a:ext cx="2519363" cy="1223963"/>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algn="ctr" eaLnBrk="1" fontAlgn="auto" hangingPunct="1">
              <a:spcBef>
                <a:spcPts val="0"/>
              </a:spcBef>
              <a:spcAft>
                <a:spcPts val="0"/>
              </a:spcAft>
              <a:defRPr/>
            </a:pPr>
            <a:r>
              <a:rPr lang="zh-TW" altLang="en-US" sz="3200" dirty="0">
                <a:solidFill>
                  <a:srgbClr val="FF0000"/>
                </a:solidFill>
                <a:ea typeface="全真中圓體" pitchFamily="49" charset="-120"/>
              </a:rPr>
              <a:t>志願選填</a:t>
            </a:r>
          </a:p>
        </p:txBody>
      </p:sp>
      <p:sp>
        <p:nvSpPr>
          <p:cNvPr id="14" name="圓角矩形 6">
            <a:extLst>
              <a:ext uri="{FF2B5EF4-FFF2-40B4-BE49-F238E27FC236}">
                <a16:creationId xmlns:a16="http://schemas.microsoft.com/office/drawing/2014/main" id="{C6B50E9F-1A43-4B08-8585-7D64F1A9C375}"/>
              </a:ext>
            </a:extLst>
          </p:cNvPr>
          <p:cNvSpPr/>
          <p:nvPr/>
        </p:nvSpPr>
        <p:spPr>
          <a:xfrm>
            <a:off x="4304394" y="4721226"/>
            <a:ext cx="6335713" cy="1223962"/>
          </a:xfrm>
          <a:prstGeom prst="roundRect">
            <a:avLst/>
          </a:prstGeom>
          <a:solidFill>
            <a:srgbClr val="9999FF"/>
          </a:solidFill>
          <a:ln/>
        </p:spPr>
        <p:style>
          <a:lnRef idx="3">
            <a:schemeClr val="lt1"/>
          </a:lnRef>
          <a:fillRef idx="1">
            <a:schemeClr val="accent5"/>
          </a:fillRef>
          <a:effectRef idx="1">
            <a:schemeClr val="accent5"/>
          </a:effectRef>
          <a:fontRef idx="minor">
            <a:schemeClr val="lt1"/>
          </a:fontRef>
        </p:style>
        <p:txBody>
          <a:bodyPr anchor="ctr"/>
          <a:lstStyle/>
          <a:p>
            <a:pPr eaLnBrk="1" fontAlgn="auto" hangingPunct="1">
              <a:spcBef>
                <a:spcPts val="0"/>
              </a:spcBef>
              <a:spcAft>
                <a:spcPts val="0"/>
              </a:spcAft>
              <a:defRPr/>
            </a:pPr>
            <a:r>
              <a:rPr lang="zh-TW" altLang="en-US" sz="3200" dirty="0">
                <a:solidFill>
                  <a:schemeClr val="tx1"/>
                </a:solidFill>
                <a:latin typeface="+mj-ea"/>
                <a:ea typeface="+mj-ea"/>
              </a:rPr>
              <a:t>時間：</a:t>
            </a:r>
            <a:r>
              <a:rPr lang="en-US" altLang="zh-TW" sz="3200" dirty="0">
                <a:solidFill>
                  <a:schemeClr val="tx1"/>
                </a:solidFill>
                <a:latin typeface="+mj-ea"/>
              </a:rPr>
              <a:t> 111</a:t>
            </a:r>
            <a:r>
              <a:rPr lang="zh-TW" altLang="en-US" sz="3200" dirty="0">
                <a:solidFill>
                  <a:schemeClr val="tx1"/>
                </a:solidFill>
                <a:latin typeface="+mj-ea"/>
              </a:rPr>
              <a:t>年</a:t>
            </a:r>
            <a:r>
              <a:rPr lang="en-US" altLang="zh-TW" sz="3200" dirty="0">
                <a:solidFill>
                  <a:schemeClr val="tx1"/>
                </a:solidFill>
                <a:latin typeface="+mj-ea"/>
              </a:rPr>
              <a:t>6</a:t>
            </a:r>
            <a:r>
              <a:rPr lang="zh-TW" altLang="en-US" sz="3200" dirty="0">
                <a:solidFill>
                  <a:schemeClr val="tx1"/>
                </a:solidFill>
                <a:latin typeface="+mj-ea"/>
              </a:rPr>
              <a:t>月</a:t>
            </a:r>
            <a:r>
              <a:rPr lang="en-US" altLang="zh-TW" sz="3200" dirty="0">
                <a:solidFill>
                  <a:schemeClr val="tx1"/>
                </a:solidFill>
                <a:latin typeface="+mj-ea"/>
              </a:rPr>
              <a:t>23-26</a:t>
            </a:r>
            <a:r>
              <a:rPr lang="zh-TW" altLang="en-US" sz="3200" dirty="0">
                <a:solidFill>
                  <a:schemeClr val="tx1"/>
                </a:solidFill>
                <a:latin typeface="+mj-ea"/>
              </a:rPr>
              <a:t>日</a:t>
            </a:r>
            <a:endParaRPr lang="zh-TW" altLang="en-US" sz="3200" dirty="0">
              <a:solidFill>
                <a:schemeClr val="tx1"/>
              </a:solidFill>
              <a:latin typeface="+mj-ea"/>
              <a:ea typeface="+mj-ea"/>
            </a:endParaRPr>
          </a:p>
        </p:txBody>
      </p:sp>
      <p:sp>
        <p:nvSpPr>
          <p:cNvPr id="15" name="矩形圖說文字 7">
            <a:extLst>
              <a:ext uri="{FF2B5EF4-FFF2-40B4-BE49-F238E27FC236}">
                <a16:creationId xmlns:a16="http://schemas.microsoft.com/office/drawing/2014/main" id="{B0DE5F83-5829-4CAD-8E99-16D15C2CD958}"/>
              </a:ext>
            </a:extLst>
          </p:cNvPr>
          <p:cNvSpPr/>
          <p:nvPr/>
        </p:nvSpPr>
        <p:spPr>
          <a:xfrm>
            <a:off x="4223430" y="5737923"/>
            <a:ext cx="7736921" cy="788817"/>
          </a:xfrm>
          <a:prstGeom prst="wedgeRectCallout">
            <a:avLst>
              <a:gd name="adj1" fmla="val -69961"/>
              <a:gd name="adj2" fmla="val -44188"/>
            </a:avLst>
          </a:prstGeom>
          <a:solidFill>
            <a:srgbClr val="92D050"/>
          </a:solidFill>
        </p:spPr>
        <p:style>
          <a:lnRef idx="1">
            <a:schemeClr val="accent5"/>
          </a:lnRef>
          <a:fillRef idx="2">
            <a:schemeClr val="accent5"/>
          </a:fillRef>
          <a:effectRef idx="1">
            <a:schemeClr val="accent5"/>
          </a:effectRef>
          <a:fontRef idx="minor">
            <a:schemeClr val="dk1"/>
          </a:fontRef>
        </p:style>
        <p:txBody>
          <a:bodyPr anchor="ctr"/>
          <a:lstStyle/>
          <a:p>
            <a:pPr eaLnBrk="1" fontAlgn="auto" hangingPunct="1">
              <a:spcBef>
                <a:spcPts val="0"/>
              </a:spcBef>
              <a:spcAft>
                <a:spcPts val="0"/>
              </a:spcAft>
              <a:defRPr/>
            </a:pPr>
            <a:r>
              <a:rPr lang="zh-TW" altLang="en-US" sz="3200" b="1" dirty="0"/>
              <a:t>應屆、非應屆學生都</a:t>
            </a:r>
            <a:r>
              <a:rPr lang="zh-TW" altLang="en-US" sz="3200" b="1" u="sng" dirty="0">
                <a:solidFill>
                  <a:srgbClr val="FF0000"/>
                </a:solidFill>
              </a:rPr>
              <a:t>必須</a:t>
            </a:r>
            <a:r>
              <a:rPr lang="zh-TW" altLang="en-US" sz="3200" b="1" dirty="0"/>
              <a:t>上網選填</a:t>
            </a:r>
          </a:p>
        </p:txBody>
      </p:sp>
    </p:spTree>
    <p:extLst>
      <p:ext uri="{BB962C8B-B14F-4D97-AF65-F5344CB8AC3E}">
        <p14:creationId xmlns:p14="http://schemas.microsoft.com/office/powerpoint/2010/main" val="371102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內容版面配置區 2"/>
          <p:cNvSpPr>
            <a:spLocks noGrp="1"/>
          </p:cNvSpPr>
          <p:nvPr>
            <p:ph idx="1"/>
          </p:nvPr>
        </p:nvSpPr>
        <p:spPr>
          <a:xfrm>
            <a:off x="1726293" y="1356201"/>
            <a:ext cx="10122310" cy="5657442"/>
          </a:xfrm>
        </p:spPr>
        <p:txBody>
          <a:bodyPr/>
          <a:lstStyle/>
          <a:p>
            <a:r>
              <a:rPr lang="zh-TW" altLang="en-US" sz="2800" dirty="0">
                <a:solidFill>
                  <a:schemeClr val="tx1"/>
                </a:solidFill>
                <a:latin typeface="標楷體" panose="03000509000000000000" pitchFamily="65" charset="-120"/>
                <a:ea typeface="標楷體" panose="03000509000000000000" pitchFamily="65" charset="-120"/>
              </a:rPr>
              <a:t>成績處理方式</a:t>
            </a:r>
            <a:endParaRPr lang="en-US" altLang="zh-TW" sz="2800" dirty="0">
              <a:solidFill>
                <a:schemeClr val="tx1"/>
              </a:solidFill>
              <a:latin typeface="標楷體" panose="03000509000000000000" pitchFamily="65" charset="-120"/>
              <a:ea typeface="標楷體" panose="03000509000000000000" pitchFamily="65" charset="-120"/>
            </a:endParaRP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國文、英語、數學、社會、自然各分為</a:t>
            </a:r>
            <a:r>
              <a:rPr lang="en-US" altLang="zh-TW" sz="2400" dirty="0">
                <a:solidFill>
                  <a:schemeClr val="tx1"/>
                </a:solidFill>
                <a:latin typeface="標楷體" panose="03000509000000000000" pitchFamily="65" charset="-120"/>
                <a:ea typeface="標楷體" panose="03000509000000000000" pitchFamily="65" charset="-120"/>
              </a:rPr>
              <a:t>3</a:t>
            </a:r>
            <a:r>
              <a:rPr lang="zh-TW" altLang="en-US" sz="2400" dirty="0">
                <a:solidFill>
                  <a:schemeClr val="tx1"/>
                </a:solidFill>
                <a:latin typeface="標楷體" panose="03000509000000000000" pitchFamily="65" charset="-120"/>
                <a:ea typeface="標楷體" panose="03000509000000000000" pitchFamily="65" charset="-120"/>
              </a:rPr>
              <a:t>個等級</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a:t>
            </a:r>
            <a:r>
              <a:rPr lang="en-US" altLang="zh-TW" sz="2400" dirty="0">
                <a:solidFill>
                  <a:schemeClr val="tx1"/>
                </a:solidFill>
                <a:latin typeface="標楷體" panose="03000509000000000000" pitchFamily="65" charset="-120"/>
                <a:ea typeface="標楷體" panose="03000509000000000000" pitchFamily="65" charset="-120"/>
              </a:rPr>
              <a:t>(A)</a:t>
            </a:r>
            <a:r>
              <a:rPr lang="zh-TW" altLang="en-US" sz="2400" dirty="0">
                <a:solidFill>
                  <a:schemeClr val="tx1"/>
                </a:solidFill>
                <a:latin typeface="標楷體" panose="03000509000000000000" pitchFamily="65" charset="-120"/>
                <a:ea typeface="標楷體" panose="03000509000000000000" pitchFamily="65" charset="-120"/>
              </a:rPr>
              <a:t>、基礎</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、待加強</a:t>
            </a:r>
            <a:r>
              <a:rPr lang="en-US" altLang="zh-TW" sz="2400" dirty="0">
                <a:solidFill>
                  <a:schemeClr val="tx1"/>
                </a:solidFill>
                <a:latin typeface="標楷體" panose="03000509000000000000" pitchFamily="65" charset="-120"/>
                <a:ea typeface="標楷體" panose="03000509000000000000" pitchFamily="65" charset="-120"/>
              </a:rPr>
              <a:t>(C)</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「精熟」：精通熟習該科目國中階段所學習的知識與能力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「基礎」：具備該科目國中階段之基本學力</a:t>
            </a:r>
          </a:p>
          <a:p>
            <a:pPr lvl="2">
              <a:spcBef>
                <a:spcPct val="0"/>
              </a:spcBef>
            </a:pPr>
            <a:r>
              <a:rPr lang="zh-TW" altLang="en-US" sz="2400" dirty="0">
                <a:solidFill>
                  <a:schemeClr val="tx1"/>
                </a:solidFill>
                <a:latin typeface="標楷體" panose="03000509000000000000" pitchFamily="65" charset="-120"/>
                <a:ea typeface="標楷體" panose="03000509000000000000" pitchFamily="65" charset="-120"/>
              </a:rPr>
              <a:t>「待加強」：尚未具備該科目國中教育階段之基本學力</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精熟等級及基礎等級再加上標示</a:t>
            </a:r>
            <a:endParaRPr lang="en-US" altLang="zh-TW" sz="2400" dirty="0">
              <a:solidFill>
                <a:schemeClr val="tx1"/>
              </a:solidFill>
              <a:latin typeface="標楷體" panose="03000509000000000000" pitchFamily="65" charset="-120"/>
              <a:ea typeface="標楷體" panose="03000509000000000000" pitchFamily="65" charset="-120"/>
            </a:endParaRP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A+(</a:t>
            </a:r>
            <a:r>
              <a:rPr lang="zh-TW" altLang="zh-TW" sz="2400" dirty="0">
                <a:solidFill>
                  <a:schemeClr val="tx1"/>
                </a:solidFill>
                <a:latin typeface="標楷體" panose="03000509000000000000" pitchFamily="65" charset="-120"/>
                <a:ea typeface="標楷體" panose="03000509000000000000" pitchFamily="65" charset="-120"/>
              </a:rPr>
              <a:t>精熟等級前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2">
              <a:spcBef>
                <a:spcPct val="0"/>
              </a:spcBef>
            </a:pP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25%)</a:t>
            </a:r>
            <a:r>
              <a:rPr lang="zh-TW" altLang="en-US"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B+(</a:t>
            </a:r>
            <a:r>
              <a:rPr lang="zh-TW" altLang="en-US" sz="2400" dirty="0">
                <a:solidFill>
                  <a:schemeClr val="tx1"/>
                </a:solidFill>
                <a:latin typeface="標楷體" panose="03000509000000000000" pitchFamily="65" charset="-120"/>
                <a:ea typeface="標楷體" panose="03000509000000000000" pitchFamily="65" charset="-120"/>
              </a:rPr>
              <a:t>基礎</a:t>
            </a:r>
            <a:r>
              <a:rPr lang="zh-TW" altLang="zh-TW" sz="2400" dirty="0">
                <a:solidFill>
                  <a:schemeClr val="tx1"/>
                </a:solidFill>
                <a:latin typeface="標楷體" panose="03000509000000000000" pitchFamily="65" charset="-120"/>
                <a:ea typeface="標楷體" panose="03000509000000000000" pitchFamily="65" charset="-120"/>
              </a:rPr>
              <a:t>等級前</a:t>
            </a:r>
            <a:r>
              <a:rPr lang="en-US" altLang="zh-TW" sz="2400" dirty="0">
                <a:solidFill>
                  <a:schemeClr val="tx1"/>
                </a:solidFill>
                <a:latin typeface="標楷體" panose="03000509000000000000" pitchFamily="65" charset="-120"/>
                <a:ea typeface="標楷體" panose="03000509000000000000" pitchFamily="65" charset="-120"/>
              </a:rPr>
              <a:t>26%</a:t>
            </a:r>
            <a:r>
              <a:rPr lang="zh-TW" altLang="zh-TW" sz="2400" dirty="0">
                <a:solidFill>
                  <a:schemeClr val="tx1"/>
                </a:solidFill>
                <a:latin typeface="標楷體" panose="03000509000000000000" pitchFamily="65" charset="-120"/>
                <a:ea typeface="標楷體" panose="03000509000000000000" pitchFamily="65" charset="-120"/>
              </a:rPr>
              <a:t>～</a:t>
            </a:r>
            <a:r>
              <a:rPr lang="en-US" altLang="zh-TW" sz="2400" dirty="0">
                <a:solidFill>
                  <a:schemeClr val="tx1"/>
                </a:solidFill>
                <a:latin typeface="標楷體" panose="03000509000000000000" pitchFamily="65" charset="-120"/>
                <a:ea typeface="標楷體" panose="03000509000000000000" pitchFamily="65" charset="-120"/>
              </a:rPr>
              <a:t>50%)</a:t>
            </a:r>
          </a:p>
          <a:p>
            <a:pPr lvl="1">
              <a:spcBef>
                <a:spcPct val="0"/>
              </a:spcBef>
            </a:pPr>
            <a:r>
              <a:rPr lang="zh-TW" altLang="en-US" sz="2400" dirty="0">
                <a:solidFill>
                  <a:schemeClr val="tx1"/>
                </a:solidFill>
                <a:latin typeface="標楷體" panose="03000509000000000000" pitchFamily="65" charset="-120"/>
                <a:ea typeface="標楷體" panose="03000509000000000000" pitchFamily="65" charset="-120"/>
              </a:rPr>
              <a:t>寫作測驗分為六個等級</a:t>
            </a:r>
            <a:endParaRPr lang="en-US" altLang="zh-TW" sz="2400" dirty="0">
              <a:solidFill>
                <a:schemeClr val="tx1"/>
              </a:solidFill>
              <a:latin typeface="標楷體" panose="03000509000000000000" pitchFamily="65" charset="-120"/>
              <a:ea typeface="標楷體" panose="03000509000000000000" pitchFamily="65" charset="-120"/>
            </a:endParaRPr>
          </a:p>
          <a:p>
            <a:r>
              <a:rPr lang="zh-TW" altLang="en-US" sz="2800" dirty="0">
                <a:solidFill>
                  <a:schemeClr val="tx1"/>
                </a:solidFill>
                <a:latin typeface="標楷體" panose="03000509000000000000" pitchFamily="65" charset="-120"/>
                <a:ea typeface="標楷體" panose="03000509000000000000" pitchFamily="65" charset="-120"/>
              </a:rPr>
              <a:t>考試違規之處理</a:t>
            </a:r>
            <a:endParaRPr lang="en-US" altLang="zh-TW" sz="2800" dirty="0">
              <a:solidFill>
                <a:schemeClr val="tx1"/>
              </a:solidFill>
              <a:latin typeface="標楷體" panose="03000509000000000000" pitchFamily="65" charset="-120"/>
              <a:ea typeface="標楷體" panose="03000509000000000000" pitchFamily="65" charset="-120"/>
            </a:endParaRPr>
          </a:p>
          <a:p>
            <a:pPr lvl="1"/>
            <a:r>
              <a:rPr lang="zh-TW" altLang="en-US" sz="2400" dirty="0">
                <a:solidFill>
                  <a:schemeClr val="tx1"/>
                </a:solidFill>
                <a:latin typeface="標楷體" panose="03000509000000000000" pitchFamily="65" charset="-120"/>
                <a:ea typeface="標楷體" panose="03000509000000000000" pitchFamily="65" charset="-120"/>
              </a:rPr>
              <a:t>採違規記點方式，並於免試入學比序時，</a:t>
            </a:r>
            <a:r>
              <a:rPr lang="zh-TW" altLang="en-US" sz="2400" b="1" dirty="0">
                <a:solidFill>
                  <a:srgbClr val="FF0000"/>
                </a:solidFill>
                <a:latin typeface="標楷體" panose="03000509000000000000" pitchFamily="65" charset="-120"/>
                <a:ea typeface="標楷體" panose="03000509000000000000" pitchFamily="65" charset="-120"/>
              </a:rPr>
              <a:t>扣國中教育會考總積分之百分之一。</a:t>
            </a:r>
          </a:p>
        </p:txBody>
      </p:sp>
      <p:sp>
        <p:nvSpPr>
          <p:cNvPr id="94212"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EE3709-3A28-4670-A896-F6329E72D5E1}"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6" name="標題 1"/>
          <p:cNvSpPr>
            <a:spLocks noGrp="1"/>
          </p:cNvSpPr>
          <p:nvPr>
            <p:ph type="title"/>
          </p:nvPr>
        </p:nvSpPr>
        <p:spPr>
          <a:xfrm>
            <a:off x="1991544" y="566339"/>
            <a:ext cx="4371975" cy="586185"/>
          </a:xfrm>
        </p:spPr>
        <p:txBody>
          <a:bodyPr/>
          <a:lstStyle/>
          <a:p>
            <a:pPr eaLnBrk="1" hangingPunct="1"/>
            <a:r>
              <a:rPr lang="zh-TW" altLang="en-US" sz="3600" b="1" dirty="0">
                <a:latin typeface="標楷體" panose="03000509000000000000" pitchFamily="65" charset="-120"/>
                <a:ea typeface="標楷體" panose="03000509000000000000" pitchFamily="65" charset="-120"/>
              </a:rPr>
              <a:t>教育會考成績的計算</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775521" y="525145"/>
            <a:ext cx="7349430" cy="650715"/>
          </a:xfrm>
        </p:spPr>
        <p:txBody>
          <a:bodyPr/>
          <a:lstStyle/>
          <a:p>
            <a:r>
              <a:rPr kumimoji="1" lang="zh-TW" altLang="zh-TW" sz="3600" b="1" kern="0" dirty="0">
                <a:solidFill>
                  <a:schemeClr val="tx1"/>
                </a:solidFill>
                <a:latin typeface="標楷體" pitchFamily="65" charset="-120"/>
                <a:ea typeface="標楷體" pitchFamily="65" charset="-120"/>
                <a:cs typeface="+mj-cs"/>
              </a:rPr>
              <a:t>英語科整體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775520" y="1167730"/>
            <a:ext cx="9039964" cy="4781550"/>
          </a:xfrm>
        </p:spPr>
        <p:txBody>
          <a:bodyPr/>
          <a:lstStyle/>
          <a:p>
            <a:endParaRPr lang="en-US" altLang="zh-TW" sz="800" dirty="0">
              <a:latin typeface="+mn-ea"/>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聽力占</a:t>
            </a:r>
            <a:r>
              <a:rPr lang="en-US" altLang="zh-TW" sz="2400" dirty="0">
                <a:latin typeface="標楷體" panose="03000509000000000000" pitchFamily="65" charset="-120"/>
                <a:ea typeface="標楷體" panose="03000509000000000000" pitchFamily="65" charset="-120"/>
                <a:cs typeface="Times New Roman" pitchFamily="18" charset="0"/>
              </a:rPr>
              <a:t>20</a:t>
            </a:r>
            <a:r>
              <a:rPr lang="zh-TW" altLang="zh-TW" sz="2400" dirty="0">
                <a:latin typeface="標楷體" panose="03000509000000000000" pitchFamily="65" charset="-120"/>
                <a:ea typeface="標楷體" panose="03000509000000000000" pitchFamily="65" charset="-120"/>
                <a:cs typeface="Times New Roman" pitchFamily="18" charset="0"/>
              </a:rPr>
              <a:t>％，閱讀占</a:t>
            </a:r>
            <a:r>
              <a:rPr lang="en-US" altLang="zh-TW" sz="2400" dirty="0">
                <a:latin typeface="標楷體" panose="03000509000000000000" pitchFamily="65" charset="-120"/>
                <a:ea typeface="標楷體" panose="03000509000000000000" pitchFamily="65" charset="-120"/>
                <a:cs typeface="Times New Roman" pitchFamily="18" charset="0"/>
              </a:rPr>
              <a:t>80</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mn-ea"/>
              <a:ea typeface="+mn-ea"/>
            </a:endParaRPr>
          </a:p>
          <a:p>
            <a:pPr>
              <a:buFontTx/>
              <a:buNone/>
            </a:pPr>
            <a:endParaRPr lang="en-US" altLang="zh-TW" dirty="0">
              <a:latin typeface="+mn-ea"/>
              <a:ea typeface="+mn-ea"/>
            </a:endParaRPr>
          </a:p>
          <a:p>
            <a:pPr>
              <a:buFontTx/>
              <a:buNone/>
            </a:pPr>
            <a:endParaRPr lang="en-US" altLang="zh-TW" sz="1200" dirty="0">
              <a:latin typeface="+mn-ea"/>
            </a:endParaRPr>
          </a:p>
          <a:p>
            <a:pPr>
              <a:buFontTx/>
              <a:buNone/>
            </a:pPr>
            <a:endParaRPr lang="zh-TW" altLang="en-US" sz="2000" dirty="0">
              <a:latin typeface="+mn-ea"/>
            </a:endParaRPr>
          </a:p>
        </p:txBody>
      </p:sp>
      <p:graphicFrame>
        <p:nvGraphicFramePr>
          <p:cNvPr id="7" name="Object 2"/>
          <p:cNvGraphicFramePr>
            <a:graphicFrameLocks noChangeAspect="1"/>
          </p:cNvGraphicFramePr>
          <p:nvPr>
            <p:extLst/>
          </p:nvPr>
        </p:nvGraphicFramePr>
        <p:xfrm>
          <a:off x="2216150" y="2127250"/>
          <a:ext cx="7994650" cy="1517650"/>
        </p:xfrm>
        <a:graphic>
          <a:graphicData uri="http://schemas.openxmlformats.org/presentationml/2006/ole">
            <mc:AlternateContent xmlns:mc="http://schemas.openxmlformats.org/markup-compatibility/2006">
              <mc:Choice xmlns:v="urn:schemas-microsoft-com:vml" Requires="v">
                <p:oleObj spid="_x0000_s2118" name="方程式" r:id="rId3" imgW="3340100" imgH="635000" progId="Equation.3">
                  <p:embed/>
                </p:oleObj>
              </mc:Choice>
              <mc:Fallback>
                <p:oleObj name="方程式" r:id="rId3" imgW="3340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150" y="2127250"/>
                        <a:ext cx="7994650" cy="151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2172396" y="3379316"/>
          <a:ext cx="8326437" cy="1993900"/>
        </p:xfrm>
        <a:graphic>
          <a:graphicData uri="http://schemas.openxmlformats.org/presentationml/2006/ole">
            <mc:AlternateContent xmlns:mc="http://schemas.openxmlformats.org/markup-compatibility/2006">
              <mc:Choice xmlns:v="urn:schemas-microsoft-com:vml" Requires="v">
                <p:oleObj spid="_x0000_s2119" name="方程式" r:id="rId5" imgW="3479760" imgH="850680" progId="Equation.3">
                  <p:embed/>
                </p:oleObj>
              </mc:Choice>
              <mc:Fallback>
                <p:oleObj name="方程式" r:id="rId5" imgW="3479760" imgH="850680" progId="Equation.3">
                  <p:embed/>
                  <p:pic>
                    <p:nvPicPr>
                      <p:cNvPr id="8" name="Object 3"/>
                      <p:cNvPicPr>
                        <a:picLocks noChangeAspect="1" noChangeArrowheads="1"/>
                      </p:cNvPicPr>
                      <p:nvPr/>
                    </p:nvPicPr>
                    <p:blipFill>
                      <a:blip r:embed="rId6"/>
                      <a:srcRect/>
                      <a:stretch>
                        <a:fillRect/>
                      </a:stretch>
                    </p:blipFill>
                    <p:spPr bwMode="auto">
                      <a:xfrm>
                        <a:off x="2172396" y="3379316"/>
                        <a:ext cx="8326437" cy="199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 name="群組 8"/>
          <p:cNvGrpSpPr/>
          <p:nvPr/>
        </p:nvGrpSpPr>
        <p:grpSpPr>
          <a:xfrm>
            <a:off x="2423592" y="4941168"/>
            <a:ext cx="6264696" cy="1506686"/>
            <a:chOff x="755576" y="4919608"/>
            <a:chExt cx="6264696" cy="1653338"/>
          </a:xfrm>
        </p:grpSpPr>
        <p:sp>
          <p:nvSpPr>
            <p:cNvPr id="10" name="橢圓形圖說文字 9"/>
            <p:cNvSpPr/>
            <p:nvPr/>
          </p:nvSpPr>
          <p:spPr>
            <a:xfrm>
              <a:off x="755576" y="4919608"/>
              <a:ext cx="6228692" cy="1653338"/>
            </a:xfrm>
            <a:prstGeom prst="wedgeEllipseCallout">
              <a:avLst>
                <a:gd name="adj1" fmla="val 29977"/>
                <a:gd name="adj2" fmla="val -71420"/>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32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Times New Roman" pitchFamily="18" charset="0"/>
              </a:endParaRPr>
            </a:p>
          </p:txBody>
        </p:sp>
        <p:sp>
          <p:nvSpPr>
            <p:cNvPr id="11" name="矩形 10"/>
            <p:cNvSpPr/>
            <p:nvPr/>
          </p:nvSpPr>
          <p:spPr>
            <a:xfrm>
              <a:off x="1043608" y="5156659"/>
              <a:ext cx="5976664" cy="1053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是精熟、基礎還是待加強</a:t>
              </a:r>
              <a:r>
                <a:rPr kumimoji="1" lang="en-US" altLang="zh-TW"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p>
            <a:p>
              <a:pPr marL="355600" marR="0" lvl="0" indent="-355600" algn="l" defTabSz="914400" rtl="0" eaLnBrk="0" fontAlgn="base" latinLnBrk="0" hangingPunct="0">
                <a:lnSpc>
                  <a:spcPct val="100000"/>
                </a:lnSpc>
                <a:spcBef>
                  <a:spcPct val="0"/>
                </a:spcBef>
                <a:spcAft>
                  <a:spcPct val="0"/>
                </a:spcAft>
                <a:buClrTx/>
                <a:buSzTx/>
                <a:buFont typeface="Arial" pitchFamily="34" charset="0"/>
                <a:buChar char="•"/>
                <a:tabLst/>
                <a:defRPr/>
              </a:pPr>
              <a:r>
                <a:rPr kumimoji="1" lang="zh-TW" altLang="en-US" sz="26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如果是精熟或基礎，又是哪個標示</a:t>
              </a:r>
              <a:r>
                <a:rPr kumimoji="1" lang="en-US" altLang="zh-TW"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rPr>
                <a:t>?</a:t>
              </a:r>
              <a:endParaRPr kumimoji="1" lang="zh-TW" altLang="en-US" sz="2800" b="0" i="0" u="none" strike="noStrike" kern="1200" cap="none" spc="0" normalizeH="0" baseline="0" noProof="0" dirty="0">
                <a:ln>
                  <a:noFill/>
                </a:ln>
                <a:solidFill>
                  <a:srgbClr val="0000FF"/>
                </a:solidFill>
                <a:effectLst/>
                <a:uLnTx/>
                <a:uFillTx/>
                <a:latin typeface="標楷體" panose="03000509000000000000" pitchFamily="65" charset="-120"/>
                <a:ea typeface="標楷體" panose="03000509000000000000" pitchFamily="65" charset="-120"/>
                <a:cs typeface="+mn-cs"/>
              </a:endParaRPr>
            </a:p>
          </p:txBody>
        </p:sp>
      </p:grpSp>
    </p:spTree>
    <p:extLst>
      <p:ext uri="{BB962C8B-B14F-4D97-AF65-F5344CB8AC3E}">
        <p14:creationId xmlns:p14="http://schemas.microsoft.com/office/powerpoint/2010/main" val="25609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2107308" y="533042"/>
            <a:ext cx="8229600" cy="1143000"/>
          </a:xfrm>
        </p:spPr>
        <p:txBody>
          <a:bodyPr/>
          <a:lstStyle/>
          <a:p>
            <a:r>
              <a:rPr kumimoji="1" lang="zh-TW" altLang="en-US" sz="3600" b="1" kern="0" dirty="0">
                <a:solidFill>
                  <a:schemeClr val="tx1"/>
                </a:solidFill>
                <a:latin typeface="標楷體" pitchFamily="65" charset="-120"/>
                <a:ea typeface="標楷體" pitchFamily="65" charset="-120"/>
                <a:cs typeface="+mj-cs"/>
              </a:rPr>
              <a:t>會考</a:t>
            </a:r>
            <a:r>
              <a:rPr kumimoji="1" lang="zh-TW" altLang="zh-TW" sz="3600" b="1" kern="0" dirty="0">
                <a:solidFill>
                  <a:schemeClr val="tx1"/>
                </a:solidFill>
                <a:latin typeface="標楷體" pitchFamily="65" charset="-120"/>
                <a:ea typeface="標楷體" pitchFamily="65" charset="-120"/>
                <a:cs typeface="+mj-cs"/>
              </a:rPr>
              <a:t>英語科</a:t>
            </a:r>
            <a:r>
              <a:rPr kumimoji="1" lang="zh-TW" altLang="en-US" sz="3600" b="1" kern="0" dirty="0">
                <a:solidFill>
                  <a:schemeClr val="tx1"/>
                </a:solidFill>
                <a:latin typeface="標楷體" pitchFamily="65" charset="-120"/>
                <a:ea typeface="標楷體" pitchFamily="65" charset="-120"/>
                <a:cs typeface="+mj-cs"/>
              </a:rPr>
              <a:t>三等級四標示</a:t>
            </a:r>
          </a:p>
        </p:txBody>
      </p:sp>
      <p:sp>
        <p:nvSpPr>
          <p:cNvPr id="38915" name="內容版面配置區 2"/>
          <p:cNvSpPr>
            <a:spLocks noGrp="1"/>
          </p:cNvSpPr>
          <p:nvPr>
            <p:ph idx="1"/>
          </p:nvPr>
        </p:nvSpPr>
        <p:spPr>
          <a:xfrm>
            <a:off x="1775521" y="1339850"/>
            <a:ext cx="8893175" cy="2736850"/>
          </a:xfrm>
        </p:spPr>
        <p:txBody>
          <a:bodyPr/>
          <a:lstStyle/>
          <a:p>
            <a:pPr>
              <a:buFontTx/>
              <a:buNone/>
            </a:pPr>
            <a:endParaRPr lang="en-US" altLang="zh-TW">
              <a:latin typeface="微軟正黑體" pitchFamily="34" charset="-120"/>
              <a:ea typeface="微軟正黑體" pitchFamily="34" charset="-120"/>
            </a:endParaRPr>
          </a:p>
          <a:p>
            <a:pPr>
              <a:buFontTx/>
              <a:buNone/>
            </a:pPr>
            <a:endParaRPr lang="en-US" altLang="zh-TW" sz="800">
              <a:latin typeface="微軟正黑體" pitchFamily="34" charset="-120"/>
              <a:ea typeface="微軟正黑體" pitchFamily="34" charset="-120"/>
            </a:endParaRPr>
          </a:p>
          <a:p>
            <a:pPr>
              <a:buFontTx/>
              <a:buNone/>
            </a:pPr>
            <a:endParaRPr lang="zh-TW" altLang="en-US">
              <a:latin typeface="微軟正黑體" pitchFamily="34" charset="-120"/>
              <a:ea typeface="微軟正黑體" pitchFamily="34"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2516645916"/>
              </p:ext>
            </p:extLst>
          </p:nvPr>
        </p:nvGraphicFramePr>
        <p:xfrm>
          <a:off x="2222075" y="1500935"/>
          <a:ext cx="7488832" cy="4205722"/>
        </p:xfrm>
        <a:graphic>
          <a:graphicData uri="http://schemas.openxmlformats.org/drawingml/2006/table">
            <a:tbl>
              <a:tblPr firstRow="1" firstCol="1" bandRow="1">
                <a:tableStyleId>{21E4AEA4-8DFA-4A89-87EB-49C32662AFE0}</a:tableStyleId>
              </a:tblPr>
              <a:tblGrid>
                <a:gridCol w="1255377">
                  <a:extLst>
                    <a:ext uri="{9D8B030D-6E8A-4147-A177-3AD203B41FA5}">
                      <a16:colId xmlns:a16="http://schemas.microsoft.com/office/drawing/2014/main" val="20000"/>
                    </a:ext>
                  </a:extLst>
                </a:gridCol>
                <a:gridCol w="1433001">
                  <a:extLst>
                    <a:ext uri="{9D8B030D-6E8A-4147-A177-3AD203B41FA5}">
                      <a16:colId xmlns:a16="http://schemas.microsoft.com/office/drawing/2014/main" val="20001"/>
                    </a:ext>
                  </a:extLst>
                </a:gridCol>
                <a:gridCol w="2198254">
                  <a:extLst>
                    <a:ext uri="{9D8B030D-6E8A-4147-A177-3AD203B41FA5}">
                      <a16:colId xmlns:a16="http://schemas.microsoft.com/office/drawing/2014/main" val="20002"/>
                    </a:ext>
                  </a:extLst>
                </a:gridCol>
                <a:gridCol w="2602200">
                  <a:extLst>
                    <a:ext uri="{9D8B030D-6E8A-4147-A177-3AD203B41FA5}">
                      <a16:colId xmlns:a16="http://schemas.microsoft.com/office/drawing/2014/main" val="20003"/>
                    </a:ext>
                  </a:extLst>
                </a:gridCol>
              </a:tblGrid>
              <a:tr h="792088">
                <a:tc>
                  <a:txBody>
                    <a:bodyPr/>
                    <a:lstStyle/>
                    <a:p>
                      <a:pPr algn="ctr">
                        <a:spcAft>
                          <a:spcPts val="0"/>
                        </a:spcAft>
                      </a:pPr>
                      <a:r>
                        <a:rPr lang="zh-TW" sz="2800" kern="0" dirty="0">
                          <a:effectLst/>
                        </a:rPr>
                        <a:t>等級</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ctr">
                        <a:spcAft>
                          <a:spcPts val="0"/>
                        </a:spcAft>
                      </a:pPr>
                      <a:r>
                        <a:rPr lang="zh-TW" sz="2800" kern="0" dirty="0">
                          <a:effectLst/>
                        </a:rPr>
                        <a:t>標示</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gridSpan="2">
                  <a:txBody>
                    <a:bodyPr/>
                    <a:lstStyle/>
                    <a:p>
                      <a:pPr algn="ctr">
                        <a:spcAft>
                          <a:spcPts val="0"/>
                        </a:spcAft>
                      </a:pPr>
                      <a:r>
                        <a:rPr lang="zh-TW" altLang="en-US" sz="2800" kern="0" dirty="0">
                          <a:effectLst/>
                        </a:rPr>
                        <a:t>英語科</a:t>
                      </a:r>
                      <a:r>
                        <a:rPr lang="zh-TW" sz="2800" kern="0" dirty="0">
                          <a:effectLst/>
                        </a:rPr>
                        <a:t>加權分數</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0"/>
                  </a:ext>
                </a:extLst>
              </a:tr>
              <a:tr h="426693">
                <a:tc rowSpan="3">
                  <a:txBody>
                    <a:bodyPr/>
                    <a:lstStyle/>
                    <a:p>
                      <a:pPr algn="ctr">
                        <a:spcAft>
                          <a:spcPts val="0"/>
                        </a:spcAft>
                      </a:pPr>
                      <a:r>
                        <a:rPr lang="zh-TW" sz="2800" kern="0" dirty="0">
                          <a:effectLst/>
                        </a:rPr>
                        <a:t>精熟</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zh-TW" altLang="en-US" sz="26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90</a:t>
                      </a:r>
                      <a:r>
                        <a:rPr lang="en-US" altLang="zh-TW" sz="2600" kern="0" dirty="0">
                          <a:effectLst/>
                          <a:latin typeface="Times New Roman" pitchFamily="18" charset="0"/>
                          <a:cs typeface="Times New Roman" pitchFamily="18" charset="0"/>
                        </a:rPr>
                        <a:t>.24</a:t>
                      </a:r>
                      <a:r>
                        <a:rPr lang="en-US" sz="2600" kern="0" dirty="0">
                          <a:effectLst/>
                          <a:latin typeface="Times New Roman" pitchFamily="18" charset="0"/>
                          <a:cs typeface="Times New Roman" pitchFamily="18" charset="0"/>
                        </a:rPr>
                        <a:t>-100.00</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98.05-100.00  </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1"/>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95</a:t>
                      </a:r>
                      <a:r>
                        <a:rPr lang="en-US" altLang="zh-TW" sz="2600" kern="0" dirty="0">
                          <a:effectLst/>
                          <a:latin typeface="Times New Roman" pitchFamily="18" charset="0"/>
                          <a:cs typeface="Times New Roman" pitchFamily="18" charset="0"/>
                        </a:rPr>
                        <a:t>.15-98.04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2"/>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A</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90.24-95.14</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3"/>
                  </a:ext>
                </a:extLst>
              </a:tr>
              <a:tr h="426693">
                <a:tc rowSpan="3">
                  <a:txBody>
                    <a:bodyPr/>
                    <a:lstStyle/>
                    <a:p>
                      <a:pPr algn="ctr">
                        <a:spcAft>
                          <a:spcPts val="0"/>
                        </a:spcAft>
                      </a:pPr>
                      <a:r>
                        <a:rPr lang="zh-TW" sz="2800" kern="0" dirty="0">
                          <a:effectLst/>
                        </a:rPr>
                        <a:t>基礎</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rowSpan="3">
                  <a:txBody>
                    <a:bodyPr/>
                    <a:lstStyle/>
                    <a:p>
                      <a:pPr algn="ctr">
                        <a:spcAft>
                          <a:spcPts val="0"/>
                        </a:spcAft>
                      </a:pPr>
                      <a:r>
                        <a:rPr lang="en-US" altLang="zh-TW" sz="2600" kern="0" dirty="0">
                          <a:effectLst/>
                          <a:latin typeface="Times New Roman" pitchFamily="18" charset="0"/>
                          <a:cs typeface="Times New Roman" pitchFamily="18" charset="0"/>
                        </a:rPr>
                        <a:t>39.70</a:t>
                      </a:r>
                      <a:r>
                        <a:rPr lang="en-US" sz="2600" kern="0" dirty="0">
                          <a:effectLst/>
                          <a:latin typeface="Times New Roman" pitchFamily="18" charset="0"/>
                          <a:cs typeface="Times New Roman" pitchFamily="18" charset="0"/>
                        </a:rPr>
                        <a:t>-</a:t>
                      </a:r>
                      <a:r>
                        <a:rPr lang="en-US" altLang="zh-TW" sz="2600" kern="0" dirty="0">
                          <a:effectLst/>
                          <a:latin typeface="Times New Roman" pitchFamily="18" charset="0"/>
                          <a:cs typeface="Times New Roman" pitchFamily="18" charset="0"/>
                        </a:rPr>
                        <a:t>87.62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a:txBody>
                    <a:bodyPr/>
                    <a:lstStyle/>
                    <a:p>
                      <a:pPr algn="l">
                        <a:spcAft>
                          <a:spcPts val="0"/>
                        </a:spcAft>
                      </a:pPr>
                      <a:r>
                        <a:rPr lang="en-US" sz="2600" kern="0" dirty="0">
                          <a:effectLst/>
                          <a:latin typeface="Times New Roman" pitchFamily="18" charset="0"/>
                          <a:cs typeface="Times New Roman" pitchFamily="18" charset="0"/>
                        </a:rPr>
                        <a:t>  81.49-90.23</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4"/>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sz="2600" kern="0" dirty="0">
                          <a:effectLst/>
                          <a:latin typeface="Times New Roman" pitchFamily="18" charset="0"/>
                          <a:cs typeface="Times New Roman" pitchFamily="18" charset="0"/>
                        </a:rPr>
                        <a:t>  68.83-81.48</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5"/>
                  </a:ext>
                </a:extLst>
              </a:tr>
              <a:tr h="426693">
                <a:tc vMerge="1">
                  <a:txBody>
                    <a:bodyPr/>
                    <a:lstStyle/>
                    <a:p>
                      <a:endParaRPr lang="zh-TW" altLang="en-US"/>
                    </a:p>
                  </a:txBody>
                  <a:tcP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B</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vMerge="1">
                  <a:txBody>
                    <a:bodyPr/>
                    <a:lstStyle/>
                    <a:p>
                      <a:endParaRPr lang="zh-TW" altLang="en-US"/>
                    </a:p>
                  </a:txBody>
                  <a:tcPr/>
                </a:tc>
                <a:tc>
                  <a:txBody>
                    <a:bodyPr/>
                    <a:lstStyle/>
                    <a:p>
                      <a:pPr algn="l">
                        <a:spcAft>
                          <a:spcPts val="0"/>
                        </a:spcAft>
                      </a:pPr>
                      <a:r>
                        <a:rPr lang="en-US" altLang="zh-TW" sz="2600" kern="0" dirty="0">
                          <a:effectLst/>
                          <a:latin typeface="Times New Roman" pitchFamily="18" charset="0"/>
                          <a:cs typeface="Times New Roman" pitchFamily="18" charset="0"/>
                        </a:rPr>
                        <a:t>  39.70-68.82</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extLst>
                  <a:ext uri="{0D108BD9-81ED-4DB2-BD59-A6C34878D82A}">
                    <a16:rowId xmlns:a16="http://schemas.microsoft.com/office/drawing/2014/main" val="10006"/>
                  </a:ext>
                </a:extLst>
              </a:tr>
              <a:tr h="853314">
                <a:tc>
                  <a:txBody>
                    <a:bodyPr/>
                    <a:lstStyle/>
                    <a:p>
                      <a:pPr algn="ctr">
                        <a:spcAft>
                          <a:spcPts val="0"/>
                        </a:spcAft>
                      </a:pPr>
                      <a:r>
                        <a:rPr lang="zh-TW" sz="2800" kern="0" dirty="0">
                          <a:effectLst/>
                        </a:rPr>
                        <a:t>待加強</a:t>
                      </a:r>
                      <a:endParaRPr lang="zh-TW" sz="2800" kern="0" dirty="0">
                        <a:solidFill>
                          <a:srgbClr val="0000FF"/>
                        </a:solidFill>
                        <a:effectLst/>
                        <a:latin typeface="標楷體" pitchFamily="65" charset="-120"/>
                        <a:ea typeface="標楷體" pitchFamily="65" charset="-120"/>
                        <a:cs typeface="+mn-cs"/>
                      </a:endParaRPr>
                    </a:p>
                  </a:txBody>
                  <a:tcPr marL="17781" marR="17781" marT="0" marB="0" anchor="ctr"/>
                </a:tc>
                <a:tc>
                  <a:txBody>
                    <a:bodyPr/>
                    <a:lstStyle/>
                    <a:p>
                      <a:pPr algn="l">
                        <a:spcAft>
                          <a:spcPts val="0"/>
                        </a:spcAft>
                      </a:pPr>
                      <a:r>
                        <a:rPr lang="en-US" sz="2800" kern="0" dirty="0">
                          <a:effectLst/>
                          <a:latin typeface="Times New Roman" pitchFamily="18" charset="0"/>
                          <a:cs typeface="Times New Roman" pitchFamily="18" charset="0"/>
                        </a:rPr>
                        <a:t>   </a:t>
                      </a:r>
                      <a:r>
                        <a:rPr lang="zh-TW" altLang="en-US" sz="2800" kern="0" dirty="0">
                          <a:effectLst/>
                          <a:latin typeface="Times New Roman" pitchFamily="18" charset="0"/>
                          <a:cs typeface="Times New Roman" pitchFamily="18" charset="0"/>
                        </a:rPr>
                        <a:t> </a:t>
                      </a:r>
                      <a:r>
                        <a:rPr lang="en-US" sz="2800" kern="0" dirty="0">
                          <a:effectLst/>
                          <a:latin typeface="Times New Roman" pitchFamily="18" charset="0"/>
                          <a:cs typeface="Times New Roman" pitchFamily="18" charset="0"/>
                        </a:rPr>
                        <a:t>C</a:t>
                      </a:r>
                      <a:endParaRPr lang="zh-TW" sz="28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gridSpan="2">
                  <a:txBody>
                    <a:bodyPr/>
                    <a:lstStyle/>
                    <a:p>
                      <a:pPr algn="l">
                        <a:spcAft>
                          <a:spcPts val="0"/>
                        </a:spcAft>
                      </a:pPr>
                      <a:r>
                        <a:rPr lang="zh-TW" altLang="en-US" sz="2800" kern="0" dirty="0">
                          <a:effectLst/>
                          <a:latin typeface="Times New Roman" pitchFamily="18" charset="0"/>
                          <a:cs typeface="Times New Roman" pitchFamily="18" charset="0"/>
                        </a:rPr>
                        <a:t>      </a:t>
                      </a:r>
                      <a:r>
                        <a:rPr lang="en-US" sz="2600" kern="0" dirty="0">
                          <a:effectLst/>
                          <a:latin typeface="Times New Roman" pitchFamily="18" charset="0"/>
                          <a:cs typeface="Times New Roman" pitchFamily="18" charset="0"/>
                        </a:rPr>
                        <a:t>0.00-39.69</a:t>
                      </a:r>
                      <a:endParaRPr lang="zh-TW" sz="2600" kern="0" dirty="0">
                        <a:solidFill>
                          <a:schemeClr val="tx1"/>
                        </a:solidFill>
                        <a:effectLst/>
                        <a:latin typeface="Times New Roman" pitchFamily="18" charset="0"/>
                        <a:ea typeface="微軟正黑體" pitchFamily="34" charset="-120"/>
                        <a:cs typeface="Times New Roman" pitchFamily="18" charset="0"/>
                      </a:endParaRPr>
                    </a:p>
                  </a:txBody>
                  <a:tcPr marL="17781" marR="17781"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9321951" y="3826273"/>
            <a:ext cx="2389406" cy="1349342"/>
          </a:xfrm>
          <a:prstGeom prst="wedgeEllipseCallout">
            <a:avLst>
              <a:gd name="adj1" fmla="val -66004"/>
              <a:gd name="adj2" fmla="val -5239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81.49</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25991521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a:spLocks noGrp="1"/>
          </p:cNvSpPr>
          <p:nvPr>
            <p:ph type="title"/>
          </p:nvPr>
        </p:nvSpPr>
        <p:spPr>
          <a:xfrm>
            <a:off x="1820193" y="688505"/>
            <a:ext cx="7019007" cy="911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kumimoji="1" lang="zh-TW" altLang="en-US" sz="3600" b="1" kern="0" dirty="0">
                <a:solidFill>
                  <a:schemeClr val="tx1"/>
                </a:solidFill>
                <a:latin typeface="標楷體" pitchFamily="65" charset="-120"/>
                <a:ea typeface="標楷體" pitchFamily="65" charset="-120"/>
                <a:cs typeface="+mj-cs"/>
              </a:rPr>
              <a:t>數學科</a:t>
            </a:r>
            <a:r>
              <a:rPr kumimoji="1" lang="zh-TW" altLang="zh-TW" sz="3600" b="1" kern="0" dirty="0">
                <a:solidFill>
                  <a:schemeClr val="tx1"/>
                </a:solidFill>
                <a:latin typeface="標楷體" pitchFamily="65" charset="-120"/>
                <a:ea typeface="標楷體" pitchFamily="65" charset="-120"/>
                <a:cs typeface="+mj-cs"/>
              </a:rPr>
              <a:t>整體</a:t>
            </a:r>
            <a:r>
              <a:rPr kumimoji="1" lang="zh-TW" altLang="en-US" sz="3600" b="1" kern="0" dirty="0">
                <a:solidFill>
                  <a:schemeClr val="tx1"/>
                </a:solidFill>
                <a:latin typeface="標楷體" pitchFamily="65" charset="-120"/>
                <a:ea typeface="標楷體" pitchFamily="65" charset="-120"/>
                <a:cs typeface="+mj-cs"/>
              </a:rPr>
              <a:t>能力等級如何計算？</a:t>
            </a:r>
          </a:p>
        </p:txBody>
      </p:sp>
      <p:sp>
        <p:nvSpPr>
          <p:cNvPr id="6" name="內容版面配置區 2"/>
          <p:cNvSpPr>
            <a:spLocks noGrp="1"/>
          </p:cNvSpPr>
          <p:nvPr>
            <p:ph idx="1"/>
          </p:nvPr>
        </p:nvSpPr>
        <p:spPr>
          <a:xfrm>
            <a:off x="1631504" y="1600200"/>
            <a:ext cx="8568630" cy="4781550"/>
          </a:xfrm>
        </p:spPr>
        <p:txBody>
          <a:bodyPr/>
          <a:lstStyle/>
          <a:p>
            <a:endParaRPr lang="en-US" altLang="zh-TW" sz="1000" dirty="0">
              <a:latin typeface="標楷體" panose="03000509000000000000" pitchFamily="65" charset="-120"/>
              <a:ea typeface="標楷體" panose="03000509000000000000" pitchFamily="65" charset="-120"/>
            </a:endParaRPr>
          </a:p>
          <a:p>
            <a:pPr>
              <a:buFont typeface="Wingdings" pitchFamily="2" charset="2"/>
              <a:buChar char="u"/>
            </a:pPr>
            <a:r>
              <a:rPr lang="zh-TW" altLang="zh-TW" sz="2400" dirty="0">
                <a:latin typeface="標楷體" panose="03000509000000000000" pitchFamily="65" charset="-120"/>
                <a:ea typeface="標楷體" panose="03000509000000000000" pitchFamily="65" charset="-120"/>
              </a:rPr>
              <a:t>加權比重</a:t>
            </a:r>
            <a:r>
              <a:rPr lang="zh-TW" altLang="en-US" sz="2400" dirty="0">
                <a:latin typeface="標楷體" panose="03000509000000000000" pitchFamily="65" charset="-120"/>
                <a:ea typeface="標楷體" panose="03000509000000000000" pitchFamily="65" charset="-120"/>
              </a:rPr>
              <a:t>：</a:t>
            </a:r>
            <a:r>
              <a:rPr lang="zh-TW" altLang="zh-TW" sz="2400" dirty="0">
                <a:latin typeface="標楷體" panose="03000509000000000000" pitchFamily="65" charset="-120"/>
                <a:ea typeface="標楷體" panose="03000509000000000000" pitchFamily="65" charset="-120"/>
                <a:cs typeface="Times New Roman" pitchFamily="18" charset="0"/>
              </a:rPr>
              <a:t>選擇題佔</a:t>
            </a:r>
            <a:r>
              <a:rPr lang="en-US" altLang="zh-TW" sz="2400" dirty="0">
                <a:latin typeface="標楷體" panose="03000509000000000000" pitchFamily="65" charset="-120"/>
                <a:ea typeface="標楷體" panose="03000509000000000000" pitchFamily="65" charset="-120"/>
                <a:cs typeface="Times New Roman" pitchFamily="18" charset="0"/>
              </a:rPr>
              <a:t>85</a:t>
            </a:r>
            <a:r>
              <a:rPr lang="zh-TW" altLang="zh-TW" sz="2400" dirty="0">
                <a:latin typeface="標楷體" panose="03000509000000000000" pitchFamily="65" charset="-120"/>
                <a:ea typeface="標楷體" panose="03000509000000000000" pitchFamily="65" charset="-120"/>
                <a:cs typeface="Times New Roman" pitchFamily="18" charset="0"/>
              </a:rPr>
              <a:t>％，非選擇題佔</a:t>
            </a:r>
            <a:r>
              <a:rPr lang="en-US" altLang="zh-TW" sz="2400" dirty="0">
                <a:latin typeface="標楷體" panose="03000509000000000000" pitchFamily="65" charset="-120"/>
                <a:ea typeface="標楷體" panose="03000509000000000000" pitchFamily="65" charset="-120"/>
                <a:cs typeface="Times New Roman" pitchFamily="18" charset="0"/>
              </a:rPr>
              <a:t>15</a:t>
            </a:r>
            <a:r>
              <a:rPr lang="zh-TW" altLang="zh-TW" sz="2400" dirty="0">
                <a:latin typeface="標楷體" panose="03000509000000000000" pitchFamily="65" charset="-120"/>
                <a:ea typeface="標楷體" panose="03000509000000000000" pitchFamily="65" charset="-120"/>
                <a:cs typeface="Times New Roman" pitchFamily="18" charset="0"/>
              </a:rPr>
              <a:t>％</a:t>
            </a:r>
            <a:endParaRPr lang="en-US" altLang="zh-TW" sz="2400" dirty="0">
              <a:latin typeface="標楷體" panose="03000509000000000000" pitchFamily="65" charset="-120"/>
              <a:ea typeface="標楷體" panose="03000509000000000000" pitchFamily="65" charset="-120"/>
              <a:cs typeface="Times New Roman" pitchFamily="18" charset="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dirty="0">
              <a:latin typeface="標楷體" panose="03000509000000000000" pitchFamily="65" charset="-120"/>
              <a:ea typeface="標楷體" panose="03000509000000000000" pitchFamily="65" charset="-120"/>
            </a:endParaRPr>
          </a:p>
          <a:p>
            <a:pPr>
              <a:buFontTx/>
              <a:buNone/>
            </a:pPr>
            <a:endParaRPr lang="en-US" altLang="zh-TW" sz="1200" dirty="0">
              <a:latin typeface="標楷體" panose="03000509000000000000" pitchFamily="65" charset="-120"/>
              <a:ea typeface="標楷體" panose="03000509000000000000" pitchFamily="65" charset="-120"/>
            </a:endParaRPr>
          </a:p>
          <a:p>
            <a:pPr>
              <a:buFontTx/>
              <a:buNone/>
            </a:pPr>
            <a:endParaRPr lang="zh-TW" altLang="en-US" sz="2000" dirty="0">
              <a:latin typeface="標楷體" panose="03000509000000000000" pitchFamily="65" charset="-120"/>
              <a:ea typeface="標楷體" panose="03000509000000000000" pitchFamily="65" charset="-120"/>
            </a:endParaRPr>
          </a:p>
        </p:txBody>
      </p:sp>
      <p:graphicFrame>
        <p:nvGraphicFramePr>
          <p:cNvPr id="7" name="Object 2"/>
          <p:cNvGraphicFramePr>
            <a:graphicFrameLocks noChangeAspect="1"/>
          </p:cNvGraphicFramePr>
          <p:nvPr>
            <p:extLst/>
          </p:nvPr>
        </p:nvGraphicFramePr>
        <p:xfrm>
          <a:off x="2047876" y="2997200"/>
          <a:ext cx="8296275" cy="1511300"/>
        </p:xfrm>
        <a:graphic>
          <a:graphicData uri="http://schemas.openxmlformats.org/presentationml/2006/ole">
            <mc:AlternateContent xmlns:mc="http://schemas.openxmlformats.org/markup-compatibility/2006">
              <mc:Choice xmlns:v="urn:schemas-microsoft-com:vml" Requires="v">
                <p:oleObj spid="_x0000_s3142" name="方程式" r:id="rId3" imgW="3467100" imgH="635000" progId="Equation.3">
                  <p:embed/>
                </p:oleObj>
              </mc:Choice>
              <mc:Fallback>
                <p:oleObj name="方程式" r:id="rId3" imgW="3467100" imgH="635000" progId="Equation.3">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6" y="2997200"/>
                        <a:ext cx="8296275" cy="151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extLst/>
          </p:nvPr>
        </p:nvGraphicFramePr>
        <p:xfrm>
          <a:off x="1991545" y="4509120"/>
          <a:ext cx="8410575" cy="2032000"/>
        </p:xfrm>
        <a:graphic>
          <a:graphicData uri="http://schemas.openxmlformats.org/presentationml/2006/ole">
            <mc:AlternateContent xmlns:mc="http://schemas.openxmlformats.org/markup-compatibility/2006">
              <mc:Choice xmlns:v="urn:schemas-microsoft-com:vml" Requires="v">
                <p:oleObj spid="_x0000_s3143" name="方程式" r:id="rId5" imgW="3517900" imgH="850900" progId="Equation.3">
                  <p:embed/>
                </p:oleObj>
              </mc:Choice>
              <mc:Fallback>
                <p:oleObj name="方程式" r:id="rId5" imgW="3517900" imgH="850900" progId="Equation.3">
                  <p:embed/>
                  <p:pic>
                    <p:nvPicPr>
                      <p:cNvPr id="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545" y="4509120"/>
                        <a:ext cx="8410575" cy="203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947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2154777" y="582835"/>
            <a:ext cx="7160674" cy="690340"/>
          </a:xfrm>
        </p:spPr>
        <p:txBody>
          <a:bodyPr/>
          <a:lstStyle/>
          <a:p>
            <a:r>
              <a:rPr kumimoji="1" lang="zh-TW" altLang="en-US" sz="3600" b="1" kern="0" dirty="0">
                <a:solidFill>
                  <a:schemeClr val="tx1"/>
                </a:solidFill>
                <a:latin typeface="標楷體" pitchFamily="65" charset="-120"/>
                <a:ea typeface="標楷體" pitchFamily="65" charset="-120"/>
                <a:cs typeface="+mj-cs"/>
              </a:rPr>
              <a:t>會考數學</a:t>
            </a:r>
            <a:r>
              <a:rPr kumimoji="1" lang="zh-TW" altLang="zh-TW" sz="3600" b="1" kern="0" dirty="0">
                <a:solidFill>
                  <a:schemeClr val="tx1"/>
                </a:solidFill>
                <a:latin typeface="標楷體" pitchFamily="65" charset="-120"/>
                <a:ea typeface="標楷體" pitchFamily="65" charset="-120"/>
                <a:cs typeface="+mj-cs"/>
              </a:rPr>
              <a:t>科</a:t>
            </a:r>
            <a:r>
              <a:rPr kumimoji="1" lang="zh-TW" altLang="en-US" sz="3600" b="1" kern="0" dirty="0">
                <a:solidFill>
                  <a:schemeClr val="tx1"/>
                </a:solidFill>
                <a:latin typeface="標楷體" pitchFamily="65" charset="-120"/>
                <a:ea typeface="標楷體" pitchFamily="65" charset="-120"/>
                <a:cs typeface="+mj-cs"/>
              </a:rPr>
              <a:t>三等級四標示</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2662794449"/>
              </p:ext>
            </p:extLst>
          </p:nvPr>
        </p:nvGraphicFramePr>
        <p:xfrm>
          <a:off x="2351584" y="1500189"/>
          <a:ext cx="7560840" cy="4485273"/>
        </p:xfrm>
        <a:graphic>
          <a:graphicData uri="http://schemas.openxmlformats.org/drawingml/2006/table">
            <a:tbl>
              <a:tblPr firstRow="1" firstCol="1" bandRow="1">
                <a:tableStyleId>{21E4AEA4-8DFA-4A89-87EB-49C32662AFE0}</a:tableStyleId>
              </a:tblPr>
              <a:tblGrid>
                <a:gridCol w="1378162">
                  <a:extLst>
                    <a:ext uri="{9D8B030D-6E8A-4147-A177-3AD203B41FA5}">
                      <a16:colId xmlns:a16="http://schemas.microsoft.com/office/drawing/2014/main" val="20000"/>
                    </a:ext>
                  </a:extLst>
                </a:gridCol>
                <a:gridCol w="1310486">
                  <a:extLst>
                    <a:ext uri="{9D8B030D-6E8A-4147-A177-3AD203B41FA5}">
                      <a16:colId xmlns:a16="http://schemas.microsoft.com/office/drawing/2014/main" val="20001"/>
                    </a:ext>
                  </a:extLst>
                </a:gridCol>
                <a:gridCol w="249592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776684">
                <a:tc>
                  <a:txBody>
                    <a:bodyPr/>
                    <a:lstStyle/>
                    <a:p>
                      <a:pPr marL="0" algn="ctr" defTabSz="914400" rtl="0" eaLnBrk="1" latinLnBrk="0" hangingPunct="1">
                        <a:spcAft>
                          <a:spcPts val="0"/>
                        </a:spcAft>
                      </a:pPr>
                      <a:r>
                        <a:rPr lang="zh-TW" sz="2800" kern="0" baseline="0" dirty="0">
                          <a:effectLst/>
                        </a:rPr>
                        <a:t>等級</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ctr" defTabSz="914400" rtl="0" eaLnBrk="1" latinLnBrk="0" hangingPunct="1">
                        <a:spcAft>
                          <a:spcPts val="0"/>
                        </a:spcAft>
                      </a:pPr>
                      <a:r>
                        <a:rPr lang="zh-TW" sz="2800" kern="0" baseline="0" dirty="0">
                          <a:effectLst/>
                        </a:rPr>
                        <a:t>標示</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gridSpan="2">
                  <a:txBody>
                    <a:bodyPr/>
                    <a:lstStyle/>
                    <a:p>
                      <a:pPr marL="0" algn="ctr" defTabSz="914400" rtl="0" eaLnBrk="1" latinLnBrk="0" hangingPunct="1">
                        <a:spcAft>
                          <a:spcPts val="0"/>
                        </a:spcAft>
                      </a:pPr>
                      <a:r>
                        <a:rPr lang="zh-TW" altLang="en-US" sz="2800" kern="0" baseline="0" dirty="0">
                          <a:effectLst/>
                        </a:rPr>
                        <a:t>數學科</a:t>
                      </a:r>
                      <a:r>
                        <a:rPr lang="zh-TW" sz="2800" kern="0" baseline="0" dirty="0">
                          <a:effectLst/>
                        </a:rPr>
                        <a:t>加權分數</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0"/>
                  </a:ext>
                </a:extLst>
              </a:tr>
              <a:tr h="426848">
                <a:tc rowSpan="3">
                  <a:txBody>
                    <a:bodyPr/>
                    <a:lstStyle/>
                    <a:p>
                      <a:pPr marL="0" algn="ctr" defTabSz="914400" rtl="0" eaLnBrk="1" latinLnBrk="0" hangingPunct="1">
                        <a:spcAft>
                          <a:spcPts val="0"/>
                        </a:spcAft>
                      </a:pPr>
                      <a:r>
                        <a:rPr lang="zh-TW" sz="2800" kern="0" baseline="0" dirty="0">
                          <a:effectLst/>
                        </a:rPr>
                        <a:t>精熟</a:t>
                      </a:r>
                      <a:endParaRPr lang="zh-TW" sz="2800" b="1" kern="0" baseline="0" dirty="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79.42-100.00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94.23-100.00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1"/>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88.46-94</a:t>
                      </a:r>
                      <a:r>
                        <a:rPr lang="en-US" altLang="zh-TW" sz="2600" kern="0" baseline="0" dirty="0">
                          <a:effectLst/>
                          <a:latin typeface="Times New Roman" pitchFamily="18" charset="0"/>
                          <a:cs typeface="Times New Roman" pitchFamily="18" charset="0"/>
                        </a:rPr>
                        <a:t>.22</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2"/>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A</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79.42</a:t>
                      </a:r>
                      <a:r>
                        <a:rPr lang="en-US" sz="2600" kern="0" baseline="0" dirty="0">
                          <a:effectLst/>
                          <a:latin typeface="Times New Roman" pitchFamily="18" charset="0"/>
                          <a:cs typeface="Times New Roman" pitchFamily="18" charset="0"/>
                        </a:rPr>
                        <a:t>-88.45</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3"/>
                  </a:ext>
                </a:extLst>
              </a:tr>
              <a:tr h="485609">
                <a:tc rowSpan="3">
                  <a:txBody>
                    <a:bodyPr/>
                    <a:lstStyle/>
                    <a:p>
                      <a:pPr marL="0" algn="ctr" defTabSz="914400" rtl="0" eaLnBrk="1" latinLnBrk="0" hangingPunct="1">
                        <a:spcAft>
                          <a:spcPts val="0"/>
                        </a:spcAft>
                      </a:pPr>
                      <a:r>
                        <a:rPr lang="zh-TW" sz="2800" kern="0" baseline="0">
                          <a:effectLst/>
                        </a:rPr>
                        <a:t>基礎</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rowSpan="3">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39.42-79.41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a:txBody>
                    <a:bodyPr/>
                    <a:lstStyle/>
                    <a:p>
                      <a:pPr marL="0" algn="ctr" defTabSz="914400" rtl="0" eaLnBrk="1" latinLnBrk="0" hangingPunct="1">
                        <a:spcAft>
                          <a:spcPts val="0"/>
                        </a:spcAft>
                      </a:pPr>
                      <a:r>
                        <a:rPr lang="en-US" altLang="zh-TW" sz="2600" kern="0" baseline="0" dirty="0">
                          <a:effectLst/>
                          <a:latin typeface="Times New Roman" pitchFamily="18" charset="0"/>
                          <a:cs typeface="Times New Roman" pitchFamily="18" charset="0"/>
                        </a:rPr>
                        <a:t>69.62-79.41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4"/>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59.81-68.61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5"/>
                  </a:ext>
                </a:extLst>
              </a:tr>
              <a:tr h="485609">
                <a:tc vMerge="1">
                  <a:txBody>
                    <a:bodyPr/>
                    <a:lstStyle/>
                    <a:p>
                      <a:endParaRPr lang="zh-TW" altLang="en-US"/>
                    </a:p>
                  </a:txBody>
                  <a:tcP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B</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vMerge="1">
                  <a:txBody>
                    <a:bodyPr/>
                    <a:lstStyle/>
                    <a:p>
                      <a:endParaRPr lang="zh-TW" altLang="en-US"/>
                    </a:p>
                  </a:txBody>
                  <a:tcPr/>
                </a:tc>
                <a:tc>
                  <a:txBody>
                    <a:bodyPr/>
                    <a:lstStyle/>
                    <a:p>
                      <a:pPr marL="0" algn="ctr" defTabSz="914400" rtl="0" eaLnBrk="1" latinLnBrk="0" hangingPunct="1">
                        <a:spcAft>
                          <a:spcPts val="0"/>
                        </a:spcAft>
                      </a:pPr>
                      <a:r>
                        <a:rPr lang="en-US" sz="2600" kern="0" baseline="0" dirty="0">
                          <a:effectLst/>
                          <a:latin typeface="Times New Roman" pitchFamily="18" charset="0"/>
                          <a:cs typeface="Times New Roman" pitchFamily="18" charset="0"/>
                        </a:rPr>
                        <a:t>39.42-59.80</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extLst>
                  <a:ext uri="{0D108BD9-81ED-4DB2-BD59-A6C34878D82A}">
                    <a16:rowId xmlns:a16="http://schemas.microsoft.com/office/drawing/2014/main" val="10006"/>
                  </a:ext>
                </a:extLst>
              </a:tr>
              <a:tr h="853696">
                <a:tc>
                  <a:txBody>
                    <a:bodyPr/>
                    <a:lstStyle/>
                    <a:p>
                      <a:pPr marL="0" algn="ctr" defTabSz="914400" rtl="0" eaLnBrk="1" latinLnBrk="0" hangingPunct="1">
                        <a:spcAft>
                          <a:spcPts val="0"/>
                        </a:spcAft>
                      </a:pPr>
                      <a:r>
                        <a:rPr lang="zh-TW" sz="2800" kern="0" baseline="0">
                          <a:effectLst/>
                        </a:rPr>
                        <a:t>待加強</a:t>
                      </a:r>
                      <a:endParaRPr lang="zh-TW" sz="2800" b="1" kern="0" baseline="0">
                        <a:solidFill>
                          <a:srgbClr val="0000FF"/>
                        </a:solidFill>
                        <a:effectLst/>
                        <a:latin typeface="Times New Roman" pitchFamily="18" charset="0"/>
                        <a:ea typeface="標楷體" pitchFamily="65" charset="-120"/>
                        <a:cs typeface="+mn-cs"/>
                      </a:endParaRPr>
                    </a:p>
                  </a:txBody>
                  <a:tcPr marL="17780" marR="17780" marT="0" marB="0" anchor="ctr"/>
                </a:tc>
                <a:tc>
                  <a:txBody>
                    <a:bodyPr/>
                    <a:lstStyle/>
                    <a:p>
                      <a:pPr marL="0" algn="l" defTabSz="914400" rtl="0" eaLnBrk="1" latinLnBrk="0" hangingPunct="1">
                        <a:spcAft>
                          <a:spcPts val="0"/>
                        </a:spcAft>
                      </a:pPr>
                      <a:r>
                        <a:rPr lang="en-US" sz="2800" kern="0" baseline="0" dirty="0">
                          <a:effectLst/>
                          <a:latin typeface="Times New Roman" pitchFamily="18" charset="0"/>
                          <a:cs typeface="Times New Roman" pitchFamily="18" charset="0"/>
                        </a:rPr>
                        <a:t>   C</a:t>
                      </a:r>
                      <a:endParaRPr lang="zh-TW" sz="2800" b="0" kern="0" baseline="0" dirty="0">
                        <a:solidFill>
                          <a:srgbClr val="0000FF"/>
                        </a:solidFill>
                        <a:effectLst/>
                        <a:latin typeface="Times New Roman" pitchFamily="18" charset="0"/>
                        <a:ea typeface="標楷體" pitchFamily="65" charset="-120"/>
                        <a:cs typeface="Times New Roman" pitchFamily="18" charset="0"/>
                      </a:endParaRPr>
                    </a:p>
                  </a:txBody>
                  <a:tcPr marL="17780" marR="17780" marT="0" marB="0" anchor="ctr"/>
                </a:tc>
                <a:tc gridSpan="2">
                  <a:txBody>
                    <a:bodyPr/>
                    <a:lstStyle/>
                    <a:p>
                      <a:pPr marL="0" indent="269875" algn="ctr" defTabSz="914400" rtl="0" eaLnBrk="1" latinLnBrk="0" hangingPunct="1">
                        <a:spcAft>
                          <a:spcPts val="0"/>
                        </a:spcAft>
                      </a:pPr>
                      <a:r>
                        <a:rPr lang="zh-TW" altLang="en-US" sz="2600" kern="0" baseline="0" dirty="0">
                          <a:effectLst/>
                          <a:latin typeface="Times New Roman" pitchFamily="18" charset="0"/>
                          <a:cs typeface="Times New Roman" pitchFamily="18" charset="0"/>
                        </a:rPr>
                        <a:t>    </a:t>
                      </a:r>
                      <a:r>
                        <a:rPr lang="en-US" sz="2600" kern="0" baseline="0" dirty="0">
                          <a:effectLst/>
                          <a:latin typeface="Times New Roman" pitchFamily="18" charset="0"/>
                          <a:cs typeface="Times New Roman" pitchFamily="18" charset="0"/>
                        </a:rPr>
                        <a:t>0.00-39.41</a:t>
                      </a:r>
                      <a:endParaRPr lang="zh-TW" sz="2600" b="0" kern="0" baseline="0" dirty="0">
                        <a:solidFill>
                          <a:schemeClr val="tx1"/>
                        </a:solidFill>
                        <a:effectLst/>
                        <a:latin typeface="Times New Roman" pitchFamily="18" charset="0"/>
                        <a:ea typeface="標楷體" pitchFamily="65" charset="-120"/>
                        <a:cs typeface="Times New Roman" pitchFamily="18" charset="0"/>
                      </a:endParaRPr>
                    </a:p>
                  </a:txBody>
                  <a:tcPr marL="17780" marR="17780" marT="0" marB="0" anchor="ct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
        <p:nvSpPr>
          <p:cNvPr id="5" name="橢圓形圖說文字 4"/>
          <p:cNvSpPr/>
          <p:nvPr/>
        </p:nvSpPr>
        <p:spPr>
          <a:xfrm>
            <a:off x="8999999" y="5241964"/>
            <a:ext cx="2389406" cy="1349342"/>
          </a:xfrm>
          <a:prstGeom prst="wedgeEllipseCallout">
            <a:avLst>
              <a:gd name="adj1" fmla="val -21980"/>
              <a:gd name="adj2" fmla="val -75845"/>
            </a:avLst>
          </a:prstGeom>
          <a:solidFill>
            <a:srgbClr val="FFFF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57.50</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分</a:t>
            </a: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t> </a:t>
            </a:r>
            <a:br>
              <a:rPr kumimoji="1" lang="en-US" altLang="zh-TW"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rPr>
            </a:br>
            <a:r>
              <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標楷體" pitchFamily="65" charset="-120"/>
                <a:cs typeface="Times New Roman" pitchFamily="18" charset="0"/>
              </a:rPr>
              <a:t>是</a:t>
            </a:r>
            <a:r>
              <a:rPr kumimoji="1" lang="en-US" altLang="zh-TW" sz="2800" b="0" i="0" u="none" strike="noStrike" kern="1200" cap="none" spc="0" normalizeH="0" baseline="0" noProof="0" dirty="0">
                <a:ln>
                  <a:noFill/>
                </a:ln>
                <a:solidFill>
                  <a:srgbClr val="FF0000"/>
                </a:solidFill>
                <a:effectLst/>
                <a:uLnTx/>
                <a:uFillTx/>
                <a:latin typeface="Times New Roman" pitchFamily="18" charset="0"/>
                <a:ea typeface="微軟正黑體" pitchFamily="34" charset="-120"/>
                <a:cs typeface="Times New Roman" pitchFamily="18" charset="0"/>
              </a:rPr>
              <a:t>B</a:t>
            </a:r>
            <a:endParaRPr kumimoji="1" lang="zh-TW" altLang="en-US" sz="2800" b="0" i="0" u="none" strike="noStrike" kern="1200" cap="none" spc="0" normalizeH="0" baseline="0" noProof="0" dirty="0">
              <a:ln>
                <a:noFill/>
              </a:ln>
              <a:solidFill>
                <a:srgbClr val="0000FF"/>
              </a:solidFill>
              <a:effectLst/>
              <a:uLnTx/>
              <a:uFillTx/>
              <a:latin typeface="Times New Roman" pitchFamily="18" charset="0"/>
              <a:ea typeface="微軟正黑體" pitchFamily="34" charset="-120"/>
              <a:cs typeface="Times New Roman" pitchFamily="18" charset="0"/>
            </a:endParaRPr>
          </a:p>
        </p:txBody>
      </p:sp>
      <p:sp>
        <p:nvSpPr>
          <p:cNvPr id="6" name="投影片編號版面配置區 5"/>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Tree>
    <p:extLst>
      <p:ext uri="{BB962C8B-B14F-4D97-AF65-F5344CB8AC3E}">
        <p14:creationId xmlns:p14="http://schemas.microsoft.com/office/powerpoint/2010/main" val="3674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1646734" y="398462"/>
            <a:ext cx="74888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TW" sz="3600" b="1" dirty="0">
                <a:solidFill>
                  <a:srgbClr val="262626"/>
                </a:solidFill>
                <a:latin typeface="標楷體" panose="03000509000000000000" pitchFamily="65" charset="-120"/>
                <a:ea typeface="標楷體" panose="03000509000000000000" pitchFamily="65" charset="-120"/>
                <a:cs typeface="微軟正黑體"/>
              </a:rPr>
              <a:t>110</a:t>
            </a:r>
            <a:r>
              <a:rPr kumimoji="1" lang="zh-TW" altLang="en-US" sz="3600" b="1" i="0" u="none" strike="noStrike" kern="1200" cap="none" spc="0" normalizeH="0" baseline="0" noProof="0" dirty="0">
                <a:ln>
                  <a:noFill/>
                </a:ln>
                <a:solidFill>
                  <a:srgbClr val="262626"/>
                </a:solidFill>
                <a:effectLst/>
                <a:uLnTx/>
                <a:uFillTx/>
                <a:latin typeface="標楷體" panose="03000509000000000000" pitchFamily="65" charset="-120"/>
                <a:ea typeface="標楷體" panose="03000509000000000000" pitchFamily="65" charset="-120"/>
                <a:cs typeface="微軟正黑體"/>
              </a:rPr>
              <a:t>年教育會考各科標準設定結果</a:t>
            </a:r>
          </a:p>
        </p:txBody>
      </p:sp>
      <p:sp>
        <p:nvSpPr>
          <p:cNvPr id="5" name="投影片編號版面配置區 4"/>
          <p:cNvSpPr>
            <a:spLocks noGrp="1"/>
          </p:cNvSpPr>
          <p:nvPr>
            <p:ph type="sldNum" sz="quarter" idx="429496729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pic>
        <p:nvPicPr>
          <p:cNvPr id="3" name="圖片 2">
            <a:extLst>
              <a:ext uri="{FF2B5EF4-FFF2-40B4-BE49-F238E27FC236}">
                <a16:creationId xmlns:a16="http://schemas.microsoft.com/office/drawing/2014/main" id="{B9ADEA07-5ED2-4093-83F7-83B5A741DA3F}"/>
              </a:ext>
            </a:extLst>
          </p:cNvPr>
          <p:cNvPicPr>
            <a:picLocks noChangeAspect="1"/>
          </p:cNvPicPr>
          <p:nvPr/>
        </p:nvPicPr>
        <p:blipFill rotWithShape="1">
          <a:blip r:embed="rId2">
            <a:extLst>
              <a:ext uri="{28A0092B-C50C-407E-A947-70E740481C1C}">
                <a14:useLocalDpi xmlns:a14="http://schemas.microsoft.com/office/drawing/2010/main" val="0"/>
              </a:ext>
            </a:extLst>
          </a:blip>
          <a:srcRect l="3800"/>
          <a:stretch/>
        </p:blipFill>
        <p:spPr>
          <a:xfrm>
            <a:off x="869893" y="2004932"/>
            <a:ext cx="5665569" cy="3060682"/>
          </a:xfrm>
          <a:prstGeom prst="rect">
            <a:avLst/>
          </a:prstGeom>
        </p:spPr>
      </p:pic>
      <p:pic>
        <p:nvPicPr>
          <p:cNvPr id="10" name="圖片 9">
            <a:extLst>
              <a:ext uri="{FF2B5EF4-FFF2-40B4-BE49-F238E27FC236}">
                <a16:creationId xmlns:a16="http://schemas.microsoft.com/office/drawing/2014/main" id="{DF58DB83-E0D0-4416-B19D-DE65B9205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6625" y="1460612"/>
            <a:ext cx="5311399" cy="1683143"/>
          </a:xfrm>
          <a:prstGeom prst="rect">
            <a:avLst/>
          </a:prstGeom>
        </p:spPr>
      </p:pic>
      <p:pic>
        <p:nvPicPr>
          <p:cNvPr id="12" name="圖片 11">
            <a:extLst>
              <a:ext uri="{FF2B5EF4-FFF2-40B4-BE49-F238E27FC236}">
                <a16:creationId xmlns:a16="http://schemas.microsoft.com/office/drawing/2014/main" id="{C2892CC3-8068-46C4-806C-888AABA1C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625" y="3257894"/>
            <a:ext cx="5302378" cy="2811133"/>
          </a:xfrm>
          <a:prstGeom prst="rect">
            <a:avLst/>
          </a:prstGeom>
        </p:spPr>
      </p:pic>
    </p:spTree>
    <p:extLst>
      <p:ext uri="{BB962C8B-B14F-4D97-AF65-F5344CB8AC3E}">
        <p14:creationId xmlns:p14="http://schemas.microsoft.com/office/powerpoint/2010/main" val="3342605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99C0E0-F326-44AD-AB2C-404775AFBFD3}" type="slidenum">
              <a:rPr kumimoji="0" lang="zh-TW" altLang="en-US" sz="15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zh-TW" altLang="en-US" sz="15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9" name="Rectangle 2"/>
          <p:cNvSpPr>
            <a:spLocks noGrp="1" noChangeArrowheads="1"/>
          </p:cNvSpPr>
          <p:nvPr>
            <p:ph type="title"/>
          </p:nvPr>
        </p:nvSpPr>
        <p:spPr>
          <a:xfrm>
            <a:off x="2015280" y="2071171"/>
            <a:ext cx="8915399" cy="2331868"/>
          </a:xfrm>
        </p:spPr>
        <p:txBody>
          <a:bodyPr/>
          <a:lstStyle/>
          <a:p>
            <a:pPr algn="ctr" eaLnBrk="1" hangingPunct="1"/>
            <a:r>
              <a:rPr lang="zh-TW" altLang="en-US" sz="6000" b="1" dirty="0">
                <a:solidFill>
                  <a:srgbClr val="002060"/>
                </a:solidFill>
                <a:latin typeface="標楷體" panose="03000509000000000000" pitchFamily="65" charset="-120"/>
                <a:ea typeface="標楷體" panose="03000509000000000000" pitchFamily="65" charset="-120"/>
              </a:rPr>
              <a:t>數學科非選擇題</a:t>
            </a:r>
            <a:br>
              <a:rPr lang="en-US" altLang="zh-TW" sz="6000" b="1" dirty="0">
                <a:solidFill>
                  <a:srgbClr val="002060"/>
                </a:solidFill>
                <a:latin typeface="標楷體" panose="03000509000000000000" pitchFamily="65" charset="-120"/>
                <a:ea typeface="標楷體" panose="03000509000000000000" pitchFamily="65" charset="-120"/>
              </a:rPr>
            </a:br>
            <a:r>
              <a:rPr lang="zh-TW" altLang="en-US" sz="6000" b="1" dirty="0">
                <a:solidFill>
                  <a:srgbClr val="002060"/>
                </a:solidFill>
                <a:latin typeface="標楷體" panose="03000509000000000000" pitchFamily="65" charset="-120"/>
                <a:ea typeface="標楷體" panose="03000509000000000000" pitchFamily="65" charset="-120"/>
              </a:rPr>
              <a:t>評分說明</a:t>
            </a:r>
          </a:p>
        </p:txBody>
      </p:sp>
    </p:spTree>
    <p:extLst>
      <p:ext uri="{BB962C8B-B14F-4D97-AF65-F5344CB8AC3E}">
        <p14:creationId xmlns:p14="http://schemas.microsoft.com/office/powerpoint/2010/main" val="2699249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標題 1"/>
          <p:cNvSpPr>
            <a:spLocks noGrp="1"/>
          </p:cNvSpPr>
          <p:nvPr>
            <p:ph type="title"/>
          </p:nvPr>
        </p:nvSpPr>
        <p:spPr>
          <a:xfrm>
            <a:off x="2008761" y="596217"/>
            <a:ext cx="60557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數學非選擇題評量的能力</a:t>
            </a:r>
          </a:p>
        </p:txBody>
      </p:sp>
      <p:sp>
        <p:nvSpPr>
          <p:cNvPr id="47107" name="內容版面配置區 2"/>
          <p:cNvSpPr>
            <a:spLocks noGrp="1"/>
          </p:cNvSpPr>
          <p:nvPr>
            <p:ph idx="1"/>
          </p:nvPr>
        </p:nvSpPr>
        <p:spPr>
          <a:xfrm>
            <a:off x="1748028" y="1485900"/>
            <a:ext cx="9659938" cy="4533900"/>
          </a:xfrm>
        </p:spPr>
        <p:txBody>
          <a:bodyPr/>
          <a:lstStyle/>
          <a:p>
            <a:pPr marL="396000" indent="-396000"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評量學生</a:t>
            </a:r>
            <a:r>
              <a:rPr lang="zh-TW" altLang="zh-TW" sz="3200" b="1" dirty="0">
                <a:solidFill>
                  <a:srgbClr val="0000FF"/>
                </a:solidFill>
                <a:latin typeface="標楷體" panose="03000509000000000000" pitchFamily="65" charset="-120"/>
                <a:ea typeface="標楷體" panose="03000509000000000000" pitchFamily="65" charset="-120"/>
              </a:rPr>
              <a:t>運用數學知識解題</a:t>
            </a:r>
            <a:r>
              <a:rPr lang="zh-TW" altLang="zh-TW" sz="3200" b="1" dirty="0">
                <a:latin typeface="標楷體" panose="03000509000000000000" pitchFamily="65" charset="-120"/>
                <a:ea typeface="標楷體" panose="03000509000000000000" pitchFamily="65" charset="-120"/>
              </a:rPr>
              <a:t>，並</a:t>
            </a:r>
            <a:r>
              <a:rPr lang="zh-TW" altLang="zh-TW" sz="3200" b="1" dirty="0">
                <a:solidFill>
                  <a:srgbClr val="0000FF"/>
                </a:solidFill>
                <a:latin typeface="標楷體" panose="03000509000000000000" pitchFamily="65" charset="-120"/>
                <a:ea typeface="標楷體" panose="03000509000000000000" pitchFamily="65" charset="-120"/>
              </a:rPr>
              <a:t>表達其解題思維過程與說明理由的能力</a:t>
            </a:r>
            <a:r>
              <a:rPr lang="zh-TW" altLang="zh-TW"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eaLnBrk="1" hangingPunct="1">
              <a:buFont typeface="Wingdings" pitchFamily="2" charset="2"/>
              <a:buChar char="u"/>
            </a:pPr>
            <a:r>
              <a:rPr lang="zh-TW" altLang="zh-TW" sz="3200" b="1" dirty="0">
                <a:latin typeface="標楷體" panose="03000509000000000000" pitchFamily="65" charset="-120"/>
                <a:ea typeface="標楷體" panose="03000509000000000000" pitchFamily="65" charset="-120"/>
              </a:rPr>
              <a:t>評分規準</a:t>
            </a:r>
            <a:r>
              <a:rPr lang="zh-TW" altLang="en-US" sz="3200" b="1" dirty="0">
                <a:latin typeface="標楷體" panose="03000509000000000000" pitchFamily="65" charset="-120"/>
                <a:ea typeface="標楷體" panose="03000509000000000000" pitchFamily="65" charset="-120"/>
              </a:rPr>
              <a:t>：</a:t>
            </a:r>
            <a:endParaRPr lang="en-US" altLang="zh-TW" sz="3200" b="1" dirty="0">
              <a:latin typeface="標楷體" panose="03000509000000000000" pitchFamily="65" charset="-120"/>
              <a:ea typeface="標楷體" panose="03000509000000000000" pitchFamily="65" charset="-120"/>
            </a:endParaRPr>
          </a:p>
          <a:p>
            <a:pPr marL="396000" indent="-396000" eaLnBrk="1" hangingPunct="1">
              <a:buNone/>
            </a:pPr>
            <a:r>
              <a:rPr lang="zh-TW" altLang="en-US" sz="3200" b="1" dirty="0">
                <a:latin typeface="標楷體" panose="03000509000000000000" pitchFamily="65" charset="-120"/>
                <a:ea typeface="標楷體" panose="03000509000000000000" pitchFamily="65" charset="-120"/>
              </a:rPr>
              <a:t>    評閱</a:t>
            </a:r>
            <a:r>
              <a:rPr lang="zh-TW" altLang="zh-TW" sz="3200" b="1" dirty="0">
                <a:latin typeface="標楷體" panose="03000509000000000000" pitchFamily="65" charset="-120"/>
                <a:ea typeface="標楷體" panose="03000509000000000000" pitchFamily="65" charset="-120"/>
              </a:rPr>
              <a:t>學生解題過程中擬定「</a:t>
            </a:r>
            <a:r>
              <a:rPr lang="zh-TW" altLang="zh-TW" sz="3200" b="1" dirty="0">
                <a:solidFill>
                  <a:srgbClr val="0000FF"/>
                </a:solidFill>
                <a:latin typeface="標楷體" panose="03000509000000000000" pitchFamily="65" charset="-120"/>
                <a:ea typeface="標楷體" panose="03000509000000000000" pitchFamily="65" charset="-120"/>
              </a:rPr>
              <a:t>策略</a:t>
            </a:r>
            <a:r>
              <a:rPr lang="zh-TW" altLang="zh-TW" sz="3200" b="1" dirty="0">
                <a:latin typeface="標楷體" panose="03000509000000000000" pitchFamily="65" charset="-120"/>
                <a:ea typeface="標楷體" panose="03000509000000000000" pitchFamily="65" charset="-120"/>
              </a:rPr>
              <a:t>」的適切</a:t>
            </a:r>
            <a:r>
              <a:rPr lang="zh-TW" altLang="en-US" sz="3200" b="1" dirty="0">
                <a:latin typeface="標楷體" panose="03000509000000000000" pitchFamily="65" charset="-120"/>
                <a:ea typeface="標楷體" panose="03000509000000000000" pitchFamily="65" charset="-120"/>
              </a:rPr>
              <a:t>  </a:t>
            </a:r>
            <a:r>
              <a:rPr lang="zh-TW" altLang="zh-TW" sz="3200" b="1" dirty="0">
                <a:latin typeface="標楷體" panose="03000509000000000000" pitchFamily="65" charset="-120"/>
                <a:ea typeface="標楷體" panose="03000509000000000000" pitchFamily="65" charset="-120"/>
              </a:rPr>
              <a:t>性，及過程「</a:t>
            </a:r>
            <a:r>
              <a:rPr lang="zh-TW" altLang="zh-TW" sz="3200" b="1" dirty="0">
                <a:solidFill>
                  <a:srgbClr val="0000FF"/>
                </a:solidFill>
                <a:latin typeface="標楷體" panose="03000509000000000000" pitchFamily="65" charset="-120"/>
                <a:ea typeface="標楷體" panose="03000509000000000000" pitchFamily="65" charset="-120"/>
              </a:rPr>
              <a:t>表達</a:t>
            </a:r>
            <a:r>
              <a:rPr lang="zh-TW" altLang="zh-TW" sz="3200" b="1" dirty="0">
                <a:latin typeface="標楷體" panose="03000509000000000000" pitchFamily="65" charset="-120"/>
                <a:ea typeface="標楷體" panose="03000509000000000000" pitchFamily="65" charset="-120"/>
              </a:rPr>
              <a:t>」的合理、完整性。</a:t>
            </a:r>
            <a:endParaRPr lang="en-US" altLang="zh-TW" sz="32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策略</a:t>
            </a:r>
            <a:r>
              <a:rPr lang="zh-TW" altLang="en-US" sz="2800" b="1" dirty="0">
                <a:latin typeface="標楷體" panose="03000509000000000000" pitchFamily="65" charset="-120"/>
                <a:ea typeface="標楷體" panose="03000509000000000000" pitchFamily="65" charset="-120"/>
              </a:rPr>
              <a:t>」是指學生察覺題目條件要素，將題目轉化成數學問題並擬定解題方法。</a:t>
            </a:r>
            <a:endParaRPr lang="en-US" altLang="zh-TW" sz="2800" b="1" dirty="0">
              <a:latin typeface="標楷體" panose="03000509000000000000" pitchFamily="65" charset="-120"/>
              <a:ea typeface="標楷體" panose="03000509000000000000" pitchFamily="65" charset="-120"/>
            </a:endParaRPr>
          </a:p>
          <a:p>
            <a:pPr lvl="1" eaLnBrk="1" hangingPunct="1">
              <a:buFont typeface="Arial" pitchFamily="34" charset="0"/>
              <a:buChar char="•"/>
            </a:pPr>
            <a:r>
              <a:rPr lang="zh-TW" altLang="en-US" sz="2800" b="1" dirty="0">
                <a:latin typeface="標楷體" panose="03000509000000000000" pitchFamily="65" charset="-120"/>
                <a:ea typeface="標楷體" panose="03000509000000000000" pitchFamily="65" charset="-120"/>
              </a:rPr>
              <a:t>「</a:t>
            </a:r>
            <a:r>
              <a:rPr lang="zh-TW" altLang="en-US" sz="2800" b="1" dirty="0">
                <a:solidFill>
                  <a:srgbClr val="0000FF"/>
                </a:solidFill>
                <a:latin typeface="標楷體" panose="03000509000000000000" pitchFamily="65" charset="-120"/>
                <a:ea typeface="標楷體" panose="03000509000000000000" pitchFamily="65" charset="-120"/>
              </a:rPr>
              <a:t>表達</a:t>
            </a:r>
            <a:r>
              <a:rPr lang="zh-TW" altLang="en-US" sz="2800" b="1" dirty="0">
                <a:latin typeface="標楷體" panose="03000509000000000000" pitchFamily="65" charset="-120"/>
                <a:ea typeface="標楷體" panose="03000509000000000000" pitchFamily="65" charset="-120"/>
              </a:rPr>
              <a:t>」是指解題過程的呈現與步驟間合理性的說明。</a:t>
            </a: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41945074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a:xfrm>
            <a:off x="2016091" y="649240"/>
            <a:ext cx="2874425" cy="7284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評分規準</a:t>
            </a:r>
          </a:p>
        </p:txBody>
      </p:sp>
      <p:graphicFrame>
        <p:nvGraphicFramePr>
          <p:cNvPr id="4" name="內容版面配置區 3"/>
          <p:cNvGraphicFramePr>
            <a:graphicFrameLocks noGrp="1"/>
          </p:cNvGraphicFramePr>
          <p:nvPr>
            <p:ph idx="1"/>
            <p:extLst/>
          </p:nvPr>
        </p:nvGraphicFramePr>
        <p:xfrm>
          <a:off x="2016091" y="1377680"/>
          <a:ext cx="8915148" cy="4714067"/>
        </p:xfrm>
        <a:graphic>
          <a:graphicData uri="http://schemas.openxmlformats.org/drawingml/2006/table">
            <a:tbl>
              <a:tblPr firstRow="1" bandRow="1">
                <a:tableStyleId>{21E4AEA4-8DFA-4A89-87EB-49C32662AFE0}</a:tableStyleId>
              </a:tblPr>
              <a:tblGrid>
                <a:gridCol w="1023050">
                  <a:extLst>
                    <a:ext uri="{9D8B030D-6E8A-4147-A177-3AD203B41FA5}">
                      <a16:colId xmlns:a16="http://schemas.microsoft.com/office/drawing/2014/main" val="20000"/>
                    </a:ext>
                  </a:extLst>
                </a:gridCol>
                <a:gridCol w="7892098">
                  <a:extLst>
                    <a:ext uri="{9D8B030D-6E8A-4147-A177-3AD203B41FA5}">
                      <a16:colId xmlns:a16="http://schemas.microsoft.com/office/drawing/2014/main" val="20001"/>
                    </a:ext>
                  </a:extLst>
                </a:gridCol>
              </a:tblGrid>
              <a:tr h="671917">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分數</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tc>
                <a:tc>
                  <a:txBody>
                    <a:bodyPr/>
                    <a:lstStyle/>
                    <a:p>
                      <a:pPr algn="ctr"/>
                      <a:r>
                        <a:rPr lang="zh-TW" altLang="en-US" sz="2800" baseline="0" dirty="0">
                          <a:latin typeface="標楷體" panose="03000509000000000000" pitchFamily="65" charset="-120"/>
                          <a:ea typeface="標楷體" panose="03000509000000000000" pitchFamily="65" charset="-120"/>
                          <a:cs typeface="Times New Roman" pitchFamily="18" charset="0"/>
                        </a:rPr>
                        <a:t>評分規準</a:t>
                      </a:r>
                      <a:endParaRPr lang="zh-TW" altLang="en-US" sz="2800" baseline="0" dirty="0">
                        <a:solidFill>
                          <a:srgbClr val="002060"/>
                        </a:solidFill>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0"/>
                  </a:ext>
                </a:extLst>
              </a:tr>
              <a:tr h="657774">
                <a:tc>
                  <a:txBody>
                    <a:bodyPr/>
                    <a:lstStyle/>
                    <a:p>
                      <a:pPr algn="ctr"/>
                      <a:r>
                        <a:rPr lang="en-US" altLang="zh-TW" sz="3200" b="1" baseline="0" dirty="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策略適切，表達合理、完整。</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txBody>
                  <a:tcPr marL="89126" marR="89126" marT="45718" marB="45718" anchor="ctr"/>
                </a:tc>
                <a:extLst>
                  <a:ext uri="{0D108BD9-81ED-4DB2-BD59-A6C34878D82A}">
                    <a16:rowId xmlns:a16="http://schemas.microsoft.com/office/drawing/2014/main" val="10001"/>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策略適切，表達雖合理，大致完整，但出現計算錯誤。</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策略適切，表達合理，大致完整，但沒有顯示部分步驟間的合理性。</a:t>
                      </a:r>
                    </a:p>
                  </a:txBody>
                  <a:tcPr marL="89126" marR="89126" marT="45718" marB="45718" anchor="ctr"/>
                </a:tc>
                <a:extLst>
                  <a:ext uri="{0D108BD9-81ED-4DB2-BD59-A6C34878D82A}">
                    <a16:rowId xmlns:a16="http://schemas.microsoft.com/office/drawing/2014/main" val="10002"/>
                  </a:ext>
                </a:extLst>
              </a:tr>
              <a:tr h="1368152">
                <a:tc>
                  <a:txBody>
                    <a:bodyPr/>
                    <a:lstStyle/>
                    <a:p>
                      <a:pPr algn="ctr"/>
                      <a:r>
                        <a:rPr lang="en-US" altLang="zh-TW" sz="3200" b="1" baseline="0" dirty="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策略適切，表達雖大致合理，但出現錯誤的引用。</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策略方向正確，但缺乏嚴謹性，不足以解決題目問題。</a:t>
                      </a:r>
                      <a:endParaRPr lang="en-US" altLang="zh-TW" sz="2400" baseline="0" dirty="0">
                        <a:latin typeface="標楷體" panose="03000509000000000000" pitchFamily="65" charset="-120"/>
                        <a:ea typeface="標楷體" panose="03000509000000000000" pitchFamily="65" charset="-120"/>
                        <a:cs typeface="Times New Roman" pitchFamily="18" charset="0"/>
                      </a:endParaRPr>
                    </a:p>
                    <a:p>
                      <a:pPr marL="342900" indent="-342900">
                        <a:buAutoNum type="arabicPeriod"/>
                      </a:pPr>
                      <a:r>
                        <a:rPr lang="zh-TW" altLang="en-US" sz="2400" baseline="0" dirty="0">
                          <a:latin typeface="標楷體" panose="03000509000000000000" pitchFamily="65" charset="-120"/>
                          <a:ea typeface="標楷體" panose="03000509000000000000" pitchFamily="65" charset="-120"/>
                          <a:cs typeface="Times New Roman" pitchFamily="18" charset="0"/>
                        </a:rPr>
                        <a:t>策略方向正確，但未能完全將題目轉化成數學問題。</a:t>
                      </a:r>
                    </a:p>
                  </a:txBody>
                  <a:tcPr marL="89126" marR="89126" marT="45718" marB="45718" anchor="ctr"/>
                </a:tc>
                <a:extLst>
                  <a:ext uri="{0D108BD9-81ED-4DB2-BD59-A6C34878D82A}">
                    <a16:rowId xmlns:a16="http://schemas.microsoft.com/office/drawing/2014/main" val="10003"/>
                  </a:ext>
                </a:extLst>
              </a:tr>
              <a:tr h="648072">
                <a:tc>
                  <a:txBody>
                    <a:bodyPr/>
                    <a:lstStyle/>
                    <a:p>
                      <a:pPr algn="ctr"/>
                      <a:r>
                        <a:rPr lang="en-US" altLang="zh-TW" sz="3200" b="1" baseline="0" dirty="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9126" marR="89126" marT="45718" marB="45718" anchor="ctr"/>
                </a:tc>
                <a:tc>
                  <a:txBody>
                    <a:bodyPr/>
                    <a:lstStyle/>
                    <a:p>
                      <a:r>
                        <a:rPr lang="zh-TW" altLang="en-US" sz="2400" baseline="0" dirty="0">
                          <a:latin typeface="標楷體" panose="03000509000000000000" pitchFamily="65" charset="-120"/>
                          <a:ea typeface="標楷體" panose="03000509000000000000" pitchFamily="65" charset="-120"/>
                          <a:cs typeface="Times New Roman" pitchFamily="18" charset="0"/>
                        </a:rPr>
                        <a:t>策略模糊不清；解題過程空白或與題目無關。</a:t>
                      </a:r>
                    </a:p>
                  </a:txBody>
                  <a:tcPr marL="89126" marR="89126" marT="45718" marB="45718" anchor="ctr"/>
                </a:tc>
                <a:extLst>
                  <a:ext uri="{0D108BD9-81ED-4DB2-BD59-A6C34878D82A}">
                    <a16:rowId xmlns:a16="http://schemas.microsoft.com/office/drawing/2014/main" val="10004"/>
                  </a:ext>
                </a:extLst>
              </a:tr>
            </a:tbl>
          </a:graphicData>
        </a:graphic>
      </p:graphicFrame>
      <p:sp>
        <p:nvSpPr>
          <p:cNvPr id="5" name="投影片編號版面配置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176549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p:nvPr>
        </p:nvSpPr>
        <p:spPr>
          <a:xfrm>
            <a:off x="2056729" y="675320"/>
            <a:ext cx="2746625" cy="78332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評分指引</a:t>
            </a:r>
          </a:p>
        </p:txBody>
      </p:sp>
      <p:sp>
        <p:nvSpPr>
          <p:cNvPr id="3" name="內容版面配置區 2"/>
          <p:cNvSpPr>
            <a:spLocks noGrp="1"/>
          </p:cNvSpPr>
          <p:nvPr>
            <p:ph idx="1"/>
          </p:nvPr>
        </p:nvSpPr>
        <p:spPr>
          <a:xfrm>
            <a:off x="1825376" y="1458640"/>
            <a:ext cx="8915400" cy="3777622"/>
          </a:xfrm>
        </p:spPr>
        <p:txBody>
          <a:bodyPr>
            <a:normAutofit/>
          </a:bodyPr>
          <a:lstStyle/>
          <a:p>
            <a:pPr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評分規準為數學非選試題評分的架構。</a:t>
            </a:r>
            <a:endParaRPr lang="en-US" altLang="zh-TW" sz="3200" b="1" dirty="0">
              <a:latin typeface="標楷體" panose="03000509000000000000" pitchFamily="65" charset="-120"/>
              <a:ea typeface="標楷體" panose="03000509000000000000" pitchFamily="65" charset="-120"/>
            </a:endParaRPr>
          </a:p>
          <a:p>
            <a:pPr marL="396000" indent="-396000" algn="just"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每一試題依據評分規準及該題評量目標，訂定</a:t>
            </a:r>
            <a:r>
              <a:rPr lang="zh-TW" altLang="en-US" sz="3200" b="1" dirty="0">
                <a:solidFill>
                  <a:srgbClr val="0000FF"/>
                </a:solidFill>
                <a:latin typeface="標楷體" panose="03000509000000000000" pitchFamily="65" charset="-120"/>
                <a:ea typeface="標楷體" panose="03000509000000000000" pitchFamily="65" charset="-120"/>
              </a:rPr>
              <a:t>評分指引，</a:t>
            </a:r>
            <a:r>
              <a:rPr lang="zh-TW" altLang="en-US" sz="3200" b="1" dirty="0">
                <a:latin typeface="標楷體" panose="03000509000000000000" pitchFamily="65" charset="-120"/>
                <a:ea typeface="標楷體" panose="03000509000000000000" pitchFamily="65" charset="-120"/>
              </a:rPr>
              <a:t>再進行進行閱卷。</a:t>
            </a:r>
            <a:endParaRPr lang="en-US" altLang="zh-TW" sz="3200" b="1" dirty="0">
              <a:latin typeface="標楷體" panose="03000509000000000000" pitchFamily="65" charset="-120"/>
              <a:ea typeface="標楷體" panose="03000509000000000000" pitchFamily="65" charset="-120"/>
            </a:endParaRPr>
          </a:p>
          <a:p>
            <a:pPr marL="396000" indent="-396000" eaLnBrk="1">
              <a:lnSpc>
                <a:spcPct val="120000"/>
              </a:lnSpc>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評分指引由</a:t>
            </a:r>
            <a:r>
              <a:rPr lang="en-US" altLang="zh-TW" sz="3200" b="1"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3200" b="1" dirty="0">
                <a:latin typeface="標楷體" panose="03000509000000000000" pitchFamily="65" charset="-120"/>
                <a:ea typeface="標楷體" panose="03000509000000000000" pitchFamily="65" charset="-120"/>
              </a:rPr>
              <a:t>幾位核心委員依據評分規準及試題評量目標共同討論訂定。</a:t>
            </a:r>
            <a:endParaRPr lang="en-US" altLang="zh-TW" sz="3200" b="1" dirty="0">
              <a:latin typeface="標楷體" panose="03000509000000000000" pitchFamily="65" charset="-120"/>
              <a:ea typeface="標楷體" panose="03000509000000000000" pitchFamily="65" charset="-120"/>
            </a:endParaRPr>
          </a:p>
          <a:p>
            <a:pPr marL="457200" lvl="1" indent="0" eaLnBrk="1">
              <a:lnSpc>
                <a:spcPct val="120000"/>
              </a:lnSpc>
              <a:buNone/>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lnSpc>
                <a:spcPct val="120000"/>
              </a:lnSpc>
              <a:defRPr/>
            </a:pPr>
            <a:endParaRPr lang="en-US" altLang="zh-TW" sz="3200" b="1" dirty="0">
              <a:latin typeface="標楷體" pitchFamily="65" charset="-120"/>
            </a:endParaRPr>
          </a:p>
          <a:p>
            <a:pPr eaLnBrk="1">
              <a:defRPr/>
            </a:pPr>
            <a:endParaRPr lang="en-US" altLang="zh-TW" sz="3200" b="1" dirty="0">
              <a:latin typeface="標楷體" pitchFamily="65" charset="-120"/>
            </a:endParaRPr>
          </a:p>
          <a:p>
            <a:pPr eaLnBrk="1" hangingPunct="1">
              <a:defRPr/>
            </a:pPr>
            <a:endParaRPr lang="zh-TW" altLang="en-US" sz="3200" b="1" dirty="0">
              <a:latin typeface="標楷體" pitchFamily="65" charset="-120"/>
            </a:endParaRPr>
          </a:p>
        </p:txBody>
      </p:sp>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6E4CFB-D5C7-44F8-8B47-D3E0F5D904E7}" type="slidenum">
              <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zh-TW" altLang="en-US" sz="2000" b="0" i="0" u="none" strike="noStrike" kern="1200" cap="none" spc="0" normalizeH="0" baseline="0" noProof="0" dirty="0">
              <a:ln>
                <a:noFill/>
              </a:ln>
              <a:solidFill>
                <a:srgbClr val="FEFFFF"/>
              </a:solidFill>
              <a:effectLst/>
              <a:uLnTx/>
              <a:uFillTx/>
              <a:latin typeface="Century Gothic" panose="020B0502020202020204" pitchFamily="34" charset="0"/>
              <a:ea typeface="新細明體" pitchFamily="18" charset="-120"/>
              <a:cs typeface="+mn-cs"/>
            </a:endParaRPr>
          </a:p>
        </p:txBody>
      </p:sp>
    </p:spTree>
    <p:extLst>
      <p:ext uri="{BB962C8B-B14F-4D97-AF65-F5344CB8AC3E}">
        <p14:creationId xmlns:p14="http://schemas.microsoft.com/office/powerpoint/2010/main" val="2579826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5" name="標題 1"/>
          <p:cNvSpPr txBox="1">
            <a:spLocks/>
          </p:cNvSpPr>
          <p:nvPr/>
        </p:nvSpPr>
        <p:spPr bwMode="auto">
          <a:xfrm>
            <a:off x="1930914" y="646144"/>
            <a:ext cx="4969925" cy="8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lang="zh-TW" altLang="en-US" sz="3600" b="1" i="0" u="none" strike="noStrike" kern="0" cap="none" spc="0" normalizeH="0" baseline="0" noProof="0" dirty="0">
                <a:ln>
                  <a:noFill/>
                </a:ln>
                <a:solidFill>
                  <a:prstClr val="black"/>
                </a:solidFill>
                <a:effectLst/>
                <a:uLnTx/>
                <a:uFillTx/>
                <a:latin typeface="標楷體" pitchFamily="65" charset="-120"/>
                <a:ea typeface="標楷體" pitchFamily="65" charset="-120"/>
                <a:cs typeface="+mj-cs"/>
              </a:rPr>
              <a:t>評分品質的控管</a:t>
            </a:r>
          </a:p>
        </p:txBody>
      </p:sp>
      <p:sp>
        <p:nvSpPr>
          <p:cNvPr id="6" name="內容版面配置區 2"/>
          <p:cNvSpPr txBox="1">
            <a:spLocks/>
          </p:cNvSpPr>
          <p:nvPr/>
        </p:nvSpPr>
        <p:spPr bwMode="auto">
          <a:xfrm>
            <a:off x="1930914" y="1629348"/>
            <a:ext cx="51069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閱卷委員的訓練</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評分機制</a:t>
            </a:r>
            <a:endPar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endParaRPr>
          </a:p>
          <a:p>
            <a:pPr marL="330200" marR="0" lvl="0" indent="-330200" algn="l" defTabSz="881063" rtl="0" eaLnBrk="1" fontAlgn="base" latinLnBrk="0" hangingPunct="1">
              <a:lnSpc>
                <a:spcPct val="100000"/>
              </a:lnSpc>
              <a:spcBef>
                <a:spcPts val="1800"/>
              </a:spcBef>
              <a:spcAft>
                <a:spcPct val="0"/>
              </a:spcAft>
              <a:buClr>
                <a:srgbClr val="E78712"/>
              </a:buClr>
              <a:buSzTx/>
              <a:buFont typeface="Wingdings" pitchFamily="2" charset="2"/>
              <a:buChar char="u"/>
              <a:tabLst/>
              <a:defRPr/>
            </a:pP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線上</a:t>
            </a:r>
            <a:r>
              <a:rPr kumimoji="0" lang="en-US" altLang="zh-TW"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a:t>
            </a:r>
            <a:r>
              <a:rPr kumimoji="0" lang="zh-TW" altLang="en-US" sz="3200" b="1" i="0" u="none" strike="noStrike" kern="1200" cap="none" spc="0" normalizeH="0" baseline="0" noProof="0" dirty="0">
                <a:ln>
                  <a:noFill/>
                </a:ln>
                <a:solidFill>
                  <a:srgbClr val="404040"/>
                </a:solidFill>
                <a:effectLst/>
                <a:uLnTx/>
                <a:uFillTx/>
                <a:latin typeface="標楷體" panose="03000509000000000000" pitchFamily="65" charset="-120"/>
                <a:ea typeface="標楷體" panose="03000509000000000000" pitchFamily="65" charset="-120"/>
              </a:rPr>
              <a:t>閱卷流程</a:t>
            </a:r>
          </a:p>
        </p:txBody>
      </p:sp>
    </p:spTree>
    <p:extLst>
      <p:ext uri="{BB962C8B-B14F-4D97-AF65-F5344CB8AC3E}">
        <p14:creationId xmlns:p14="http://schemas.microsoft.com/office/powerpoint/2010/main" val="4161058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267FAB-1A6B-41BE-88FF-84A279982D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2D4A0F-F097-40A8-B67E-BCDFB85B4C5B}"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D567FA5F-E281-4EA7-BEB9-D340F170763C}"/>
              </a:ext>
            </a:extLst>
          </p:cNvPr>
          <p:cNvSpPr/>
          <p:nvPr/>
        </p:nvSpPr>
        <p:spPr>
          <a:xfrm>
            <a:off x="2309567" y="161429"/>
            <a:ext cx="8625526" cy="107721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華康儷粗宋" panose="02020709000000000000" pitchFamily="49" charset="-120"/>
                <a:ea typeface="華康儷粗宋" panose="02020709000000000000" pitchFamily="49" charset="-120"/>
                <a:cs typeface="+mn-cs"/>
              </a:rPr>
              <a:t>111</a:t>
            </a:r>
            <a:r>
              <a:rPr kumimoji="1" lang="zh-TW" altLang="en-US" sz="3200" b="0" i="0" u="none" strike="noStrike" kern="1200" cap="none" spc="0" normalizeH="0" baseline="0" noProof="0">
                <a:ln>
                  <a:noFill/>
                </a:ln>
                <a:solidFill>
                  <a:srgbClr val="FF0000"/>
                </a:solidFill>
                <a:effectLst/>
                <a:uLnTx/>
                <a:uFillTx/>
                <a:latin typeface="華康儷粗宋" panose="02020709000000000000" pitchFamily="49" charset="-120"/>
                <a:ea typeface="華康儷粗宋" panose="02020709000000000000" pitchFamily="49" charset="-120"/>
                <a:cs typeface="+mn-cs"/>
              </a:rPr>
              <a:t>學年</a:t>
            </a:r>
            <a:r>
              <a:rPr kumimoji="1" lang="zh-TW" altLang="en-US" sz="3200" b="0" i="0" u="none" strike="noStrike" kern="1200" cap="none" spc="0" normalizeH="0" baseline="0" noProof="0" dirty="0">
                <a:ln>
                  <a:noFill/>
                </a:ln>
                <a:solidFill>
                  <a:srgbClr val="FF0000"/>
                </a:solidFill>
                <a:effectLst/>
                <a:uLnTx/>
                <a:uFillTx/>
                <a:latin typeface="華康儷粗宋" panose="02020709000000000000" pitchFamily="49" charset="-120"/>
                <a:ea typeface="華康儷粗宋" panose="02020709000000000000" pitchFamily="49" charset="-120"/>
                <a:cs typeface="+mn-cs"/>
              </a:rPr>
              <a:t>度</a:t>
            </a:r>
            <a:r>
              <a:rPr kumimoji="1" lang="zh-TW" altLang="en-US"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高級中等學校特色招生</a:t>
            </a:r>
            <a:endParaRPr kumimoji="1" lang="en-US" altLang="zh-TW" sz="32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hlinkClick r:id="rId2">
                  <a:extLst>
                    <a:ext uri="{A12FA001-AC4F-418D-AE19-62706E023703}">
                      <ahyp:hlinkClr xmlns:ahyp="http://schemas.microsoft.com/office/drawing/2018/hyperlinkcolor" val="tx"/>
                    </a:ext>
                  </a:extLst>
                </a:hlinkClick>
              </a:rPr>
              <a:t>考試分發入學辦理學校招生名額等資訊一覽表</a:t>
            </a:r>
            <a:endParaRPr kumimoji="1" lang="zh-TW" altLang="en-US" sz="3200" b="0" i="0" u="none" strike="noStrike" kern="1200" cap="none" spc="0" normalizeH="0" baseline="0" noProof="0" dirty="0">
              <a:ln>
                <a:noFill/>
              </a:ln>
              <a:solidFill>
                <a:srgbClr val="7030A0"/>
              </a:solidFill>
              <a:effectLst/>
              <a:uLnTx/>
              <a:uFillTx/>
              <a:latin typeface="標楷體" panose="03000509000000000000" pitchFamily="65" charset="-120"/>
              <a:ea typeface="標楷體" panose="03000509000000000000" pitchFamily="65" charset="-120"/>
              <a:cs typeface="+mn-cs"/>
            </a:endParaRPr>
          </a:p>
        </p:txBody>
      </p:sp>
      <p:sp>
        <p:nvSpPr>
          <p:cNvPr id="4" name="矩形 3">
            <a:extLst>
              <a:ext uri="{FF2B5EF4-FFF2-40B4-BE49-F238E27FC236}">
                <a16:creationId xmlns:a16="http://schemas.microsoft.com/office/drawing/2014/main" id="{7E2F15FC-4498-4033-9D3C-A58689A0B6FC}"/>
              </a:ext>
            </a:extLst>
          </p:cNvPr>
          <p:cNvSpPr/>
          <p:nvPr/>
        </p:nvSpPr>
        <p:spPr>
          <a:xfrm>
            <a:off x="2139115" y="1152525"/>
            <a:ext cx="9521072" cy="5241307"/>
          </a:xfrm>
          <a:prstGeom prst="rect">
            <a:avLst/>
          </a:prstGeom>
        </p:spPr>
        <p:txBody>
          <a:bodyPr wrap="square">
            <a:spAutoFit/>
          </a:bodyPr>
          <a:lstStyle/>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基北區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國立政治大學附屬高級中學英語國際特色班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國立臺灣師範大學附屬高級中學資訊科學特色班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國立臺灣海洋大學附屬基隆海事高級中等學校海洋科技</a:t>
            </a: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人才培育實驗班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6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臺北市立西松高級中學國際文憑</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實驗班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桃連區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桃園市立大園高級中等學校國際文憑課程</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IBDP</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專班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4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rPr>
              <a:t>嘉義區</a:t>
            </a:r>
            <a:endParaRPr kumimoji="1" lang="en-US" altLang="zh-TW" sz="2800" b="0" i="0" u="none" strike="noStrike" kern="1200" cap="none" spc="0" normalizeH="0" baseline="0" noProof="0" dirty="0">
              <a:ln>
                <a:noFill/>
              </a:ln>
              <a:solidFill>
                <a:srgbClr val="C00000"/>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嘉義縣立永慶高級中學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a:p>
            <a:pPr marL="0" marR="0" lvl="0" indent="0" algn="l" defTabSz="914400" rtl="0" eaLnBrk="0" fontAlgn="base" latinLnBrk="0" hangingPunct="0">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嘉義縣立竹崎高級中學</a:t>
            </a:r>
            <a:r>
              <a:rPr kumimoji="1" lang="en-US" altLang="zh-TW"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AI</a:t>
            </a:r>
            <a:r>
              <a:rPr kumimoji="1" lang="zh-TW" altLang="en-US" sz="24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rPr>
              <a:t>科技特色班</a:t>
            </a:r>
            <a:endParaRPr kumimoji="1" lang="zh-TW" altLang="en-US" sz="1600" b="0" i="0" u="none" strike="noStrike" kern="1200" cap="none" spc="0" normalizeH="0" baseline="0" noProof="0" dirty="0">
              <a:ln>
                <a:noFill/>
              </a:ln>
              <a:solidFill>
                <a:prstClr val="black"/>
              </a:solidFill>
              <a:effectLst/>
              <a:uLnTx/>
              <a:uFillTx/>
              <a:latin typeface="華康儷粗宋" panose="02020709000000000000" pitchFamily="49" charset="-120"/>
              <a:ea typeface="華康儷粗宋" panose="02020709000000000000" pitchFamily="49" charset="-120"/>
              <a:cs typeface="+mn-cs"/>
            </a:endParaRPr>
          </a:p>
        </p:txBody>
      </p:sp>
    </p:spTree>
    <p:extLst>
      <p:ext uri="{BB962C8B-B14F-4D97-AF65-F5344CB8AC3E}">
        <p14:creationId xmlns:p14="http://schemas.microsoft.com/office/powerpoint/2010/main" val="26001017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885510" y="656280"/>
            <a:ext cx="3769775" cy="804640"/>
          </a:xfrm>
        </p:spPr>
        <p:txBody>
          <a:bodyPr/>
          <a:lstStyle/>
          <a:p>
            <a:pPr defTabSz="342900"/>
            <a:r>
              <a:rPr kumimoji="1" lang="zh-TW" altLang="en-US" b="1" kern="0" dirty="0">
                <a:solidFill>
                  <a:schemeClr val="tx1"/>
                </a:solidFill>
                <a:latin typeface="標楷體" pitchFamily="65" charset="-120"/>
                <a:ea typeface="標楷體" pitchFamily="65" charset="-120"/>
                <a:cs typeface="+mj-cs"/>
              </a:rPr>
              <a:t>閱卷委員的訓練</a:t>
            </a:r>
          </a:p>
        </p:txBody>
      </p:sp>
      <p:sp>
        <p:nvSpPr>
          <p:cNvPr id="8" name="內容版面配置區 2"/>
          <p:cNvSpPr>
            <a:spLocks noGrp="1"/>
          </p:cNvSpPr>
          <p:nvPr>
            <p:ph idx="1"/>
          </p:nvPr>
        </p:nvSpPr>
        <p:spPr>
          <a:xfrm>
            <a:off x="1797050" y="1430031"/>
            <a:ext cx="8580839" cy="5029200"/>
          </a:xfrm>
        </p:spPr>
        <p:txBody>
          <a:bodyPr/>
          <a:lstStyle/>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核心委員－每年進行多次培訓會議</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增加閱卷共識</a:t>
            </a:r>
            <a:endParaRPr lang="en-US" altLang="zh-TW" sz="3200" b="1" dirty="0">
              <a:latin typeface="標楷體" panose="03000509000000000000" pitchFamily="65" charset="-120"/>
              <a:ea typeface="標楷體" panose="03000509000000000000" pitchFamily="65" charset="-120"/>
            </a:endParaRPr>
          </a:p>
          <a:p>
            <a:pPr lvl="1"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rPr>
              <a:t>熟練訂定評分指引</a:t>
            </a:r>
            <a:endParaRPr lang="en-US" altLang="zh-TW" sz="3200" b="1" dirty="0">
              <a:latin typeface="標楷體" panose="03000509000000000000" pitchFamily="65" charset="-120"/>
              <a:ea typeface="標楷體" panose="03000509000000000000" pitchFamily="65" charset="-120"/>
            </a:endParaRPr>
          </a:p>
          <a:p>
            <a:pPr marL="330200" indent="-330200" algn="just" defTabSz="881063" eaLnBrk="1" hangingPunct="1">
              <a:spcBef>
                <a:spcPts val="1800"/>
              </a:spcBef>
              <a:buFont typeface="Wingdings" pitchFamily="2" charset="2"/>
              <a:buChar char="u"/>
              <a:defRPr/>
            </a:pPr>
            <a:r>
              <a:rPr lang="zh-TW" altLang="en-US" sz="3200" b="1" dirty="0">
                <a:latin typeface="標楷體" panose="03000509000000000000" pitchFamily="65" charset="-120"/>
                <a:ea typeface="標楷體" panose="03000509000000000000" pitchFamily="65" charset="-120"/>
              </a:rPr>
              <a:t>評閱委員－每年兩次培訓會議</a:t>
            </a:r>
            <a:endParaRPr lang="en-US" altLang="zh-TW" sz="3200" b="1" dirty="0">
              <a:latin typeface="標楷體" panose="03000509000000000000" pitchFamily="65" charset="-120"/>
              <a:ea typeface="標楷體" panose="03000509000000000000" pitchFamily="65" charset="-120"/>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了解如何依據評分指引評分</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了解閱卷共識</a:t>
            </a:r>
            <a:endParaRPr lang="en-US" altLang="zh-TW" sz="3200" b="1" dirty="0">
              <a:latin typeface="標楷體" panose="03000509000000000000" pitchFamily="65" charset="-120"/>
              <a:ea typeface="標楷體" panose="03000509000000000000" pitchFamily="65" charset="-120"/>
              <a:cs typeface="+mn-cs"/>
            </a:endParaRPr>
          </a:p>
          <a:p>
            <a:pPr marL="857250" lvl="1" indent="-457200" algn="just" defTabSz="881063" eaLnBrk="1" hangingPunct="1">
              <a:spcBef>
                <a:spcPts val="1800"/>
              </a:spcBef>
              <a:buFont typeface="Arial" pitchFamily="34" charset="0"/>
              <a:buChar char="•"/>
              <a:defRPr/>
            </a:pPr>
            <a:r>
              <a:rPr lang="zh-TW" altLang="en-US" sz="3200" b="1" dirty="0">
                <a:latin typeface="標楷體" panose="03000509000000000000" pitchFamily="65" charset="-120"/>
                <a:ea typeface="標楷體" panose="03000509000000000000" pitchFamily="65" charset="-120"/>
                <a:cs typeface="+mn-cs"/>
              </a:rPr>
              <a:t>從培訓過程中篩選合適的評閱委員</a:t>
            </a:r>
            <a:endParaRPr lang="en-US" altLang="zh-TW" sz="3200" b="1" dirty="0">
              <a:latin typeface="標楷體" panose="03000509000000000000" pitchFamily="65" charset="-120"/>
              <a:ea typeface="標楷體" panose="03000509000000000000" pitchFamily="65" charset="-120"/>
              <a:cs typeface="+mn-cs"/>
            </a:endParaRPr>
          </a:p>
          <a:p>
            <a:pPr marL="730250" lvl="1" indent="-330200" algn="just" defTabSz="881063" eaLnBrk="1" hangingPunct="1">
              <a:spcBef>
                <a:spcPts val="1800"/>
              </a:spcBef>
              <a:buFont typeface="Arial" pitchFamily="34" charset="0"/>
              <a:buChar char="•"/>
              <a:defRPr/>
            </a:pPr>
            <a:endParaRPr lang="en-US" altLang="zh-TW" sz="3200" b="1" dirty="0">
              <a:latin typeface="標楷體" panose="03000509000000000000" pitchFamily="65" charset="-120"/>
              <a:ea typeface="標楷體" panose="03000509000000000000" pitchFamily="65" charset="-120"/>
            </a:endParaRPr>
          </a:p>
          <a:p>
            <a:pPr eaLnBrk="1" hangingPunct="1">
              <a:defRPr/>
            </a:pP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61042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5797B8-7E70-45A3-B78E-8E1ED62D50C4}" type="slidenum">
              <a:rPr kumimoji="0" lang="zh-TW" altLang="en-US" sz="2000" b="0" i="0" u="none" strike="noStrike" kern="1200" cap="none" spc="0" normalizeH="0" baseline="0" noProof="0" smtClean="0">
                <a:ln>
                  <a:noFill/>
                </a:ln>
                <a:solidFill>
                  <a:srgbClr val="FEFFFF"/>
                </a:solidFill>
                <a:effectLst/>
                <a:uLnTx/>
                <a:uFillTx/>
                <a:latin typeface="Century Gothic" panose="020B0502020202020204" pitchFamily="34" charset="0"/>
                <a:ea typeface="微軟正黑體" panose="020B0604030504040204" pitchFamily="34"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zh-TW" altLang="en-US" sz="2000" b="0" i="0" u="none" strike="noStrike" kern="1200" cap="none" spc="0" normalizeH="0" baseline="0" noProof="0">
              <a:ln>
                <a:noFill/>
              </a:ln>
              <a:solidFill>
                <a:srgbClr val="FEFFFF"/>
              </a:solidFill>
              <a:effectLst/>
              <a:uLnTx/>
              <a:uFillTx/>
              <a:latin typeface="Century Gothic" panose="020B0502020202020204" pitchFamily="34" charset="0"/>
              <a:ea typeface="微軟正黑體" panose="020B0604030504040204" pitchFamily="34" charset="-120"/>
              <a:cs typeface="+mn-cs"/>
            </a:endParaRPr>
          </a:p>
        </p:txBody>
      </p:sp>
      <p:sp>
        <p:nvSpPr>
          <p:cNvPr id="7" name="標題 1"/>
          <p:cNvSpPr>
            <a:spLocks noGrp="1"/>
          </p:cNvSpPr>
          <p:nvPr>
            <p:ph type="title"/>
          </p:nvPr>
        </p:nvSpPr>
        <p:spPr>
          <a:xfrm>
            <a:off x="1980341" y="668337"/>
            <a:ext cx="2893475" cy="74749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342900"/>
            <a:r>
              <a:rPr kumimoji="1" lang="zh-TW" altLang="en-US" b="1" kern="0" dirty="0">
                <a:solidFill>
                  <a:schemeClr val="tx1"/>
                </a:solidFill>
                <a:latin typeface="標楷體" pitchFamily="65" charset="-120"/>
                <a:ea typeface="標楷體" pitchFamily="65" charset="-120"/>
                <a:cs typeface="+mj-cs"/>
              </a:rPr>
              <a:t>評分機制</a:t>
            </a:r>
          </a:p>
        </p:txBody>
      </p:sp>
      <p:sp>
        <p:nvSpPr>
          <p:cNvPr id="8" name="內容版面配置區 2"/>
          <p:cNvSpPr>
            <a:spLocks noGrp="1"/>
          </p:cNvSpPr>
          <p:nvPr>
            <p:ph idx="1"/>
          </p:nvPr>
        </p:nvSpPr>
        <p:spPr>
          <a:xfrm>
            <a:off x="1778000" y="1504544"/>
            <a:ext cx="9709150" cy="3924300"/>
          </a:xfrm>
        </p:spPr>
        <p:txBody>
          <a:bodyPr/>
          <a:lstStyle/>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每份試卷皆由兩位評閱委員進行閱卷，當兩閱分數不一致時，則由第三位委員進行複閱。</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複閱分數與其中一位初閱分數相同時，則以複閱分數作為最後得分。</a:t>
            </a:r>
            <a:endParaRPr lang="en-US" altLang="zh-TW" sz="3200" b="1" dirty="0">
              <a:latin typeface="標楷體" panose="03000509000000000000" pitchFamily="65" charset="-120"/>
              <a:ea typeface="標楷體" panose="03000509000000000000" pitchFamily="65" charset="-120"/>
            </a:endParaRPr>
          </a:p>
          <a:p>
            <a:pPr marL="396000" indent="-396000" algn="just" eaLnBrk="1">
              <a:buFont typeface="Wingdings" pitchFamily="2" charset="2"/>
              <a:buChar char="u"/>
            </a:pPr>
            <a:r>
              <a:rPr lang="zh-TW" altLang="en-US" sz="3200" b="1" dirty="0">
                <a:latin typeface="標楷體" panose="03000509000000000000" pitchFamily="65" charset="-120"/>
                <a:ea typeface="標楷體" panose="03000509000000000000" pitchFamily="65" charset="-120"/>
              </a:rPr>
              <a:t>複閱分數若與前兩閱分數不一致時，則為疑問卷，由</a:t>
            </a:r>
            <a:r>
              <a:rPr lang="zh-TW" altLang="en-US" sz="3200" b="1">
                <a:latin typeface="標楷體" panose="03000509000000000000" pitchFamily="65" charset="-120"/>
                <a:ea typeface="標楷體" panose="03000509000000000000" pitchFamily="65" charset="-120"/>
              </a:rPr>
              <a:t>核心小組開會</a:t>
            </a:r>
            <a:r>
              <a:rPr lang="zh-TW" altLang="en-US" sz="3200" b="1" dirty="0">
                <a:latin typeface="標楷體" panose="03000509000000000000" pitchFamily="65" charset="-120"/>
                <a:ea typeface="標楷體" panose="03000509000000000000" pitchFamily="65" charset="-120"/>
              </a:rPr>
              <a:t>討論決定最後得分。</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1731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4D80522-922D-4A3E-A5EC-258F2C66B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4"/>
            <a:ext cx="12192000" cy="6849431"/>
          </a:xfrm>
          <a:prstGeom prst="rect">
            <a:avLst/>
          </a:prstGeom>
        </p:spPr>
      </p:pic>
    </p:spTree>
    <p:extLst>
      <p:ext uri="{BB962C8B-B14F-4D97-AF65-F5344CB8AC3E}">
        <p14:creationId xmlns:p14="http://schemas.microsoft.com/office/powerpoint/2010/main" val="3932905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5"/>
            <a:ext cx="10363200" cy="1470025"/>
          </a:xfrm>
        </p:spPr>
        <p:txBody>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免試入學之個別序位</a:t>
            </a: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extLst>
              <p:ext uri="{D42A27DB-BD31-4B8C-83A1-F6EECF244321}">
                <p14:modId xmlns:p14="http://schemas.microsoft.com/office/powerpoint/2010/main" val="313236238"/>
              </p:ext>
            </p:extLst>
          </p:nvPr>
        </p:nvGraphicFramePr>
        <p:xfrm>
          <a:off x="1981200" y="1152525"/>
          <a:ext cx="8229600" cy="3935412"/>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12</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36</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總分：10</a:t>
                      </a: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a:t>
                      </a: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86</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22</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315821468"/>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11</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12-13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19</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21-22</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111</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16</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111</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131936772"/>
              </p:ext>
            </p:extLst>
          </p:nvPr>
        </p:nvGraphicFramePr>
        <p:xfrm>
          <a:off x="1806506" y="1455028"/>
          <a:ext cx="9698106" cy="4412907"/>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28436">
                <a:tc rowSpan="4">
                  <a:txBody>
                    <a:bodyPr/>
                    <a:lstStyle/>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2044552303"/>
              </p:ext>
            </p:extLst>
          </p:nvPr>
        </p:nvGraphicFramePr>
        <p:xfrm>
          <a:off x="1806506" y="1455028"/>
          <a:ext cx="9698106" cy="5096045"/>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7">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南英商工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應用日語科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電影電視科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多媒體動畫科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5</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電機空調科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18</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80838716"/>
                  </a:ext>
                </a:extLst>
              </a:tr>
            </a:tbl>
          </a:graphicData>
        </a:graphic>
      </p:graphicFrame>
    </p:spTree>
    <p:extLst>
      <p:ext uri="{BB962C8B-B14F-4D97-AF65-F5344CB8AC3E}">
        <p14:creationId xmlns:p14="http://schemas.microsoft.com/office/powerpoint/2010/main" val="930357809"/>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254457581"/>
              </p:ext>
            </p:extLst>
          </p:nvPr>
        </p:nvGraphicFramePr>
        <p:xfrm>
          <a:off x="1806506" y="1455028"/>
          <a:ext cx="9979094" cy="4515690"/>
        </p:xfrm>
        <a:graphic>
          <a:graphicData uri="http://schemas.openxmlformats.org/drawingml/2006/table">
            <a:tbl>
              <a:tblPr>
                <a:tableStyleId>{5C22544A-7EE6-4342-B048-85BDC9FD1C3A}</a:tableStyleId>
              </a:tblPr>
              <a:tblGrid>
                <a:gridCol w="1645272">
                  <a:extLst>
                    <a:ext uri="{9D8B030D-6E8A-4147-A177-3AD203B41FA5}">
                      <a16:colId xmlns:a16="http://schemas.microsoft.com/office/drawing/2014/main" val="2133117232"/>
                    </a:ext>
                  </a:extLst>
                </a:gridCol>
                <a:gridCol w="2955399">
                  <a:extLst>
                    <a:ext uri="{9D8B030D-6E8A-4147-A177-3AD203B41FA5}">
                      <a16:colId xmlns:a16="http://schemas.microsoft.com/office/drawing/2014/main" val="3251991606"/>
                    </a:ext>
                  </a:extLst>
                </a:gridCol>
                <a:gridCol w="1784323">
                  <a:extLst>
                    <a:ext uri="{9D8B030D-6E8A-4147-A177-3AD203B41FA5}">
                      <a16:colId xmlns:a16="http://schemas.microsoft.com/office/drawing/2014/main" val="1708508259"/>
                    </a:ext>
                  </a:extLst>
                </a:gridCol>
                <a:gridCol w="359410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0355">
                <a:tc rowSpan="6">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華德工家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1.</a:t>
                      </a:r>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高雄市所有國中。</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2.</a:t>
                      </a:r>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臺南市下列區域國中</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楠西區、南化區、玉井區、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左鎮區、新化區、龍崎區、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永康區、歸仁區、關廟區、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安南區、北區、中西區、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南區、東區、仁德區、</a:t>
                      </a:r>
                      <a:endParaRPr lang="en-US" altLang="zh-TW" sz="2400" kern="1200" dirty="0">
                        <a:solidFill>
                          <a:srgbClr val="FF0000"/>
                        </a:solidFill>
                        <a:effectLst/>
                        <a:latin typeface="標楷體" panose="03000509000000000000" pitchFamily="65" charset="-120"/>
                        <a:ea typeface="標楷體" panose="03000509000000000000" pitchFamily="65" charset="-120"/>
                        <a:cs typeface="+mn-cs"/>
                      </a:endParaRPr>
                    </a:p>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安平區各國中</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飛機修護科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時尚造型科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3651667"/>
                  </a:ext>
                </a:extLst>
              </a:tr>
              <a:tr h="580355">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476219049"/>
                  </a:ext>
                </a:extLst>
              </a:tr>
            </a:tbl>
          </a:graphicData>
        </a:graphic>
      </p:graphicFrame>
    </p:spTree>
    <p:extLst>
      <p:ext uri="{BB962C8B-B14F-4D97-AF65-F5344CB8AC3E}">
        <p14:creationId xmlns:p14="http://schemas.microsoft.com/office/powerpoint/2010/main" val="912215446"/>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dirty="0"/>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3124362395"/>
              </p:ext>
            </p:extLst>
          </p:nvPr>
        </p:nvGraphicFramePr>
        <p:xfrm>
          <a:off x="1806506" y="1455028"/>
          <a:ext cx="9698106" cy="3142371"/>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298718">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28338">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長榮女中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觀光事業科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400" kern="1200" dirty="0">
                          <a:solidFill>
                            <a:srgbClr val="FF0000"/>
                          </a:solidFill>
                          <a:effectLst/>
                          <a:latin typeface="標楷體" panose="03000509000000000000" pitchFamily="65" charset="-120"/>
                          <a:ea typeface="標楷體" panose="03000509000000000000" pitchFamily="65" charset="-120"/>
                          <a:cs typeface="+mn-cs"/>
                        </a:rPr>
                        <a:t>臺南市所有國中應屆畢業生。</a:t>
                      </a:r>
                      <a:r>
                        <a:rPr lang="en-US" altLang="zh-TW" sz="2400" kern="1200" dirty="0">
                          <a:solidFill>
                            <a:srgbClr val="FF0000"/>
                          </a:solidFill>
                          <a:effectLst/>
                          <a:latin typeface="標楷體" panose="03000509000000000000" pitchFamily="65" charset="-120"/>
                          <a:ea typeface="標楷體" panose="03000509000000000000" pitchFamily="65" charset="-120"/>
                          <a:cs typeface="+mn-cs"/>
                        </a:rPr>
                        <a:t> </a:t>
                      </a:r>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15315">
                <a:tc>
                  <a:txBody>
                    <a:bodyPr/>
                    <a:lstStyle/>
                    <a:p>
                      <a:pPr algn="ctr" fontAlgn="ct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亞洲餐旅</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餐飲管理科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zh-TW" sz="2400" kern="1200" dirty="0">
                        <a:solidFill>
                          <a:srgbClr val="FF0000"/>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2751761326"/>
                  </a:ext>
                </a:extLst>
              </a:tr>
            </a:tbl>
          </a:graphicData>
        </a:graphic>
      </p:graphicFrame>
    </p:spTree>
    <p:extLst>
      <p:ext uri="{BB962C8B-B14F-4D97-AF65-F5344CB8AC3E}">
        <p14:creationId xmlns:p14="http://schemas.microsoft.com/office/powerpoint/2010/main" val="2537737849"/>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683803678"/>
              </p:ext>
            </p:extLst>
          </p:nvPr>
        </p:nvGraphicFramePr>
        <p:xfrm>
          <a:off x="1671638" y="1373508"/>
          <a:ext cx="9790119" cy="4714592"/>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tx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tx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tx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汽車</a:t>
                      </a: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63474331"/>
              </p:ext>
            </p:extLst>
          </p:nvPr>
        </p:nvGraphicFramePr>
        <p:xfrm>
          <a:off x="1671638" y="1449782"/>
          <a:ext cx="9834562" cy="4571359"/>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marL="0" marR="0" lvl="0" indent="0" algn="ctr" defTabSz="342891"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85</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804184147"/>
              </p:ext>
            </p:extLst>
          </p:nvPr>
        </p:nvGraphicFramePr>
        <p:xfrm>
          <a:off x="1671638" y="1474647"/>
          <a:ext cx="9770930" cy="4371012"/>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0856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984253">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98425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98425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r h="984253">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28</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68774434"/>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480760481"/>
              </p:ext>
            </p:extLst>
          </p:nvPr>
        </p:nvGraphicFramePr>
        <p:xfrm>
          <a:off x="1671638" y="1606994"/>
          <a:ext cx="9819849" cy="3864630"/>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val="461052666"/>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765648950"/>
              </p:ext>
            </p:extLst>
          </p:nvPr>
        </p:nvGraphicFramePr>
        <p:xfrm>
          <a:off x="1671638" y="1607796"/>
          <a:ext cx="9756967" cy="385504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761834148"/>
              </p:ext>
            </p:extLst>
          </p:nvPr>
        </p:nvGraphicFramePr>
        <p:xfrm>
          <a:off x="1671638" y="1609399"/>
          <a:ext cx="9833167" cy="3855040"/>
        </p:xfrm>
        <a:graphic>
          <a:graphicData uri="http://schemas.openxmlformats.org/drawingml/2006/table">
            <a:tbl>
              <a:tblPr>
                <a:tableStyleId>{5C22544A-7EE6-4342-B048-85BDC9FD1C3A}</a:tableStyleId>
              </a:tblPr>
              <a:tblGrid>
                <a:gridCol w="1621213">
                  <a:extLst>
                    <a:ext uri="{9D8B030D-6E8A-4147-A177-3AD203B41FA5}">
                      <a16:colId xmlns:a16="http://schemas.microsoft.com/office/drawing/2014/main" val="2133117232"/>
                    </a:ext>
                  </a:extLst>
                </a:gridCol>
                <a:gridCol w="2912181">
                  <a:extLst>
                    <a:ext uri="{9D8B030D-6E8A-4147-A177-3AD203B41FA5}">
                      <a16:colId xmlns:a16="http://schemas.microsoft.com/office/drawing/2014/main" val="3251991606"/>
                    </a:ext>
                  </a:extLst>
                </a:gridCol>
                <a:gridCol w="1994352">
                  <a:extLst>
                    <a:ext uri="{9D8B030D-6E8A-4147-A177-3AD203B41FA5}">
                      <a16:colId xmlns:a16="http://schemas.microsoft.com/office/drawing/2014/main" val="1708508259"/>
                    </a:ext>
                  </a:extLst>
                </a:gridCol>
                <a:gridCol w="3305421">
                  <a:extLst>
                    <a:ext uri="{9D8B030D-6E8A-4147-A177-3AD203B41FA5}">
                      <a16:colId xmlns:a16="http://schemas.microsoft.com/office/drawing/2014/main" val="3430214061"/>
                    </a:ext>
                  </a:extLst>
                </a:gridCol>
              </a:tblGrid>
              <a:tr h="38851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008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0882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F2A8CBA3-175A-4256-8369-13751B9F939C}"/>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89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900163206"/>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將軍國中、北門國中</a:t>
                      </a:r>
                      <a:endParaRPr lang="en-US" altLang="zh-TW" sz="2800" b="0" i="0" u="none" strike="noStrike" kern="120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a:solidFill>
                            <a:schemeClr val="dk1"/>
                          </a:solidFill>
                          <a:effectLst/>
                          <a:latin typeface="標楷體" panose="03000509000000000000" pitchFamily="65" charset="-120"/>
                          <a:ea typeface="標楷體" panose="03000509000000000000" pitchFamily="65" charset="-120"/>
                          <a:cs typeface="+mn-cs"/>
                        </a:rPr>
                        <a:t>昭</a:t>
                      </a:r>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91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228066169"/>
              </p:ext>
            </p:extLst>
          </p:nvPr>
        </p:nvGraphicFramePr>
        <p:xfrm>
          <a:off x="1671638" y="1671533"/>
          <a:ext cx="9881557" cy="4306579"/>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5881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53">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安定國中、麻豆國中官田國中、佳里國中佳興國中、學甲國中西港國中、將軍國中竹橋國中、北門國中下營國中、</a:t>
                      </a:r>
                      <a:r>
                        <a:rPr lang="zh-TW" altLang="en-US" sz="2800" b="0" i="0" u="none" strike="noStrike" dirty="0">
                          <a:solidFill>
                            <a:srgbClr val="FF0000"/>
                          </a:solidFill>
                          <a:effectLst/>
                          <a:latin typeface="標楷體" panose="03000509000000000000" pitchFamily="65" charset="-120"/>
                          <a:ea typeface="標楷體" panose="03000509000000000000" pitchFamily="65" charset="-120"/>
                        </a:rPr>
                        <a:t>善化國中</a:t>
                      </a:r>
                      <a:endParaRPr lang="en-US" altLang="zh-TW" sz="2800" b="0" i="0" u="none" strike="noStrike" dirty="0">
                        <a:solidFill>
                          <a:srgbClr val="FF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1018453">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0" algn="ctr" defTabSz="914400" rtl="0" eaLnBrk="1" fontAlgn="ctr" latinLnBrk="0" hangingPunct="1">
                        <a:spcAft>
                          <a:spcPts val="0"/>
                        </a:spcAft>
                      </a:pP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—111</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經濟弱勢</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低收入戶子女</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體 適 能、</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獎勵紀錄、 </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服務學習、</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804161" y="3961575"/>
            <a:ext cx="5754623" cy="2419350"/>
          </a:xfrm>
        </p:spPr>
        <p:txBody>
          <a:bodyPr/>
          <a:lstStyle/>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藝術才能班</a:t>
            </a:r>
            <a:r>
              <a:rPr lang="en-US" altLang="zh-TW" sz="3600" b="1" dirty="0">
                <a:solidFill>
                  <a:srgbClr val="FF0000"/>
                </a:solidFill>
                <a:latin typeface="標楷體" panose="03000509000000000000" pitchFamily="65" charset="-120"/>
                <a:ea typeface="標楷體" panose="03000509000000000000" pitchFamily="65" charset="-120"/>
              </a:rPr>
              <a:t>-</a:t>
            </a: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音樂、美術、舞蹈、戲劇</a:t>
            </a:r>
            <a:endParaRPr lang="en-US" altLang="zh-TW" sz="3600" b="1"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600" b="1" dirty="0">
                <a:solidFill>
                  <a:srgbClr val="FF0000"/>
                </a:solidFill>
                <a:latin typeface="標楷體" panose="03000509000000000000" pitchFamily="65" charset="-120"/>
                <a:ea typeface="標楷體" panose="03000509000000000000" pitchFamily="65" charset="-120"/>
              </a:rPr>
              <a:t>體育班、科學班、專業群科</a:t>
            </a:r>
            <a:endParaRPr lang="en-US" altLang="zh-TW" sz="3600" b="1"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a:solidFill>
                  <a:srgbClr val="000000"/>
                </a:solidFill>
                <a:latin typeface="標楷體" panose="03000509000000000000" pitchFamily="65" charset="-120"/>
                <a:ea typeface="標楷體" panose="03000509000000000000" pitchFamily="65" charset="-120"/>
              </a:rPr>
              <a:t>分為</a:t>
            </a:r>
            <a:r>
              <a:rPr lang="zh-TW" altLang="en-US" sz="3200" b="1">
                <a:solidFill>
                  <a:srgbClr val="FF0000"/>
                </a:solidFill>
                <a:latin typeface="標楷體" panose="03000509000000000000" pitchFamily="65" charset="-120"/>
                <a:ea typeface="標楷體" panose="03000509000000000000" pitchFamily="65" charset="-120"/>
              </a:rPr>
              <a:t>音樂班、美術班、舞蹈班、戲劇班</a:t>
            </a:r>
            <a:r>
              <a:rPr lang="zh-TW"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a:solidFill>
                  <a:srgbClr val="FF0000"/>
                </a:solidFill>
                <a:latin typeface="標楷體" panose="03000509000000000000" pitchFamily="65" charset="-120"/>
                <a:ea typeface="標楷體" panose="03000509000000000000" pitchFamily="65" charset="-120"/>
              </a:rPr>
              <a:t>且</a:t>
            </a:r>
            <a:r>
              <a:rPr lang="zh-TW" altLang="en-US" sz="3200" b="1">
                <a:solidFill>
                  <a:srgbClr val="FF0000"/>
                </a:solidFill>
                <a:latin typeface="標楷體" panose="03000509000000000000" pitchFamily="65" charset="-120"/>
                <a:ea typeface="標楷體" panose="03000509000000000000" pitchFamily="65" charset="-120"/>
              </a:rPr>
              <a:t>不受免試就學區之限制</a:t>
            </a:r>
            <a:r>
              <a:rPr lang="zh-TW" altLang="en-US" sz="3200">
                <a:solidFill>
                  <a:srgbClr val="FF0000"/>
                </a:solidFill>
                <a:latin typeface="標楷體" panose="03000509000000000000" pitchFamily="65" charset="-120"/>
                <a:ea typeface="標楷體" panose="03000509000000000000" pitchFamily="65" charset="-120"/>
              </a:rPr>
              <a:t>，</a:t>
            </a:r>
            <a:r>
              <a:rPr lang="zh-TW"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111</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2819324722"/>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26</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111</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5/2-5/4</a:t>
            </a:r>
            <a:r>
              <a:rPr lang="zh-TW" altLang="en-US" sz="3067" dirty="0">
                <a:solidFill>
                  <a:srgbClr val="FF0000"/>
                </a:solidFill>
                <a:latin typeface="標楷體" panose="03000509000000000000" pitchFamily="65" charset="-120"/>
                <a:ea typeface="標楷體" panose="03000509000000000000" pitchFamily="65" charset="-120"/>
              </a:rPr>
              <a:t>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a:t>
            </a:r>
            <a:r>
              <a:rPr lang="en-US" altLang="zh-TW" sz="3067" dirty="0">
                <a:solidFill>
                  <a:srgbClr val="FF0000"/>
                </a:solidFill>
                <a:latin typeface="標楷體" panose="03000509000000000000" pitchFamily="65" charset="-120"/>
                <a:ea typeface="標楷體" panose="03000509000000000000" pitchFamily="65" charset="-120"/>
              </a:rPr>
              <a:t>7</a:t>
            </a:r>
            <a:r>
              <a:rPr lang="zh-TW" altLang="en-US" sz="3067" dirty="0">
                <a:solidFill>
                  <a:srgbClr val="FF0000"/>
                </a:solidFill>
                <a:latin typeface="標楷體" panose="03000509000000000000" pitchFamily="65" charset="-120"/>
                <a:ea typeface="標楷體" panose="03000509000000000000" pitchFamily="65" charset="-120"/>
              </a:rPr>
              <a:t>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1</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96</a:t>
            </a:fld>
            <a:endParaRPr kumimoji="0" lang="zh-TW" altLang="en-US">
              <a:solidFill>
                <a:srgbClr val="FEFFFF"/>
              </a:solidFill>
              <a:latin typeface="Century Gothic" panose="020B0502020202020204" pitchFamily="34" charset="0"/>
            </a:endParaRP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3559595321"/>
              </p:ext>
            </p:extLst>
          </p:nvPr>
        </p:nvGraphicFramePr>
        <p:xfrm>
          <a:off x="710293" y="1370306"/>
          <a:ext cx="11166701" cy="5146675"/>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二</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體育班</a:t>
            </a:r>
            <a:r>
              <a:rPr kumimoji="0" lang="en-US" altLang="zh-TW" sz="4000" dirty="0">
                <a:solidFill>
                  <a:srgbClr val="C00000"/>
                </a:solidFill>
                <a:latin typeface="標楷體" panose="03000509000000000000" pitchFamily="65" charset="-120"/>
                <a:ea typeface="標楷體" panose="03000509000000000000" pitchFamily="65" charset="-120"/>
              </a:rPr>
              <a:t>3</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111</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en-US" altLang="zh-TW" sz="3200" dirty="0">
                <a:solidFill>
                  <a:schemeClr val="tx1"/>
                </a:solidFill>
                <a:latin typeface="標楷體" panose="03000509000000000000" pitchFamily="65" charset="-120"/>
                <a:ea typeface="標楷體" panose="03000509000000000000" pitchFamily="65" charset="-120"/>
                <a:cs typeface="超研澤粗魏碑"/>
              </a:rPr>
              <a:t>12</a:t>
            </a:r>
            <a:r>
              <a:rPr lang="zh-TW" altLang="en-US" sz="3200" dirty="0">
                <a:solidFill>
                  <a:schemeClr val="tx1"/>
                </a:solidFill>
                <a:latin typeface="標楷體" panose="03000509000000000000" pitchFamily="65" charset="-120"/>
                <a:ea typeface="標楷體" panose="03000509000000000000" pitchFamily="65" charset="-120"/>
                <a:cs typeface="超研澤粗魏碑"/>
              </a:rPr>
              <a:t>日進行科學班科學能力檢定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458697850"/>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男女兼收</a:t>
                      </a: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1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9.xml><?xml version="1.0" encoding="utf-8"?>
<a:theme xmlns:a="http://schemas.openxmlformats.org/drawingml/2006/main" name="4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11522</TotalTime>
  <Words>14692</Words>
  <Application>Microsoft Office PowerPoint</Application>
  <PresentationFormat>寬螢幕</PresentationFormat>
  <Paragraphs>2712</Paragraphs>
  <Slides>161</Slides>
  <Notes>46</Notes>
  <HiddenSlides>0</HiddenSlides>
  <MMClips>0</MMClips>
  <ScaleCrop>false</ScaleCrop>
  <HeadingPairs>
    <vt:vector size="8" baseType="variant">
      <vt:variant>
        <vt:lpstr>使用字型</vt:lpstr>
      </vt:variant>
      <vt:variant>
        <vt:i4>33</vt:i4>
      </vt:variant>
      <vt:variant>
        <vt:lpstr>佈景主題</vt:lpstr>
      </vt:variant>
      <vt:variant>
        <vt:i4>9</vt:i4>
      </vt:variant>
      <vt:variant>
        <vt:lpstr>內嵌 OLE 伺服程式</vt:lpstr>
      </vt:variant>
      <vt:variant>
        <vt:i4>2</vt:i4>
      </vt:variant>
      <vt:variant>
        <vt:lpstr>投影片標題</vt:lpstr>
      </vt:variant>
      <vt:variant>
        <vt:i4>161</vt:i4>
      </vt:variant>
    </vt:vector>
  </HeadingPairs>
  <TitlesOfParts>
    <vt:vector size="205" baseType="lpstr">
      <vt:lpstr>Arial Unicode MS</vt:lpstr>
      <vt:lpstr>Microsoft YaHei</vt:lpstr>
      <vt:lpstr>Microsoft YaHei</vt:lpstr>
      <vt:lpstr>SimHei</vt:lpstr>
      <vt:lpstr>SimSun</vt:lpstr>
      <vt:lpstr>全真中圓體</vt:lpstr>
      <vt:lpstr>全真楷書</vt:lpstr>
      <vt:lpstr>細明體</vt:lpstr>
      <vt:lpstr>華康正顏楷體W5</vt:lpstr>
      <vt:lpstr>華康粗圓體</vt:lpstr>
      <vt:lpstr>華康細圓體</vt:lpstr>
      <vt:lpstr>華康華綜體W5</vt:lpstr>
      <vt:lpstr>華康新儷粗黑</vt:lpstr>
      <vt:lpstr>華康魏碑體</vt:lpstr>
      <vt:lpstr>華康儷粗宋</vt:lpstr>
      <vt:lpstr>華康儷楷書</vt:lpstr>
      <vt:lpstr>超研澤粗魏碑</vt:lpstr>
      <vt:lpstr>超研澤超圓</vt:lpstr>
      <vt:lpstr>超研澤顏楷</vt:lpstr>
      <vt:lpstr>微軟正黑體</vt:lpstr>
      <vt:lpstr>新細明體</vt:lpstr>
      <vt:lpstr>標楷體</vt:lpstr>
      <vt:lpstr>Arial</vt:lpstr>
      <vt:lpstr>Arial Black</vt:lpstr>
      <vt:lpstr>Book Antiqua</vt:lpstr>
      <vt:lpstr>Calibri</vt:lpstr>
      <vt:lpstr>Century Gothic</vt:lpstr>
      <vt:lpstr>Constantia</vt:lpstr>
      <vt:lpstr>Impact</vt:lpstr>
      <vt:lpstr>Mangal</vt:lpstr>
      <vt:lpstr>Times New Roman</vt:lpstr>
      <vt:lpstr>Wingdings</vt:lpstr>
      <vt:lpstr>Wingdings 3</vt:lpstr>
      <vt:lpstr>絲縷</vt:lpstr>
      <vt:lpstr>2_絲縷</vt:lpstr>
      <vt:lpstr>3_絲縷</vt:lpstr>
      <vt:lpstr>5_絲縷</vt:lpstr>
      <vt:lpstr>自訂設計</vt:lpstr>
      <vt:lpstr>6_絲縷</vt:lpstr>
      <vt:lpstr>Office 主题</vt:lpstr>
      <vt:lpstr>1_絲縷</vt:lpstr>
      <vt:lpstr>4_絲縷</vt:lpstr>
      <vt:lpstr>Visio</vt:lpstr>
      <vt:lpstr>方程式</vt:lpstr>
      <vt:lpstr>PowerPoint 簡報</vt:lpstr>
      <vt:lpstr>PowerPoint 簡報</vt:lpstr>
      <vt:lpstr>PowerPoint 簡報</vt:lpstr>
      <vt:lpstr>十二年國教入學管道總覽</vt:lpstr>
      <vt:lpstr>12年國教入學管道(高級中等學校)</vt:lpstr>
      <vt:lpstr>PowerPoint 簡報</vt:lpstr>
      <vt:lpstr>PowerPoint 簡報</vt:lpstr>
      <vt:lpstr>PowerPoint 簡報</vt:lpstr>
      <vt:lpstr>PowerPoint 簡報</vt:lpstr>
      <vt:lpstr>PowerPoint 簡報</vt:lpstr>
      <vt:lpstr>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(五) 免試入學同分比序</vt:lpstr>
      <vt:lpstr>PowerPoint 簡報</vt:lpstr>
      <vt:lpstr>(六)超額比序-志願序1 (12分)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「多元學習表現」</vt:lpstr>
      <vt:lpstr>(八)多元學習-競賽成績1(10分)</vt:lpstr>
      <vt:lpstr>PowerPoint 簡報</vt:lpstr>
      <vt:lpstr>PowerPoint 簡報</vt:lpstr>
      <vt:lpstr>PowerPoint 簡報</vt:lpstr>
      <vt:lpstr>PowerPoint 簡報</vt:lpstr>
      <vt:lpstr>PowerPoint 簡報</vt:lpstr>
      <vt:lpstr>※因應疫情三級警戒調整注意事項</vt:lpstr>
      <vt:lpstr>PowerPoint 簡報</vt:lpstr>
      <vt:lpstr>PowerPoint 簡報</vt:lpstr>
      <vt:lpstr>※因應疫情三級警戒調整注意事項</vt:lpstr>
      <vt:lpstr>PowerPoint 簡報</vt:lpstr>
      <vt:lpstr>PowerPoint 簡報</vt:lpstr>
      <vt:lpstr>PowerPoint 簡報</vt:lpstr>
      <vt:lpstr>PowerPoint 簡報</vt:lpstr>
      <vt:lpstr>PowerPoint 簡報</vt:lpstr>
      <vt:lpstr>(十一)就近入學(以東區、永康區為例)</vt:lpstr>
      <vt:lpstr>(十一)就近入學(以仁德區為例)</vt:lpstr>
      <vt:lpstr>(十一)就近入學(以安平區為例)</vt:lpstr>
      <vt:lpstr>(十二)國中教育會考</vt:lpstr>
      <vt:lpstr>PowerPoint 簡報</vt:lpstr>
      <vt:lpstr>PowerPoint 簡報</vt:lpstr>
      <vt:lpstr>PowerPoint 簡報</vt:lpstr>
      <vt:lpstr>考試科目、時間及題數</vt:lpstr>
      <vt:lpstr>PowerPoint 簡報</vt:lpstr>
      <vt:lpstr>PowerPoint 簡報</vt:lpstr>
      <vt:lpstr>教育會考成績的計算</vt:lpstr>
      <vt:lpstr>英語科整體能力等級如何計算？</vt:lpstr>
      <vt:lpstr>會考英語科三等級四標示</vt:lpstr>
      <vt:lpstr>數學科整體能力等級如何計算？</vt:lpstr>
      <vt:lpstr>會考數學科三等級四標示</vt:lpstr>
      <vt:lpstr>PowerPoint 簡報</vt:lpstr>
      <vt:lpstr>數學科非選擇題 評分說明</vt:lpstr>
      <vt:lpstr>數學非選擇題評量的能力</vt:lpstr>
      <vt:lpstr>評分規準</vt:lpstr>
      <vt:lpstr>評分指引</vt:lpstr>
      <vt:lpstr>PowerPoint 簡報</vt:lpstr>
      <vt:lpstr>閱卷委員的訓練</vt:lpstr>
      <vt:lpstr>評分機制</vt:lpstr>
      <vt:lpstr>PowerPoint 簡報</vt:lpstr>
      <vt:lpstr>(十三)免試入學報名流程</vt:lpstr>
      <vt:lpstr>免試入學之個別序位</vt:lpstr>
      <vt:lpstr>PowerPoint 簡報</vt:lpstr>
      <vt:lpstr>個別序位分數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PowerPoint 簡報</vt:lpstr>
      <vt:lpstr>PowerPoint 簡報</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僅適用參加 111及 112學年度服務學習積分採計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聯合五專免試入學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二、臺南市十二年國教資訊網</vt:lpstr>
      <vt:lpstr>三、國中畢業生適性入學宣導網</vt:lpstr>
      <vt:lpstr>PowerPoint 簡報</vt:lpstr>
      <vt:lpstr>PowerPoint 簡報</vt:lpstr>
      <vt:lpstr>PowerPoint 簡報</vt:lpstr>
      <vt:lpstr>七、臺南區高級中等學校免試入學暨特色招生考試分發入學志願選填網站 https://tn.entry.edu.tw </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憲章 周</cp:lastModifiedBy>
  <cp:revision>1092</cp:revision>
  <dcterms:created xsi:type="dcterms:W3CDTF">2014-11-14T00:32:43Z</dcterms:created>
  <dcterms:modified xsi:type="dcterms:W3CDTF">2022-02-13T13:53:12Z</dcterms:modified>
</cp:coreProperties>
</file>