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4" r:id="rId2"/>
    <p:sldId id="256" r:id="rId3"/>
    <p:sldId id="257" r:id="rId4"/>
    <p:sldId id="260" r:id="rId5"/>
    <p:sldId id="261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chemeClr val="accent5">
                    <a:lumMod val="5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自然</a:t>
            </a:r>
            <a:r>
              <a:rPr lang="en-US" altLang="zh-TW" sz="6600" dirty="0" err="1" smtClean="0">
                <a:solidFill>
                  <a:schemeClr val="accent5">
                    <a:lumMod val="5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PP</a:t>
            </a:r>
            <a:r>
              <a:rPr lang="en-US" altLang="zh-TW" sz="6600" dirty="0" err="1">
                <a:solidFill>
                  <a:schemeClr val="accent5">
                    <a:lumMod val="5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T</a:t>
            </a:r>
            <a:endParaRPr lang="zh-TW" altLang="en-US" sz="6600" dirty="0">
              <a:solidFill>
                <a:schemeClr val="accent5">
                  <a:lumMod val="50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6000" dirty="0" smtClean="0">
                <a:solidFill>
                  <a:srgbClr val="0070C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墾丁國家公</a:t>
            </a:r>
            <a:r>
              <a:rPr lang="zh-TW" altLang="en-US" sz="6000" dirty="0">
                <a:solidFill>
                  <a:srgbClr val="0070C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園</a:t>
            </a:r>
          </a:p>
        </p:txBody>
      </p:sp>
    </p:spTree>
    <p:extLst>
      <p:ext uri="{BB962C8B-B14F-4D97-AF65-F5344CB8AC3E}">
        <p14:creationId xmlns:p14="http://schemas.microsoft.com/office/powerpoint/2010/main" val="3448247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烏頭翁保育工作</a:t>
            </a:r>
            <a:endParaRPr lang="zh-TW" altLang="en-US" sz="4400" dirty="0">
              <a:solidFill>
                <a:schemeClr val="accent2">
                  <a:lumMod val="60000"/>
                  <a:lumOff val="40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278" y="3333404"/>
            <a:ext cx="3866418" cy="289981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652356" y="2147606"/>
            <a:ext cx="61791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目前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的分類定位為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臺灣特有種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，烏頭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翁及白頭翁在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鳴聲、行 為、生態需求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等方面都極為相似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，烏頭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翁是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臺灣特有種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，白頭翁則分布在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亞洲東部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，兩者在臺灣的分布相當特殊，烏 頭翁集中在臺灣東部及屏東以南地區，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白頭翁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則是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臺灣北部及西部中低海拔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很普遍的留鳥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</a:t>
            </a:r>
            <a:endParaRPr lang="zh-TW" altLang="en-US" sz="2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655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92" y="2749338"/>
            <a:ext cx="4336601" cy="325245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25687" y="252126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違法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魚網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對於海洋資源的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破壞性極大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，不僅會減損海洋魚類資源，對於魚類以 外的其他海洋生物也會造成傷害，沉覆在海裡的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魚網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則會導致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珊瑚的死亡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</a:t>
            </a:r>
            <a:endParaRPr lang="zh-TW" altLang="en-US" sz="3200" dirty="0">
              <a:solidFill>
                <a:srgbClr val="FF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616297" y="961104"/>
            <a:ext cx="40822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dirty="0">
                <a:solidFill>
                  <a:schemeClr val="accent4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海洋保育工作</a:t>
            </a:r>
          </a:p>
        </p:txBody>
      </p:sp>
    </p:spTree>
    <p:extLst>
      <p:ext uri="{BB962C8B-B14F-4D97-AF65-F5344CB8AC3E}">
        <p14:creationId xmlns:p14="http://schemas.microsoft.com/office/powerpoint/2010/main" val="69620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accent4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小花蔓澤蘭防治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96938" y="1770611"/>
            <a:ext cx="5200766" cy="3416387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小花蔓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澤蘭，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原產於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中南美洲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，因可生產眾多的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種子，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以及超強的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無性繁殖能力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，成為極具侵略的入侵植物，在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亞洲地區－印度、馬來西亞、菲律賓及所羅門群島等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，均造成相當的為害。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25" y="1550020"/>
            <a:ext cx="2606193" cy="19287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43" y="396381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1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çæä¿è­·å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873" y="2450611"/>
            <a:ext cx="4904510" cy="30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3674224" y="1905666"/>
            <a:ext cx="8118763" cy="3880773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墾丁國家公園沿岸的砂灘是由海洋生物殼體所組成的貝殼砂灘。其中砂島的貝殼砂灘因為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砂粒晶瑩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顆粒較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大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在台灣本島是相當難有的景觀資源。 砂島是墾丁國家公園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鵝鑾鼻半島沿岸地區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</a:t>
            </a:r>
            <a:r>
              <a:rPr lang="en-US" altLang="zh-TW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3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個具有不同特色的生態保護區中，以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珊瑚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貝殼碎屑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及有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孔蟲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等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生物殼体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組成之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貝殼砂灘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為主要保護對象之生態保護區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451273" y="701377"/>
            <a:ext cx="5685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solidFill>
                  <a:schemeClr val="accent6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砂</a:t>
            </a:r>
            <a:r>
              <a:rPr lang="zh-TW" altLang="en-US" sz="5400" dirty="0">
                <a:solidFill>
                  <a:schemeClr val="accent6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島</a:t>
            </a:r>
          </a:p>
        </p:txBody>
      </p:sp>
    </p:spTree>
    <p:extLst>
      <p:ext uri="{BB962C8B-B14F-4D97-AF65-F5344CB8AC3E}">
        <p14:creationId xmlns:p14="http://schemas.microsoft.com/office/powerpoint/2010/main" val="3662463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砂島植物</a:t>
            </a:r>
            <a:r>
              <a:rPr lang="en-US" altLang="zh-TW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/>
            </a:r>
            <a:br>
              <a:rPr lang="en-US" altLang="zh-TW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</a:br>
            <a:endParaRPr lang="zh-TW" alt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5122" name="Picture 2" descr="ç å³¶çæä¿è­·å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40" y="2316551"/>
            <a:ext cx="3810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4496570" y="1460254"/>
            <a:ext cx="5690215" cy="3256598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植物群落受到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公路的</a:t>
            </a:r>
            <a:r>
              <a:rPr lang="zh-TW" altLang="en-US" sz="28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限制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局限於沙灘上，立地基質均為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珊瑚碎屑、貝殼碎屑、有孔蟲等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所形成的沙地，可概分為砂地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草本植物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帶及臨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海灌木植物帶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 砂地草本植物帶以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馬鞍藤為優勢種因此本區植物特性通常為宿根性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，且伏地蔓生多分枝，每節均能產生不定根，以增進吸水功能及固定作用，而葉片則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多肉質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及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表面蠟質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以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儲存水分及防止水分蒸散</a:t>
            </a:r>
          </a:p>
        </p:txBody>
      </p:sp>
    </p:spTree>
    <p:extLst>
      <p:ext uri="{BB962C8B-B14F-4D97-AF65-F5344CB8AC3E}">
        <p14:creationId xmlns:p14="http://schemas.microsoft.com/office/powerpoint/2010/main" val="205051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solidFill>
                  <a:schemeClr val="accent2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香蕉灣</a:t>
            </a:r>
            <a:endParaRPr lang="zh-TW" altLang="en-US" sz="5400" dirty="0">
              <a:solidFill>
                <a:schemeClr val="accent2">
                  <a:lumMod val="75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6146" name="Picture 2" descr="ä¸æ¹_é¦èç£æµ·å²¸æå¤ç§_ä¸æ¹_é¦èç£ç±å¸¶æµ·å²¸æ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7" y="2568633"/>
            <a:ext cx="3810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700695" y="2568633"/>
            <a:ext cx="5798280" cy="2857587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位於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船帆石與砂島間的香蕉灣海岸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林是目前台灣唯一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保持較完整的海岸</a:t>
            </a:r>
            <a:r>
              <a:rPr lang="zh-TW" altLang="en-US" sz="28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林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。就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外表觀之，本區植物之水平分佈，由海岸高潮線以上之珊瑚礁灌叢至內陸方向之森林，大略可分為</a:t>
            </a:r>
            <a:r>
              <a:rPr lang="en-US" altLang="zh-TW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4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個植物帶。</a:t>
            </a:r>
          </a:p>
        </p:txBody>
      </p:sp>
    </p:spTree>
    <p:extLst>
      <p:ext uri="{BB962C8B-B14F-4D97-AF65-F5344CB8AC3E}">
        <p14:creationId xmlns:p14="http://schemas.microsoft.com/office/powerpoint/2010/main" val="32886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solidFill>
                  <a:schemeClr val="accent2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南仁山生態保護區</a:t>
            </a:r>
            <a:endParaRPr lang="zh-TW" altLang="en-US" sz="4800" dirty="0">
              <a:solidFill>
                <a:schemeClr val="accent2">
                  <a:lumMod val="75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1753" y="2951018"/>
            <a:ext cx="4544060" cy="2483515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位於計畫區之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東北端，東以狹長之海岸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，地帶瀕臨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太平洋</a:t>
            </a:r>
            <a:endParaRPr lang="zh-TW" altLang="en-US" sz="3200" dirty="0">
              <a:solidFill>
                <a:srgbClr val="FF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1026" name="Picture 2" descr="å°çä½ç½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9" y="2340406"/>
            <a:ext cx="4238374" cy="267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南仁山動植物</a:t>
            </a:r>
            <a:endParaRPr lang="zh-TW" altLang="en-US" sz="4400" dirty="0">
              <a:solidFill>
                <a:schemeClr val="accent2">
                  <a:lumMod val="75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2050" name="Picture 2" descr="èªç¶è³æºè±å¯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2" y="2866881"/>
            <a:ext cx="4377878" cy="275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4861098" y="2344189"/>
            <a:ext cx="4228177" cy="3697173"/>
          </a:xfrm>
        </p:spPr>
        <p:txBody>
          <a:bodyPr>
            <a:noAutofit/>
          </a:bodyPr>
          <a:lstStyle/>
          <a:p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本區由於位置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偏僻交通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不便罕見人跡，除南山路之窪地南仁湖為管理處管有之外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，並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可以提供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環境</a:t>
            </a:r>
            <a:r>
              <a:rPr lang="zh-TW" altLang="en-US" sz="28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教育</a:t>
            </a:r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及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景觀欣賞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使用，是</a:t>
            </a:r>
            <a:r>
              <a:rPr lang="zh-TW" altLang="en-US" sz="2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墾丁國家</a:t>
            </a:r>
            <a:r>
              <a:rPr lang="zh-TW" altLang="en-US" sz="2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公園之精華所在。</a:t>
            </a:r>
          </a:p>
        </p:txBody>
      </p:sp>
    </p:spTree>
    <p:extLst>
      <p:ext uri="{BB962C8B-B14F-4D97-AF65-F5344CB8AC3E}">
        <p14:creationId xmlns:p14="http://schemas.microsoft.com/office/powerpoint/2010/main" val="235944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保護候鳥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82" y="3702698"/>
            <a:ext cx="4615144" cy="303061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43709" y="2493383"/>
            <a:ext cx="314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破壞前</a:t>
            </a:r>
            <a:endParaRPr lang="zh-TW" altLang="en-US" sz="36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3805382" y="2660073"/>
            <a:ext cx="295563" cy="479641"/>
          </a:xfrm>
          <a:prstGeom prst="downArrow">
            <a:avLst>
              <a:gd name="adj1" fmla="val 64286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373" y="3691565"/>
            <a:ext cx="4492336" cy="3041743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133638" y="2595418"/>
            <a:ext cx="314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破壞後</a:t>
            </a:r>
            <a:endParaRPr lang="zh-TW" altLang="en-US" sz="36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18" y="2735737"/>
            <a:ext cx="353599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7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有血腥畫面</a:t>
            </a:r>
            <a:endParaRPr lang="zh-TW" altLang="en-US" sz="7200" dirty="0">
              <a:solidFill>
                <a:srgbClr val="FF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 rot="1548179">
            <a:off x="-144703" y="2947506"/>
            <a:ext cx="8596668" cy="388077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請</a:t>
            </a:r>
            <a:r>
              <a:rPr lang="zh-TW" altLang="en-US" sz="8000" dirty="0" smtClean="0">
                <a:solidFill>
                  <a:srgbClr val="00206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見諒</a:t>
            </a:r>
            <a:endParaRPr lang="zh-TW" altLang="en-US" sz="8000" dirty="0">
              <a:solidFill>
                <a:srgbClr val="00206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520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13411" y="739833"/>
            <a:ext cx="7960592" cy="1847963"/>
          </a:xfrm>
        </p:spPr>
        <p:txBody>
          <a:bodyPr/>
          <a:lstStyle/>
          <a:p>
            <a:pPr algn="ctr"/>
            <a:r>
              <a:rPr lang="zh-TW" altLang="en-US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墾丁國家公園</a:t>
            </a:r>
            <a:endParaRPr lang="zh-TW" altLang="en-US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3985" y="3660135"/>
            <a:ext cx="7960592" cy="1643385"/>
          </a:xfrm>
        </p:spPr>
        <p:txBody>
          <a:bodyPr>
            <a:normAutofit/>
          </a:bodyPr>
          <a:lstStyle/>
          <a:p>
            <a:pPr algn="l"/>
            <a:r>
              <a:rPr lang="zh-TW" altLang="en-US" sz="4400" dirty="0" smtClean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組員</a:t>
            </a:r>
            <a:r>
              <a:rPr lang="en-US" altLang="zh-TW" sz="4400" dirty="0" smtClean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:</a:t>
            </a:r>
            <a:r>
              <a:rPr lang="zh-TW" altLang="en-US" sz="4400" dirty="0" smtClean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洪瑀璘  林顗欣  曾芯</a:t>
            </a:r>
            <a:endParaRPr lang="zh-TW" altLang="en-US" sz="4400" dirty="0">
              <a:solidFill>
                <a:schemeClr val="accent3">
                  <a:lumMod val="75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88" y="456031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09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1431636"/>
            <a:ext cx="8596668" cy="1320800"/>
          </a:xfrm>
        </p:spPr>
        <p:txBody>
          <a:bodyPr>
            <a:normAutofit/>
          </a:bodyPr>
          <a:lstStyle/>
          <a:p>
            <a:pPr algn="r"/>
            <a:r>
              <a:rPr lang="zh-TW" altLang="en-US" sz="4000" dirty="0" smtClean="0">
                <a:solidFill>
                  <a:srgbClr val="00206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遭野狗咬傷</a:t>
            </a:r>
            <a:endParaRPr lang="zh-TW" altLang="en-US" sz="4000" dirty="0">
              <a:solidFill>
                <a:srgbClr val="00206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19" y="2317316"/>
            <a:ext cx="4443049" cy="295664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811" y="2403062"/>
            <a:ext cx="4019261" cy="2870901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>
            <a:off x="9365673" y="1431636"/>
            <a:ext cx="406399" cy="7758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17468">
            <a:off x="4886112" y="590868"/>
            <a:ext cx="1155122" cy="1514625"/>
          </a:xfrm>
          <a:prstGeom prst="rect">
            <a:avLst/>
          </a:prstGeom>
        </p:spPr>
      </p:pic>
      <p:sp>
        <p:nvSpPr>
          <p:cNvPr id="12" name="AutoShape 2" descr="ãéçãçåçæå°çµæ"/>
          <p:cNvSpPr>
            <a:spLocks noChangeAspect="1" noChangeArrowheads="1"/>
          </p:cNvSpPr>
          <p:nvPr/>
        </p:nvSpPr>
        <p:spPr bwMode="auto">
          <a:xfrm rot="20217468">
            <a:off x="276299" y="-17577"/>
            <a:ext cx="264787" cy="26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570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生態</a:t>
            </a:r>
            <a:r>
              <a:rPr lang="zh-TW" altLang="en-US" sz="6600" dirty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藝廊</a:t>
            </a:r>
          </a:p>
        </p:txBody>
      </p:sp>
      <p:pic>
        <p:nvPicPr>
          <p:cNvPr id="10" name="內容版面配置區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734" y="1759984"/>
            <a:ext cx="7374502" cy="489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29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生態動</a:t>
            </a:r>
            <a:r>
              <a:rPr lang="zh-TW" altLang="en-US" sz="6000" dirty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物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219" y="2691606"/>
            <a:ext cx="4286250" cy="28575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293" y="2703494"/>
            <a:ext cx="4063557" cy="2845612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>
          <a:xfrm>
            <a:off x="4975668" y="1634727"/>
            <a:ext cx="428625" cy="6762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4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accent1">
                    <a:lumMod val="50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濕地</a:t>
            </a:r>
            <a:endParaRPr lang="zh-TW" altLang="en-US" sz="6000" dirty="0">
              <a:solidFill>
                <a:schemeClr val="accent1">
                  <a:lumMod val="50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256" y="1701800"/>
            <a:ext cx="3098303" cy="258048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348" y="1692998"/>
            <a:ext cx="3119438" cy="25980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673" y="1701800"/>
            <a:ext cx="3114675" cy="260136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77334" y="4851261"/>
            <a:ext cx="208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紅樹林溼地</a:t>
            </a:r>
            <a:endParaRPr lang="zh-TW" altLang="en-US" sz="2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8" name="向下箭號 7"/>
          <p:cNvSpPr/>
          <p:nvPr/>
        </p:nvSpPr>
        <p:spPr>
          <a:xfrm rot="10800000">
            <a:off x="2763865" y="4855434"/>
            <a:ext cx="404158" cy="51904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3638550" y="4635817"/>
            <a:ext cx="1838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岩石海灘峭壁濕地</a:t>
            </a:r>
            <a:endParaRPr lang="zh-TW" altLang="en-US" sz="2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734" y="4851261"/>
            <a:ext cx="463336" cy="548688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6677025" y="4816195"/>
            <a:ext cx="252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淡水湖泊濕地</a:t>
            </a:r>
            <a:endParaRPr lang="zh-TW" altLang="en-US" sz="2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334" y="4851261"/>
            <a:ext cx="463336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紅樹林溼地</a:t>
            </a:r>
            <a:endParaRPr lang="zh-TW" altLang="en-US" sz="4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502" y="2444750"/>
            <a:ext cx="3103133" cy="257883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76725" y="207377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紅樹林濕地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：</a:t>
            </a:r>
          </a:p>
          <a:p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嘉義東石、好美寮、台南縣北門、七股、台南市城西里、四草、鯤魚身、高雄縣永安、竹滬、高雄市後勁溪、左營海軍軍區、屏東大鵬灣等。</a:t>
            </a:r>
          </a:p>
        </p:txBody>
      </p:sp>
    </p:spTree>
    <p:extLst>
      <p:ext uri="{BB962C8B-B14F-4D97-AF65-F5344CB8AC3E}">
        <p14:creationId xmlns:p14="http://schemas.microsoft.com/office/powerpoint/2010/main" val="238222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岩石海灘峭壁濕地</a:t>
            </a:r>
            <a:endParaRPr lang="zh-TW" altLang="en-US" sz="4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81" y="2180572"/>
            <a:ext cx="3115326" cy="260321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81450" y="232801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岩石海灘峭壁</a:t>
            </a:r>
            <a:r>
              <a:rPr lang="zh-TW" altLang="en-US" sz="36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濕地</a:t>
            </a:r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：墾丁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國家公園內的龍坑、佳樂水、貓鼻頭、澎湖本島與大央嶼、牛母件嶼的海蝕平台等。</a:t>
            </a:r>
          </a:p>
        </p:txBody>
      </p:sp>
    </p:spTree>
    <p:extLst>
      <p:ext uri="{BB962C8B-B14F-4D97-AF65-F5344CB8AC3E}">
        <p14:creationId xmlns:p14="http://schemas.microsoft.com/office/powerpoint/2010/main" val="149442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淡水湖泊濕地</a:t>
            </a:r>
            <a:endParaRPr lang="zh-TW" altLang="en-US" sz="4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582" y="2364596"/>
            <a:ext cx="3121423" cy="259712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279305" y="251013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淡水湖泊濕地</a:t>
            </a:r>
            <a:r>
              <a:rPr lang="zh-TW" altLang="en-US" sz="40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：</a:t>
            </a:r>
          </a:p>
          <a:p>
            <a:r>
              <a:rPr lang="zh-TW" altLang="en-US" sz="40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墾丁龍鑾潭、美濃中正湖、台南縣葫蘆埤、番子田埤、高雄縣觀音湖、八卦寮等。</a:t>
            </a:r>
          </a:p>
        </p:txBody>
      </p:sp>
    </p:spTree>
    <p:extLst>
      <p:ext uri="{BB962C8B-B14F-4D97-AF65-F5344CB8AC3E}">
        <p14:creationId xmlns:p14="http://schemas.microsoft.com/office/powerpoint/2010/main" val="425839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504711"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現在怎麼辦</a:t>
            </a:r>
            <a:r>
              <a:rPr lang="en-US" altLang="zh-TW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?</a:t>
            </a:r>
            <a:endParaRPr lang="zh-TW" altLang="en-US" dirty="0">
              <a:solidFill>
                <a:srgbClr val="FF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725" y="2188709"/>
            <a:ext cx="3419475" cy="28479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37" y="2182018"/>
            <a:ext cx="3419475" cy="2847975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52450" y="5495925"/>
            <a:ext cx="248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垃圾汙染</a:t>
            </a:r>
            <a:endParaRPr lang="zh-TW" altLang="en-US" sz="36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7" name="向下箭號 6"/>
          <p:cNvSpPr/>
          <p:nvPr/>
        </p:nvSpPr>
        <p:spPr>
          <a:xfrm rot="10800000">
            <a:off x="3124200" y="5391149"/>
            <a:ext cx="419100" cy="67627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238750" y="539115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人為開發</a:t>
            </a:r>
            <a:endParaRPr lang="zh-TW" altLang="en-US" sz="36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683" y="5363764"/>
            <a:ext cx="46943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未來</a:t>
            </a:r>
            <a:r>
              <a:rPr lang="zh-TW" altLang="en-US" sz="48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危機</a:t>
            </a:r>
            <a:r>
              <a:rPr lang="zh-TW" altLang="en-US" sz="4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/>
            </a:r>
            <a:br>
              <a:rPr lang="zh-TW" altLang="en-US" sz="48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</a:br>
            <a:endParaRPr lang="zh-TW" altLang="en-US" sz="4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以往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為求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經濟發展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，將濕地誤以為是閒置、無用之地，而與以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不當開發利用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，甚至大規模陸化開發，造成重要生態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棲息地縮小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、切割或零碎化，使得整體生態環境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劣化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生態資源枯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</a:t>
            </a:r>
          </a:p>
          <a:p>
            <a:pPr marL="0" indent="0">
              <a:buNone/>
            </a:pPr>
            <a:endParaRPr lang="zh-TW" altLang="en-US" sz="36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359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4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濕地價值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pic>
        <p:nvPicPr>
          <p:cNvPr id="1026" name="Picture 2" descr="æ¿å°å¹å¼æ¶æ§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2916237"/>
            <a:ext cx="2676525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410884" y="1930400"/>
            <a:ext cx="8596668" cy="388077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濕地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具有非常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重要功能與價值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，是地球各生態系中生產力最高者之一，其豐富生物多樣性使之成為重要生物基因庫，是孕育新物種的演化平台，也是各種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生物的繁衍棲息地</a:t>
            </a:r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。，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全球生態系統每年</a:t>
            </a:r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的，國際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各先進國家鑒於濕地環境之重要性，均強調應加強保育並明智使用。</a:t>
            </a:r>
          </a:p>
          <a:p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濕地具有非常重要功能與價值，是地球各生態系中生產力最高者之一。本計畫之實施，可達到階段性濕地保育及防災等功能，</a:t>
            </a:r>
            <a:r>
              <a:rPr lang="zh-TW" altLang="en-US" sz="36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達到，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穩定生態與維護生物多樣性，減少二氧化碳排放量，營造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親水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休閒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遊憩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及</a:t>
            </a:r>
            <a:r>
              <a:rPr lang="zh-TW" altLang="en-US" sz="36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美化濕地環境</a:t>
            </a:r>
            <a:r>
              <a:rPr lang="zh-TW" altLang="en-US" sz="36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，對社會環境、國家整體生態保育及教育助益很大。</a:t>
            </a:r>
          </a:p>
          <a:p>
            <a:endParaRPr lang="zh-TW" altLang="en-US" sz="36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3932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墾丁國家公園特色</a:t>
            </a:r>
            <a:endParaRPr lang="zh-TW" altLang="en-US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554481"/>
            <a:ext cx="8596668" cy="44868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400" dirty="0" smtClean="0">
                <a:solidFill>
                  <a:schemeClr val="accent3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石灰岩台地、孤立山峰、崩岸景觀</a:t>
            </a:r>
            <a:endParaRPr lang="en-US" altLang="zh-TW" sz="4400" dirty="0" smtClean="0">
              <a:solidFill>
                <a:schemeClr val="accent3">
                  <a:lumMod val="75000"/>
                </a:schemeClr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13" y="3896457"/>
            <a:ext cx="3596522" cy="24016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868" y="3896457"/>
            <a:ext cx="3210798" cy="24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>
                <a:solidFill>
                  <a:schemeClr val="accent5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謝謝觀賞</a:t>
            </a:r>
            <a:endParaRPr lang="zh-TW" altLang="en-US" sz="6600" dirty="0">
              <a:solidFill>
                <a:schemeClr val="accent5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10" y="1547859"/>
            <a:ext cx="2946400" cy="262865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 rot="721186">
            <a:off x="3805381" y="3714844"/>
            <a:ext cx="5163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chemeClr val="accent5">
                    <a:lumMod val="50000"/>
                  </a:schemeClr>
                </a:solidFill>
                <a:latin typeface="Andalus" panose="02020603050405020304" pitchFamily="18" charset="-78"/>
                <a:ea typeface="華康秀風體W3" panose="03000309000000000000" pitchFamily="65" charset="-120"/>
                <a:cs typeface="Andalus" panose="02020603050405020304" pitchFamily="18" charset="-78"/>
              </a:rPr>
              <a:t>The      End</a:t>
            </a:r>
            <a:endParaRPr lang="zh-TW" altLang="en-US" sz="5400" dirty="0">
              <a:solidFill>
                <a:schemeClr val="accent5">
                  <a:lumMod val="50000"/>
                </a:schemeClr>
              </a:solidFill>
              <a:latin typeface="Andalus" panose="02020603050405020304" pitchFamily="18" charset="-78"/>
              <a:ea typeface="華康秀風體W3" panose="03000309000000000000" pitchFamily="65" charset="-120"/>
              <a:cs typeface="Andalus" panose="02020603050405020304" pitchFamily="18" charset="-78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414" y="83318"/>
            <a:ext cx="2128116" cy="237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1353074">
            <a:off x="3589867" y="2694780"/>
            <a:ext cx="8596668" cy="132080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超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漂釀滴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鵝鑾鼻燈塔</a:t>
            </a:r>
            <a:endParaRPr lang="zh-TW" altLang="en-US" sz="3200" dirty="0">
              <a:solidFill>
                <a:srgbClr val="FF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969" y="2525447"/>
            <a:ext cx="4762500" cy="35242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62" y="3906572"/>
            <a:ext cx="204787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7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solidFill>
                  <a:schemeClr val="accent2">
                    <a:lumMod val="75000"/>
                  </a:schemeClr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海域生態</a:t>
            </a:r>
            <a:r>
              <a:rPr lang="zh-TW" altLang="en-US" sz="48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保護區</a:t>
            </a:r>
            <a:endParaRPr lang="zh-TW" altLang="en-US" sz="48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solidFill>
                  <a:schemeClr val="accent5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有超多可愛的海洋生物們喔</a:t>
            </a:r>
            <a:endParaRPr lang="zh-TW" altLang="en-US" sz="3200" dirty="0">
              <a:solidFill>
                <a:schemeClr val="accent5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12" y="3090843"/>
            <a:ext cx="3389670" cy="243861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4" y="3193288"/>
            <a:ext cx="3242026" cy="233616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530" y="3160355"/>
            <a:ext cx="3334801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é¥é ­æµ·æ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6" y="1953173"/>
            <a:ext cx="3385647" cy="243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4272742" y="1670540"/>
            <a:ext cx="494607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 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位於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關山高位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珊瑚礁岩西側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至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白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砂鼻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間之海域，海底景觀雄偉，有石洞、隧道、拱門、峽谷等各種海底地形，且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水質清澈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，各種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石珊瑚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、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軟珊瑚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生長甚密，珊瑚礁魚 類、貝類及海百合、海星等均相當豐富。</a:t>
            </a:r>
          </a:p>
          <a:p>
            <a:endParaRPr lang="zh-TW" altLang="en-US" sz="32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250141" y="637310"/>
            <a:ext cx="6576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饅頭海星</a:t>
            </a:r>
            <a:endParaRPr lang="zh-TW" altLang="en-US" sz="44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866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ççç¤æµ·åºä¸ç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9" y="1932490"/>
            <a:ext cx="3733637" cy="26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204479" y="1382157"/>
            <a:ext cx="6197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即船帆石南側經香蕉灣至砂島間 之海域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，海底地形為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狹長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帶狀之裙礁而被浪渠或沙溝分隔成許多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塊狀珊瑚礁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，礁石底質地段，石珊瑚、軟珊瑚之生長良好，呈群聚型態尤其各種蕈狀珊瑚之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分布甚多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珊瑚礁魚類、貝類亦很豐富</a:t>
            </a:r>
            <a:r>
              <a:rPr lang="zh-TW" altLang="en-US" sz="3200" dirty="0" smtClean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。</a:t>
            </a:r>
            <a:endParaRPr lang="zh-TW" altLang="en-US" sz="3200" dirty="0">
              <a:solidFill>
                <a:srgbClr val="FF0000"/>
              </a:solidFill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955636" y="48029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珊瑚礁海底</a:t>
            </a:r>
            <a:r>
              <a:rPr lang="zh-TW" altLang="en-US" sz="44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世界</a:t>
            </a:r>
          </a:p>
        </p:txBody>
      </p:sp>
    </p:spTree>
    <p:extLst>
      <p:ext uri="{BB962C8B-B14F-4D97-AF65-F5344CB8AC3E}">
        <p14:creationId xmlns:p14="http://schemas.microsoft.com/office/powerpoint/2010/main" val="335973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èè³ªè»çç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2151534"/>
            <a:ext cx="333375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3862647" y="200587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即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風吹砂以南至龍坑間之海域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 海底多大塊礁石、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地形富於變化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，石珊瑚及軟珊瑚在礁石表面生長，甚為密集，而以軟珊瑚類為主，尤其獨立礁附近，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多大型魚類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，景觀至為</a:t>
            </a:r>
            <a:r>
              <a:rPr lang="zh-TW" altLang="en-US" sz="32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出色。</a:t>
            </a:r>
            <a:endParaRPr lang="zh-TW" altLang="en-US" sz="32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057236" y="526473"/>
            <a:ext cx="3897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肉質軟珊瑚</a:t>
            </a:r>
            <a:endParaRPr lang="zh-TW" altLang="en-US" sz="44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3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 </a:t>
            </a:r>
            <a:r>
              <a:rPr lang="zh-TW" altLang="en-US" sz="4000" dirty="0" smtClean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台灣梅花鹿復育</a:t>
            </a:r>
            <a:endParaRPr lang="zh-TW" altLang="en-US" sz="4000" dirty="0">
              <a:latin typeface="華康秀風體W3" panose="03000309000000000000" pitchFamily="65" charset="-120"/>
              <a:ea typeface="華康秀風體W3" panose="030003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7926" y="77585"/>
            <a:ext cx="2266076" cy="169737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205110"/>
            <a:ext cx="2918460" cy="398719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087092" y="2221346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梅花鹿共有</a:t>
            </a:r>
            <a:r>
              <a:rPr lang="en-US" altLang="zh-TW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13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個亞種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，分布在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亞洲東南部。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臺灣梅花鹿</a:t>
            </a:r>
            <a:r>
              <a:rPr lang="en-US" altLang="zh-TW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(</a:t>
            </a:r>
            <a:r>
              <a:rPr lang="en-US" altLang="zh-TW" sz="3200" dirty="0" err="1">
                <a:latin typeface="華康秀風體W3" panose="03000309000000000000" pitchFamily="65" charset="-120"/>
                <a:ea typeface="華康秀風體W3" panose="03000309000000000000" pitchFamily="65" charset="-120"/>
              </a:rPr>
              <a:t>Cervus</a:t>
            </a:r>
            <a:r>
              <a:rPr lang="en-US" altLang="zh-TW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 </a:t>
            </a:r>
            <a:r>
              <a:rPr lang="en-US" altLang="zh-TW" sz="3200" dirty="0" err="1">
                <a:latin typeface="華康秀風體W3" panose="03000309000000000000" pitchFamily="65" charset="-120"/>
                <a:ea typeface="華康秀風體W3" panose="03000309000000000000" pitchFamily="65" charset="-120"/>
              </a:rPr>
              <a:t>nippon</a:t>
            </a:r>
            <a:r>
              <a:rPr lang="en-US" altLang="zh-TW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 </a:t>
            </a:r>
            <a:r>
              <a:rPr lang="en-US" altLang="zh-TW" sz="3200" dirty="0" err="1">
                <a:latin typeface="華康秀風體W3" panose="03000309000000000000" pitchFamily="65" charset="-120"/>
                <a:ea typeface="華康秀風體W3" panose="03000309000000000000" pitchFamily="65" charset="-120"/>
              </a:rPr>
              <a:t>taiouanus</a:t>
            </a:r>
            <a:r>
              <a:rPr lang="en-US" altLang="zh-TW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)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是其中體形較大之亞種，生活於</a:t>
            </a:r>
            <a:r>
              <a:rPr lang="zh-TW" altLang="en-US" sz="3200" dirty="0">
                <a:solidFill>
                  <a:srgbClr val="FF0000"/>
                </a:solidFill>
                <a:latin typeface="華康秀風體W3" panose="03000309000000000000" pitchFamily="65" charset="-120"/>
                <a:ea typeface="華康秀風體W3" panose="03000309000000000000" pitchFamily="65" charset="-120"/>
              </a:rPr>
              <a:t>中低海拔之平原及丘陵地，</a:t>
            </a:r>
            <a:r>
              <a:rPr lang="zh-TW" altLang="en-US" sz="3200" dirty="0">
                <a:latin typeface="華康秀風體W3" panose="03000309000000000000" pitchFamily="65" charset="-120"/>
                <a:ea typeface="華康秀風體W3" panose="03000309000000000000" pitchFamily="65" charset="-120"/>
              </a:rPr>
              <a:t>在臺灣早期之開發更上曾為先期移民及原住民之主要經濟活動來源。</a:t>
            </a:r>
          </a:p>
        </p:txBody>
      </p:sp>
    </p:spTree>
    <p:extLst>
      <p:ext uri="{BB962C8B-B14F-4D97-AF65-F5344CB8AC3E}">
        <p14:creationId xmlns:p14="http://schemas.microsoft.com/office/powerpoint/2010/main" val="28177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</TotalTime>
  <Words>1174</Words>
  <Application>Microsoft Office PowerPoint</Application>
  <PresentationFormat>寬螢幕</PresentationFormat>
  <Paragraphs>63</Paragraphs>
  <Slides>30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7" baseType="lpstr">
      <vt:lpstr>華康秀風體W3</vt:lpstr>
      <vt:lpstr>微軟正黑體</vt:lpstr>
      <vt:lpstr>Andalus</vt:lpstr>
      <vt:lpstr>Arial</vt:lpstr>
      <vt:lpstr>Trebuchet MS</vt:lpstr>
      <vt:lpstr>Wingdings 3</vt:lpstr>
      <vt:lpstr>多面向</vt:lpstr>
      <vt:lpstr>自然PPT</vt:lpstr>
      <vt:lpstr>墾丁國家公園</vt:lpstr>
      <vt:lpstr>墾丁國家公園特色</vt:lpstr>
      <vt:lpstr>超漂釀滴鵝鑾鼻燈塔</vt:lpstr>
      <vt:lpstr>海域生態保護區</vt:lpstr>
      <vt:lpstr>PowerPoint 簡報</vt:lpstr>
      <vt:lpstr>PowerPoint 簡報</vt:lpstr>
      <vt:lpstr>PowerPoint 簡報</vt:lpstr>
      <vt:lpstr> 台灣梅花鹿復育</vt:lpstr>
      <vt:lpstr>烏頭翁保育工作</vt:lpstr>
      <vt:lpstr>PowerPoint 簡報</vt:lpstr>
      <vt:lpstr>小花蔓澤蘭防治</vt:lpstr>
      <vt:lpstr>PowerPoint 簡報</vt:lpstr>
      <vt:lpstr>砂島植物 </vt:lpstr>
      <vt:lpstr>香蕉灣</vt:lpstr>
      <vt:lpstr>南仁山生態保護區</vt:lpstr>
      <vt:lpstr>南仁山動植物</vt:lpstr>
      <vt:lpstr>保護候鳥 </vt:lpstr>
      <vt:lpstr>有血腥畫面</vt:lpstr>
      <vt:lpstr>遭野狗咬傷</vt:lpstr>
      <vt:lpstr>生態藝廊</vt:lpstr>
      <vt:lpstr>生態動物</vt:lpstr>
      <vt:lpstr>濕地</vt:lpstr>
      <vt:lpstr>紅樹林溼地</vt:lpstr>
      <vt:lpstr>岩石海灘峭壁濕地</vt:lpstr>
      <vt:lpstr>淡水湖泊濕地</vt:lpstr>
      <vt:lpstr>現在怎麼辦?</vt:lpstr>
      <vt:lpstr>未來危機 </vt:lpstr>
      <vt:lpstr>濕地價值 </vt:lpstr>
      <vt:lpstr>謝謝觀賞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墾丁國家公園</dc:title>
  <dc:creator>5a88</dc:creator>
  <cp:lastModifiedBy>user</cp:lastModifiedBy>
  <cp:revision>24</cp:revision>
  <dcterms:created xsi:type="dcterms:W3CDTF">2019-05-01T00:50:23Z</dcterms:created>
  <dcterms:modified xsi:type="dcterms:W3CDTF">2019-05-08T00:55:04Z</dcterms:modified>
</cp:coreProperties>
</file>