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7DF"/>
    <a:srgbClr val="1A2A78"/>
    <a:srgbClr val="FFA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B47AEB-13F3-40E8-8596-4E8AEFE1E698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AD369-BCFA-4507-BE2E-7C0D7FC1C72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FFA300"/>
                </a:solidFill>
                <a:latin typeface="標楷體" pitchFamily="65" charset="-120"/>
                <a:ea typeface="標楷體" pitchFamily="65" charset="-120"/>
              </a:rPr>
              <a:t>北極的異想世界</a:t>
            </a:r>
            <a:endParaRPr lang="zh-TW" altLang="en-US" sz="8000" dirty="0">
              <a:solidFill>
                <a:srgbClr val="FFA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056784" cy="180020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 smtClean="0">
                <a:solidFill>
                  <a:schemeClr val="tx1"/>
                </a:solidFill>
              </a:rPr>
              <a:t>組員：張育緁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4000" dirty="0" smtClean="0">
                <a:solidFill>
                  <a:schemeClr val="tx1"/>
                </a:solidFill>
              </a:rPr>
              <a:t>工作：查資料、製作</a:t>
            </a:r>
            <a:r>
              <a:rPr lang="en-US" altLang="zh-TW" sz="4000" dirty="0" err="1" smtClean="0">
                <a:solidFill>
                  <a:schemeClr val="tx1"/>
                </a:solidFill>
              </a:rPr>
              <a:t>ppt</a:t>
            </a:r>
            <a:r>
              <a:rPr lang="zh-TW" altLang="en-US" sz="4000" dirty="0" smtClean="0">
                <a:solidFill>
                  <a:schemeClr val="tx1"/>
                </a:solidFill>
              </a:rPr>
              <a:t>、報告</a:t>
            </a:r>
            <a:endParaRPr lang="en-US" altLang="zh-TW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北極的奇特動物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狼獾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加拿大猞猁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北極狐</a:t>
            </a:r>
            <a:endParaRPr lang="en-US" altLang="zh-TW" sz="4000" dirty="0" smtClean="0"/>
          </a:p>
          <a:p>
            <a:pPr>
              <a:buNone/>
            </a:pPr>
            <a:endParaRPr lang="zh-TW" altLang="en-US" sz="4000" dirty="0"/>
          </a:p>
        </p:txBody>
      </p:sp>
      <p:pic>
        <p:nvPicPr>
          <p:cNvPr id="4" name="圖片 3" descr="100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2413676" cy="1728192"/>
          </a:xfrm>
          <a:prstGeom prst="rect">
            <a:avLst/>
          </a:prstGeom>
        </p:spPr>
      </p:pic>
      <p:pic>
        <p:nvPicPr>
          <p:cNvPr id="5" name="圖片 4" descr="100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3096344" cy="2064230"/>
          </a:xfrm>
          <a:prstGeom prst="rect">
            <a:avLst/>
          </a:prstGeom>
        </p:spPr>
      </p:pic>
      <p:pic>
        <p:nvPicPr>
          <p:cNvPr id="6" name="圖片 5" descr="100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653136"/>
            <a:ext cx="2829539" cy="20608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DF17DF"/>
                </a:solidFill>
              </a:rPr>
              <a:t>北極的奇特動物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北極兔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紅狐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白鯨</a:t>
            </a:r>
            <a:endParaRPr lang="zh-TW" altLang="en-US" sz="4000" dirty="0"/>
          </a:p>
        </p:txBody>
      </p:sp>
      <p:pic>
        <p:nvPicPr>
          <p:cNvPr id="4" name="圖片 3" descr="100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2070120" cy="1478657"/>
          </a:xfrm>
          <a:prstGeom prst="rect">
            <a:avLst/>
          </a:prstGeom>
        </p:spPr>
      </p:pic>
      <p:pic>
        <p:nvPicPr>
          <p:cNvPr id="5" name="圖片 4" descr="100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80928"/>
            <a:ext cx="3240360" cy="2144038"/>
          </a:xfrm>
          <a:prstGeom prst="rect">
            <a:avLst/>
          </a:prstGeom>
        </p:spPr>
      </p:pic>
      <p:pic>
        <p:nvPicPr>
          <p:cNvPr id="6" name="圖片 5" descr="100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509120"/>
            <a:ext cx="2956141" cy="21579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北極的奇特動物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北美馴鹿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r>
              <a:rPr lang="zh-TW" altLang="en-US" sz="4000" dirty="0" smtClean="0"/>
              <a:t>北極熊</a:t>
            </a:r>
            <a:endParaRPr lang="zh-TW" altLang="en-US" sz="4000" dirty="0"/>
          </a:p>
        </p:txBody>
      </p:sp>
      <p:pic>
        <p:nvPicPr>
          <p:cNvPr id="4" name="圖片 3" descr="100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2690825" cy="2160240"/>
          </a:xfrm>
          <a:prstGeom prst="rect">
            <a:avLst/>
          </a:prstGeom>
        </p:spPr>
      </p:pic>
      <p:pic>
        <p:nvPicPr>
          <p:cNvPr id="5" name="圖片 4" descr="100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77072"/>
            <a:ext cx="2268732" cy="244827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北極的定義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北極以極晝、極夜為特點，這一邊界和北極樹木線大致對應。</a:t>
            </a:r>
            <a:endParaRPr lang="zh-TW" altLang="en-US" sz="4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北極極光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是在高緯度的天空，熱層中的原子碰撞的發光現象，太陽系內的其他具有磁場的行星上也有極光。</a:t>
            </a:r>
            <a:endParaRPr lang="zh-TW" alt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DF17DF"/>
                </a:solidFill>
              </a:rPr>
              <a:t>北極極光</a:t>
            </a:r>
            <a:endParaRPr lang="zh-TW" altLang="en-US" dirty="0"/>
          </a:p>
        </p:txBody>
      </p:sp>
      <p:pic>
        <p:nvPicPr>
          <p:cNvPr id="4" name="內容版面配置區 3" descr="100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4139952" cy="2753068"/>
          </a:xfrm>
        </p:spPr>
      </p:pic>
      <p:pic>
        <p:nvPicPr>
          <p:cNvPr id="5" name="圖片 4" descr="10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477680" cy="298512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極光的名字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人們遵照伽利略的習慣</a:t>
            </a:r>
            <a:r>
              <a:rPr lang="zh-TW" altLang="en-US" sz="4000" dirty="0" smtClean="0"/>
              <a:t>，直接用奧羅拉女神的</a:t>
            </a:r>
            <a:r>
              <a:rPr lang="zh-TW" altLang="en-US" sz="4000" dirty="0" smtClean="0"/>
              <a:t>名字稱呼極光現象。</a:t>
            </a:r>
            <a:endParaRPr lang="zh-TW" alt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美麗北極</a:t>
            </a:r>
            <a:endParaRPr lang="zh-TW" altLang="en-US" dirty="0"/>
          </a:p>
        </p:txBody>
      </p:sp>
      <p:pic>
        <p:nvPicPr>
          <p:cNvPr id="4" name="內容版面配置區 3" descr="100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916832"/>
            <a:ext cx="3456384" cy="2304256"/>
          </a:xfrm>
        </p:spPr>
      </p:pic>
      <p:pic>
        <p:nvPicPr>
          <p:cNvPr id="5" name="圖片 4" descr="100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672408" cy="2449496"/>
          </a:xfrm>
          <a:prstGeom prst="rect">
            <a:avLst/>
          </a:prstGeom>
        </p:spPr>
      </p:pic>
      <p:pic>
        <p:nvPicPr>
          <p:cNvPr id="6" name="圖片 5" descr="100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437112"/>
            <a:ext cx="3790733" cy="220486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pic>
        <p:nvPicPr>
          <p:cNvPr id="7" name="內容版面配置區 6" descr="Amazing_Northern_Lights-Photos_HD_Wallpaper_1366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684604" cy="43204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  <a:latin typeface="+mj-ea"/>
              </a:rPr>
              <a:t>北極包括的地區</a:t>
            </a:r>
            <a:endParaRPr lang="zh-TW" altLang="en-US" sz="6000" dirty="0">
              <a:solidFill>
                <a:srgbClr val="DF17DF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anchor="t" anchorCtr="0">
            <a:normAutofit/>
          </a:bodyPr>
          <a:lstStyle/>
          <a:p>
            <a:r>
              <a:rPr lang="zh-TW" altLang="en-US" sz="4300" dirty="0" smtClean="0">
                <a:solidFill>
                  <a:schemeClr val="bg2">
                    <a:lumMod val="25000"/>
                  </a:schemeClr>
                </a:solidFill>
              </a:rPr>
              <a:t>丹麥</a:t>
            </a:r>
            <a:endParaRPr lang="en-US" altLang="zh-TW" sz="43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sz="4300" dirty="0" smtClean="0"/>
          </a:p>
          <a:p>
            <a:r>
              <a:rPr lang="zh-TW" altLang="en-US" sz="4300" dirty="0" smtClean="0">
                <a:solidFill>
                  <a:srgbClr val="1A2A78"/>
                </a:solidFill>
              </a:rPr>
              <a:t>加拿大</a:t>
            </a:r>
            <a:endParaRPr lang="en-US" altLang="zh-TW" sz="4300" dirty="0" smtClean="0">
              <a:solidFill>
                <a:srgbClr val="1A2A78"/>
              </a:solidFill>
            </a:endParaRPr>
          </a:p>
          <a:p>
            <a:endParaRPr lang="en-US" altLang="zh-TW" sz="4300" dirty="0" smtClean="0"/>
          </a:p>
          <a:p>
            <a:r>
              <a:rPr lang="zh-TW" altLang="en-US" sz="4300" dirty="0" smtClean="0">
                <a:solidFill>
                  <a:srgbClr val="7030A0"/>
                </a:solidFill>
              </a:rPr>
              <a:t>俄羅斯</a:t>
            </a:r>
            <a:endParaRPr lang="en-US" altLang="zh-TW" sz="43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altLang="zh-TW" sz="4400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丹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44824"/>
            <a:ext cx="2085975" cy="1581150"/>
          </a:xfrm>
          <a:prstGeom prst="rect">
            <a:avLst/>
          </a:prstGeom>
        </p:spPr>
      </p:pic>
      <p:pic>
        <p:nvPicPr>
          <p:cNvPr id="5" name="圖片 4" descr="加拿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2304256" cy="1296144"/>
          </a:xfrm>
          <a:prstGeom prst="rect">
            <a:avLst/>
          </a:prstGeom>
        </p:spPr>
      </p:pic>
      <p:pic>
        <p:nvPicPr>
          <p:cNvPr id="6" name="圖片 5" descr="額螺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157192"/>
            <a:ext cx="2232248" cy="14854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  <a:latin typeface="+mj-ea"/>
              </a:rPr>
              <a:t>北極包括的地區</a:t>
            </a:r>
            <a:endParaRPr lang="zh-TW" altLang="en-US" sz="6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bg2">
                    <a:lumMod val="25000"/>
                  </a:schemeClr>
                </a:solidFill>
              </a:rPr>
              <a:t>挪威</a:t>
            </a:r>
            <a:endParaRPr lang="en-US" altLang="zh-TW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sz="4000" dirty="0" smtClean="0"/>
          </a:p>
          <a:p>
            <a:r>
              <a:rPr lang="zh-TW" altLang="en-US" sz="4000" dirty="0" smtClean="0">
                <a:solidFill>
                  <a:srgbClr val="7030A0"/>
                </a:solidFill>
              </a:rPr>
              <a:t>瑞典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endParaRPr lang="en-US" altLang="zh-TW" sz="4000" dirty="0" smtClean="0"/>
          </a:p>
          <a:p>
            <a:r>
              <a:rPr lang="zh-TW" altLang="en-US" sz="4000" dirty="0">
                <a:solidFill>
                  <a:srgbClr val="1A2A78"/>
                </a:solidFill>
              </a:rPr>
              <a:t>芬蘭</a:t>
            </a:r>
            <a:endParaRPr lang="en-US" altLang="zh-TW" sz="4000" dirty="0" smtClean="0">
              <a:solidFill>
                <a:srgbClr val="1A2A78"/>
              </a:solidFill>
            </a:endParaRPr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瑞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01008"/>
            <a:ext cx="2183979" cy="1440160"/>
          </a:xfrm>
          <a:prstGeom prst="rect">
            <a:avLst/>
          </a:prstGeom>
        </p:spPr>
      </p:pic>
      <p:pic>
        <p:nvPicPr>
          <p:cNvPr id="5" name="圖片 4" descr="挪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2160240" cy="1577057"/>
          </a:xfrm>
          <a:prstGeom prst="rect">
            <a:avLst/>
          </a:prstGeom>
        </p:spPr>
      </p:pic>
      <p:pic>
        <p:nvPicPr>
          <p:cNvPr id="6" name="圖片 5" descr="下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157192"/>
            <a:ext cx="2160240" cy="131721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  <a:latin typeface="+mj-ea"/>
              </a:rPr>
              <a:t>北極包括的地區</a:t>
            </a:r>
            <a:endParaRPr lang="zh-TW" altLang="en-US" sz="6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16000" dirty="0" smtClean="0">
                <a:solidFill>
                  <a:schemeClr val="bg2">
                    <a:lumMod val="25000"/>
                  </a:schemeClr>
                </a:solidFill>
              </a:rPr>
              <a:t>冰島</a:t>
            </a:r>
            <a:endParaRPr lang="en-US" altLang="zh-TW" sz="16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sz="16000" dirty="0" smtClean="0">
              <a:solidFill>
                <a:srgbClr val="00B050"/>
              </a:solidFill>
            </a:endParaRPr>
          </a:p>
          <a:p>
            <a:r>
              <a:rPr lang="zh-TW" altLang="en-US" sz="16000" dirty="0" smtClean="0">
                <a:solidFill>
                  <a:srgbClr val="7030A0"/>
                </a:solidFill>
              </a:rPr>
              <a:t>美國</a:t>
            </a:r>
            <a:endParaRPr lang="en-US" altLang="zh-TW" sz="16000" dirty="0" smtClean="0">
              <a:solidFill>
                <a:srgbClr val="7030A0"/>
              </a:solidFill>
            </a:endParaRPr>
          </a:p>
          <a:p>
            <a:endParaRPr lang="en-US" altLang="zh-TW" sz="16000" dirty="0" smtClean="0">
              <a:solidFill>
                <a:srgbClr val="00B050"/>
              </a:solidFill>
            </a:endParaRPr>
          </a:p>
          <a:p>
            <a:r>
              <a:rPr lang="zh-TW" altLang="en-US" sz="16000" dirty="0" smtClean="0">
                <a:solidFill>
                  <a:srgbClr val="1A2A78"/>
                </a:solidFill>
              </a:rPr>
              <a:t>北冰洋</a:t>
            </a:r>
            <a:endParaRPr lang="en-US" altLang="zh-TW" sz="16000" dirty="0" smtClean="0">
              <a:solidFill>
                <a:srgbClr val="1A2A78"/>
              </a:solidFill>
            </a:endParaRPr>
          </a:p>
          <a:p>
            <a:pPr>
              <a:buNone/>
            </a:pPr>
            <a:r>
              <a:rPr lang="zh-TW" altLang="en-US" sz="16000" dirty="0" smtClean="0">
                <a:solidFill>
                  <a:srgbClr val="1A2A78"/>
                </a:solidFill>
              </a:rPr>
              <a:t>（廣大冰原覆蓋的大洋</a:t>
            </a:r>
            <a:r>
              <a:rPr lang="en-US" altLang="zh-TW" sz="16000" dirty="0" smtClean="0">
                <a:solidFill>
                  <a:srgbClr val="1A2A78"/>
                </a:solidFill>
              </a:rPr>
              <a:t>)</a:t>
            </a:r>
          </a:p>
          <a:p>
            <a:endParaRPr lang="en-US" altLang="zh-TW" sz="4400" dirty="0" smtClean="0">
              <a:solidFill>
                <a:srgbClr val="1A2A78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1A2A78"/>
                </a:solidFill>
              </a:rPr>
              <a:t/>
            </a:r>
            <a:br>
              <a:rPr lang="en-US" altLang="zh-TW" dirty="0">
                <a:solidFill>
                  <a:srgbClr val="1A2A78"/>
                </a:solidFill>
              </a:rPr>
            </a:br>
            <a:endParaRPr lang="zh-TW" altLang="en-US" dirty="0">
              <a:solidFill>
                <a:srgbClr val="1A2A78"/>
              </a:solidFill>
            </a:endParaRPr>
          </a:p>
        </p:txBody>
      </p:sp>
      <p:pic>
        <p:nvPicPr>
          <p:cNvPr id="4" name="圖片 3" descr="100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2160240" cy="1644662"/>
          </a:xfrm>
          <a:prstGeom prst="rect">
            <a:avLst/>
          </a:prstGeom>
        </p:spPr>
      </p:pic>
      <p:pic>
        <p:nvPicPr>
          <p:cNvPr id="5" name="圖片 4" descr="100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56992"/>
            <a:ext cx="2688298" cy="1512168"/>
          </a:xfrm>
          <a:prstGeom prst="rect">
            <a:avLst/>
          </a:prstGeom>
        </p:spPr>
      </p:pic>
      <p:pic>
        <p:nvPicPr>
          <p:cNvPr id="6" name="圖片 5" descr="100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284984"/>
            <a:ext cx="3072341" cy="17281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  <a:latin typeface="+mj-ea"/>
              </a:rPr>
              <a:t>北極的生物體</a:t>
            </a:r>
            <a:endParaRPr lang="zh-TW" altLang="en-US" sz="6000" dirty="0">
              <a:solidFill>
                <a:srgbClr val="DF17DF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chemeClr val="bg2">
                    <a:lumMod val="25000"/>
                  </a:schemeClr>
                </a:solidFill>
              </a:rPr>
              <a:t>微生物</a:t>
            </a:r>
            <a:endParaRPr lang="en-US" altLang="zh-TW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</a:rPr>
              <a:t>魚類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endParaRPr lang="en-US" altLang="zh-TW" sz="4000" dirty="0" smtClean="0">
              <a:solidFill>
                <a:srgbClr val="7030A0"/>
              </a:solidFill>
            </a:endParaRPr>
          </a:p>
          <a:p>
            <a:r>
              <a:rPr lang="zh-TW" altLang="en-US" sz="4000" dirty="0" smtClean="0">
                <a:solidFill>
                  <a:srgbClr val="1A2A78"/>
                </a:solidFill>
              </a:rPr>
              <a:t>海洋</a:t>
            </a:r>
            <a:endParaRPr lang="en-US" altLang="zh-TW" sz="4000" dirty="0" smtClean="0">
              <a:solidFill>
                <a:srgbClr val="1A2A78"/>
              </a:solidFill>
            </a:endParaRPr>
          </a:p>
          <a:p>
            <a:endParaRPr lang="en-US" altLang="zh-TW" sz="4000" dirty="0" smtClean="0">
              <a:solidFill>
                <a:srgbClr val="1A2A78"/>
              </a:solidFill>
            </a:endParaRPr>
          </a:p>
          <a:p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哺乳動物</a:t>
            </a:r>
            <a:endParaRPr lang="en-US" altLang="zh-TW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圖片 3" descr="100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1800200" cy="1800200"/>
          </a:xfrm>
          <a:prstGeom prst="rect">
            <a:avLst/>
          </a:prstGeom>
        </p:spPr>
      </p:pic>
      <p:pic>
        <p:nvPicPr>
          <p:cNvPr id="5" name="圖片 4" descr="100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2448272" cy="1837352"/>
          </a:xfrm>
          <a:prstGeom prst="rect">
            <a:avLst/>
          </a:prstGeom>
        </p:spPr>
      </p:pic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861048"/>
            <a:ext cx="2705100" cy="1685925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725144"/>
            <a:ext cx="2390775" cy="19145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北極的氣候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冬天寒冷，夏天涼爽，降水是表現下雪形式，北極降水量很低，部分地區不到</a:t>
            </a:r>
            <a:r>
              <a:rPr lang="en-US" altLang="zh-TW" sz="4400" dirty="0" smtClean="0"/>
              <a:t>50</a:t>
            </a:r>
            <a:r>
              <a:rPr lang="zh-TW" altLang="en-US" sz="4400" dirty="0" smtClean="0"/>
              <a:t>釐米；冬季氣溫通常低至</a:t>
            </a:r>
            <a:r>
              <a:rPr lang="en-US" altLang="zh-TW" sz="4400" dirty="0" smtClean="0"/>
              <a:t>-40℃</a:t>
            </a:r>
            <a:r>
              <a:rPr lang="zh-TW" altLang="en-US" sz="4400" dirty="0" smtClean="0"/>
              <a:t>，最低紀錄是</a:t>
            </a:r>
            <a:r>
              <a:rPr lang="en-US" altLang="zh-TW" sz="4400" dirty="0" smtClean="0"/>
              <a:t>-68℃</a:t>
            </a:r>
            <a:r>
              <a:rPr lang="zh-TW" altLang="en-US" sz="4400" dirty="0" smtClean="0"/>
              <a:t>；水溫通常都保持在</a:t>
            </a:r>
            <a:r>
              <a:rPr lang="en-US" altLang="zh-TW" sz="4400" dirty="0" smtClean="0"/>
              <a:t>2</a:t>
            </a:r>
            <a:r>
              <a:rPr lang="zh-TW" altLang="en-US" sz="4400" dirty="0" smtClean="0"/>
              <a:t>到</a:t>
            </a:r>
            <a:r>
              <a:rPr lang="en-US" altLang="zh-TW" sz="4400" dirty="0" smtClean="0"/>
              <a:t>12℃</a:t>
            </a:r>
            <a:r>
              <a:rPr lang="zh-TW" altLang="en-US" sz="4400" dirty="0" smtClean="0"/>
              <a:t>之間，內陸地區為乾冷。</a:t>
            </a:r>
            <a:endParaRPr lang="en-US" altLang="zh-TW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北極的地理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有北極苔原、泰加林帶及島嶼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 descr="100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4320480" cy="3125558"/>
          </a:xfrm>
          <a:prstGeom prst="rect">
            <a:avLst/>
          </a:prstGeom>
        </p:spPr>
      </p:pic>
      <p:pic>
        <p:nvPicPr>
          <p:cNvPr id="6" name="圖片 5" descr="depositphotos_24406455-stock-photo-patterned-ground-in-the-arc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4139952" cy="310092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介紹北極苔原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北極苔原也叫凍原，生長在寒冷的永久凍土的生物群落，是極端環境下的生物群落。</a:t>
            </a:r>
            <a:endParaRPr lang="zh-TW" altLang="en-US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DF17DF"/>
                </a:solidFill>
              </a:rPr>
              <a:t>介紹泰加林帶</a:t>
            </a:r>
            <a:endParaRPr lang="zh-TW" altLang="en-US" sz="6000" dirty="0">
              <a:solidFill>
                <a:srgbClr val="DF17D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起初用來表示亞伯利的處女林，後來逐漸指北部山區的森林。</a:t>
            </a:r>
            <a:endParaRPr lang="zh-TW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自訂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F6FC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281</Words>
  <Application>Microsoft Office PowerPoint</Application>
  <PresentationFormat>如螢幕大小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北極的異想世界</vt:lpstr>
      <vt:lpstr>北極包括的地區</vt:lpstr>
      <vt:lpstr>北極包括的地區</vt:lpstr>
      <vt:lpstr>北極包括的地區</vt:lpstr>
      <vt:lpstr>北極的生物體</vt:lpstr>
      <vt:lpstr>北極的氣候</vt:lpstr>
      <vt:lpstr>北極的地理</vt:lpstr>
      <vt:lpstr>介紹北極苔原</vt:lpstr>
      <vt:lpstr>介紹泰加林帶</vt:lpstr>
      <vt:lpstr>北極的奇特動物</vt:lpstr>
      <vt:lpstr>北極的奇特動物</vt:lpstr>
      <vt:lpstr>北極的奇特動物</vt:lpstr>
      <vt:lpstr>北極的定義</vt:lpstr>
      <vt:lpstr>北極極光</vt:lpstr>
      <vt:lpstr>北極極光</vt:lpstr>
      <vt:lpstr>極光的名字</vt:lpstr>
      <vt:lpstr>美麗北極</vt:lpstr>
      <vt:lpstr>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北極的奇異世界</dc:title>
  <dc:creator>User</dc:creator>
  <cp:lastModifiedBy>User</cp:lastModifiedBy>
  <cp:revision>15</cp:revision>
  <dcterms:created xsi:type="dcterms:W3CDTF">2019-05-03T14:03:34Z</dcterms:created>
  <dcterms:modified xsi:type="dcterms:W3CDTF">2019-05-03T16:50:27Z</dcterms:modified>
</cp:coreProperties>
</file>